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9" r:id="rId2"/>
    <p:sldId id="266" r:id="rId3"/>
    <p:sldId id="270" r:id="rId4"/>
    <p:sldId id="267" r:id="rId5"/>
    <p:sldId id="271" r:id="rId6"/>
    <p:sldId id="256" r:id="rId7"/>
    <p:sldId id="258" r:id="rId8"/>
    <p:sldId id="272" r:id="rId9"/>
    <p:sldId id="259" r:id="rId10"/>
    <p:sldId id="277" r:id="rId11"/>
    <p:sldId id="274" r:id="rId12"/>
    <p:sldId id="273" r:id="rId13"/>
    <p:sldId id="257" r:id="rId14"/>
    <p:sldId id="278" r:id="rId15"/>
    <p:sldId id="268" r:id="rId16"/>
    <p:sldId id="260" r:id="rId17"/>
    <p:sldId id="276" r:id="rId18"/>
    <p:sldId id="275" r:id="rId19"/>
    <p:sldId id="261" r:id="rId20"/>
    <p:sldId id="263" r:id="rId21"/>
    <p:sldId id="262" r:id="rId2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17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FFAC8-C983-F741-AB4C-AFBE1034896F}" type="datetimeFigureOut">
              <a:rPr lang="it-IT" smtClean="0"/>
              <a:t>05/02/23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63DE7-9268-0547-8763-9D36C370831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459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63DE7-9268-0547-8763-9D36C370831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3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5F1-2186-3B4C-A277-E97C07977727}" type="datetimeFigureOut">
              <a:rPr lang="it-IT" smtClean="0"/>
              <a:t>05/02/23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34C0-E2DB-8146-803E-D8FDAE0465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49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5F1-2186-3B4C-A277-E97C07977727}" type="datetimeFigureOut">
              <a:rPr lang="it-IT" smtClean="0"/>
              <a:t>05/02/23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34C0-E2DB-8146-803E-D8FDAE0465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98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5F1-2186-3B4C-A277-E97C07977727}" type="datetimeFigureOut">
              <a:rPr lang="it-IT" smtClean="0"/>
              <a:t>05/02/23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34C0-E2DB-8146-803E-D8FDAE0465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491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5F1-2186-3B4C-A277-E97C07977727}" type="datetimeFigureOut">
              <a:rPr lang="it-IT" smtClean="0"/>
              <a:t>05/02/23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34C0-E2DB-8146-803E-D8FDAE0465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71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5F1-2186-3B4C-A277-E97C07977727}" type="datetimeFigureOut">
              <a:rPr lang="it-IT" smtClean="0"/>
              <a:t>05/02/23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34C0-E2DB-8146-803E-D8FDAE0465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71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5F1-2186-3B4C-A277-E97C07977727}" type="datetimeFigureOut">
              <a:rPr lang="it-IT" smtClean="0"/>
              <a:t>05/02/23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34C0-E2DB-8146-803E-D8FDAE0465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14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5F1-2186-3B4C-A277-E97C07977727}" type="datetimeFigureOut">
              <a:rPr lang="it-IT" smtClean="0"/>
              <a:t>05/02/23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34C0-E2DB-8146-803E-D8FDAE0465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06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5F1-2186-3B4C-A277-E97C07977727}" type="datetimeFigureOut">
              <a:rPr lang="it-IT" smtClean="0"/>
              <a:t>05/02/23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34C0-E2DB-8146-803E-D8FDAE0465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126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5F1-2186-3B4C-A277-E97C07977727}" type="datetimeFigureOut">
              <a:rPr lang="it-IT" smtClean="0"/>
              <a:t>05/02/23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34C0-E2DB-8146-803E-D8FDAE0465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17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5F1-2186-3B4C-A277-E97C07977727}" type="datetimeFigureOut">
              <a:rPr lang="it-IT" smtClean="0"/>
              <a:t>05/02/23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34C0-E2DB-8146-803E-D8FDAE0465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931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5F1-2186-3B4C-A277-E97C07977727}" type="datetimeFigureOut">
              <a:rPr lang="it-IT" smtClean="0"/>
              <a:t>05/02/23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34C0-E2DB-8146-803E-D8FDAE0465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96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145F1-2186-3B4C-A277-E97C07977727}" type="datetimeFigureOut">
              <a:rPr lang="it-IT" smtClean="0"/>
              <a:t>05/02/23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034C0-E2DB-8146-803E-D8FDAE0465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07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1282"/>
            <a:ext cx="7772400" cy="699373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La Cina dei Ming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89394"/>
            <a:ext cx="6415179" cy="566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9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4362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Santa Sofia - </a:t>
            </a:r>
            <a:r>
              <a:rPr lang="it-IT" b="1" dirty="0" err="1" smtClean="0"/>
              <a:t>Istambul</a:t>
            </a:r>
            <a:endParaRPr lang="it-IT" b="1" dirty="0"/>
          </a:p>
        </p:txBody>
      </p:sp>
      <p:pic>
        <p:nvPicPr>
          <p:cNvPr id="4" name="Segnaposto contenuto 3" descr="cq5dam.thumbnail.cropped.750.422-696x39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5" r="-12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391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907"/>
          </a:xfrm>
        </p:spPr>
        <p:txBody>
          <a:bodyPr>
            <a:noAutofit/>
          </a:bodyPr>
          <a:lstStyle/>
          <a:p>
            <a:r>
              <a:rPr lang="it-IT" sz="3600" b="1" dirty="0" smtClean="0"/>
              <a:t>Il palazzo del Topkapi - </a:t>
            </a:r>
            <a:r>
              <a:rPr lang="it-IT" sz="3600" b="1" dirty="0" err="1" smtClean="0"/>
              <a:t>Istambul</a:t>
            </a:r>
            <a:endParaRPr lang="it-IT" sz="3600" b="1" dirty="0"/>
          </a:p>
        </p:txBody>
      </p:sp>
      <p:pic>
        <p:nvPicPr>
          <p:cNvPr id="4" name="Segnaposto contenuto 3" descr="ist-se-glisser-dans-la-peau-du-sultan-au-palais-de-topkapi-21-1280x64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7" r="9117"/>
          <a:stretch>
            <a:fillRect/>
          </a:stretch>
        </p:blipFill>
        <p:spPr>
          <a:xfrm>
            <a:off x="457200" y="1293813"/>
            <a:ext cx="8229600" cy="5032375"/>
          </a:xfrm>
        </p:spPr>
      </p:pic>
    </p:spTree>
    <p:extLst>
      <p:ext uri="{BB962C8B-B14F-4D97-AF65-F5344CB8AC3E}">
        <p14:creationId xmlns:p14="http://schemas.microsoft.com/office/powerpoint/2010/main" val="3066764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781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L’impero </a:t>
            </a:r>
            <a:r>
              <a:rPr lang="it-IT" b="1" dirty="0" err="1" smtClean="0">
                <a:solidFill>
                  <a:srgbClr val="FF0000"/>
                </a:solidFill>
              </a:rPr>
              <a:t>Safavide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250px-Safavid_Empire_1501_1722_AD-es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6" r="-9936"/>
          <a:stretch>
            <a:fillRect/>
          </a:stretch>
        </p:blipFill>
        <p:spPr>
          <a:xfrm>
            <a:off x="3262746" y="2524414"/>
            <a:ext cx="2415622" cy="1539586"/>
          </a:xfrm>
        </p:spPr>
      </p:pic>
      <p:pic>
        <p:nvPicPr>
          <p:cNvPr id="3" name="Immagine 2" descr="260px-Map_Safavid_pers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8" y="1362363"/>
            <a:ext cx="6823364" cy="471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43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505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L’Impero </a:t>
            </a:r>
            <a:r>
              <a:rPr lang="it-IT" b="1" dirty="0" err="1" smtClean="0">
                <a:solidFill>
                  <a:srgbClr val="FF0000"/>
                </a:solidFill>
              </a:rPr>
              <a:t>safavide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1846"/>
            <a:ext cx="8229600" cy="566615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800" dirty="0" smtClean="0">
                <a:solidFill>
                  <a:srgbClr val="FF0000"/>
                </a:solidFill>
              </a:rPr>
              <a:t>Origini nelle tribù turcomanne dell’XI sec.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XIV sec. </a:t>
            </a:r>
            <a:r>
              <a:rPr lang="it-IT" sz="2800" dirty="0" smtClean="0">
                <a:solidFill>
                  <a:srgbClr val="FF0000"/>
                </a:solidFill>
              </a:rPr>
              <a:t>Confraternita di Safi-al </a:t>
            </a:r>
            <a:r>
              <a:rPr lang="it-IT" sz="2800" dirty="0" err="1" smtClean="0">
                <a:solidFill>
                  <a:srgbClr val="FF0000"/>
                </a:solidFill>
              </a:rPr>
              <a:t>Din</a:t>
            </a:r>
            <a:r>
              <a:rPr lang="it-IT" sz="2800" dirty="0" smtClean="0">
                <a:solidFill>
                  <a:srgbClr val="FF0000"/>
                </a:solidFill>
              </a:rPr>
              <a:t> (</a:t>
            </a:r>
            <a:r>
              <a:rPr lang="it-IT" sz="2800" dirty="0" err="1" smtClean="0">
                <a:solidFill>
                  <a:srgbClr val="FF0000"/>
                </a:solidFill>
              </a:rPr>
              <a:t>safaviyeh</a:t>
            </a:r>
            <a:r>
              <a:rPr lang="it-IT" sz="2800" dirty="0" smtClean="0">
                <a:solidFill>
                  <a:srgbClr val="FF0000"/>
                </a:solidFill>
              </a:rPr>
              <a:t>, setta mistica)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1487-1524</a:t>
            </a:r>
            <a:r>
              <a:rPr lang="it-IT" sz="2800" dirty="0" smtClean="0">
                <a:solidFill>
                  <a:srgbClr val="FF0000"/>
                </a:solidFill>
              </a:rPr>
              <a:t>: </a:t>
            </a:r>
            <a:r>
              <a:rPr lang="it-IT" sz="2800" dirty="0" err="1" smtClean="0">
                <a:solidFill>
                  <a:srgbClr val="FF0000"/>
                </a:solidFill>
              </a:rPr>
              <a:t>Isma’I</a:t>
            </a:r>
            <a:r>
              <a:rPr lang="it-IT" sz="2800" dirty="0" smtClean="0">
                <a:solidFill>
                  <a:srgbClr val="FF0000"/>
                </a:solidFill>
              </a:rPr>
              <a:t> l° si autoproclama “re dei   re” (</a:t>
            </a:r>
            <a:r>
              <a:rPr lang="it-IT" sz="2800" i="1" dirty="0" smtClean="0">
                <a:solidFill>
                  <a:srgbClr val="FF0000"/>
                </a:solidFill>
              </a:rPr>
              <a:t>scià</a:t>
            </a:r>
            <a:r>
              <a:rPr lang="it-IT" sz="2800" dirty="0" smtClean="0">
                <a:solidFill>
                  <a:srgbClr val="FF0000"/>
                </a:solidFill>
              </a:rPr>
              <a:t>), “divinità” (1501)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alleanza con le tribù turche dei </a:t>
            </a:r>
            <a:r>
              <a:rPr lang="it-IT" sz="2800" i="1" dirty="0" err="1" smtClean="0">
                <a:solidFill>
                  <a:srgbClr val="FF0000"/>
                </a:solidFill>
              </a:rPr>
              <a:t>kizil-bash</a:t>
            </a:r>
            <a:endParaRPr lang="it-IT" sz="2800" i="1" dirty="0" smtClean="0">
              <a:solidFill>
                <a:srgbClr val="FF0000"/>
              </a:solidFill>
            </a:endParaRPr>
          </a:p>
          <a:p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smtClean="0">
                <a:solidFill>
                  <a:srgbClr val="FF0000"/>
                </a:solidFill>
              </a:rPr>
              <a:t>                     Predominio sull’Iran, Iraq e Afghanistan</a:t>
            </a:r>
          </a:p>
          <a:p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smtClean="0">
                <a:solidFill>
                  <a:srgbClr val="FF0000"/>
                </a:solidFill>
              </a:rPr>
              <a:t>                     sciismo</a:t>
            </a:r>
          </a:p>
          <a:p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smtClean="0">
                <a:solidFill>
                  <a:srgbClr val="FF0000"/>
                </a:solidFill>
              </a:rPr>
              <a:t>                     Sconfitta nella battaglia </a:t>
            </a:r>
            <a:r>
              <a:rPr lang="it-IT" sz="2800" dirty="0">
                <a:solidFill>
                  <a:srgbClr val="FF0000"/>
                </a:solidFill>
              </a:rPr>
              <a:t>di </a:t>
            </a:r>
            <a:r>
              <a:rPr lang="it-IT" sz="2800" dirty="0" err="1">
                <a:solidFill>
                  <a:srgbClr val="FF0000"/>
                </a:solidFill>
              </a:rPr>
              <a:t>Chaldiran</a:t>
            </a:r>
            <a:r>
              <a:rPr lang="it-IT" sz="2800" dirty="0">
                <a:solidFill>
                  <a:srgbClr val="FF0000"/>
                </a:solidFill>
              </a:rPr>
              <a:t> (1514</a:t>
            </a:r>
            <a:r>
              <a:rPr lang="it-IT" sz="2800" dirty="0" smtClean="0">
                <a:solidFill>
                  <a:srgbClr val="FF0000"/>
                </a:solidFill>
              </a:rPr>
              <a:t>) dagli ottomani</a:t>
            </a:r>
            <a:endParaRPr lang="it-IT" sz="2800" dirty="0">
              <a:solidFill>
                <a:srgbClr val="FF0000"/>
              </a:solidFill>
            </a:endParaRPr>
          </a:p>
          <a:p>
            <a:r>
              <a:rPr lang="it-IT" sz="2800" b="1" dirty="0" smtClean="0">
                <a:solidFill>
                  <a:srgbClr val="FF0000"/>
                </a:solidFill>
              </a:rPr>
              <a:t>1571-1629</a:t>
            </a:r>
            <a:r>
              <a:rPr lang="it-IT" sz="2800" dirty="0" smtClean="0">
                <a:solidFill>
                  <a:srgbClr val="FF0000"/>
                </a:solidFill>
              </a:rPr>
              <a:t>: apogeo dell’impero sotto Abbas I</a:t>
            </a:r>
          </a:p>
          <a:p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smtClean="0">
                <a:solidFill>
                  <a:srgbClr val="FF0000"/>
                </a:solidFill>
              </a:rPr>
              <a:t>                    riduzione delle autonomia e autogoverno dei </a:t>
            </a:r>
            <a:r>
              <a:rPr lang="it-IT" sz="2800" i="1" dirty="0" err="1">
                <a:solidFill>
                  <a:srgbClr val="FF0000"/>
                </a:solidFill>
              </a:rPr>
              <a:t>kizil-bash</a:t>
            </a:r>
            <a:endParaRPr lang="it-IT" sz="2800" i="1" dirty="0">
              <a:solidFill>
                <a:srgbClr val="FF0000"/>
              </a:solidFill>
            </a:endParaRPr>
          </a:p>
          <a:p>
            <a:r>
              <a:rPr lang="it-IT" sz="2800" dirty="0" smtClean="0">
                <a:solidFill>
                  <a:srgbClr val="FF0000"/>
                </a:solidFill>
              </a:rPr>
              <a:t>Isfahan capitale, </a:t>
            </a:r>
            <a:r>
              <a:rPr lang="it-IT" sz="2800" smtClean="0">
                <a:solidFill>
                  <a:srgbClr val="FF0000"/>
                </a:solidFill>
              </a:rPr>
              <a:t>centro mercantile </a:t>
            </a:r>
            <a:endParaRPr lang="it-IT" sz="2800" dirty="0" smtClean="0">
              <a:solidFill>
                <a:srgbClr val="FF0000"/>
              </a:solidFill>
            </a:endParaRPr>
          </a:p>
          <a:p>
            <a:r>
              <a:rPr lang="it-IT" sz="2800" b="1" dirty="0" smtClean="0">
                <a:solidFill>
                  <a:srgbClr val="FF0000"/>
                </a:solidFill>
              </a:rPr>
              <a:t>Anni 20 del Settecento</a:t>
            </a:r>
            <a:r>
              <a:rPr lang="it-IT" sz="2800" dirty="0" smtClean="0">
                <a:solidFill>
                  <a:srgbClr val="FF0000"/>
                </a:solidFill>
              </a:rPr>
              <a:t>: crollo dell’impero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00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8907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Il Palazzo Ali </a:t>
            </a:r>
            <a:r>
              <a:rPr lang="it-IT" b="1" dirty="0" err="1" smtClean="0"/>
              <a:t>Qapu</a:t>
            </a:r>
            <a:r>
              <a:rPr lang="it-IT" b="1" dirty="0" smtClean="0"/>
              <a:t> a Isfahan</a:t>
            </a:r>
            <a:endParaRPr lang="it-IT" b="1" dirty="0"/>
          </a:p>
        </p:txBody>
      </p:sp>
      <p:pic>
        <p:nvPicPr>
          <p:cNvPr id="4" name="Segnaposto contenuto 3" descr="Ali-qapu-rooz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47" b="-161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6040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L’impero Moghul </a:t>
            </a:r>
            <a:br>
              <a:rPr lang="it-IT" sz="2400" b="1" dirty="0">
                <a:solidFill>
                  <a:srgbClr val="FF0000"/>
                </a:solidFill>
              </a:rPr>
            </a:br>
            <a:r>
              <a:rPr lang="it-IT" sz="2400" b="1" dirty="0">
                <a:solidFill>
                  <a:srgbClr val="FF0000"/>
                </a:solidFill>
              </a:rPr>
              <a:t>(buona parte dell’India, Pakistan, Bangladesh, parte dell’Afghanistan)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b="1" dirty="0">
                <a:solidFill>
                  <a:srgbClr val="FF0000"/>
                </a:solidFill>
              </a:rPr>
              <a:t>XIII secolo: </a:t>
            </a:r>
            <a:r>
              <a:rPr lang="it-IT" dirty="0">
                <a:solidFill>
                  <a:srgbClr val="FF0000"/>
                </a:solidFill>
              </a:rPr>
              <a:t>sultanato di Delhi</a:t>
            </a:r>
          </a:p>
          <a:p>
            <a:pPr marL="0" indent="0" algn="just">
              <a:buNone/>
            </a:pPr>
            <a:r>
              <a:rPr lang="it-IT" b="1" dirty="0">
                <a:solidFill>
                  <a:srgbClr val="FF0000"/>
                </a:solidFill>
              </a:rPr>
              <a:t>1398</a:t>
            </a:r>
            <a:r>
              <a:rPr lang="it-IT" dirty="0">
                <a:solidFill>
                  <a:srgbClr val="FF0000"/>
                </a:solidFill>
              </a:rPr>
              <a:t>: </a:t>
            </a:r>
            <a:r>
              <a:rPr lang="it-IT" dirty="0" err="1">
                <a:solidFill>
                  <a:srgbClr val="FF0000"/>
                </a:solidFill>
              </a:rPr>
              <a:t>Tamerlano</a:t>
            </a:r>
            <a:r>
              <a:rPr lang="it-IT" dirty="0">
                <a:solidFill>
                  <a:srgbClr val="FF0000"/>
                </a:solidFill>
              </a:rPr>
              <a:t> abbatte il sultanato di Delhi</a:t>
            </a:r>
          </a:p>
          <a:p>
            <a:pPr marL="0" indent="0" algn="just">
              <a:buNone/>
            </a:pPr>
            <a:r>
              <a:rPr lang="it-IT" b="1" dirty="0">
                <a:solidFill>
                  <a:srgbClr val="FF0000"/>
                </a:solidFill>
              </a:rPr>
              <a:t>1526</a:t>
            </a:r>
            <a:r>
              <a:rPr lang="it-IT" dirty="0">
                <a:solidFill>
                  <a:srgbClr val="FF0000"/>
                </a:solidFill>
              </a:rPr>
              <a:t>: </a:t>
            </a:r>
            <a:r>
              <a:rPr lang="it-IT" dirty="0" err="1">
                <a:solidFill>
                  <a:srgbClr val="FF0000"/>
                </a:solidFill>
              </a:rPr>
              <a:t>Zahīruddīn</a:t>
            </a:r>
            <a:r>
              <a:rPr lang="it-IT" dirty="0">
                <a:solidFill>
                  <a:srgbClr val="FF0000"/>
                </a:solidFill>
              </a:rPr>
              <a:t> Muhammad “</a:t>
            </a:r>
            <a:r>
              <a:rPr lang="it-IT" b="1" dirty="0" err="1">
                <a:solidFill>
                  <a:srgbClr val="FF0000"/>
                </a:solidFill>
              </a:rPr>
              <a:t>Bābur</a:t>
            </a:r>
            <a:r>
              <a:rPr lang="it-IT" dirty="0">
                <a:solidFill>
                  <a:srgbClr val="FF0000"/>
                </a:solidFill>
              </a:rPr>
              <a:t>”, di origini turche, signore di Kabul e Kandahar (</a:t>
            </a:r>
            <a:r>
              <a:rPr lang="it-IT" dirty="0" err="1">
                <a:solidFill>
                  <a:srgbClr val="FF0000"/>
                </a:solidFill>
              </a:rPr>
              <a:t>Aafghanistan</a:t>
            </a:r>
            <a:r>
              <a:rPr lang="it-IT" dirty="0">
                <a:solidFill>
                  <a:srgbClr val="FF0000"/>
                </a:solidFill>
              </a:rPr>
              <a:t>) fonda un nuovo impero </a:t>
            </a:r>
            <a:r>
              <a:rPr lang="it-IT" dirty="0" err="1">
                <a:solidFill>
                  <a:srgbClr val="FF0000"/>
                </a:solidFill>
              </a:rPr>
              <a:t>mughal</a:t>
            </a:r>
            <a:r>
              <a:rPr lang="it-IT" dirty="0">
                <a:solidFill>
                  <a:srgbClr val="FF0000"/>
                </a:solidFill>
              </a:rPr>
              <a:t> (mongolo), sunnita ma vicino al sufismo </a:t>
            </a:r>
          </a:p>
          <a:p>
            <a:pPr marL="0" indent="0" algn="just">
              <a:buNone/>
            </a:pPr>
            <a:r>
              <a:rPr lang="it-IT" b="1" dirty="0">
                <a:solidFill>
                  <a:srgbClr val="FF0000"/>
                </a:solidFill>
              </a:rPr>
              <a:t>1556-1605</a:t>
            </a:r>
            <a:r>
              <a:rPr lang="it-IT" dirty="0">
                <a:solidFill>
                  <a:srgbClr val="FF0000"/>
                </a:solidFill>
              </a:rPr>
              <a:t>: regno di </a:t>
            </a:r>
            <a:r>
              <a:rPr lang="it-IT" b="1" dirty="0">
                <a:solidFill>
                  <a:srgbClr val="FF0000"/>
                </a:solidFill>
              </a:rPr>
              <a:t>Akbar</a:t>
            </a:r>
            <a:r>
              <a:rPr lang="it-IT" dirty="0">
                <a:solidFill>
                  <a:srgbClr val="FF0000"/>
                </a:solidFill>
              </a:rPr>
              <a:t> il Grande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FF0000"/>
                </a:solidFill>
              </a:rPr>
              <a:t>                      capitale: Agra, persiano lingua di corte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FF0000"/>
                </a:solidFill>
              </a:rPr>
              <a:t>                      classe dirigente musulmana/popolazione indù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798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9203"/>
            <a:ext cx="8229600" cy="742956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L’impero Moghul </a:t>
            </a:r>
            <a:br>
              <a:rPr lang="it-IT" sz="3200" b="1" dirty="0" smtClean="0">
                <a:solidFill>
                  <a:srgbClr val="FF0000"/>
                </a:solidFill>
              </a:rPr>
            </a:br>
            <a:r>
              <a:rPr lang="it-IT" sz="2000" b="1" dirty="0" smtClean="0">
                <a:solidFill>
                  <a:srgbClr val="FF0000"/>
                </a:solidFill>
              </a:rPr>
              <a:t>(buona parte dell’India, Pakistan, Bangladesh, parte dell’Afghanistan)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82540"/>
            <a:ext cx="8229600" cy="5675460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it-IT" sz="7000" b="1" dirty="0" smtClean="0">
                <a:solidFill>
                  <a:srgbClr val="FF0000"/>
                </a:solidFill>
              </a:rPr>
              <a:t>XIII secolo: </a:t>
            </a:r>
            <a:r>
              <a:rPr lang="it-IT" sz="7000" dirty="0" smtClean="0">
                <a:solidFill>
                  <a:srgbClr val="FF0000"/>
                </a:solidFill>
              </a:rPr>
              <a:t>sultanato di Delhi</a:t>
            </a:r>
          </a:p>
          <a:p>
            <a:pPr marL="0" indent="0" algn="just">
              <a:buNone/>
            </a:pPr>
            <a:r>
              <a:rPr lang="it-IT" sz="7000" b="1" dirty="0" smtClean="0">
                <a:solidFill>
                  <a:srgbClr val="FF0000"/>
                </a:solidFill>
              </a:rPr>
              <a:t>1398</a:t>
            </a:r>
            <a:r>
              <a:rPr lang="it-IT" sz="7000" dirty="0" smtClean="0">
                <a:solidFill>
                  <a:srgbClr val="FF0000"/>
                </a:solidFill>
              </a:rPr>
              <a:t>: </a:t>
            </a:r>
            <a:r>
              <a:rPr lang="it-IT" sz="7000" dirty="0" err="1" smtClean="0">
                <a:solidFill>
                  <a:srgbClr val="FF0000"/>
                </a:solidFill>
              </a:rPr>
              <a:t>Tamerlano</a:t>
            </a:r>
            <a:r>
              <a:rPr lang="it-IT" sz="7000" dirty="0" smtClean="0">
                <a:solidFill>
                  <a:srgbClr val="FF0000"/>
                </a:solidFill>
              </a:rPr>
              <a:t> abbatte il sultanato di Delhi</a:t>
            </a:r>
          </a:p>
          <a:p>
            <a:pPr marL="0" indent="0" algn="just">
              <a:buNone/>
            </a:pPr>
            <a:r>
              <a:rPr lang="it-IT" sz="7000" b="1" dirty="0" smtClean="0">
                <a:solidFill>
                  <a:srgbClr val="FF0000"/>
                </a:solidFill>
              </a:rPr>
              <a:t>1526</a:t>
            </a:r>
            <a:r>
              <a:rPr lang="it-IT" sz="7000" dirty="0" smtClean="0">
                <a:solidFill>
                  <a:srgbClr val="FF0000"/>
                </a:solidFill>
              </a:rPr>
              <a:t>: </a:t>
            </a:r>
            <a:r>
              <a:rPr lang="it-IT" sz="7000" dirty="0" err="1" smtClean="0">
                <a:solidFill>
                  <a:srgbClr val="FF0000"/>
                </a:solidFill>
              </a:rPr>
              <a:t>Zahīruddīn</a:t>
            </a:r>
            <a:r>
              <a:rPr lang="it-IT" sz="7000" dirty="0" smtClean="0">
                <a:solidFill>
                  <a:srgbClr val="FF0000"/>
                </a:solidFill>
              </a:rPr>
              <a:t> Muhammad “</a:t>
            </a:r>
            <a:r>
              <a:rPr lang="it-IT" sz="7000" b="1" dirty="0" err="1" smtClean="0">
                <a:solidFill>
                  <a:srgbClr val="FF0000"/>
                </a:solidFill>
              </a:rPr>
              <a:t>Bābur</a:t>
            </a:r>
            <a:r>
              <a:rPr lang="it-IT" sz="7000" dirty="0" smtClean="0">
                <a:solidFill>
                  <a:srgbClr val="FF0000"/>
                </a:solidFill>
              </a:rPr>
              <a:t>”, di origini turche, signore di Kabul e Kandahar (</a:t>
            </a:r>
            <a:r>
              <a:rPr lang="it-IT" sz="7000" dirty="0" err="1" smtClean="0">
                <a:solidFill>
                  <a:srgbClr val="FF0000"/>
                </a:solidFill>
              </a:rPr>
              <a:t>Aafghanistan</a:t>
            </a:r>
            <a:r>
              <a:rPr lang="it-IT" sz="7000" dirty="0" smtClean="0">
                <a:solidFill>
                  <a:srgbClr val="FF0000"/>
                </a:solidFill>
              </a:rPr>
              <a:t>) fonda un nuovo impero </a:t>
            </a:r>
            <a:r>
              <a:rPr lang="it-IT" sz="7000" dirty="0" err="1" smtClean="0">
                <a:solidFill>
                  <a:srgbClr val="FF0000"/>
                </a:solidFill>
              </a:rPr>
              <a:t>mughal</a:t>
            </a:r>
            <a:r>
              <a:rPr lang="it-IT" sz="7000" dirty="0" smtClean="0">
                <a:solidFill>
                  <a:srgbClr val="FF0000"/>
                </a:solidFill>
              </a:rPr>
              <a:t> (mongolo), sunnita ma vicino al sufismo </a:t>
            </a:r>
          </a:p>
          <a:p>
            <a:pPr marL="0" indent="0" algn="just">
              <a:buNone/>
            </a:pPr>
            <a:r>
              <a:rPr lang="it-IT" sz="7000" b="1" dirty="0" smtClean="0">
                <a:solidFill>
                  <a:srgbClr val="FF0000"/>
                </a:solidFill>
              </a:rPr>
              <a:t>1556-1605</a:t>
            </a:r>
            <a:r>
              <a:rPr lang="it-IT" sz="7000" dirty="0" smtClean="0">
                <a:solidFill>
                  <a:srgbClr val="FF0000"/>
                </a:solidFill>
              </a:rPr>
              <a:t>: regno di </a:t>
            </a:r>
            <a:r>
              <a:rPr lang="it-IT" sz="7000" b="1" dirty="0" smtClean="0">
                <a:solidFill>
                  <a:srgbClr val="FF0000"/>
                </a:solidFill>
              </a:rPr>
              <a:t>Akbar</a:t>
            </a:r>
            <a:r>
              <a:rPr lang="it-IT" sz="7000" dirty="0" smtClean="0">
                <a:solidFill>
                  <a:srgbClr val="FF0000"/>
                </a:solidFill>
              </a:rPr>
              <a:t> il Grande</a:t>
            </a:r>
          </a:p>
          <a:p>
            <a:pPr marL="0" indent="0" algn="just">
              <a:buNone/>
            </a:pPr>
            <a:r>
              <a:rPr lang="it-IT" sz="7000" dirty="0">
                <a:solidFill>
                  <a:srgbClr val="FF0000"/>
                </a:solidFill>
              </a:rPr>
              <a:t> </a:t>
            </a:r>
            <a:r>
              <a:rPr lang="it-IT" sz="7000" dirty="0" smtClean="0">
                <a:solidFill>
                  <a:srgbClr val="FF0000"/>
                </a:solidFill>
              </a:rPr>
              <a:t>                     capitale: Agra, persiano lingua di corte</a:t>
            </a:r>
          </a:p>
          <a:p>
            <a:pPr marL="0" indent="0" algn="just">
              <a:buNone/>
            </a:pPr>
            <a:r>
              <a:rPr lang="it-IT" sz="7000" dirty="0">
                <a:solidFill>
                  <a:srgbClr val="FF0000"/>
                </a:solidFill>
              </a:rPr>
              <a:t> </a:t>
            </a:r>
            <a:r>
              <a:rPr lang="it-IT" sz="7000" dirty="0" smtClean="0">
                <a:solidFill>
                  <a:srgbClr val="FF0000"/>
                </a:solidFill>
              </a:rPr>
              <a:t>                     classe dirigente musulmana/popolazione indù</a:t>
            </a:r>
          </a:p>
          <a:p>
            <a:pPr marL="0" indent="0" algn="just">
              <a:buNone/>
            </a:pPr>
            <a:r>
              <a:rPr lang="it-IT" sz="7000" b="1" dirty="0" smtClean="0">
                <a:solidFill>
                  <a:srgbClr val="FF0000"/>
                </a:solidFill>
              </a:rPr>
              <a:t>1654</a:t>
            </a:r>
            <a:r>
              <a:rPr lang="it-IT" sz="7000" dirty="0" smtClean="0">
                <a:solidFill>
                  <a:srgbClr val="FF0000"/>
                </a:solidFill>
              </a:rPr>
              <a:t>: completamento del </a:t>
            </a:r>
            <a:r>
              <a:rPr lang="it-IT" sz="7000" dirty="0" err="1" smtClean="0">
                <a:solidFill>
                  <a:srgbClr val="FF0000"/>
                </a:solidFill>
              </a:rPr>
              <a:t>Taj</a:t>
            </a:r>
            <a:r>
              <a:rPr lang="it-IT" sz="7000" dirty="0" smtClean="0">
                <a:solidFill>
                  <a:srgbClr val="FF0000"/>
                </a:solidFill>
              </a:rPr>
              <a:t> </a:t>
            </a:r>
            <a:r>
              <a:rPr lang="it-IT" sz="7000" dirty="0" err="1" smtClean="0">
                <a:solidFill>
                  <a:srgbClr val="FF0000"/>
                </a:solidFill>
              </a:rPr>
              <a:t>Mahal</a:t>
            </a:r>
            <a:r>
              <a:rPr lang="it-IT" sz="7000" dirty="0" smtClean="0">
                <a:solidFill>
                  <a:srgbClr val="FF0000"/>
                </a:solidFill>
              </a:rPr>
              <a:t>, voluto da </a:t>
            </a:r>
            <a:r>
              <a:rPr lang="it-IT" sz="7000" dirty="0" err="1" smtClean="0">
                <a:solidFill>
                  <a:srgbClr val="FF0000"/>
                </a:solidFill>
              </a:rPr>
              <a:t>Shah</a:t>
            </a:r>
            <a:r>
              <a:rPr lang="it-IT" sz="7000" dirty="0" smtClean="0">
                <a:solidFill>
                  <a:srgbClr val="FF0000"/>
                </a:solidFill>
              </a:rPr>
              <a:t> </a:t>
            </a:r>
            <a:r>
              <a:rPr lang="it-IT" sz="7000" dirty="0" err="1" smtClean="0">
                <a:solidFill>
                  <a:srgbClr val="FF0000"/>
                </a:solidFill>
              </a:rPr>
              <a:t>Jahnan</a:t>
            </a:r>
            <a:r>
              <a:rPr lang="it-IT" sz="7000" dirty="0" smtClean="0">
                <a:solidFill>
                  <a:srgbClr val="FF0000"/>
                </a:solidFill>
              </a:rPr>
              <a:t> per commemorare la morte della moglie</a:t>
            </a:r>
          </a:p>
          <a:p>
            <a:pPr marL="0" indent="0" algn="just"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buNone/>
            </a:pP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208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Akbar il Grande</a:t>
            </a:r>
            <a:endParaRPr lang="it-IT" dirty="0"/>
          </a:p>
        </p:txBody>
      </p:sp>
      <p:pic>
        <p:nvPicPr>
          <p:cNvPr id="4" name="Segnaposto contenuto 3" descr="Emperor_Akbar_the_Grea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170" r="-571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5448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5456"/>
            <a:ext cx="8229600" cy="773544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/>
            </a:r>
            <a:br>
              <a:rPr lang="it-IT" sz="3200" b="1" dirty="0" smtClean="0">
                <a:solidFill>
                  <a:srgbClr val="FF0000"/>
                </a:solidFill>
              </a:rPr>
            </a:br>
            <a:r>
              <a:rPr lang="it-IT" sz="3200" b="1" dirty="0" smtClean="0">
                <a:solidFill>
                  <a:srgbClr val="FF0000"/>
                </a:solidFill>
              </a:rPr>
              <a:t>L’impero </a:t>
            </a:r>
            <a:r>
              <a:rPr lang="it-IT" sz="3200" b="1" dirty="0">
                <a:solidFill>
                  <a:srgbClr val="FF0000"/>
                </a:solidFill>
              </a:rPr>
              <a:t>Moghul </a:t>
            </a:r>
            <a:br>
              <a:rPr lang="it-IT" sz="3200" b="1" dirty="0">
                <a:solidFill>
                  <a:srgbClr val="FF0000"/>
                </a:solidFill>
              </a:rPr>
            </a:b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b="1" dirty="0">
                <a:solidFill>
                  <a:srgbClr val="FF0000"/>
                </a:solidFill>
              </a:rPr>
              <a:t>1658-1707</a:t>
            </a:r>
            <a:r>
              <a:rPr lang="it-IT" dirty="0">
                <a:solidFill>
                  <a:srgbClr val="FF0000"/>
                </a:solidFill>
              </a:rPr>
              <a:t>: regno di </a:t>
            </a:r>
            <a:r>
              <a:rPr lang="it-IT" b="1" dirty="0" err="1">
                <a:solidFill>
                  <a:srgbClr val="FF0000"/>
                </a:solidFill>
              </a:rPr>
              <a:t>Aurangzeb</a:t>
            </a:r>
            <a:r>
              <a:rPr lang="it-IT" dirty="0">
                <a:solidFill>
                  <a:srgbClr val="FF0000"/>
                </a:solidFill>
              </a:rPr>
              <a:t>: espansione territoriale (Bengala)</a:t>
            </a:r>
            <a:r>
              <a:rPr lang="it-IT" dirty="0" smtClean="0">
                <a:solidFill>
                  <a:srgbClr val="FF0000"/>
                </a:solidFill>
              </a:rPr>
              <a:t>, rafforzamento </a:t>
            </a:r>
            <a:r>
              <a:rPr lang="it-IT" dirty="0">
                <a:solidFill>
                  <a:srgbClr val="FF0000"/>
                </a:solidFill>
              </a:rPr>
              <a:t>fede islamica</a:t>
            </a:r>
          </a:p>
          <a:p>
            <a:pPr marL="0" indent="0" algn="just">
              <a:buNone/>
            </a:pPr>
            <a:r>
              <a:rPr lang="it-IT" b="1" dirty="0">
                <a:solidFill>
                  <a:srgbClr val="FF0000"/>
                </a:solidFill>
              </a:rPr>
              <a:t>Inizio XVIII sec</a:t>
            </a:r>
            <a:r>
              <a:rPr lang="it-IT" dirty="0">
                <a:solidFill>
                  <a:srgbClr val="FF0000"/>
                </a:solidFill>
              </a:rPr>
              <a:t>.: massima estensione dell’Impero</a:t>
            </a:r>
          </a:p>
          <a:p>
            <a:pPr marL="0" indent="0" algn="just">
              <a:buNone/>
            </a:pPr>
            <a:r>
              <a:rPr lang="it-IT" b="1" dirty="0">
                <a:solidFill>
                  <a:srgbClr val="FF0000"/>
                </a:solidFill>
              </a:rPr>
              <a:t>1719-1748: </a:t>
            </a:r>
            <a:r>
              <a:rPr lang="it-IT" dirty="0">
                <a:solidFill>
                  <a:srgbClr val="FF0000"/>
                </a:solidFill>
              </a:rPr>
              <a:t>regno di Muhammad </a:t>
            </a:r>
            <a:r>
              <a:rPr lang="it-IT" dirty="0" err="1">
                <a:solidFill>
                  <a:srgbClr val="FF0000"/>
                </a:solidFill>
              </a:rPr>
              <a:t>Shah</a:t>
            </a:r>
            <a:r>
              <a:rPr lang="it-IT" dirty="0">
                <a:solidFill>
                  <a:srgbClr val="FF0000"/>
                </a:solidFill>
              </a:rPr>
              <a:t>: periodo di crisi</a:t>
            </a:r>
          </a:p>
          <a:p>
            <a:pPr marL="0" indent="0" algn="just">
              <a:buNone/>
            </a:pPr>
            <a:r>
              <a:rPr lang="it-IT" b="1" dirty="0">
                <a:solidFill>
                  <a:srgbClr val="FF0000"/>
                </a:solidFill>
              </a:rPr>
              <a:t>1757</a:t>
            </a:r>
            <a:r>
              <a:rPr lang="it-IT" dirty="0">
                <a:solidFill>
                  <a:srgbClr val="FF0000"/>
                </a:solidFill>
              </a:rPr>
              <a:t>: Battaglia di </a:t>
            </a:r>
            <a:r>
              <a:rPr lang="it-IT" dirty="0" err="1">
                <a:solidFill>
                  <a:srgbClr val="FF0000"/>
                </a:solidFill>
              </a:rPr>
              <a:t>Plassey</a:t>
            </a:r>
            <a:r>
              <a:rPr lang="it-IT" dirty="0">
                <a:solidFill>
                  <a:srgbClr val="FF0000"/>
                </a:solidFill>
              </a:rPr>
              <a:t> (guerra dei Sette Anni, egemonia inglese)</a:t>
            </a:r>
          </a:p>
          <a:p>
            <a:pPr marL="0" indent="0" algn="just">
              <a:buNone/>
            </a:pPr>
            <a:r>
              <a:rPr lang="it-IT" b="1" dirty="0">
                <a:solidFill>
                  <a:srgbClr val="FF0000"/>
                </a:solidFill>
              </a:rPr>
              <a:t>1858</a:t>
            </a:r>
            <a:r>
              <a:rPr lang="it-IT" dirty="0">
                <a:solidFill>
                  <a:srgbClr val="FF0000"/>
                </a:solidFill>
              </a:rPr>
              <a:t>: Fine dell’impero Moghul (rivolta dei </a:t>
            </a:r>
            <a:r>
              <a:rPr lang="it-IT" i="1" dirty="0" err="1" smtClean="0">
                <a:solidFill>
                  <a:srgbClr val="FF0000"/>
                </a:solidFill>
              </a:rPr>
              <a:t>sepoj</a:t>
            </a:r>
            <a:r>
              <a:rPr lang="it-IT" i="1" dirty="0" smtClean="0">
                <a:solidFill>
                  <a:srgbClr val="FF0000"/>
                </a:solidFill>
              </a:rPr>
              <a:t>: soldati indiani dell’esercito britannico</a:t>
            </a:r>
            <a:r>
              <a:rPr lang="it-IT" dirty="0" smtClean="0">
                <a:solidFill>
                  <a:srgbClr val="FF0000"/>
                </a:solidFill>
              </a:rPr>
              <a:t>)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9352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81264"/>
            <a:ext cx="8229600" cy="6069262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/>
        </p:nvPicPr>
        <p:blipFill>
          <a:blip r:embed="rId2"/>
          <a:srcRect l="-76931" r="-76931"/>
          <a:stretch>
            <a:fillRect/>
          </a:stretch>
        </p:blipFill>
        <p:spPr>
          <a:xfrm rot="162653">
            <a:off x="-1209118" y="264651"/>
            <a:ext cx="11593846" cy="645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05991"/>
            <a:ext cx="7772400" cy="703776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La Cina imperiale fino ai Ming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1208660"/>
            <a:ext cx="7772400" cy="564934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400" b="1" dirty="0" smtClean="0">
                <a:solidFill>
                  <a:srgbClr val="FF0000"/>
                </a:solidFill>
              </a:rPr>
              <a:t>III sec. a. C</a:t>
            </a:r>
            <a:r>
              <a:rPr lang="it-IT" sz="2400" dirty="0" smtClean="0">
                <a:solidFill>
                  <a:srgbClr val="FF0000"/>
                </a:solidFill>
              </a:rPr>
              <a:t>. : Dinastia Han </a:t>
            </a:r>
          </a:p>
          <a:p>
            <a:pPr algn="just"/>
            <a:r>
              <a:rPr lang="it-IT" sz="2400" b="1" dirty="0" smtClean="0">
                <a:solidFill>
                  <a:srgbClr val="FF0000"/>
                </a:solidFill>
              </a:rPr>
              <a:t>VII secolo</a:t>
            </a:r>
            <a:r>
              <a:rPr lang="it-IT" sz="2400" dirty="0" smtClean="0">
                <a:solidFill>
                  <a:srgbClr val="FF0000"/>
                </a:solidFill>
              </a:rPr>
              <a:t>: Dinastia </a:t>
            </a:r>
            <a:r>
              <a:rPr lang="it-IT" sz="2400" dirty="0" err="1" smtClean="0">
                <a:solidFill>
                  <a:srgbClr val="FF0000"/>
                </a:solidFill>
              </a:rPr>
              <a:t>Tang</a:t>
            </a:r>
            <a:endParaRPr lang="it-IT" sz="2400" dirty="0" smtClean="0">
              <a:solidFill>
                <a:srgbClr val="FF0000"/>
              </a:solidFill>
            </a:endParaRPr>
          </a:p>
          <a:p>
            <a:pPr algn="just"/>
            <a:r>
              <a:rPr lang="it-IT" sz="2400" b="1" dirty="0" smtClean="0">
                <a:solidFill>
                  <a:srgbClr val="FF0000"/>
                </a:solidFill>
              </a:rPr>
              <a:t>960-1279</a:t>
            </a:r>
            <a:r>
              <a:rPr lang="it-IT" sz="2400" dirty="0" smtClean="0">
                <a:solidFill>
                  <a:srgbClr val="FF0000"/>
                </a:solidFill>
              </a:rPr>
              <a:t>: Dinastia Song (settentrionali e meridionali)</a:t>
            </a:r>
          </a:p>
          <a:p>
            <a:pPr algn="just"/>
            <a:r>
              <a:rPr lang="it-IT" sz="2400" b="1" dirty="0" smtClean="0">
                <a:solidFill>
                  <a:srgbClr val="FF0000"/>
                </a:solidFill>
              </a:rPr>
              <a:t>XIII sec</a:t>
            </a:r>
            <a:r>
              <a:rPr lang="it-IT" sz="2400" dirty="0" smtClean="0">
                <a:solidFill>
                  <a:srgbClr val="FF0000"/>
                </a:solidFill>
              </a:rPr>
              <a:t>: Dinastia Yuan (</a:t>
            </a:r>
            <a:r>
              <a:rPr lang="it-IT" sz="2400" dirty="0" err="1" smtClean="0">
                <a:solidFill>
                  <a:srgbClr val="FF0000"/>
                </a:solidFill>
              </a:rPr>
              <a:t>Kubila’i</a:t>
            </a:r>
            <a:r>
              <a:rPr lang="it-IT" sz="2400" dirty="0" smtClean="0">
                <a:solidFill>
                  <a:srgbClr val="FF0000"/>
                </a:solidFill>
              </a:rPr>
              <a:t> Khan)</a:t>
            </a:r>
          </a:p>
          <a:p>
            <a:pPr algn="just"/>
            <a:r>
              <a:rPr lang="it-IT" sz="2400" b="1" dirty="0" smtClean="0">
                <a:solidFill>
                  <a:srgbClr val="FF0000"/>
                </a:solidFill>
              </a:rPr>
              <a:t>1368-1644</a:t>
            </a:r>
            <a:r>
              <a:rPr lang="it-IT" sz="2400" dirty="0" smtClean="0">
                <a:solidFill>
                  <a:srgbClr val="FF0000"/>
                </a:solidFill>
              </a:rPr>
              <a:t>: Dinastia Ming – L’impero della Luce: </a:t>
            </a:r>
          </a:p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                      rinnovamento burocratico (Mandarini)</a:t>
            </a:r>
          </a:p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                      restauro della Grande Muraglia</a:t>
            </a:r>
          </a:p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                      rinnovamento del sistema dei canali</a:t>
            </a:r>
          </a:p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                      confucianesimo</a:t>
            </a:r>
          </a:p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                      economia del riso</a:t>
            </a:r>
          </a:p>
          <a:p>
            <a:pPr algn="just"/>
            <a:r>
              <a:rPr lang="it-IT" sz="2400" b="1" dirty="0" smtClean="0">
                <a:solidFill>
                  <a:srgbClr val="FF0000"/>
                </a:solidFill>
              </a:rPr>
              <a:t>1405-1433</a:t>
            </a:r>
            <a:r>
              <a:rPr lang="it-IT" sz="2400" dirty="0" smtClean="0">
                <a:solidFill>
                  <a:srgbClr val="FF0000"/>
                </a:solidFill>
              </a:rPr>
              <a:t>: La flotta dell’ammiraglio </a:t>
            </a:r>
            <a:r>
              <a:rPr lang="it-IT" sz="2400" dirty="0" err="1" smtClean="0">
                <a:solidFill>
                  <a:srgbClr val="FF0000"/>
                </a:solidFill>
              </a:rPr>
              <a:t>Zheng</a:t>
            </a:r>
            <a:r>
              <a:rPr lang="it-IT" sz="2400" dirty="0" smtClean="0">
                <a:solidFill>
                  <a:srgbClr val="FF0000"/>
                </a:solidFill>
              </a:rPr>
              <a:t>-He compie una serie di viaggi fino a Hormuz, Mogadiscio, Mombasa</a:t>
            </a:r>
          </a:p>
          <a:p>
            <a:pPr algn="just"/>
            <a:r>
              <a:rPr lang="it-IT" sz="2400" b="1" dirty="0" smtClean="0">
                <a:solidFill>
                  <a:srgbClr val="FF0000"/>
                </a:solidFill>
              </a:rPr>
              <a:t>1601</a:t>
            </a:r>
            <a:r>
              <a:rPr lang="it-IT" sz="2400" dirty="0" smtClean="0">
                <a:solidFill>
                  <a:srgbClr val="FF0000"/>
                </a:solidFill>
              </a:rPr>
              <a:t>: arrivo in Cina del missionario gesuita Matteo Ricci</a:t>
            </a:r>
          </a:p>
          <a:p>
            <a:pPr algn="just"/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26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1362"/>
          </a:xfrm>
        </p:spPr>
        <p:txBody>
          <a:bodyPr>
            <a:normAutofit/>
          </a:bodyPr>
          <a:lstStyle/>
          <a:p>
            <a:r>
              <a:rPr lang="it-IT" sz="3200" b="1" dirty="0" err="1" smtClean="0">
                <a:solidFill>
                  <a:srgbClr val="17375E"/>
                </a:solidFill>
              </a:rPr>
              <a:t>J</a:t>
            </a:r>
            <a:r>
              <a:rPr lang="it-IT" sz="3200" b="1" dirty="0" smtClean="0">
                <a:solidFill>
                  <a:srgbClr val="17375E"/>
                </a:solidFill>
              </a:rPr>
              <a:t>. </a:t>
            </a:r>
            <a:r>
              <a:rPr lang="it-IT" sz="3200" b="1" dirty="0" err="1" smtClean="0">
                <a:solidFill>
                  <a:srgbClr val="17375E"/>
                </a:solidFill>
              </a:rPr>
              <a:t>Nadal</a:t>
            </a:r>
            <a:r>
              <a:rPr lang="it-IT" sz="3200" b="1" dirty="0" smtClean="0">
                <a:solidFill>
                  <a:srgbClr val="17375E"/>
                </a:solidFill>
              </a:rPr>
              <a:t>, </a:t>
            </a:r>
            <a:r>
              <a:rPr lang="it-IT" sz="3200" b="1" i="1" dirty="0" err="1" smtClean="0">
                <a:solidFill>
                  <a:srgbClr val="17375E"/>
                </a:solidFill>
              </a:rPr>
              <a:t>Evangelicæ</a:t>
            </a:r>
            <a:r>
              <a:rPr lang="it-IT" sz="3200" b="1" i="1" dirty="0" smtClean="0">
                <a:solidFill>
                  <a:srgbClr val="17375E"/>
                </a:solidFill>
              </a:rPr>
              <a:t> </a:t>
            </a:r>
            <a:r>
              <a:rPr lang="it-IT" sz="3200" b="1" i="1" dirty="0" err="1" smtClean="0">
                <a:solidFill>
                  <a:srgbClr val="17375E"/>
                </a:solidFill>
              </a:rPr>
              <a:t>Historiæ</a:t>
            </a:r>
            <a:r>
              <a:rPr lang="it-IT" sz="3200" b="1" dirty="0" smtClean="0">
                <a:solidFill>
                  <a:srgbClr val="17375E"/>
                </a:solidFill>
              </a:rPr>
              <a:t> </a:t>
            </a:r>
            <a:r>
              <a:rPr lang="it-IT" sz="3200" b="1" i="1" dirty="0" err="1" smtClean="0">
                <a:solidFill>
                  <a:srgbClr val="17375E"/>
                </a:solidFill>
              </a:rPr>
              <a:t>Imagines</a:t>
            </a:r>
            <a:r>
              <a:rPr lang="it-IT" sz="3200" b="1" dirty="0" smtClean="0">
                <a:solidFill>
                  <a:srgbClr val="17375E"/>
                </a:solidFill>
              </a:rPr>
              <a:t> (1593) </a:t>
            </a:r>
            <a:endParaRPr lang="it-IT" sz="3200" dirty="0">
              <a:solidFill>
                <a:srgbClr val="17375E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101003" r="-101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74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1824"/>
          </a:xfrm>
        </p:spPr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rgbClr val="17375E"/>
                </a:solidFill>
              </a:rPr>
              <a:t>J</a:t>
            </a:r>
            <a:r>
              <a:rPr lang="it-IT" b="1" dirty="0" smtClean="0">
                <a:solidFill>
                  <a:srgbClr val="17375E"/>
                </a:solidFill>
              </a:rPr>
              <a:t>. Xavier </a:t>
            </a:r>
            <a:r>
              <a:rPr lang="it-IT" b="1" i="1" dirty="0" err="1" smtClean="0">
                <a:solidFill>
                  <a:srgbClr val="17375E"/>
                </a:solidFill>
              </a:rPr>
              <a:t>Mir’āt</a:t>
            </a:r>
            <a:r>
              <a:rPr lang="it-IT" b="1" i="1" dirty="0" smtClean="0">
                <a:solidFill>
                  <a:srgbClr val="17375E"/>
                </a:solidFill>
              </a:rPr>
              <a:t> </a:t>
            </a:r>
            <a:r>
              <a:rPr lang="it-IT" b="1" i="1" dirty="0" err="1">
                <a:solidFill>
                  <a:srgbClr val="17375E"/>
                </a:solidFill>
              </a:rPr>
              <a:t>al-quds</a:t>
            </a:r>
            <a:r>
              <a:rPr lang="it-IT" b="1" i="1" dirty="0">
                <a:solidFill>
                  <a:srgbClr val="17375E"/>
                </a:solidFill>
              </a:rPr>
              <a:t> </a:t>
            </a:r>
            <a:r>
              <a:rPr lang="it-IT" b="1" i="1" dirty="0" smtClean="0">
                <a:solidFill>
                  <a:srgbClr val="17375E"/>
                </a:solidFill>
              </a:rPr>
              <a:t> </a:t>
            </a:r>
            <a:r>
              <a:rPr lang="it-IT" b="1" dirty="0" smtClean="0">
                <a:solidFill>
                  <a:srgbClr val="17375E"/>
                </a:solidFill>
              </a:rPr>
              <a:t>(1602)</a:t>
            </a:r>
            <a:endParaRPr lang="it-IT" b="1" dirty="0">
              <a:solidFill>
                <a:srgbClr val="17375E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106684" r="-1066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606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3995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La Cina dei </a:t>
            </a:r>
            <a:r>
              <a:rPr lang="it-IT" b="1" dirty="0" err="1" smtClean="0">
                <a:solidFill>
                  <a:srgbClr val="FF0000"/>
                </a:solidFill>
              </a:rPr>
              <a:t>Quing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downlo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24" r="-38124"/>
          <a:stretch>
            <a:fillRect/>
          </a:stretch>
        </p:blipFill>
        <p:spPr>
          <a:xfrm>
            <a:off x="0" y="1288319"/>
            <a:ext cx="9144000" cy="5374133"/>
          </a:xfrm>
        </p:spPr>
      </p:pic>
    </p:spTree>
    <p:extLst>
      <p:ext uri="{BB962C8B-B14F-4D97-AF65-F5344CB8AC3E}">
        <p14:creationId xmlns:p14="http://schemas.microsoft.com/office/powerpoint/2010/main" val="2881618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34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L’affermarsi dei </a:t>
            </a:r>
            <a:r>
              <a:rPr lang="it-IT" b="1" dirty="0" err="1" smtClean="0">
                <a:solidFill>
                  <a:srgbClr val="FF0000"/>
                </a:solidFill>
              </a:rPr>
              <a:t>Quing</a:t>
            </a:r>
            <a:r>
              <a:rPr lang="it-IT" b="1" dirty="0" smtClean="0">
                <a:solidFill>
                  <a:srgbClr val="FF0000"/>
                </a:solidFill>
              </a:rPr>
              <a:t> in Cina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16863"/>
            <a:ext cx="8229600" cy="5507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1616</a:t>
            </a:r>
            <a:r>
              <a:rPr lang="it-IT" sz="2400" dirty="0" smtClean="0">
                <a:solidFill>
                  <a:srgbClr val="FF0000"/>
                </a:solidFill>
              </a:rPr>
              <a:t>: Il popolo </a:t>
            </a:r>
            <a:r>
              <a:rPr lang="it-IT" sz="2400" dirty="0" err="1" smtClean="0">
                <a:solidFill>
                  <a:srgbClr val="FF0000"/>
                </a:solidFill>
              </a:rPr>
              <a:t>Jusen</a:t>
            </a:r>
            <a:r>
              <a:rPr lang="it-IT" sz="2400" dirty="0" smtClean="0">
                <a:solidFill>
                  <a:srgbClr val="FF0000"/>
                </a:solidFill>
              </a:rPr>
              <a:t> nella Manciuria meridionale con </a:t>
            </a:r>
            <a:r>
              <a:rPr lang="it-IT" sz="2400" dirty="0" err="1" smtClean="0">
                <a:solidFill>
                  <a:srgbClr val="FF0000"/>
                </a:solidFill>
              </a:rPr>
              <a:t>Nurhaci</a:t>
            </a:r>
            <a:r>
              <a:rPr lang="it-IT" sz="2400" dirty="0" smtClean="0">
                <a:solidFill>
                  <a:srgbClr val="FF0000"/>
                </a:solidFill>
              </a:rPr>
              <a:t> fonda la dinastia </a:t>
            </a:r>
            <a:r>
              <a:rPr lang="it-IT" sz="2400" dirty="0" err="1" smtClean="0">
                <a:solidFill>
                  <a:srgbClr val="FF0000"/>
                </a:solidFill>
              </a:rPr>
              <a:t>Jin</a:t>
            </a:r>
            <a:endParaRPr lang="it-IT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1635</a:t>
            </a:r>
            <a:r>
              <a:rPr lang="it-IT" sz="2400" dirty="0" smtClean="0">
                <a:solidFill>
                  <a:srgbClr val="FF0000"/>
                </a:solidFill>
              </a:rPr>
              <a:t>: </a:t>
            </a:r>
            <a:r>
              <a:rPr lang="it-IT" sz="2400" dirty="0" err="1" smtClean="0">
                <a:solidFill>
                  <a:srgbClr val="FF0000"/>
                </a:solidFill>
              </a:rPr>
              <a:t>Taji</a:t>
            </a:r>
            <a:r>
              <a:rPr lang="it-IT" sz="2400" dirty="0" smtClean="0">
                <a:solidFill>
                  <a:srgbClr val="FF0000"/>
                </a:solidFill>
              </a:rPr>
              <a:t> fonda la dinastia </a:t>
            </a:r>
            <a:r>
              <a:rPr lang="it-IT" sz="2400" dirty="0" err="1" smtClean="0">
                <a:solidFill>
                  <a:srgbClr val="FF0000"/>
                </a:solidFill>
              </a:rPr>
              <a:t>Quing</a:t>
            </a:r>
            <a:r>
              <a:rPr lang="it-IT" sz="2400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smtClean="0">
                <a:solidFill>
                  <a:srgbClr val="FF0000"/>
                </a:solidFill>
              </a:rPr>
              <a:t>                impero multietnico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smtClean="0">
                <a:solidFill>
                  <a:srgbClr val="FF0000"/>
                </a:solidFill>
              </a:rPr>
              <a:t>                centralizzazione statale su imitazione dei Ming</a:t>
            </a:r>
          </a:p>
          <a:p>
            <a:pPr marL="0" indent="0"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1673</a:t>
            </a:r>
            <a:r>
              <a:rPr lang="it-IT" sz="2400" dirty="0" smtClean="0">
                <a:solidFill>
                  <a:srgbClr val="FF0000"/>
                </a:solidFill>
              </a:rPr>
              <a:t>: </a:t>
            </a:r>
            <a:r>
              <a:rPr lang="it-IT" sz="2400" dirty="0">
                <a:solidFill>
                  <a:srgbClr val="FF0000"/>
                </a:solidFill>
              </a:rPr>
              <a:t>l’imperatore </a:t>
            </a:r>
            <a:r>
              <a:rPr lang="it-IT" sz="2400" dirty="0" err="1">
                <a:solidFill>
                  <a:srgbClr val="FF0000"/>
                </a:solidFill>
              </a:rPr>
              <a:t>Kangxi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smtClean="0">
                <a:solidFill>
                  <a:srgbClr val="FF0000"/>
                </a:solidFill>
              </a:rPr>
              <a:t> doma la rivolta dei Tre feudatari nel sud della Cina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           nel </a:t>
            </a:r>
            <a:r>
              <a:rPr lang="it-IT" sz="2400" b="1" dirty="0" smtClean="0">
                <a:solidFill>
                  <a:srgbClr val="FF0000"/>
                </a:solidFill>
              </a:rPr>
              <a:t>1689</a:t>
            </a:r>
            <a:r>
              <a:rPr lang="it-IT" sz="2400" dirty="0" smtClean="0">
                <a:solidFill>
                  <a:srgbClr val="FF0000"/>
                </a:solidFill>
              </a:rPr>
              <a:t>: firma con la Russia il trattato di </a:t>
            </a:r>
            <a:r>
              <a:rPr lang="it-IT" sz="2400" dirty="0" err="1" smtClean="0">
                <a:solidFill>
                  <a:srgbClr val="FF0000"/>
                </a:solidFill>
              </a:rPr>
              <a:t>Nerchinsk</a:t>
            </a:r>
            <a:endParaRPr lang="it-IT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           durante il suo governo attua una politica espansionistica verso il Tibet buddista (imperialismo cinese)</a:t>
            </a:r>
          </a:p>
          <a:p>
            <a:pPr marL="0" indent="0"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1735-1796</a:t>
            </a:r>
            <a:r>
              <a:rPr lang="it-IT" sz="2400" dirty="0" smtClean="0">
                <a:solidFill>
                  <a:srgbClr val="FF0000"/>
                </a:solidFill>
              </a:rPr>
              <a:t>: apogeo della dinastia sotto l’imperatore </a:t>
            </a:r>
            <a:r>
              <a:rPr lang="it-IT" sz="2400" dirty="0" err="1" smtClean="0">
                <a:solidFill>
                  <a:srgbClr val="FF0000"/>
                </a:solidFill>
              </a:rPr>
              <a:t>Quianlong</a:t>
            </a:r>
            <a:endParaRPr lang="it-IT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1750</a:t>
            </a:r>
            <a:r>
              <a:rPr lang="it-IT" sz="2400" dirty="0" smtClean="0">
                <a:solidFill>
                  <a:srgbClr val="FF0000"/>
                </a:solidFill>
              </a:rPr>
              <a:t>: spedizione contro gli </a:t>
            </a:r>
            <a:r>
              <a:rPr lang="it-IT" sz="2400" dirty="0" err="1" smtClean="0">
                <a:solidFill>
                  <a:srgbClr val="FF0000"/>
                </a:solidFill>
              </a:rPr>
              <a:t>Zungari</a:t>
            </a:r>
            <a:r>
              <a:rPr lang="it-IT" sz="2400" dirty="0" smtClean="0">
                <a:solidFill>
                  <a:srgbClr val="FF0000"/>
                </a:solidFill>
              </a:rPr>
              <a:t> in Tibet di 50mila uomini</a:t>
            </a:r>
            <a:endParaRPr lang="it-IT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1911</a:t>
            </a:r>
            <a:r>
              <a:rPr lang="it-IT" sz="2400" dirty="0" smtClean="0">
                <a:solidFill>
                  <a:srgbClr val="FF0000"/>
                </a:solidFill>
              </a:rPr>
              <a:t>: crollo dell’impero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95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1824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Il Giappone sotto lo </a:t>
            </a:r>
            <a:r>
              <a:rPr lang="it-IT" sz="3200" b="1" dirty="0" err="1" smtClean="0">
                <a:solidFill>
                  <a:srgbClr val="FF0000"/>
                </a:solidFill>
              </a:rPr>
              <a:t>shogiunato</a:t>
            </a:r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</a:rPr>
              <a:t>Togukawa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giappo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09" r="-68909"/>
          <a:stretch>
            <a:fillRect/>
          </a:stretch>
        </p:blipFill>
        <p:spPr>
          <a:xfrm>
            <a:off x="0" y="1049060"/>
            <a:ext cx="9144000" cy="5808940"/>
          </a:xfrm>
        </p:spPr>
      </p:pic>
    </p:spTree>
    <p:extLst>
      <p:ext uri="{BB962C8B-B14F-4D97-AF65-F5344CB8AC3E}">
        <p14:creationId xmlns:p14="http://schemas.microsoft.com/office/powerpoint/2010/main" val="3907196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8923" y="0"/>
            <a:ext cx="8129994" cy="859692"/>
          </a:xfrm>
          <a:ln>
            <a:solidFill>
              <a:srgbClr val="86090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Il Giappone imperiale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8923" y="1211385"/>
            <a:ext cx="8264769" cy="539261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VI –VIII sec</a:t>
            </a:r>
            <a:r>
              <a:rPr lang="it-IT" dirty="0" smtClean="0">
                <a:solidFill>
                  <a:srgbClr val="FF0000"/>
                </a:solidFill>
              </a:rPr>
              <a:t>. Definizione dell’impero giapponese</a:t>
            </a:r>
          </a:p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XII sec</a:t>
            </a:r>
            <a:r>
              <a:rPr lang="it-IT" dirty="0" smtClean="0">
                <a:solidFill>
                  <a:srgbClr val="FF0000"/>
                </a:solidFill>
              </a:rPr>
              <a:t>.: si rafforza la figura dello </a:t>
            </a:r>
            <a:r>
              <a:rPr lang="it-IT" i="1" dirty="0" smtClean="0">
                <a:solidFill>
                  <a:srgbClr val="FF0000"/>
                </a:solidFill>
              </a:rPr>
              <a:t>shogun</a:t>
            </a:r>
          </a:p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1338-1573</a:t>
            </a:r>
            <a:r>
              <a:rPr lang="it-IT" dirty="0" smtClean="0">
                <a:solidFill>
                  <a:srgbClr val="FF0000"/>
                </a:solidFill>
              </a:rPr>
              <a:t>: Era </a:t>
            </a:r>
            <a:r>
              <a:rPr lang="it-IT" dirty="0" err="1" smtClean="0">
                <a:solidFill>
                  <a:srgbClr val="FF0000"/>
                </a:solidFill>
              </a:rPr>
              <a:t>Muromachi</a:t>
            </a:r>
            <a:endParaRPr lang="it-IT" dirty="0" smtClean="0">
              <a:solidFill>
                <a:srgbClr val="FF0000"/>
              </a:solidFill>
            </a:endParaRPr>
          </a:p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1573</a:t>
            </a:r>
            <a:r>
              <a:rPr lang="it-IT" dirty="0" smtClean="0">
                <a:solidFill>
                  <a:srgbClr val="FF0000"/>
                </a:solidFill>
              </a:rPr>
              <a:t>: il </a:t>
            </a:r>
            <a:r>
              <a:rPr lang="it-IT" i="1" dirty="0" err="1" smtClean="0">
                <a:solidFill>
                  <a:srgbClr val="FF0000"/>
                </a:solidFill>
              </a:rPr>
              <a:t>daimyo</a:t>
            </a:r>
            <a:r>
              <a:rPr lang="it-IT" dirty="0" smtClean="0">
                <a:solidFill>
                  <a:srgbClr val="FF0000"/>
                </a:solidFill>
              </a:rPr>
              <a:t> Oda </a:t>
            </a:r>
            <a:r>
              <a:rPr lang="it-IT" dirty="0" err="1" smtClean="0">
                <a:solidFill>
                  <a:srgbClr val="FF0000"/>
                </a:solidFill>
              </a:rPr>
              <a:t>Nobunaga</a:t>
            </a:r>
            <a:r>
              <a:rPr lang="it-IT" dirty="0" smtClean="0">
                <a:solidFill>
                  <a:srgbClr val="FF0000"/>
                </a:solidFill>
              </a:rPr>
              <a:t> prende il potere</a:t>
            </a:r>
          </a:p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1587</a:t>
            </a:r>
            <a:r>
              <a:rPr lang="it-IT" dirty="0" smtClean="0">
                <a:solidFill>
                  <a:srgbClr val="FF0000"/>
                </a:solidFill>
              </a:rPr>
              <a:t>: shogunato </a:t>
            </a:r>
            <a:r>
              <a:rPr lang="it-IT" dirty="0" err="1" smtClean="0">
                <a:solidFill>
                  <a:srgbClr val="FF0000"/>
                </a:solidFill>
              </a:rPr>
              <a:t>Toyotomi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Hideyoshi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1603</a:t>
            </a:r>
            <a:r>
              <a:rPr lang="it-IT" dirty="0" smtClean="0">
                <a:solidFill>
                  <a:srgbClr val="FF0000"/>
                </a:solidFill>
              </a:rPr>
              <a:t>: nuovo shogunato di </a:t>
            </a:r>
            <a:r>
              <a:rPr lang="it-IT" dirty="0" err="1" smtClean="0">
                <a:solidFill>
                  <a:srgbClr val="FF0000"/>
                </a:solidFill>
              </a:rPr>
              <a:t>Ieyasu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Togukawa</a:t>
            </a:r>
            <a:endParaRPr lang="it-IT" dirty="0" smtClean="0">
              <a:solidFill>
                <a:srgbClr val="FF0000"/>
              </a:solidFill>
            </a:endParaRPr>
          </a:p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1635</a:t>
            </a:r>
            <a:r>
              <a:rPr lang="it-IT" dirty="0" smtClean="0">
                <a:solidFill>
                  <a:srgbClr val="FF0000"/>
                </a:solidFill>
              </a:rPr>
              <a:t>: riorganizzazione burocratica sotto </a:t>
            </a:r>
            <a:r>
              <a:rPr lang="it-IT" dirty="0" err="1" smtClean="0">
                <a:solidFill>
                  <a:srgbClr val="FF0000"/>
                </a:solidFill>
              </a:rPr>
              <a:t>Iemitsu</a:t>
            </a:r>
            <a:endParaRPr lang="it-IT" dirty="0" smtClean="0">
              <a:solidFill>
                <a:srgbClr val="FF0000"/>
              </a:solidFill>
            </a:endParaRPr>
          </a:p>
          <a:p>
            <a:pPr algn="just"/>
            <a:endParaRPr lang="it-IT" dirty="0">
              <a:solidFill>
                <a:srgbClr val="FF0000"/>
              </a:solidFill>
            </a:endParaRPr>
          </a:p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1603-1868</a:t>
            </a:r>
            <a:r>
              <a:rPr lang="it-IT" dirty="0" smtClean="0">
                <a:solidFill>
                  <a:srgbClr val="FF0000"/>
                </a:solidFill>
              </a:rPr>
              <a:t>: Giappone </a:t>
            </a:r>
            <a:r>
              <a:rPr lang="it-IT" dirty="0" err="1" smtClean="0">
                <a:solidFill>
                  <a:srgbClr val="FF0000"/>
                </a:solidFill>
              </a:rPr>
              <a:t>Togukawa</a:t>
            </a:r>
            <a:r>
              <a:rPr lang="it-IT" dirty="0" smtClean="0">
                <a:solidFill>
                  <a:srgbClr val="FF0000"/>
                </a:solidFill>
              </a:rPr>
              <a:t> (o periodo Edo)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1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462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Il cristianesimo in Giappone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70592"/>
            <a:ext cx="8229600" cy="5180033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1542: Arrivo di Francesco Saverio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1582: 150mila ‘presunti’ convertiti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           dovuti al sostegno del signore della guerra Oda </a:t>
            </a:r>
            <a:r>
              <a:rPr lang="it-IT" dirty="0" err="1" smtClean="0">
                <a:solidFill>
                  <a:srgbClr val="FF0000"/>
                </a:solidFill>
              </a:rPr>
              <a:t>Nobunaga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(1601) </a:t>
            </a:r>
            <a:r>
              <a:rPr lang="it-IT" i="1" dirty="0" smtClean="0">
                <a:solidFill>
                  <a:srgbClr val="FF0000"/>
                </a:solidFill>
              </a:rPr>
              <a:t>Cerimoniale del Giappone </a:t>
            </a:r>
            <a:r>
              <a:rPr lang="it-IT" dirty="0" smtClean="0">
                <a:solidFill>
                  <a:srgbClr val="FF0000"/>
                </a:solidFill>
              </a:rPr>
              <a:t>del gesuita Alessandro </a:t>
            </a:r>
            <a:r>
              <a:rPr lang="it-IT" dirty="0" err="1" smtClean="0">
                <a:solidFill>
                  <a:srgbClr val="FF0000"/>
                </a:solidFill>
              </a:rPr>
              <a:t>Valignano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1587: editto anticristiano di </a:t>
            </a:r>
            <a:r>
              <a:rPr lang="it-IT" dirty="0" err="1" smtClean="0">
                <a:solidFill>
                  <a:srgbClr val="FF0000"/>
                </a:solidFill>
              </a:rPr>
              <a:t>Hideyoshi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1614 e 1639: editti anticristiani di </a:t>
            </a:r>
            <a:r>
              <a:rPr lang="it-IT" dirty="0" err="1" smtClean="0">
                <a:solidFill>
                  <a:srgbClr val="FF0000"/>
                </a:solidFill>
              </a:rPr>
              <a:t>Ieyatsu</a:t>
            </a:r>
            <a:r>
              <a:rPr lang="it-IT" dirty="0" smtClean="0">
                <a:solidFill>
                  <a:srgbClr val="FF0000"/>
                </a:solidFill>
              </a:rPr>
              <a:t> e persecuzioni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96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0228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Lo spazio ottomano dal 1520 al 1800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downlo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6" r="-11836"/>
          <a:stretch>
            <a:fillRect/>
          </a:stretch>
        </p:blipFill>
        <p:spPr>
          <a:xfrm>
            <a:off x="0" y="1159488"/>
            <a:ext cx="9717628" cy="5205936"/>
          </a:xfrm>
        </p:spPr>
      </p:pic>
    </p:spTree>
    <p:extLst>
      <p:ext uri="{BB962C8B-B14F-4D97-AF65-F5344CB8AC3E}">
        <p14:creationId xmlns:p14="http://schemas.microsoft.com/office/powerpoint/2010/main" val="3019697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48174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L’impero ottomano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0935"/>
            <a:ext cx="8229600" cy="6167065"/>
          </a:xfrm>
        </p:spPr>
        <p:txBody>
          <a:bodyPr>
            <a:normAutofit fontScale="92500"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XIV sec</a:t>
            </a:r>
            <a:r>
              <a:rPr lang="it-IT" sz="2800" dirty="0" smtClean="0">
                <a:solidFill>
                  <a:srgbClr val="FF0000"/>
                </a:solidFill>
              </a:rPr>
              <a:t>. Dinastia degli Osmanli (derivata  dall’impero selgiuchide dell’XI sec. distrutto dai mongoli)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1385</a:t>
            </a:r>
            <a:r>
              <a:rPr lang="it-IT" sz="2800" dirty="0" smtClean="0">
                <a:solidFill>
                  <a:srgbClr val="FF0000"/>
                </a:solidFill>
              </a:rPr>
              <a:t>: Presa di Sofia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1389</a:t>
            </a:r>
            <a:r>
              <a:rPr lang="it-IT" sz="2800" dirty="0" smtClean="0">
                <a:solidFill>
                  <a:srgbClr val="FF0000"/>
                </a:solidFill>
              </a:rPr>
              <a:t>: Battaglia di </a:t>
            </a:r>
            <a:r>
              <a:rPr lang="it-IT" sz="2800" dirty="0" err="1" smtClean="0">
                <a:solidFill>
                  <a:srgbClr val="FF0000"/>
                </a:solidFill>
              </a:rPr>
              <a:t>Kosowo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Polje</a:t>
            </a:r>
            <a:r>
              <a:rPr lang="it-IT" sz="2800" dirty="0" smtClean="0">
                <a:solidFill>
                  <a:srgbClr val="FF0000"/>
                </a:solidFill>
              </a:rPr>
              <a:t> contro serbi e bosniaci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1453</a:t>
            </a:r>
            <a:r>
              <a:rPr lang="it-IT" sz="2800" smtClean="0">
                <a:solidFill>
                  <a:srgbClr val="FF0000"/>
                </a:solidFill>
              </a:rPr>
              <a:t>: Costantinopoli </a:t>
            </a:r>
            <a:r>
              <a:rPr lang="it-IT" sz="2800" dirty="0" smtClean="0">
                <a:solidFill>
                  <a:srgbClr val="FF0000"/>
                </a:solidFill>
              </a:rPr>
              <a:t>cade nelle mani di Maometto II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1480</a:t>
            </a:r>
            <a:r>
              <a:rPr lang="it-IT" sz="2800" dirty="0" smtClean="0">
                <a:solidFill>
                  <a:srgbClr val="FF0000"/>
                </a:solidFill>
              </a:rPr>
              <a:t>: assedio di Otranto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1516</a:t>
            </a:r>
            <a:r>
              <a:rPr lang="it-IT" sz="2800" dirty="0" smtClean="0">
                <a:solidFill>
                  <a:srgbClr val="FF0000"/>
                </a:solidFill>
              </a:rPr>
              <a:t>: Sconfitta dei Mamelucchi in Egitto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1520-1566</a:t>
            </a:r>
            <a:r>
              <a:rPr lang="it-IT" sz="2800" dirty="0" smtClean="0">
                <a:solidFill>
                  <a:srgbClr val="FF0000"/>
                </a:solidFill>
              </a:rPr>
              <a:t>: sultanato di Solimano il Magnifico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(conquista Balcani e Ungheria)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1529</a:t>
            </a:r>
            <a:r>
              <a:rPr lang="it-IT" sz="2800" dirty="0" smtClean="0">
                <a:solidFill>
                  <a:srgbClr val="FF0000"/>
                </a:solidFill>
              </a:rPr>
              <a:t>: I° assedio di Vienna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1571</a:t>
            </a:r>
            <a:r>
              <a:rPr lang="it-IT" sz="2800" dirty="0" smtClean="0">
                <a:solidFill>
                  <a:srgbClr val="FF0000"/>
                </a:solidFill>
              </a:rPr>
              <a:t>: Solimano II sconfitto a Lepanto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1683</a:t>
            </a:r>
            <a:r>
              <a:rPr lang="it-IT" sz="2800" dirty="0" smtClean="0">
                <a:solidFill>
                  <a:srgbClr val="FF0000"/>
                </a:solidFill>
              </a:rPr>
              <a:t>: nuovo assedio di Vienna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1699</a:t>
            </a:r>
            <a:r>
              <a:rPr lang="it-IT" sz="2800" dirty="0" smtClean="0">
                <a:solidFill>
                  <a:srgbClr val="FF0000"/>
                </a:solidFill>
              </a:rPr>
              <a:t>: pace di </a:t>
            </a:r>
            <a:r>
              <a:rPr lang="it-IT" sz="2800" dirty="0" err="1" smtClean="0">
                <a:solidFill>
                  <a:srgbClr val="FF0000"/>
                </a:solidFill>
              </a:rPr>
              <a:t>Karlowicz</a:t>
            </a:r>
            <a:r>
              <a:rPr lang="it-IT" sz="2800" dirty="0" smtClean="0">
                <a:solidFill>
                  <a:srgbClr val="FF0000"/>
                </a:solidFill>
              </a:rPr>
              <a:t> tra Asburgo e Ottomani</a:t>
            </a:r>
          </a:p>
          <a:p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495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4582</TotalTime>
  <Words>786</Words>
  <Application>Microsoft Macintosh PowerPoint</Application>
  <PresentationFormat>Presentazione su schermo (4:3)</PresentationFormat>
  <Paragraphs>101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di Office</vt:lpstr>
      <vt:lpstr>La Cina dei Ming</vt:lpstr>
      <vt:lpstr>La Cina imperiale fino ai Ming</vt:lpstr>
      <vt:lpstr>La Cina dei Quing</vt:lpstr>
      <vt:lpstr>L’affermarsi dei Quing in Cina</vt:lpstr>
      <vt:lpstr>Il Giappone sotto lo shogiunato Togukawa</vt:lpstr>
      <vt:lpstr>Il Giappone imperiale</vt:lpstr>
      <vt:lpstr>Il cristianesimo in Giappone</vt:lpstr>
      <vt:lpstr>Lo spazio ottomano dal 1520 al 1800</vt:lpstr>
      <vt:lpstr>L’impero ottomano</vt:lpstr>
      <vt:lpstr>Santa Sofia - Istambul</vt:lpstr>
      <vt:lpstr>Il palazzo del Topkapi - Istambul</vt:lpstr>
      <vt:lpstr>L’impero Safavide</vt:lpstr>
      <vt:lpstr>L’Impero safavide</vt:lpstr>
      <vt:lpstr>Il Palazzo Ali Qapu a Isfahan</vt:lpstr>
      <vt:lpstr>L’impero Moghul  (buona parte dell’India, Pakistan, Bangladesh, parte dell’Afghanistan)</vt:lpstr>
      <vt:lpstr>L’impero Moghul  (buona parte dell’India, Pakistan, Bangladesh, parte dell’Afghanistan)</vt:lpstr>
      <vt:lpstr>Akbar il Grande</vt:lpstr>
      <vt:lpstr> L’impero Moghul  </vt:lpstr>
      <vt:lpstr>Presentazione di PowerPoint</vt:lpstr>
      <vt:lpstr>J. Nadal, Evangelicæ Historiæ Imagines (1593) </vt:lpstr>
      <vt:lpstr>J. Xavier Mir’āt al-quds  (1602)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Giappone imperiale</dc:title>
  <dc:creator>Sabina</dc:creator>
  <cp:lastModifiedBy>sabina.pavone@unimc.it</cp:lastModifiedBy>
  <cp:revision>50</cp:revision>
  <dcterms:created xsi:type="dcterms:W3CDTF">2018-10-15T18:03:40Z</dcterms:created>
  <dcterms:modified xsi:type="dcterms:W3CDTF">2023-02-05T15:18:54Z</dcterms:modified>
</cp:coreProperties>
</file>