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  <p:sldId id="267" r:id="rId1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37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87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19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76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21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13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7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90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030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05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60F22-F653-5846-8F7F-DA947346646E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C6806-5329-8447-B757-D75D61C0718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88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066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La Francia di </a:t>
            </a:r>
            <a:r>
              <a:rPr lang="it-IT" b="1" dirty="0" err="1" smtClean="0"/>
              <a:t>Mazarino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350147"/>
            <a:ext cx="6212315" cy="5263282"/>
          </a:xfrm>
        </p:spPr>
        <p:txBody>
          <a:bodyPr>
            <a:normAutofit fontScale="92500" lnSpcReduction="10000"/>
          </a:bodyPr>
          <a:lstStyle/>
          <a:p>
            <a:r>
              <a:rPr lang="it-IT" sz="1900" dirty="0" smtClean="0"/>
              <a:t>Assume il ruolo di favorito durante la reggenza di Anna d’Austria (madre di Luigi XIV)</a:t>
            </a:r>
          </a:p>
          <a:p>
            <a:r>
              <a:rPr lang="it-IT" sz="1900" dirty="0" smtClean="0"/>
              <a:t>Continua la politica di Richelieu</a:t>
            </a:r>
          </a:p>
          <a:p>
            <a:r>
              <a:rPr lang="it-IT" sz="1900" b="1" dirty="0" smtClean="0"/>
              <a:t>Aprile 1648</a:t>
            </a:r>
            <a:r>
              <a:rPr lang="it-IT" sz="1900" dirty="0" smtClean="0"/>
              <a:t>: Fronda parlamentare: contro </a:t>
            </a:r>
          </a:p>
          <a:p>
            <a:r>
              <a:rPr lang="it-IT" sz="1900" dirty="0" smtClean="0"/>
              <a:t>l’arbitrarietà delle tasse, l’arresto arbitrario</a:t>
            </a:r>
          </a:p>
          <a:p>
            <a:r>
              <a:rPr lang="it-IT" sz="1900" dirty="0" smtClean="0"/>
              <a:t> e il trasferimento delle cause ad altro giudice, </a:t>
            </a:r>
          </a:p>
          <a:p>
            <a:r>
              <a:rPr lang="it-IT" sz="1900" dirty="0" smtClean="0"/>
              <a:t>l’invio degli intendenti</a:t>
            </a:r>
          </a:p>
          <a:p>
            <a:r>
              <a:rPr lang="it-IT" sz="1900" b="1" dirty="0" smtClean="0"/>
              <a:t>26 agosto 1648</a:t>
            </a:r>
            <a:r>
              <a:rPr lang="it-IT" sz="1900" dirty="0" smtClean="0"/>
              <a:t>: scoppia la rivolta a Parigi, </a:t>
            </a:r>
          </a:p>
          <a:p>
            <a:r>
              <a:rPr lang="it-IT" sz="1900" dirty="0" smtClean="0"/>
              <a:t>la corte si rifugia fuori città</a:t>
            </a:r>
          </a:p>
          <a:p>
            <a:r>
              <a:rPr lang="it-IT" sz="1900" b="1" dirty="0" smtClean="0"/>
              <a:t>1650</a:t>
            </a:r>
            <a:r>
              <a:rPr lang="it-IT" sz="1900" dirty="0" smtClean="0"/>
              <a:t>: il principe di </a:t>
            </a:r>
            <a:r>
              <a:rPr lang="it-IT" sz="1900" dirty="0" err="1" smtClean="0"/>
              <a:t>Condé</a:t>
            </a:r>
            <a:r>
              <a:rPr lang="it-IT" sz="1900" dirty="0" smtClean="0"/>
              <a:t> si unisce alla rivolta:</a:t>
            </a:r>
          </a:p>
          <a:p>
            <a:r>
              <a:rPr lang="it-IT" sz="1900" dirty="0" smtClean="0"/>
              <a:t> Fronda dei principi</a:t>
            </a:r>
          </a:p>
          <a:p>
            <a:r>
              <a:rPr lang="it-IT" sz="1900" b="1" dirty="0" smtClean="0"/>
              <a:t>1653</a:t>
            </a:r>
            <a:r>
              <a:rPr lang="it-IT" sz="1900" dirty="0" smtClean="0"/>
              <a:t>: conclusione della Fronda,</a:t>
            </a:r>
          </a:p>
          <a:p>
            <a:r>
              <a:rPr lang="it-IT" sz="1900" dirty="0" smtClean="0"/>
              <a:t> vittoria di Mazzarino</a:t>
            </a:r>
          </a:p>
          <a:p>
            <a:endParaRPr lang="it-IT" sz="2400" dirty="0" smtClean="0"/>
          </a:p>
          <a:p>
            <a:r>
              <a:rPr lang="it-IT" sz="2400" dirty="0" smtClean="0"/>
              <a:t>Pierre </a:t>
            </a:r>
            <a:r>
              <a:rPr lang="it-IT" sz="2400" dirty="0" err="1" smtClean="0"/>
              <a:t>Mignard</a:t>
            </a:r>
            <a:r>
              <a:rPr lang="it-IT" sz="2400" dirty="0" smtClean="0"/>
              <a:t>, </a:t>
            </a:r>
            <a:r>
              <a:rPr lang="it-IT" sz="2400" i="1" dirty="0" smtClean="0"/>
              <a:t>Ritratto di </a:t>
            </a:r>
            <a:r>
              <a:rPr lang="it-IT" sz="2400" i="1" dirty="0" err="1" smtClean="0"/>
              <a:t>Mazarino</a:t>
            </a:r>
            <a:r>
              <a:rPr lang="it-IT" sz="2400" i="1" dirty="0" smtClean="0"/>
              <a:t> (1659)</a:t>
            </a:r>
          </a:p>
          <a:p>
            <a:r>
              <a:rPr lang="it-IT" sz="2400" dirty="0" err="1" smtClean="0"/>
              <a:t>Museée</a:t>
            </a:r>
            <a:r>
              <a:rPr lang="it-IT" sz="2400" dirty="0" smtClean="0"/>
              <a:t> </a:t>
            </a:r>
            <a:r>
              <a:rPr lang="it-IT" sz="2400" dirty="0" err="1" smtClean="0"/>
              <a:t>Condé</a:t>
            </a:r>
            <a:r>
              <a:rPr lang="it-IT" sz="2400" dirty="0" smtClean="0"/>
              <a:t>- Castello di Chantilly</a:t>
            </a:r>
            <a:endParaRPr lang="it-IT" sz="2400" dirty="0"/>
          </a:p>
        </p:txBody>
      </p:sp>
      <p:pic>
        <p:nvPicPr>
          <p:cNvPr id="4" name="Immagine 3" descr="Cardinal_Mazarin_by_Pierre_Mignard_(Musée_Condé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28" y="1882514"/>
            <a:ext cx="362407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1863"/>
            <a:ext cx="8229600" cy="897373"/>
          </a:xfrm>
        </p:spPr>
        <p:txBody>
          <a:bodyPr>
            <a:noAutofit/>
          </a:bodyPr>
          <a:lstStyle/>
          <a:p>
            <a:r>
              <a:rPr lang="it-IT" sz="3200" b="1" dirty="0" smtClean="0"/>
              <a:t>La Francia di Luigi XIV:</a:t>
            </a:r>
            <a:br>
              <a:rPr lang="it-IT" sz="3200" b="1" dirty="0" smtClean="0"/>
            </a:br>
            <a:r>
              <a:rPr lang="it-IT" sz="3200" b="1" dirty="0" smtClean="0"/>
              <a:t>la creazione del consenso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49236"/>
            <a:ext cx="8229600" cy="5563712"/>
          </a:xfrm>
        </p:spPr>
        <p:txBody>
          <a:bodyPr/>
          <a:lstStyle/>
          <a:p>
            <a:endParaRPr lang="it-IT" dirty="0" smtClean="0"/>
          </a:p>
          <a:p>
            <a:r>
              <a:rPr lang="it-IT" dirty="0" smtClean="0"/>
              <a:t>La reggia di Versailles</a:t>
            </a:r>
          </a:p>
          <a:p>
            <a:r>
              <a:rPr lang="it-IT" dirty="0" smtClean="0"/>
              <a:t>Luigi XIV re Sole</a:t>
            </a:r>
          </a:p>
          <a:p>
            <a:r>
              <a:rPr lang="it-IT" dirty="0" smtClean="0"/>
              <a:t>Nobiltà di spada </a:t>
            </a:r>
            <a:r>
              <a:rPr lang="it-IT" i="1" dirty="0" smtClean="0"/>
              <a:t>versus</a:t>
            </a:r>
            <a:r>
              <a:rPr lang="it-IT" dirty="0" smtClean="0"/>
              <a:t> nobiltà di toga</a:t>
            </a:r>
          </a:p>
          <a:p>
            <a:r>
              <a:rPr lang="it-IT" dirty="0" smtClean="0"/>
              <a:t>Età d’oro della letteratura e del teatro francese: 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433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0574"/>
          </a:xfrm>
        </p:spPr>
        <p:txBody>
          <a:bodyPr>
            <a:noAutofit/>
          </a:bodyPr>
          <a:lstStyle/>
          <a:p>
            <a:r>
              <a:rPr lang="it-IT" sz="2800" b="1" dirty="0" smtClean="0"/>
              <a:t>I simboli del potere di Luigi XIV</a:t>
            </a:r>
            <a:br>
              <a:rPr lang="it-IT" sz="2800" b="1" dirty="0" smtClean="0"/>
            </a:br>
            <a:r>
              <a:rPr lang="it-IT" sz="2800" b="1" dirty="0" smtClean="0"/>
              <a:t>(cancellata di Versailles)</a:t>
            </a:r>
            <a:endParaRPr lang="it-IT" sz="28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59535" r="-59535"/>
          <a:stretch>
            <a:fillRect/>
          </a:stretch>
        </p:blipFill>
        <p:spPr>
          <a:xfrm>
            <a:off x="457200" y="1139825"/>
            <a:ext cx="8229600" cy="5435600"/>
          </a:xfrm>
        </p:spPr>
      </p:pic>
    </p:spTree>
    <p:extLst>
      <p:ext uri="{BB962C8B-B14F-4D97-AF65-F5344CB8AC3E}">
        <p14:creationId xmlns:p14="http://schemas.microsoft.com/office/powerpoint/2010/main" val="254880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5862"/>
            <a:ext cx="8229600" cy="572095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Académie de France  a Rome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38238"/>
            <a:ext cx="8229600" cy="5187926"/>
          </a:xfrm>
        </p:spPr>
        <p:txBody>
          <a:bodyPr>
            <a:normAutofit/>
          </a:bodyPr>
          <a:lstStyle/>
          <a:p>
            <a:r>
              <a:rPr lang="it-IT" sz="1200" dirty="0" smtClean="0"/>
              <a:t>Fondata su impulso di Jean-</a:t>
            </a:r>
            <a:r>
              <a:rPr lang="it-IT" sz="1200" dirty="0" err="1" smtClean="0"/>
              <a:t>Baptiste</a:t>
            </a:r>
            <a:r>
              <a:rPr lang="it-IT" sz="1200" dirty="0" smtClean="0"/>
              <a:t> </a:t>
            </a:r>
            <a:r>
              <a:rPr lang="it-IT" sz="1200" dirty="0" err="1" smtClean="0"/>
              <a:t>Colbert</a:t>
            </a:r>
            <a:r>
              <a:rPr lang="it-IT" sz="1200" dirty="0" smtClean="0"/>
              <a:t> e di Gian Lorenzo Bernini (1666)</a:t>
            </a:r>
          </a:p>
          <a:p>
            <a:r>
              <a:rPr lang="it-IT" sz="1200" dirty="0" smtClean="0"/>
              <a:t>La prima sede romana fu a via di sant’Onofrio, quindi si spostò tra diversi palazzi nobiliari: Caffarelli (1673), Capranica (1684), Mancini (1725).</a:t>
            </a:r>
          </a:p>
          <a:p>
            <a:r>
              <a:rPr lang="it-IT" sz="1200" dirty="0" smtClean="0"/>
              <a:t>Dopo la soppressione nei primi anni della rivoluzione fu restaurata nel 1795 e trasferita definitivamente a Villa Medici nel 1803.</a:t>
            </a:r>
          </a:p>
          <a:p>
            <a:endParaRPr lang="it-IT" sz="1200" dirty="0"/>
          </a:p>
          <a:p>
            <a:r>
              <a:rPr lang="it-IT" sz="1200" dirty="0" smtClean="0"/>
              <a:t>A Villa Medici sono riunite le collezioni dei direttori dell’Accademia ma anche alcuni pezzi provenienti dalla collezione di Ferdinando I de’ Medici (1549-1609), cardinale romano.  </a:t>
            </a:r>
            <a:endParaRPr lang="it-IT" sz="1200" dirty="0"/>
          </a:p>
        </p:txBody>
      </p:sp>
      <p:pic>
        <p:nvPicPr>
          <p:cNvPr id="4" name="Immagin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6" y="3136337"/>
            <a:ext cx="4223725" cy="2989828"/>
          </a:xfrm>
          <a:prstGeom prst="rect">
            <a:avLst/>
          </a:prstGeom>
        </p:spPr>
      </p:pic>
      <p:pic>
        <p:nvPicPr>
          <p:cNvPr id="5" name="Immagine 4" descr="248px-S_Pulzone_Fernando_I_de_Medicis_Uffizi_15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39" y="2483605"/>
            <a:ext cx="3149600" cy="37973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480108" y="6556219"/>
            <a:ext cx="487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Scpione</a:t>
            </a:r>
            <a:r>
              <a:rPr lang="it-IT" dirty="0" smtClean="0"/>
              <a:t> </a:t>
            </a:r>
            <a:r>
              <a:rPr lang="it-IT" dirty="0" err="1" smtClean="0"/>
              <a:t>Pulsone</a:t>
            </a:r>
            <a:r>
              <a:rPr lang="it-IT" dirty="0" smtClean="0"/>
              <a:t>- Ritratto di Ferdinando de Medici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724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6650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La Carta corretta della Francia di Jean </a:t>
            </a:r>
            <a:r>
              <a:rPr lang="it-IT" sz="2800" b="1" dirty="0" err="1" smtClean="0"/>
              <a:t>Picard</a:t>
            </a:r>
            <a:r>
              <a:rPr lang="it-IT" sz="2800" b="1" dirty="0" smtClean="0"/>
              <a:t> (1693)</a:t>
            </a:r>
            <a:br>
              <a:rPr lang="it-IT" sz="2800" b="1" dirty="0" smtClean="0"/>
            </a:br>
            <a:r>
              <a:rPr lang="it-IT" sz="2800" b="1" dirty="0" smtClean="0"/>
              <a:t>(la Francia risulta essere più piccola)</a:t>
            </a:r>
            <a:endParaRPr lang="it-IT" sz="28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10553" r="-10553"/>
          <a:stretch>
            <a:fillRect/>
          </a:stretch>
        </p:blipFill>
        <p:spPr>
          <a:xfrm>
            <a:off x="457200" y="1173163"/>
            <a:ext cx="8229600" cy="5418137"/>
          </a:xfrm>
        </p:spPr>
      </p:pic>
    </p:spTree>
    <p:extLst>
      <p:ext uri="{BB962C8B-B14F-4D97-AF65-F5344CB8AC3E}">
        <p14:creationId xmlns:p14="http://schemas.microsoft.com/office/powerpoint/2010/main" val="172597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487"/>
          </a:xfrm>
        </p:spPr>
        <p:txBody>
          <a:bodyPr>
            <a:normAutofit/>
          </a:bodyPr>
          <a:lstStyle/>
          <a:p>
            <a:r>
              <a:rPr lang="it-IT" sz="2800" b="1" dirty="0"/>
              <a:t>La Carta </a:t>
            </a:r>
            <a:r>
              <a:rPr lang="it-IT" sz="2800" b="1" dirty="0" smtClean="0"/>
              <a:t>di </a:t>
            </a:r>
            <a:r>
              <a:rPr lang="it-IT" sz="2800" b="1" dirty="0"/>
              <a:t>Jean </a:t>
            </a:r>
            <a:r>
              <a:rPr lang="it-IT" sz="2800" b="1" dirty="0" err="1"/>
              <a:t>Picard</a:t>
            </a:r>
            <a:r>
              <a:rPr lang="it-IT" sz="2800" b="1" dirty="0"/>
              <a:t> </a:t>
            </a:r>
            <a:r>
              <a:rPr lang="it-IT" sz="2800" b="1" dirty="0" smtClean="0"/>
              <a:t>: particolare del cartiglio</a:t>
            </a:r>
            <a:endParaRPr lang="it-IT" sz="2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7873" r="-7873"/>
          <a:stretch>
            <a:fillRect/>
          </a:stretch>
        </p:blipFill>
        <p:spPr>
          <a:xfrm>
            <a:off x="457200" y="1204913"/>
            <a:ext cx="8229600" cy="5434012"/>
          </a:xfrm>
        </p:spPr>
      </p:pic>
    </p:spTree>
    <p:extLst>
      <p:ext uri="{BB962C8B-B14F-4D97-AF65-F5344CB8AC3E}">
        <p14:creationId xmlns:p14="http://schemas.microsoft.com/office/powerpoint/2010/main" val="101873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2189"/>
          </a:xfrm>
        </p:spPr>
        <p:txBody>
          <a:bodyPr>
            <a:normAutofit/>
          </a:bodyPr>
          <a:lstStyle/>
          <a:p>
            <a:pPr algn="l"/>
            <a:r>
              <a:rPr lang="it-IT" sz="2000" dirty="0" err="1" smtClean="0"/>
              <a:t>Hyacinthe</a:t>
            </a:r>
            <a:r>
              <a:rPr lang="it-IT" sz="2000" dirty="0" smtClean="0"/>
              <a:t> </a:t>
            </a:r>
            <a:r>
              <a:rPr lang="it-IT" sz="2000" dirty="0" err="1" smtClean="0"/>
              <a:t>Rigaud</a:t>
            </a:r>
            <a:r>
              <a:rPr lang="it-IT" sz="2000" dirty="0" smtClean="0"/>
              <a:t>, </a:t>
            </a:r>
            <a:r>
              <a:rPr lang="it-IT" sz="2000" i="1" dirty="0" smtClean="0"/>
              <a:t>Ritratto di Luigi XIV </a:t>
            </a:r>
            <a:r>
              <a:rPr lang="it-IT" sz="2000" dirty="0" smtClean="0"/>
              <a:t>(1702) - </a:t>
            </a:r>
            <a:r>
              <a:rPr lang="it-IT" sz="2000" dirty="0" err="1" smtClean="0"/>
              <a:t>Musèe</a:t>
            </a:r>
            <a:r>
              <a:rPr lang="it-IT" sz="2000" dirty="0" smtClean="0"/>
              <a:t> </a:t>
            </a:r>
            <a:r>
              <a:rPr lang="it-IT" sz="2000" dirty="0" err="1" smtClean="0"/>
              <a:t>du</a:t>
            </a:r>
            <a:r>
              <a:rPr lang="it-IT" sz="2000" dirty="0" smtClean="0"/>
              <a:t> Louvre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Louis_XIV_of_Fr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18" y="1006889"/>
            <a:ext cx="423672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2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4252"/>
            <a:ext cx="8229600" cy="924984"/>
          </a:xfrm>
        </p:spPr>
        <p:txBody>
          <a:bodyPr>
            <a:noAutofit/>
          </a:bodyPr>
          <a:lstStyle/>
          <a:p>
            <a:r>
              <a:rPr lang="it-IT" sz="3200" b="1" dirty="0" smtClean="0"/>
              <a:t>La Francia di Luigi XIV:</a:t>
            </a:r>
            <a:br>
              <a:rPr lang="it-IT" sz="3200" b="1" dirty="0" smtClean="0"/>
            </a:br>
            <a:r>
              <a:rPr lang="it-IT" sz="3200" b="1" dirty="0" smtClean="0"/>
              <a:t>una politica di potenza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619" y="1390928"/>
            <a:ext cx="8229600" cy="5467072"/>
          </a:xfrm>
        </p:spPr>
        <p:txBody>
          <a:bodyPr>
            <a:normAutofit/>
          </a:bodyPr>
          <a:lstStyle/>
          <a:p>
            <a:r>
              <a:rPr lang="it-IT" sz="2400" b="1" dirty="0" smtClean="0"/>
              <a:t>10 marzo 1661</a:t>
            </a:r>
            <a:r>
              <a:rPr lang="it-IT" sz="2400" dirty="0" smtClean="0"/>
              <a:t>: Luigi XIV riunisce il potere nelle sue mani: fine della politica dei favoriti</a:t>
            </a:r>
          </a:p>
          <a:p>
            <a:r>
              <a:rPr lang="it-IT" sz="2400" dirty="0" smtClean="0"/>
              <a:t>Si inaugura l’</a:t>
            </a:r>
            <a:r>
              <a:rPr lang="it-IT" sz="2400" b="1" dirty="0" smtClean="0"/>
              <a:t>assolutismo</a:t>
            </a:r>
            <a:r>
              <a:rPr lang="it-IT" sz="2400" dirty="0" smtClean="0"/>
              <a:t> (concetto coniato dalla storiografia nel XIX secolo, oggi meglio </a:t>
            </a:r>
            <a:r>
              <a:rPr lang="it-IT" sz="2400" b="1" dirty="0" smtClean="0"/>
              <a:t>accentramento</a:t>
            </a:r>
            <a:r>
              <a:rPr lang="it-IT" sz="2400" dirty="0" smtClean="0"/>
              <a:t>)</a:t>
            </a:r>
          </a:p>
          <a:p>
            <a:r>
              <a:rPr lang="it-IT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2000" dirty="0" smtClean="0">
                <a:sym typeface="Wingdings"/>
              </a:rPr>
              <a:t> </a:t>
            </a:r>
          </a:p>
          <a:p>
            <a:r>
              <a:rPr lang="it-IT" sz="2400" dirty="0" smtClean="0"/>
              <a:t>Riduzione del potere dei corpi intermedi</a:t>
            </a:r>
          </a:p>
          <a:p>
            <a:r>
              <a:rPr lang="it-IT" sz="2400" dirty="0" smtClean="0"/>
              <a:t>Creazione di un esercito stabile sottratto al reclutamento nobiliare (ministro della guerra: Le </a:t>
            </a:r>
            <a:r>
              <a:rPr lang="it-IT" sz="2400" dirty="0" err="1" smtClean="0"/>
              <a:t>Tellier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Cresce la pressione fiscale e il ruolo degli intendenti</a:t>
            </a:r>
          </a:p>
          <a:p>
            <a:r>
              <a:rPr lang="it-IT" sz="2400" dirty="0" smtClean="0"/>
              <a:t>Uniformità legislativa, amministrativa, fiscale e religiosa di tutto il territorio del regno</a:t>
            </a:r>
          </a:p>
          <a:p>
            <a:endParaRPr lang="it-IT" sz="2400" dirty="0"/>
          </a:p>
          <a:p>
            <a:r>
              <a:rPr lang="it-IT" sz="2400" b="1" dirty="0"/>
              <a:t>Rafforzamento dell’egemonia francese in Europa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758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4304"/>
            <a:ext cx="8229600" cy="692654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Le guerre di Luigi XIV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67842"/>
            <a:ext cx="8229600" cy="5454654"/>
          </a:xfrm>
        </p:spPr>
        <p:txBody>
          <a:bodyPr>
            <a:normAutofit/>
          </a:bodyPr>
          <a:lstStyle/>
          <a:p>
            <a:endParaRPr lang="it-IT" b="1" dirty="0" smtClean="0"/>
          </a:p>
          <a:p>
            <a:r>
              <a:rPr lang="it-IT" b="1" dirty="0" smtClean="0"/>
              <a:t>1667</a:t>
            </a:r>
            <a:r>
              <a:rPr lang="it-IT" b="1" dirty="0"/>
              <a:t>-68</a:t>
            </a:r>
            <a:r>
              <a:rPr lang="it-IT" dirty="0"/>
              <a:t>: guerra di </a:t>
            </a:r>
            <a:r>
              <a:rPr lang="it-IT" dirty="0" smtClean="0"/>
              <a:t>devoluzione </a:t>
            </a:r>
            <a:r>
              <a:rPr lang="it-IT" sz="24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it-IT" dirty="0" smtClean="0"/>
              <a:t>Maria </a:t>
            </a:r>
            <a:r>
              <a:rPr lang="it-IT" dirty="0"/>
              <a:t>Teresa, moglie di Luigi XIV e </a:t>
            </a:r>
            <a:r>
              <a:rPr lang="it-IT" dirty="0" smtClean="0"/>
              <a:t>figlia di primo letto di Filippo </a:t>
            </a:r>
            <a:r>
              <a:rPr lang="it-IT" dirty="0"/>
              <a:t>IV rivendica </a:t>
            </a:r>
            <a:r>
              <a:rPr lang="it-IT" dirty="0" smtClean="0"/>
              <a:t>i Paesi </a:t>
            </a:r>
            <a:r>
              <a:rPr lang="it-IT" dirty="0"/>
              <a:t>Bassi e </a:t>
            </a:r>
            <a:r>
              <a:rPr lang="it-IT" dirty="0" smtClean="0"/>
              <a:t>la Franca Contea contro Carlo II, figlio di secondo letto di Filippo IV</a:t>
            </a:r>
            <a:endParaRPr lang="it-IT" dirty="0"/>
          </a:p>
          <a:p>
            <a:r>
              <a:rPr lang="it-IT" b="1" dirty="0"/>
              <a:t>pace di Aquisgrana</a:t>
            </a:r>
            <a:r>
              <a:rPr lang="it-IT" dirty="0"/>
              <a:t>: Luigi XIV rinuncia alle pretese sui Paesi Bassi e la Franca Contea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180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3164"/>
            <a:ext cx="8229600" cy="779236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Le guerre di Luigi XIV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8854"/>
            <a:ext cx="8229600" cy="536807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 </a:t>
            </a:r>
            <a:r>
              <a:rPr lang="it-IT" b="1" dirty="0" smtClean="0"/>
              <a:t>  </a:t>
            </a:r>
            <a:r>
              <a:rPr lang="it-IT" sz="2400" b="1" dirty="0" smtClean="0"/>
              <a:t>1672</a:t>
            </a:r>
            <a:r>
              <a:rPr lang="it-IT" sz="2400" b="1" dirty="0"/>
              <a:t>-1678</a:t>
            </a:r>
            <a:r>
              <a:rPr lang="it-IT" sz="2400" dirty="0"/>
              <a:t>: guerra contro le Province Unite </a:t>
            </a:r>
          </a:p>
          <a:p>
            <a:r>
              <a:rPr lang="it-IT" sz="2400" dirty="0"/>
              <a:t>                     </a:t>
            </a:r>
            <a:r>
              <a:rPr lang="it-IT" sz="2400" dirty="0" smtClean="0"/>
              <a:t>pace </a:t>
            </a:r>
            <a:r>
              <a:rPr lang="it-IT" sz="2400" dirty="0"/>
              <a:t>di </a:t>
            </a:r>
            <a:r>
              <a:rPr lang="it-IT" sz="2400" dirty="0" err="1" smtClean="0"/>
              <a:t>Nimega</a:t>
            </a:r>
            <a:r>
              <a:rPr lang="it-IT" sz="2400" dirty="0" smtClean="0"/>
              <a:t>: Franca Contea alla Francia</a:t>
            </a:r>
            <a:endParaRPr lang="it-IT" sz="2400" dirty="0"/>
          </a:p>
          <a:p>
            <a:r>
              <a:rPr lang="it-IT" sz="2400" b="1" dirty="0"/>
              <a:t>1688-97</a:t>
            </a:r>
            <a:r>
              <a:rPr lang="it-IT" sz="2400" dirty="0"/>
              <a:t>: Lega di Augusta in funzione </a:t>
            </a:r>
            <a:r>
              <a:rPr lang="it-IT" sz="2400" dirty="0" smtClean="0"/>
              <a:t>antifrancese</a:t>
            </a:r>
          </a:p>
          <a:p>
            <a:r>
              <a:rPr lang="it-IT" sz="2400" b="1" dirty="0">
                <a:latin typeface="Arial" charset="0"/>
                <a:ea typeface="ＭＳ Ｐゴシック" charset="0"/>
              </a:rPr>
              <a:t>1701-1714</a:t>
            </a:r>
            <a:r>
              <a:rPr lang="it-IT" sz="2400" dirty="0">
                <a:latin typeface="Arial" charset="0"/>
                <a:ea typeface="ＭＳ Ｐゴシック" charset="0"/>
              </a:rPr>
              <a:t>: </a:t>
            </a:r>
            <a:r>
              <a:rPr lang="it-IT" sz="2400" b="1" dirty="0">
                <a:latin typeface="Arial" charset="0"/>
                <a:ea typeface="ＭＳ Ｐゴシック" charset="0"/>
              </a:rPr>
              <a:t>Guerra di successione spagnola</a:t>
            </a:r>
            <a:r>
              <a:rPr lang="it-IT" sz="2400" dirty="0">
                <a:latin typeface="Arial" charset="0"/>
                <a:ea typeface="ＭＳ Ｐゴシック" charset="0"/>
              </a:rPr>
              <a:t>: Alla morte di Carlo II d</a:t>
            </a:r>
            <a:r>
              <a:rPr lang="ja-JP" altLang="it-IT" sz="2400" dirty="0">
                <a:latin typeface="Arial" charset="0"/>
                <a:ea typeface="ＭＳ Ｐゴシック" charset="0"/>
              </a:rPr>
              <a:t>’</a:t>
            </a:r>
            <a:r>
              <a:rPr lang="it-IT" altLang="ja-JP" sz="2400" dirty="0">
                <a:latin typeface="Arial" charset="0"/>
                <a:ea typeface="ＭＳ Ｐゴシック" charset="0"/>
              </a:rPr>
              <a:t>Asburgo si contendono il trono Filippo d</a:t>
            </a:r>
            <a:r>
              <a:rPr lang="ja-JP" altLang="it-IT" sz="2400" dirty="0">
                <a:latin typeface="Arial" charset="0"/>
                <a:ea typeface="ＭＳ Ｐゴシック" charset="0"/>
              </a:rPr>
              <a:t>’</a:t>
            </a:r>
            <a:r>
              <a:rPr lang="it-IT" altLang="ja-JP" sz="2400" dirty="0">
                <a:latin typeface="Arial" charset="0"/>
                <a:ea typeface="ＭＳ Ｐゴシック" charset="0"/>
              </a:rPr>
              <a:t>Angiò e Carlo d</a:t>
            </a:r>
            <a:r>
              <a:rPr lang="ja-JP" altLang="it-IT" sz="2400" dirty="0">
                <a:latin typeface="Arial" charset="0"/>
                <a:ea typeface="ＭＳ Ｐゴシック" charset="0"/>
              </a:rPr>
              <a:t>’</a:t>
            </a:r>
            <a:r>
              <a:rPr lang="it-IT" altLang="ja-JP" sz="2400" dirty="0">
                <a:latin typeface="Arial" charset="0"/>
                <a:ea typeface="ＭＳ Ｐゴシック" charset="0"/>
              </a:rPr>
              <a:t>Asburgo (figlio </a:t>
            </a:r>
            <a:r>
              <a:rPr lang="it-IT" altLang="ja-JP" sz="2400" dirty="0" smtClean="0">
                <a:latin typeface="Arial" charset="0"/>
                <a:ea typeface="ＭＳ Ｐゴシック" charset="0"/>
              </a:rPr>
              <a:t>dell’imperatore </a:t>
            </a:r>
            <a:r>
              <a:rPr lang="it-IT" altLang="ja-JP" sz="2400" dirty="0">
                <a:latin typeface="Arial" charset="0"/>
                <a:ea typeface="ＭＳ Ｐゴシック" charset="0"/>
              </a:rPr>
              <a:t>d</a:t>
            </a:r>
            <a:r>
              <a:rPr lang="ja-JP" altLang="it-IT" sz="2400" dirty="0">
                <a:latin typeface="Arial" charset="0"/>
                <a:ea typeface="ＭＳ Ｐゴシック" charset="0"/>
              </a:rPr>
              <a:t>’</a:t>
            </a:r>
            <a:r>
              <a:rPr lang="it-IT" altLang="ja-JP" sz="2400" dirty="0">
                <a:latin typeface="Arial" charset="0"/>
                <a:ea typeface="ＭＳ Ｐゴシック" charset="0"/>
              </a:rPr>
              <a:t>Austria Leopoldo </a:t>
            </a:r>
            <a:r>
              <a:rPr lang="it-IT" altLang="ja-JP" sz="2400" dirty="0" smtClean="0">
                <a:latin typeface="Arial" charset="0"/>
                <a:ea typeface="ＭＳ Ｐゴシック" charset="0"/>
              </a:rPr>
              <a:t>I)</a:t>
            </a:r>
          </a:p>
          <a:p>
            <a:pPr marL="609600" indent="-609600">
              <a:buFontTx/>
              <a:buAutoNum type="arabicPeriod"/>
            </a:pPr>
            <a:r>
              <a:rPr lang="it-IT" sz="2400" dirty="0">
                <a:latin typeface="Arial" charset="0"/>
                <a:ea typeface="ＭＳ Ｐゴシック" charset="0"/>
              </a:rPr>
              <a:t>nasce la dinastia spagnola dei Borbone con Filippo V</a:t>
            </a:r>
          </a:p>
          <a:p>
            <a:pPr marL="609600" indent="-609600">
              <a:buFontTx/>
              <a:buAutoNum type="arabicPeriod"/>
            </a:pPr>
            <a:r>
              <a:rPr lang="it-IT" sz="2400" dirty="0">
                <a:latin typeface="Arial" charset="0"/>
                <a:ea typeface="ＭＳ Ｐゴシック" charset="0"/>
              </a:rPr>
              <a:t>I </a:t>
            </a:r>
            <a:r>
              <a:rPr lang="it-IT" sz="2400" b="1" dirty="0">
                <a:latin typeface="Arial" charset="0"/>
                <a:ea typeface="ＭＳ Ｐゴシック" charset="0"/>
              </a:rPr>
              <a:t>Paesi Bassi spagnoli</a:t>
            </a:r>
            <a:r>
              <a:rPr lang="it-IT" sz="2400" dirty="0">
                <a:latin typeface="Arial" charset="0"/>
                <a:ea typeface="ＭＳ Ｐゴシック" charset="0"/>
              </a:rPr>
              <a:t>, il regno di </a:t>
            </a:r>
            <a:r>
              <a:rPr lang="it-IT" sz="2400" b="1" dirty="0">
                <a:latin typeface="Arial" charset="0"/>
                <a:ea typeface="ＭＳ Ｐゴシック" charset="0"/>
              </a:rPr>
              <a:t>Napoli</a:t>
            </a:r>
            <a:r>
              <a:rPr lang="it-IT" sz="2400" dirty="0">
                <a:latin typeface="Arial" charset="0"/>
                <a:ea typeface="ＭＳ Ｐゴシック" charset="0"/>
              </a:rPr>
              <a:t>, lo stato di</a:t>
            </a:r>
            <a:r>
              <a:rPr lang="it-IT" sz="2400" b="1" dirty="0">
                <a:latin typeface="Arial" charset="0"/>
                <a:ea typeface="ＭＳ Ｐゴシック" charset="0"/>
              </a:rPr>
              <a:t> Milano</a:t>
            </a:r>
            <a:r>
              <a:rPr lang="it-IT" sz="2400" dirty="0">
                <a:latin typeface="Arial" charset="0"/>
                <a:ea typeface="ＭＳ Ｐゴシック" charset="0"/>
              </a:rPr>
              <a:t>, il regno di </a:t>
            </a:r>
            <a:r>
              <a:rPr lang="it-IT" sz="2400" b="1" dirty="0">
                <a:latin typeface="Arial" charset="0"/>
                <a:ea typeface="ＭＳ Ｐゴシック" charset="0"/>
              </a:rPr>
              <a:t>Sardegna </a:t>
            </a:r>
            <a:r>
              <a:rPr lang="it-IT" sz="2400" dirty="0">
                <a:latin typeface="Arial" charset="0"/>
                <a:ea typeface="ＭＳ Ｐゴシック" charset="0"/>
              </a:rPr>
              <a:t>passano </a:t>
            </a:r>
            <a:r>
              <a:rPr lang="it-IT" sz="2400" dirty="0" err="1">
                <a:latin typeface="Arial" charset="0"/>
                <a:ea typeface="ＭＳ Ｐゴシック" charset="0"/>
              </a:rPr>
              <a:t>all</a:t>
            </a:r>
            <a:r>
              <a:rPr lang="ja-JP" altLang="it-IT" sz="2400" dirty="0">
                <a:latin typeface="Arial" charset="0"/>
                <a:ea typeface="ＭＳ Ｐゴシック" charset="0"/>
              </a:rPr>
              <a:t>’</a:t>
            </a:r>
            <a:r>
              <a:rPr lang="it-IT" altLang="ja-JP" sz="2400" b="1" dirty="0">
                <a:latin typeface="Arial" charset="0"/>
                <a:ea typeface="ＭＳ Ｐゴシック" charset="0"/>
              </a:rPr>
              <a:t>Impero</a:t>
            </a:r>
            <a:endParaRPr lang="it-IT" altLang="ja-JP" sz="2400" dirty="0">
              <a:latin typeface="Arial" charset="0"/>
              <a:ea typeface="ＭＳ Ｐゴシック" charset="0"/>
            </a:endParaRPr>
          </a:p>
          <a:p>
            <a:pPr marL="609600" indent="-609600">
              <a:buFontTx/>
              <a:buAutoNum type="arabicPeriod"/>
            </a:pPr>
            <a:r>
              <a:rPr lang="it-IT" sz="2400" dirty="0">
                <a:latin typeface="Arial" charset="0"/>
                <a:ea typeface="ＭＳ Ｐゴシック" charset="0"/>
              </a:rPr>
              <a:t>Ogni ricongiungimento fra i Borbone di Spagna e i Borbone di Francia è vietato</a:t>
            </a:r>
          </a:p>
          <a:p>
            <a:endParaRPr lang="it-IT" altLang="ja-JP" sz="2400" dirty="0" smtClean="0">
              <a:latin typeface="Arial" charset="0"/>
              <a:ea typeface="ＭＳ Ｐゴシック" charset="0"/>
            </a:endParaRPr>
          </a:p>
          <a:p>
            <a:endParaRPr lang="it-IT" altLang="ja-JP" sz="2400" dirty="0">
              <a:latin typeface="Arial" charset="0"/>
              <a:ea typeface="ＭＳ Ｐゴシック" charset="0"/>
            </a:endParaRP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77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901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Le guerre di Luigi XIV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19662" b="19662"/>
          <a:stretch>
            <a:fillRect/>
          </a:stretch>
        </p:blipFill>
        <p:spPr>
          <a:xfrm>
            <a:off x="3479904" y="4704277"/>
            <a:ext cx="3451306" cy="189808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176170"/>
            <a:ext cx="5969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9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8057"/>
            <a:ext cx="8229600" cy="1000590"/>
          </a:xfrm>
        </p:spPr>
        <p:txBody>
          <a:bodyPr>
            <a:noAutofit/>
          </a:bodyPr>
          <a:lstStyle/>
          <a:p>
            <a:r>
              <a:rPr lang="it-IT" sz="3200" b="1" dirty="0" smtClean="0"/>
              <a:t>La Francia di Luigi XIV:</a:t>
            </a:r>
            <a:br>
              <a:rPr lang="it-IT" sz="3200" b="1" dirty="0" smtClean="0"/>
            </a:br>
            <a:r>
              <a:rPr lang="it-IT" sz="3200" b="1" dirty="0" smtClean="0"/>
              <a:t>la politica economica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56322"/>
            <a:ext cx="8229600" cy="5315209"/>
          </a:xfrm>
        </p:spPr>
        <p:txBody>
          <a:bodyPr>
            <a:normAutofit fontScale="92500" lnSpcReduction="20000"/>
          </a:bodyPr>
          <a:lstStyle/>
          <a:p>
            <a:r>
              <a:rPr lang="it-IT" sz="2800" b="1" dirty="0" smtClean="0"/>
              <a:t>Moltiplicazione della vendita degli uffici</a:t>
            </a:r>
          </a:p>
          <a:p>
            <a:endParaRPr lang="it-IT" sz="2800" b="1" dirty="0"/>
          </a:p>
          <a:p>
            <a:r>
              <a:rPr lang="it-IT" sz="2800" b="1" dirty="0" smtClean="0"/>
              <a:t>Ministro delle Finanze</a:t>
            </a:r>
            <a:r>
              <a:rPr lang="it-IT" sz="2800" dirty="0" smtClean="0"/>
              <a:t>: Jean-</a:t>
            </a:r>
            <a:r>
              <a:rPr lang="it-IT" sz="2800" dirty="0" err="1" smtClean="0"/>
              <a:t>Baptiste</a:t>
            </a:r>
            <a:r>
              <a:rPr lang="it-IT" sz="2800" dirty="0" smtClean="0"/>
              <a:t> </a:t>
            </a:r>
            <a:r>
              <a:rPr lang="it-IT" sz="2800" dirty="0" err="1" smtClean="0"/>
              <a:t>Colbert</a:t>
            </a:r>
            <a:endParaRPr lang="it-IT" sz="2800" dirty="0" smtClean="0"/>
          </a:p>
          <a:p>
            <a:endParaRPr lang="it-IT" sz="2800" dirty="0" smtClean="0"/>
          </a:p>
          <a:p>
            <a:r>
              <a:rPr lang="it-IT" sz="2800" b="1" dirty="0" smtClean="0"/>
              <a:t>Mercantilismo</a:t>
            </a:r>
            <a:r>
              <a:rPr lang="it-IT" sz="2800" dirty="0" smtClean="0"/>
              <a:t>: </a:t>
            </a:r>
            <a:r>
              <a:rPr lang="it-IT" sz="2800" dirty="0" err="1" smtClean="0"/>
              <a:t>colbertismo</a:t>
            </a:r>
            <a:endParaRPr lang="it-IT" sz="2800" dirty="0" smtClean="0"/>
          </a:p>
          <a:p>
            <a:endParaRPr lang="it-IT" sz="2800" dirty="0" smtClean="0"/>
          </a:p>
          <a:p>
            <a:r>
              <a:rPr lang="it-IT" sz="2800" b="1" dirty="0" smtClean="0"/>
              <a:t>Manifatture regie</a:t>
            </a:r>
            <a:r>
              <a:rPr lang="it-IT" sz="2800" dirty="0" smtClean="0"/>
              <a:t>: Gobelin</a:t>
            </a:r>
          </a:p>
          <a:p>
            <a:endParaRPr lang="it-IT" sz="2800" dirty="0" smtClean="0"/>
          </a:p>
          <a:p>
            <a:r>
              <a:rPr lang="it-IT" sz="2800" b="1" dirty="0" smtClean="0"/>
              <a:t>Compagnie commerciali</a:t>
            </a:r>
            <a:r>
              <a:rPr lang="it-IT" sz="2800" dirty="0" smtClean="0"/>
              <a:t>: a differenza di quelle inglesi e olandesi composte solo da mercanti vedono fra gli azionisti esponenti della famiglia reale, nobili, ministri</a:t>
            </a:r>
            <a:r>
              <a:rPr lang="it-IT" sz="2800" dirty="0"/>
              <a:t> </a:t>
            </a:r>
            <a:r>
              <a:rPr lang="it-IT" sz="2800" dirty="0" smtClean="0"/>
              <a:t>(per la scarsa attenzione al profitto </a:t>
            </a:r>
            <a:r>
              <a:rPr lang="it-IT" sz="2800" dirty="0" err="1" smtClean="0"/>
              <a:t>degliazionisti</a:t>
            </a:r>
            <a:r>
              <a:rPr lang="it-IT" sz="2800" dirty="0" smtClean="0"/>
              <a:t> saranno destinate al fallimento)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58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1864"/>
            <a:ext cx="8229600" cy="952596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La Francia di Luigi XIV:</a:t>
            </a:r>
            <a:br>
              <a:rPr lang="it-IT" sz="2800" b="1" dirty="0" smtClean="0"/>
            </a:br>
            <a:r>
              <a:rPr lang="it-IT" sz="2800" b="1" dirty="0" smtClean="0"/>
              <a:t>il controllo del sacro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14905"/>
            <a:ext cx="8229600" cy="5480877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 smtClean="0"/>
              <a:t>1682</a:t>
            </a:r>
            <a:r>
              <a:rPr lang="it-IT" dirty="0" smtClean="0"/>
              <a:t>: i </a:t>
            </a:r>
            <a:r>
              <a:rPr lang="it-IT" i="1" dirty="0" smtClean="0"/>
              <a:t>Quattro articoli </a:t>
            </a:r>
            <a:r>
              <a:rPr lang="it-IT" dirty="0" smtClean="0"/>
              <a:t>della Chiesa gallicana</a:t>
            </a:r>
          </a:p>
          <a:p>
            <a:endParaRPr lang="it-IT" dirty="0"/>
          </a:p>
          <a:p>
            <a:r>
              <a:rPr lang="it-IT" b="1" dirty="0" smtClean="0"/>
              <a:t>1685</a:t>
            </a:r>
            <a:r>
              <a:rPr lang="it-IT" dirty="0" smtClean="0"/>
              <a:t>: Editto di Fontainebleau</a:t>
            </a:r>
            <a:r>
              <a:rPr lang="it-IT" sz="2800" dirty="0" smtClean="0"/>
              <a:t> </a:t>
            </a:r>
            <a:r>
              <a:rPr lang="it-IT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 smtClean="0"/>
              <a:t>revoca l’editto di Nantes</a:t>
            </a:r>
          </a:p>
          <a:p>
            <a:r>
              <a:rPr lang="it-IT" sz="2800" dirty="0" smtClean="0"/>
              <a:t>Circa 200.000 ugonotti emigrano, soprattutto nelle Province Unite e in Inghilterra</a:t>
            </a:r>
          </a:p>
          <a:p>
            <a:endParaRPr lang="it-IT" dirty="0"/>
          </a:p>
          <a:p>
            <a:r>
              <a:rPr lang="it-IT" b="1" dirty="0" smtClean="0"/>
              <a:t>Giansenismo</a:t>
            </a:r>
            <a:r>
              <a:rPr lang="it-IT" dirty="0" smtClean="0"/>
              <a:t>: </a:t>
            </a:r>
            <a:r>
              <a:rPr lang="it-IT" sz="2600" dirty="0" smtClean="0"/>
              <a:t>dottrina del vescovo di </a:t>
            </a:r>
            <a:r>
              <a:rPr lang="it-IT" sz="2600" dirty="0" err="1" smtClean="0"/>
              <a:t>Ypres</a:t>
            </a:r>
            <a:r>
              <a:rPr lang="it-IT" sz="2600" dirty="0" smtClean="0"/>
              <a:t> </a:t>
            </a:r>
            <a:r>
              <a:rPr lang="it-IT" sz="2600" dirty="0" err="1" smtClean="0"/>
              <a:t>Cornelis</a:t>
            </a:r>
            <a:r>
              <a:rPr lang="it-IT" sz="2600" dirty="0" smtClean="0"/>
              <a:t> Jansen che propone un ritorno alla chiesa primitiva e auna spiritualità </a:t>
            </a:r>
            <a:r>
              <a:rPr lang="it-IT" sz="2600" smtClean="0"/>
              <a:t>interiore </a:t>
            </a:r>
            <a:r>
              <a:rPr lang="it-IT" sz="2400"/>
              <a:t> </a:t>
            </a:r>
            <a:r>
              <a:rPr lang="it-IT" sz="240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it-IT" sz="2600" smtClean="0"/>
              <a:t>condannata </a:t>
            </a:r>
            <a:r>
              <a:rPr lang="it-IT" sz="2600" dirty="0" smtClean="0"/>
              <a:t>come eretica da Roma</a:t>
            </a:r>
          </a:p>
          <a:p>
            <a:r>
              <a:rPr lang="it-IT" sz="2600" dirty="0" smtClean="0"/>
              <a:t>distruzione del monastero di Port-</a:t>
            </a:r>
            <a:r>
              <a:rPr lang="it-IT" sz="2600" dirty="0" err="1" smtClean="0"/>
              <a:t>Royal</a:t>
            </a:r>
            <a:endParaRPr lang="it-IT" sz="2600" dirty="0" smtClean="0"/>
          </a:p>
          <a:p>
            <a:r>
              <a:rPr lang="it-IT" sz="2600" b="1" dirty="0" smtClean="0"/>
              <a:t>1713</a:t>
            </a:r>
            <a:r>
              <a:rPr lang="it-IT" sz="2600" dirty="0" smtClean="0"/>
              <a:t>: bolla </a:t>
            </a:r>
            <a:r>
              <a:rPr lang="it-IT" sz="2600" i="1" dirty="0" err="1" smtClean="0"/>
              <a:t>Unigenitus</a:t>
            </a:r>
            <a:r>
              <a:rPr lang="it-IT" sz="2600" i="1" dirty="0" smtClean="0"/>
              <a:t> </a:t>
            </a:r>
            <a:r>
              <a:rPr lang="it-IT" sz="2600" dirty="0" smtClean="0"/>
              <a:t>contro il giansenismo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182197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112"/>
          </a:xfrm>
        </p:spPr>
        <p:txBody>
          <a:bodyPr>
            <a:noAutofit/>
          </a:bodyPr>
          <a:lstStyle/>
          <a:p>
            <a:r>
              <a:rPr lang="it-IT" sz="2800" b="1" dirty="0" smtClean="0"/>
              <a:t>Gli ugonotti in Francia</a:t>
            </a:r>
            <a:endParaRPr lang="it-IT" sz="28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46228" r="-46228"/>
          <a:stretch>
            <a:fillRect/>
          </a:stretch>
        </p:blipFill>
        <p:spPr>
          <a:xfrm>
            <a:off x="457200" y="1068388"/>
            <a:ext cx="8229600" cy="5483225"/>
          </a:xfrm>
        </p:spPr>
      </p:pic>
    </p:spTree>
    <p:extLst>
      <p:ext uri="{BB962C8B-B14F-4D97-AF65-F5344CB8AC3E}">
        <p14:creationId xmlns:p14="http://schemas.microsoft.com/office/powerpoint/2010/main" val="94675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708</Words>
  <Application>Microsoft Macintosh PowerPoint</Application>
  <PresentationFormat>Presentazione su schermo (4:3)</PresentationFormat>
  <Paragraphs>79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La Francia di Mazarino</vt:lpstr>
      <vt:lpstr>Hyacinthe Rigaud, Ritratto di Luigi XIV (1702) - Musèe du Louvre </vt:lpstr>
      <vt:lpstr>La Francia di Luigi XIV: una politica di potenza</vt:lpstr>
      <vt:lpstr>Le guerre di Luigi XIV</vt:lpstr>
      <vt:lpstr>Le guerre di Luigi XIV</vt:lpstr>
      <vt:lpstr>Le guerre di Luigi XIV</vt:lpstr>
      <vt:lpstr>La Francia di Luigi XIV: la politica economica</vt:lpstr>
      <vt:lpstr>La Francia di Luigi XIV: il controllo del sacro</vt:lpstr>
      <vt:lpstr>Gli ugonotti in Francia</vt:lpstr>
      <vt:lpstr>La Francia di Luigi XIV: la creazione del consenso</vt:lpstr>
      <vt:lpstr>I simboli del potere di Luigi XIV (cancellata di Versailles)</vt:lpstr>
      <vt:lpstr>Académie de France  a Rome</vt:lpstr>
      <vt:lpstr>La Carta corretta della Francia di Jean Picard (1693) (la Francia risulta essere più piccola)</vt:lpstr>
      <vt:lpstr>La Carta di Jean Picard : particolare del cartiglio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Francia di Mazzarino</dc:title>
  <dc:creator>Sabina</dc:creator>
  <cp:lastModifiedBy>Sabina</cp:lastModifiedBy>
  <cp:revision>5</cp:revision>
  <dcterms:created xsi:type="dcterms:W3CDTF">2019-10-16T11:21:51Z</dcterms:created>
  <dcterms:modified xsi:type="dcterms:W3CDTF">2021-11-09T11:45:39Z</dcterms:modified>
</cp:coreProperties>
</file>