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3" r:id="rId4"/>
    <p:sldId id="264" r:id="rId5"/>
    <p:sldId id="260" r:id="rId6"/>
    <p:sldId id="259" r:id="rId7"/>
    <p:sldId id="261" r:id="rId8"/>
    <p:sldId id="262" r:id="rId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3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093825-7A77-6B46-943D-A1CEB84B72A6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78B5D-8CBE-CF4F-832B-C52A83C319E7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1335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2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>
              <a:latin typeface="Calibri" charset="0"/>
            </a:endParaRPr>
          </a:p>
        </p:txBody>
      </p:sp>
      <p:sp>
        <p:nvSpPr>
          <p:cNvPr id="4096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45AB9A9-CB2C-8441-AB8A-5FB0C405AD3A}" type="slidenum">
              <a:rPr lang="it-IT" sz="1200"/>
              <a:pPr/>
              <a:t>1</a:t>
            </a:fld>
            <a:endParaRPr lang="it-IT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058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Calibri" charset="0"/>
            </a:endParaRPr>
          </a:p>
        </p:txBody>
      </p:sp>
      <p:sp>
        <p:nvSpPr>
          <p:cNvPr id="45059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A31A9CC-C38B-324C-9E18-BD971FAF7E5D}" type="slidenum">
              <a:rPr lang="it-IT" sz="1200"/>
              <a:pPr/>
              <a:t>5</a:t>
            </a:fld>
            <a:endParaRPr lang="it-IT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2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>
              <a:latin typeface="Calibri" charset="0"/>
            </a:endParaRPr>
          </a:p>
        </p:txBody>
      </p:sp>
      <p:sp>
        <p:nvSpPr>
          <p:cNvPr id="5632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26FFD11-63A8-7B40-AD21-AEC9743278F2}" type="slidenum">
              <a:rPr lang="it-IT" sz="1200"/>
              <a:pPr/>
              <a:t>8</a:t>
            </a:fld>
            <a:endParaRPr lang="it-IT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584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745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183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9267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694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070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8170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4300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7508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837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23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F8C2E-3D79-254A-A52B-3D87D1A7E6E0}" type="datetimeFigureOut">
              <a:rPr lang="it-IT" smtClean="0"/>
              <a:t>09/11/21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3077A-023F-B645-ACE7-41CA00293B7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48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olo 1"/>
          <p:cNvSpPr>
            <a:spLocks noGrp="1"/>
          </p:cNvSpPr>
          <p:nvPr>
            <p:ph type="title"/>
          </p:nvPr>
        </p:nvSpPr>
        <p:spPr>
          <a:xfrm>
            <a:off x="685800" y="300038"/>
            <a:ext cx="7702550" cy="776287"/>
          </a:xfrm>
        </p:spPr>
        <p:txBody>
          <a:bodyPr/>
          <a:lstStyle/>
          <a:p>
            <a:pPr eaLnBrk="1" hangingPunct="1"/>
            <a:r>
              <a:rPr lang="it-IT" sz="3200" b="1">
                <a:latin typeface="Arial" charset="0"/>
                <a:ea typeface="ＭＳ Ｐゴシック" charset="0"/>
              </a:rPr>
              <a:t>L</a:t>
            </a:r>
            <a:r>
              <a:rPr lang="ja-JP" altLang="it-IT" sz="3200" b="1">
                <a:latin typeface="Arial" charset="0"/>
                <a:ea typeface="ＭＳ Ｐゴシック" charset="0"/>
              </a:rPr>
              <a:t>’</a:t>
            </a:r>
            <a:r>
              <a:rPr lang="it-IT" altLang="ja-JP" sz="3200" b="1">
                <a:latin typeface="Arial" charset="0"/>
                <a:ea typeface="ＭＳ Ｐゴシック" charset="0"/>
              </a:rPr>
              <a:t>Inghilterra nel primo Seicento</a:t>
            </a:r>
            <a:endParaRPr lang="it-IT" sz="3200" b="1">
              <a:latin typeface="Arial" charset="0"/>
              <a:ea typeface="ＭＳ Ｐゴシック" charset="0"/>
            </a:endParaRPr>
          </a:p>
        </p:txBody>
      </p:sp>
      <p:pic>
        <p:nvPicPr>
          <p:cNvPr id="39938" name="Segnaposto contenuto 3" descr="Mappa_dell'Inghilterra_e_dell'Irlanda.gi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513" y="1555750"/>
            <a:ext cx="4752975" cy="5072063"/>
          </a:xfrm>
        </p:spPr>
      </p:pic>
    </p:spTree>
    <p:extLst>
      <p:ext uri="{BB962C8B-B14F-4D97-AF65-F5344CB8AC3E}">
        <p14:creationId xmlns:p14="http://schemas.microsoft.com/office/powerpoint/2010/main" val="1068021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olo 1"/>
          <p:cNvSpPr>
            <a:spLocks noGrp="1"/>
          </p:cNvSpPr>
          <p:nvPr>
            <p:ph type="title"/>
          </p:nvPr>
        </p:nvSpPr>
        <p:spPr>
          <a:xfrm>
            <a:off x="685800" y="247650"/>
            <a:ext cx="7772400" cy="804863"/>
          </a:xfrm>
        </p:spPr>
        <p:txBody>
          <a:bodyPr/>
          <a:lstStyle/>
          <a:p>
            <a:r>
              <a:rPr lang="it-IT" sz="2800" b="1">
                <a:latin typeface="Arial" charset="0"/>
                <a:ea typeface="ＭＳ Ｐゴシック" charset="0"/>
              </a:rPr>
              <a:t>L</a:t>
            </a:r>
            <a:r>
              <a:rPr lang="ja-JP" altLang="it-IT" sz="2800" b="1">
                <a:latin typeface="Arial" charset="0"/>
                <a:ea typeface="ＭＳ Ｐゴシック" charset="0"/>
              </a:rPr>
              <a:t>’</a:t>
            </a:r>
            <a:r>
              <a:rPr lang="it-IT" altLang="ja-JP" sz="2800" b="1">
                <a:latin typeface="Arial" charset="0"/>
                <a:ea typeface="ＭＳ Ｐゴシック" charset="0"/>
              </a:rPr>
              <a:t>Inghilterra degli Stuart</a:t>
            </a:r>
            <a:endParaRPr lang="it-IT" sz="2800" b="1">
              <a:latin typeface="Arial" charset="0"/>
              <a:ea typeface="ＭＳ Ｐゴシック" charset="0"/>
            </a:endParaRPr>
          </a:p>
        </p:txBody>
      </p:sp>
      <p:sp>
        <p:nvSpPr>
          <p:cNvPr id="36866" name="Segnaposto contenuto 2"/>
          <p:cNvSpPr>
            <a:spLocks noGrp="1"/>
          </p:cNvSpPr>
          <p:nvPr>
            <p:ph idx="1"/>
          </p:nvPr>
        </p:nvSpPr>
        <p:spPr>
          <a:xfrm>
            <a:off x="611188" y="1125538"/>
            <a:ext cx="7772400" cy="5399087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  <a:defRPr/>
            </a:pPr>
            <a:r>
              <a:rPr lang="it-IT" sz="2000" b="1" dirty="0">
                <a:latin typeface="Arial" charset="0"/>
                <a:ea typeface="ＭＳ Ｐゴシック" charset="0"/>
              </a:rPr>
              <a:t> </a:t>
            </a:r>
            <a:r>
              <a:rPr lang="it-IT" sz="2400" b="1" dirty="0" smtClean="0">
                <a:latin typeface="Arial" charset="0"/>
                <a:ea typeface="ＭＳ Ｐゴシック" charset="0"/>
              </a:rPr>
              <a:t>1600</a:t>
            </a:r>
            <a:r>
              <a:rPr lang="it-IT" sz="2400" dirty="0">
                <a:latin typeface="Arial" charset="0"/>
                <a:ea typeface="ＭＳ Ｐゴシック" charset="0"/>
              </a:rPr>
              <a:t>: Compagnia delle Indie Orientali</a:t>
            </a:r>
          </a:p>
          <a:p>
            <a:pPr>
              <a:buFontTx/>
              <a:buNone/>
              <a:defRPr/>
            </a:pPr>
            <a:r>
              <a:rPr lang="it-IT" sz="2400" b="1" dirty="0" smtClean="0">
                <a:latin typeface="Arial" charset="0"/>
                <a:ea typeface="ＭＳ Ｐゴシック" charset="0"/>
              </a:rPr>
              <a:t>1603</a:t>
            </a:r>
            <a:r>
              <a:rPr lang="it-IT" sz="2400" dirty="0">
                <a:latin typeface="Arial" charset="0"/>
                <a:ea typeface="ＭＳ Ｐゴシック" charset="0"/>
              </a:rPr>
              <a:t>: morte di Elisabetta I</a:t>
            </a:r>
          </a:p>
          <a:p>
            <a:pPr>
              <a:defRPr/>
            </a:pPr>
            <a:r>
              <a:rPr lang="it-IT" sz="2400" dirty="0">
                <a:latin typeface="Arial" charset="0"/>
                <a:ea typeface="ＭＳ Ｐゴシック" charset="0"/>
              </a:rPr>
              <a:t>           sale al trono </a:t>
            </a:r>
            <a:r>
              <a:rPr lang="it-IT" sz="2400" b="1" dirty="0">
                <a:latin typeface="Arial" charset="0"/>
                <a:ea typeface="ＭＳ Ｐゴシック" charset="0"/>
              </a:rPr>
              <a:t>Giacomo I </a:t>
            </a:r>
            <a:r>
              <a:rPr lang="it-IT" sz="2400" dirty="0">
                <a:latin typeface="Arial" charset="0"/>
                <a:ea typeface="ＭＳ Ｐゴシック" charset="0"/>
              </a:rPr>
              <a:t>Stuart re di Scozia</a:t>
            </a:r>
          </a:p>
          <a:p>
            <a:pPr lvl="1">
              <a:defRPr/>
            </a:pPr>
            <a:r>
              <a:rPr lang="it-IT" sz="2000" dirty="0">
                <a:latin typeface="Arial" charset="0"/>
                <a:ea typeface="ＭＳ Ｐゴシック" charset="0"/>
              </a:rPr>
              <a:t>           favorito: Duca di </a:t>
            </a:r>
            <a:r>
              <a:rPr lang="it-IT" sz="2000" dirty="0" smtClean="0">
                <a:latin typeface="Arial" charset="0"/>
                <a:ea typeface="ＭＳ Ｐゴシック" charset="0"/>
              </a:rPr>
              <a:t>Buckingham</a:t>
            </a:r>
          </a:p>
          <a:p>
            <a:pPr marL="457200" lvl="1" indent="0">
              <a:buFontTx/>
              <a:buNone/>
              <a:defRPr/>
            </a:pPr>
            <a:r>
              <a:rPr lang="it-IT" sz="2400" dirty="0" smtClean="0">
                <a:latin typeface="Arial" charset="0"/>
                <a:ea typeface="ＭＳ Ｐゴシック" charset="0"/>
              </a:rPr>
              <a:t>Il suo regno è una </a:t>
            </a:r>
            <a:r>
              <a:rPr lang="it-IT" sz="2400" dirty="0" smtClean="0">
                <a:solidFill>
                  <a:srgbClr val="FF0000"/>
                </a:solidFill>
                <a:latin typeface="Arial" charset="0"/>
                <a:ea typeface="ＭＳ Ｐゴシック" charset="0"/>
              </a:rPr>
              <a:t>monarchia composita</a:t>
            </a:r>
            <a:r>
              <a:rPr lang="it-IT" sz="2400" dirty="0" smtClean="0">
                <a:latin typeface="Arial" charset="0"/>
                <a:ea typeface="ＭＳ Ｐゴシック" charset="0"/>
              </a:rPr>
              <a:t>: Inghilterra, Scozia, Irlanda.</a:t>
            </a:r>
          </a:p>
          <a:p>
            <a:pPr>
              <a:defRPr/>
            </a:pPr>
            <a:r>
              <a:rPr lang="it-IT" sz="2400" dirty="0" smtClean="0">
                <a:latin typeface="Arial" charset="0"/>
                <a:ea typeface="ＭＳ Ｐゴシック" charset="0"/>
              </a:rPr>
              <a:t>Tentativo di uniformità religiosa</a:t>
            </a:r>
            <a:endParaRPr lang="it-IT" sz="2400" dirty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it-IT" sz="2400" b="1" dirty="0" smtClean="0">
                <a:latin typeface="Arial" charset="0"/>
                <a:ea typeface="ＭＳ Ｐゴシック" charset="0"/>
              </a:rPr>
              <a:t>1605</a:t>
            </a:r>
            <a:r>
              <a:rPr lang="it-IT" sz="2400" dirty="0" smtClean="0">
                <a:latin typeface="Arial" charset="0"/>
                <a:ea typeface="ＭＳ Ｐゴシック" charset="0"/>
              </a:rPr>
              <a:t>: “Congiura delle polveri” contro il re</a:t>
            </a:r>
            <a:endParaRPr lang="it-IT" sz="2400" dirty="0">
              <a:latin typeface="Arial" charset="0"/>
              <a:ea typeface="ＭＳ Ｐゴシック" charset="0"/>
            </a:endParaRPr>
          </a:p>
          <a:p>
            <a:pPr>
              <a:defRPr/>
            </a:pPr>
            <a:endParaRPr lang="it-IT" sz="2400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it-IT" sz="2400" dirty="0" smtClean="0">
                <a:latin typeface="Arial" charset="0"/>
                <a:ea typeface="ＭＳ Ｐゴシック" charset="0"/>
              </a:rPr>
              <a:t>Uso disinvolto del </a:t>
            </a:r>
            <a:r>
              <a:rPr lang="it-IT" sz="2400" i="1" dirty="0" smtClean="0">
                <a:solidFill>
                  <a:srgbClr val="FF0000"/>
                </a:solidFill>
                <a:latin typeface="Arial" charset="0"/>
                <a:ea typeface="ＭＳ Ｐゴシック" charset="0"/>
              </a:rPr>
              <a:t>patronage: </a:t>
            </a:r>
            <a:r>
              <a:rPr lang="it-IT" sz="2400" dirty="0" smtClean="0">
                <a:latin typeface="Arial" charset="0"/>
                <a:ea typeface="ＭＳ Ｐゴシック" charset="0"/>
              </a:rPr>
              <a:t>Giacomo I sperpera il denaro statale</a:t>
            </a:r>
          </a:p>
          <a:p>
            <a:pPr>
              <a:defRPr/>
            </a:pPr>
            <a:r>
              <a:rPr lang="it-IT" sz="2400" dirty="0" smtClean="0">
                <a:latin typeface="Arial" charset="0"/>
                <a:ea typeface="ＭＳ Ｐゴシック" charset="0"/>
              </a:rPr>
              <a:t>Vendita degli uffici</a:t>
            </a:r>
          </a:p>
          <a:p>
            <a:pPr>
              <a:defRPr/>
            </a:pPr>
            <a:r>
              <a:rPr lang="it-IT" sz="2400" dirty="0" smtClean="0">
                <a:latin typeface="Arial" charset="0"/>
                <a:ea typeface="ＭＳ Ｐゴシック" charset="0"/>
              </a:rPr>
              <a:t>Non partecipa alla guerra dei Trent’anni</a:t>
            </a:r>
          </a:p>
        </p:txBody>
      </p:sp>
    </p:spTree>
    <p:extLst>
      <p:ext uri="{BB962C8B-B14F-4D97-AF65-F5344CB8AC3E}">
        <p14:creationId xmlns:p14="http://schemas.microsoft.com/office/powerpoint/2010/main" val="1353890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6418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East India Company</a:t>
            </a:r>
            <a:br>
              <a:rPr lang="it-IT" sz="3200" b="1" dirty="0" smtClean="0"/>
            </a:br>
            <a:r>
              <a:rPr lang="it-IT" sz="3200" b="1" dirty="0" smtClean="0"/>
              <a:t>(potere territoriale)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16418"/>
            <a:ext cx="8229600" cy="5438100"/>
          </a:xfrm>
        </p:spPr>
        <p:txBody>
          <a:bodyPr>
            <a:normAutofit fontScale="92500" lnSpcReduction="20000"/>
          </a:bodyPr>
          <a:lstStyle/>
          <a:p>
            <a:r>
              <a:rPr lang="it-IT" sz="2400" b="1" dirty="0" smtClean="0"/>
              <a:t>CONQUISTE:</a:t>
            </a:r>
          </a:p>
          <a:p>
            <a:endParaRPr lang="it-IT" sz="2400" dirty="0"/>
          </a:p>
          <a:p>
            <a:r>
              <a:rPr lang="it-IT" sz="2400" b="1" dirty="0" smtClean="0"/>
              <a:t>1622</a:t>
            </a:r>
            <a:r>
              <a:rPr lang="it-IT" sz="2400" dirty="0" smtClean="0"/>
              <a:t>: Hormuz</a:t>
            </a:r>
          </a:p>
          <a:p>
            <a:r>
              <a:rPr lang="it-IT" sz="2400" b="1" dirty="0" smtClean="0"/>
              <a:t>1639</a:t>
            </a:r>
            <a:r>
              <a:rPr lang="it-IT" sz="2400" dirty="0" smtClean="0"/>
              <a:t>: Madras</a:t>
            </a:r>
          </a:p>
          <a:p>
            <a:r>
              <a:rPr lang="it-IT" sz="2400" b="1" dirty="0" smtClean="0"/>
              <a:t>1657</a:t>
            </a:r>
            <a:r>
              <a:rPr lang="it-IT" sz="2400" dirty="0" smtClean="0"/>
              <a:t>: potenziamento della Compagnia</a:t>
            </a:r>
          </a:p>
          <a:p>
            <a:r>
              <a:rPr lang="it-IT" sz="2400" b="1" dirty="0" smtClean="0"/>
              <a:t>1665</a:t>
            </a:r>
            <a:r>
              <a:rPr lang="it-IT" sz="2400" dirty="0" smtClean="0"/>
              <a:t>: Bombay</a:t>
            </a:r>
          </a:p>
          <a:p>
            <a:r>
              <a:rPr lang="it-IT" sz="2400" b="1" dirty="0" smtClean="0"/>
              <a:t>1673</a:t>
            </a:r>
            <a:r>
              <a:rPr lang="it-IT" sz="2400" dirty="0" smtClean="0"/>
              <a:t>: Isola di Sant’Elena</a:t>
            </a:r>
          </a:p>
          <a:p>
            <a:endParaRPr lang="it-IT" sz="2400" dirty="0" smtClean="0"/>
          </a:p>
          <a:p>
            <a:r>
              <a:rPr lang="it-IT" sz="2400" b="1" dirty="0" smtClean="0"/>
              <a:t>FALLIMENTI: </a:t>
            </a:r>
          </a:p>
          <a:p>
            <a:r>
              <a:rPr lang="it-IT" sz="2400" b="1" dirty="0" smtClean="0"/>
              <a:t>1617</a:t>
            </a:r>
            <a:r>
              <a:rPr lang="it-IT" sz="2400" dirty="0" smtClean="0"/>
              <a:t>: Isole Banda</a:t>
            </a:r>
          </a:p>
          <a:p>
            <a:r>
              <a:rPr lang="it-IT" sz="2400" b="1" dirty="0" smtClean="0"/>
              <a:t>1626</a:t>
            </a:r>
            <a:r>
              <a:rPr lang="it-IT" sz="2400" dirty="0" smtClean="0"/>
              <a:t>: </a:t>
            </a:r>
            <a:r>
              <a:rPr lang="it-IT" sz="2400" dirty="0" err="1" smtClean="0"/>
              <a:t>Armagon</a:t>
            </a:r>
            <a:r>
              <a:rPr lang="it-IT" sz="2400" dirty="0" smtClean="0"/>
              <a:t> (India Meridionale)</a:t>
            </a:r>
          </a:p>
          <a:p>
            <a:r>
              <a:rPr lang="it-IT" sz="2400" b="1" dirty="0" smtClean="0"/>
              <a:t>1649</a:t>
            </a:r>
            <a:r>
              <a:rPr lang="it-IT" sz="2400" dirty="0" smtClean="0"/>
              <a:t>: </a:t>
            </a:r>
            <a:r>
              <a:rPr lang="it-IT" sz="2400" dirty="0" err="1" smtClean="0"/>
              <a:t>Assada</a:t>
            </a:r>
            <a:r>
              <a:rPr lang="it-IT" sz="2400" dirty="0" smtClean="0"/>
              <a:t> (Madagascar)</a:t>
            </a:r>
          </a:p>
          <a:p>
            <a:endParaRPr lang="it-IT" sz="2400" dirty="0" smtClean="0"/>
          </a:p>
          <a:p>
            <a:r>
              <a:rPr lang="it-IT" sz="2400" b="1" dirty="0" smtClean="0"/>
              <a:t>1651</a:t>
            </a:r>
            <a:r>
              <a:rPr lang="it-IT" sz="2400" dirty="0" smtClean="0"/>
              <a:t>: John </a:t>
            </a:r>
            <a:r>
              <a:rPr lang="it-IT" sz="2400" dirty="0" err="1" smtClean="0"/>
              <a:t>Selden</a:t>
            </a:r>
            <a:r>
              <a:rPr lang="it-IT" sz="2400" dirty="0" smtClean="0"/>
              <a:t>: </a:t>
            </a:r>
            <a:r>
              <a:rPr lang="it-IT" sz="2400" i="1" dirty="0" smtClean="0"/>
              <a:t>Mare </a:t>
            </a:r>
            <a:r>
              <a:rPr lang="it-IT" sz="2400" i="1" dirty="0" err="1" smtClean="0"/>
              <a:t>Clausum</a:t>
            </a:r>
            <a:endParaRPr lang="it-IT" sz="2400" i="1" dirty="0"/>
          </a:p>
          <a:p>
            <a:r>
              <a:rPr lang="it-IT" sz="2400" b="1" dirty="0" smtClean="0"/>
              <a:t>1773</a:t>
            </a:r>
            <a:r>
              <a:rPr lang="it-IT" sz="2400" dirty="0" smtClean="0"/>
              <a:t>: </a:t>
            </a:r>
            <a:r>
              <a:rPr lang="it-IT" sz="2400" dirty="0" err="1" smtClean="0"/>
              <a:t>Regulating</a:t>
            </a:r>
            <a:r>
              <a:rPr lang="it-IT" sz="2400" dirty="0" smtClean="0"/>
              <a:t>  </a:t>
            </a:r>
            <a:r>
              <a:rPr lang="it-IT" sz="2400" dirty="0" err="1" smtClean="0"/>
              <a:t>Act</a:t>
            </a:r>
            <a:r>
              <a:rPr lang="it-IT" sz="2400" dirty="0" smtClean="0"/>
              <a:t> : separazione sfera politica-sfera commerciale</a:t>
            </a:r>
          </a:p>
          <a:p>
            <a:r>
              <a:rPr lang="it-IT" sz="2400" b="1" dirty="0" smtClean="0"/>
              <a:t>1784</a:t>
            </a:r>
            <a:r>
              <a:rPr lang="it-IT" sz="2400" dirty="0" smtClean="0"/>
              <a:t>: India </a:t>
            </a:r>
            <a:r>
              <a:rPr lang="it-IT" sz="2400" dirty="0" err="1" smtClean="0"/>
              <a:t>Act</a:t>
            </a:r>
            <a:r>
              <a:rPr lang="it-IT" sz="2400" dirty="0" smtClean="0"/>
              <a:t>: controllo parlamentare sui direttori</a:t>
            </a:r>
          </a:p>
          <a:p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483561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5041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Le filiali europee in India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 descr="1280px-Comptoirsind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5869"/>
            <a:ext cx="9144000" cy="562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677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olo 1"/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504825"/>
          </a:xfrm>
        </p:spPr>
        <p:txBody>
          <a:bodyPr>
            <a:normAutofit fontScale="90000"/>
          </a:bodyPr>
          <a:lstStyle/>
          <a:p>
            <a:r>
              <a:rPr lang="it-IT" sz="2800" b="1">
                <a:latin typeface="Arial" charset="0"/>
                <a:ea typeface="ＭＳ Ｐゴシック" charset="0"/>
              </a:rPr>
              <a:t>La prima rivoluzione (1640-49)</a:t>
            </a:r>
          </a:p>
        </p:txBody>
      </p:sp>
      <p:sp>
        <p:nvSpPr>
          <p:cNvPr id="37890" name="Segnaposto contenuto 2"/>
          <p:cNvSpPr>
            <a:spLocks noGrp="1"/>
          </p:cNvSpPr>
          <p:nvPr>
            <p:ph idx="1"/>
          </p:nvPr>
        </p:nvSpPr>
        <p:spPr>
          <a:xfrm>
            <a:off x="685800" y="765175"/>
            <a:ext cx="7772400" cy="597693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it-IT" sz="2800" b="1" dirty="0" smtClean="0">
                <a:latin typeface="Arial" charset="0"/>
                <a:ea typeface="ＭＳ Ｐゴシック" charset="0"/>
              </a:rPr>
              <a:t>1641: 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Rivolta in Irlanda</a:t>
            </a:r>
          </a:p>
          <a:p>
            <a:pPr eaLnBrk="1" hangingPunct="1">
              <a:defRPr/>
            </a:pPr>
            <a:endParaRPr lang="it-IT" sz="2800" b="1" dirty="0">
              <a:latin typeface="Arial" charset="0"/>
              <a:ea typeface="ＭＳ Ｐゴシック" charset="0"/>
            </a:endParaRPr>
          </a:p>
          <a:p>
            <a:pPr eaLnBrk="1" hangingPunct="1">
              <a:defRPr/>
            </a:pPr>
            <a:r>
              <a:rPr lang="it-IT" sz="2800" b="1" dirty="0" smtClean="0">
                <a:latin typeface="Arial" charset="0"/>
                <a:ea typeface="ＭＳ Ｐゴシック" charset="0"/>
              </a:rPr>
              <a:t>1641</a:t>
            </a:r>
            <a:r>
              <a:rPr lang="it-IT" sz="2800" b="1" dirty="0">
                <a:latin typeface="Arial" charset="0"/>
                <a:ea typeface="ＭＳ Ｐゴシック" charset="0"/>
              </a:rPr>
              <a:t>-42</a:t>
            </a:r>
            <a:r>
              <a:rPr lang="it-IT" sz="2800" dirty="0">
                <a:latin typeface="Arial" charset="0"/>
                <a:ea typeface="ＭＳ Ｐゴシック" charset="0"/>
              </a:rPr>
              <a:t>: </a:t>
            </a:r>
            <a:r>
              <a:rPr lang="it-IT" sz="2800" i="1" dirty="0">
                <a:latin typeface="Arial" charset="0"/>
                <a:ea typeface="ＭＳ Ｐゴシック" charset="0"/>
              </a:rPr>
              <a:t>Grande </a:t>
            </a:r>
            <a:r>
              <a:rPr lang="it-IT" sz="2800" i="1" dirty="0" smtClean="0">
                <a:latin typeface="Arial" charset="0"/>
                <a:ea typeface="ＭＳ Ｐゴシック" charset="0"/>
              </a:rPr>
              <a:t>Rimostranza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: Forma di propaganda delle richieste parlamentari (viene data alle stampe)</a:t>
            </a:r>
          </a:p>
          <a:p>
            <a:pPr eaLnBrk="1" hangingPunct="1">
              <a:defRPr/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pPr eaLnBrk="1" hangingPunct="1">
              <a:defRPr/>
            </a:pPr>
            <a:r>
              <a:rPr lang="it-IT" sz="2800" b="1" dirty="0">
                <a:latin typeface="Arial" charset="0"/>
                <a:ea typeface="ＭＳ Ｐゴシック" charset="0"/>
              </a:rPr>
              <a:t>1642</a:t>
            </a:r>
            <a:r>
              <a:rPr lang="it-IT" sz="2800" dirty="0">
                <a:latin typeface="Arial" charset="0"/>
                <a:ea typeface="ＭＳ Ｐゴシック" charset="0"/>
              </a:rPr>
              <a:t>: S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coppia </a:t>
            </a:r>
            <a:r>
              <a:rPr lang="it-IT" sz="2800" dirty="0">
                <a:latin typeface="Arial" charset="0"/>
                <a:ea typeface="ＭＳ Ｐゴシック" charset="0"/>
              </a:rPr>
              <a:t>la guerra 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civile</a:t>
            </a:r>
          </a:p>
          <a:p>
            <a:pPr eaLnBrk="1" hangingPunct="1">
              <a:defRPr/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pPr eaLnBrk="1" hangingPunct="1">
              <a:defRPr/>
            </a:pPr>
            <a:r>
              <a:rPr lang="it-IT" sz="2800" b="1" dirty="0">
                <a:latin typeface="Arial" charset="0"/>
                <a:ea typeface="ＭＳ Ｐゴシック" charset="0"/>
              </a:rPr>
              <a:t>1645</a:t>
            </a:r>
            <a:r>
              <a:rPr lang="it-IT" sz="2800" dirty="0">
                <a:latin typeface="Arial" charset="0"/>
                <a:ea typeface="ＭＳ Ｐゴシック" charset="0"/>
              </a:rPr>
              <a:t>: </a:t>
            </a:r>
            <a:r>
              <a:rPr lang="it-IT" sz="2800" dirty="0" err="1">
                <a:latin typeface="Arial" charset="0"/>
                <a:ea typeface="ＭＳ Ｐゴシック" charset="0"/>
              </a:rPr>
              <a:t>battablia</a:t>
            </a:r>
            <a:r>
              <a:rPr lang="it-IT" sz="2800" dirty="0">
                <a:latin typeface="Arial" charset="0"/>
                <a:ea typeface="ＭＳ Ｐゴシック" charset="0"/>
              </a:rPr>
              <a:t> di </a:t>
            </a:r>
            <a:r>
              <a:rPr lang="it-IT" sz="2800" dirty="0" err="1">
                <a:latin typeface="Arial" charset="0"/>
                <a:ea typeface="ＭＳ Ｐゴシック" charset="0"/>
              </a:rPr>
              <a:t>Naseby</a:t>
            </a:r>
            <a:r>
              <a:rPr lang="it-IT" sz="2800" dirty="0">
                <a:latin typeface="Arial" charset="0"/>
                <a:ea typeface="ＭＳ Ｐゴシック" charset="0"/>
              </a:rPr>
              <a:t> (il </a:t>
            </a:r>
            <a:r>
              <a:rPr lang="it-IT" sz="2800" i="1" dirty="0">
                <a:latin typeface="Arial" charset="0"/>
                <a:ea typeface="ＭＳ Ｐゴシック" charset="0"/>
              </a:rPr>
              <a:t>New Model 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Army</a:t>
            </a:r>
            <a:r>
              <a:rPr lang="it-IT" sz="2800" i="1" dirty="0">
                <a:latin typeface="Arial" charset="0"/>
                <a:ea typeface="ＭＳ Ｐゴシック" charset="0"/>
              </a:rPr>
              <a:t> </a:t>
            </a:r>
            <a:r>
              <a:rPr lang="it-IT" sz="2800" dirty="0">
                <a:latin typeface="Arial" charset="0"/>
                <a:ea typeface="ＭＳ Ｐゴシック" charset="0"/>
              </a:rPr>
              <a:t>sconfigge l</a:t>
            </a:r>
            <a:r>
              <a:rPr lang="ja-JP" altLang="it-IT" sz="2800" dirty="0">
                <a:latin typeface="Arial" charset="0"/>
                <a:ea typeface="ＭＳ Ｐゴシック" charset="0"/>
              </a:rPr>
              <a:t>’</a:t>
            </a:r>
            <a:r>
              <a:rPr lang="it-IT" altLang="ja-JP" sz="2800" dirty="0">
                <a:latin typeface="Arial" charset="0"/>
                <a:ea typeface="ＭＳ Ｐゴシック" charset="0"/>
              </a:rPr>
              <a:t>esercito regio</a:t>
            </a:r>
            <a:r>
              <a:rPr lang="it-IT" altLang="ja-JP" sz="2800" dirty="0" smtClean="0">
                <a:latin typeface="Arial" charset="0"/>
                <a:ea typeface="ＭＳ Ｐゴシック" charset="0"/>
              </a:rPr>
              <a:t>)</a:t>
            </a:r>
          </a:p>
          <a:p>
            <a:pPr eaLnBrk="1" hangingPunct="1">
              <a:defRPr/>
            </a:pPr>
            <a:endParaRPr lang="it-IT" altLang="ja-JP" sz="2800" dirty="0">
              <a:latin typeface="Arial" charset="0"/>
              <a:ea typeface="ＭＳ Ｐゴシック" charset="0"/>
            </a:endParaRPr>
          </a:p>
          <a:p>
            <a:pPr eaLnBrk="1" hangingPunct="1">
              <a:defRPr/>
            </a:pPr>
            <a:r>
              <a:rPr lang="it-IT" sz="2800" b="1" dirty="0">
                <a:latin typeface="Arial" charset="0"/>
                <a:ea typeface="ＭＳ Ｐゴシック" charset="0"/>
              </a:rPr>
              <a:t>1649</a:t>
            </a:r>
            <a:r>
              <a:rPr lang="it-IT" sz="2800" dirty="0">
                <a:latin typeface="Arial" charset="0"/>
                <a:ea typeface="ＭＳ Ｐゴシック" charset="0"/>
              </a:rPr>
              <a:t>: 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Rump</a:t>
            </a:r>
            <a:r>
              <a:rPr lang="it-IT" sz="2800" i="1" dirty="0">
                <a:latin typeface="Arial" charset="0"/>
                <a:ea typeface="ＭＳ Ｐゴシック" charset="0"/>
              </a:rPr>
              <a:t> </a:t>
            </a:r>
            <a:r>
              <a:rPr lang="it-IT" sz="2800" i="1" dirty="0" err="1">
                <a:latin typeface="Arial" charset="0"/>
                <a:ea typeface="ＭＳ Ｐゴシック" charset="0"/>
              </a:rPr>
              <a:t>Parliament</a:t>
            </a:r>
            <a:endParaRPr lang="it-IT" sz="2800" i="1" dirty="0">
              <a:latin typeface="Arial" charset="0"/>
              <a:ea typeface="ＭＳ Ｐゴシック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800" dirty="0" smtClean="0">
                <a:latin typeface="Arial" charset="0"/>
                <a:ea typeface="ＭＳ Ｐゴシック" charset="0"/>
              </a:rPr>
              <a:t>              </a:t>
            </a:r>
            <a:r>
              <a:rPr lang="it-IT" sz="2800" dirty="0">
                <a:latin typeface="Arial" charset="0"/>
                <a:ea typeface="ＭＳ Ｐゴシック" charset="0"/>
              </a:rPr>
              <a:t>Condanna a morte di Carlo 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I</a:t>
            </a:r>
          </a:p>
          <a:p>
            <a:pPr eaLnBrk="1" hangingPunct="1">
              <a:defRPr/>
            </a:pPr>
            <a:endParaRPr lang="it-IT" sz="2800" dirty="0">
              <a:latin typeface="Arial" charset="0"/>
              <a:ea typeface="ＭＳ Ｐゴシック" charset="0"/>
            </a:endParaRPr>
          </a:p>
          <a:p>
            <a:pPr eaLnBrk="1" hangingPunct="1">
              <a:defRPr/>
            </a:pPr>
            <a:r>
              <a:rPr lang="it-IT" sz="2800" b="1" dirty="0">
                <a:latin typeface="Arial" charset="0"/>
                <a:ea typeface="ＭＳ Ｐゴシック" charset="0"/>
              </a:rPr>
              <a:t>1651</a:t>
            </a:r>
            <a:r>
              <a:rPr lang="it-IT" sz="2800" dirty="0">
                <a:latin typeface="Arial" charset="0"/>
                <a:ea typeface="ＭＳ Ｐゴシック" charset="0"/>
              </a:rPr>
              <a:t>: </a:t>
            </a:r>
            <a:r>
              <a:rPr lang="it-IT" sz="2800" dirty="0" err="1">
                <a:latin typeface="Arial" charset="0"/>
                <a:ea typeface="ＭＳ Ｐゴシック" charset="0"/>
              </a:rPr>
              <a:t>Cromwell</a:t>
            </a:r>
            <a:r>
              <a:rPr lang="it-IT" sz="2800" dirty="0">
                <a:latin typeface="Arial" charset="0"/>
                <a:ea typeface="ＭＳ Ｐゴシック" charset="0"/>
              </a:rPr>
              <a:t> in Inghilterra promulga l</a:t>
            </a:r>
            <a:r>
              <a:rPr lang="ja-JP" altLang="it-IT" sz="2800" dirty="0">
                <a:latin typeface="Arial" charset="0"/>
                <a:ea typeface="ＭＳ Ｐゴシック" charset="0"/>
              </a:rPr>
              <a:t>’</a:t>
            </a:r>
            <a:r>
              <a:rPr lang="it-IT" altLang="ja-JP" sz="2800" dirty="0">
                <a:latin typeface="Arial" charset="0"/>
                <a:ea typeface="ＭＳ Ｐゴシック" charset="0"/>
              </a:rPr>
              <a:t>Atto di </a:t>
            </a:r>
            <a:r>
              <a:rPr lang="it-IT" altLang="ja-JP" sz="2800" dirty="0" smtClean="0">
                <a:latin typeface="Arial" charset="0"/>
                <a:ea typeface="ＭＳ Ｐゴシック" charset="0"/>
              </a:rPr>
              <a:t>navigazione</a:t>
            </a:r>
          </a:p>
          <a:p>
            <a:pPr eaLnBrk="1" hangingPunct="1">
              <a:defRPr/>
            </a:pPr>
            <a:endParaRPr lang="it-IT" altLang="ja-JP" sz="2800" dirty="0">
              <a:latin typeface="Arial" charset="0"/>
              <a:ea typeface="ＭＳ Ｐゴシック" charset="0"/>
            </a:endParaRPr>
          </a:p>
          <a:p>
            <a:pPr eaLnBrk="1" hangingPunct="1">
              <a:defRPr/>
            </a:pPr>
            <a:r>
              <a:rPr lang="it-IT" sz="2800" b="1" dirty="0">
                <a:latin typeface="Arial" charset="0"/>
                <a:ea typeface="ＭＳ Ｐゴシック" charset="0"/>
              </a:rPr>
              <a:t>1653</a:t>
            </a:r>
            <a:r>
              <a:rPr lang="it-IT" sz="2800" dirty="0">
                <a:latin typeface="Arial" charset="0"/>
                <a:ea typeface="ＭＳ Ｐゴシック" charset="0"/>
              </a:rPr>
              <a:t>: </a:t>
            </a:r>
            <a:r>
              <a:rPr lang="it-IT" sz="2800" dirty="0" err="1">
                <a:latin typeface="Arial" charset="0"/>
                <a:ea typeface="ＭＳ Ｐゴシック" charset="0"/>
              </a:rPr>
              <a:t>Cromwell</a:t>
            </a:r>
            <a:r>
              <a:rPr lang="it-IT" sz="2800" dirty="0">
                <a:latin typeface="Arial" charset="0"/>
                <a:ea typeface="ＭＳ Ｐゴシック" charset="0"/>
              </a:rPr>
              <a:t> Lord protettore</a:t>
            </a:r>
          </a:p>
          <a:p>
            <a:pPr>
              <a:defRPr/>
            </a:pPr>
            <a:endParaRPr lang="it-IT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330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00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b="1" dirty="0">
                <a:latin typeface="Arial" charset="0"/>
                <a:ea typeface="ＭＳ Ｐゴシック" charset="0"/>
              </a:rPr>
              <a:t>L</a:t>
            </a:r>
            <a:r>
              <a:rPr lang="ja-JP" altLang="it-IT" b="1" dirty="0">
                <a:latin typeface="Arial" charset="0"/>
                <a:ea typeface="ＭＳ Ｐゴシック" charset="0"/>
              </a:rPr>
              <a:t>’</a:t>
            </a:r>
            <a:r>
              <a:rPr lang="it-IT" altLang="ja-JP" b="1" dirty="0">
                <a:latin typeface="Arial" charset="0"/>
                <a:ea typeface="ＭＳ Ｐゴシック" charset="0"/>
              </a:rPr>
              <a:t>Inghilterra degli Stuart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77925"/>
            <a:ext cx="8229600" cy="568007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it-IT" b="1" dirty="0">
                <a:latin typeface="Arial" charset="0"/>
                <a:ea typeface="ＭＳ Ｐゴシック" charset="0"/>
              </a:rPr>
              <a:t>1625</a:t>
            </a:r>
            <a:r>
              <a:rPr lang="it-IT" dirty="0">
                <a:latin typeface="Arial" charset="0"/>
                <a:ea typeface="ＭＳ Ｐゴシック" charset="0"/>
              </a:rPr>
              <a:t>: </a:t>
            </a:r>
            <a:r>
              <a:rPr lang="it-IT" b="1" dirty="0">
                <a:latin typeface="Arial" charset="0"/>
                <a:ea typeface="ＭＳ Ｐゴシック" charset="0"/>
              </a:rPr>
              <a:t>Carlo I </a:t>
            </a:r>
            <a:r>
              <a:rPr lang="it-IT" dirty="0">
                <a:latin typeface="Arial" charset="0"/>
                <a:ea typeface="ＭＳ Ｐゴシック" charset="0"/>
              </a:rPr>
              <a:t>sale sul trono</a:t>
            </a:r>
          </a:p>
          <a:p>
            <a:pPr>
              <a:buFontTx/>
              <a:buNone/>
              <a:defRPr/>
            </a:pPr>
            <a:r>
              <a:rPr lang="it-IT" dirty="0">
                <a:latin typeface="Arial" charset="0"/>
                <a:ea typeface="ＭＳ Ｐゴシック" charset="0"/>
              </a:rPr>
              <a:t>               </a:t>
            </a:r>
            <a:endParaRPr lang="it-IT" i="1" dirty="0">
              <a:latin typeface="Arial" charset="0"/>
              <a:ea typeface="ＭＳ Ｐゴシック" charset="0"/>
            </a:endParaRPr>
          </a:p>
          <a:p>
            <a:pPr>
              <a:buFontTx/>
              <a:buNone/>
              <a:defRPr/>
            </a:pPr>
            <a:r>
              <a:rPr lang="it-IT" i="1" dirty="0">
                <a:latin typeface="Arial" charset="0"/>
                <a:ea typeface="ＭＳ Ｐゴシック" charset="0"/>
              </a:rPr>
              <a:t>   </a:t>
            </a:r>
            <a:r>
              <a:rPr lang="it-IT" i="1" dirty="0" smtClean="0">
                <a:latin typeface="Arial" charset="0"/>
                <a:ea typeface="ＭＳ Ｐゴシック" charset="0"/>
              </a:rPr>
              <a:t> </a:t>
            </a:r>
            <a:r>
              <a:rPr lang="it-IT" b="1" dirty="0">
                <a:latin typeface="Arial" charset="0"/>
                <a:ea typeface="ＭＳ Ｐゴシック" charset="0"/>
              </a:rPr>
              <a:t>1628: </a:t>
            </a:r>
            <a:r>
              <a:rPr lang="it-IT" i="1" dirty="0" err="1">
                <a:latin typeface="Arial" charset="0"/>
                <a:ea typeface="ＭＳ Ｐゴシック" charset="0"/>
              </a:rPr>
              <a:t>Petition</a:t>
            </a:r>
            <a:r>
              <a:rPr lang="it-IT" i="1" dirty="0">
                <a:latin typeface="Arial" charset="0"/>
                <a:ea typeface="ＭＳ Ｐゴシック" charset="0"/>
              </a:rPr>
              <a:t> of Right: </a:t>
            </a:r>
            <a:r>
              <a:rPr lang="it-IT" dirty="0">
                <a:latin typeface="Arial" charset="0"/>
                <a:ea typeface="ＭＳ Ｐゴシック" charset="0"/>
              </a:rPr>
              <a:t>scontro con il </a:t>
            </a:r>
            <a:r>
              <a:rPr lang="it-IT" dirty="0" smtClean="0">
                <a:latin typeface="Arial" charset="0"/>
                <a:ea typeface="ＭＳ Ｐゴシック" charset="0"/>
              </a:rPr>
              <a:t>Parlamento:</a:t>
            </a:r>
          </a:p>
          <a:p>
            <a:pPr lvl="2">
              <a:buFontTx/>
              <a:buNone/>
              <a:defRPr/>
            </a:pPr>
            <a:r>
              <a:rPr lang="it-IT" dirty="0" smtClean="0">
                <a:latin typeface="Arial" charset="0"/>
                <a:ea typeface="ＭＳ Ｐゴシック" charset="0"/>
              </a:rPr>
              <a:t>- contro tasse forzose </a:t>
            </a:r>
          </a:p>
          <a:p>
            <a:pPr lvl="2">
              <a:buFontTx/>
              <a:buNone/>
              <a:defRPr/>
            </a:pPr>
            <a:r>
              <a:rPr lang="it-IT" dirty="0" smtClean="0">
                <a:latin typeface="Arial" charset="0"/>
                <a:ea typeface="ＭＳ Ｐゴシック" charset="0"/>
              </a:rPr>
              <a:t>- contro arresti arbitrari</a:t>
            </a:r>
            <a:endParaRPr lang="it-IT" dirty="0">
              <a:latin typeface="Arial" charset="0"/>
              <a:ea typeface="ＭＳ Ｐゴシック" charset="0"/>
            </a:endParaRPr>
          </a:p>
          <a:p>
            <a:pPr>
              <a:buFontTx/>
              <a:buNone/>
              <a:defRPr/>
            </a:pPr>
            <a:r>
              <a:rPr lang="it-IT" i="1" dirty="0">
                <a:latin typeface="Arial" charset="0"/>
                <a:ea typeface="ＭＳ Ｐゴシック" charset="0"/>
              </a:rPr>
              <a:t>    </a:t>
            </a:r>
            <a:endParaRPr lang="it-IT" i="1" dirty="0" smtClean="0">
              <a:latin typeface="Arial" charset="0"/>
              <a:ea typeface="ＭＳ Ｐゴシック" charset="0"/>
            </a:endParaRPr>
          </a:p>
          <a:p>
            <a:pPr>
              <a:buFontTx/>
              <a:buNone/>
              <a:defRPr/>
            </a:pPr>
            <a:r>
              <a:rPr lang="it-IT" dirty="0" smtClean="0">
                <a:latin typeface="Arial" charset="0"/>
                <a:ea typeface="ＭＳ Ｐゴシック" charset="0"/>
              </a:rPr>
              <a:t>Assassinio di Buckingham: il re governa da solo </a:t>
            </a:r>
          </a:p>
          <a:p>
            <a:pPr>
              <a:buFontTx/>
              <a:buNone/>
              <a:defRPr/>
            </a:pPr>
            <a:r>
              <a:rPr lang="it-IT" dirty="0" smtClean="0">
                <a:solidFill>
                  <a:srgbClr val="FF0000"/>
                </a:solidFill>
                <a:latin typeface="Arial" charset="0"/>
                <a:ea typeface="ＭＳ Ｐゴシック" charset="0"/>
              </a:rPr>
              <a:t>Scollamento </a:t>
            </a:r>
            <a:r>
              <a:rPr lang="it-IT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tra </a:t>
            </a:r>
            <a:r>
              <a:rPr lang="it-IT" i="1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court </a:t>
            </a:r>
            <a:r>
              <a:rPr lang="it-IT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and </a:t>
            </a:r>
            <a:r>
              <a:rPr lang="it-IT" i="1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country</a:t>
            </a:r>
            <a:r>
              <a:rPr lang="it-IT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:</a:t>
            </a:r>
            <a:endParaRPr lang="it-IT" i="1" dirty="0">
              <a:solidFill>
                <a:srgbClr val="FF0000"/>
              </a:solidFill>
              <a:latin typeface="Arial" charset="0"/>
              <a:ea typeface="ＭＳ Ｐゴシック" charset="0"/>
            </a:endParaRPr>
          </a:p>
          <a:p>
            <a:pPr lvl="1">
              <a:buFontTx/>
              <a:buNone/>
              <a:defRPr/>
            </a:pPr>
            <a:r>
              <a:rPr lang="it-IT" b="1" i="1" dirty="0" err="1" smtClean="0">
                <a:latin typeface="Arial" charset="0"/>
                <a:ea typeface="ＭＳ Ｐゴシック" charset="0"/>
              </a:rPr>
              <a:t>ship</a:t>
            </a:r>
            <a:r>
              <a:rPr lang="it-IT" b="1" i="1" dirty="0" smtClean="0">
                <a:latin typeface="Arial" charset="0"/>
                <a:ea typeface="ＭＳ Ｐゴシック" charset="0"/>
              </a:rPr>
              <a:t> </a:t>
            </a:r>
            <a:r>
              <a:rPr lang="it-IT" b="1" i="1" dirty="0" err="1">
                <a:latin typeface="Arial" charset="0"/>
                <a:ea typeface="ＭＳ Ｐゴシック" charset="0"/>
              </a:rPr>
              <a:t>money</a:t>
            </a:r>
            <a:r>
              <a:rPr lang="it-IT" b="1" i="1" dirty="0">
                <a:latin typeface="Arial" charset="0"/>
                <a:ea typeface="ＭＳ Ｐゴシック" charset="0"/>
              </a:rPr>
              <a:t>: </a:t>
            </a:r>
            <a:r>
              <a:rPr lang="it-IT" dirty="0">
                <a:latin typeface="Arial" charset="0"/>
                <a:ea typeface="ＭＳ Ｐゴシック" charset="0"/>
              </a:rPr>
              <a:t>tassa sul </a:t>
            </a:r>
            <a:r>
              <a:rPr lang="it-IT" dirty="0" smtClean="0">
                <a:latin typeface="Arial" charset="0"/>
                <a:ea typeface="ＭＳ Ｐゴシック" charset="0"/>
              </a:rPr>
              <a:t>finanziamento </a:t>
            </a:r>
            <a:r>
              <a:rPr lang="it-IT" dirty="0">
                <a:latin typeface="Arial" charset="0"/>
                <a:ea typeface="ＭＳ Ｐゴシック" charset="0"/>
              </a:rPr>
              <a:t>della </a:t>
            </a:r>
            <a:r>
              <a:rPr lang="it-IT" dirty="0" smtClean="0">
                <a:latin typeface="Arial" charset="0"/>
                <a:ea typeface="ＭＳ Ｐゴシック" charset="0"/>
              </a:rPr>
              <a:t>flotta</a:t>
            </a:r>
          </a:p>
          <a:p>
            <a:pPr lvl="1">
              <a:buFontTx/>
              <a:buNone/>
              <a:defRPr/>
            </a:pPr>
            <a:r>
              <a:rPr lang="it-IT" dirty="0" err="1">
                <a:latin typeface="Arial" charset="0"/>
                <a:ea typeface="ＭＳ Ｐゴシック" charset="0"/>
              </a:rPr>
              <a:t>Filocattolicesimo</a:t>
            </a:r>
            <a:r>
              <a:rPr lang="it-IT" dirty="0">
                <a:latin typeface="Arial" charset="0"/>
                <a:ea typeface="ＭＳ Ｐゴシック" charset="0"/>
              </a:rPr>
              <a:t>: promozione del vescovo William </a:t>
            </a:r>
            <a:r>
              <a:rPr lang="it-IT" dirty="0" err="1">
                <a:latin typeface="Arial" charset="0"/>
                <a:ea typeface="ＭＳ Ｐゴシック" charset="0"/>
              </a:rPr>
              <a:t>Laud</a:t>
            </a:r>
            <a:endParaRPr lang="it-IT" dirty="0">
              <a:latin typeface="Arial" charset="0"/>
              <a:ea typeface="ＭＳ Ｐゴシック" charset="0"/>
            </a:endParaRPr>
          </a:p>
          <a:p>
            <a:pPr>
              <a:buFontTx/>
              <a:buNone/>
              <a:defRPr/>
            </a:pPr>
            <a:r>
              <a:rPr lang="it-IT" dirty="0" smtClean="0">
                <a:latin typeface="Arial" charset="0"/>
                <a:ea typeface="ＭＳ Ｐゴシック" charset="0"/>
              </a:rPr>
              <a:t>Si rafforza il movimento dei </a:t>
            </a:r>
            <a:r>
              <a:rPr lang="it-IT" dirty="0" smtClean="0">
                <a:solidFill>
                  <a:srgbClr val="FF0000"/>
                </a:solidFill>
                <a:latin typeface="Arial" charset="0"/>
                <a:ea typeface="ＭＳ Ｐゴシック" charset="0"/>
              </a:rPr>
              <a:t>puritani</a:t>
            </a:r>
            <a:endParaRPr lang="it-IT" dirty="0">
              <a:solidFill>
                <a:srgbClr val="FF0000"/>
              </a:solidFill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it-IT" b="1" dirty="0">
                <a:latin typeface="Arial" charset="0"/>
                <a:ea typeface="ＭＳ Ｐゴシック" charset="0"/>
              </a:rPr>
              <a:t>Aprile 1640</a:t>
            </a:r>
            <a:r>
              <a:rPr lang="it-IT" dirty="0">
                <a:latin typeface="Arial" charset="0"/>
                <a:ea typeface="ＭＳ Ｐゴシック" charset="0"/>
              </a:rPr>
              <a:t>: convocazione del </a:t>
            </a:r>
            <a:r>
              <a:rPr lang="it-IT" i="1" dirty="0">
                <a:latin typeface="Arial" charset="0"/>
                <a:ea typeface="ＭＳ Ｐゴシック" charset="0"/>
              </a:rPr>
              <a:t>Corto Parlamento </a:t>
            </a:r>
            <a:r>
              <a:rPr lang="it-IT" dirty="0" smtClean="0">
                <a:latin typeface="Arial" charset="0"/>
                <a:ea typeface="ＭＳ Ｐゴシック" charset="0"/>
              </a:rPr>
              <a:t>- -rivolta scozzese</a:t>
            </a:r>
            <a:endParaRPr lang="it-IT" dirty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it-IT" b="1" dirty="0">
                <a:latin typeface="Arial" charset="0"/>
                <a:ea typeface="ＭＳ Ｐゴシック" charset="0"/>
              </a:rPr>
              <a:t>Novembre 1640</a:t>
            </a:r>
            <a:r>
              <a:rPr lang="it-IT" dirty="0">
                <a:latin typeface="Arial" charset="0"/>
                <a:ea typeface="ＭＳ Ｐゴシック" charset="0"/>
              </a:rPr>
              <a:t>: </a:t>
            </a:r>
            <a:r>
              <a:rPr lang="it-IT" i="1" dirty="0">
                <a:latin typeface="Arial" charset="0"/>
                <a:ea typeface="ＭＳ Ｐゴシック" charset="0"/>
              </a:rPr>
              <a:t>Lungo Parlamento </a:t>
            </a:r>
            <a:r>
              <a:rPr lang="it-IT" dirty="0">
                <a:latin typeface="Arial" charset="0"/>
                <a:ea typeface="ＭＳ Ｐゴシック" charset="0"/>
              </a:rPr>
              <a:t>(fino al 1660)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8405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b="1" dirty="0" smtClean="0"/>
              <a:t>La seconda rivoluzione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82688"/>
            <a:ext cx="8229600" cy="5675312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it-IT" sz="2800" b="1" dirty="0" smtClean="0">
                <a:latin typeface="Arial" charset="0"/>
                <a:ea typeface="ＭＳ Ｐゴシック" charset="0"/>
              </a:rPr>
              <a:t>1660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: Restaurazione della monarchia: Carlo II Stuart</a:t>
            </a:r>
          </a:p>
          <a:p>
            <a:pPr>
              <a:defRPr/>
            </a:pPr>
            <a:endParaRPr lang="it-IT" sz="2800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it-IT" sz="2800" b="1" dirty="0" smtClean="0">
                <a:latin typeface="Arial" charset="0"/>
                <a:ea typeface="ＭＳ Ｐゴシック" charset="0"/>
              </a:rPr>
              <a:t>1673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: </a:t>
            </a:r>
            <a:r>
              <a:rPr lang="it-IT" sz="2800" i="1" dirty="0" smtClean="0">
                <a:latin typeface="Arial" charset="0"/>
                <a:ea typeface="ＭＳ Ｐゴシック" charset="0"/>
              </a:rPr>
              <a:t>Test </a:t>
            </a:r>
            <a:r>
              <a:rPr lang="it-IT" sz="2800" i="1" dirty="0" err="1" smtClean="0">
                <a:latin typeface="Arial" charset="0"/>
                <a:ea typeface="ＭＳ Ｐゴシック" charset="0"/>
              </a:rPr>
              <a:t>Act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 in Inghilterra: i cattolici esclusi da tutte le cariche civili e militari per 150 anni</a:t>
            </a:r>
          </a:p>
          <a:p>
            <a:pPr>
              <a:defRPr/>
            </a:pPr>
            <a:endParaRPr lang="it-IT" sz="2800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it-IT" sz="2800" b="1" dirty="0" smtClean="0">
                <a:latin typeface="Arial" charset="0"/>
                <a:ea typeface="ＭＳ Ｐゴシック" charset="0"/>
              </a:rPr>
              <a:t>1685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: Giacomo II Stuart sul trono</a:t>
            </a:r>
          </a:p>
          <a:p>
            <a:pPr>
              <a:defRPr/>
            </a:pPr>
            <a:endParaRPr lang="it-IT" sz="2800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it-IT" sz="2800" b="1" dirty="0" smtClean="0">
                <a:latin typeface="Arial" charset="0"/>
                <a:ea typeface="ＭＳ Ｐゴシック" charset="0"/>
              </a:rPr>
              <a:t>1688-89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: II Rivoluzione inglese: il trono passa a Guglielmo III d</a:t>
            </a:r>
            <a:r>
              <a:rPr lang="ja-JP" altLang="it-IT" sz="2800" dirty="0" smtClean="0">
                <a:latin typeface="Arial" charset="0"/>
                <a:ea typeface="ＭＳ Ｐゴシック" charset="0"/>
              </a:rPr>
              <a:t>’</a:t>
            </a:r>
            <a:r>
              <a:rPr lang="it-IT" altLang="ja-JP" sz="2800" dirty="0" smtClean="0">
                <a:latin typeface="Arial" charset="0"/>
                <a:ea typeface="ＭＳ Ｐゴシック" charset="0"/>
              </a:rPr>
              <a:t>Orange</a:t>
            </a:r>
          </a:p>
          <a:p>
            <a:pPr>
              <a:defRPr/>
            </a:pPr>
            <a:endParaRPr lang="it-IT" altLang="ja-JP" sz="2800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it-IT" sz="2800" b="1" dirty="0" smtClean="0">
                <a:latin typeface="Arial" charset="0"/>
                <a:ea typeface="ＭＳ Ｐゴシック" charset="0"/>
              </a:rPr>
              <a:t>1689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: </a:t>
            </a:r>
            <a:r>
              <a:rPr lang="it-IT" sz="2800" i="1" dirty="0" smtClean="0">
                <a:latin typeface="Arial" charset="0"/>
                <a:ea typeface="ＭＳ Ｐゴシック" charset="0"/>
              </a:rPr>
              <a:t>Bill of </a:t>
            </a:r>
            <a:r>
              <a:rPr lang="it-IT" sz="2800" i="1" dirty="0" err="1" smtClean="0">
                <a:latin typeface="Arial" charset="0"/>
                <a:ea typeface="ＭＳ Ｐゴシック" charset="0"/>
              </a:rPr>
              <a:t>Rights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: in Inghilterra nasce la monarchia parlamentare</a:t>
            </a:r>
          </a:p>
          <a:p>
            <a:pPr>
              <a:defRPr/>
            </a:pPr>
            <a:r>
              <a:rPr lang="it-IT" sz="2800" b="1" dirty="0" smtClean="0">
                <a:latin typeface="Arial" charset="0"/>
                <a:ea typeface="ＭＳ Ｐゴシック" charset="0"/>
              </a:rPr>
              <a:t>1694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: Banca d’Inghilterra</a:t>
            </a:r>
          </a:p>
          <a:p>
            <a:pPr>
              <a:defRPr/>
            </a:pPr>
            <a:r>
              <a:rPr lang="it-IT" sz="2800" b="1" dirty="0" smtClean="0">
                <a:latin typeface="Arial" charset="0"/>
                <a:ea typeface="ＭＳ Ｐゴシック" charset="0"/>
              </a:rPr>
              <a:t>1707</a:t>
            </a:r>
            <a:r>
              <a:rPr lang="it-IT" sz="2800" dirty="0" smtClean="0">
                <a:latin typeface="Arial" charset="0"/>
                <a:ea typeface="ＭＳ Ｐゴシック" charset="0"/>
              </a:rPr>
              <a:t>: Gran Bretagna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3806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olo 1"/>
          <p:cNvSpPr>
            <a:spLocks noGrp="1"/>
          </p:cNvSpPr>
          <p:nvPr>
            <p:ph type="title"/>
          </p:nvPr>
        </p:nvSpPr>
        <p:spPr>
          <a:xfrm>
            <a:off x="685800" y="300038"/>
            <a:ext cx="7631113" cy="811212"/>
          </a:xfrm>
        </p:spPr>
        <p:txBody>
          <a:bodyPr/>
          <a:lstStyle/>
          <a:p>
            <a:pPr eaLnBrk="1" hangingPunct="1"/>
            <a:r>
              <a:rPr lang="it-IT" sz="3200" b="1">
                <a:latin typeface="Arial" charset="0"/>
                <a:ea typeface="ＭＳ Ｐゴシック" charset="0"/>
              </a:rPr>
              <a:t>Il </a:t>
            </a:r>
            <a:r>
              <a:rPr lang="it-IT" sz="3200" b="1" i="1">
                <a:latin typeface="Arial" charset="0"/>
                <a:ea typeface="ＭＳ Ｐゴシック" charset="0"/>
              </a:rPr>
              <a:t>Bill of Rights</a:t>
            </a:r>
            <a:r>
              <a:rPr lang="it-IT" sz="3200" b="1">
                <a:latin typeface="Arial" charset="0"/>
                <a:ea typeface="ＭＳ Ｐゴシック" charset="0"/>
              </a:rPr>
              <a:t> (1689)</a:t>
            </a:r>
          </a:p>
        </p:txBody>
      </p:sp>
      <p:sp>
        <p:nvSpPr>
          <p:cNvPr id="55298" name="Segnaposto contenuto 2"/>
          <p:cNvSpPr>
            <a:spLocks noGrp="1"/>
          </p:cNvSpPr>
          <p:nvPr>
            <p:ph idx="1"/>
          </p:nvPr>
        </p:nvSpPr>
        <p:spPr>
          <a:xfrm>
            <a:off x="685800" y="1268413"/>
            <a:ext cx="7847013" cy="540067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it-IT" sz="1800">
              <a:latin typeface="Arial" charset="0"/>
              <a:ea typeface="ＭＳ Ｐゴシック" charset="0"/>
            </a:endParaRPr>
          </a:p>
          <a:p>
            <a:pPr eaLnBrk="1" hangingPunct="1">
              <a:buFontTx/>
              <a:buNone/>
            </a:pPr>
            <a:r>
              <a:rPr lang="it-IT" sz="1800">
                <a:latin typeface="Arial" charset="0"/>
                <a:ea typeface="ＭＳ Ｐゴシック" charset="0"/>
              </a:rPr>
              <a:t>I suddetti Lords spirituali e temporali e i Comuni […] dichiarano:</a:t>
            </a:r>
          </a:p>
          <a:p>
            <a:pPr eaLnBrk="1" hangingPunct="1">
              <a:buFontTx/>
              <a:buNone/>
            </a:pPr>
            <a:endParaRPr lang="it-IT" sz="1800">
              <a:latin typeface="Arial" charset="0"/>
              <a:ea typeface="ＭＳ Ｐゴシック" charset="0"/>
            </a:endParaRPr>
          </a:p>
          <a:p>
            <a:pPr eaLnBrk="1" hangingPunct="1">
              <a:buFontTx/>
              <a:buAutoNum type="romanUcPeriod"/>
            </a:pPr>
            <a:r>
              <a:rPr lang="it-IT" sz="1800">
                <a:latin typeface="Arial" charset="0"/>
                <a:ea typeface="ＭＳ Ｐゴシック" charset="0"/>
              </a:rPr>
              <a:t>Che il preteso potere di sospendere dalle leggi, o dall</a:t>
            </a:r>
            <a:r>
              <a:rPr lang="ja-JP" altLang="it-IT" sz="1800">
                <a:latin typeface="Arial" charset="0"/>
                <a:ea typeface="ＭＳ Ｐゴシック" charset="0"/>
              </a:rPr>
              <a:t>’</a:t>
            </a:r>
            <a:r>
              <a:rPr lang="it-IT" altLang="ja-JP" sz="1800">
                <a:latin typeface="Arial" charset="0"/>
                <a:ea typeface="ＭＳ Ｐゴシック" charset="0"/>
              </a:rPr>
              <a:t>applicazione delle leggi, per autorità regia, senza il consenso del parlamento, è illegale.</a:t>
            </a:r>
          </a:p>
          <a:p>
            <a:pPr eaLnBrk="1" hangingPunct="1">
              <a:buFontTx/>
              <a:buNone/>
            </a:pPr>
            <a:r>
              <a:rPr lang="it-IT" sz="1800">
                <a:latin typeface="Arial" charset="0"/>
                <a:ea typeface="ＭＳ Ｐゴシック" charset="0"/>
              </a:rPr>
              <a:t>II. Che il preteso potere di dispensare dall</a:t>
            </a:r>
            <a:r>
              <a:rPr lang="ja-JP" altLang="it-IT" sz="1800">
                <a:latin typeface="Arial" charset="0"/>
                <a:ea typeface="ＭＳ Ｐゴシック" charset="0"/>
              </a:rPr>
              <a:t>’</a:t>
            </a:r>
            <a:r>
              <a:rPr lang="it-IT" altLang="ja-JP" sz="1800">
                <a:latin typeface="Arial" charset="0"/>
                <a:ea typeface="ＭＳ Ｐゴシック" charset="0"/>
              </a:rPr>
              <a:t>oservanza delle leggi, e dall</a:t>
            </a:r>
            <a:r>
              <a:rPr lang="ja-JP" altLang="it-IT" sz="1800">
                <a:latin typeface="Arial" charset="0"/>
                <a:ea typeface="ＭＳ Ｐゴシック" charset="0"/>
              </a:rPr>
              <a:t>’</a:t>
            </a:r>
            <a:r>
              <a:rPr lang="it-IT" altLang="ja-JP" sz="1800">
                <a:latin typeface="Arial" charset="0"/>
                <a:ea typeface="ＭＳ Ｐゴシック" charset="0"/>
              </a:rPr>
              <a:t>esecuzione delle leggi, per autorità regia […] è illegale. </a:t>
            </a:r>
          </a:p>
          <a:p>
            <a:pPr eaLnBrk="1" hangingPunct="1">
              <a:buFontTx/>
              <a:buNone/>
            </a:pPr>
            <a:r>
              <a:rPr lang="it-IT" sz="1800">
                <a:latin typeface="Arial" charset="0"/>
                <a:ea typeface="ＭＳ Ｐゴシック" charset="0"/>
              </a:rPr>
              <a:t>IV. Che la raccolta di denaro ad uso della corona, […] senza consenso del parlamento […] è illegale.</a:t>
            </a:r>
          </a:p>
          <a:p>
            <a:pPr eaLnBrk="1" hangingPunct="1">
              <a:buFontTx/>
              <a:buNone/>
            </a:pPr>
            <a:r>
              <a:rPr lang="it-IT" sz="1800">
                <a:latin typeface="Arial" charset="0"/>
                <a:ea typeface="ＭＳ Ｐゴシック" charset="0"/>
              </a:rPr>
              <a:t>VI. Che radunare o mantenere un esercito permanente nel regno in tempo di pace, senza il governo del parlamento, è illegale.</a:t>
            </a:r>
          </a:p>
          <a:p>
            <a:pPr eaLnBrk="1" hangingPunct="1">
              <a:buFontTx/>
              <a:buNone/>
            </a:pPr>
            <a:r>
              <a:rPr lang="it-IT" sz="1800">
                <a:latin typeface="Arial" charset="0"/>
                <a:ea typeface="ＭＳ Ｐゴシック" charset="0"/>
              </a:rPr>
              <a:t>VIII: Che le elezioni dei membri del parlamento devono essere libere.</a:t>
            </a:r>
          </a:p>
          <a:p>
            <a:pPr eaLnBrk="1" hangingPunct="1">
              <a:buFontTx/>
              <a:buNone/>
            </a:pPr>
            <a:r>
              <a:rPr lang="it-IT" sz="1800">
                <a:latin typeface="Arial" charset="0"/>
                <a:ea typeface="ＭＳ Ｐゴシック" charset="0"/>
              </a:rPr>
              <a:t>IX. Che la libertà di parola, e i dibattiti o i procedimenti in parlament, non debbono essere posti sotto accusa o condannati in nessun tribunale o luogo al di fuori del parlamento.</a:t>
            </a:r>
          </a:p>
        </p:txBody>
      </p:sp>
    </p:spTree>
    <p:extLst>
      <p:ext uri="{BB962C8B-B14F-4D97-AF65-F5344CB8AC3E}">
        <p14:creationId xmlns:p14="http://schemas.microsoft.com/office/powerpoint/2010/main" val="255812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575</Words>
  <Application>Microsoft Macintosh PowerPoint</Application>
  <PresentationFormat>Presentazione su schermo (4:3)</PresentationFormat>
  <Paragraphs>85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L’Inghilterra nel primo Seicento</vt:lpstr>
      <vt:lpstr>L’Inghilterra degli Stuart</vt:lpstr>
      <vt:lpstr>East India Company (potere territoriale)</vt:lpstr>
      <vt:lpstr>Le filiali europee in India</vt:lpstr>
      <vt:lpstr>La prima rivoluzione (1640-49)</vt:lpstr>
      <vt:lpstr>L’Inghilterra degli Stuart</vt:lpstr>
      <vt:lpstr>La seconda rivoluzione</vt:lpstr>
      <vt:lpstr>Il Bill of Rights (1689)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L’Inghilterra nel primo Seicento</dc:title>
  <dc:creator>Sabina</dc:creator>
  <cp:lastModifiedBy>Sabina</cp:lastModifiedBy>
  <cp:revision>12</cp:revision>
  <dcterms:created xsi:type="dcterms:W3CDTF">2018-11-22T10:52:39Z</dcterms:created>
  <dcterms:modified xsi:type="dcterms:W3CDTF">2021-11-09T11:35:57Z</dcterms:modified>
</cp:coreProperties>
</file>