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9" r:id="rId7"/>
    <p:sldId id="270" r:id="rId8"/>
    <p:sldId id="262" r:id="rId9"/>
    <p:sldId id="265" r:id="rId10"/>
    <p:sldId id="263" r:id="rId11"/>
    <p:sldId id="257" r:id="rId12"/>
    <p:sldId id="271" r:id="rId13"/>
    <p:sldId id="26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106" autoAdjust="0"/>
  </p:normalViewPr>
  <p:slideViewPr>
    <p:cSldViewPr snapToGrid="0" snapToObjects="1">
      <p:cViewPr varScale="1">
        <p:scale>
          <a:sx n="94" d="100"/>
          <a:sy n="94" d="100"/>
        </p:scale>
        <p:origin x="21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0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19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46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91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27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9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5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91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7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67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38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88E01-C916-A54F-AB86-1134D5F9A27C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FB4A-F019-CF43-A2DC-CBFEBEE578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2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77955"/>
            <a:ext cx="77724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9451" y="423675"/>
            <a:ext cx="8119600" cy="621322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17" y="241890"/>
            <a:ext cx="5692624" cy="63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8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Vie di commercio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37776"/>
            <a:ext cx="8229600" cy="5497652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dirty="0" smtClean="0"/>
              <a:t>Kazan  e il bacino del Volga</a:t>
            </a:r>
            <a:r>
              <a:rPr lang="it-IT" sz="2800" dirty="0" smtClean="0"/>
              <a:t>: contatti con l’Asia centrale: </a:t>
            </a:r>
            <a:r>
              <a:rPr lang="it-IT" sz="2800" dirty="0" smtClean="0">
                <a:solidFill>
                  <a:srgbClr val="000000"/>
                </a:solidFill>
              </a:rPr>
              <a:t>Nel XVI secolo i Tartari in Crimea vendono 10mila russi l’anno: mercato fiorente </a:t>
            </a:r>
            <a:endParaRPr lang="it-IT" sz="2800" dirty="0" smtClean="0"/>
          </a:p>
          <a:p>
            <a:r>
              <a:rPr lang="it-IT" sz="2800" b="1" dirty="0" err="1" smtClean="0"/>
              <a:t>Astrakhan</a:t>
            </a:r>
            <a:r>
              <a:rPr lang="it-IT" sz="2800" dirty="0" smtClean="0"/>
              <a:t>: centro di scambio tra mercanti russi,  indiani, armeni, persiani, tartari</a:t>
            </a:r>
          </a:p>
          <a:p>
            <a:r>
              <a:rPr lang="it-IT" sz="2800" dirty="0" smtClean="0"/>
              <a:t>Nuova rotta nordico-scandinava: </a:t>
            </a:r>
            <a:r>
              <a:rPr lang="it-IT" sz="2800" b="1" dirty="0" smtClean="0"/>
              <a:t>porto di </a:t>
            </a:r>
            <a:r>
              <a:rPr lang="it-IT" sz="2800" b="1" dirty="0" err="1" smtClean="0"/>
              <a:t>Arkangel’sk</a:t>
            </a:r>
            <a:endParaRPr lang="it-IT" sz="2800" b="1" dirty="0" smtClean="0"/>
          </a:p>
          <a:p>
            <a:r>
              <a:rPr lang="it-IT" sz="2800" dirty="0" smtClean="0"/>
              <a:t>La Russia </a:t>
            </a:r>
            <a:r>
              <a:rPr lang="it-IT" sz="2800" dirty="0"/>
              <a:t>(</a:t>
            </a:r>
            <a:r>
              <a:rPr lang="it-IT" sz="2800" dirty="0" err="1" smtClean="0"/>
              <a:t>Astrakhan</a:t>
            </a:r>
            <a:r>
              <a:rPr lang="it-IT" sz="2800" dirty="0" smtClean="0"/>
              <a:t> – Mosca - S. Pietroburgo</a:t>
            </a:r>
            <a:r>
              <a:rPr lang="it-IT" sz="2800" dirty="0"/>
              <a:t>) traffica </a:t>
            </a:r>
            <a:r>
              <a:rPr lang="it-IT" sz="2800" dirty="0" smtClean="0"/>
              <a:t>con imprese </a:t>
            </a:r>
            <a:r>
              <a:rPr lang="it-IT" sz="2800" dirty="0"/>
              <a:t>indiane (hindu e musulmane) :</a:t>
            </a:r>
            <a:endParaRPr lang="it-IT" sz="2800" dirty="0" smtClean="0"/>
          </a:p>
          <a:p>
            <a:r>
              <a:rPr lang="it-IT" sz="2400" dirty="0" smtClean="0"/>
              <a:t>1. importa stoffe, spezie cotone, schiavi</a:t>
            </a:r>
          </a:p>
          <a:p>
            <a:r>
              <a:rPr lang="it-IT" sz="2400" dirty="0" smtClean="0"/>
              <a:t>2. esporta pellicce, sale, lana</a:t>
            </a:r>
          </a:p>
          <a:p>
            <a:endParaRPr lang="it-IT" sz="2400" dirty="0" smtClean="0"/>
          </a:p>
          <a:p>
            <a:r>
              <a:rPr lang="it-IT" sz="2400" b="1" dirty="0" smtClean="0"/>
              <a:t>sec. XVIII</a:t>
            </a:r>
            <a:r>
              <a:rPr lang="it-IT" sz="2400" dirty="0" smtClean="0"/>
              <a:t>: Rotte mercantili dell’Asia centrale sono egemonizzate da Russia e Cina contro gli imperi della polvere da sparo in decadenza (</a:t>
            </a:r>
            <a:r>
              <a:rPr lang="it-IT" sz="2400" dirty="0" err="1" smtClean="0"/>
              <a:t>safavide</a:t>
            </a:r>
            <a:r>
              <a:rPr lang="it-IT" sz="2400" dirty="0" smtClean="0"/>
              <a:t>, moghul)</a:t>
            </a:r>
          </a:p>
          <a:p>
            <a:endParaRPr lang="it-IT" sz="2400" dirty="0" smtClean="0"/>
          </a:p>
          <a:p>
            <a:r>
              <a:rPr lang="it-IT" sz="2400" b="1" dirty="0" smtClean="0">
                <a:solidFill>
                  <a:srgbClr val="000000"/>
                </a:solidFill>
              </a:rPr>
              <a:t>1733-43</a:t>
            </a:r>
            <a:r>
              <a:rPr lang="it-IT" sz="2400" dirty="0" smtClean="0">
                <a:solidFill>
                  <a:srgbClr val="000000"/>
                </a:solidFill>
              </a:rPr>
              <a:t>: II spedizione di Bering alla scoperta di un passaggio nordico tra Asia e America</a:t>
            </a:r>
          </a:p>
          <a:p>
            <a:endParaRPr lang="it-IT" sz="24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934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8756" r="-8756"/>
          <a:stretch>
            <a:fillRect/>
          </a:stretch>
        </p:blipFill>
        <p:spPr>
          <a:xfrm>
            <a:off x="302726" y="0"/>
            <a:ext cx="8229600" cy="6330950"/>
          </a:xfrm>
        </p:spPr>
      </p:pic>
    </p:spTree>
    <p:extLst>
      <p:ext uri="{BB962C8B-B14F-4D97-AF65-F5344CB8AC3E}">
        <p14:creationId xmlns:p14="http://schemas.microsoft.com/office/powerpoint/2010/main" val="39350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-37063" r="-37063"/>
          <a:stretch>
            <a:fillRect/>
          </a:stretch>
        </p:blipFill>
        <p:spPr>
          <a:xfrm>
            <a:off x="457200" y="0"/>
            <a:ext cx="8229600" cy="6253162"/>
          </a:xfrm>
        </p:spPr>
      </p:pic>
      <p:sp>
        <p:nvSpPr>
          <p:cNvPr id="3" name="CasellaDiTesto 2"/>
          <p:cNvSpPr txBox="1"/>
          <p:nvPr/>
        </p:nvSpPr>
        <p:spPr>
          <a:xfrm flipH="1">
            <a:off x="1807228" y="6527800"/>
            <a:ext cx="615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Fedor</a:t>
            </a:r>
            <a:r>
              <a:rPr lang="it-IT" b="1" dirty="0" smtClean="0"/>
              <a:t> S.  </a:t>
            </a:r>
            <a:r>
              <a:rPr lang="it-IT" b="1" dirty="0" err="1" smtClean="0"/>
              <a:t>Rokotov</a:t>
            </a:r>
            <a:r>
              <a:rPr lang="it-IT" b="1" dirty="0" smtClean="0"/>
              <a:t> – </a:t>
            </a:r>
            <a:r>
              <a:rPr lang="it-IT" b="1" i="1" dirty="0" smtClean="0"/>
              <a:t>Ritratto di Caterina II di Russia </a:t>
            </a:r>
            <a:r>
              <a:rPr lang="it-IT" b="1" dirty="0" smtClean="0"/>
              <a:t>(1780 c)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396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6520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regno di Caterina II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4331" y="816385"/>
            <a:ext cx="8164960" cy="604161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1756-1761</a:t>
            </a:r>
            <a:r>
              <a:rPr lang="it-IT" sz="2400" dirty="0" smtClean="0">
                <a:solidFill>
                  <a:srgbClr val="000000"/>
                </a:solidFill>
              </a:rPr>
              <a:t>: partecipazione della Russia alla guerra dei Sette Anni con Austria e Francia (pace separata con la Prussia)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1761</a:t>
            </a:r>
            <a:r>
              <a:rPr lang="it-IT" sz="2400" dirty="0" smtClean="0">
                <a:solidFill>
                  <a:srgbClr val="000000"/>
                </a:solidFill>
              </a:rPr>
              <a:t>: Pietro III zar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1762</a:t>
            </a:r>
            <a:r>
              <a:rPr lang="it-IT" sz="2400" dirty="0" smtClean="0">
                <a:solidFill>
                  <a:srgbClr val="000000"/>
                </a:solidFill>
              </a:rPr>
              <a:t>: colpo di stato: sul trono Caterina II:</a:t>
            </a:r>
          </a:p>
          <a:p>
            <a:pPr algn="just"/>
            <a:endParaRPr lang="it-IT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it-IT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Diminuisce le proprietà terriere della Chiesa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ortodossa</a:t>
            </a:r>
          </a:p>
          <a:p>
            <a:pPr algn="just">
              <a:defRPr/>
            </a:pPr>
            <a:r>
              <a:rPr lang="it-IT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I 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contadini rimangono legati alla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terra</a:t>
            </a:r>
          </a:p>
          <a:p>
            <a:pPr algn="just">
              <a:defRPr/>
            </a:pPr>
            <a:endParaRPr lang="it-IT" sz="24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1773</a:t>
            </a:r>
            <a:r>
              <a:rPr lang="it-IT" sz="24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-75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 rivolta di </a:t>
            </a:r>
            <a:r>
              <a:rPr lang="it-IT" sz="24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Pugacëv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nella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piana del 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Volga</a:t>
            </a:r>
          </a:p>
          <a:p>
            <a:pPr algn="just"/>
            <a:endParaRPr lang="it-IT" sz="2400" dirty="0" smtClean="0">
              <a:solidFill>
                <a:srgbClr val="00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Progetto </a:t>
            </a:r>
            <a:r>
              <a:rPr lang="it-IT" sz="2400" b="1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greco</a:t>
            </a:r>
            <a:r>
              <a:rPr lang="it-IT" sz="2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1774</a:t>
            </a:r>
            <a:r>
              <a:rPr lang="it-IT" sz="2400" dirty="0" smtClean="0">
                <a:solidFill>
                  <a:srgbClr val="000000"/>
                </a:solidFill>
              </a:rPr>
              <a:t>: trattato di </a:t>
            </a:r>
            <a:r>
              <a:rPr lang="it-IT" sz="2400" dirty="0" err="1" smtClean="0">
                <a:solidFill>
                  <a:srgbClr val="000000"/>
                </a:solidFill>
              </a:rPr>
              <a:t>Küciü’k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Qainargé</a:t>
            </a:r>
            <a:r>
              <a:rPr lang="it-IT" sz="2400" dirty="0" smtClean="0">
                <a:solidFill>
                  <a:srgbClr val="000000"/>
                </a:solidFill>
              </a:rPr>
              <a:t> con i turchi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1783</a:t>
            </a:r>
            <a:r>
              <a:rPr lang="it-IT" sz="2400" dirty="0" smtClean="0">
                <a:solidFill>
                  <a:srgbClr val="000000"/>
                </a:solidFill>
              </a:rPr>
              <a:t>: annessione della Crimea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1787-1791</a:t>
            </a:r>
            <a:r>
              <a:rPr lang="it-IT" sz="2400" dirty="0" smtClean="0">
                <a:solidFill>
                  <a:srgbClr val="000000"/>
                </a:solidFill>
              </a:rPr>
              <a:t>: II guerra russo-turca</a:t>
            </a:r>
            <a:endParaRPr lang="it-IT" sz="24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just"/>
            <a:endParaRPr lang="it-IT" sz="24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just"/>
            <a:endParaRPr lang="it-IT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8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regno di Caterina II e la Polonia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850"/>
            <a:ext cx="8229600" cy="5274758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1763</a:t>
            </a:r>
            <a:r>
              <a:rPr lang="it-IT" dirty="0" smtClean="0">
                <a:solidFill>
                  <a:srgbClr val="000000"/>
                </a:solidFill>
              </a:rPr>
              <a:t>: Stanislao </a:t>
            </a:r>
            <a:r>
              <a:rPr lang="it-IT" dirty="0" err="1" smtClean="0">
                <a:solidFill>
                  <a:srgbClr val="000000"/>
                </a:solidFill>
              </a:rPr>
              <a:t>Poniatowski</a:t>
            </a:r>
            <a:r>
              <a:rPr lang="it-IT" dirty="0" smtClean="0">
                <a:solidFill>
                  <a:srgbClr val="000000"/>
                </a:solidFill>
              </a:rPr>
              <a:t> sul trono polacco</a:t>
            </a: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1772</a:t>
            </a:r>
            <a:r>
              <a:rPr lang="it-IT" dirty="0" smtClean="0">
                <a:solidFill>
                  <a:srgbClr val="000000"/>
                </a:solidFill>
              </a:rPr>
              <a:t>: I spartizione della Polonia tra Russia-Austria-Prussia</a:t>
            </a: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1793</a:t>
            </a:r>
            <a:r>
              <a:rPr lang="it-IT" dirty="0" smtClean="0">
                <a:solidFill>
                  <a:srgbClr val="000000"/>
                </a:solidFill>
              </a:rPr>
              <a:t>: II spartizione polacca</a:t>
            </a: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1795</a:t>
            </a:r>
            <a:r>
              <a:rPr lang="it-IT" dirty="0" smtClean="0">
                <a:solidFill>
                  <a:srgbClr val="000000"/>
                </a:solidFill>
              </a:rPr>
              <a:t>: III e definitiva spartizione della Polonia</a:t>
            </a: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1796</a:t>
            </a:r>
            <a:r>
              <a:rPr lang="it-IT" dirty="0" smtClean="0">
                <a:solidFill>
                  <a:srgbClr val="000000"/>
                </a:solidFill>
              </a:rPr>
              <a:t>: muore Caterina II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97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729"/>
          </a:xfrm>
        </p:spPr>
        <p:txBody>
          <a:bodyPr>
            <a:normAutofit fontScale="90000"/>
          </a:bodyPr>
          <a:lstStyle/>
          <a:p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8286" r="8286"/>
          <a:stretch>
            <a:fillRect/>
          </a:stretch>
        </p:blipFill>
        <p:spPr/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765166"/>
            <a:ext cx="8890000" cy="54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2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</a:t>
            </a:r>
            <a:r>
              <a:rPr lang="it-IT" b="1" dirty="0" err="1" smtClean="0"/>
              <a:t>Ermitage</a:t>
            </a:r>
            <a:r>
              <a:rPr lang="it-IT" b="1" dirty="0" smtClean="0"/>
              <a:t> a San Pietroburgo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849"/>
            <a:ext cx="8229600" cy="5437560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1754</a:t>
            </a:r>
            <a:r>
              <a:rPr lang="it-IT" dirty="0" smtClean="0"/>
              <a:t>: L’Imperatrice Elisabetta affida la costruzione del Palazzo d’inverno all’architetto italiano Bartolomeo Francesco Rastrelli</a:t>
            </a:r>
          </a:p>
          <a:p>
            <a:r>
              <a:rPr lang="it-IT" b="1" dirty="0" smtClean="0"/>
              <a:t>1762</a:t>
            </a:r>
            <a:r>
              <a:rPr lang="it-IT" dirty="0" smtClean="0"/>
              <a:t>: Dopo il suo avvento al trono Caterina II amplia gli edifici del Palazzo</a:t>
            </a:r>
          </a:p>
          <a:p>
            <a:r>
              <a:rPr lang="it-IT" b="1" dirty="0" smtClean="0"/>
              <a:t>1764</a:t>
            </a:r>
            <a:r>
              <a:rPr lang="it-IT" dirty="0" smtClean="0"/>
              <a:t>: Acquisizione della collezione messa insieme dal mercante J</a:t>
            </a:r>
            <a:r>
              <a:rPr lang="it-IT" dirty="0"/>
              <a:t>ohann </a:t>
            </a:r>
            <a:r>
              <a:rPr lang="it-IT" dirty="0" err="1" smtClean="0"/>
              <a:t>Gotzkowsky</a:t>
            </a:r>
            <a:r>
              <a:rPr lang="it-IT" dirty="0" smtClean="0"/>
              <a:t> per Federico II di Prussia</a:t>
            </a:r>
          </a:p>
          <a:p>
            <a:r>
              <a:rPr lang="it-IT" b="1" dirty="0" smtClean="0"/>
              <a:t>1792</a:t>
            </a:r>
            <a:r>
              <a:rPr lang="it-IT" dirty="0" smtClean="0"/>
              <a:t>: Il Grande </a:t>
            </a:r>
            <a:r>
              <a:rPr lang="it-IT" dirty="0" err="1" smtClean="0"/>
              <a:t>Hermitage</a:t>
            </a:r>
            <a:r>
              <a:rPr lang="it-IT" dirty="0" smtClean="0"/>
              <a:t> viene realizzato dall’architetto italiano Giacomo </a:t>
            </a:r>
            <a:r>
              <a:rPr lang="it-IT" dirty="0" err="1" smtClean="0"/>
              <a:t>Quarenghi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107758"/>
            <a:ext cx="8229600" cy="750241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Sergej</a:t>
            </a:r>
            <a:r>
              <a:rPr lang="it-IT" b="1" dirty="0" smtClean="0"/>
              <a:t> </a:t>
            </a:r>
            <a:r>
              <a:rPr lang="it-IT" b="1" dirty="0" err="1" smtClean="0"/>
              <a:t>Ejzenštejn</a:t>
            </a:r>
            <a:r>
              <a:rPr lang="it-IT" b="1" dirty="0" smtClean="0"/>
              <a:t>– </a:t>
            </a:r>
            <a:r>
              <a:rPr lang="it-IT" b="1" i="1" dirty="0" smtClean="0"/>
              <a:t>Ivan il Terribile </a:t>
            </a:r>
            <a:r>
              <a:rPr lang="it-IT" b="1" dirty="0" smtClean="0"/>
              <a:t>(1944)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35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316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4331" y="1"/>
            <a:ext cx="7772400" cy="765166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 smtClean="0"/>
              <a:t>Dalla </a:t>
            </a:r>
            <a:r>
              <a:rPr lang="it-IT" sz="2800" b="1" dirty="0" err="1" smtClean="0"/>
              <a:t>Moscovia</a:t>
            </a:r>
            <a:r>
              <a:rPr lang="it-IT" sz="2800" b="1" dirty="0" smtClean="0"/>
              <a:t> alla Russia:</a:t>
            </a:r>
            <a:r>
              <a:rPr lang="it-IT" sz="2800" b="1" dirty="0"/>
              <a:t> </a:t>
            </a:r>
            <a:r>
              <a:rPr lang="it-IT" sz="2800" b="1" dirty="0" smtClean="0"/>
              <a:t>Ivan il Terribile</a:t>
            </a:r>
            <a:endParaRPr lang="it-IT" sz="2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4331" y="944246"/>
            <a:ext cx="8164960" cy="5913753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1547</a:t>
            </a:r>
            <a:r>
              <a:rPr lang="it-IT" sz="2400" dirty="0" smtClean="0">
                <a:solidFill>
                  <a:srgbClr val="000000"/>
                </a:solidFill>
              </a:rPr>
              <a:t>: Ivan IV viene incoronato zar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1549</a:t>
            </a:r>
            <a:r>
              <a:rPr lang="it-IT" sz="2400" dirty="0" smtClean="0">
                <a:solidFill>
                  <a:srgbClr val="000000"/>
                </a:solidFill>
              </a:rPr>
              <a:t>: </a:t>
            </a:r>
            <a:r>
              <a:rPr lang="it-IT" sz="2400" i="1" dirty="0" err="1" smtClean="0">
                <a:solidFill>
                  <a:srgbClr val="000000"/>
                </a:solidFill>
              </a:rPr>
              <a:t>Sobor</a:t>
            </a:r>
            <a:r>
              <a:rPr lang="it-IT" sz="2400" dirty="0" smtClean="0">
                <a:solidFill>
                  <a:srgbClr val="000000"/>
                </a:solidFill>
              </a:rPr>
              <a:t>: assemblea che riunisce nobili, clero ortodosso, mercanti</a:t>
            </a:r>
          </a:p>
          <a:p>
            <a:pPr algn="just"/>
            <a:r>
              <a:rPr lang="it-IT" sz="2400" dirty="0" smtClean="0">
                <a:solidFill>
                  <a:srgbClr val="000000"/>
                </a:solidFill>
              </a:rPr>
              <a:t>POLITICA DI CONQUISTA TERRITORIALE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1552: </a:t>
            </a:r>
            <a:r>
              <a:rPr lang="it-IT" sz="2400" dirty="0" smtClean="0">
                <a:solidFill>
                  <a:srgbClr val="000000"/>
                </a:solidFill>
              </a:rPr>
              <a:t>conquista del khanato di Kazan’ 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1556</a:t>
            </a:r>
            <a:r>
              <a:rPr lang="it-IT" sz="2400" dirty="0" smtClean="0">
                <a:solidFill>
                  <a:srgbClr val="000000"/>
                </a:solidFill>
              </a:rPr>
              <a:t>: riforma militare legata alla concessione di terre</a:t>
            </a:r>
          </a:p>
          <a:p>
            <a:pPr algn="just"/>
            <a:r>
              <a:rPr lang="it-IT" sz="2400" dirty="0" smtClean="0">
                <a:solidFill>
                  <a:srgbClr val="000000"/>
                </a:solidFill>
              </a:rPr>
              <a:t>            conquista del khanato di </a:t>
            </a:r>
            <a:r>
              <a:rPr lang="it-IT" sz="2400" dirty="0" err="1" smtClean="0">
                <a:solidFill>
                  <a:srgbClr val="000000"/>
                </a:solidFill>
              </a:rPr>
              <a:t>Astrachan</a:t>
            </a:r>
            <a:r>
              <a:rPr lang="it-IT" sz="2400" dirty="0" smtClean="0">
                <a:solidFill>
                  <a:srgbClr val="000000"/>
                </a:solidFill>
              </a:rPr>
              <a:t>’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1558</a:t>
            </a:r>
            <a:r>
              <a:rPr lang="it-IT" sz="2400" dirty="0" smtClean="0">
                <a:solidFill>
                  <a:srgbClr val="000000"/>
                </a:solidFill>
              </a:rPr>
              <a:t>: guerra di Livonia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1564</a:t>
            </a:r>
            <a:r>
              <a:rPr lang="it-IT" sz="2400" dirty="0" smtClean="0">
                <a:solidFill>
                  <a:srgbClr val="000000"/>
                </a:solidFill>
              </a:rPr>
              <a:t>: </a:t>
            </a:r>
            <a:r>
              <a:rPr lang="it-IT" sz="2400" i="1" dirty="0" err="1" smtClean="0">
                <a:solidFill>
                  <a:srgbClr val="000000"/>
                </a:solidFill>
              </a:rPr>
              <a:t>opričnina</a:t>
            </a:r>
            <a:r>
              <a:rPr lang="it-IT" sz="2400" dirty="0" smtClean="0">
                <a:solidFill>
                  <a:srgbClr val="000000"/>
                </a:solidFill>
              </a:rPr>
              <a:t>: territorio speciale sottoposto allo zar (fino al </a:t>
            </a:r>
            <a:r>
              <a:rPr lang="it-IT" sz="2400" b="1" dirty="0" smtClean="0">
                <a:solidFill>
                  <a:srgbClr val="000000"/>
                </a:solidFill>
              </a:rPr>
              <a:t>1572</a:t>
            </a:r>
            <a:r>
              <a:rPr lang="it-IT" sz="24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it-IT" sz="2400" i="1" dirty="0">
                <a:solidFill>
                  <a:srgbClr val="000000"/>
                </a:solidFill>
              </a:rPr>
              <a:t> </a:t>
            </a:r>
            <a:r>
              <a:rPr lang="it-IT" sz="2400" i="1" dirty="0" smtClean="0">
                <a:solidFill>
                  <a:srgbClr val="000000"/>
                </a:solidFill>
              </a:rPr>
              <a:t>           </a:t>
            </a:r>
            <a:r>
              <a:rPr lang="it-IT" sz="2400" i="1" dirty="0" err="1" smtClean="0">
                <a:solidFill>
                  <a:srgbClr val="000000"/>
                </a:solidFill>
              </a:rPr>
              <a:t>opričniki</a:t>
            </a:r>
            <a:r>
              <a:rPr lang="it-IT" sz="2400" dirty="0" smtClean="0">
                <a:solidFill>
                  <a:srgbClr val="000000"/>
                </a:solidFill>
              </a:rPr>
              <a:t>: corpo armato alle dipendenze dirette dello zar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1570</a:t>
            </a:r>
            <a:r>
              <a:rPr lang="it-IT" sz="2400" dirty="0" smtClean="0">
                <a:solidFill>
                  <a:srgbClr val="000000"/>
                </a:solidFill>
              </a:rPr>
              <a:t>: assedio di Novgorod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1584</a:t>
            </a:r>
            <a:r>
              <a:rPr lang="it-IT" sz="2400" dirty="0" smtClean="0">
                <a:solidFill>
                  <a:srgbClr val="000000"/>
                </a:solidFill>
              </a:rPr>
              <a:t>: morte di Ivan IV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2129"/>
            <a:ext cx="7772400" cy="69543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periodo dei Torbidi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4331" y="1254811"/>
            <a:ext cx="8164960" cy="5321611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1598</a:t>
            </a:r>
            <a:r>
              <a:rPr lang="it-IT" dirty="0" smtClean="0">
                <a:solidFill>
                  <a:srgbClr val="000000"/>
                </a:solidFill>
              </a:rPr>
              <a:t>: Eletto zar il boiaro Boris </a:t>
            </a:r>
            <a:r>
              <a:rPr lang="it-IT" dirty="0" err="1" smtClean="0">
                <a:solidFill>
                  <a:srgbClr val="000000"/>
                </a:solidFill>
              </a:rPr>
              <a:t>Godunov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it-IT" b="1" dirty="0">
              <a:solidFill>
                <a:srgbClr val="000000"/>
              </a:solidFill>
            </a:endParaRP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1605</a:t>
            </a:r>
            <a:r>
              <a:rPr lang="it-IT" dirty="0" smtClean="0">
                <a:solidFill>
                  <a:srgbClr val="000000"/>
                </a:solidFill>
              </a:rPr>
              <a:t>: incoronato zar il falso Demetrio (con l’appoggio polacco)</a:t>
            </a:r>
          </a:p>
          <a:p>
            <a:pPr algn="just"/>
            <a:endParaRPr lang="it-IT" dirty="0" smtClean="0">
              <a:solidFill>
                <a:srgbClr val="000000"/>
              </a:solidFill>
            </a:endParaRP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1606</a:t>
            </a:r>
            <a:r>
              <a:rPr lang="it-IT" dirty="0" smtClean="0">
                <a:solidFill>
                  <a:srgbClr val="000000"/>
                </a:solidFill>
              </a:rPr>
              <a:t>: Demetrio assassinato</a:t>
            </a:r>
          </a:p>
          <a:p>
            <a:pPr algn="just"/>
            <a:endParaRPr lang="it-IT" dirty="0" smtClean="0">
              <a:solidFill>
                <a:srgbClr val="000000"/>
              </a:solidFill>
            </a:endParaRPr>
          </a:p>
          <a:p>
            <a:pPr algn="just"/>
            <a:r>
              <a:rPr lang="it-IT" b="1" dirty="0" smtClean="0">
                <a:solidFill>
                  <a:srgbClr val="000000"/>
                </a:solidFill>
              </a:rPr>
              <a:t>1610</a:t>
            </a:r>
            <a:r>
              <a:rPr lang="it-IT" dirty="0" smtClean="0">
                <a:solidFill>
                  <a:srgbClr val="000000"/>
                </a:solidFill>
              </a:rPr>
              <a:t>: Invasione polacca di Mosca</a:t>
            </a:r>
          </a:p>
        </p:txBody>
      </p:sp>
    </p:spTree>
    <p:extLst>
      <p:ext uri="{BB962C8B-B14F-4D97-AF65-F5344CB8AC3E}">
        <p14:creationId xmlns:p14="http://schemas.microsoft.com/office/powerpoint/2010/main" val="38881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2129"/>
            <a:ext cx="7772400" cy="69543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L’impero russo dei Romanov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8303" y="967566"/>
            <a:ext cx="8516176" cy="5603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</a:rPr>
              <a:t>1613: </a:t>
            </a:r>
            <a:r>
              <a:rPr lang="it-IT" sz="4000" dirty="0" smtClean="0">
                <a:solidFill>
                  <a:srgbClr val="000000"/>
                </a:solidFill>
              </a:rPr>
              <a:t>Michail Romanov sul trono (governerà fino al 1645) </a:t>
            </a:r>
          </a:p>
          <a:p>
            <a:pPr algn="just"/>
            <a:endParaRPr lang="it-IT" sz="4000" b="1" dirty="0">
              <a:solidFill>
                <a:srgbClr val="000000"/>
              </a:solidFill>
            </a:endParaRPr>
          </a:p>
          <a:p>
            <a:pPr algn="just"/>
            <a:r>
              <a:rPr lang="it-IT" sz="4000" b="1" dirty="0" smtClean="0">
                <a:solidFill>
                  <a:srgbClr val="000000"/>
                </a:solidFill>
              </a:rPr>
              <a:t>1682-1725</a:t>
            </a:r>
            <a:r>
              <a:rPr lang="it-IT" sz="4000" dirty="0" smtClean="0">
                <a:solidFill>
                  <a:srgbClr val="000000"/>
                </a:solidFill>
              </a:rPr>
              <a:t>: regno di </a:t>
            </a:r>
            <a:r>
              <a:rPr lang="it-IT" sz="4000" b="1" dirty="0" smtClean="0">
                <a:solidFill>
                  <a:srgbClr val="000000"/>
                </a:solidFill>
              </a:rPr>
              <a:t>Pietro il Grande</a:t>
            </a:r>
          </a:p>
          <a:p>
            <a:pPr algn="just"/>
            <a:endParaRPr lang="it-IT" sz="4000" b="1" dirty="0">
              <a:solidFill>
                <a:srgbClr val="000000"/>
              </a:solidFill>
            </a:endParaRPr>
          </a:p>
          <a:p>
            <a:pPr algn="just"/>
            <a:r>
              <a:rPr lang="it-IT" sz="4000" b="1" dirty="0" smtClean="0">
                <a:solidFill>
                  <a:srgbClr val="000000"/>
                </a:solidFill>
              </a:rPr>
              <a:t>1703: </a:t>
            </a:r>
            <a:r>
              <a:rPr lang="it-IT" sz="4000" dirty="0" smtClean="0">
                <a:solidFill>
                  <a:srgbClr val="000000"/>
                </a:solidFill>
              </a:rPr>
              <a:t>Fondazione di San Pietroburgo</a:t>
            </a:r>
            <a:endParaRPr lang="it-IT" sz="4000" b="1" dirty="0" smtClean="0">
              <a:solidFill>
                <a:srgbClr val="000000"/>
              </a:solidFill>
            </a:endParaRPr>
          </a:p>
          <a:p>
            <a:pPr algn="just"/>
            <a:r>
              <a:rPr lang="it-IT" sz="4000" b="1" dirty="0" smtClean="0">
                <a:solidFill>
                  <a:srgbClr val="000000"/>
                </a:solidFill>
              </a:rPr>
              <a:t>1722</a:t>
            </a:r>
            <a:r>
              <a:rPr lang="it-IT" sz="4000" dirty="0" smtClean="0">
                <a:solidFill>
                  <a:srgbClr val="000000"/>
                </a:solidFill>
              </a:rPr>
              <a:t>: Tavola dei Ranghi: nobiltà di servizio</a:t>
            </a:r>
          </a:p>
          <a:p>
            <a:pPr algn="just"/>
            <a:endParaRPr lang="it-IT" sz="4000" dirty="0">
              <a:solidFill>
                <a:srgbClr val="000000"/>
              </a:solidFill>
            </a:endParaRPr>
          </a:p>
          <a:p>
            <a:pPr algn="just"/>
            <a:endParaRPr lang="it-IT" sz="4000" dirty="0" smtClean="0">
              <a:solidFill>
                <a:srgbClr val="000000"/>
              </a:solidFill>
            </a:endParaRPr>
          </a:p>
          <a:p>
            <a:pPr algn="just"/>
            <a:r>
              <a:rPr lang="it-IT" sz="4000" b="1" dirty="0" smtClean="0">
                <a:solidFill>
                  <a:srgbClr val="000000"/>
                </a:solidFill>
              </a:rPr>
              <a:t>1762- 1796: Regno di Caterina II</a:t>
            </a:r>
            <a:endParaRPr lang="it-IT" sz="4000" dirty="0" smtClean="0">
              <a:solidFill>
                <a:srgbClr val="000000"/>
              </a:solidFill>
            </a:endParaRPr>
          </a:p>
          <a:p>
            <a:pPr algn="just"/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00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cavaliere di bronzo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40105" r="-40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68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4477" r="-14477"/>
          <a:stretch>
            <a:fillRect/>
          </a:stretch>
        </p:blipFill>
        <p:spPr>
          <a:xfrm>
            <a:off x="457200" y="274638"/>
            <a:ext cx="8229600" cy="5943600"/>
          </a:xfrm>
        </p:spPr>
      </p:pic>
      <p:sp>
        <p:nvSpPr>
          <p:cNvPr id="3" name="CasellaDiTesto 2"/>
          <p:cNvSpPr txBox="1"/>
          <p:nvPr/>
        </p:nvSpPr>
        <p:spPr>
          <a:xfrm>
            <a:off x="3507909" y="67276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09969" y="6727605"/>
            <a:ext cx="1061644" cy="51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44676" y="6358273"/>
            <a:ext cx="574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Paul </a:t>
            </a:r>
            <a:r>
              <a:rPr lang="it-IT" b="1" dirty="0" err="1" smtClean="0"/>
              <a:t>Delaroche</a:t>
            </a:r>
            <a:r>
              <a:rPr lang="it-IT" b="1" dirty="0" smtClean="0"/>
              <a:t> – </a:t>
            </a:r>
            <a:r>
              <a:rPr lang="it-IT" b="1" i="1" dirty="0" smtClean="0"/>
              <a:t>Ritratto dello zar Pietro I di Russia</a:t>
            </a:r>
            <a:r>
              <a:rPr lang="it-IT" b="1" dirty="0" smtClean="0"/>
              <a:t>(1838)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11155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6065"/>
            <a:ext cx="7772400" cy="55937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Conquiste territoriali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4331" y="1043157"/>
            <a:ext cx="8164960" cy="55332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XVII sec. </a:t>
            </a:r>
            <a:r>
              <a:rPr lang="it-IT" sz="2400" dirty="0" smtClean="0">
                <a:solidFill>
                  <a:srgbClr val="000000"/>
                </a:solidFill>
              </a:rPr>
              <a:t>: Ucraina (contro Polonia e Lituania)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1640-50</a:t>
            </a:r>
            <a:r>
              <a:rPr lang="it-IT" sz="2400" dirty="0" smtClean="0">
                <a:solidFill>
                  <a:srgbClr val="000000"/>
                </a:solidFill>
              </a:rPr>
              <a:t>: Siberia centrale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fine XVII sec</a:t>
            </a:r>
            <a:r>
              <a:rPr lang="it-IT" sz="2400" dirty="0" smtClean="0">
                <a:solidFill>
                  <a:srgbClr val="000000"/>
                </a:solidFill>
              </a:rPr>
              <a:t>.: khanato tartaro della Siberia verso la Cina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inizio XVIII sec</a:t>
            </a:r>
            <a:r>
              <a:rPr lang="it-IT" sz="2400" dirty="0" smtClean="0">
                <a:solidFill>
                  <a:srgbClr val="000000"/>
                </a:solidFill>
              </a:rPr>
              <a:t>. : Baltico (contro la Svezia)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sec. XVIII</a:t>
            </a:r>
            <a:r>
              <a:rPr lang="it-IT" sz="2400" dirty="0" smtClean="0">
                <a:solidFill>
                  <a:srgbClr val="000000"/>
                </a:solidFill>
              </a:rPr>
              <a:t>: verso il Mar Nero e i Balcani (contro l’impero ottomano)</a:t>
            </a: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1735</a:t>
            </a:r>
            <a:r>
              <a:rPr lang="it-IT" sz="2400" dirty="0" smtClean="0">
                <a:solidFill>
                  <a:srgbClr val="000000"/>
                </a:solidFill>
              </a:rPr>
              <a:t>: trattato di </a:t>
            </a:r>
            <a:r>
              <a:rPr lang="it-IT" sz="2400" dirty="0" err="1" smtClean="0">
                <a:solidFill>
                  <a:srgbClr val="000000"/>
                </a:solidFill>
              </a:rPr>
              <a:t>Kjachta</a:t>
            </a:r>
            <a:r>
              <a:rPr lang="it-IT" sz="2400" dirty="0" smtClean="0">
                <a:solidFill>
                  <a:srgbClr val="000000"/>
                </a:solidFill>
              </a:rPr>
              <a:t> con la Cina  per la liberalizzazione dei commerci</a:t>
            </a:r>
          </a:p>
          <a:p>
            <a:pPr algn="just"/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</a:rPr>
              <a:t>1736</a:t>
            </a:r>
            <a:r>
              <a:rPr lang="it-IT" sz="2400" dirty="0" smtClean="0">
                <a:solidFill>
                  <a:srgbClr val="000000"/>
                </a:solidFill>
              </a:rPr>
              <a:t>:  il candidato russo, Augusto III, sale sul trono polacco</a:t>
            </a:r>
          </a:p>
          <a:p>
            <a:pPr algn="just"/>
            <a:r>
              <a:rPr lang="it-IT" sz="2400" dirty="0" smtClean="0">
                <a:solidFill>
                  <a:srgbClr val="000000"/>
                </a:solidFill>
              </a:rPr>
              <a:t>             la Russia dichiara guerra ai turchi e occupa </a:t>
            </a:r>
            <a:r>
              <a:rPr lang="it-IT" sz="2400" dirty="0" err="1" smtClean="0">
                <a:solidFill>
                  <a:srgbClr val="000000"/>
                </a:solidFill>
              </a:rPr>
              <a:t>Azov</a:t>
            </a:r>
            <a:endParaRPr lang="it-IT" sz="2400" dirty="0">
              <a:solidFill>
                <a:srgbClr val="00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1772-1795</a:t>
            </a:r>
            <a:r>
              <a:rPr lang="it-IT" sz="2400" dirty="0" smtClean="0">
                <a:solidFill>
                  <a:srgbClr val="000000"/>
                </a:solidFill>
              </a:rPr>
              <a:t>: smembramento della Polonia</a:t>
            </a:r>
          </a:p>
          <a:p>
            <a:pPr algn="just"/>
            <a:endParaRPr lang="it-IT" sz="2400" dirty="0">
              <a:solidFill>
                <a:srgbClr val="00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0000"/>
                </a:solidFill>
              </a:rPr>
              <a:t>SIBERIA</a:t>
            </a:r>
            <a:r>
              <a:rPr lang="it-IT" sz="2400" dirty="0" smtClean="0">
                <a:solidFill>
                  <a:srgbClr val="000000"/>
                </a:solidFill>
              </a:rPr>
              <a:t>: forza-lavoro + risorse (tributi in pellicce : </a:t>
            </a:r>
            <a:r>
              <a:rPr lang="it-IT" sz="2400" i="1" dirty="0" err="1" smtClean="0">
                <a:solidFill>
                  <a:srgbClr val="000000"/>
                </a:solidFill>
              </a:rPr>
              <a:t>yasak</a:t>
            </a:r>
            <a:r>
              <a:rPr lang="it-IT" sz="24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                guarnigioni militari (ruolo monopolista degli </a:t>
            </a:r>
            <a:r>
              <a:rPr lang="it-IT" sz="2400" dirty="0" err="1" smtClean="0">
                <a:solidFill>
                  <a:srgbClr val="000000"/>
                </a:solidFill>
              </a:rPr>
              <a:t>Stroganov</a:t>
            </a:r>
            <a:r>
              <a:rPr lang="it-IT" sz="24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it-IT" sz="2400" dirty="0" smtClean="0">
                <a:solidFill>
                  <a:srgbClr val="000000"/>
                </a:solidFill>
              </a:rPr>
              <a:t>                migrazioni di popolazione (non solo russi, ma anche tedeschi)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>
                <a:latin typeface="Arial" charset="0"/>
                <a:ea typeface="ＭＳ Ｐゴシック" charset="0"/>
              </a:rPr>
              <a:t>Le guerre del Nord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684213" y="836613"/>
            <a:ext cx="7773987" cy="5761037"/>
          </a:xfrm>
        </p:spPr>
        <p:txBody>
          <a:bodyPr/>
          <a:lstStyle/>
          <a:p>
            <a:pPr eaLnBrk="1" hangingPunct="1"/>
            <a:r>
              <a:rPr lang="it-IT" sz="1600" b="1" dirty="0">
                <a:latin typeface="Arial" charset="0"/>
                <a:ea typeface="ＭＳ Ｐゴシック" charset="0"/>
              </a:rPr>
              <a:t>1655-1660: I guerra del Nord</a:t>
            </a:r>
            <a:r>
              <a:rPr lang="it-IT" sz="1600" dirty="0">
                <a:latin typeface="Arial" charset="0"/>
                <a:ea typeface="ＭＳ Ｐゴシック" charset="0"/>
              </a:rPr>
              <a:t>: egemonia svedese sul Mar Baltico </a:t>
            </a:r>
          </a:p>
          <a:p>
            <a:pPr eaLnBrk="1" hangingPunct="1"/>
            <a:r>
              <a:rPr lang="it-IT" sz="1600" b="1" dirty="0">
                <a:latin typeface="Arial" charset="0"/>
                <a:ea typeface="ＭＳ Ｐゴシック" charset="0"/>
              </a:rPr>
              <a:t>1702-1709</a:t>
            </a:r>
            <a:r>
              <a:rPr lang="it-IT" sz="1600" dirty="0">
                <a:latin typeface="Arial" charset="0"/>
                <a:ea typeface="ＭＳ Ｐゴシック" charset="0"/>
              </a:rPr>
              <a:t>: </a:t>
            </a:r>
            <a:r>
              <a:rPr lang="it-IT" sz="1600" b="1" dirty="0">
                <a:latin typeface="Arial" charset="0"/>
                <a:ea typeface="ＭＳ Ｐゴシック" charset="0"/>
              </a:rPr>
              <a:t>II guerra del Nord</a:t>
            </a:r>
            <a:r>
              <a:rPr lang="it-IT" sz="1600" dirty="0">
                <a:latin typeface="Arial" charset="0"/>
                <a:ea typeface="ＭＳ Ｐゴシック" charset="0"/>
              </a:rPr>
              <a:t>: Russia-Danimarca-Polonia contro la Svezia alleata con Gran Bretagna e Paesi Bassi</a:t>
            </a:r>
          </a:p>
          <a:p>
            <a:pPr eaLnBrk="1" hangingPunct="1"/>
            <a:r>
              <a:rPr lang="it-IT" sz="1600" dirty="0">
                <a:latin typeface="Arial" charset="0"/>
                <a:ea typeface="ＭＳ Ｐゴシック" charset="0"/>
              </a:rPr>
              <a:t>La Svezia invade la Polonia e mette sul trono Stanislao </a:t>
            </a:r>
            <a:r>
              <a:rPr lang="it-IT" sz="1600" b="1" dirty="0" err="1">
                <a:latin typeface="Arial" charset="0"/>
                <a:ea typeface="ＭＳ Ｐゴシック" charset="0"/>
              </a:rPr>
              <a:t>Leszczynski</a:t>
            </a:r>
            <a:endParaRPr lang="it-IT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it-IT" sz="1600" b="1" dirty="0">
                <a:latin typeface="Arial" charset="0"/>
                <a:ea typeface="ＭＳ Ｐゴシック" charset="0"/>
              </a:rPr>
              <a:t>1709</a:t>
            </a:r>
            <a:r>
              <a:rPr lang="it-IT" sz="1600" dirty="0">
                <a:latin typeface="Arial" charset="0"/>
                <a:ea typeface="ＭＳ Ｐゴシック" charset="0"/>
              </a:rPr>
              <a:t>: Battaglia di Poltava: vittoria russa</a:t>
            </a:r>
          </a:p>
          <a:p>
            <a:pPr eaLnBrk="1" hangingPunct="1"/>
            <a:r>
              <a:rPr lang="it-IT" sz="1600" b="1" dirty="0">
                <a:latin typeface="Arial" charset="0"/>
                <a:ea typeface="ＭＳ Ｐゴシック" charset="0"/>
              </a:rPr>
              <a:t>1718-1721</a:t>
            </a:r>
            <a:r>
              <a:rPr lang="it-IT" sz="1600" dirty="0">
                <a:latin typeface="Arial" charset="0"/>
                <a:ea typeface="ＭＳ Ｐゴシック" charset="0"/>
              </a:rPr>
              <a:t>: </a:t>
            </a:r>
            <a:r>
              <a:rPr lang="it-IT" sz="1600" b="1" dirty="0">
                <a:latin typeface="Arial" charset="0"/>
                <a:ea typeface="ＭＳ Ｐゴシック" charset="0"/>
              </a:rPr>
              <a:t>III guerra del Nord</a:t>
            </a:r>
          </a:p>
          <a:p>
            <a:pPr eaLnBrk="1" hangingPunct="1"/>
            <a:r>
              <a:rPr lang="it-IT" sz="1600" b="1" dirty="0">
                <a:latin typeface="Arial" charset="0"/>
                <a:ea typeface="ＭＳ Ｐゴシック" charset="0"/>
              </a:rPr>
              <a:t>1721</a:t>
            </a:r>
            <a:r>
              <a:rPr lang="it-IT" sz="1600" dirty="0">
                <a:latin typeface="Arial" charset="0"/>
                <a:ea typeface="ＭＳ Ｐゴシック" charset="0"/>
              </a:rPr>
              <a:t>: </a:t>
            </a:r>
            <a:r>
              <a:rPr lang="it-IT" sz="1600" b="1" dirty="0">
                <a:latin typeface="Arial" charset="0"/>
                <a:ea typeface="ＭＳ Ｐゴシック" charset="0"/>
              </a:rPr>
              <a:t>Pace di </a:t>
            </a:r>
            <a:r>
              <a:rPr lang="it-IT" sz="1600" b="1" dirty="0" err="1">
                <a:latin typeface="Arial" charset="0"/>
                <a:ea typeface="ＭＳ Ｐゴシック" charset="0"/>
              </a:rPr>
              <a:t>Nystadt</a:t>
            </a:r>
            <a:r>
              <a:rPr lang="it-IT" sz="1600" dirty="0">
                <a:latin typeface="Arial" charset="0"/>
                <a:ea typeface="ＭＳ Ｐゴシック" charset="0"/>
              </a:rPr>
              <a:t>: la Svezia cede, Augusto II di </a:t>
            </a:r>
            <a:r>
              <a:rPr lang="it-IT" sz="1600" dirty="0" smtClean="0">
                <a:latin typeface="Arial" charset="0"/>
                <a:ea typeface="ＭＳ Ｐゴシック" charset="0"/>
              </a:rPr>
              <a:t>Sassonia </a:t>
            </a:r>
            <a:r>
              <a:rPr lang="it-IT" sz="1600" dirty="0">
                <a:latin typeface="Arial" charset="0"/>
                <a:ea typeface="ＭＳ Ｐゴシック" charset="0"/>
              </a:rPr>
              <a:t>sul trono polacco </a:t>
            </a:r>
          </a:p>
          <a:p>
            <a:pPr eaLnBrk="1" hangingPunct="1"/>
            <a:endParaRPr lang="it-IT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19459" name="Immagine 3" descr="polta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42481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743</Words>
  <Application>Microsoft Macintosh PowerPoint</Application>
  <PresentationFormat>Presentazione su schermo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ＭＳ Ｐゴシック</vt:lpstr>
      <vt:lpstr>Tema di Office</vt:lpstr>
      <vt:lpstr>Presentazione di PowerPoint</vt:lpstr>
      <vt:lpstr>Presentazione di PowerPoint</vt:lpstr>
      <vt:lpstr>Dalla Moscovia alla Russia: Ivan il Terribile</vt:lpstr>
      <vt:lpstr>Il periodo dei Torbidi</vt:lpstr>
      <vt:lpstr>L’impero russo dei Romanov</vt:lpstr>
      <vt:lpstr>Il cavaliere di bronzo</vt:lpstr>
      <vt:lpstr>Presentazione di PowerPoint</vt:lpstr>
      <vt:lpstr>Conquiste territoriali</vt:lpstr>
      <vt:lpstr>Le guerre del Nord</vt:lpstr>
      <vt:lpstr>Vie di commercio</vt:lpstr>
      <vt:lpstr>Presentazione di PowerPoint</vt:lpstr>
      <vt:lpstr>Presentazione di PowerPoint</vt:lpstr>
      <vt:lpstr>Il regno di Caterina II</vt:lpstr>
      <vt:lpstr>Il regno di Caterina II e la Polonia</vt:lpstr>
      <vt:lpstr>Presentazione di PowerPoint</vt:lpstr>
      <vt:lpstr>L’Ermitage a San Pietroburgo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Sabina</dc:creator>
  <cp:lastModifiedBy>sabina.pavone@unimc.it</cp:lastModifiedBy>
  <cp:revision>32</cp:revision>
  <dcterms:created xsi:type="dcterms:W3CDTF">2019-10-22T09:59:58Z</dcterms:created>
  <dcterms:modified xsi:type="dcterms:W3CDTF">2023-02-05T15:19:21Z</dcterms:modified>
</cp:coreProperties>
</file>