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C56D"/>
    <a:srgbClr val="50D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0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5T16:49: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80,'0'-1,"1"1,-1-1,0 0,0 0,1 0,-1 1,0-1,1 0,-1 0,1 1,-1-1,1 0,-1 1,1-1,-1 1,1-1,0 0,-1 1,1 0,0-1,-1 1,1-1,0 1,0 0,0-1,1 1,25-6,-17 4,31-7,1 1,1 2,42 0,-64 5,0-1,31-8,-30 6,45-4,-48 6,0 2,1 1,-1 0,1 1,-1 1,0 1,35 12,-21-4,56 11,-5-2,-57-14,-1-2,1-1,0-1,30 0,12 0,3 10,-53-9,1 0,26 1,32-5,-55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5T16:50:1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0,'5'0,"5"0,6 0,4 0,4 0,2 0,-3 5,-2 1,1-1,0 0,-3 3,0 0,-4-1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5T16:50:1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1,'5'0,"5"0,6 0,5 0,3 0,2 0,1 0,0 0,0 0,5 0,1 0,-1 0,-1 0,-1 0,-2 0,-1 0,-1 0,-4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5T16:50:3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1,'449'0,"-444"0,0 0,0 0,0 1,0 0,0 0,0 0,0 0,-1 1,1 0,0 0,-1 0,1 1,-1-1,6 6,1-2,-1 0,1-1,-1 0,1 0,1-1,-1-1,13 3,4-1,52 3,-41-7,-2 0,0 1,42 9,-61-8,-1 0,-1 1,20 7,-20-4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5T16:50:3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86,'1'-2,"0"-1,0 1,0-1,0 0,0 1,0 0,1-1,-1 1,1 0,0 0,0-1,0 2,0-1,0 0,0 0,0 0,0 1,4-2,3-3,1 1,0-1,13-3,-1 3,0 2,0 1,1 1,-1 0,0 2,37 4,5-2,28-3,77 3,-159 0,-1 0,1 0,-1 1,0 1,0-1,14 9,32 11,-37-16,-2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5T16:50: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72,'75'-4,"101"-17,-165 20,2-2,-1 0,0-1,0 0,14-7,16-6,-34 16,0 0,0 0,0 0,0 1,0 0,0 1,0 0,0 0,15 5,27 3,50 5,-63-8,62 3,13-11,90 3,-131 12,-52-9,1 0,27 1,0 1,-30-1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147480000" min="-2147480000" units="cm"/>
          <inkml:channel name="Y" type="integer" max="2147480000" min="-2147480000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7T08:48:4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1307 0,'-1282'0,"1258"0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AE186-65ED-401D-9AFA-556ED5EF5873}" type="slidenum">
              <a:rPr lang="it-IT" smtClean="0"/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  <a:endParaRPr lang="it-IT"/>
          </a:p>
          <a:p>
            <a:pPr lvl="1"/>
            <a:r>
              <a:rPr lang="it-IT"/>
              <a:t>Secondo livello</a:t>
            </a:r>
            <a:endParaRPr lang="it-IT"/>
          </a:p>
          <a:p>
            <a:pPr lvl="2"/>
            <a:r>
              <a:rPr lang="it-IT"/>
              <a:t>Terzo livello</a:t>
            </a:r>
            <a:endParaRPr lang="it-IT"/>
          </a:p>
          <a:p>
            <a:pPr lvl="3"/>
            <a:r>
              <a:rPr lang="it-IT"/>
              <a:t>Quarto livello</a:t>
            </a:r>
            <a:endParaRPr lang="it-IT"/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8B3963-B09E-40E7-A840-D0CAC830CFE3}" type="datetimeFigureOut">
              <a:rPr lang="it-IT" smtClean="0"/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2AE186-65ED-401D-9AFA-556ED5EF5873}" type="slidenum">
              <a:rPr lang="it-IT" smtClean="0"/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customXml" Target="../ink/ink5.xml"/><Relationship Id="rId8" Type="http://schemas.openxmlformats.org/officeDocument/2006/relationships/image" Target="../media/image7.png"/><Relationship Id="rId7" Type="http://schemas.openxmlformats.org/officeDocument/2006/relationships/customXml" Target="../ink/ink4.xml"/><Relationship Id="rId6" Type="http://schemas.openxmlformats.org/officeDocument/2006/relationships/image" Target="../media/image6.png"/><Relationship Id="rId5" Type="http://schemas.openxmlformats.org/officeDocument/2006/relationships/customXml" Target="../ink/ink3.xml"/><Relationship Id="rId4" Type="http://schemas.openxmlformats.org/officeDocument/2006/relationships/image" Target="../media/image5.png"/><Relationship Id="rId3" Type="http://schemas.openxmlformats.org/officeDocument/2006/relationships/customXml" Target="../ink/ink2.xml"/><Relationship Id="rId2" Type="http://schemas.openxmlformats.org/officeDocument/2006/relationships/image" Target="../media/image4.png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0.png"/><Relationship Id="rId13" Type="http://schemas.openxmlformats.org/officeDocument/2006/relationships/customXml" Target="../ink/ink7.xml"/><Relationship Id="rId12" Type="http://schemas.openxmlformats.org/officeDocument/2006/relationships/image" Target="../media/image9.png"/><Relationship Id="rId11" Type="http://schemas.openxmlformats.org/officeDocument/2006/relationships/customXml" Target="../ink/ink6.xml"/><Relationship Id="rId10" Type="http://schemas.openxmlformats.org/officeDocument/2006/relationships/image" Target="../media/image8.png"/><Relationship Id="rId1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4" name="Rectangle 206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it-IT" dirty="0"/>
              <a:t>Javier </a:t>
            </a:r>
            <a:r>
              <a:rPr lang="it-IT" dirty="0" err="1"/>
              <a:t>Milei</a:t>
            </a:r>
            <a:endParaRPr lang="it-IT" dirty="0"/>
          </a:p>
        </p:txBody>
      </p:sp>
      <p:pic>
        <p:nvPicPr>
          <p:cNvPr id="7" name="Immagine 6" descr="Immagine che contiene persona, Viso umano, sorriso, vestiti&#10;&#10;Descrizione generata automaticamente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86" r="5288"/>
          <a:stretch>
            <a:fillRect/>
          </a:stretch>
        </p:blipFill>
        <p:spPr>
          <a:xfrm>
            <a:off x="-1" y="10"/>
            <a:ext cx="4635315" cy="6857989"/>
          </a:xfrm>
          <a:prstGeom prst="rect">
            <a:avLst/>
          </a:prstGeom>
        </p:spPr>
      </p:pic>
      <p:cxnSp>
        <p:nvCxnSpPr>
          <p:cNvPr id="2066" name="Straight Connector 2065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881529" y="2075293"/>
          <a:ext cx="8940800" cy="27074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5200"/>
                <a:gridCol w="2235200"/>
                <a:gridCol w="2235200"/>
                <a:gridCol w="2235200"/>
              </a:tblGrid>
              <a:tr h="544466">
                <a:tc rowSpan="2" gridSpan="2">
                  <a:txBody>
                    <a:bodyPr/>
                    <a:lstStyle/>
                    <a:p>
                      <a:r>
                        <a:rPr lang="it-IT" dirty="0"/>
                        <a:t>                                     </a:t>
                      </a:r>
                      <a:endParaRPr lang="it-IT" dirty="0"/>
                    </a:p>
                    <a:p>
                      <a:r>
                        <a:rPr lang="it-IT" dirty="0"/>
                        <a:t>                                    (Argentina)</a:t>
                      </a:r>
                      <a:endParaRPr lang="it-IT" dirty="0"/>
                    </a:p>
                  </a:txBody>
                  <a:tcPr/>
                </a:tc>
                <a:tc rowSpan="2" hMerge="1">
                  <a:tcPr/>
                </a:tc>
                <a:tc gridSpan="2">
                  <a:txBody>
                    <a:bodyPr/>
                    <a:lstStyle/>
                    <a:p>
                      <a:r>
                        <a:rPr lang="it-IT" dirty="0"/>
                        <a:t>                              Situazioni</a:t>
                      </a:r>
                      <a:endParaRPr lang="it-IT" dirty="0"/>
                    </a:p>
                  </a:txBody>
                  <a:tcPr/>
                </a:tc>
                <a:tc hMerge="1">
                  <a:tcPr/>
                </a:tc>
              </a:tr>
              <a:tr h="544466">
                <a:tc vMerge="1" gridSpan="2">
                  <a:tcPr/>
                </a:tc>
                <a:tc vMerge="1" hMerge="1"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        Ordinarie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     Straordinarie</a:t>
                      </a:r>
                      <a:endParaRPr lang="it-IT" dirty="0"/>
                    </a:p>
                  </a:txBody>
                  <a:tcPr/>
                </a:tc>
              </a:tr>
              <a:tr h="544466">
                <a:tc rowSpan="3">
                  <a:txBody>
                    <a:bodyPr/>
                    <a:lstStyle/>
                    <a:p>
                      <a:endParaRPr lang="it-IT" dirty="0"/>
                    </a:p>
                    <a:p>
                      <a:r>
                        <a:rPr lang="it-IT" dirty="0"/>
                        <a:t>Forme di Governo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Parlamentare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700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Semipresidenziale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700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Presidenziale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                   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                   X                                           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design, testo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25" y="1121442"/>
            <a:ext cx="11395350" cy="461511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72720" y="0"/>
          <a:ext cx="11897360" cy="6858005"/>
        </p:xfrm>
        <a:graphic>
          <a:graphicData uri="http://schemas.openxmlformats.org/drawingml/2006/table">
            <a:tbl>
              <a:tblPr firstRow="1" bandRow="1"/>
              <a:tblGrid>
                <a:gridCol w="5121374"/>
                <a:gridCol w="3555738"/>
                <a:gridCol w="3220248"/>
              </a:tblGrid>
              <a:tr h="195943"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Word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Length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Count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argentinos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país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todos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año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hemos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depende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ley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libertad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modelo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semanas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ser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años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nación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puede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bien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catástrofe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10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donde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económica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estamos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evitar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frente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historia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hizo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muchas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más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nuestra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peor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4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puntos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quieren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7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quiero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reformas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8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siglo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5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situación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9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</a:tr>
              <a:tr h="195943"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verdad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6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3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4239" marR="4239" marT="4239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2" name="Input penna 1"/>
              <p14:cNvContentPartPr/>
              <p14:nvPr/>
            </p14:nvContentPartPr>
            <p14:xfrm>
              <a:off x="206993" y="253652"/>
              <a:ext cx="479880" cy="48600"/>
            </p14:xfrm>
          </p:contentPart>
        </mc:Choice>
        <mc:Fallback xmlns="">
          <p:pic>
            <p:nvPicPr>
              <p:cNvPr id="2" name="Input penna 1"/>
            </p:nvPicPr>
            <p:blipFill>
              <a:blip r:embed="rId2"/>
            </p:blipFill>
            <p:spPr>
              <a:xfrm>
                <a:off x="206993" y="253652"/>
                <a:ext cx="479880" cy="48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4" name="Input penna 3"/>
              <p14:cNvContentPartPr/>
              <p14:nvPr/>
            </p14:nvContentPartPr>
            <p14:xfrm>
              <a:off x="178913" y="452012"/>
              <a:ext cx="87480" cy="15840"/>
            </p14:xfrm>
          </p:contentPart>
        </mc:Choice>
        <mc:Fallback xmlns="">
          <p:pic>
            <p:nvPicPr>
              <p:cNvPr id="4" name="Input penna 3"/>
            </p:nvPicPr>
            <p:blipFill>
              <a:blip r:embed="rId4"/>
            </p:blipFill>
            <p:spPr>
              <a:xfrm>
                <a:off x="178913" y="452012"/>
                <a:ext cx="87480" cy="1584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5" name="Input penna 4"/>
              <p14:cNvContentPartPr/>
              <p14:nvPr/>
            </p14:nvContentPartPr>
            <p14:xfrm>
              <a:off x="263513" y="480452"/>
              <a:ext cx="160200" cy="360"/>
            </p14:xfrm>
          </p:contentPart>
        </mc:Choice>
        <mc:Fallback xmlns="">
          <p:pic>
            <p:nvPicPr>
              <p:cNvPr id="5" name="Input penna 4"/>
            </p:nvPicPr>
            <p:blipFill>
              <a:blip r:embed="rId6"/>
            </p:blipFill>
            <p:spPr>
              <a:xfrm>
                <a:off x="263513" y="480452"/>
                <a:ext cx="160200" cy="36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" p14:bwMode="auto">
            <p14:nvContentPartPr>
              <p14:cNvPr id="6" name="Input penna 5"/>
              <p14:cNvContentPartPr/>
              <p14:nvPr/>
            </p14:nvContentPartPr>
            <p14:xfrm>
              <a:off x="159833" y="650012"/>
              <a:ext cx="370800" cy="44280"/>
            </p14:xfrm>
          </p:contentPart>
        </mc:Choice>
        <mc:Fallback xmlns="">
          <p:pic>
            <p:nvPicPr>
              <p:cNvPr id="6" name="Input penna 5"/>
            </p:nvPicPr>
            <p:blipFill>
              <a:blip r:embed="rId8"/>
            </p:blipFill>
            <p:spPr>
              <a:xfrm>
                <a:off x="159833" y="650012"/>
                <a:ext cx="370800" cy="4428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" p14:bwMode="auto">
            <p14:nvContentPartPr>
              <p14:cNvPr id="7" name="Input penna 6"/>
              <p14:cNvContentPartPr/>
              <p14:nvPr/>
            </p14:nvContentPartPr>
            <p14:xfrm>
              <a:off x="150473" y="845492"/>
              <a:ext cx="277920" cy="31320"/>
            </p14:xfrm>
          </p:contentPart>
        </mc:Choice>
        <mc:Fallback xmlns="">
          <p:pic>
            <p:nvPicPr>
              <p:cNvPr id="7" name="Input penna 6"/>
            </p:nvPicPr>
            <p:blipFill>
              <a:blip r:embed="rId10"/>
            </p:blipFill>
            <p:spPr>
              <a:xfrm>
                <a:off x="150473" y="845492"/>
                <a:ext cx="277920" cy="3132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" p14:bwMode="auto">
            <p14:nvContentPartPr>
              <p14:cNvPr id="8" name="Input penna 7"/>
              <p14:cNvContentPartPr/>
              <p14:nvPr/>
            </p14:nvContentPartPr>
            <p14:xfrm>
              <a:off x="113033" y="1039172"/>
              <a:ext cx="466560" cy="30240"/>
            </p14:xfrm>
          </p:contentPart>
        </mc:Choice>
        <mc:Fallback xmlns="">
          <p:pic>
            <p:nvPicPr>
              <p:cNvPr id="8" name="Input penna 7"/>
            </p:nvPicPr>
            <p:blipFill>
              <a:blip r:embed="rId12"/>
            </p:blipFill>
            <p:spPr>
              <a:xfrm>
                <a:off x="113033" y="1039172"/>
                <a:ext cx="466560" cy="3024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" p14:bwMode="auto">
            <p14:nvContentPartPr>
              <p14:cNvPr id="13" name="Input penna 12"/>
              <p14:cNvContentPartPr/>
              <p14:nvPr/>
            </p14:nvContentPartPr>
            <p14:xfrm>
              <a:off x="104393" y="1659092"/>
              <a:ext cx="470520" cy="360"/>
            </p14:xfrm>
          </p:contentPart>
        </mc:Choice>
        <mc:Fallback xmlns="">
          <p:pic>
            <p:nvPicPr>
              <p:cNvPr id="13" name="Input penna 12"/>
            </p:nvPicPr>
            <p:blipFill>
              <a:blip r:embed="rId14"/>
            </p:blipFill>
            <p:spPr>
              <a:xfrm>
                <a:off x="104393" y="1659092"/>
                <a:ext cx="470520" cy="360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937732" y="1945640"/>
          <a:ext cx="8128000" cy="3769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 priori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 posteriori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N. Di riferimenti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Connotazione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Economia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it-IT" dirty="0"/>
                        <a:t>-Abolizione  della Banca Centrale</a:t>
                      </a:r>
                      <a:endParaRPr lang="it-IT" dirty="0"/>
                    </a:p>
                    <a:p>
                      <a:pPr marL="0" indent="0">
                        <a:buFontTx/>
                        <a:buNone/>
                      </a:pPr>
                      <a:endParaRPr lang="it-IT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it-IT" dirty="0"/>
                        <a:t>Nuovo progetto di legge di riforma economica</a:t>
                      </a:r>
                      <a:endParaRPr lang="it-IT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defRPr/>
                      </a:pPr>
                      <a:r>
                        <a:rPr lang="it-IT" dirty="0"/>
                        <a:t>Lavoro (PIL)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Intero discorso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Negativo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Negativo</a:t>
                      </a:r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393703" y="1112243"/>
            <a:ext cx="1216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POLICIES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2032000" y="1795169"/>
          <a:ext cx="8128000" cy="365544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87241"/>
                <a:gridCol w="1678329"/>
                <a:gridCol w="1530430"/>
                <a:gridCol w="2032000"/>
              </a:tblGrid>
              <a:tr h="672389">
                <a:tc>
                  <a:txBody>
                    <a:bodyPr/>
                    <a:lstStyle/>
                    <a:p>
                      <a:r>
                        <a:rPr lang="it-IT" dirty="0"/>
                        <a:t>A priori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 posteriori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N. Di riferimenti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Connotazione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89559">
                <a:tc>
                  <a:txBody>
                    <a:bodyPr/>
                    <a:lstStyle/>
                    <a:p>
                      <a:r>
                        <a:rPr lang="it-IT" dirty="0"/>
                        <a:t>Premier/Presidente/Partito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/>
                        <a:t>Milei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Positiva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960556">
                <a:tc>
                  <a:txBody>
                    <a:bodyPr/>
                    <a:lstStyle/>
                    <a:p>
                      <a:r>
                        <a:rPr lang="it-IT" dirty="0"/>
                        <a:t>Governo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Responsabilità dei governi precedenti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Negativa</a:t>
                      </a:r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9605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/>
                        <a:t>Cittadini</a:t>
                      </a:r>
                      <a:endParaRPr lang="it-IT" dirty="0"/>
                    </a:p>
                    <a:p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Approvazione e Sostegno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Argentini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/>
                        <a:t>Neutrale</a:t>
                      </a:r>
                      <a:endParaRPr lang="it-IT" dirty="0"/>
                    </a:p>
                    <a:p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72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it-IT" dirty="0"/>
                    </a:p>
                    <a:p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535590" y="108396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POLITICS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1888449" y="1482653"/>
          <a:ext cx="8128000" cy="4673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 priori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 posteriori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N. Di riferimenti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Connotazione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Valori Politici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Approvare la legge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Valori Morali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Codice d’onore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-Libertà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2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Valori Sociali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-Cittadini in povertà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-Proposta di un Paese prospero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2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Negativo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Mito Fondativo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Juan Bautista </a:t>
                      </a:r>
                      <a:r>
                        <a:rPr lang="it-IT" dirty="0" err="1"/>
                        <a:t>Alberdi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Eventi Storici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-Crisi 2001/2002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-Argentina paese ricco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1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Negativo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Positivo</a:t>
                      </a:r>
                      <a:endParaRPr lang="it-IT" dirty="0"/>
                    </a:p>
                  </a:txBody>
                  <a:tcPr>
                    <a:solidFill>
                      <a:srgbClr val="5BC56D"/>
                    </a:solidFill>
                  </a:tcPr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5330629" y="791613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POLITY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032000" y="1131216"/>
          <a:ext cx="8328058" cy="398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029"/>
                <a:gridCol w="4164029"/>
              </a:tblGrid>
              <a:tr h="473731">
                <a:tc gridSpan="2">
                  <a:txBody>
                    <a:bodyPr/>
                    <a:lstStyle/>
                    <a:p>
                      <a:r>
                        <a:rPr lang="it-IT" b="1" dirty="0"/>
                        <a:t>                                                                   </a:t>
                      </a:r>
                      <a:r>
                        <a:rPr lang="it-IT" sz="2400" b="1" dirty="0"/>
                        <a:t>RISPOSTE:</a:t>
                      </a:r>
                      <a:endParaRPr lang="it-IT" sz="2400" b="1" dirty="0"/>
                    </a:p>
                  </a:txBody>
                  <a:tcPr/>
                </a:tc>
                <a:tc hMerge="1">
                  <a:tcPr/>
                </a:tc>
              </a:tr>
              <a:tr h="3842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/>
                        <a:t>Parla soprattutto dell’economia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63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/>
                        <a:t>Non parla per niente dell’ambiente e del genere, ma un po’ del lavoro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6632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/>
                        <a:t>Parla del lavoro focalizzandosi sull’economia e sulla storia del paese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18001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dirty="0"/>
                        <a:t>È un sincretismo tra le 2, nella parte iniziale e finale è augurale ma nello svolgimento porta avanti la sua agenda setting, persuadendo gli ascoltatori nel votare la sua riforma e nel supportare il governo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237873" y="-206447"/>
          <a:ext cx="771652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9985"/>
                <a:gridCol w="2756269"/>
              </a:tblGrid>
              <a:tr h="8515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sz="1800" dirty="0"/>
                        <a:t>                                                                 </a:t>
                      </a:r>
                      <a:endParaRPr lang="it-IT" sz="18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it-IT" sz="1800" dirty="0"/>
                        <a:t>                                                        </a:t>
                      </a:r>
                      <a:r>
                        <a:rPr lang="it-IT" sz="2800" dirty="0"/>
                        <a:t>Aspettative:</a:t>
                      </a:r>
                      <a:endParaRPr lang="it-IT" sz="2800" dirty="0"/>
                    </a:p>
                    <a:p>
                      <a:endParaRPr lang="it-IT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cPr/>
                </a:tc>
              </a:tr>
              <a:tr h="1098623"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Ex1a: Mi aspetto che nei sistemi parlamentari il numero di riferimenti alle policy sia inferiore rispetto a quelli della </a:t>
                      </a:r>
                      <a:r>
                        <a:rPr lang="it-IT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polity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mentre sia superiore nei sistemi semi presidenziali e presidenziali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SI</a:t>
                      </a:r>
                      <a:endParaRPr lang="it-IT" dirty="0"/>
                    </a:p>
                  </a:txBody>
                  <a:tcPr/>
                </a:tc>
              </a:tr>
              <a:tr h="1415577"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Ex1c: Mi aspetto che la politica estera sia il tema principale per i presidenti che operano nei presidenzialismi mentre sia sviluppata meno della politica domestica nei parlamentarismi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NO</a:t>
                      </a:r>
                      <a:endParaRPr lang="it-IT" dirty="0"/>
                    </a:p>
                  </a:txBody>
                  <a:tcPr/>
                </a:tc>
              </a:tr>
              <a:tr h="1266334"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EX2a: Mi aspetto che il riferimento alle categorie dello Stato e dei partiti sia inferiore nei presidenzialismi rispetto ai riferimenti ai cittadini e alla società </a:t>
                      </a:r>
                      <a:endParaRPr lang="it-IT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Si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15577"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EX3a: Mi aspetto che valori e riferimenti alla storia siano presenti dal momento che la situazione è cerimoniale-augurale per tutti i presidenti nelle diverse </a:t>
                      </a:r>
                      <a:r>
                        <a:rPr lang="it-IT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FdG</a:t>
                      </a:r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SI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9954127" y="2716633"/>
          <a:ext cx="104808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42"/>
                <a:gridCol w="524042"/>
              </a:tblGrid>
              <a:tr h="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it-IT" dirty="0"/>
                        <a:t>EX1: Policy</a:t>
                      </a:r>
                      <a:endParaRPr lang="it-IT" dirty="0"/>
                    </a:p>
                  </a:txBody>
                  <a:tcPr/>
                </a:tc>
                <a:tc hMerge="1"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it-IT" dirty="0"/>
                        <a:t>EX2: </a:t>
                      </a:r>
                      <a:r>
                        <a:rPr lang="it-IT" dirty="0" err="1"/>
                        <a:t>Politics</a:t>
                      </a:r>
                      <a:endParaRPr lang="it-IT" dirty="0"/>
                    </a:p>
                  </a:txBody>
                  <a:tcPr/>
                </a:tc>
                <a:tc hMerge="1"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it-IT" dirty="0"/>
                        <a:t>EX3:  </a:t>
                      </a:r>
                      <a:r>
                        <a:rPr lang="it-IT" dirty="0" err="1"/>
                        <a:t>Polity</a:t>
                      </a:r>
                      <a:endParaRPr lang="it-IT" dirty="0"/>
                    </a:p>
                  </a:txBody>
                  <a:tcPr/>
                </a:tc>
                <a:tc hMerge="1"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3252</Words>
  <Application>WPS Presentation</Application>
  <PresentationFormat>Widescreen</PresentationFormat>
  <Paragraphs>433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Segoe UI</vt:lpstr>
      <vt:lpstr>Calibri Light</vt:lpstr>
      <vt:lpstr>Microsoft YaHei</vt:lpstr>
      <vt:lpstr>Arial Unicode MS</vt:lpstr>
      <vt:lpstr>Retrospettivo</vt:lpstr>
      <vt:lpstr>Javier Milei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Javier Milei</dc:title>
  <dc:creator>Niccolò Alfonsi</dc:creator>
  <cp:lastModifiedBy>selen</cp:lastModifiedBy>
  <cp:revision>67</cp:revision>
  <dcterms:created xsi:type="dcterms:W3CDTF">2024-03-15T14:45:00Z</dcterms:created>
  <dcterms:modified xsi:type="dcterms:W3CDTF">2024-04-10T11:05:49Z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F7DF1AB0E7454E25AAC753B08D633805_12</vt:lpwstr>
  </property>
  <property fmtid="{D5CDD505-2E9C-101B-9397-08002B2CF9AE}" pid="3" name="KSOProductBuildVer">
    <vt:lpwstr>1033-12.2.0.13416</vt:lpwstr>
  </property>
</Properties>
</file>