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6" r:id="rId3"/>
    <p:sldId id="267" r:id="rId4"/>
    <p:sldId id="259" r:id="rId5"/>
    <p:sldId id="268" r:id="rId6"/>
    <p:sldId id="260" r:id="rId7"/>
    <p:sldId id="269" r:id="rId8"/>
    <p:sldId id="270" r:id="rId9"/>
    <p:sldId id="271"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31"/>
    <p:restoredTop sz="96081"/>
  </p:normalViewPr>
  <p:slideViewPr>
    <p:cSldViewPr snapToGrid="0" snapToObjects="1">
      <p:cViewPr varScale="1">
        <p:scale>
          <a:sx n="119" d="100"/>
          <a:sy n="119" d="100"/>
        </p:scale>
        <p:origin x="408"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dirty="0"/>
              <a:pPr/>
              <a:t>2/23/24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it-IT"/>
              <a:t>Fare clic per modificare lo stile del titolo dello schema</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it-IT"/>
              <a:t>Fare clic sull'icona per inserire un'immagine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18C79C5D-2A6F-F04D-97DA-BEF2467B64E4}" type="datetimeFigureOut">
              <a:rPr lang="en-US" dirty="0"/>
              <a:pPr/>
              <a:t>2/23/24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8DFA1846-DA80-1C48-A609-854EA85C59AD}" type="datetimeFigureOut">
              <a:rPr lang="en-US" dirty="0"/>
              <a:pPr/>
              <a:t>2/23/24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it-IT"/>
              <a:t>Fare clic per modificare lo stile del titolo dello schema</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it-IT"/>
              <a:t>Fare clic per modificare gli stili del testo dello schema</a:t>
            </a:r>
          </a:p>
        </p:txBody>
      </p:sp>
      <p:sp>
        <p:nvSpPr>
          <p:cNvPr id="2" name="Date Placeholder 1"/>
          <p:cNvSpPr>
            <a:spLocks noGrp="1"/>
          </p:cNvSpPr>
          <p:nvPr>
            <p:ph type="dt" sz="half" idx="10"/>
          </p:nvPr>
        </p:nvSpPr>
        <p:spPr/>
        <p:txBody>
          <a:bodyPr/>
          <a:lstStyle/>
          <a:p>
            <a:fld id="{FBF54567-0DE4-3F47-BF90-CB84690072F9}" type="datetimeFigureOut">
              <a:rPr lang="en-US" dirty="0"/>
              <a:pPr/>
              <a:t>2/23/24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dirty="0"/>
              <a:pPr/>
              <a:t>2/23/24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dirty="0"/>
              <a:pPr/>
              <a:t>2/23/24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it-IT"/>
              <a:t>Fare clic per modificare lo stile del titolo dello schema</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dirty="0"/>
              <a:pPr/>
              <a:t>2/23/24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8DFA1846-DA80-1C48-A609-854EA85C59AD}" type="datetimeFigureOut">
              <a:rPr lang="en-US" dirty="0"/>
              <a:pPr/>
              <a:t>2/23/24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dirty="0"/>
              <a:pPr/>
              <a:t>2/23/24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dirty="0"/>
              <a:pPr/>
              <a:t>2/23/24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dirty="0"/>
              <a:pPr/>
              <a:t>2/23/24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dirty="0"/>
              <a:pPr/>
              <a:t>2/23/24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it-IT"/>
              <a:t>Fare clic per modificare lo stile del titolo dello schema</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D0DF5E60-9974-AC48-9591-99C2BB44B7CF}" type="datetimeFigureOut">
              <a:rPr lang="en-US" dirty="0"/>
              <a:pPr/>
              <a:t>2/23/24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it-IT"/>
              <a:t>Fare clic per modificare lo stile del titolo dello schema</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it-IT"/>
              <a:t>Fare clic sull'icona per inserire un'immagine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dirty="0"/>
              <a:pPr/>
              <a:t>2/23/24</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dirty="0"/>
              <a:pPr/>
              <a:t>2/23/24</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1EE2551-295A-9E1C-6619-5E7FE9EB5715}"/>
              </a:ext>
            </a:extLst>
          </p:cNvPr>
          <p:cNvSpPr>
            <a:spLocks noGrp="1"/>
          </p:cNvSpPr>
          <p:nvPr>
            <p:ph type="ctrTitle"/>
          </p:nvPr>
        </p:nvSpPr>
        <p:spPr/>
        <p:txBody>
          <a:bodyPr/>
          <a:lstStyle/>
          <a:p>
            <a:r>
              <a:rPr lang="it-IT" dirty="0"/>
              <a:t>Metodologie dell’interpretazione </a:t>
            </a:r>
            <a:r>
              <a:rPr lang="it-IT" dirty="0" err="1"/>
              <a:t>a.a</a:t>
            </a:r>
            <a:r>
              <a:rPr lang="it-IT" dirty="0"/>
              <a:t>. 23-24</a:t>
            </a:r>
          </a:p>
        </p:txBody>
      </p:sp>
      <p:sp>
        <p:nvSpPr>
          <p:cNvPr id="3" name="Sottotitolo 2">
            <a:extLst>
              <a:ext uri="{FF2B5EF4-FFF2-40B4-BE49-F238E27FC236}">
                <a16:creationId xmlns:a16="http://schemas.microsoft.com/office/drawing/2014/main" id="{11017A66-6871-B7F2-F6EB-308CC7D084A6}"/>
              </a:ext>
            </a:extLst>
          </p:cNvPr>
          <p:cNvSpPr>
            <a:spLocks noGrp="1"/>
          </p:cNvSpPr>
          <p:nvPr>
            <p:ph type="subTitle" idx="1"/>
          </p:nvPr>
        </p:nvSpPr>
        <p:spPr/>
        <p:txBody>
          <a:bodyPr/>
          <a:lstStyle/>
          <a:p>
            <a:r>
              <a:rPr lang="it-IT" dirty="0"/>
              <a:t>Terza lezione</a:t>
            </a:r>
          </a:p>
        </p:txBody>
      </p:sp>
    </p:spTree>
    <p:extLst>
      <p:ext uri="{BB962C8B-B14F-4D97-AF65-F5344CB8AC3E}">
        <p14:creationId xmlns:p14="http://schemas.microsoft.com/office/powerpoint/2010/main" val="16135046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585FA81-AE64-1242-AC47-65911BBFB98F}"/>
              </a:ext>
            </a:extLst>
          </p:cNvPr>
          <p:cNvSpPr>
            <a:spLocks noGrp="1"/>
          </p:cNvSpPr>
          <p:nvPr>
            <p:ph type="title"/>
          </p:nvPr>
        </p:nvSpPr>
        <p:spPr/>
        <p:txBody>
          <a:bodyPr/>
          <a:lstStyle/>
          <a:p>
            <a:r>
              <a:rPr lang="it-IT" dirty="0"/>
              <a:t>Nichilismo e consolazione</a:t>
            </a:r>
          </a:p>
        </p:txBody>
      </p:sp>
      <p:sp>
        <p:nvSpPr>
          <p:cNvPr id="3" name="Segnaposto contenuto 2">
            <a:extLst>
              <a:ext uri="{FF2B5EF4-FFF2-40B4-BE49-F238E27FC236}">
                <a16:creationId xmlns:a16="http://schemas.microsoft.com/office/drawing/2014/main" id="{EE4E0BEA-723A-020E-97F6-0B3D8FAA8F76}"/>
              </a:ext>
            </a:extLst>
          </p:cNvPr>
          <p:cNvSpPr>
            <a:spLocks noGrp="1"/>
          </p:cNvSpPr>
          <p:nvPr>
            <p:ph idx="1"/>
          </p:nvPr>
        </p:nvSpPr>
        <p:spPr/>
        <p:txBody>
          <a:bodyPr/>
          <a:lstStyle/>
          <a:p>
            <a:pPr marL="0" indent="0" algn="just">
              <a:buNone/>
            </a:pPr>
            <a:r>
              <a:rPr lang="it-IT" sz="1800" dirty="0">
                <a:effectLst/>
                <a:latin typeface="Calibri Light" panose="020F0302020204030204" pitchFamily="34" charset="0"/>
                <a:ea typeface="Yu Mincho" panose="02020400000000000000" pitchFamily="18" charset="-128"/>
                <a:cs typeface="Times New Roman" panose="02020603050405020304" pitchFamily="18" charset="0"/>
              </a:rPr>
              <a:t>«I. Parlare della consolazione dei moderni suppone che la modernità intrattiene con la perdita una relazione essenziale in modo tale che essa stessa divenga la scena di un immenso bisogno di consolazione. Siamo abituati a presentare i tempi moderni come quelli di una conquista per la quale gli attributi naturali dell’uomo (ragione, libertà, diritti soggettivi, ecc.) divengono l’oggetto di una affermazione storica. II. Ma, a partire dal XVII secolo, questi attributi sono rivendicati sulla base di una messa in causa di un certo numero di evidenze. Tra queste esperienze, si ritroveranno i tre ordini naturali della consolazione utilizzati fin qui: la natura come </a:t>
            </a:r>
            <a:r>
              <a:rPr lang="it-IT" sz="1800" dirty="0" err="1">
                <a:effectLst/>
                <a:latin typeface="Calibri Light" panose="020F0302020204030204" pitchFamily="34" charset="0"/>
                <a:ea typeface="Yu Mincho" panose="02020400000000000000" pitchFamily="18" charset="-128"/>
                <a:cs typeface="Times New Roman" panose="02020603050405020304" pitchFamily="18" charset="0"/>
              </a:rPr>
              <a:t>cosmos</a:t>
            </a:r>
            <a:r>
              <a:rPr lang="it-IT" sz="1800" dirty="0">
                <a:effectLst/>
                <a:latin typeface="Calibri Light" panose="020F0302020204030204" pitchFamily="34" charset="0"/>
                <a:ea typeface="Yu Mincho" panose="02020400000000000000" pitchFamily="18" charset="-128"/>
                <a:cs typeface="Times New Roman" panose="02020603050405020304" pitchFamily="18" charset="0"/>
              </a:rPr>
              <a:t>, la comunità come ordine totalizzante e il linguaggio come potenza rivelatrice. III. Prima di diventare un progetto positivo, il “disincantamento del mondo” è stato una prova che ha profondamente alterato il potere consolatore della ragione. Questo perché, al contrario dei loro predecessori, i filosofi moderni non si arrogano più il diritto di consolare. Preoccupati di riportare la scienza sul terreno del rigore e dell’oggettività, il sapere filosofico cessa di funzionare come un balsamo» (</a:t>
            </a:r>
            <a:r>
              <a:rPr lang="it-IT" sz="1800" dirty="0" err="1">
                <a:effectLst/>
                <a:latin typeface="Calibri Light" panose="020F0302020204030204" pitchFamily="34" charset="0"/>
                <a:ea typeface="Yu Mincho" panose="02020400000000000000" pitchFamily="18" charset="-128"/>
                <a:cs typeface="Times New Roman" panose="02020603050405020304" pitchFamily="18" charset="0"/>
              </a:rPr>
              <a:t>Foessel</a:t>
            </a:r>
            <a:r>
              <a:rPr lang="it-IT" sz="1800" dirty="0">
                <a:effectLst/>
                <a:latin typeface="Calibri Light" panose="020F0302020204030204" pitchFamily="34" charset="0"/>
                <a:ea typeface="Yu Mincho" panose="02020400000000000000" pitchFamily="18" charset="-128"/>
                <a:cs typeface="Times New Roman" panose="02020603050405020304" pitchFamily="18" charset="0"/>
              </a:rPr>
              <a:t>, 160-161).</a:t>
            </a:r>
            <a:endParaRPr lang="it-IT" sz="1800" dirty="0">
              <a:effectLst/>
              <a:latin typeface="Calibri" panose="020F0502020204030204" pitchFamily="34" charset="0"/>
              <a:ea typeface="Yu Mincho" panose="02020400000000000000" pitchFamily="18" charset="-128"/>
              <a:cs typeface="Times New Roman" panose="02020603050405020304" pitchFamily="18" charset="0"/>
            </a:endParaRPr>
          </a:p>
          <a:p>
            <a:pPr marL="0" indent="0">
              <a:buNone/>
            </a:pPr>
            <a:endParaRPr lang="it-IT" dirty="0"/>
          </a:p>
        </p:txBody>
      </p:sp>
    </p:spTree>
    <p:extLst>
      <p:ext uri="{BB962C8B-B14F-4D97-AF65-F5344CB8AC3E}">
        <p14:creationId xmlns:p14="http://schemas.microsoft.com/office/powerpoint/2010/main" val="21142071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4A5101D-EA8B-52D1-40D4-7CBE07EAEC3A}"/>
              </a:ext>
            </a:extLst>
          </p:cNvPr>
          <p:cNvSpPr>
            <a:spLocks noGrp="1"/>
          </p:cNvSpPr>
          <p:nvPr>
            <p:ph type="title"/>
          </p:nvPr>
        </p:nvSpPr>
        <p:spPr/>
        <p:txBody>
          <a:bodyPr/>
          <a:lstStyle/>
          <a:p>
            <a:r>
              <a:rPr lang="it-IT" dirty="0"/>
              <a:t>Quattro tesi </a:t>
            </a:r>
          </a:p>
        </p:txBody>
      </p:sp>
      <p:sp>
        <p:nvSpPr>
          <p:cNvPr id="3" name="Segnaposto contenuto 2">
            <a:extLst>
              <a:ext uri="{FF2B5EF4-FFF2-40B4-BE49-F238E27FC236}">
                <a16:creationId xmlns:a16="http://schemas.microsoft.com/office/drawing/2014/main" id="{EA7B660F-028F-7B30-1FEF-91EAC2CBB056}"/>
              </a:ext>
            </a:extLst>
          </p:cNvPr>
          <p:cNvSpPr>
            <a:spLocks noGrp="1"/>
          </p:cNvSpPr>
          <p:nvPr>
            <p:ph idx="1"/>
          </p:nvPr>
        </p:nvSpPr>
        <p:spPr/>
        <p:txBody>
          <a:bodyPr>
            <a:normAutofit fontScale="92500" lnSpcReduction="10000"/>
          </a:bodyPr>
          <a:lstStyle/>
          <a:p>
            <a:pPr marL="342900" lvl="0" indent="-342900" algn="just">
              <a:buFont typeface="Symbol" pitchFamily="2" charset="2"/>
              <a:buChar char=""/>
            </a:pPr>
            <a:r>
              <a:rPr lang="it-IT" sz="1800" dirty="0">
                <a:effectLst/>
                <a:latin typeface="Calibri Light" panose="020F0302020204030204" pitchFamily="34" charset="0"/>
                <a:ea typeface="Times New Roman" panose="02020603050405020304" pitchFamily="18" charset="0"/>
                <a:cs typeface="Times New Roman" panose="02020603050405020304" pitchFamily="18" charset="0"/>
              </a:rPr>
              <a:t>Prima tesi. Il nichilismo ha dunque il compito di lasciarci fedeli alla terra, evitando ogni tentazione di elevazione. Ecco presentarsi la seconda versione della dialettica da cui siamo partiti commentando queste parole di </a:t>
            </a:r>
            <a:r>
              <a:rPr lang="it-IT" sz="1800" dirty="0" err="1">
                <a:effectLst/>
                <a:latin typeface="Calibri Light" panose="020F0302020204030204" pitchFamily="34" charset="0"/>
                <a:ea typeface="Times New Roman" panose="02020603050405020304" pitchFamily="18" charset="0"/>
                <a:cs typeface="Times New Roman" panose="02020603050405020304" pitchFamily="18" charset="0"/>
              </a:rPr>
              <a:t>Foessel</a:t>
            </a:r>
            <a:r>
              <a:rPr lang="it-IT" sz="1800" dirty="0">
                <a:effectLst/>
                <a:latin typeface="Calibri Light" panose="020F0302020204030204" pitchFamily="34" charset="0"/>
                <a:ea typeface="Times New Roman" panose="02020603050405020304" pitchFamily="18" charset="0"/>
                <a:cs typeface="Times New Roman" panose="02020603050405020304" pitchFamily="18" charset="0"/>
              </a:rPr>
              <a:t>. La dialettica tra disincantamento del mondo e potere consolatore della ragione. Il disincanto denuda il bisogno di consolazione, ma lo strumento trovato – che non appartiene più all’ordine naturale ma a quello singolare e umanissimo – nega a se stesso il potere di consolare. La ragione funziona proprio perché non funziona più come un balsamo. </a:t>
            </a:r>
            <a:endParaRPr lang="it-IT" sz="1800" dirty="0">
              <a:effectLst/>
              <a:latin typeface="Calibri" panose="020F0502020204030204" pitchFamily="34" charset="0"/>
              <a:ea typeface="Yu Mincho" panose="02020400000000000000" pitchFamily="18" charset="-128"/>
              <a:cs typeface="Times New Roman" panose="02020603050405020304" pitchFamily="18" charset="0"/>
            </a:endParaRPr>
          </a:p>
          <a:p>
            <a:pPr marL="342900" lvl="0" indent="-342900" algn="just">
              <a:buFont typeface="Symbol" pitchFamily="2" charset="2"/>
              <a:buChar char=""/>
            </a:pPr>
            <a:r>
              <a:rPr lang="it-IT" sz="1800" dirty="0">
                <a:effectLst/>
                <a:latin typeface="Calibri Light" panose="020F0302020204030204" pitchFamily="34" charset="0"/>
                <a:ea typeface="Yu Mincho" panose="02020400000000000000" pitchFamily="18" charset="-128"/>
                <a:cs typeface="Times New Roman" panose="02020603050405020304" pitchFamily="18" charset="0"/>
              </a:rPr>
              <a:t>Seconda tesi. Due forme di consolazioni minori della modernità: la conoscenza e l’oggettivazione. </a:t>
            </a:r>
            <a:endParaRPr lang="it-IT" sz="1800" dirty="0">
              <a:effectLst/>
              <a:latin typeface="Calibri" panose="020F0502020204030204" pitchFamily="34" charset="0"/>
              <a:ea typeface="Yu Mincho" panose="02020400000000000000" pitchFamily="18" charset="-128"/>
              <a:cs typeface="Times New Roman" panose="02020603050405020304" pitchFamily="18" charset="0"/>
            </a:endParaRPr>
          </a:p>
          <a:p>
            <a:pPr marL="342900" lvl="0" indent="-342900" algn="just">
              <a:lnSpc>
                <a:spcPct val="107000"/>
              </a:lnSpc>
              <a:buFont typeface="Symbol" pitchFamily="2" charset="2"/>
              <a:buChar char=""/>
            </a:pPr>
            <a:r>
              <a:rPr lang="it-IT" sz="1800" dirty="0">
                <a:effectLst/>
                <a:latin typeface="Calibri Light" panose="020F0302020204030204" pitchFamily="34" charset="0"/>
                <a:ea typeface="Yu Mincho" panose="02020400000000000000" pitchFamily="18" charset="-128"/>
                <a:cs typeface="Times New Roman" panose="02020603050405020304" pitchFamily="18" charset="0"/>
              </a:rPr>
              <a:t>Terza tesi. La priorità della salvezza etica è un tratto tipicamente moderno (un concetto teologico secolarizzato, il senso). Ma in che modo accade la salvezza etica? I due tratti caratteristici sono: la dimensione sociale e l’utilizzo di un dispositivo che distribuisca la giustizia, che renda la giustizia una questione sociale (Società del lavoro). </a:t>
            </a:r>
            <a:endParaRPr lang="it-IT" sz="1800" dirty="0">
              <a:effectLst/>
              <a:latin typeface="Calibri" panose="020F0502020204030204" pitchFamily="34" charset="0"/>
              <a:ea typeface="Yu Mincho" panose="02020400000000000000" pitchFamily="18" charset="-128"/>
              <a:cs typeface="Times New Roman" panose="02020603050405020304" pitchFamily="18" charset="0"/>
            </a:endParaRPr>
          </a:p>
          <a:p>
            <a:pPr marL="342900" lvl="0" indent="-342900" algn="just">
              <a:lnSpc>
                <a:spcPct val="107000"/>
              </a:lnSpc>
              <a:buFont typeface="Symbol" pitchFamily="2" charset="2"/>
              <a:buChar char=""/>
            </a:pPr>
            <a:r>
              <a:rPr lang="it-IT" sz="1800" dirty="0">
                <a:effectLst/>
                <a:latin typeface="Calibri Light" panose="020F0302020204030204" pitchFamily="34" charset="0"/>
                <a:ea typeface="Yu Mincho" panose="02020400000000000000" pitchFamily="18" charset="-128"/>
                <a:cs typeface="Times New Roman" panose="02020603050405020304" pitchFamily="18" charset="0"/>
              </a:rPr>
              <a:t>Quarta tesi. C’è però una specializzazione della salvezza etica, che è la salvezza politica. Politica e teologia. In che senso la politica moderna contiene in sé il dispositivo salvifico? </a:t>
            </a:r>
            <a:endParaRPr lang="it-IT" sz="1800" dirty="0">
              <a:effectLst/>
              <a:latin typeface="Calibri" panose="020F0502020204030204" pitchFamily="34" charset="0"/>
              <a:ea typeface="Yu Mincho" panose="02020400000000000000" pitchFamily="18" charset="-128"/>
              <a:cs typeface="Times New Roman" panose="02020603050405020304" pitchFamily="18" charset="0"/>
            </a:endParaRPr>
          </a:p>
          <a:p>
            <a:endParaRPr lang="it-IT" dirty="0"/>
          </a:p>
        </p:txBody>
      </p:sp>
    </p:spTree>
    <p:extLst>
      <p:ext uri="{BB962C8B-B14F-4D97-AF65-F5344CB8AC3E}">
        <p14:creationId xmlns:p14="http://schemas.microsoft.com/office/powerpoint/2010/main" val="492752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3E84836-3A9C-31D7-B504-BD9EE792663C}"/>
              </a:ext>
            </a:extLst>
          </p:cNvPr>
          <p:cNvSpPr>
            <a:spLocks noGrp="1"/>
          </p:cNvSpPr>
          <p:nvPr>
            <p:ph type="title"/>
          </p:nvPr>
        </p:nvSpPr>
        <p:spPr/>
        <p:txBody>
          <a:bodyPr/>
          <a:lstStyle/>
          <a:p>
            <a:r>
              <a:rPr lang="it-IT" dirty="0"/>
              <a:t>Filosofia dei dispositivi</a:t>
            </a:r>
          </a:p>
        </p:txBody>
      </p:sp>
      <p:sp>
        <p:nvSpPr>
          <p:cNvPr id="3" name="Segnaposto contenuto 2">
            <a:extLst>
              <a:ext uri="{FF2B5EF4-FFF2-40B4-BE49-F238E27FC236}">
                <a16:creationId xmlns:a16="http://schemas.microsoft.com/office/drawing/2014/main" id="{78752F85-72A3-BEAF-D0D8-DD57D00A3B04}"/>
              </a:ext>
            </a:extLst>
          </p:cNvPr>
          <p:cNvSpPr>
            <a:spLocks noGrp="1"/>
          </p:cNvSpPr>
          <p:nvPr>
            <p:ph idx="1"/>
          </p:nvPr>
        </p:nvSpPr>
        <p:spPr/>
        <p:txBody>
          <a:bodyPr>
            <a:normAutofit fontScale="85000" lnSpcReduction="10000"/>
          </a:bodyPr>
          <a:lstStyle/>
          <a:p>
            <a:pPr marL="342900" lvl="0" indent="-342900" algn="just">
              <a:buFont typeface="Symbol" pitchFamily="2" charset="2"/>
              <a:buChar char=""/>
            </a:pPr>
            <a:r>
              <a:rPr lang="it-IT" sz="1800" b="1" dirty="0">
                <a:effectLst/>
                <a:latin typeface="Calibri Light" panose="020F0302020204030204" pitchFamily="34" charset="0"/>
                <a:ea typeface="Yu Mincho" panose="02020400000000000000" pitchFamily="18" charset="-128"/>
                <a:cs typeface="Times New Roman" panose="02020603050405020304" pitchFamily="18" charset="0"/>
              </a:rPr>
              <a:t>Regimi di luce, regimi di enunciato. «Le prime due dimensioni di un dispositivo, o quelle che Foucault fa emergere per prime, sono curve di visibilità e curve di enunciazione. I dispositivi sono simili alle macchine di Raymond Roussel, come Foucault le analizza, sono macchine per far vedere e far parlare. La visibilità non rinvia a una luce in generale che illuminerebbe oggetti preesistenti, è fatta di </a:t>
            </a:r>
            <a:r>
              <a:rPr lang="it-IT" sz="1800" b="1" dirty="0" err="1">
                <a:effectLst/>
                <a:latin typeface="Calibri Light" panose="020F0302020204030204" pitchFamily="34" charset="0"/>
                <a:ea typeface="Yu Mincho" panose="02020400000000000000" pitchFamily="18" charset="-128"/>
                <a:cs typeface="Times New Roman" panose="02020603050405020304" pitchFamily="18" charset="0"/>
              </a:rPr>
              <a:t>lunee</a:t>
            </a:r>
            <a:r>
              <a:rPr lang="it-IT" sz="1800" b="1" dirty="0">
                <a:effectLst/>
                <a:latin typeface="Calibri Light" panose="020F0302020204030204" pitchFamily="34" charset="0"/>
                <a:ea typeface="Yu Mincho" panose="02020400000000000000" pitchFamily="18" charset="-128"/>
                <a:cs typeface="Times New Roman" panose="02020603050405020304" pitchFamily="18" charset="0"/>
              </a:rPr>
              <a:t> di luce che formano figure variabili e </a:t>
            </a:r>
            <a:r>
              <a:rPr lang="it-IT" sz="1800" b="1" dirty="0" err="1">
                <a:effectLst/>
                <a:latin typeface="Calibri Light" panose="020F0302020204030204" pitchFamily="34" charset="0"/>
                <a:ea typeface="Yu Mincho" panose="02020400000000000000" pitchFamily="18" charset="-128"/>
                <a:cs typeface="Times New Roman" panose="02020603050405020304" pitchFamily="18" charset="0"/>
              </a:rPr>
              <a:t>inserparabili</a:t>
            </a:r>
            <a:r>
              <a:rPr lang="it-IT" sz="1800" b="1" dirty="0">
                <a:effectLst/>
                <a:latin typeface="Calibri Light" panose="020F0302020204030204" pitchFamily="34" charset="0"/>
                <a:ea typeface="Yu Mincho" panose="02020400000000000000" pitchFamily="18" charset="-128"/>
                <a:cs typeface="Times New Roman" panose="02020603050405020304" pitchFamily="18" charset="0"/>
              </a:rPr>
              <a:t> da questo o da quel dispositivo. Ogni dispositivo ha un suo regime di luce, il modo in cui essa cade, si smorza e si diffonde, distribuendo il visibile e l’invisibile, facendo nascere o scomparire l’oggetto che senza di lei non esiste […] Se c’è una storicità dei dispositivi, è quella dei regimi di luce, ma anche quella dei regimi di enunciato. Infatti gli enunciati rinviano a loro volta a linee di enunciazione sulle quali si distribuiscono le posizioni differenziali del loro elementi… Non sono né soggetti né oggetti, ma regini che bisogna definire per il visibile e per l’enunciabile, con le loro derivazioni, trasformazioni, mutazioni» (Deleuze, Che cos’è un dispositivo?)</a:t>
            </a:r>
            <a:endParaRPr lang="it-IT" sz="1800" dirty="0">
              <a:effectLst/>
              <a:latin typeface="Calibri" panose="020F0502020204030204" pitchFamily="34" charset="0"/>
              <a:ea typeface="Yu Mincho" panose="02020400000000000000" pitchFamily="18" charset="-128"/>
              <a:cs typeface="Times New Roman" panose="02020603050405020304" pitchFamily="18" charset="0"/>
            </a:endParaRPr>
          </a:p>
          <a:p>
            <a:pPr marL="342900" lvl="0" indent="-342900" algn="just">
              <a:buFont typeface="Symbol" pitchFamily="2" charset="2"/>
              <a:buChar char=""/>
            </a:pPr>
            <a:r>
              <a:rPr lang="it-IT" sz="1800" b="1" dirty="0">
                <a:effectLst/>
                <a:latin typeface="Calibri Light" panose="020F0302020204030204" pitchFamily="34" charset="0"/>
                <a:ea typeface="Yu Mincho" panose="02020400000000000000" pitchFamily="18" charset="-128"/>
                <a:cs typeface="Times New Roman" panose="02020603050405020304" pitchFamily="18" charset="0"/>
              </a:rPr>
              <a:t>«In terzo luogo, un dispositivo comporta linee di forze. Si direbbe che esse vadano da un singolo punto a un altro delle linee precedenti; in un certo senso rettificano le curve precedenti, tracciano tangenti, circondano le traiettorie da una linea all’altra, compiono degli andirivieni dal vedere al dire e viceversa, agendo come frecce che intrecciano continuamente le cose e le parole e ne guidano la lotta. La linea di forze si produce in ogni relazione da un punto all’altro e passa per tutti i luoghi del dispositivo. Invisibile e indicibile, è strettamente intrecciata alle altre e tuttavia indistricabile. È la dimensione del potere e il potere è la terza dimensione dello spazio, interna al dispositivo, variabile con i dispositivi, come il potere, essa si compone con il sapere».</a:t>
            </a:r>
            <a:endParaRPr lang="it-IT" sz="1800" dirty="0">
              <a:effectLst/>
              <a:latin typeface="Calibri" panose="020F0502020204030204" pitchFamily="34" charset="0"/>
              <a:ea typeface="Yu Mincho" panose="02020400000000000000" pitchFamily="18" charset="-128"/>
              <a:cs typeface="Times New Roman" panose="02020603050405020304" pitchFamily="18" charset="0"/>
            </a:endParaRPr>
          </a:p>
          <a:p>
            <a:pPr marL="0" indent="0">
              <a:buNone/>
            </a:pPr>
            <a:endParaRPr lang="it-IT" dirty="0"/>
          </a:p>
        </p:txBody>
      </p:sp>
    </p:spTree>
    <p:extLst>
      <p:ext uri="{BB962C8B-B14F-4D97-AF65-F5344CB8AC3E}">
        <p14:creationId xmlns:p14="http://schemas.microsoft.com/office/powerpoint/2010/main" val="39730786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89CBC87-5A67-85B9-DCC8-86932CA939A4}"/>
              </a:ext>
            </a:extLst>
          </p:cNvPr>
          <p:cNvSpPr>
            <a:spLocks noGrp="1"/>
          </p:cNvSpPr>
          <p:nvPr>
            <p:ph type="title"/>
          </p:nvPr>
        </p:nvSpPr>
        <p:spPr/>
        <p:txBody>
          <a:bodyPr/>
          <a:lstStyle/>
          <a:p>
            <a:r>
              <a:rPr lang="it-IT" dirty="0"/>
              <a:t>Filosofia dei dispositivi</a:t>
            </a:r>
          </a:p>
        </p:txBody>
      </p:sp>
      <p:sp>
        <p:nvSpPr>
          <p:cNvPr id="3" name="Segnaposto contenuto 2">
            <a:extLst>
              <a:ext uri="{FF2B5EF4-FFF2-40B4-BE49-F238E27FC236}">
                <a16:creationId xmlns:a16="http://schemas.microsoft.com/office/drawing/2014/main" id="{654CF73C-F498-EE33-DFFB-6D9E12B88EF6}"/>
              </a:ext>
            </a:extLst>
          </p:cNvPr>
          <p:cNvSpPr>
            <a:spLocks noGrp="1"/>
          </p:cNvSpPr>
          <p:nvPr>
            <p:ph idx="1"/>
          </p:nvPr>
        </p:nvSpPr>
        <p:spPr/>
        <p:txBody>
          <a:bodyPr>
            <a:normAutofit fontScale="85000" lnSpcReduction="10000"/>
          </a:bodyPr>
          <a:lstStyle/>
          <a:p>
            <a:pPr marL="342900" lvl="0" indent="-342900" algn="just">
              <a:buFont typeface="Symbol" pitchFamily="2" charset="2"/>
              <a:buChar char=""/>
            </a:pPr>
            <a:r>
              <a:rPr lang="it-IT" sz="1800" b="1" dirty="0">
                <a:effectLst/>
                <a:latin typeface="Calibri Light" panose="020F0302020204030204" pitchFamily="34" charset="0"/>
                <a:ea typeface="Yu Mincho" panose="02020400000000000000" pitchFamily="18" charset="-128"/>
                <a:cs typeface="Times New Roman" panose="02020603050405020304" pitchFamily="18" charset="0"/>
              </a:rPr>
              <a:t>«Infine Foucault scopre le linee di soggettivazione. […] Una linea di soggettivazione è un processo, una produzione di soggettività dentro un dispositivo: essa deve prodursi, nella misura in cui il dispositivo lo permetta o lo renda possibile. È una linea di fuga. Il Sé non è né un sapere né un potere, è un processo di individuazione che riguarda gruppi o persone, e si sottrare ai rapporti di forza stabiliti così come ai sapere costituiti: una sorta di plusvalore. […]»</a:t>
            </a:r>
            <a:endParaRPr lang="it-IT" sz="1800" dirty="0">
              <a:effectLst/>
              <a:latin typeface="Calibri" panose="020F0502020204030204" pitchFamily="34" charset="0"/>
              <a:ea typeface="Yu Mincho" panose="02020400000000000000" pitchFamily="18" charset="-128"/>
              <a:cs typeface="Times New Roman" panose="02020603050405020304" pitchFamily="18" charset="0"/>
            </a:endParaRPr>
          </a:p>
          <a:p>
            <a:pPr marL="342900" lvl="0" indent="-342900" algn="just">
              <a:buFont typeface="Symbol" pitchFamily="2" charset="2"/>
              <a:buChar char=""/>
            </a:pPr>
            <a:r>
              <a:rPr lang="it-IT" sz="1800" b="1" dirty="0">
                <a:effectLst/>
                <a:latin typeface="Calibri Light" panose="020F0302020204030204" pitchFamily="34" charset="0"/>
                <a:ea typeface="Yu Mincho" panose="02020400000000000000" pitchFamily="18" charset="-128"/>
                <a:cs typeface="Times New Roman" panose="02020603050405020304" pitchFamily="18" charset="0"/>
              </a:rPr>
              <a:t>«Ne derivano due conseguenze importanti per la filosofia dei dispositivi. La prima è il ripudio degli universali. L’universale infatti non spiega niente, è lui che deve essere spiegato. Tutte le linee sono linee di variazione, che non hanno neppure coordinate costanti. L’uno, il Tutto, il vero, l’oggetto, il soggetto non sono degli universali, ma singoli processi, di unificazione, di totalizzazione, di verifica, di oggettivazione, di soggettivazioni, immanenti a un certo dispositivo. […] Forse è la ragione a porre il maggior problema, perché processi di razionalizzazione possono agire su segmenti o regioni di tutte le linee considerate. Ciò che (Foucault) essenzialmente rifiuta è l’identificazione di questi processi con una ragione per eccellenza. […] Da questo punto di vista la questione che si obietta a Foucault, cioè sapere come si possa stimare il valore relativo di un dispositivo se non si può fare ricorso a valori trascendenti in quanto coordinate universali, rischia di riportarci indietro e di mancare essa stessa di senso. Si dirà che tutti i dispositivi si equivalgono (nichilismo)? Già molto tempo fa pensatori come Spinoza e Nietzsche hanno mostrato come i modi di esistenza dovessero essere ponderati secondo criteri immanenti, secondi i loro livelli di possibilità, di libertà, di creatività, senza alcun appello a valori trascendenti».</a:t>
            </a:r>
            <a:endParaRPr lang="it-IT" sz="1800" dirty="0">
              <a:effectLst/>
              <a:latin typeface="Calibri" panose="020F0502020204030204" pitchFamily="34" charset="0"/>
              <a:ea typeface="Yu Mincho" panose="02020400000000000000" pitchFamily="18" charset="-128"/>
              <a:cs typeface="Times New Roman" panose="02020603050405020304" pitchFamily="18" charset="0"/>
            </a:endParaRPr>
          </a:p>
          <a:p>
            <a:endParaRPr lang="it-IT" dirty="0"/>
          </a:p>
        </p:txBody>
      </p:sp>
    </p:spTree>
    <p:extLst>
      <p:ext uri="{BB962C8B-B14F-4D97-AF65-F5344CB8AC3E}">
        <p14:creationId xmlns:p14="http://schemas.microsoft.com/office/powerpoint/2010/main" val="16877898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092450B-946A-B5BB-F4A0-F93EE5000A92}"/>
              </a:ext>
            </a:extLst>
          </p:cNvPr>
          <p:cNvSpPr>
            <a:spLocks noGrp="1"/>
          </p:cNvSpPr>
          <p:nvPr>
            <p:ph type="title"/>
          </p:nvPr>
        </p:nvSpPr>
        <p:spPr/>
        <p:txBody>
          <a:bodyPr/>
          <a:lstStyle/>
          <a:p>
            <a:r>
              <a:rPr lang="it-IT" dirty="0"/>
              <a:t>Filosofia dei dispositivi</a:t>
            </a:r>
          </a:p>
        </p:txBody>
      </p:sp>
      <p:sp>
        <p:nvSpPr>
          <p:cNvPr id="3" name="Segnaposto contenuto 2">
            <a:extLst>
              <a:ext uri="{FF2B5EF4-FFF2-40B4-BE49-F238E27FC236}">
                <a16:creationId xmlns:a16="http://schemas.microsoft.com/office/drawing/2014/main" id="{6D52C67A-2F3E-1563-7939-5E26C80D4760}"/>
              </a:ext>
            </a:extLst>
          </p:cNvPr>
          <p:cNvSpPr>
            <a:spLocks noGrp="1"/>
          </p:cNvSpPr>
          <p:nvPr>
            <p:ph idx="1"/>
          </p:nvPr>
        </p:nvSpPr>
        <p:spPr/>
        <p:txBody>
          <a:bodyPr>
            <a:normAutofit fontScale="85000" lnSpcReduction="10000"/>
          </a:bodyPr>
          <a:lstStyle/>
          <a:p>
            <a:pPr marL="342900" lvl="0" indent="-342900" algn="just">
              <a:buFont typeface="Symbol" pitchFamily="2" charset="2"/>
              <a:buChar char=""/>
            </a:pPr>
            <a:r>
              <a:rPr lang="it-IT" sz="1800" b="1" dirty="0">
                <a:effectLst/>
                <a:latin typeface="Calibri Light" panose="020F0302020204030204" pitchFamily="34" charset="0"/>
                <a:ea typeface="Yu Mincho" panose="02020400000000000000" pitchFamily="18" charset="-128"/>
                <a:cs typeface="Times New Roman" panose="02020603050405020304" pitchFamily="18" charset="0"/>
              </a:rPr>
              <a:t>«La seconda conseguenza di una filosofia dei dispositivi è un cambio di orientamento, che si distoglie dall’Eterno per concepire il nuovo. […] Poiché sfuggono alle dimensioni del sapere e del potere, le linee di soggettivazione sembrano particolarmente adatte a tracciare percorsi di creazione, che solitamente abortiscono ma che vengono anche ripresi, modificati, fino alla rottura del vecchio dispositivo. Gli studi ancora inediti di Foucault sui diversi processi cristiani con ogni probabilità aprono numerose strade a questo proposito. Tuttavia non bisogna credere che la produzione di soggettività sia devoluta alla religione: anche le lotte anti-religiose sono creatrici, così come i regimi di luce, di enunciazione o di dominio passano attraverso gli ambiti più diversi. Le soggettivazioni moderne non assomigliano più a quelle dei greci né a quelle dei cristiani, e neppure la luce, gli enunciati e i poteri».</a:t>
            </a:r>
            <a:endParaRPr lang="it-IT" sz="1800" dirty="0">
              <a:effectLst/>
              <a:latin typeface="Calibri" panose="020F0502020204030204" pitchFamily="34" charset="0"/>
              <a:ea typeface="Yu Mincho" panose="02020400000000000000" pitchFamily="18" charset="-128"/>
              <a:cs typeface="Times New Roman" panose="02020603050405020304" pitchFamily="18" charset="0"/>
            </a:endParaRPr>
          </a:p>
          <a:p>
            <a:pPr marL="342900" lvl="0" indent="-342900" algn="just">
              <a:buFont typeface="Symbol" pitchFamily="2" charset="2"/>
              <a:buChar char=""/>
            </a:pPr>
            <a:r>
              <a:rPr lang="it-IT" sz="1800" b="1" dirty="0">
                <a:effectLst/>
                <a:latin typeface="Calibri Light" panose="020F0302020204030204" pitchFamily="34" charset="0"/>
                <a:ea typeface="Yu Mincho" panose="02020400000000000000" pitchFamily="18" charset="-128"/>
                <a:cs typeface="Times New Roman" panose="02020603050405020304" pitchFamily="18" charset="0"/>
              </a:rPr>
              <a:t>«Apparteniamo a certi dispositivi e agiamo in essi. La novità di un dispositivo rispetto ai precedenti la chiamiamo la sua attualità, la nostra attualità. Il nuovo è l’attuale. L’attuale non è ciò che siamo, ma piuttosto ciò che diventiamo, ciò che stiamo diventando, cioè l’Altro, il nostro divenire-altro. In ogni dispositivo occorre distinguere ciò che siamo (ciò che non siamo già più) e ciò che stiamo diventando: la parte della storia dalla parte dell’attuale»</a:t>
            </a:r>
            <a:endParaRPr lang="it-IT" sz="1800" dirty="0">
              <a:effectLst/>
              <a:latin typeface="Calibri" panose="020F0502020204030204" pitchFamily="34" charset="0"/>
              <a:ea typeface="Yu Mincho" panose="02020400000000000000" pitchFamily="18" charset="-128"/>
              <a:cs typeface="Times New Roman" panose="02020603050405020304" pitchFamily="18" charset="0"/>
            </a:endParaRPr>
          </a:p>
          <a:p>
            <a:pPr marL="342900" lvl="0" indent="-342900" algn="just">
              <a:buFont typeface="Symbol" pitchFamily="2" charset="2"/>
              <a:buChar char=""/>
            </a:pPr>
            <a:r>
              <a:rPr lang="it-IT" sz="1800" b="1">
                <a:effectLst/>
                <a:latin typeface="Calibri Light" panose="020F0302020204030204" pitchFamily="34" charset="0"/>
                <a:ea typeface="Yu Mincho" panose="02020400000000000000" pitchFamily="18" charset="-128"/>
                <a:cs typeface="Times New Roman" panose="02020603050405020304" pitchFamily="18" charset="0"/>
              </a:rPr>
              <a:t>«Le differenti linee di un dispositivo si ripartono in due gruppi, linee di stratificazione o di sedimentazione, linee di attualizzazione o di creatività». </a:t>
            </a:r>
            <a:endParaRPr lang="it-IT" sz="1800">
              <a:effectLst/>
              <a:latin typeface="Calibri" panose="020F0502020204030204" pitchFamily="34" charset="0"/>
              <a:ea typeface="Yu Mincho" panose="02020400000000000000" pitchFamily="18" charset="-128"/>
              <a:cs typeface="Times New Roman" panose="02020603050405020304" pitchFamily="18" charset="0"/>
            </a:endParaRPr>
          </a:p>
          <a:p>
            <a:pPr marL="0" indent="0">
              <a:buNone/>
            </a:pPr>
            <a:endParaRPr lang="it-IT"/>
          </a:p>
        </p:txBody>
      </p:sp>
    </p:spTree>
    <p:extLst>
      <p:ext uri="{BB962C8B-B14F-4D97-AF65-F5344CB8AC3E}">
        <p14:creationId xmlns:p14="http://schemas.microsoft.com/office/powerpoint/2010/main" val="38001742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3B9FA8-1C5E-67FC-F0B5-392BF68E543A}"/>
              </a:ext>
            </a:extLst>
          </p:cNvPr>
          <p:cNvSpPr>
            <a:spLocks noGrp="1"/>
          </p:cNvSpPr>
          <p:nvPr>
            <p:ph type="title"/>
          </p:nvPr>
        </p:nvSpPr>
        <p:spPr/>
        <p:txBody>
          <a:bodyPr/>
          <a:lstStyle/>
          <a:p>
            <a:r>
              <a:rPr lang="it-IT" dirty="0"/>
              <a:t>Filosofia dei dispositivi</a:t>
            </a:r>
          </a:p>
        </p:txBody>
      </p:sp>
      <p:sp>
        <p:nvSpPr>
          <p:cNvPr id="3" name="Segnaposto contenuto 2">
            <a:extLst>
              <a:ext uri="{FF2B5EF4-FFF2-40B4-BE49-F238E27FC236}">
                <a16:creationId xmlns:a16="http://schemas.microsoft.com/office/drawing/2014/main" id="{4DACF57E-B693-5570-9E74-F76F8873D884}"/>
              </a:ext>
            </a:extLst>
          </p:cNvPr>
          <p:cNvSpPr>
            <a:spLocks noGrp="1"/>
          </p:cNvSpPr>
          <p:nvPr>
            <p:ph idx="1"/>
          </p:nvPr>
        </p:nvSpPr>
        <p:spPr/>
        <p:txBody>
          <a:bodyPr>
            <a:normAutofit fontScale="92500" lnSpcReduction="10000"/>
          </a:bodyPr>
          <a:lstStyle/>
          <a:p>
            <a:pPr lvl="0" algn="just">
              <a:buAutoNum type="arabicPeriod"/>
              <a:tabLst>
                <a:tab pos="4291965" algn="l"/>
              </a:tabLst>
            </a:pPr>
            <a:r>
              <a:rPr lang="it-IT" sz="1800" i="1" dirty="0">
                <a:effectLst/>
                <a:latin typeface="Calibri Light" panose="020F0302020204030204" pitchFamily="34" charset="0"/>
                <a:ea typeface="Yu Mincho" panose="02020400000000000000" pitchFamily="18" charset="-128"/>
                <a:cs typeface="Times New Roman" panose="02020603050405020304" pitchFamily="18" charset="0"/>
              </a:rPr>
              <a:t>Il lavoro come regime privilegiato di luce: fa nascere l’oggetto (e il soggetto) che senza di lui non esiste. </a:t>
            </a:r>
            <a:endParaRPr lang="it-IT" dirty="0">
              <a:latin typeface="Calibri" panose="020F0502020204030204" pitchFamily="34" charset="0"/>
              <a:ea typeface="Yu Mincho" panose="02020400000000000000" pitchFamily="18" charset="-128"/>
              <a:cs typeface="Times New Roman" panose="02020603050405020304" pitchFamily="18" charset="0"/>
            </a:endParaRPr>
          </a:p>
          <a:p>
            <a:pPr lvl="0" algn="just">
              <a:buAutoNum type="arabicPeriod"/>
              <a:tabLst>
                <a:tab pos="4291965" algn="l"/>
              </a:tabLst>
            </a:pPr>
            <a:r>
              <a:rPr lang="it-IT" sz="1800" i="1" dirty="0">
                <a:effectLst/>
                <a:latin typeface="Calibri Light" panose="020F0302020204030204" pitchFamily="34" charset="0"/>
                <a:ea typeface="Yu Mincho" panose="02020400000000000000" pitchFamily="18" charset="-128"/>
                <a:cs typeface="Times New Roman" panose="02020603050405020304" pitchFamily="18" charset="0"/>
              </a:rPr>
              <a:t>Il lavoro come regime di enunciati, che non sono né soggetti né oggetti (l’enunciazione come nuova alienazione)</a:t>
            </a:r>
          </a:p>
          <a:p>
            <a:pPr lvl="0" algn="just">
              <a:buAutoNum type="arabicPeriod"/>
              <a:tabLst>
                <a:tab pos="4291965" algn="l"/>
              </a:tabLst>
            </a:pPr>
            <a:r>
              <a:rPr lang="it-IT" sz="1800" i="1" dirty="0">
                <a:effectLst/>
                <a:latin typeface="Calibri Light" panose="020F0302020204030204" pitchFamily="34" charset="0"/>
                <a:ea typeface="Yu Mincho" panose="02020400000000000000" pitchFamily="18" charset="-128"/>
                <a:cs typeface="Times New Roman" panose="02020603050405020304" pitchFamily="18" charset="0"/>
              </a:rPr>
              <a:t>Il lavoro come regime di forze. Il potere è indicibile e invisibile. Eppure compone. </a:t>
            </a:r>
            <a:endParaRPr lang="it-IT" dirty="0">
              <a:latin typeface="Calibri" panose="020F0502020204030204" pitchFamily="34" charset="0"/>
              <a:ea typeface="Yu Mincho" panose="02020400000000000000" pitchFamily="18" charset="-128"/>
              <a:cs typeface="Times New Roman" panose="02020603050405020304" pitchFamily="18" charset="0"/>
            </a:endParaRPr>
          </a:p>
          <a:p>
            <a:pPr lvl="0" algn="just">
              <a:buAutoNum type="arabicPeriod"/>
              <a:tabLst>
                <a:tab pos="4291965" algn="l"/>
              </a:tabLst>
            </a:pPr>
            <a:r>
              <a:rPr lang="it-IT" sz="1800" i="1" dirty="0">
                <a:effectLst/>
                <a:latin typeface="Calibri Light" panose="020F0302020204030204" pitchFamily="34" charset="0"/>
                <a:ea typeface="Yu Mincho" panose="02020400000000000000" pitchFamily="18" charset="-128"/>
                <a:cs typeface="Times New Roman" panose="02020603050405020304" pitchFamily="18" charset="0"/>
              </a:rPr>
              <a:t>La soggettivazione: che è una linea di fuga ma si rende possibile solo a condizione che il potere lo renda possibile.</a:t>
            </a:r>
            <a:endParaRPr lang="it-IT" sz="1800" i="1" dirty="0">
              <a:effectLst/>
              <a:latin typeface="Calibri" panose="020F0502020204030204" pitchFamily="34" charset="0"/>
              <a:ea typeface="Yu Mincho" panose="02020400000000000000" pitchFamily="18" charset="-128"/>
              <a:cs typeface="Times New Roman" panose="02020603050405020304" pitchFamily="18" charset="0"/>
            </a:endParaRPr>
          </a:p>
          <a:p>
            <a:pPr lvl="0" algn="just">
              <a:buAutoNum type="arabicPeriod"/>
              <a:tabLst>
                <a:tab pos="4291965" algn="l"/>
              </a:tabLst>
            </a:pPr>
            <a:r>
              <a:rPr lang="it-IT" sz="1800" i="1" dirty="0">
                <a:effectLst/>
                <a:latin typeface="Calibri Light" panose="020F0302020204030204" pitchFamily="34" charset="0"/>
                <a:ea typeface="Yu Mincho" panose="02020400000000000000" pitchFamily="18" charset="-128"/>
                <a:cs typeface="Times New Roman" panose="02020603050405020304" pitchFamily="18" charset="0"/>
              </a:rPr>
              <a:t>Il lavoro e il ripudio degli universali: è vero? Il fatto sociale totale. La natura e la storia secondo Strauss</a:t>
            </a:r>
          </a:p>
          <a:p>
            <a:pPr lvl="0" algn="just">
              <a:buAutoNum type="arabicPeriod"/>
              <a:tabLst>
                <a:tab pos="4291965" algn="l"/>
              </a:tabLst>
            </a:pPr>
            <a:r>
              <a:rPr lang="it-IT" sz="1800" i="1" dirty="0">
                <a:effectLst/>
                <a:latin typeface="Calibri Light" panose="020F0302020204030204" pitchFamily="34" charset="0"/>
                <a:ea typeface="Yu Mincho" panose="02020400000000000000" pitchFamily="18" charset="-128"/>
                <a:cs typeface="Times New Roman" panose="02020603050405020304" pitchFamily="18" charset="0"/>
              </a:rPr>
              <a:t>Dall’eterno al nuovo: ma non è esattamente la parabola della modernità? Dall’eterno al nuovo… riflettere su questo tema. </a:t>
            </a:r>
          </a:p>
          <a:p>
            <a:pPr lvl="0" algn="just">
              <a:buAutoNum type="arabicPeriod"/>
              <a:tabLst>
                <a:tab pos="4291965" algn="l"/>
              </a:tabLst>
            </a:pPr>
            <a:r>
              <a:rPr lang="it-IT" sz="1800" i="1" dirty="0">
                <a:effectLst/>
                <a:latin typeface="Calibri Light" panose="020F0302020204030204" pitchFamily="34" charset="0"/>
                <a:ea typeface="Yu Mincho" panose="02020400000000000000" pitchFamily="18" charset="-128"/>
                <a:cs typeface="Times New Roman" panose="02020603050405020304" pitchFamily="18" charset="0"/>
              </a:rPr>
              <a:t>Il nuovo come ciò che stiamo diventando, non ciò che siamo. Ancora il rapporto tra ontologia e lavoro. La consolazione del </a:t>
            </a:r>
            <a:r>
              <a:rPr lang="it-IT" sz="1800" i="1" dirty="0" err="1">
                <a:effectLst/>
                <a:latin typeface="Calibri Light" panose="020F0302020204030204" pitchFamily="34" charset="0"/>
                <a:ea typeface="Yu Mincho" panose="02020400000000000000" pitchFamily="18" charset="-128"/>
                <a:cs typeface="Times New Roman" panose="02020603050405020304" pitchFamily="18" charset="0"/>
              </a:rPr>
              <a:t>Neuzeit</a:t>
            </a:r>
            <a:r>
              <a:rPr lang="it-IT" sz="1800" i="1" dirty="0">
                <a:effectLst/>
                <a:latin typeface="Calibri Light" panose="020F0302020204030204" pitchFamily="34" charset="0"/>
                <a:ea typeface="Yu Mincho" panose="02020400000000000000" pitchFamily="18" charset="-128"/>
                <a:cs typeface="Times New Roman" panose="02020603050405020304" pitchFamily="18" charset="0"/>
              </a:rPr>
              <a:t> contro la salvezza dell’eterno. </a:t>
            </a:r>
            <a:endParaRPr lang="it-IT" sz="1800" dirty="0">
              <a:effectLst/>
              <a:latin typeface="Calibri" panose="020F0502020204030204" pitchFamily="34" charset="0"/>
              <a:ea typeface="Yu Mincho" panose="02020400000000000000" pitchFamily="18" charset="-128"/>
              <a:cs typeface="Times New Roman" panose="02020603050405020304" pitchFamily="18" charset="0"/>
            </a:endParaRPr>
          </a:p>
          <a:p>
            <a:pPr marL="114300" indent="0">
              <a:buNone/>
            </a:pPr>
            <a:r>
              <a:rPr lang="it-IT" sz="1800" i="1" dirty="0">
                <a:effectLst/>
                <a:latin typeface="Calibri Light" panose="020F0302020204030204" pitchFamily="34" charset="0"/>
                <a:ea typeface="Yu Mincho" panose="02020400000000000000" pitchFamily="18" charset="-128"/>
                <a:cs typeface="Times New Roman" panose="02020603050405020304" pitchFamily="18" charset="0"/>
              </a:rPr>
              <a:t> </a:t>
            </a:r>
            <a:endParaRPr lang="it-IT" sz="1800" dirty="0">
              <a:effectLst/>
              <a:latin typeface="Calibri" panose="020F0502020204030204" pitchFamily="34" charset="0"/>
              <a:ea typeface="Yu Mincho" panose="02020400000000000000" pitchFamily="18" charset="-128"/>
              <a:cs typeface="Times New Roman" panose="02020603050405020304" pitchFamily="18" charset="0"/>
            </a:endParaRPr>
          </a:p>
          <a:p>
            <a:pPr marL="0" indent="0">
              <a:buNone/>
            </a:pPr>
            <a:endParaRPr lang="it-IT" dirty="0"/>
          </a:p>
        </p:txBody>
      </p:sp>
    </p:spTree>
    <p:extLst>
      <p:ext uri="{BB962C8B-B14F-4D97-AF65-F5344CB8AC3E}">
        <p14:creationId xmlns:p14="http://schemas.microsoft.com/office/powerpoint/2010/main" val="21805601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3BCD8CC-6C87-7970-5C0E-CFB29380E232}"/>
              </a:ext>
            </a:extLst>
          </p:cNvPr>
          <p:cNvSpPr>
            <a:spLocks noGrp="1"/>
          </p:cNvSpPr>
          <p:nvPr>
            <p:ph type="title"/>
          </p:nvPr>
        </p:nvSpPr>
        <p:spPr/>
        <p:txBody>
          <a:bodyPr/>
          <a:lstStyle/>
          <a:p>
            <a:r>
              <a:rPr lang="it-IT" dirty="0"/>
              <a:t>Alcune tesi </a:t>
            </a:r>
          </a:p>
        </p:txBody>
      </p:sp>
      <p:sp>
        <p:nvSpPr>
          <p:cNvPr id="3" name="Segnaposto contenuto 2">
            <a:extLst>
              <a:ext uri="{FF2B5EF4-FFF2-40B4-BE49-F238E27FC236}">
                <a16:creationId xmlns:a16="http://schemas.microsoft.com/office/drawing/2014/main" id="{A8EC257B-F9FB-3528-9C32-460736B13050}"/>
              </a:ext>
            </a:extLst>
          </p:cNvPr>
          <p:cNvSpPr>
            <a:spLocks noGrp="1"/>
          </p:cNvSpPr>
          <p:nvPr>
            <p:ph idx="1"/>
          </p:nvPr>
        </p:nvSpPr>
        <p:spPr/>
        <p:txBody>
          <a:bodyPr>
            <a:normAutofit fontScale="85000" lnSpcReduction="10000"/>
          </a:bodyPr>
          <a:lstStyle/>
          <a:p>
            <a:pPr marL="342900" lvl="0" indent="-342900" algn="just">
              <a:buFont typeface="Symbol" pitchFamily="2" charset="2"/>
              <a:buChar char=""/>
              <a:tabLst>
                <a:tab pos="4291965" algn="l"/>
              </a:tabLst>
            </a:pPr>
            <a:r>
              <a:rPr lang="it-IT" sz="1800" dirty="0">
                <a:effectLst/>
                <a:latin typeface="Calibri Light" panose="020F0302020204030204" pitchFamily="34" charset="0"/>
                <a:ea typeface="Yu Mincho" panose="02020400000000000000" pitchFamily="18" charset="-128"/>
                <a:cs typeface="Times New Roman" panose="02020603050405020304" pitchFamily="18" charset="0"/>
              </a:rPr>
              <a:t>Prima tesi: è proprio questa distinzione/ambiguità propria dei dispositivi che spiega alla perfezione l’ambiguità tipica del lavoro moderno.  Ogni dispositivo si compone di una linea che mette in salvo il nuovo, che fa divenire e oggettivare il soggetto. </a:t>
            </a:r>
            <a:endParaRPr lang="it-IT" sz="1800" dirty="0">
              <a:effectLst/>
              <a:latin typeface="Calibri" panose="020F0502020204030204" pitchFamily="34" charset="0"/>
              <a:ea typeface="Yu Mincho" panose="02020400000000000000" pitchFamily="18" charset="-128"/>
              <a:cs typeface="Times New Roman" panose="02020603050405020304" pitchFamily="18" charset="0"/>
            </a:endParaRPr>
          </a:p>
          <a:p>
            <a:pPr marL="342900" lvl="0" indent="-342900" algn="just">
              <a:buFont typeface="Symbol" pitchFamily="2" charset="2"/>
              <a:buChar char=""/>
              <a:tabLst>
                <a:tab pos="4291965" algn="l"/>
              </a:tabLst>
            </a:pPr>
            <a:r>
              <a:rPr lang="it-IT" sz="1800" dirty="0">
                <a:effectLst/>
                <a:latin typeface="Calibri Light" panose="020F0302020204030204" pitchFamily="34" charset="0"/>
                <a:ea typeface="Yu Mincho" panose="02020400000000000000" pitchFamily="18" charset="-128"/>
                <a:cs typeface="Times New Roman" panose="02020603050405020304" pitchFamily="18" charset="0"/>
              </a:rPr>
              <a:t>Seconda tesi: In quanto dispositivo, il lavoro non ha più a che fare coi bisogni ma con la tecnica.</a:t>
            </a:r>
            <a:endParaRPr lang="it-IT" sz="1800" dirty="0">
              <a:effectLst/>
              <a:latin typeface="Calibri" panose="020F0502020204030204" pitchFamily="34" charset="0"/>
              <a:ea typeface="Yu Mincho" panose="02020400000000000000" pitchFamily="18" charset="-128"/>
              <a:cs typeface="Times New Roman" panose="02020603050405020304" pitchFamily="18" charset="0"/>
            </a:endParaRPr>
          </a:p>
          <a:p>
            <a:pPr marL="342900" lvl="0" indent="-342900" algn="just">
              <a:buFont typeface="Symbol" pitchFamily="2" charset="2"/>
              <a:buChar char=""/>
              <a:tabLst>
                <a:tab pos="4291965" algn="l"/>
              </a:tabLst>
            </a:pPr>
            <a:r>
              <a:rPr lang="it-IT" sz="1800" dirty="0">
                <a:effectLst/>
                <a:latin typeface="Calibri Light" panose="020F0302020204030204" pitchFamily="34" charset="0"/>
                <a:ea typeface="Yu Mincho" panose="02020400000000000000" pitchFamily="18" charset="-128"/>
                <a:cs typeface="Times New Roman" panose="02020603050405020304" pitchFamily="18" charset="0"/>
              </a:rPr>
              <a:t>Terza tesi: Il lavoro è sul limite tra assoggettamento e soggettivazione </a:t>
            </a:r>
            <a:endParaRPr lang="it-IT" sz="1800" dirty="0">
              <a:effectLst/>
              <a:latin typeface="Calibri" panose="020F0502020204030204" pitchFamily="34" charset="0"/>
              <a:ea typeface="Yu Mincho" panose="02020400000000000000" pitchFamily="18" charset="-128"/>
              <a:cs typeface="Times New Roman" panose="02020603050405020304" pitchFamily="18" charset="0"/>
            </a:endParaRPr>
          </a:p>
          <a:p>
            <a:pPr marL="342900" lvl="0" indent="-342900" algn="just">
              <a:buFont typeface="Symbol" pitchFamily="2" charset="2"/>
              <a:buChar char=""/>
              <a:tabLst>
                <a:tab pos="4291965" algn="l"/>
              </a:tabLst>
            </a:pPr>
            <a:r>
              <a:rPr lang="it-IT" sz="1800" dirty="0">
                <a:effectLst/>
                <a:latin typeface="Calibri Light" panose="020F0302020204030204" pitchFamily="34" charset="0"/>
                <a:ea typeface="Yu Mincho" panose="02020400000000000000" pitchFamily="18" charset="-128"/>
                <a:cs typeface="Times New Roman" panose="02020603050405020304" pitchFamily="18" charset="0"/>
              </a:rPr>
              <a:t>Quarta tesi: La secolarizzazione non potrebbe compiersi senza questa trascendentalità di dispositivi salvifici. Uno è il potere, certamente. Ma l’altro è il lavoro, il lavoro come fatto sociale totale: «allora, la teoria della salvezza cessa di appellarsi alla trascendenza di Dio. Il mondo è salvato dal momento in cui ciascun essere particolare riceve dal lavoro umano la sua consacrazione universale. Dio non è che il residuo di questa divinizzazione dell’uomo, ciò che la morte strappa ancora alla dialettica e che essa ritiene prigioniera nella particolarità cieca e brutale della necessità naturale. Dio è il male. La storia umana non è altro che la disfatta di Dio da parte dell’uomo, l’umanizzazione progressiva della natura attraverso il lavoro, la negazione del caso. L’uomo nasce nell’universo per </a:t>
            </a:r>
            <a:r>
              <a:rPr lang="it-IT" sz="1800" dirty="0" err="1">
                <a:effectLst/>
                <a:latin typeface="Calibri Light" panose="020F0302020204030204" pitchFamily="34" charset="0"/>
                <a:ea typeface="Yu Mincho" panose="02020400000000000000" pitchFamily="18" charset="-128"/>
                <a:cs typeface="Times New Roman" panose="02020603050405020304" pitchFamily="18" charset="0"/>
              </a:rPr>
              <a:t>esprimerme</a:t>
            </a:r>
            <a:r>
              <a:rPr lang="it-IT" sz="1800" dirty="0">
                <a:effectLst/>
                <a:latin typeface="Calibri Light" panose="020F0302020204030204" pitchFamily="34" charset="0"/>
                <a:ea typeface="Yu Mincho" panose="02020400000000000000" pitchFamily="18" charset="-128"/>
                <a:cs typeface="Times New Roman" panose="02020603050405020304" pitchFamily="18" charset="0"/>
              </a:rPr>
              <a:t> il caso e l’ingiustizia e latto ontologico attraverso il quale si definisce è giustamente l’affermazione dialettica della giustizia e della salvezza. Così l’esigenza morale non è affatto differente dal compimento effettivo della storia universale: l’uomo non deve scoprire coi suoi atti una regola trascendente di condotta. Il dovere è il lavoro» (</a:t>
            </a:r>
            <a:r>
              <a:rPr lang="it-IT" sz="1800" dirty="0" err="1">
                <a:effectLst/>
                <a:latin typeface="Calibri Light" panose="020F0302020204030204" pitchFamily="34" charset="0"/>
                <a:ea typeface="Yu Mincho" panose="02020400000000000000" pitchFamily="18" charset="-128"/>
                <a:cs typeface="Times New Roman" panose="02020603050405020304" pitchFamily="18" charset="0"/>
              </a:rPr>
              <a:t>Vuillemin</a:t>
            </a:r>
            <a:r>
              <a:rPr lang="it-IT" sz="1800" dirty="0">
                <a:effectLst/>
                <a:latin typeface="Calibri Light" panose="020F0302020204030204" pitchFamily="34" charset="0"/>
                <a:ea typeface="Yu Mincho" panose="02020400000000000000" pitchFamily="18" charset="-128"/>
                <a:cs typeface="Times New Roman" panose="02020603050405020304" pitchFamily="18" charset="0"/>
              </a:rPr>
              <a:t>, cit. in Negri 39).</a:t>
            </a:r>
            <a:endParaRPr lang="it-IT" sz="1800" dirty="0">
              <a:effectLst/>
              <a:latin typeface="Calibri" panose="020F0502020204030204" pitchFamily="34" charset="0"/>
              <a:ea typeface="Yu Mincho" panose="02020400000000000000" pitchFamily="18" charset="-128"/>
              <a:cs typeface="Times New Roman" panose="02020603050405020304" pitchFamily="18" charset="0"/>
            </a:endParaRPr>
          </a:p>
          <a:p>
            <a:pPr marL="0" indent="0">
              <a:buNone/>
            </a:pPr>
            <a:endParaRPr lang="it-IT" dirty="0"/>
          </a:p>
        </p:txBody>
      </p:sp>
    </p:spTree>
    <p:extLst>
      <p:ext uri="{BB962C8B-B14F-4D97-AF65-F5344CB8AC3E}">
        <p14:creationId xmlns:p14="http://schemas.microsoft.com/office/powerpoint/2010/main" val="41776725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7AC9F72-547F-40EA-5CC4-42AF1CD0E9BF}"/>
              </a:ext>
            </a:extLst>
          </p:cNvPr>
          <p:cNvSpPr>
            <a:spLocks noGrp="1"/>
          </p:cNvSpPr>
          <p:nvPr>
            <p:ph type="title"/>
          </p:nvPr>
        </p:nvSpPr>
        <p:spPr/>
        <p:txBody>
          <a:bodyPr/>
          <a:lstStyle/>
          <a:p>
            <a:r>
              <a:rPr lang="it-IT" dirty="0"/>
              <a:t>Alcune tesi</a:t>
            </a:r>
          </a:p>
        </p:txBody>
      </p:sp>
      <p:sp>
        <p:nvSpPr>
          <p:cNvPr id="3" name="Segnaposto contenuto 2">
            <a:extLst>
              <a:ext uri="{FF2B5EF4-FFF2-40B4-BE49-F238E27FC236}">
                <a16:creationId xmlns:a16="http://schemas.microsoft.com/office/drawing/2014/main" id="{5773A5CD-ADAF-25DC-1021-FDF8C9E8B769}"/>
              </a:ext>
            </a:extLst>
          </p:cNvPr>
          <p:cNvSpPr>
            <a:spLocks noGrp="1"/>
          </p:cNvSpPr>
          <p:nvPr>
            <p:ph idx="1"/>
          </p:nvPr>
        </p:nvSpPr>
        <p:spPr/>
        <p:txBody>
          <a:bodyPr>
            <a:normAutofit fontScale="92500" lnSpcReduction="20000"/>
          </a:bodyPr>
          <a:lstStyle/>
          <a:p>
            <a:pPr marL="114300" indent="0" algn="just">
              <a:lnSpc>
                <a:spcPct val="107000"/>
              </a:lnSpc>
              <a:buNone/>
            </a:pPr>
            <a:r>
              <a:rPr lang="it-IT" sz="1800" b="1" dirty="0">
                <a:effectLst/>
                <a:latin typeface="Calibri Light" panose="020F0302020204030204" pitchFamily="34" charset="0"/>
                <a:ea typeface="Yu Mincho" panose="02020400000000000000" pitchFamily="18" charset="-128"/>
                <a:cs typeface="Times New Roman" panose="02020603050405020304" pitchFamily="18" charset="0"/>
              </a:rPr>
              <a:t>Cinque significati del lavoro come dispositivo salvifico per eccellenza della modernità.</a:t>
            </a:r>
            <a:endParaRPr lang="it-IT" sz="1800" dirty="0">
              <a:effectLst/>
              <a:latin typeface="Calibri" panose="020F0502020204030204" pitchFamily="34" charset="0"/>
              <a:ea typeface="Yu Mincho" panose="02020400000000000000" pitchFamily="18" charset="-128"/>
              <a:cs typeface="Times New Roman" panose="02020603050405020304" pitchFamily="18" charset="0"/>
            </a:endParaRPr>
          </a:p>
          <a:p>
            <a:pPr marL="114300" indent="0" algn="just">
              <a:lnSpc>
                <a:spcPct val="107000"/>
              </a:lnSpc>
              <a:buNone/>
            </a:pPr>
            <a:r>
              <a:rPr lang="it-IT" sz="1800" dirty="0">
                <a:effectLst/>
                <a:latin typeface="Calibri Light" panose="020F0302020204030204" pitchFamily="34" charset="0"/>
                <a:ea typeface="Yu Mincho" panose="02020400000000000000" pitchFamily="18" charset="-128"/>
                <a:cs typeface="Times New Roman" panose="02020603050405020304" pitchFamily="18" charset="0"/>
              </a:rPr>
              <a:t> </a:t>
            </a:r>
            <a:endParaRPr lang="it-IT" sz="1800" dirty="0">
              <a:effectLst/>
              <a:latin typeface="Calibri" panose="020F0502020204030204" pitchFamily="34" charset="0"/>
              <a:ea typeface="Yu Mincho" panose="02020400000000000000" pitchFamily="18" charset="-128"/>
              <a:cs typeface="Times New Roman" panose="02020603050405020304" pitchFamily="18" charset="0"/>
            </a:endParaRPr>
          </a:p>
          <a:p>
            <a:pPr marL="0" lvl="0" indent="0" algn="just">
              <a:lnSpc>
                <a:spcPct val="107000"/>
              </a:lnSpc>
              <a:buNone/>
            </a:pPr>
            <a:r>
              <a:rPr lang="it-IT" sz="1800" dirty="0">
                <a:effectLst/>
                <a:latin typeface="Calibri Light" panose="020F0302020204030204" pitchFamily="34" charset="0"/>
                <a:ea typeface="Yu Mincho" panose="02020400000000000000" pitchFamily="18" charset="-128"/>
                <a:cs typeface="Times New Roman" panose="02020603050405020304" pitchFamily="18" charset="0"/>
              </a:rPr>
              <a:t>1. il lavoro eleva (Arendt). La modernità avrebbe valorizzato del lavoro tutte quelle dimensioni elevanti e non degradanti. Chi è che compie l’invenzione moderna della modernità? Il lavoro.</a:t>
            </a:r>
            <a:endParaRPr lang="it-IT" sz="1800" dirty="0">
              <a:effectLst/>
              <a:latin typeface="Calibri" panose="020F0502020204030204" pitchFamily="34" charset="0"/>
              <a:ea typeface="Yu Mincho" panose="02020400000000000000" pitchFamily="18" charset="-128"/>
              <a:cs typeface="Times New Roman" panose="02020603050405020304" pitchFamily="18" charset="0"/>
            </a:endParaRPr>
          </a:p>
          <a:p>
            <a:pPr marL="0" lvl="0" indent="0" algn="just">
              <a:lnSpc>
                <a:spcPct val="107000"/>
              </a:lnSpc>
              <a:buNone/>
            </a:pPr>
            <a:r>
              <a:rPr lang="it-IT" sz="1800" dirty="0">
                <a:effectLst/>
                <a:latin typeface="Calibri Light" panose="020F0302020204030204" pitchFamily="34" charset="0"/>
                <a:ea typeface="Yu Mincho" panose="02020400000000000000" pitchFamily="18" charset="-128"/>
                <a:cs typeface="Times New Roman" panose="02020603050405020304" pitchFamily="18" charset="0"/>
              </a:rPr>
              <a:t>2. Il lavoro è anche qualcosa che salva da se stesso.</a:t>
            </a:r>
            <a:endParaRPr lang="it-IT" sz="1800" dirty="0">
              <a:effectLst/>
              <a:latin typeface="Calibri" panose="020F0502020204030204" pitchFamily="34" charset="0"/>
              <a:ea typeface="Yu Mincho" panose="02020400000000000000" pitchFamily="18" charset="-128"/>
              <a:cs typeface="Times New Roman" panose="02020603050405020304" pitchFamily="18" charset="0"/>
            </a:endParaRPr>
          </a:p>
          <a:p>
            <a:pPr marL="0" lvl="0" indent="0" algn="just">
              <a:lnSpc>
                <a:spcPct val="107000"/>
              </a:lnSpc>
              <a:buNone/>
            </a:pPr>
            <a:r>
              <a:rPr lang="it-IT" sz="1800" dirty="0">
                <a:effectLst/>
                <a:latin typeface="Calibri Light" panose="020F0302020204030204" pitchFamily="34" charset="0"/>
                <a:ea typeface="Yu Mincho" panose="02020400000000000000" pitchFamily="18" charset="-128"/>
                <a:cs typeface="Times New Roman" panose="02020603050405020304" pitchFamily="18" charset="0"/>
              </a:rPr>
              <a:t>3. Il lavoro fa divenire il nuovo e mette in crisi l’eterno. (la mobilità sociale)</a:t>
            </a:r>
            <a:endParaRPr lang="it-IT" sz="1800" dirty="0">
              <a:effectLst/>
              <a:latin typeface="Calibri" panose="020F0502020204030204" pitchFamily="34" charset="0"/>
              <a:ea typeface="Yu Mincho" panose="02020400000000000000" pitchFamily="18" charset="-128"/>
              <a:cs typeface="Times New Roman" panose="02020603050405020304" pitchFamily="18" charset="0"/>
            </a:endParaRPr>
          </a:p>
          <a:p>
            <a:pPr marL="0" lvl="0" indent="0" algn="just">
              <a:lnSpc>
                <a:spcPct val="107000"/>
              </a:lnSpc>
              <a:buNone/>
            </a:pPr>
            <a:r>
              <a:rPr lang="it-IT" sz="1800" dirty="0">
                <a:effectLst/>
                <a:latin typeface="Calibri Light" panose="020F0302020204030204" pitchFamily="34" charset="0"/>
                <a:ea typeface="Yu Mincho" panose="02020400000000000000" pitchFamily="18" charset="-128"/>
                <a:cs typeface="Times New Roman" panose="02020603050405020304" pitchFamily="18" charset="0"/>
              </a:rPr>
              <a:t>4. Il lavoro stesso non è un dispositivo di salvezza se non in quanto è il dispositivo che determina le pene e i meriti. Il plusvalore ha anche questa funzione. Il nesso capitale lavoro è ancora essenziale proprio per questo.</a:t>
            </a:r>
            <a:endParaRPr lang="it-IT" sz="1800" dirty="0">
              <a:effectLst/>
              <a:latin typeface="Calibri" panose="020F0502020204030204" pitchFamily="34" charset="0"/>
              <a:ea typeface="Yu Mincho" panose="02020400000000000000" pitchFamily="18" charset="-128"/>
              <a:cs typeface="Times New Roman" panose="02020603050405020304" pitchFamily="18" charset="0"/>
            </a:endParaRPr>
          </a:p>
          <a:p>
            <a:pPr marL="0" lvl="0" indent="0" algn="just">
              <a:lnSpc>
                <a:spcPct val="107000"/>
              </a:lnSpc>
              <a:buNone/>
            </a:pPr>
            <a:r>
              <a:rPr lang="it-IT" sz="1800" dirty="0">
                <a:effectLst/>
                <a:latin typeface="Calibri Light" panose="020F0302020204030204" pitchFamily="34" charset="0"/>
                <a:ea typeface="Yu Mincho" panose="02020400000000000000" pitchFamily="18" charset="-128"/>
                <a:cs typeface="Times New Roman" panose="02020603050405020304" pitchFamily="18" charset="0"/>
              </a:rPr>
              <a:t>5. Il lavoro mette in salvo la storia dalla natura, il tempo dall’eterno. Lavoro moderno e progresso. </a:t>
            </a:r>
            <a:endParaRPr lang="it-IT" sz="1800" dirty="0">
              <a:effectLst/>
              <a:latin typeface="Calibri" panose="020F0502020204030204" pitchFamily="34" charset="0"/>
              <a:ea typeface="Yu Mincho" panose="02020400000000000000" pitchFamily="18" charset="-128"/>
              <a:cs typeface="Times New Roman" panose="02020603050405020304" pitchFamily="18" charset="0"/>
            </a:endParaRPr>
          </a:p>
          <a:p>
            <a:pPr marL="0" indent="0">
              <a:buNone/>
            </a:pPr>
            <a:br>
              <a:rPr lang="it-IT" sz="1800" dirty="0">
                <a:effectLst/>
                <a:latin typeface="Calibri Light" panose="020F0302020204030204" pitchFamily="34" charset="0"/>
                <a:ea typeface="Calibri" panose="020F0502020204030204" pitchFamily="34" charset="0"/>
                <a:cs typeface="Times New Roman" panose="02020603050405020304" pitchFamily="18" charset="0"/>
              </a:rPr>
            </a:b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it-IT" dirty="0"/>
          </a:p>
        </p:txBody>
      </p:sp>
    </p:spTree>
    <p:extLst>
      <p:ext uri="{BB962C8B-B14F-4D97-AF65-F5344CB8AC3E}">
        <p14:creationId xmlns:p14="http://schemas.microsoft.com/office/powerpoint/2010/main" val="311367707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tazione">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docProps/app.xml><?xml version="1.0" encoding="utf-8"?>
<Properties xmlns="http://schemas.openxmlformats.org/officeDocument/2006/extended-properties" xmlns:vt="http://schemas.openxmlformats.org/officeDocument/2006/docPropsVTypes">
  <Template>Citazione</Template>
  <TotalTime>25</TotalTime>
  <Words>1992</Words>
  <Application>Microsoft Macintosh PowerPoint</Application>
  <PresentationFormat>Widescreen</PresentationFormat>
  <Paragraphs>42</Paragraphs>
  <Slides>9</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9</vt:i4>
      </vt:variant>
    </vt:vector>
  </HeadingPairs>
  <TitlesOfParts>
    <vt:vector size="15" baseType="lpstr">
      <vt:lpstr>Calibri</vt:lpstr>
      <vt:lpstr>Calibri Light</vt:lpstr>
      <vt:lpstr>Century Gothic</vt:lpstr>
      <vt:lpstr>Symbol</vt:lpstr>
      <vt:lpstr>Wingdings 2</vt:lpstr>
      <vt:lpstr>Citazione</vt:lpstr>
      <vt:lpstr>Metodologie dell’interpretazione a.a. 23-24</vt:lpstr>
      <vt:lpstr>Nichilismo e consolazione</vt:lpstr>
      <vt:lpstr>Quattro tesi </vt:lpstr>
      <vt:lpstr>Filosofia dei dispositivi</vt:lpstr>
      <vt:lpstr>Filosofia dei dispositivi</vt:lpstr>
      <vt:lpstr>Filosofia dei dispositivi</vt:lpstr>
      <vt:lpstr>Filosofia dei dispositivi</vt:lpstr>
      <vt:lpstr>Alcune tesi </vt:lpstr>
      <vt:lpstr>Alcune tesi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Metodologie dell’interpretazione a.a. 22-23</dc:title>
  <dc:creator>sergio.labate@unimc.it</dc:creator>
  <cp:lastModifiedBy>sergio.labate@unimc.it</cp:lastModifiedBy>
  <cp:revision>9</cp:revision>
  <dcterms:created xsi:type="dcterms:W3CDTF">2023-01-24T15:59:29Z</dcterms:created>
  <dcterms:modified xsi:type="dcterms:W3CDTF">2024-02-23T16:23:03Z</dcterms:modified>
</cp:coreProperties>
</file>