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1" r:id="rId7"/>
    <p:sldId id="270" r:id="rId8"/>
    <p:sldId id="272" r:id="rId9"/>
    <p:sldId id="273" r:id="rId10"/>
    <p:sldId id="274" r:id="rId11"/>
    <p:sldId id="276" r:id="rId12"/>
    <p:sldId id="27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4"/>
    <p:restoredTop sz="94674"/>
  </p:normalViewPr>
  <p:slideViewPr>
    <p:cSldViewPr snapToGrid="0" snapToObjects="1">
      <p:cViewPr varScale="1">
        <p:scale>
          <a:sx n="59" d="100"/>
          <a:sy n="59" d="100"/>
        </p:scale>
        <p:origin x="7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01FA7F9-12DE-ED42-B12D-9953F30D0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3218" y="3882452"/>
            <a:ext cx="8640580" cy="8994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44F19C3A-61AF-6349-B009-01240C73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218" y="2067586"/>
            <a:ext cx="7373141" cy="1642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9482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37F374C-0DD9-BF49-95E5-25DECDA15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24303"/>
            <a:ext cx="2628900" cy="4852660"/>
          </a:xfrm>
        </p:spPr>
        <p:txBody>
          <a:bodyPr vert="eaVert"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6F6BA3-830C-4E4B-B489-7EACBE7E6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24303"/>
            <a:ext cx="7734300" cy="4852660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AFAA6C-918C-5940-8D9D-8665E97E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20/02/2023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E58354-0C2D-474C-A379-E866638D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CC8012-130C-4642-938C-A3F25DB1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52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9A3-150C-4923-A0A1-0F1F2D787E3F}" type="datetimeFigureOut">
              <a:rPr lang="es-ES" smtClean="0"/>
              <a:pPr/>
              <a:t>20/02/2023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541-FE47-4045-83E2-F184A034E9AB}" type="slidenum">
              <a:rPr lang="es-ES" smtClean="0"/>
              <a:pPr/>
              <a:t>‹N›</a:t>
            </a:fld>
            <a:endParaRPr lang="es-ES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1066800"/>
          </a:xfrm>
          <a:prstGeom prst="rect">
            <a:avLst/>
          </a:prstGeom>
          <a:gradFill rotWithShape="0">
            <a:gsLst>
              <a:gs pos="100000">
                <a:schemeClr val="bg1">
                  <a:alpha val="46000"/>
                </a:schemeClr>
              </a:gs>
              <a:gs pos="100000">
                <a:srgbClr val="C0DAF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latin typeface="Arial" charset="0"/>
              <a:ea typeface="ヒラギノ角ゴ Pro W3" pitchFamily="-109" charset="-128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1214422"/>
            <a:ext cx="12192000" cy="5643578"/>
          </a:xfrm>
          <a:prstGeom prst="rect">
            <a:avLst/>
          </a:prstGeom>
          <a:gradFill rotWithShape="0">
            <a:gsLst>
              <a:gs pos="26000">
                <a:schemeClr val="bg1">
                  <a:alpha val="3000"/>
                </a:schemeClr>
              </a:gs>
              <a:gs pos="100000">
                <a:srgbClr val="C0DAF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latin typeface="Arial" charset="0"/>
              <a:ea typeface="ヒラギノ角ゴ Pro W3" pitchFamily="-10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57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C81AEC-CBEF-2349-ADAC-694AAB04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735"/>
            <a:ext cx="10515600" cy="183426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B61BBD-DC46-DC48-BE46-C1396EF78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87581"/>
            <a:ext cx="10515600" cy="24020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71D491-8608-674A-9D82-578950F9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0944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20/02/2023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481B03-386C-684E-ABCE-7478D809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0944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70F3AB-3307-1746-99C6-48544C9E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944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54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C8475D-7526-E046-B96C-CF5DF57F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0152"/>
            <a:ext cx="10515600" cy="86992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AC8C8B-C1F5-AC4D-B6FC-E61B03DDD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4731"/>
            <a:ext cx="5181600" cy="34022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27E3DD-D9BF-CE4E-A799-838C5ADCE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4731"/>
            <a:ext cx="5181600" cy="34022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CAE719-FFFB-D44F-B925-7437D686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20/02/2023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4A362F-97FF-0540-8CA1-5C15FA64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B03FB6-9D21-5F46-890A-673BF11E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7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7F380A-2025-104F-A50B-E2571587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82151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C35060-75A4-C342-8D8B-7789D2516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246" y="29832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D176E5-CE4C-5447-AF7A-B538C7CEC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246" y="4082735"/>
            <a:ext cx="5157787" cy="210692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7EDEF16-CD2C-074D-B271-F44F76B81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3658" y="29832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F1E8DE2-0079-7B44-8428-4F5C17CD3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812" y="4097968"/>
            <a:ext cx="5183188" cy="2091694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180FAC4-A06E-E94C-9A76-C2F1B703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20/02/2023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A91576-A15A-BD44-99BB-0DAEA976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2F55F22-26BF-654B-ADC0-629A5D21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45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33DCF1-0C08-4D46-A818-6EB683D0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073"/>
            <a:ext cx="10515600" cy="869924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1F6FA8-F741-4849-AA76-B2B5B78B3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3648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20/02/2023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A95D4B-7BC6-E34D-943A-845FF13F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3648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16E4EF-52DB-B947-B7C2-B64EE8F4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648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44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E94AE3-42D6-6344-8967-D8452263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79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20/02/2023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B20478-C96F-1C45-9765-C5679642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79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729070-1FA0-4B46-A8F3-24662683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79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C81D9-F22F-5C4B-AC68-E136786E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811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237EEC-3180-F041-864E-B2C0221B9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81150"/>
            <a:ext cx="6172200" cy="4279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3B782C-0DCD-A94D-B620-362DA760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5E2638-156C-8740-A1F7-DF4182D9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80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20/02/2023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304A7F-EDD3-4440-9E86-57D8D8A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80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914550-14E8-8841-8CAB-D367CCCF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80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22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CF315C-0734-014E-AB37-D7E823E8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40069"/>
            <a:ext cx="3932237" cy="20889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BD5771-BB4A-3B49-BCE4-3B550D0E3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0068"/>
            <a:ext cx="6172200" cy="45209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1FDF3B-475F-D249-AC54-9ADF90E4E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589" y="3657600"/>
            <a:ext cx="3932237" cy="2203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E3BD24-40F9-0C4D-B4D3-099578C1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5179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20/02/2023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1102C4-CB9D-9843-AB20-9C84D528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179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D8800B-7444-DA47-A26C-BCA48393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5179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76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1E532E-34DC-0441-ACE7-10BF804C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1146208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C7C49F-A357-A54B-911E-C61D59579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569779"/>
            <a:ext cx="10515600" cy="360718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E0899B-5F07-4144-9F69-AE008DCE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9414"/>
            <a:ext cx="2743200" cy="365125"/>
          </a:xfrm>
        </p:spPr>
        <p:txBody>
          <a:bodyPr/>
          <a:lstStyle/>
          <a:p>
            <a:fld id="{A3750EE6-F4FC-E84C-AF13-5CDD6CE7CC66}" type="datetimeFigureOut">
              <a:rPr lang="it-IT" smtClean="0"/>
              <a:t>20/02/2023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640A71-5027-1B40-BDC4-26798F93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9414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6504EA-2BB4-574D-BE45-BBD2A8F5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9414"/>
            <a:ext cx="2743200" cy="365125"/>
          </a:xfrm>
        </p:spPr>
        <p:txBody>
          <a:bodyPr/>
          <a:lstStyle/>
          <a:p>
            <a:fld id="{521F8777-1489-2D4A-93C2-4300528E9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45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62A5B01-81DF-F94E-93C7-559EE94C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184"/>
            <a:ext cx="10515600" cy="869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AF2986-DE06-DE4C-9395-E031CB387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3495"/>
            <a:ext cx="10515600" cy="38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E76108-1715-774E-90C6-BAF7F529E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A3750EE6-F4FC-E84C-AF13-5CDD6CE7CC66}" type="datetimeFigureOut">
              <a:rPr lang="it-IT" smtClean="0"/>
              <a:pPr/>
              <a:t>20/02/2023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93133D-901F-F041-8BF9-04104E663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5EA247-C9B6-7947-BF94-5DF875E42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521F8777-1489-2D4A-93C2-4300528E9C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59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640C38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0C1307-183D-CB4E-83E4-965CAC12A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3220" y="2027549"/>
            <a:ext cx="8640580" cy="1482413"/>
          </a:xfrm>
        </p:spPr>
        <p:txBody>
          <a:bodyPr/>
          <a:lstStyle/>
          <a:p>
            <a:r>
              <a:rPr lang="it-IT"/>
              <a:t>AMBIENTE e TERRITORIO: </a:t>
            </a:r>
            <a:r>
              <a:rPr lang="it-IT" dirty="0"/>
              <a:t>DEFINIZIONI E RAPPRESENTAZIONI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43ECAB6-6677-A34F-A194-030954E4B7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956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8686BD-1B89-B39C-F96E-DF06D2C1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TERRITORIO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824568-DBE8-94A2-4F0D-412B1CC56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108"/>
            <a:ext cx="10515600" cy="4062855"/>
          </a:xfrm>
        </p:spPr>
        <p:txBody>
          <a:bodyPr>
            <a:normAutofit/>
          </a:bodyPr>
          <a:lstStyle/>
          <a:p>
            <a:r>
              <a:rPr lang="it-IT" dirty="0"/>
              <a:t>Concetto chiave</a:t>
            </a:r>
          </a:p>
          <a:p>
            <a:r>
              <a:rPr lang="it-IT" dirty="0"/>
              <a:t>Territorio differente da spazio:</a:t>
            </a:r>
          </a:p>
          <a:p>
            <a:r>
              <a:rPr lang="it-IT" dirty="0"/>
              <a:t>Spazio nel quale sono proiettati lavoro, energia, informazione (Raffestin)</a:t>
            </a:r>
          </a:p>
          <a:p>
            <a:r>
              <a:rPr lang="it-IT" dirty="0"/>
              <a:t>Territorio è un insieme di relazioni (Dematteis)</a:t>
            </a:r>
          </a:p>
        </p:txBody>
      </p:sp>
    </p:spTree>
    <p:extLst>
      <p:ext uri="{BB962C8B-B14F-4D97-AF65-F5344CB8AC3E}">
        <p14:creationId xmlns:p14="http://schemas.microsoft.com/office/powerpoint/2010/main" val="302473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8686BD-1B89-B39C-F96E-DF06D2C1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TERRITORIO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824568-DBE8-94A2-4F0D-412B1CC56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108"/>
            <a:ext cx="10515600" cy="4062855"/>
          </a:xfrm>
        </p:spPr>
        <p:txBody>
          <a:bodyPr>
            <a:normAutofit/>
          </a:bodyPr>
          <a:lstStyle/>
          <a:p>
            <a:r>
              <a:rPr lang="it-IT" dirty="0"/>
              <a:t>Dunque il concetto chiama in gioco:</a:t>
            </a:r>
          </a:p>
          <a:p>
            <a:pPr marL="514350" indent="-514350">
              <a:buAutoNum type="arabicParenR"/>
            </a:pPr>
            <a:r>
              <a:rPr lang="it-IT" dirty="0"/>
              <a:t>Componenti sociali ed economiche (residenti, imprenditori, associazioni, industrie, istituzioni…)</a:t>
            </a:r>
          </a:p>
          <a:p>
            <a:pPr marL="514350" indent="-514350">
              <a:buAutoNum type="arabicParenR"/>
            </a:pPr>
            <a:r>
              <a:rPr lang="it-IT" dirty="0"/>
              <a:t>Aspetti ambientali (infrastrutture, monumenti, disposizione dei centri, delle vie di comunicazione, del </a:t>
            </a:r>
            <a:r>
              <a:rPr lang="it-IT" dirty="0" err="1"/>
              <a:t>parcellario</a:t>
            </a:r>
            <a:r>
              <a:rPr lang="it-IT" dirty="0"/>
              <a:t> agrario..)</a:t>
            </a:r>
          </a:p>
          <a:p>
            <a:pPr marL="514350" indent="-514350">
              <a:buAutoNum type="arabicParenR"/>
            </a:pPr>
            <a:r>
              <a:rPr lang="it-IT" dirty="0"/>
              <a:t>Aspetti naturali (orografia, idrografia, clima, ecosistemi locali…)</a:t>
            </a:r>
          </a:p>
          <a:p>
            <a:pPr marL="514350" indent="-514350">
              <a:buAutoNum type="arabicParenR"/>
            </a:pPr>
            <a:r>
              <a:rPr lang="it-IT" dirty="0"/>
              <a:t>Aspetti culturali (tradizioni locali, identità locale…)</a:t>
            </a:r>
          </a:p>
        </p:txBody>
      </p:sp>
    </p:spTree>
    <p:extLst>
      <p:ext uri="{BB962C8B-B14F-4D97-AF65-F5344CB8AC3E}">
        <p14:creationId xmlns:p14="http://schemas.microsoft.com/office/powerpoint/2010/main" val="2877051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8686BD-1B89-B39C-F96E-DF06D2C1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TERRITORIO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824568-DBE8-94A2-4F0D-412B1CC56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108"/>
            <a:ext cx="10515600" cy="4062855"/>
          </a:xfrm>
        </p:spPr>
        <p:txBody>
          <a:bodyPr>
            <a:normAutofit/>
          </a:bodyPr>
          <a:lstStyle/>
          <a:p>
            <a:r>
              <a:rPr lang="it-IT" dirty="0"/>
              <a:t>E’ dunque una CATEGORIA DI RICOMPOSIZIONE che non pone la salvaguardia degli ecosistemi in antitesi a quella della società e del suo sviluppo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Componente naturale e socioeconomica: inestricabili aspetti di una dinamica da considerare nella sua interezza e che solo in questa suo interezza può arrivare ad equilibri realmente sostenibili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6B4C69F9-4D1E-192E-840E-7F2A508427E4}"/>
              </a:ext>
            </a:extLst>
          </p:cNvPr>
          <p:cNvSpPr/>
          <p:nvPr/>
        </p:nvSpPr>
        <p:spPr>
          <a:xfrm>
            <a:off x="5312229" y="3516086"/>
            <a:ext cx="484632" cy="740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36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1F78B1-9328-4192-94A2-AC5E3F062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AMBIENTE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5A9ABD-A31E-4F87-AB02-3BB193FB8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Cos’è l’ambiente?</a:t>
            </a:r>
          </a:p>
          <a:p>
            <a:r>
              <a:rPr lang="it-IT" dirty="0"/>
              <a:t>L’importanza di rispondere a questa domanda dipende dal fatto che come l’oggetto ambiente viene concettualizzato  e rappresentato deriva la definizione dei problemi ambientali e le politiche correlate</a:t>
            </a:r>
          </a:p>
          <a:p>
            <a:r>
              <a:rPr lang="it-IT" dirty="0"/>
              <a:t>Concetto ambiguo soprattutto in relazione al contesto in cui viene utilizzato</a:t>
            </a:r>
          </a:p>
          <a:p>
            <a:r>
              <a:rPr lang="it-IT" dirty="0"/>
              <a:t>In maniera semplificata vengono individuati 2 comparti:</a:t>
            </a:r>
          </a:p>
          <a:p>
            <a:pPr marL="514350" indent="-514350">
              <a:buAutoNum type="arabicParenR"/>
            </a:pPr>
            <a:r>
              <a:rPr lang="it-IT" dirty="0"/>
              <a:t>AMBIENTE BIOTICO</a:t>
            </a:r>
          </a:p>
          <a:p>
            <a:pPr marL="514350" indent="-514350">
              <a:buAutoNum type="arabicParenR"/>
            </a:pPr>
            <a:r>
              <a:rPr lang="it-IT" dirty="0"/>
              <a:t>AMBIENTE ABIOTICO</a:t>
            </a:r>
          </a:p>
        </p:txBody>
      </p:sp>
    </p:spTree>
    <p:extLst>
      <p:ext uri="{BB962C8B-B14F-4D97-AF65-F5344CB8AC3E}">
        <p14:creationId xmlns:p14="http://schemas.microsoft.com/office/powerpoint/2010/main" val="124868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1F78B1-9328-4192-94A2-AC5E3F062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AMBIENTE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5A9ABD-A31E-4F87-AB02-3BB193FB8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BIOSFERA: parte del pianeta con presenza di vita</a:t>
            </a:r>
          </a:p>
          <a:p>
            <a:r>
              <a:rPr lang="it-IT" dirty="0"/>
              <a:t>ANTROPOSFERA</a:t>
            </a:r>
          </a:p>
          <a:p>
            <a:r>
              <a:rPr lang="it-IT" dirty="0"/>
              <a:t>UNITARIETA’ CONCETTO DI AMBIENTE: sistema di relazioni funzionali dirette e indirette che interagiscono fra esseri umani, altri esseri viventi e mondo inorganico</a:t>
            </a:r>
          </a:p>
          <a:p>
            <a:r>
              <a:rPr lang="it-IT" dirty="0"/>
              <a:t>Sistema non statico nel quale le componenti  sono in continua evoluzione in tempi di natura diversa</a:t>
            </a:r>
          </a:p>
        </p:txBody>
      </p:sp>
    </p:spTree>
    <p:extLst>
      <p:ext uri="{BB962C8B-B14F-4D97-AF65-F5344CB8AC3E}">
        <p14:creationId xmlns:p14="http://schemas.microsoft.com/office/powerpoint/2010/main" val="331964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1F78B1-9328-4192-94A2-AC5E3F062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AMBIENTE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5A9ABD-A31E-4F87-AB02-3BB193FB8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AMBIENTE-ECOSISTEMA-HABITAT-NATURA- PAESAGGIO-TERRITORIO-AMBIENTE VISSUTO-LUOGO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Spesso utilizzati come sinonimi ma in realtà forti differenze</a:t>
            </a:r>
          </a:p>
          <a:p>
            <a:r>
              <a:rPr lang="it-IT" dirty="0"/>
              <a:t>Questione non solo terminologica ma sostanziale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4DF1EA07-EC0E-8F3A-680F-1036535C4ACD}"/>
              </a:ext>
            </a:extLst>
          </p:cNvPr>
          <p:cNvSpPr/>
          <p:nvPr/>
        </p:nvSpPr>
        <p:spPr>
          <a:xfrm>
            <a:off x="5486400" y="3331028"/>
            <a:ext cx="484632" cy="500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15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A5AD55-BA81-8590-76DA-1F3A5042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MODELLO CONCETTUALE DI MALCEVSCHI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4AA8EC-9153-C622-A3F2-1B627D1C8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Un interessante tentativo di sistemazione dei significati dell’ambiente </a:t>
            </a: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Nel </a:t>
            </a:r>
            <a:r>
              <a:rPr lang="it-IT" b="0" i="0" dirty="0">
                <a:solidFill>
                  <a:srgbClr val="000000"/>
                </a:solidFill>
                <a:effectLst/>
                <a:latin typeface="ff1"/>
              </a:rPr>
              <a:t>modello </a:t>
            </a:r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le singole componenti dell’ambiente sono separate in insiemi fisicamente distinguibili (aria, acqua, suolo, ecc.). Queste unità, legate da opportune reti di relazioni, costituiscono l’ambiente complessivo.</a:t>
            </a: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ff1"/>
              </a:rPr>
              <a:t>Variabili dell’ambiente</a:t>
            </a: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Si possono dunque distinguere i </a:t>
            </a:r>
            <a:r>
              <a:rPr lang="it-IT" b="0" i="0" dirty="0">
                <a:solidFill>
                  <a:srgbClr val="000000"/>
                </a:solidFill>
                <a:effectLst/>
                <a:latin typeface="ff1"/>
              </a:rPr>
              <a:t>differenti concetti di ambiente </a:t>
            </a:r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sulla base di 3 variabili:</a:t>
            </a: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1. gli elementi costitutivi del sistema ambientale;</a:t>
            </a: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2. l’esistenza o meno di un centro del sistema di relazioni, che funzioni come parametro costante rispetto a cui valutare le relazioni delle altre variabili;</a:t>
            </a: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3. l’esistenza o meno di filtri percettivi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817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6620C9-DA39-0EB7-DFC2-E45E5B850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351" y="423806"/>
            <a:ext cx="4412620" cy="577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7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A5AD55-BA81-8590-76DA-1F3A5042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MODELLO CONCETTUALE DI MALCEVSCHI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4AA8EC-9153-C622-A3F2-1B627D1C8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ff1"/>
              </a:rPr>
              <a:t>HABITAT: </a:t>
            </a:r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esprime  la posizione di una certa specie, uomo incluso, all’interno del contesto ambientale in cui essa vive: l’attenzione viene posta sui fattori esterni descritti in termini tecnico-scientifici.</a:t>
            </a: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ff1"/>
              </a:rPr>
              <a:t>ECOSISTEMA: indica l’insieme degli organismi viventi e dei fattori abiotici presenti in un dato ambiente e la </a:t>
            </a:r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rete di relazioni che non presuppone un centro, ponendo tutti gli elementi sullo stesso livello</a:t>
            </a:r>
            <a:endParaRPr lang="it-IT" dirty="0">
              <a:solidFill>
                <a:srgbClr val="000000"/>
              </a:solidFill>
              <a:latin typeface="ff1"/>
            </a:endParaRP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ff1"/>
              </a:rPr>
              <a:t>TERRITORIO: </a:t>
            </a:r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esprime un sistema ambientale governato da un dato soggetto e presuppone pertanto un centro del sistema di relazioni. Questo centro è il </a:t>
            </a:r>
            <a:r>
              <a:rPr lang="it-IT" b="0" i="0" dirty="0">
                <a:solidFill>
                  <a:srgbClr val="000000"/>
                </a:solidFill>
                <a:effectLst/>
                <a:latin typeface="ff1"/>
              </a:rPr>
              <a:t>soggetto </a:t>
            </a:r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che governa e può rappresentare l’intera società.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364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A5AD55-BA81-8590-76DA-1F3A5042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MODELLO CONCETTUALE DI MALCEVSCHI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4AA8EC-9153-C622-A3F2-1B627D1C8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ff1"/>
              </a:rPr>
              <a:t>NATURA: </a:t>
            </a:r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concetto relativo al modo in cui il mondo esterno all’uomo (animale, vegetale e minerale) viene percepito da un soggetto culturale.</a:t>
            </a: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ff1"/>
              </a:rPr>
              <a:t>PAESAGGIO: </a:t>
            </a:r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indica il modo in cui un dato ambiente, fisicamente riconoscibile (comprendente, quindi, i segni dell’attività umana), viene percepito da un dato soggetto culturale (una soggettività chiaramente collettiva)</a:t>
            </a:r>
          </a:p>
          <a:p>
            <a:pPr algn="l"/>
            <a:r>
              <a:rPr lang="it-IT" dirty="0">
                <a:solidFill>
                  <a:srgbClr val="000000"/>
                </a:solidFill>
                <a:latin typeface="ff2"/>
              </a:rPr>
              <a:t>AMBIENTE SOGGETTIVO</a:t>
            </a:r>
            <a:r>
              <a:rPr lang="it-IT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(o ambiente vissuto) vengono considerate le modalità con cui i singoli individui percepiscono l’ambiente esterno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637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8686BD-1B89-B39C-F96E-DF06D2C1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CONVENZIONE EUROPEA DEL PAESAGGIO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824568-DBE8-94A2-4F0D-412B1CC56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108"/>
            <a:ext cx="10515600" cy="406285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it-IT" dirty="0">
                <a:solidFill>
                  <a:srgbClr val="000000"/>
                </a:solidFill>
                <a:latin typeface="ff2"/>
              </a:rPr>
              <a:t>O</a:t>
            </a:r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biettivo: superare la visione  riportata nella definizione (determinata parte del territorio), che viene considerata riduttiva, per affermare come qualsiasi parte di territorio possa essere considerata paesaggio. </a:t>
            </a: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tenta di superare le ambiguità sulle 3 differenti visioni del paesaggio, proponendo un’integrazione a queste definendo il paesaggio nei termini di un sistema complesso di relazioni. </a:t>
            </a: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Le tre visioni:  </a:t>
            </a:r>
          </a:p>
          <a:p>
            <a:pPr marL="0" indent="0" algn="l">
              <a:buNone/>
            </a:pPr>
            <a:r>
              <a:rPr lang="it-IT" dirty="0">
                <a:solidFill>
                  <a:srgbClr val="000000"/>
                </a:solidFill>
                <a:latin typeface="ff3"/>
              </a:rPr>
              <a:t>1) </a:t>
            </a:r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Naturalista: ha una concezione del paesaggio nei termini di un ecosistema complesso, in cui l’attenzione si concentra sulle relazioni tra le componenti</a:t>
            </a:r>
          </a:p>
          <a:p>
            <a:pPr marL="0" indent="0" algn="l"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naturali del sistema piuttosto che all’interazione. </a:t>
            </a:r>
          </a:p>
          <a:p>
            <a:pPr marL="0" indent="0" algn="l">
              <a:buNone/>
            </a:pPr>
            <a:r>
              <a:rPr lang="it-IT" dirty="0">
                <a:solidFill>
                  <a:srgbClr val="000000"/>
                </a:solidFill>
                <a:latin typeface="ff3"/>
              </a:rPr>
              <a:t>2) </a:t>
            </a:r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Culturalista: accoglie una serie di prospettive differenti, accomunate dal considerare il paesaggio nei termini di un paesaggio culturale, espressione di un rapporto tra società e ambiente sedimentatosi nel tempo e rintracciabile attraverso l’archeologia.</a:t>
            </a:r>
          </a:p>
          <a:p>
            <a:pPr marL="0" indent="0" algn="l">
              <a:buNone/>
            </a:pPr>
            <a:r>
              <a:rPr lang="it-IT" dirty="0">
                <a:solidFill>
                  <a:srgbClr val="000000"/>
                </a:solidFill>
                <a:latin typeface="ff3"/>
              </a:rPr>
              <a:t>3) </a:t>
            </a:r>
            <a:r>
              <a:rPr lang="it-IT" b="0" i="0" dirty="0">
                <a:solidFill>
                  <a:srgbClr val="000000"/>
                </a:solidFill>
                <a:effectLst/>
                <a:latin typeface="ff2"/>
              </a:rPr>
              <a:t>Fenomenologica: introduce l’elemento soggettivo all’interno della concezione del paesaggio che viene concepito come una rappresentazione soggettiva, carica dei significati e dei valori che determinati attori assegnano al paesaggio stesso.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43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751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ff1</vt:lpstr>
      <vt:lpstr>ff2</vt:lpstr>
      <vt:lpstr>ff3</vt:lpstr>
      <vt:lpstr>Raleway</vt:lpstr>
      <vt:lpstr>Tema di Office</vt:lpstr>
      <vt:lpstr>AMBIENTE e TERRITORIO: DEFINIZIONI E RAPPRESENTAZIONI</vt:lpstr>
      <vt:lpstr>AMBIENTE</vt:lpstr>
      <vt:lpstr>AMBIENTE</vt:lpstr>
      <vt:lpstr>AMBIENTE</vt:lpstr>
      <vt:lpstr>MODELLO CONCETTUALE DI MALCEVSCHI </vt:lpstr>
      <vt:lpstr>Presentazione standard di PowerPoint</vt:lpstr>
      <vt:lpstr>MODELLO CONCETTUALE DI MALCEVSCHI </vt:lpstr>
      <vt:lpstr>MODELLO CONCETTUALE DI MALCEVSCHI </vt:lpstr>
      <vt:lpstr>CONVENZIONE EUROPEA DEL PAESAGGIO</vt:lpstr>
      <vt:lpstr>TERRITORIO</vt:lpstr>
      <vt:lpstr>TERRITORIO</vt:lpstr>
      <vt:lpstr>TERRITORIO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simona epasto</cp:lastModifiedBy>
  <cp:revision>11</cp:revision>
  <dcterms:created xsi:type="dcterms:W3CDTF">2020-04-25T16:23:21Z</dcterms:created>
  <dcterms:modified xsi:type="dcterms:W3CDTF">2023-02-20T11:01:00Z</dcterms:modified>
</cp:coreProperties>
</file>