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67" r:id="rId4"/>
    <p:sldId id="268" r:id="rId5"/>
    <p:sldId id="269" r:id="rId6"/>
    <p:sldId id="271" r:id="rId7"/>
    <p:sldId id="270" r:id="rId8"/>
    <p:sldId id="272" r:id="rId9"/>
    <p:sldId id="273" r:id="rId10"/>
    <p:sldId id="274" r:id="rId11"/>
    <p:sldId id="276" r:id="rId12"/>
    <p:sldId id="277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0C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84"/>
    <p:restoredTop sz="94674"/>
  </p:normalViewPr>
  <p:slideViewPr>
    <p:cSldViewPr snapToGrid="0" snapToObjects="1">
      <p:cViewPr varScale="1">
        <p:scale>
          <a:sx n="59" d="100"/>
          <a:sy n="59" d="100"/>
        </p:scale>
        <p:origin x="7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601FA7F9-12DE-ED42-B12D-9953F30D0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3218" y="3882452"/>
            <a:ext cx="8640580" cy="89941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Raleway" panose="020B05030301010600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44F19C3A-61AF-6349-B009-01240C73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3218" y="2067586"/>
            <a:ext cx="7373141" cy="16427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94821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37F374C-0DD9-BF49-95E5-25DECDA15C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24303"/>
            <a:ext cx="2628900" cy="4852660"/>
          </a:xfrm>
        </p:spPr>
        <p:txBody>
          <a:bodyPr vert="eaVert"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26F6BA3-830C-4E4B-B489-7EACBE7E6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24303"/>
            <a:ext cx="7734300" cy="4852660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AFAA6C-918C-5940-8D9D-8665E97E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E58354-0C2D-474C-A379-E866638D8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CC8012-130C-4642-938C-A3F25DB1A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752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20/02/2023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‹N›</a:t>
            </a:fld>
            <a:endParaRPr lang="es-ES"/>
          </a:p>
        </p:txBody>
      </p:sp>
      <p:pic>
        <p:nvPicPr>
          <p:cNvPr id="7" name="Picture 1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70"/>
            <a:ext cx="1219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ChangeArrowheads="1"/>
          </p:cNvSpPr>
          <p:nvPr userDrawn="1"/>
        </p:nvSpPr>
        <p:spPr bwMode="auto">
          <a:xfrm>
            <a:off x="0" y="0"/>
            <a:ext cx="12192000" cy="1066800"/>
          </a:xfrm>
          <a:prstGeom prst="rect">
            <a:avLst/>
          </a:prstGeom>
          <a:gradFill rotWithShape="0">
            <a:gsLst>
              <a:gs pos="100000">
                <a:schemeClr val="bg1">
                  <a:alpha val="46000"/>
                </a:schemeClr>
              </a:gs>
              <a:gs pos="100000">
                <a:srgbClr val="C0DA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1800" dirty="0">
              <a:latin typeface="Arial" charset="0"/>
              <a:ea typeface="ヒラギノ角ゴ Pro W3" pitchFamily="-109" charset="-128"/>
              <a:cs typeface="+mn-cs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0" y="1214422"/>
            <a:ext cx="12192000" cy="5643578"/>
          </a:xfrm>
          <a:prstGeom prst="rect">
            <a:avLst/>
          </a:prstGeom>
          <a:gradFill rotWithShape="0">
            <a:gsLst>
              <a:gs pos="26000">
                <a:schemeClr val="bg1">
                  <a:alpha val="3000"/>
                </a:schemeClr>
              </a:gs>
              <a:gs pos="100000">
                <a:srgbClr val="C0DA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1800" dirty="0">
              <a:latin typeface="Arial" charset="0"/>
              <a:ea typeface="ヒラギノ角ゴ Pro W3" pitchFamily="-109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3570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C81AEC-CBEF-2349-ADAC-694AAB04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4735"/>
            <a:ext cx="10515600" cy="183426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B61BBD-DC46-DC48-BE46-C1396EF78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87581"/>
            <a:ext cx="10515600" cy="240207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71D491-8608-674A-9D82-578950F9B4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5094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481B03-386C-684E-ABCE-7478D809A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0944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70F3AB-3307-1746-99C6-48544C9E4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094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654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C8475D-7526-E046-B96C-CF5DF57F4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0152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AC8C8B-C1F5-AC4D-B6FC-E61B03DDDC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74731"/>
            <a:ext cx="5181600" cy="3402232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B27E3DD-D9BF-CE4E-A799-838C5ADCE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774731"/>
            <a:ext cx="5181600" cy="340223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0CAE719-FFFB-D44F-B925-7437D686A5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24A362F-97FF-0540-8CA1-5C15FA64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B03FB6-9D21-5F46-890A-673BF11E8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87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7F380A-2025-104F-A50B-E2571587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82151"/>
            <a:ext cx="10515600" cy="1325563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C35060-75A4-C342-8D8B-7789D2516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1246" y="298326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2D176E5-CE4C-5447-AF7A-B538C7CEC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246" y="4082735"/>
            <a:ext cx="5157787" cy="2106927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7EDEF16-CD2C-074D-B271-F44F76B81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3658" y="298326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F1E8DE2-0079-7B44-8428-4F5C17CD34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6812" y="4097968"/>
            <a:ext cx="5183188" cy="2091694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180FAC4-A06E-E94C-9A76-C2F1B703F4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3A91576-A15A-BD44-99BB-0DAEA976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2F55F22-26BF-654B-ADC0-629A5D21C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459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33DCF1-0C08-4D46-A818-6EB683D07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6073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01F6FA8-F741-4849-AA76-B2B5B78B3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A95D4B-7BC6-E34D-943A-845FF13F4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116E4EF-52DB-B947-B7C2-B64EE8F45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449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CE94AE3-42D6-6344-8967-D8452263BC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0B20478-C96F-1C45-9765-C56796426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D729070-1FA0-4B46-A8F3-24662683E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9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BC81D9-F22F-5C4B-AC68-E136786E2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8115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237EEC-3180-F041-864E-B2C0221B9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581150"/>
            <a:ext cx="6172200" cy="42799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A3B782C-0DCD-A94D-B620-362DA760D2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5E2638-156C-8740-A1F7-DF4182D995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80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4304A7F-EDD3-4440-9E86-57D8D8ACF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80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A914550-14E8-8841-8CAB-D367CCCF8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80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2223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F315C-0734-014E-AB37-D7E823E86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340069"/>
            <a:ext cx="3932237" cy="208893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DBD5771-BB4A-3B49-BCE4-3B550D0E3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40068"/>
            <a:ext cx="6172200" cy="45209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D1FDF3B-475F-D249-AC54-9ADF90E4E6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589" y="3657600"/>
            <a:ext cx="3932237" cy="2203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E3BD24-40F9-0C4D-B4D3-099578C1C2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21102C4-CB9D-9843-AB20-9C84D5281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D8800B-7444-DA47-A26C-BCA483939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476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1E532E-34DC-0441-ACE7-10BF804CE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1146208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DC7C49F-A357-A54B-911E-C61D59579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569779"/>
            <a:ext cx="10515600" cy="3607184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E0899B-5F07-4144-9F69-AE008DCED1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1941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20/02/2023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640A71-5027-1B40-BDC4-26798F939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19414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6504EA-2BB4-574D-BE45-BBD2A8F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1941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045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62A5B01-81DF-F94E-93C7-559EE94CF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869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AF2986-DE06-DE4C-9395-E031CB387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3495"/>
            <a:ext cx="10515600" cy="3883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E76108-1715-774E-90C6-BAF7F529E9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A3750EE6-F4FC-E84C-AF13-5CDD6CE7CC66}" type="datetimeFigureOut">
              <a:rPr lang="it-IT" smtClean="0"/>
              <a:pPr/>
              <a:t>20/02/2023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93133D-901F-F041-8BF9-04104E663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5EA247-C9B6-7947-BF94-5DF875E42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521F8777-1489-2D4A-93C2-4300528E9CD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759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640C38"/>
          </a:solidFill>
          <a:latin typeface="Raleway" panose="020B05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0C1307-183D-CB4E-83E4-965CAC12A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3220" y="2027549"/>
            <a:ext cx="8640580" cy="1482413"/>
          </a:xfrm>
        </p:spPr>
        <p:txBody>
          <a:bodyPr/>
          <a:lstStyle/>
          <a:p>
            <a:r>
              <a:rPr lang="it-IT"/>
              <a:t>AMBIENTE e TERRITORIO: </a:t>
            </a:r>
            <a:r>
              <a:rPr lang="it-IT" dirty="0"/>
              <a:t>DEFINIZIONI E RAPPRESENTAZIONI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43ECAB6-6677-A34F-A194-030954E4B7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5956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8686BD-1B89-B39C-F96E-DF06D2C1D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TERRITORIO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824568-DBE8-94A2-4F0D-412B1CC56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4108"/>
            <a:ext cx="10515600" cy="4062855"/>
          </a:xfrm>
        </p:spPr>
        <p:txBody>
          <a:bodyPr>
            <a:normAutofit/>
          </a:bodyPr>
          <a:lstStyle/>
          <a:p>
            <a:r>
              <a:rPr lang="it-IT" dirty="0"/>
              <a:t>Concetto chiave</a:t>
            </a:r>
          </a:p>
          <a:p>
            <a:r>
              <a:rPr lang="it-IT" dirty="0"/>
              <a:t>Territorio differente da spazio:</a:t>
            </a:r>
          </a:p>
          <a:p>
            <a:r>
              <a:rPr lang="it-IT" dirty="0"/>
              <a:t>Spazio nel quale sono proiettati lavoro, energia, informazione (Raffestin)</a:t>
            </a:r>
          </a:p>
          <a:p>
            <a:r>
              <a:rPr lang="it-IT" dirty="0"/>
              <a:t>Territorio è un insieme di relazioni (Dematteis)</a:t>
            </a:r>
          </a:p>
        </p:txBody>
      </p:sp>
    </p:spTree>
    <p:extLst>
      <p:ext uri="{BB962C8B-B14F-4D97-AF65-F5344CB8AC3E}">
        <p14:creationId xmlns:p14="http://schemas.microsoft.com/office/powerpoint/2010/main" val="3024733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8686BD-1B89-B39C-F96E-DF06D2C1D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TERRITORIO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824568-DBE8-94A2-4F0D-412B1CC56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4108"/>
            <a:ext cx="10515600" cy="4062855"/>
          </a:xfrm>
        </p:spPr>
        <p:txBody>
          <a:bodyPr>
            <a:normAutofit/>
          </a:bodyPr>
          <a:lstStyle/>
          <a:p>
            <a:r>
              <a:rPr lang="it-IT" dirty="0"/>
              <a:t>Dunque il concetto chiama in gioco:</a:t>
            </a:r>
          </a:p>
          <a:p>
            <a:pPr marL="514350" indent="-514350">
              <a:buAutoNum type="arabicParenR"/>
            </a:pPr>
            <a:r>
              <a:rPr lang="it-IT" dirty="0"/>
              <a:t>Componenti sociali ed economiche (residenti, imprenditori, associazioni, industrie, istituzioni…)</a:t>
            </a:r>
          </a:p>
          <a:p>
            <a:pPr marL="514350" indent="-514350">
              <a:buAutoNum type="arabicParenR"/>
            </a:pPr>
            <a:r>
              <a:rPr lang="it-IT" dirty="0"/>
              <a:t>Aspetti ambientali (infrastrutture, monumenti, disposizione dei centri, delle vie di comunicazione, del </a:t>
            </a:r>
            <a:r>
              <a:rPr lang="it-IT" dirty="0" err="1"/>
              <a:t>parcellario</a:t>
            </a:r>
            <a:r>
              <a:rPr lang="it-IT" dirty="0"/>
              <a:t> agrario..)</a:t>
            </a:r>
          </a:p>
          <a:p>
            <a:pPr marL="514350" indent="-514350">
              <a:buAutoNum type="arabicParenR"/>
            </a:pPr>
            <a:r>
              <a:rPr lang="it-IT" dirty="0"/>
              <a:t>Aspetti naturali (orografia, idrografia, clima, ecosistemi locali…)</a:t>
            </a:r>
          </a:p>
          <a:p>
            <a:pPr marL="514350" indent="-514350">
              <a:buAutoNum type="arabicParenR"/>
            </a:pPr>
            <a:r>
              <a:rPr lang="it-IT" dirty="0"/>
              <a:t>Aspetti culturali (tradizioni locali, identità locale…)</a:t>
            </a:r>
          </a:p>
        </p:txBody>
      </p:sp>
    </p:spTree>
    <p:extLst>
      <p:ext uri="{BB962C8B-B14F-4D97-AF65-F5344CB8AC3E}">
        <p14:creationId xmlns:p14="http://schemas.microsoft.com/office/powerpoint/2010/main" val="2877051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8686BD-1B89-B39C-F96E-DF06D2C1D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TERRITORIO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824568-DBE8-94A2-4F0D-412B1CC56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4108"/>
            <a:ext cx="10515600" cy="4062855"/>
          </a:xfrm>
        </p:spPr>
        <p:txBody>
          <a:bodyPr>
            <a:normAutofit/>
          </a:bodyPr>
          <a:lstStyle/>
          <a:p>
            <a:r>
              <a:rPr lang="it-IT" dirty="0"/>
              <a:t>E’ dunque una CATEGORIA DI RICOMPOSIZIONE che non pone la salvaguardia degli ecosistemi in antitesi a quella della società e del suo sviluppo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Componente naturale e socioeconomica: inestricabili aspetti di una dinamica da considerare nella sua interezza e che solo in questa suo interezza può arrivare ad equilibri realmente sostenibili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6B4C69F9-4D1E-192E-840E-7F2A508427E4}"/>
              </a:ext>
            </a:extLst>
          </p:cNvPr>
          <p:cNvSpPr/>
          <p:nvPr/>
        </p:nvSpPr>
        <p:spPr>
          <a:xfrm>
            <a:off x="5312229" y="3516086"/>
            <a:ext cx="484632" cy="7402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8364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1F78B1-9328-4192-94A2-AC5E3F062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AMBIENTE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5A9ABD-A31E-4F87-AB02-3BB193FB8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Cos’è l’ambiente?</a:t>
            </a:r>
          </a:p>
          <a:p>
            <a:r>
              <a:rPr lang="it-IT" dirty="0"/>
              <a:t>L’importanza di rispondere a questa domanda dipende dal fatto che come l’oggetto ambiente viene concettualizzato  e rappresentato deriva la definizione dei problemi ambientali e le politiche correlate</a:t>
            </a:r>
          </a:p>
          <a:p>
            <a:r>
              <a:rPr lang="it-IT" dirty="0"/>
              <a:t>Concetto ambiguo soprattutto in relazione al contesto in cui viene utilizzato</a:t>
            </a:r>
          </a:p>
          <a:p>
            <a:r>
              <a:rPr lang="it-IT" dirty="0"/>
              <a:t>In maniera semplificata vengono individuati 2 comparti:</a:t>
            </a:r>
          </a:p>
          <a:p>
            <a:pPr marL="514350" indent="-514350">
              <a:buAutoNum type="arabicParenR"/>
            </a:pPr>
            <a:r>
              <a:rPr lang="it-IT" dirty="0"/>
              <a:t>AMBIENTE BIOTICO</a:t>
            </a:r>
          </a:p>
          <a:p>
            <a:pPr marL="514350" indent="-514350">
              <a:buAutoNum type="arabicParenR"/>
            </a:pPr>
            <a:r>
              <a:rPr lang="it-IT" dirty="0"/>
              <a:t>AMBIENTE ABIOTICO</a:t>
            </a:r>
          </a:p>
        </p:txBody>
      </p:sp>
    </p:spTree>
    <p:extLst>
      <p:ext uri="{BB962C8B-B14F-4D97-AF65-F5344CB8AC3E}">
        <p14:creationId xmlns:p14="http://schemas.microsoft.com/office/powerpoint/2010/main" val="1248685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1F78B1-9328-4192-94A2-AC5E3F062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AMBIENTE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5A9ABD-A31E-4F87-AB02-3BB193FB8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BIOSFERA: parte del pianeta con presenza di vita</a:t>
            </a:r>
          </a:p>
          <a:p>
            <a:r>
              <a:rPr lang="it-IT" dirty="0"/>
              <a:t>ANTROPOSFERA</a:t>
            </a:r>
          </a:p>
          <a:p>
            <a:r>
              <a:rPr lang="it-IT" dirty="0"/>
              <a:t>UNITARIETA’ CONCETTO DI AMBIENTE: sistema di relazioni funzionali dirette e indirette che interagiscono fra esseri umani, altri esseri viventi e mondo inorganico</a:t>
            </a:r>
          </a:p>
          <a:p>
            <a:r>
              <a:rPr lang="it-IT" dirty="0"/>
              <a:t>Sistema non statico nel quale le componenti  sono in continua evoluzione in tempi di natura diversa</a:t>
            </a:r>
          </a:p>
        </p:txBody>
      </p:sp>
    </p:spTree>
    <p:extLst>
      <p:ext uri="{BB962C8B-B14F-4D97-AF65-F5344CB8AC3E}">
        <p14:creationId xmlns:p14="http://schemas.microsoft.com/office/powerpoint/2010/main" val="3319640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1F78B1-9328-4192-94A2-AC5E3F062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AMBIENTE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5A9ABD-A31E-4F87-AB02-3BB193FB8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AMBIENTE-ECOSISTEMA-HABITAT-NATURA- PAESAGGIO-TERRITORIO-AMBIENTE VISSUTO-LUOGO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Spesso utilizzati come sinonimi ma in realtà forti differenze</a:t>
            </a:r>
          </a:p>
          <a:p>
            <a:r>
              <a:rPr lang="it-IT" dirty="0"/>
              <a:t>Questione non solo terminologica ma sostanziale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4DF1EA07-EC0E-8F3A-680F-1036535C4ACD}"/>
              </a:ext>
            </a:extLst>
          </p:cNvPr>
          <p:cNvSpPr/>
          <p:nvPr/>
        </p:nvSpPr>
        <p:spPr>
          <a:xfrm>
            <a:off x="5486400" y="3331028"/>
            <a:ext cx="484632" cy="5007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9153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A5AD55-BA81-8590-76DA-1F3A5042F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MODELLO CONCETTUALE DI MALCEVSCHI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4AA8EC-9153-C622-A3F2-1B627D1C8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ff2"/>
              </a:rPr>
              <a:t>Un interessante tentativo di sistemazione dei significati dell’ambiente </a:t>
            </a:r>
          </a:p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ff2"/>
              </a:rPr>
              <a:t>Nel </a:t>
            </a:r>
            <a:r>
              <a:rPr lang="it-IT" b="0" i="0" dirty="0">
                <a:solidFill>
                  <a:srgbClr val="000000"/>
                </a:solidFill>
                <a:effectLst/>
                <a:latin typeface="ff1"/>
              </a:rPr>
              <a:t>modello </a:t>
            </a:r>
            <a:r>
              <a:rPr lang="it-IT" b="0" i="0" dirty="0">
                <a:solidFill>
                  <a:srgbClr val="000000"/>
                </a:solidFill>
                <a:effectLst/>
                <a:latin typeface="ff2"/>
              </a:rPr>
              <a:t>le singole componenti dell’ambiente sono separate in insiemi fisicamente distinguibili (aria, acqua, suolo, ecc.). Queste unità, legate da opportune reti di relazioni, costituiscono l’ambiente complessivo.</a:t>
            </a:r>
          </a:p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ff1"/>
              </a:rPr>
              <a:t>Variabili dell’ambiente</a:t>
            </a:r>
          </a:p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ff2"/>
              </a:rPr>
              <a:t>Si possono dunque distinguere i </a:t>
            </a:r>
            <a:r>
              <a:rPr lang="it-IT" b="0" i="0" dirty="0">
                <a:solidFill>
                  <a:srgbClr val="000000"/>
                </a:solidFill>
                <a:effectLst/>
                <a:latin typeface="ff1"/>
              </a:rPr>
              <a:t>differenti concetti di ambiente </a:t>
            </a:r>
            <a:r>
              <a:rPr lang="it-IT" b="0" i="0" dirty="0">
                <a:solidFill>
                  <a:srgbClr val="000000"/>
                </a:solidFill>
                <a:effectLst/>
                <a:latin typeface="ff2"/>
              </a:rPr>
              <a:t>sulla base di 3 variabili:</a:t>
            </a:r>
          </a:p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ff2"/>
              </a:rPr>
              <a:t>1. gli elementi costitutivi del sistema ambientale;</a:t>
            </a:r>
          </a:p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ff2"/>
              </a:rPr>
              <a:t>2. l’esistenza o meno di un centro del sistema di relazioni, che funzioni come parametro costante rispetto a cui valutare le relazioni delle altre variabili;</a:t>
            </a:r>
          </a:p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ff2"/>
              </a:rPr>
              <a:t>3. l’esistenza o meno di filtri percettivi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68177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E6620C9-DA39-0EB7-DFC2-E45E5B850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351" y="423806"/>
            <a:ext cx="4412620" cy="577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475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A5AD55-BA81-8590-76DA-1F3A5042F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MODELLO CONCETTUALE DI MALCEVSCHI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4AA8EC-9153-C622-A3F2-1B627D1C8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ff1"/>
              </a:rPr>
              <a:t>HABITAT: </a:t>
            </a:r>
            <a:r>
              <a:rPr lang="it-IT" b="0" i="0" dirty="0">
                <a:solidFill>
                  <a:srgbClr val="000000"/>
                </a:solidFill>
                <a:effectLst/>
                <a:latin typeface="ff2"/>
              </a:rPr>
              <a:t>esprime  la posizione di una certa specie, uomo incluso, all’interno del contesto ambientale in cui essa vive: l’attenzione viene posta sui fattori esterni descritti in termini tecnico-scientifici.</a:t>
            </a:r>
          </a:p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ff1"/>
              </a:rPr>
              <a:t>ECOSISTEMA: indica l’insieme degli organismi viventi e dei fattori abiotici presenti in un dato ambiente e la </a:t>
            </a:r>
            <a:r>
              <a:rPr lang="it-IT" b="0" i="0" dirty="0">
                <a:solidFill>
                  <a:srgbClr val="000000"/>
                </a:solidFill>
                <a:effectLst/>
                <a:latin typeface="ff2"/>
              </a:rPr>
              <a:t>rete di relazioni che non presuppone un centro, ponendo tutti gli elementi sullo stesso livello</a:t>
            </a:r>
            <a:endParaRPr lang="it-IT" dirty="0">
              <a:solidFill>
                <a:srgbClr val="000000"/>
              </a:solidFill>
              <a:latin typeface="ff1"/>
            </a:endParaRPr>
          </a:p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ff1"/>
              </a:rPr>
              <a:t>TERRITORIO: </a:t>
            </a:r>
            <a:r>
              <a:rPr lang="it-IT" b="0" i="0" dirty="0">
                <a:solidFill>
                  <a:srgbClr val="000000"/>
                </a:solidFill>
                <a:effectLst/>
                <a:latin typeface="ff2"/>
              </a:rPr>
              <a:t>esprime un sistema ambientale governato da un dato soggetto e presuppone pertanto un centro del sistema di relazioni. Questo centro è il </a:t>
            </a:r>
            <a:r>
              <a:rPr lang="it-IT" b="0" i="0" dirty="0">
                <a:solidFill>
                  <a:srgbClr val="000000"/>
                </a:solidFill>
                <a:effectLst/>
                <a:latin typeface="ff1"/>
              </a:rPr>
              <a:t>soggetto </a:t>
            </a:r>
            <a:r>
              <a:rPr lang="it-IT" b="0" i="0" dirty="0">
                <a:solidFill>
                  <a:srgbClr val="000000"/>
                </a:solidFill>
                <a:effectLst/>
                <a:latin typeface="ff2"/>
              </a:rPr>
              <a:t>che governa e può rappresentare l’intera società.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3648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A5AD55-BA81-8590-76DA-1F3A5042F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MODELLO CONCETTUALE DI MALCEVSCHI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4AA8EC-9153-C622-A3F2-1B627D1C8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ff1"/>
              </a:rPr>
              <a:t>NATURA: </a:t>
            </a:r>
            <a:r>
              <a:rPr lang="it-IT" b="0" i="0" dirty="0">
                <a:solidFill>
                  <a:srgbClr val="000000"/>
                </a:solidFill>
                <a:effectLst/>
                <a:latin typeface="ff2"/>
              </a:rPr>
              <a:t>concetto relativo al modo in cui il mondo esterno all’uomo (animale, vegetale e minerale) viene percepito da un soggetto culturale.</a:t>
            </a:r>
          </a:p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ff1"/>
              </a:rPr>
              <a:t>PAESAGGIO: </a:t>
            </a:r>
            <a:r>
              <a:rPr lang="it-IT" b="0" i="0" dirty="0">
                <a:solidFill>
                  <a:srgbClr val="000000"/>
                </a:solidFill>
                <a:effectLst/>
                <a:latin typeface="ff2"/>
              </a:rPr>
              <a:t>indica il modo in cui un dato ambiente, fisicamente riconoscibile (comprendente, quindi, i segni dell’attività umana), viene percepito da un dato soggetto culturale (una soggettività chiaramente collettiva)</a:t>
            </a:r>
          </a:p>
          <a:p>
            <a:pPr algn="l"/>
            <a:r>
              <a:rPr lang="it-IT" dirty="0">
                <a:solidFill>
                  <a:srgbClr val="000000"/>
                </a:solidFill>
                <a:latin typeface="ff2"/>
              </a:rPr>
              <a:t>AMBIENTE SOGGETTIVO</a:t>
            </a:r>
            <a:r>
              <a:rPr lang="it-IT" b="0" i="0" dirty="0">
                <a:solidFill>
                  <a:srgbClr val="000000"/>
                </a:solidFill>
                <a:effectLst/>
                <a:latin typeface="ff1"/>
              </a:rPr>
              <a:t> </a:t>
            </a:r>
            <a:r>
              <a:rPr lang="it-IT" b="0" i="0" dirty="0">
                <a:solidFill>
                  <a:srgbClr val="000000"/>
                </a:solidFill>
                <a:effectLst/>
                <a:latin typeface="ff2"/>
              </a:rPr>
              <a:t>(o ambiente vissuto) vengono considerate le modalità con cui i singoli individui percepiscono l’ambiente esterno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66372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8686BD-1B89-B39C-F96E-DF06D2C1D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CONVENZIONE EUROPEA DEL PAESAGGIO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824568-DBE8-94A2-4F0D-412B1CC56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4108"/>
            <a:ext cx="10515600" cy="4062855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it-IT" dirty="0">
                <a:solidFill>
                  <a:srgbClr val="000000"/>
                </a:solidFill>
                <a:latin typeface="ff2"/>
              </a:rPr>
              <a:t>O</a:t>
            </a:r>
            <a:r>
              <a:rPr lang="it-IT" b="0" i="0" dirty="0">
                <a:solidFill>
                  <a:srgbClr val="000000"/>
                </a:solidFill>
                <a:effectLst/>
                <a:latin typeface="ff2"/>
              </a:rPr>
              <a:t>biettivo: superare la visione  riportata nella definizione (determinata parte del territorio), che viene considerata riduttiva, per affermare come qualsiasi parte di territorio possa essere considerata paesaggio. </a:t>
            </a:r>
          </a:p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ff2"/>
              </a:rPr>
              <a:t>tenta di superare le ambiguità sulle 3 differenti visioni del paesaggio, proponendo un’integrazione a queste definendo il paesaggio nei termini di un sistema complesso di relazioni. </a:t>
            </a:r>
          </a:p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ff2"/>
              </a:rPr>
              <a:t>Le tre visioni:  </a:t>
            </a:r>
          </a:p>
          <a:p>
            <a:pPr marL="0" indent="0" algn="l">
              <a:buNone/>
            </a:pPr>
            <a:r>
              <a:rPr lang="it-IT" dirty="0">
                <a:solidFill>
                  <a:srgbClr val="000000"/>
                </a:solidFill>
                <a:latin typeface="ff3"/>
              </a:rPr>
              <a:t>1) </a:t>
            </a:r>
            <a:r>
              <a:rPr lang="it-IT" b="0" i="0" dirty="0">
                <a:solidFill>
                  <a:srgbClr val="000000"/>
                </a:solidFill>
                <a:effectLst/>
                <a:latin typeface="ff2"/>
              </a:rPr>
              <a:t>Naturalista: ha una concezione del paesaggio nei termini di un ecosistema complesso, in cui l’attenzione si concentra sulle relazioni tra le componenti</a:t>
            </a:r>
          </a:p>
          <a:p>
            <a:pPr marL="0" indent="0" algn="l">
              <a:buNone/>
            </a:pPr>
            <a:r>
              <a:rPr lang="it-IT" b="0" i="0" dirty="0">
                <a:solidFill>
                  <a:srgbClr val="000000"/>
                </a:solidFill>
                <a:effectLst/>
                <a:latin typeface="ff2"/>
              </a:rPr>
              <a:t>naturali del sistema piuttosto che all’interazione. </a:t>
            </a:r>
          </a:p>
          <a:p>
            <a:pPr marL="0" indent="0" algn="l">
              <a:buNone/>
            </a:pPr>
            <a:r>
              <a:rPr lang="it-IT" dirty="0">
                <a:solidFill>
                  <a:srgbClr val="000000"/>
                </a:solidFill>
                <a:latin typeface="ff3"/>
              </a:rPr>
              <a:t>2) </a:t>
            </a:r>
            <a:r>
              <a:rPr lang="it-IT" b="0" i="0" dirty="0">
                <a:solidFill>
                  <a:srgbClr val="000000"/>
                </a:solidFill>
                <a:effectLst/>
                <a:latin typeface="ff2"/>
              </a:rPr>
              <a:t>Culturalista: accoglie una serie di prospettive differenti, accomunate dal considerare il paesaggio nei termini di un paesaggio culturale, espressione di un rapporto tra società e ambiente sedimentatosi nel tempo e rintracciabile attraverso l’archeologia.</a:t>
            </a:r>
          </a:p>
          <a:p>
            <a:pPr marL="0" indent="0" algn="l">
              <a:buNone/>
            </a:pPr>
            <a:r>
              <a:rPr lang="it-IT" dirty="0">
                <a:solidFill>
                  <a:srgbClr val="000000"/>
                </a:solidFill>
                <a:latin typeface="ff3"/>
              </a:rPr>
              <a:t>3) </a:t>
            </a:r>
            <a:r>
              <a:rPr lang="it-IT" b="0" i="0" dirty="0">
                <a:solidFill>
                  <a:srgbClr val="000000"/>
                </a:solidFill>
                <a:effectLst/>
                <a:latin typeface="ff2"/>
              </a:rPr>
              <a:t>Fenomenologica: introduce l’elemento soggettivo all’interno della concezione del paesaggio che viene concepito come una rappresentazione soggettiva, carica dei significati e dei valori che determinati attori assegnano al paesaggio stesso.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432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radazioni di grigio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751</Words>
  <Application>Microsoft Office PowerPoint</Application>
  <PresentationFormat>Widescreen</PresentationFormat>
  <Paragraphs>59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9" baseType="lpstr">
      <vt:lpstr>Arial</vt:lpstr>
      <vt:lpstr>Calibri</vt:lpstr>
      <vt:lpstr>ff1</vt:lpstr>
      <vt:lpstr>ff2</vt:lpstr>
      <vt:lpstr>ff3</vt:lpstr>
      <vt:lpstr>Raleway</vt:lpstr>
      <vt:lpstr>Tema di Office</vt:lpstr>
      <vt:lpstr>AMBIENTE e TERRITORIO: DEFINIZIONI E RAPPRESENTAZIONI</vt:lpstr>
      <vt:lpstr>AMBIENTE</vt:lpstr>
      <vt:lpstr>AMBIENTE</vt:lpstr>
      <vt:lpstr>AMBIENTE</vt:lpstr>
      <vt:lpstr>MODELLO CONCETTUALE DI MALCEVSCHI </vt:lpstr>
      <vt:lpstr>Presentazione standard di PowerPoint</vt:lpstr>
      <vt:lpstr>MODELLO CONCETTUALE DI MALCEVSCHI </vt:lpstr>
      <vt:lpstr>MODELLO CONCETTUALE DI MALCEVSCHI </vt:lpstr>
      <vt:lpstr>CONVENZIONE EUROPEA DEL PAESAGGIO</vt:lpstr>
      <vt:lpstr>TERRITORIO</vt:lpstr>
      <vt:lpstr>TERRITORIO</vt:lpstr>
      <vt:lpstr>TERRITORIO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simona epasto</cp:lastModifiedBy>
  <cp:revision>11</cp:revision>
  <dcterms:created xsi:type="dcterms:W3CDTF">2020-04-25T16:23:21Z</dcterms:created>
  <dcterms:modified xsi:type="dcterms:W3CDTF">2023-02-20T11:01:00Z</dcterms:modified>
</cp:coreProperties>
</file>