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311" r:id="rId11"/>
    <p:sldId id="316" r:id="rId12"/>
    <p:sldId id="315" r:id="rId13"/>
    <p:sldId id="317" r:id="rId14"/>
    <p:sldId id="318" r:id="rId15"/>
    <p:sldId id="319" r:id="rId16"/>
    <p:sldId id="320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6" r:id="rId25"/>
    <p:sldId id="275" r:id="rId26"/>
    <p:sldId id="277" r:id="rId27"/>
    <p:sldId id="278" r:id="rId28"/>
    <p:sldId id="279" r:id="rId29"/>
    <p:sldId id="290" r:id="rId30"/>
    <p:sldId id="298" r:id="rId31"/>
    <p:sldId id="299" r:id="rId32"/>
    <p:sldId id="30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21" r:id="rId5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84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7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19/02/2023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207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19/02/2023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961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19/02/2023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640C38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it-IT" dirty="0"/>
              <a:t>GEOGRAFIA DEL TERRITORIO E DELL’AMBIENTE MOD. 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PROF.SSA SIMONA EPASTO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07034-A5C7-46C3-8D94-A339BD17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6188"/>
            <a:ext cx="10515600" cy="757919"/>
          </a:xfrm>
        </p:spPr>
        <p:txBody>
          <a:bodyPr/>
          <a:lstStyle/>
          <a:p>
            <a:pPr algn="ctr"/>
            <a:r>
              <a:rPr lang="it-IT" dirty="0"/>
              <a:t>BRANCHE GEOGRAFIA POLITICA ED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82C1E-30C0-47A9-B771-AD5A83BE7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6" y="2239766"/>
            <a:ext cx="11496782" cy="4315146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FF33CC"/>
                </a:solidFill>
              </a:rPr>
              <a:t>GEOGRAFIA POLITICA </a:t>
            </a:r>
            <a:r>
              <a:rPr lang="it-IT" dirty="0"/>
              <a:t>= Alle origini: scienza che studia la politica degli </a:t>
            </a:r>
            <a:r>
              <a:rPr lang="it-IT" u="sng" dirty="0"/>
              <a:t>Stati</a:t>
            </a:r>
            <a:r>
              <a:rPr lang="it-IT" dirty="0"/>
              <a:t> in relazione alla loro posizione geografica, che ne determina il potenziale demografico ed economico nonché le strategie commerciali e politiche. Il percorso è volto alla conoscenza degli aggregati politici ed economici nel loro momento formativo e successivamente nei diversi stadi del loro sviluppo. Oggi a questa impostazione e visione </a:t>
            </a:r>
            <a:r>
              <a:rPr lang="it-IT" i="1" dirty="0"/>
              <a:t>top-down </a:t>
            </a:r>
            <a:r>
              <a:rPr lang="it-IT" dirty="0"/>
              <a:t>si aggiunge una attenzione verso le battaglie ed i movimenti sociali e politici.</a:t>
            </a:r>
          </a:p>
          <a:p>
            <a:r>
              <a:rPr lang="it-IT" b="1" dirty="0">
                <a:solidFill>
                  <a:srgbClr val="3BE563"/>
                </a:solidFill>
              </a:rPr>
              <a:t>GEOGRAFIA ECONOMICA </a:t>
            </a:r>
            <a:r>
              <a:rPr lang="it-IT" dirty="0"/>
              <a:t>= 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b="1" dirty="0">
                <a:solidFill>
                  <a:srgbClr val="0070C0"/>
                </a:solidFill>
              </a:rPr>
              <a:t>GEOPOLITICA</a:t>
            </a:r>
            <a:r>
              <a:rPr lang="it-IT" b="1" dirty="0"/>
              <a:t> </a:t>
            </a:r>
            <a:r>
              <a:rPr lang="it-IT" dirty="0"/>
              <a:t>= non si sostituisce alla geografia politica, che anzi considera la sua naturale piattaforma, ma supera la tradizionale concezione degli Stati quali organismi politici e applicando alla loro esistenza un metodo di analisi geografico-politico dinamico, ne studia i </a:t>
            </a:r>
            <a:r>
              <a:rPr lang="it-IT" u="sng" dirty="0"/>
              <a:t>fattori di competitività</a:t>
            </a:r>
            <a:r>
              <a:rPr lang="it-IT" dirty="0"/>
              <a:t>, ricercando le manifestazioni territoriali e le leggi geografiche dei loro rapporti reciproci = studio del dinamismo e delle interrelazioni degli aggregati politici ed economici in funzione del tessuto delle scelte adottate nel variegato mosaico delle possibili strategie di sviluppo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514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222" y="2034283"/>
            <a:ext cx="10515600" cy="461309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dirty="0"/>
              <a:t>Toschi: Scienza che ha per oggetto i fenomeni economici in quanto differenziati e distribuiti sulla superficie terrestre</a:t>
            </a:r>
          </a:p>
          <a:p>
            <a:r>
              <a:rPr lang="it-IT" dirty="0"/>
              <a:t>Studio sistematico dell’organizzazione spaziale e della localizzazione dell’attività economica</a:t>
            </a:r>
          </a:p>
          <a:p>
            <a:r>
              <a:rPr lang="it-IT" dirty="0"/>
              <a:t>Lo spazio geografico non è una «cosa» ma un insieme di relazioni alcune delle quali riguardano </a:t>
            </a:r>
            <a:r>
              <a:rPr lang="it-IT" dirty="0">
                <a:solidFill>
                  <a:srgbClr val="3BE563"/>
                </a:solidFill>
              </a:rPr>
              <a:t>l’economia </a:t>
            </a:r>
            <a:r>
              <a:rPr lang="it-IT" dirty="0"/>
              <a:t>e consentono di capire il suo funzionamento alle diverse scale geografiche, in relazione alle diverse forme di organizzazione territoriale.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1998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351" y="2114108"/>
            <a:ext cx="10243334" cy="4276418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Oggetto della Geografia Economica: </a:t>
            </a:r>
          </a:p>
          <a:p>
            <a:pPr marL="0" indent="0">
              <a:buNone/>
            </a:pPr>
            <a:endParaRPr lang="it-IT" dirty="0">
              <a:solidFill>
                <a:srgbClr val="3BE563"/>
              </a:solidFill>
            </a:endParaRPr>
          </a:p>
          <a:p>
            <a:pPr algn="l">
              <a:buFontTx/>
              <a:buChar char="-"/>
            </a:pPr>
            <a:r>
              <a:rPr lang="it-IT" dirty="0"/>
              <a:t>Ruolo che il territorio svolge nella economia</a:t>
            </a:r>
          </a:p>
          <a:p>
            <a:pPr algn="l">
              <a:buFontTx/>
              <a:buChar char="-"/>
            </a:pPr>
            <a:r>
              <a:rPr lang="it-IT" dirty="0"/>
              <a:t>Studio dei diversi tipi di aggregazioni territoriali creati dalla combinazione delle relazioni spaziali (Regioni Economiche)</a:t>
            </a:r>
          </a:p>
          <a:p>
            <a:pPr algn="l">
              <a:buFontTx/>
              <a:buChar char="-"/>
            </a:pPr>
            <a:r>
              <a:rPr lang="it-IT" dirty="0"/>
              <a:t>Studio degli elementi fondamentali  dell’analisi spaziale (localizzazione, competitività, modelli e settori produttivi, globalizzazione, internazionalizzazione, commercio internazionale ecc..)</a:t>
            </a:r>
          </a:p>
          <a:p>
            <a:pPr algn="l">
              <a:buFontTx/>
              <a:buChar char="-"/>
            </a:pPr>
            <a:r>
              <a:rPr lang="it-IT" dirty="0"/>
              <a:t>Sviluppo</a:t>
            </a:r>
          </a:p>
          <a:p>
            <a:pPr algn="l">
              <a:buFontTx/>
              <a:buChar char="-"/>
            </a:pPr>
            <a:r>
              <a:rPr lang="it-IT" dirty="0"/>
              <a:t>Sostenibilità</a:t>
            </a:r>
            <a:endParaRPr lang="it-IT" dirty="0">
              <a:solidFill>
                <a:srgbClr val="3BE563"/>
              </a:solidFill>
            </a:endParaRP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3025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132D70-5ACB-484B-B3F6-833466E2A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Correnti di pensiero ed evoluzione del pensiero geografico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A0B48B-1F55-4948-87F5-961051654C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DETERMINISMO AMBIENTALE</a:t>
            </a:r>
          </a:p>
          <a:p>
            <a:pPr algn="l">
              <a:buFontTx/>
              <a:buChar char="-"/>
            </a:pPr>
            <a:r>
              <a:rPr lang="it-IT" dirty="0"/>
              <a:t>POSSIBILISMO GEOGRAFICO</a:t>
            </a:r>
          </a:p>
          <a:p>
            <a:pPr algn="l">
              <a:buFontTx/>
              <a:buChar char="-"/>
            </a:pPr>
            <a:r>
              <a:rPr lang="it-IT" dirty="0"/>
              <a:t>VOLONTARISMO</a:t>
            </a:r>
          </a:p>
          <a:p>
            <a:pPr algn="l">
              <a:buFontTx/>
              <a:buChar char="-"/>
            </a:pPr>
            <a:r>
              <a:rPr lang="it-IT" dirty="0"/>
              <a:t>FUNZIONALISMO</a:t>
            </a:r>
          </a:p>
          <a:p>
            <a:pPr algn="l">
              <a:buFontTx/>
              <a:buChar char="-"/>
            </a:pPr>
            <a:r>
              <a:rPr lang="it-IT" dirty="0"/>
              <a:t>RIVOLUZIONE QUANTITATIVA E NEW GEOGRAPHY</a:t>
            </a:r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03C36A-D3A9-4D5D-AC25-FE5547AFE7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GEOGRAFIA MARXISTA</a:t>
            </a:r>
          </a:p>
          <a:p>
            <a:pPr algn="l">
              <a:buFontTx/>
              <a:buChar char="-"/>
            </a:pPr>
            <a:r>
              <a:rPr lang="it-IT" dirty="0"/>
              <a:t>GEOGRAFIA DELLA PERCEZIONE</a:t>
            </a:r>
          </a:p>
          <a:p>
            <a:pPr algn="l">
              <a:buFontTx/>
              <a:buChar char="-"/>
            </a:pPr>
            <a:r>
              <a:rPr lang="it-IT" dirty="0"/>
              <a:t>GEOGRAFIA POST-MODERNA</a:t>
            </a:r>
          </a:p>
          <a:p>
            <a:pPr algn="l">
              <a:buFontTx/>
              <a:buChar char="-"/>
            </a:pPr>
            <a:r>
              <a:rPr lang="it-IT" dirty="0"/>
              <a:t>GEOGRAFIA AMBIENTALE E SVILUPPO SOSTENIBILE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6335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3C952-0FD3-4936-AE25-2FF9B655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DETERMINISMO AMBIENTALE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CA1F4-67E7-4E75-B8AB-731879840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I caratteri ed i comportamenti umani sono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determinati </a:t>
            </a:r>
            <a:r>
              <a:rPr lang="it-IT" dirty="0"/>
              <a:t>(condizionati) dall’ambiente naturale</a:t>
            </a:r>
          </a:p>
          <a:p>
            <a:pPr algn="l"/>
            <a:r>
              <a:rPr lang="it-IT" dirty="0"/>
              <a:t>L’uomo viene considerato come </a:t>
            </a:r>
            <a:r>
              <a:rPr lang="it-IT" dirty="0">
                <a:solidFill>
                  <a:srgbClr val="7030A0"/>
                </a:solidFill>
              </a:rPr>
              <a:t>elemento passivo</a:t>
            </a:r>
            <a:r>
              <a:rPr lang="it-IT" dirty="0"/>
              <a:t>, impotente nei confronti della natura</a:t>
            </a:r>
          </a:p>
          <a:p>
            <a:pPr algn="l"/>
            <a:r>
              <a:rPr lang="it-IT" dirty="0"/>
              <a:t>Rapporto fra ambiente e uomo visto in senso </a:t>
            </a:r>
            <a:r>
              <a:rPr lang="it-IT" dirty="0">
                <a:solidFill>
                  <a:srgbClr val="92D050"/>
                </a:solidFill>
              </a:rPr>
              <a:t>unidirezionale</a:t>
            </a:r>
          </a:p>
          <a:p>
            <a:pPr algn="l"/>
            <a:r>
              <a:rPr lang="it-IT" dirty="0"/>
              <a:t>Influsso filosofia positivista</a:t>
            </a:r>
          </a:p>
          <a:p>
            <a:pPr algn="l"/>
            <a:r>
              <a:rPr lang="it-IT" dirty="0"/>
              <a:t>Paradigma positivista = sistema uomo-natura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Concezione darwiniana</a:t>
            </a:r>
          </a:p>
          <a:p>
            <a:pPr algn="l"/>
            <a:r>
              <a:rPr lang="it-IT" dirty="0"/>
              <a:t>Ritter, Ratzel, von Humboldt, in Italia Dalla Vedova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Scienze naturali </a:t>
            </a:r>
            <a:r>
              <a:rPr lang="it-IT" dirty="0"/>
              <a:t>alla base della conoscenza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3975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09D32E-DE0A-47EC-9076-C44ECD4E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63E3FA-C4C7-4C49-BF4F-3F74B192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L’ambiente non impone agli uomini le attività o gli adattamenti, ma </a:t>
            </a:r>
            <a:r>
              <a:rPr lang="it-IT" dirty="0">
                <a:solidFill>
                  <a:srgbClr val="996633"/>
                </a:solidFill>
              </a:rPr>
              <a:t>sono i gruppi umani a scegliere, tra le diverse possibilità </a:t>
            </a:r>
            <a:r>
              <a:rPr lang="it-IT" dirty="0"/>
              <a:t>offerte dall’ambiente, le soluzioni dettate dalle </a:t>
            </a:r>
            <a:r>
              <a:rPr lang="it-IT" dirty="0">
                <a:solidFill>
                  <a:srgbClr val="FF33CC"/>
                </a:solidFill>
              </a:rPr>
              <a:t>condizioni storiche e culturali</a:t>
            </a:r>
          </a:p>
          <a:p>
            <a:r>
              <a:rPr lang="it-IT" dirty="0"/>
              <a:t>La natura propone, l’uomo dispone</a:t>
            </a:r>
          </a:p>
          <a:p>
            <a:r>
              <a:rPr lang="it-IT" dirty="0"/>
              <a:t>L’uomo si inserisce nell’ambiente naturale come </a:t>
            </a:r>
            <a:r>
              <a:rPr lang="it-IT" dirty="0">
                <a:solidFill>
                  <a:srgbClr val="00FFFF"/>
                </a:solidFill>
              </a:rPr>
              <a:t>elemento attivo</a:t>
            </a:r>
            <a:r>
              <a:rPr lang="it-IT" dirty="0"/>
              <a:t>, cosciente delle possibilità di opporsi alle forze della natura e di trasformarla</a:t>
            </a:r>
          </a:p>
          <a:p>
            <a:r>
              <a:rPr lang="it-IT" dirty="0"/>
              <a:t>Influsso filosofia neoidealista</a:t>
            </a:r>
          </a:p>
          <a:p>
            <a:r>
              <a:rPr lang="it-IT" dirty="0">
                <a:solidFill>
                  <a:srgbClr val="92D050"/>
                </a:solidFill>
              </a:rPr>
              <a:t>Paradigma storicista- Storicismo</a:t>
            </a:r>
          </a:p>
          <a:p>
            <a:r>
              <a:rPr lang="it-IT" dirty="0"/>
              <a:t>Vidal de la Blache (fondatore in Francia), Ancel, Vallaux, Febvre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6483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Il Possibilismo elabora </a:t>
            </a:r>
            <a:r>
              <a:rPr lang="it-IT" dirty="0">
                <a:solidFill>
                  <a:srgbClr val="FF33CC"/>
                </a:solidFill>
              </a:rPr>
              <a:t>tre concetti chiave </a:t>
            </a:r>
            <a:r>
              <a:rPr lang="it-IT" dirty="0"/>
              <a:t>che permettono di unificare la geografia come scienza naturale e scienza umana: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Generi di vita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Paesaggi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Regione</a:t>
            </a:r>
          </a:p>
          <a:p>
            <a:r>
              <a:rPr lang="it-IT" dirty="0"/>
              <a:t>Indagini regionali rilevano come in condizioni naturali uguali si fossero elaborate forme di paesaggi, insediamenti, attività economiche, molto differenti in funzione dei </a:t>
            </a:r>
            <a:r>
              <a:rPr lang="it-IT" dirty="0">
                <a:solidFill>
                  <a:srgbClr val="00FFFF"/>
                </a:solidFill>
              </a:rPr>
              <a:t>diversi generi di vita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9107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50C9A-1330-4DAC-B824-211E5058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VOLONTARISMO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53491D-244B-4ED5-9768-FF0E06537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it-IT" dirty="0"/>
              <a:t>Nasce agli </a:t>
            </a:r>
            <a:r>
              <a:rPr lang="it-IT" dirty="0">
                <a:solidFill>
                  <a:srgbClr val="FFC000"/>
                </a:solidFill>
              </a:rPr>
              <a:t>inizi del XX sec</a:t>
            </a:r>
            <a:r>
              <a:rPr lang="it-IT" dirty="0"/>
              <a:t>. a seguito del progresso scientifico e tecnologico e degli interventi di pianificazione territoriale in U.S.A. (bacino del Tennessee) e U.R.S.S. (piani di intervento poliennali)</a:t>
            </a:r>
          </a:p>
          <a:p>
            <a:pPr algn="l"/>
            <a:r>
              <a:rPr lang="it-IT" dirty="0"/>
              <a:t>Posizione estremizzante del possibilismo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Trionfo dell’uomo sulla natura </a:t>
            </a:r>
            <a:r>
              <a:rPr lang="it-IT" dirty="0"/>
              <a:t>=&gt; l’uomo può signoreggiare la natura e le condizioni fisiografiche hanno un importanza secondaria per le attività umane che andrebbero considerate solo alla luce delle condizioni sociali e tecnologiche</a:t>
            </a:r>
          </a:p>
          <a:p>
            <a:pPr algn="l"/>
            <a:r>
              <a:rPr lang="it-IT" dirty="0"/>
              <a:t>Influsso filosofia neopositivista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58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4EF7B-767C-43DB-80C6-896E96AD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FUNZIONALISMO (STRUTTURALISMO)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8BE23F-D2A9-41B1-8793-4CC02B11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901" y="2013734"/>
            <a:ext cx="10890607" cy="484426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dirty="0"/>
              <a:t>Si sviluppò nei </a:t>
            </a:r>
            <a:r>
              <a:rPr lang="it-IT" dirty="0">
                <a:solidFill>
                  <a:srgbClr val="3BE563"/>
                </a:solidFill>
              </a:rPr>
              <a:t>primi anni ’30 </a:t>
            </a:r>
            <a:r>
              <a:rPr lang="it-IT" dirty="0"/>
              <a:t>mentre ancora dominava la geografia possibilista e si registravano i primi tentativi di affermazione del volontarismo</a:t>
            </a:r>
          </a:p>
          <a:p>
            <a:pPr algn="l"/>
            <a:r>
              <a:rPr lang="it-IT" dirty="0"/>
              <a:t>Paradigma neopositivista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NEOPOSITIVISMO:</a:t>
            </a:r>
            <a:r>
              <a:rPr lang="it-IT" dirty="0"/>
              <a:t> approccio scientifico deduttivistico con obiettivo di pervenire ad una scienza unificata (monismo scientifico). In Geografia assume il nome di Strutturalismo: il territorio viene studiato come insieme di strutture che interagiscono fra loro ed evolvono nel tempo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Studia l’organizzazione dello spazio ad opera di centri dotati di servizi e che per questo esplicano funzioni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Sistema uomo-spazi funzionali</a:t>
            </a:r>
          </a:p>
          <a:p>
            <a:pPr algn="l"/>
            <a:r>
              <a:rPr lang="it-IT" dirty="0"/>
              <a:t>Concetti chiave = localizzazione, distribuzione, concentrazione, reti, nodi, flussi, processi…</a:t>
            </a:r>
          </a:p>
          <a:p>
            <a:pPr algn="l"/>
            <a:r>
              <a:rPr lang="it-IT" dirty="0"/>
              <a:t>Christaller, Hagerstand, Haggett, Perroux, Friedman…</a:t>
            </a:r>
          </a:p>
          <a:p>
            <a:pPr algn="l"/>
            <a:r>
              <a:rPr lang="it-IT" dirty="0">
                <a:solidFill>
                  <a:srgbClr val="00B050"/>
                </a:solidFill>
              </a:rPr>
              <a:t>Innovazione da un punto di vista metodologico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996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AB7C28-32F2-4395-B2FD-BD16B187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382"/>
            <a:ext cx="10515600" cy="675726"/>
          </a:xfrm>
        </p:spPr>
        <p:txBody>
          <a:bodyPr/>
          <a:lstStyle/>
          <a:p>
            <a:pPr algn="ctr"/>
            <a:r>
              <a:rPr lang="it-IT" dirty="0"/>
              <a:t>METODO GEOGRAFICO e METODOLOGIA DI INDAGINE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654209-9260-43E7-83A8-6E907876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Nello studio dell’organizzazione del territorio nei suoi aspetti dinamici (approccio conoscitivo) la Geografia ha utilizzato 2 metodi: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METODO INDUTTIVO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METODO DEDUTTIVO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851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VE" dirty="0"/>
              <a:t>Presentazione del corso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GEOGRAFIA DEL TERRITORIO E DELL’AMBIENTE mod. a: 6CFU (40 ore) </a:t>
            </a:r>
            <a:r>
              <a:rPr lang="it-IT" b="1" dirty="0"/>
              <a:t>Curriculum Mercati</a:t>
            </a:r>
          </a:p>
          <a:p>
            <a:endParaRPr lang="it-IT" dirty="0"/>
          </a:p>
          <a:p>
            <a:r>
              <a:rPr lang="it-IT" dirty="0"/>
              <a:t>GEOGRAFIA DEL TERRITORIO E DELL’AMBIENTE mod. a e Mod. B: 9CFU (60 ore) </a:t>
            </a:r>
            <a:r>
              <a:rPr lang="it-IT" b="1" dirty="0"/>
              <a:t>Curriculum Istituzioni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5DE88B-3883-40BA-93BD-E0A1246A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INDUTTIVO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E7E71A-85B6-4E6C-BEA7-ABE928462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Prevalente sino alla metà del XX sec., si basa </a:t>
            </a:r>
            <a:r>
              <a:rPr lang="it-IT" dirty="0">
                <a:solidFill>
                  <a:srgbClr val="FF0000"/>
                </a:solidFill>
              </a:rPr>
              <a:t>sull’analisi empirica e sull’osservazione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it-IT" dirty="0"/>
              <a:t>dei singoli fenomeni che si verificano entro i confini di una determinata area, cogliendone i nessi e l’interdipendenza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L’analisi del particolare permette di giungere ad una sintesi che chiarisce e spiega il quadro regionale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A83DD3E1-452D-45E6-BAE7-F08A9A6E4422}"/>
              </a:ext>
            </a:extLst>
          </p:cNvPr>
          <p:cNvSpPr/>
          <p:nvPr/>
        </p:nvSpPr>
        <p:spPr>
          <a:xfrm>
            <a:off x="5591944" y="4235229"/>
            <a:ext cx="432048" cy="64807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5903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C8DBB5-E99A-4879-8FA8-43753456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DEDUTTIVO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3C03A-0AE8-4BE4-B31E-73DD0A35E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Preferito dalla metà del XX sec., specialmente dalla geografia applicata che mira a risolvere  problemi pratici, segue il percorso opposto: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>
              <a:solidFill>
                <a:srgbClr val="3BE563"/>
              </a:solidFill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3BE563"/>
                </a:solidFill>
              </a:rPr>
              <a:t>Parte da un’ipotesi generale o da un postulato teorico</a:t>
            </a:r>
            <a:r>
              <a:rPr lang="it-IT" dirty="0"/>
              <a:t> per giungere alla conoscenza ed alla spiegazione di un fenomeno particolare</a:t>
            </a:r>
          </a:p>
          <a:p>
            <a:endParaRPr lang="it-IT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A6D3A6C2-5F83-43D3-BA90-F39B0DC4D9A8}"/>
              </a:ext>
            </a:extLst>
          </p:cNvPr>
          <p:cNvSpPr/>
          <p:nvPr/>
        </p:nvSpPr>
        <p:spPr>
          <a:xfrm>
            <a:off x="5758638" y="3911193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7832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DCFD54-22AF-4658-B55F-3E9385F2B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8656"/>
            <a:ext cx="10515600" cy="665452"/>
          </a:xfrm>
        </p:spPr>
        <p:txBody>
          <a:bodyPr/>
          <a:lstStyle/>
          <a:p>
            <a:pPr algn="ctr"/>
            <a:r>
              <a:rPr lang="it-IT" dirty="0"/>
              <a:t>CATEGORIE METODOLOGICHE GEOGRAFICHE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34DC8C-1E97-4BA1-9ED7-B65472C41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 due metodi hanno dato luogo ad una distinzione della Geografia in due categorie: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GEOGRAFIA IDIOGRAFICA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GEOGRAFIA NOMOTETICA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340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373330"/>
            <a:ext cx="8229600" cy="375283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Corrisponde al metodo induttivo ed è rivolta alla individuazione ed alla descrizione dell’unico e dell’eccezionale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Al centro vi è lo studio dei singoli luoghi in quanto dotati di originalità non replicabile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2248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012056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FATTORI POSITIVI</a:t>
            </a:r>
            <a:r>
              <a:rPr lang="it-IT" dirty="0"/>
              <a:t>: consente di scoprire l’unicità di una regione come risultato di tutti gli elementi combinato tra loro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rgbClr val="92D050"/>
                </a:solidFill>
              </a:rPr>
              <a:t>FATTORI NEGATIVI</a:t>
            </a:r>
            <a:r>
              <a:rPr lang="it-IT" dirty="0"/>
              <a:t>: ostacola la comprensione globale della superficie terrestre data l’illimitata varietà di regioni storico-naturali non riconducibili a categorie ben definibili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6616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545ED8-F0A6-4ACC-9618-AB3E1CA1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NOMOTETICA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085062-D804-472E-9345-7274BDDE9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Corrisponde al metodo deduttivo e tende alla ricerca della regolarità e delle concordanze nelle forme di organizzazione spaziale tali che possono essere rappresentate anche mediante configurazioni geometriche e particolari proprietà matematiche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Mira a ricostruire elementi delle singole realtà regionali trascurando ciò che è eccezionale e puntando sulla comparazione di realtà diverse in modo da procedere a generalizzazioni = mira a costruire schemi concettuali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675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C7DE1-1DC0-4B81-B0BF-A258B3701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5FA17-2241-481D-8694-F76F9FDBB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Questa distinzione in realtà ha un </a:t>
            </a:r>
            <a:r>
              <a:rPr lang="it-IT" dirty="0">
                <a:solidFill>
                  <a:srgbClr val="00B050"/>
                </a:solidFill>
              </a:rPr>
              <a:t>significato più teorico che pratico </a:t>
            </a:r>
            <a:r>
              <a:rPr lang="it-IT" dirty="0"/>
              <a:t>perché la geografia idiografica e la geografia nomotetica, così come il metodo induttivo e deduttivo, non sono altro che due facce della stessa medaglia (Formica, Dematteis)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524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EF4C3C-8749-48A2-AAC7-7C7AE450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EF717-0AAE-4A36-B5BF-D5C329952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912"/>
            <a:ext cx="10679130" cy="419185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it-IT" dirty="0"/>
              <a:t>1) Prima tutte le classificazioni erano frutto di casi osservati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/>
            <a:r>
              <a:rPr lang="it-IT" dirty="0">
                <a:solidFill>
                  <a:srgbClr val="92D050"/>
                </a:solidFill>
              </a:rPr>
              <a:t>METODO INDUTTIVO </a:t>
            </a:r>
            <a:r>
              <a:rPr lang="it-IT" dirty="0"/>
              <a:t>= dal particolare al generale = </a:t>
            </a:r>
            <a:r>
              <a:rPr lang="it-IT" dirty="0">
                <a:solidFill>
                  <a:srgbClr val="3BE563"/>
                </a:solidFill>
              </a:rPr>
              <a:t>GEOGRAFIA IDIOGRAFICA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>
              <a:buNone/>
            </a:pPr>
            <a:r>
              <a:rPr lang="it-IT" dirty="0"/>
              <a:t>2) Neopositivismo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>
                <a:solidFill>
                  <a:srgbClr val="FF33CC"/>
                </a:solidFill>
              </a:rPr>
              <a:t>METODO DEDUTTIVO </a:t>
            </a:r>
            <a:r>
              <a:rPr lang="it-IT" dirty="0"/>
              <a:t>= prevede di partire dalle leggi e verificarle nella realtà = </a:t>
            </a:r>
            <a:r>
              <a:rPr lang="it-IT" dirty="0">
                <a:solidFill>
                  <a:srgbClr val="FF33CC"/>
                </a:solidFill>
              </a:rPr>
              <a:t>GEOGRAFIA NOMOTETICA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/>
              <a:t>Nasce </a:t>
            </a:r>
            <a:r>
              <a:rPr lang="it-IT" dirty="0">
                <a:solidFill>
                  <a:srgbClr val="00B0F0"/>
                </a:solidFill>
              </a:rPr>
              <a:t>l’ANALISI SPAZIALE = NEW GEOGRAPHY</a:t>
            </a:r>
          </a:p>
        </p:txBody>
      </p:sp>
    </p:spTree>
    <p:extLst>
      <p:ext uri="{BB962C8B-B14F-4D97-AF65-F5344CB8AC3E}">
        <p14:creationId xmlns:p14="http://schemas.microsoft.com/office/powerpoint/2010/main" val="18279302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8" y="2342508"/>
            <a:ext cx="11620072" cy="4614884"/>
          </a:xfrm>
        </p:spPr>
        <p:txBody>
          <a:bodyPr>
            <a:normAutofit fontScale="70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RIVOLUZIONE QUANTITATIVA</a:t>
            </a:r>
            <a:r>
              <a:rPr lang="it-IT" dirty="0"/>
              <a:t>: applicazione di metodi e tecniche analitiche al campo d’indagine delle scienze sociali</a:t>
            </a:r>
          </a:p>
          <a:p>
            <a:r>
              <a:rPr lang="it-IT" dirty="0"/>
              <a:t>Centri di studio principali nei </a:t>
            </a:r>
            <a:r>
              <a:rPr lang="it-IT" dirty="0">
                <a:solidFill>
                  <a:srgbClr val="FF33CC"/>
                </a:solidFill>
              </a:rPr>
              <a:t>PAESI ANGLOSASSONI</a:t>
            </a:r>
          </a:p>
          <a:p>
            <a:r>
              <a:rPr lang="it-IT" dirty="0">
                <a:solidFill>
                  <a:srgbClr val="FF33CC"/>
                </a:solidFill>
              </a:rPr>
              <a:t>WILLIAM BUNGE: </a:t>
            </a:r>
            <a:r>
              <a:rPr lang="it-IT" dirty="0"/>
              <a:t>la geografia deve essere tradotta in linguaggio scientifico</a:t>
            </a:r>
          </a:p>
          <a:p>
            <a:pPr marL="0" indent="0">
              <a:buNone/>
            </a:pPr>
            <a:r>
              <a:rPr lang="it-IT" dirty="0"/>
              <a:t>Il movimento degli uomini sulla superficie terrestre definisce il concetto centrale, discusso da Bunge, è quello di </a:t>
            </a:r>
            <a:r>
              <a:rPr lang="it-IT" dirty="0">
                <a:solidFill>
                  <a:srgbClr val="FFFF00"/>
                </a:solidFill>
              </a:rPr>
              <a:t>spazio e di relazioni spaziali</a:t>
            </a:r>
            <a:r>
              <a:rPr lang="it-IT" dirty="0"/>
              <a:t> (space and spatial relations) per cui è necessaria una vera e propria teoria generale da contrapporre al concetto tradizionale di </a:t>
            </a:r>
            <a:r>
              <a:rPr lang="it-IT" dirty="0">
                <a:solidFill>
                  <a:srgbClr val="FF0000"/>
                </a:solidFill>
              </a:rPr>
              <a:t>luogo (place) 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Per B. il concetto di luogo è idiografico (eccezionalista) mentre quello di spazio è nomotetico, universale, applicabile in modo equivalente a qualunque luogo.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L’intento di Bunge era la creazione di una </a:t>
            </a:r>
            <a:r>
              <a:rPr lang="it-IT" dirty="0">
                <a:solidFill>
                  <a:srgbClr val="3BE563"/>
                </a:solidFill>
              </a:rPr>
              <a:t>teoria generale della geografia </a:t>
            </a:r>
            <a:r>
              <a:rPr lang="it-IT" dirty="0"/>
              <a:t>(una geografia teorica), comprensiva di modelli esplicativi del movimento e della localizzazione sulla superficie terrestre. </a:t>
            </a:r>
          </a:p>
          <a:p>
            <a:pPr marL="0" indent="0">
              <a:buNone/>
            </a:pPr>
            <a:r>
              <a:rPr lang="it-IT" dirty="0"/>
              <a:t>Egli parte dai risultati del modello deduttivo Christaller e dagli studi di Loesch, e </a:t>
            </a:r>
            <a:r>
              <a:rPr lang="it-IT" dirty="0">
                <a:solidFill>
                  <a:srgbClr val="FF33CC"/>
                </a:solidFill>
              </a:rPr>
              <a:t>introduce esplicitamente il linguaggio matematico, la cartografia, la geometria e la statistica come strumenti al servizio della geografia.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0439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dirty="0">
                <a:solidFill>
                  <a:srgbClr val="FFC000"/>
                </a:solidFill>
              </a:rPr>
              <a:t>Importanza momento deduttivo </a:t>
            </a:r>
            <a:r>
              <a:rPr lang="it-IT" dirty="0"/>
              <a:t>dell’indagine = procedimenti logici basati su astrazione e generalizzazione</a:t>
            </a:r>
          </a:p>
          <a:p>
            <a:pPr algn="l"/>
            <a:r>
              <a:rPr lang="it-IT" dirty="0"/>
              <a:t>Modelli, teorie, sistemi e paradigmi. </a:t>
            </a:r>
          </a:p>
          <a:p>
            <a:pPr algn="l"/>
            <a:r>
              <a:rPr lang="it-IT" dirty="0"/>
              <a:t>Finalità analisi spaziale = cercare l’ordine del territorio conferito dalla presenza umana attraverso </a:t>
            </a:r>
            <a:r>
              <a:rPr lang="it-IT" dirty="0">
                <a:solidFill>
                  <a:srgbClr val="92D050"/>
                </a:solidFill>
              </a:rPr>
              <a:t>leggi matematico-fisiche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Paradigma neopositivista</a:t>
            </a:r>
          </a:p>
          <a:p>
            <a:pPr algn="l"/>
            <a:r>
              <a:rPr lang="it-IT" dirty="0"/>
              <a:t>Forme di organizzazione spaziale ricondotte a figure geometriche</a:t>
            </a:r>
          </a:p>
          <a:p>
            <a:pPr algn="l"/>
            <a:r>
              <a:rPr lang="it-IT" dirty="0"/>
              <a:t>Metodi quantitativi</a:t>
            </a:r>
          </a:p>
          <a:p>
            <a:pPr algn="l"/>
            <a:r>
              <a:rPr lang="it-IT" dirty="0">
                <a:solidFill>
                  <a:srgbClr val="00FFFF"/>
                </a:solidFill>
              </a:rPr>
              <a:t>Bunge, Christaller, Hagerstand, Hagget…</a:t>
            </a:r>
          </a:p>
          <a:p>
            <a:pPr algn="l"/>
            <a:r>
              <a:rPr lang="it-IT" dirty="0"/>
              <a:t>Nuovo tipo di determinismo che non considera i fattori storici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009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C6BF6F-0E76-4F14-9FB7-03A03F31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  UNITA’ DIDATTICHE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4F5E21-8A63-443E-BD37-E8FBF7F5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1: Fondamenti ed elementi della Geografia Economica e analisi dello spazio geoeconomico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2: Relazioni tra territorio ed ambiente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3: Attrattività territoriale e applicazione quadri teorici a casi concreti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1941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6034"/>
            <a:ext cx="10515600" cy="648073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New Geography si definisce negli </a:t>
            </a:r>
            <a:r>
              <a:rPr lang="it-IT" dirty="0">
                <a:solidFill>
                  <a:srgbClr val="FF33CC"/>
                </a:solidFill>
              </a:rPr>
              <a:t>anni ‘50 in Inghilterra</a:t>
            </a:r>
          </a:p>
          <a:p>
            <a:endParaRPr lang="it-IT" dirty="0"/>
          </a:p>
          <a:p>
            <a:endParaRPr lang="it-IT" dirty="0"/>
          </a:p>
          <a:p>
            <a:pPr algn="l"/>
            <a:r>
              <a:rPr lang="it-IT" dirty="0"/>
              <a:t>Situazione generale: </a:t>
            </a:r>
          </a:p>
          <a:p>
            <a:pPr marL="514350" indent="-514350">
              <a:buAutoNum type="arabicPeriod"/>
            </a:pPr>
            <a:r>
              <a:rPr lang="it-IT" dirty="0"/>
              <a:t>Crisi sociale ed economica (guerra e crisi ’29)</a:t>
            </a:r>
          </a:p>
          <a:p>
            <a:pPr marL="514350" indent="-514350">
              <a:buAutoNum type="arabicPeriod"/>
            </a:pPr>
            <a:r>
              <a:rPr lang="it-IT" dirty="0"/>
              <a:t>Pianificazione regionale ed urbana (urbanizzazione)</a:t>
            </a:r>
          </a:p>
          <a:p>
            <a:pPr marL="514350" indent="-514350">
              <a:buAutoNum type="arabicPeriod"/>
            </a:pPr>
            <a:r>
              <a:rPr lang="it-IT" dirty="0"/>
              <a:t>Primi passi informatica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231904" y="3180998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698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736"/>
            <a:ext cx="10515600" cy="737371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METODOLOGIA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FontTx/>
              <a:buChar char="-"/>
            </a:pPr>
            <a:r>
              <a:rPr lang="it-IT" dirty="0"/>
              <a:t>rifiuto di metodi qualitativi ed approssimati</a:t>
            </a:r>
          </a:p>
          <a:p>
            <a:pPr>
              <a:buFontTx/>
              <a:buChar char="-"/>
            </a:pPr>
            <a:r>
              <a:rPr lang="it-IT" dirty="0"/>
              <a:t>Nuovi metodi quantitativi: semplicità, generalità, esattezza nelle relazioni tra fenomeni (distanza, spazio, distribuzione) su spazio isotropico (ambiente in cui, in relazione ad un determinato fenomeno, non ci sono direzioni privilegiate) = modelli matematici.</a:t>
            </a:r>
          </a:p>
          <a:p>
            <a:pPr>
              <a:buFontTx/>
              <a:buChar char="-"/>
            </a:pPr>
            <a:r>
              <a:rPr lang="it-IT" dirty="0"/>
              <a:t>Sapere applicato all’azione-intervento di pianificazione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851372" y="2985700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1358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2270588"/>
            <a:ext cx="11239928" cy="439877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CONCETTI CENTRALI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SPAZIO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luogo illimitato e definito in cui sono collocati gli oggetti</a:t>
            </a:r>
          </a:p>
          <a:p>
            <a:pPr algn="l">
              <a:buFontTx/>
              <a:buChar char="-"/>
            </a:pPr>
            <a:r>
              <a:rPr lang="it-IT" dirty="0"/>
              <a:t>Natura isotropica e misurabilità geometrica</a:t>
            </a:r>
          </a:p>
          <a:p>
            <a:pPr algn="l">
              <a:buFontTx/>
              <a:buChar char="-"/>
            </a:pPr>
            <a:r>
              <a:rPr lang="it-IT" dirty="0"/>
              <a:t>Geografia: scienza dell’organizzazione spaziale in termini di regolarità e misurabilità matematica dei fenomeni.</a:t>
            </a:r>
          </a:p>
          <a:p>
            <a:pPr marL="0" indent="0">
              <a:buNone/>
            </a:pPr>
            <a:r>
              <a:rPr lang="it-IT" dirty="0">
                <a:solidFill>
                  <a:srgbClr val="FFFF00"/>
                </a:solidFill>
              </a:rPr>
              <a:t>2) REGIONE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funzionale polarizzato</a:t>
            </a:r>
          </a:p>
          <a:p>
            <a:pPr algn="l">
              <a:buFontTx/>
              <a:buChar char="-"/>
            </a:pPr>
            <a:r>
              <a:rPr lang="it-IT" dirty="0"/>
              <a:t>Sistema aperto e classificabile (prospettiva sistemica)</a:t>
            </a:r>
          </a:p>
          <a:p>
            <a:pPr marL="0" indent="0">
              <a:buNone/>
            </a:pPr>
            <a:r>
              <a:rPr lang="it-IT" dirty="0">
                <a:solidFill>
                  <a:srgbClr val="FF9900"/>
                </a:solidFill>
              </a:rPr>
              <a:t>3) SISTEMA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relazionale complesso</a:t>
            </a:r>
          </a:p>
          <a:p>
            <a:pPr algn="l">
              <a:buFontTx/>
              <a:buChar char="-"/>
            </a:pPr>
            <a:r>
              <a:rPr lang="it-IT" dirty="0"/>
              <a:t>Es: Geosistema = ecosistema + sistema economico-sociale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92133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184F21-55E1-42F4-BEA8-4F90424F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108"/>
            <a:ext cx="10515600" cy="686000"/>
          </a:xfrm>
        </p:spPr>
        <p:txBody>
          <a:bodyPr/>
          <a:lstStyle/>
          <a:p>
            <a:pPr algn="ctr"/>
            <a:r>
              <a:rPr lang="it-IT" dirty="0"/>
              <a:t>ELEMENTI FONDAMENTALI DELL’ANALISI SPAZIALE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19E25-DE9E-4037-8C5B-3DF0EA3A2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1) DISTANZA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2) ACCESSIBILITA’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3) LOCALIZZAZIONE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4) NODALITA’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0" indent="0">
              <a:buNone/>
            </a:pPr>
            <a:r>
              <a:rPr lang="it-IT" dirty="0"/>
              <a:t>5) GERARCHIA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6) SCALA</a:t>
            </a:r>
          </a:p>
        </p:txBody>
      </p:sp>
    </p:spTree>
    <p:extLst>
      <p:ext uri="{BB962C8B-B14F-4D97-AF65-F5344CB8AC3E}">
        <p14:creationId xmlns:p14="http://schemas.microsoft.com/office/powerpoint/2010/main" val="11807579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629F98-E6B7-4554-A6B6-126FE429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DISTANZA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FCD11-B62C-4594-B67B-02BDC136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E’ il </a:t>
            </a:r>
            <a:r>
              <a:rPr lang="it-IT" dirty="0">
                <a:solidFill>
                  <a:srgbClr val="7030A0"/>
                </a:solidFill>
              </a:rPr>
              <a:t>più importante </a:t>
            </a:r>
            <a:r>
              <a:rPr lang="it-IT" dirty="0"/>
              <a:t>fattore del rapporto degli uomini con la superficie terrestre e costituisce, pertanto, una delle basi fondamentali dell’analisi geografica</a:t>
            </a:r>
          </a:p>
          <a:p>
            <a:pPr algn="l"/>
            <a:r>
              <a:rPr lang="it-IT" dirty="0"/>
              <a:t>Se tutto fosse concentrato in un dato luogo non esisterebbero né distribuzione né differenze regionali</a:t>
            </a:r>
          </a:p>
          <a:p>
            <a:pPr algn="l"/>
            <a:r>
              <a:rPr lang="it-IT" dirty="0"/>
              <a:t>Ma le distanze non sempre sono oggettive, matematiche ed espresse in km = </a:t>
            </a:r>
            <a:r>
              <a:rPr lang="it-IT" dirty="0">
                <a:solidFill>
                  <a:srgbClr val="FF33CC"/>
                </a:solidFill>
              </a:rPr>
              <a:t>l’uomo percepisce lo spazio anche secondo il consumo di tempo</a:t>
            </a:r>
            <a:r>
              <a:rPr lang="it-IT" dirty="0"/>
              <a:t>: distanza costi di trasporto- distanza sociale- distanza psicologica</a:t>
            </a:r>
          </a:p>
          <a:p>
            <a:pPr algn="l"/>
            <a:r>
              <a:rPr lang="it-IT" dirty="0"/>
              <a:t>Questi sono tutti aspetti legati </a:t>
            </a:r>
            <a:r>
              <a:rPr lang="it-IT" b="1" dirty="0">
                <a:solidFill>
                  <a:srgbClr val="3BE563"/>
                </a:solidFill>
              </a:rPr>
              <a:t>all’efficienza delle comunicazioni ed al grado di sviluppo culturale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437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8949A-9AC0-4C74-8021-95CD37E6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ACCESSIBILITA’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10E059-A212-448D-A4F5-76FE1B92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70" y="2114108"/>
            <a:ext cx="11822130" cy="4204499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Letteralmente facilità di arrivare in un luogo</a:t>
            </a:r>
          </a:p>
          <a:p>
            <a:r>
              <a:rPr lang="it-IT" dirty="0"/>
              <a:t>In realtà </a:t>
            </a:r>
            <a:r>
              <a:rPr lang="it-IT" dirty="0">
                <a:solidFill>
                  <a:srgbClr val="00FFFF"/>
                </a:solidFill>
              </a:rPr>
              <a:t>dipende dalla connessione con i diversi sistemi di comunicazione ed è strettamente legata, più che alla distanza km, alla efficienza dei collegamenti messi in atto per superarla</a:t>
            </a:r>
          </a:p>
          <a:p>
            <a:r>
              <a:rPr lang="it-IT" dirty="0"/>
              <a:t>Dalle condizioni di accessibilità, che agevola il trasferimento di persone, beni, informazioni, deriva la </a:t>
            </a:r>
            <a:r>
              <a:rPr lang="it-IT" dirty="0">
                <a:solidFill>
                  <a:srgbClr val="FF33CC"/>
                </a:solidFill>
              </a:rPr>
              <a:t>posizione più o meno favorevole di un punto rispetto ad altri punti all’interno di una determinata regione e quindi il valore economico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ESEMPI: </a:t>
            </a:r>
          </a:p>
          <a:p>
            <a:pPr>
              <a:buFontTx/>
              <a:buChar char="-"/>
            </a:pPr>
            <a:r>
              <a:rPr lang="it-IT" dirty="0"/>
              <a:t>nei modelli di utilizzo dello spazio rurale ed urbano l’accessibilità è assunta come parametro del valore per l’acquisto degli immobili</a:t>
            </a:r>
          </a:p>
          <a:p>
            <a:pPr>
              <a:buFontTx/>
              <a:buChar char="-"/>
            </a:pPr>
            <a:r>
              <a:rPr lang="it-IT" dirty="0"/>
              <a:t>Nell’ambito di una rete urbana la città più accessibile assume il luogo di </a:t>
            </a:r>
            <a:r>
              <a:rPr lang="it-IT" dirty="0">
                <a:solidFill>
                  <a:srgbClr val="3BE563"/>
                </a:solidFill>
              </a:rPr>
              <a:t>località centrale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000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130D0-5264-4C91-BCF5-F74E5037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LOCALIZZAZIONE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649F80-2501-41C7-AD01-E299EA94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Esprime non tanto la posizione quanto il </a:t>
            </a:r>
            <a:r>
              <a:rPr lang="it-IT" dirty="0">
                <a:solidFill>
                  <a:srgbClr val="FF33CC"/>
                </a:solidFill>
              </a:rPr>
              <a:t>processo attraverso cui un fenomeno o un fatto viene a manifestarsi o situarsi in un determinato sito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Generalmente risponde alla legge economica che mira a conseguire il massimo risultato con il minimo sforzo e discende da </a:t>
            </a:r>
            <a:r>
              <a:rPr lang="it-IT" dirty="0">
                <a:solidFill>
                  <a:srgbClr val="3BE563"/>
                </a:solidFill>
              </a:rPr>
              <a:t>confronto dei vantaggi e degli svantaggi rispetto a localizzazioni alternative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0798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5879C-8B0A-4DAD-9CCD-2D7288D1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NODALITA’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FFF2AD-1F3B-4E73-AD1A-24E910F50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Deriva soprattutto </a:t>
            </a:r>
            <a:r>
              <a:rPr lang="it-IT" dirty="0">
                <a:solidFill>
                  <a:srgbClr val="FF33CC"/>
                </a:solidFill>
              </a:rPr>
              <a:t>dall’interazione di accessibilità e localizzazione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Nei punti più accessibili si localizza un maggior numero di uomini ed attività, circostanza che conferisce agli insediamenti umani una maggiore </a:t>
            </a:r>
            <a:r>
              <a:rPr lang="it-IT" dirty="0">
                <a:solidFill>
                  <a:srgbClr val="3BE563"/>
                </a:solidFill>
              </a:rPr>
              <a:t>rilevanza funzionale </a:t>
            </a:r>
            <a:r>
              <a:rPr lang="it-IT" dirty="0"/>
              <a:t>rispetto agli altri creando una serie di agglomerazioni che costituiscono punti di attrazione per un certo numero di centri circostanti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DD0F341C-2D1C-413A-BE6F-4C4C3437DEC4}"/>
              </a:ext>
            </a:extLst>
          </p:cNvPr>
          <p:cNvSpPr/>
          <p:nvPr/>
        </p:nvSpPr>
        <p:spPr>
          <a:xfrm>
            <a:off x="5375831" y="3104964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81414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CA413-5462-466F-A194-E2F18162A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GERARCHIA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94CB1F-293A-4C93-890B-B9F676105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Dipende dalla presenza di </a:t>
            </a:r>
            <a:r>
              <a:rPr lang="it-IT" dirty="0">
                <a:solidFill>
                  <a:srgbClr val="FF33CC"/>
                </a:solidFill>
              </a:rPr>
              <a:t>località nodali </a:t>
            </a:r>
            <a:r>
              <a:rPr lang="it-IT" dirty="0"/>
              <a:t>d’importanza diversa che conferiscono allo spazio una </a:t>
            </a:r>
            <a:r>
              <a:rPr lang="it-IT" dirty="0">
                <a:solidFill>
                  <a:srgbClr val="3BE563"/>
                </a:solidFill>
              </a:rPr>
              <a:t>struttura reticolare</a:t>
            </a:r>
            <a:r>
              <a:rPr lang="it-IT" dirty="0"/>
              <a:t>, caratterizzata cioè da cellule territoriali legate fra loro da rapporti funzionali di complementarietà e subordinazione</a:t>
            </a:r>
          </a:p>
          <a:p>
            <a:pPr algn="l"/>
            <a:endParaRPr lang="it-IT" dirty="0"/>
          </a:p>
          <a:p>
            <a:pPr algn="l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1021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178123-0411-409F-A8BD-EA9B616F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SCALA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101AD-A933-4556-8105-1DDD9F1D2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Dimensione dell’area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Assume particolare importanza perché passando gradualmente dall’orizzonte locale a quello regionale, nazionale, continentale e planetario aumenta la possibilità di fare confronti, di comprendere i rapporti d’interdipendenza e di padroneggiare meglio lo spazio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EF8FD90B-ABB1-45BC-84E2-90DFA5403446}"/>
              </a:ext>
            </a:extLst>
          </p:cNvPr>
          <p:cNvSpPr/>
          <p:nvPr/>
        </p:nvSpPr>
        <p:spPr>
          <a:xfrm>
            <a:off x="5879976" y="2995885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283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19C78-CEA9-4E6F-BAC3-9F21A4F3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1254"/>
            <a:ext cx="10515600" cy="942854"/>
          </a:xfrm>
        </p:spPr>
        <p:txBody>
          <a:bodyPr/>
          <a:lstStyle/>
          <a:p>
            <a:pPr algn="ctr"/>
            <a:r>
              <a:rPr lang="it-IT" dirty="0"/>
              <a:t>TESTI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0571C-BD25-4239-87B5-D28FC570B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114109"/>
            <a:ext cx="11538857" cy="39818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Conti S. I territori dell'economia. Fondamenti di geografia economica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UTET Torino 2012:</a:t>
            </a:r>
          </a:p>
          <a:p>
            <a:pPr>
              <a:buFontTx/>
              <a:buChar char="-"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MOD. A: 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Capitoli 1-2-3-4-5-6-7 </a:t>
            </a:r>
          </a:p>
          <a:p>
            <a:pPr>
              <a:buFontTx/>
              <a:buChar char="-"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MOD. B: Capitoli 8 e 9</a:t>
            </a:r>
          </a:p>
          <a:p>
            <a:pPr marL="0" indent="0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Bagliani M., </a:t>
            </a:r>
            <a:r>
              <a:rPr lang="it-IT" sz="22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Dansero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E. Politiche per l'ambiente. Dalla natura al territorio 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UTET Università Torino 2011:</a:t>
            </a:r>
          </a:p>
          <a:p>
            <a:pPr marL="0" indent="0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SOLO MOD. A E </a:t>
            </a:r>
            <a:r>
              <a:rPr lang="it-IT" sz="2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SOLO CONSIGLIATO</a:t>
            </a:r>
            <a:endParaRPr lang="it-IT" sz="2200" b="0" i="0" u="sng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Valdemarin S., Lucia M. G. Geografia dell'attrattività territoriale. Comprendere e gestire lo sviluppo locale </a:t>
            </a:r>
            <a:r>
              <a:rPr lang="it-IT" sz="22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Pearson Italia Milano- Torino 2022:</a:t>
            </a:r>
          </a:p>
          <a:p>
            <a:pPr>
              <a:buFontTx/>
              <a:buChar char="-"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MOD. A: 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Introduzione, Cap. 8, Cap. 9 e Cap. 10</a:t>
            </a:r>
          </a:p>
          <a:p>
            <a:pPr marL="0" indent="0" algn="l">
              <a:buNone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MOD. C: Capitoli 1-2-3-4-5-6 </a:t>
            </a: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	</a:t>
            </a:r>
          </a:p>
          <a:p>
            <a:pPr marL="0" indent="0" algn="l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4)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Giovannini E., L'Utopia sostenibile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Laterza, Bari, 2022</a:t>
            </a: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SOLO MOD. B E SOLO CONSIGLIATO</a:t>
            </a:r>
          </a:p>
          <a:p>
            <a:pPr marL="0" indent="0">
              <a:buNone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	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2396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MARXISTA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2293495"/>
            <a:ext cx="11873501" cy="3883468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olidFill>
                  <a:srgbClr val="FF33CC"/>
                </a:solidFill>
              </a:rPr>
              <a:t>Geografia radicale</a:t>
            </a:r>
          </a:p>
          <a:p>
            <a:r>
              <a:rPr lang="it-IT" dirty="0"/>
              <a:t>Geografia critica</a:t>
            </a:r>
          </a:p>
          <a:p>
            <a:r>
              <a:rPr lang="it-IT" dirty="0"/>
              <a:t>No sufficiente analisi numerica per descrivere</a:t>
            </a:r>
          </a:p>
          <a:p>
            <a:pPr>
              <a:buNone/>
            </a:pPr>
            <a:r>
              <a:rPr lang="it-IT" dirty="0"/>
              <a:t>i fenomeni sociali del dopo-guerra</a:t>
            </a:r>
          </a:p>
          <a:p>
            <a:r>
              <a:rPr lang="it-IT" dirty="0"/>
              <a:t>Ricerca spiegazioni storico-politiche per lo squilibrio dovuto a: </a:t>
            </a:r>
          </a:p>
          <a:p>
            <a:pPr marL="514350" indent="-514350">
              <a:buAutoNum type="arabicParenR"/>
            </a:pPr>
            <a:r>
              <a:rPr lang="it-IT" dirty="0"/>
              <a:t>articolazione rapporti sociali; </a:t>
            </a:r>
          </a:p>
          <a:p>
            <a:pPr marL="514350" indent="-514350">
              <a:buAutoNum type="arabicParenR"/>
            </a:pPr>
            <a:r>
              <a:rPr lang="it-IT" dirty="0"/>
              <a:t>modello di produzione capitalistica (plusvalore)</a:t>
            </a:r>
          </a:p>
          <a:p>
            <a:r>
              <a:rPr lang="it-IT" dirty="0"/>
              <a:t>Meccanismi dipendenza = categoria spazio-temporale</a:t>
            </a:r>
          </a:p>
          <a:p>
            <a:r>
              <a:rPr lang="it-IT" dirty="0">
                <a:solidFill>
                  <a:srgbClr val="3BE563"/>
                </a:solidFill>
              </a:rPr>
              <a:t>Impegno sul piano sociale</a:t>
            </a:r>
            <a:r>
              <a:rPr lang="it-IT" dirty="0"/>
              <a:t>: analisi fenomeni quali povertà, emarginazione, condizioni di vita urbana, conflitti sociali</a:t>
            </a:r>
          </a:p>
          <a:p>
            <a:r>
              <a:rPr lang="it-IT" dirty="0">
                <a:solidFill>
                  <a:srgbClr val="FF0000"/>
                </a:solidFill>
              </a:rPr>
              <a:t>Centro-Periferia/ Economia-mondo (Wallerstein)</a:t>
            </a:r>
          </a:p>
          <a:p>
            <a:r>
              <a:rPr lang="it-IT" dirty="0">
                <a:solidFill>
                  <a:srgbClr val="00B0F0"/>
                </a:solidFill>
              </a:rPr>
              <a:t>Scambio ineguale (Emmanuel)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38124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DELLA PERCEZIONE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Geografia umanistica</a:t>
            </a:r>
          </a:p>
          <a:p>
            <a:r>
              <a:rPr lang="it-IT" dirty="0"/>
              <a:t>Sviluppata nell’ultimo trentennio</a:t>
            </a:r>
          </a:p>
          <a:p>
            <a:r>
              <a:rPr lang="it-IT" dirty="0"/>
              <a:t>I geografi avvalendosi di tecniche proprie della psicologia e della sociologia, piuttosto che uno spazio reale concepiscono e studiano uno spazio vissuto, la cui immagine è riflessa in speciali </a:t>
            </a:r>
            <a:r>
              <a:rPr lang="it-IT" dirty="0">
                <a:solidFill>
                  <a:srgbClr val="FF33CC"/>
                </a:solidFill>
              </a:rPr>
              <a:t>MAPPE MENTALI</a:t>
            </a:r>
          </a:p>
          <a:p>
            <a:r>
              <a:rPr lang="it-IT" dirty="0"/>
              <a:t>Approccio spiritualista-soggettivista</a:t>
            </a:r>
          </a:p>
          <a:p>
            <a:r>
              <a:rPr lang="it-IT" dirty="0"/>
              <a:t>Attenzione ai </a:t>
            </a:r>
            <a:r>
              <a:rPr lang="it-IT" dirty="0">
                <a:solidFill>
                  <a:srgbClr val="3BE563"/>
                </a:solidFill>
              </a:rPr>
              <a:t>processi cognitivi e al ruolo del soggetto nella percezione</a:t>
            </a:r>
          </a:p>
        </p:txBody>
      </p:sp>
    </p:spTree>
    <p:extLst>
      <p:ext uri="{BB962C8B-B14F-4D97-AF65-F5344CB8AC3E}">
        <p14:creationId xmlns:p14="http://schemas.microsoft.com/office/powerpoint/2010/main" val="24187386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Anni ‘80 svolta culturale</a:t>
            </a:r>
          </a:p>
          <a:p>
            <a:r>
              <a:rPr lang="it-IT" dirty="0">
                <a:solidFill>
                  <a:srgbClr val="FF33CC"/>
                </a:solidFill>
              </a:rPr>
              <a:t>Rigetto logica neopositivista </a:t>
            </a:r>
            <a:r>
              <a:rPr lang="it-IT" dirty="0"/>
              <a:t>e scetticismo verso i grandi postulati dell’era moderna: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/>
              <a:t>Mito progresso necessario e infinito</a:t>
            </a:r>
          </a:p>
          <a:p>
            <a:pPr marL="514350" indent="-514350">
              <a:buAutoNum type="arabicParenR"/>
            </a:pPr>
            <a:r>
              <a:rPr lang="it-IT" dirty="0"/>
              <a:t>Progressivo dominio sulla natura</a:t>
            </a:r>
          </a:p>
          <a:p>
            <a:pPr marL="514350" indent="-514350">
              <a:buAutoNum type="arabicParenR"/>
            </a:pPr>
            <a:r>
              <a:rPr lang="it-IT" dirty="0"/>
              <a:t>Oggettivismo</a:t>
            </a:r>
          </a:p>
          <a:p>
            <a:pPr marL="514350" indent="-514350">
              <a:buAutoNum type="arabicParenR"/>
            </a:pPr>
            <a:r>
              <a:rPr lang="it-IT" dirty="0"/>
              <a:t>Ragionamento formale e ipotetico</a:t>
            </a:r>
          </a:p>
          <a:p>
            <a:pPr marL="514350" indent="-514350">
              <a:buAutoNum type="arabicParenR"/>
            </a:pPr>
            <a:r>
              <a:rPr lang="it-IT" dirty="0"/>
              <a:t>Universalismo naturalistico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50104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b="1" dirty="0">
                <a:solidFill>
                  <a:srgbClr val="3BE563"/>
                </a:solidFill>
              </a:rPr>
              <a:t>Crisi della modernità </a:t>
            </a:r>
            <a:r>
              <a:rPr lang="it-IT" dirty="0">
                <a:solidFill>
                  <a:srgbClr val="3BE563"/>
                </a:solidFill>
              </a:rPr>
              <a:t>e del progresso </a:t>
            </a:r>
            <a:r>
              <a:rPr lang="it-IT" dirty="0"/>
              <a:t>ricollegabile:</a:t>
            </a:r>
          </a:p>
          <a:p>
            <a:pPr marL="514350" indent="-514350">
              <a:buAutoNum type="arabicParenR"/>
            </a:pPr>
            <a:r>
              <a:rPr lang="it-IT" u="sng" dirty="0"/>
              <a:t>Guerre mondiali</a:t>
            </a:r>
          </a:p>
          <a:p>
            <a:pPr marL="514350" indent="-514350">
              <a:buAutoNum type="arabicParenR"/>
            </a:pPr>
            <a:r>
              <a:rPr lang="it-IT" dirty="0"/>
              <a:t>Crescente </a:t>
            </a:r>
            <a:r>
              <a:rPr lang="it-IT" u="sng" dirty="0"/>
              <a:t>disagio uomo </a:t>
            </a:r>
            <a:r>
              <a:rPr lang="it-IT" dirty="0"/>
              <a:t>in una società in cui si affermano processi produttivi alienanti e reificanti</a:t>
            </a:r>
          </a:p>
          <a:p>
            <a:pPr marL="514350" indent="-514350">
              <a:buAutoNum type="arabicParenR"/>
            </a:pPr>
            <a:r>
              <a:rPr lang="it-IT" dirty="0"/>
              <a:t>Conseguenze </a:t>
            </a:r>
            <a:r>
              <a:rPr lang="it-IT" u="sng" dirty="0"/>
              <a:t>sfruttamento natura</a:t>
            </a:r>
          </a:p>
          <a:p>
            <a:pPr marL="514350" indent="-514350">
              <a:buAutoNum type="arabicParenR"/>
            </a:pPr>
            <a:r>
              <a:rPr lang="it-IT" dirty="0"/>
              <a:t>Emergere </a:t>
            </a:r>
            <a:r>
              <a:rPr lang="it-IT" u="sng" dirty="0"/>
              <a:t>nuovi soggetti politici </a:t>
            </a:r>
            <a:r>
              <a:rPr lang="it-IT" dirty="0"/>
              <a:t>portatori di istanze di rivendicazione che mal si conciliano con l’universalismo( colonizzazione, femminismo, minoranze…)</a:t>
            </a:r>
          </a:p>
          <a:p>
            <a:pPr marL="514350" indent="-514350">
              <a:buAutoNum type="arabicParenR"/>
            </a:pPr>
            <a:r>
              <a:rPr lang="it-IT" u="sng" dirty="0"/>
              <a:t>Evoluzione scienza </a:t>
            </a:r>
            <a:r>
              <a:rPr lang="it-IT" dirty="0"/>
              <a:t>che mette in discussione i cardini del razionalismo moderno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37471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 </a:t>
            </a:r>
            <a:r>
              <a:rPr lang="it-IT" dirty="0">
                <a:solidFill>
                  <a:srgbClr val="FFC000"/>
                </a:solidFill>
              </a:rPr>
              <a:t>RAZIONALISMO</a:t>
            </a:r>
            <a:r>
              <a:rPr lang="it-IT" dirty="0"/>
              <a:t> 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97795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</a:t>
            </a:r>
            <a:r>
              <a:rPr lang="it-IT" dirty="0">
                <a:solidFill>
                  <a:srgbClr val="996633"/>
                </a:solidFill>
              </a:rPr>
              <a:t> RAZIONALISMO </a:t>
            </a:r>
            <a:r>
              <a:rPr lang="it-IT" dirty="0"/>
              <a:t>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0956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5" y="2332234"/>
            <a:ext cx="11609797" cy="401719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it-IT" b="1" dirty="0">
                <a:solidFill>
                  <a:srgbClr val="FF33CC"/>
                </a:solidFill>
              </a:rPr>
              <a:t>ECOLOGISMO</a:t>
            </a:r>
            <a:r>
              <a:rPr lang="it-IT" dirty="0"/>
              <a:t>= reazione alle degenerazioni distruttive del dominio tecnologico sulla natura</a:t>
            </a:r>
          </a:p>
          <a:p>
            <a:pPr marL="0" indent="0">
              <a:buNone/>
            </a:pPr>
            <a:endParaRPr lang="it-IT" dirty="0"/>
          </a:p>
          <a:p>
            <a:pPr>
              <a:buNone/>
            </a:pPr>
            <a:r>
              <a:rPr lang="it-IT" dirty="0"/>
              <a:t>2) </a:t>
            </a:r>
            <a:r>
              <a:rPr lang="it-IT" b="1" dirty="0">
                <a:solidFill>
                  <a:srgbClr val="3BE563"/>
                </a:solidFill>
              </a:rPr>
              <a:t>PRINCIPIO DIFFERENZA</a:t>
            </a:r>
            <a:r>
              <a:rPr lang="it-IT" dirty="0"/>
              <a:t>= se esiti del moderno sono l’omologazione delle esperienze, la comprensione unitaria della realtà, l’uguaglianza, il post. insiste sulla diversificazione e sulla molteplicità facendone i baluardi conto la massificazione e l’omologazione. 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CONSEGUENZE = mette in crisi cardini pensiero politico moderno:</a:t>
            </a:r>
          </a:p>
          <a:p>
            <a:r>
              <a:rPr lang="it-IT" dirty="0"/>
              <a:t>identificazione nazionale</a:t>
            </a:r>
          </a:p>
          <a:p>
            <a:r>
              <a:rPr lang="it-IT" dirty="0"/>
              <a:t>definizione territoriale dello Stato = resa sempre + labile dal carattere multinazionale dell’economia e delle comunicazioni, dalla globalizzazione, ma anche da un’esperienza di vita in cui le frontiere vengono attraversate con sempre più facilità.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34835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57298"/>
            <a:ext cx="8229600" cy="5500702"/>
          </a:xfrm>
        </p:spPr>
        <p:txBody>
          <a:bodyPr>
            <a:normAutofit/>
          </a:bodyPr>
          <a:lstStyle/>
          <a:p>
            <a:pPr algn="ctr"/>
            <a:endParaRPr lang="it-IT" dirty="0"/>
          </a:p>
          <a:p>
            <a:pPr algn="l"/>
            <a:r>
              <a:rPr lang="it-IT" dirty="0"/>
              <a:t>La diversificazione culturale mette in discussione la nostalgia romantica per la comunità organica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Ai soggetti tipici della modernità (individuo, nazione, partito) caratterizzati da un forte potere di identificazione, contrappone modelli di maggiore frammentazione e diversificazione:</a:t>
            </a:r>
          </a:p>
          <a:p>
            <a:pPr algn="l">
              <a:buFontTx/>
              <a:buChar char="-"/>
            </a:pPr>
            <a:r>
              <a:rPr lang="it-IT" dirty="0"/>
              <a:t>movimenti, </a:t>
            </a:r>
          </a:p>
          <a:p>
            <a:pPr algn="l">
              <a:buFontTx/>
              <a:buChar char="-"/>
            </a:pPr>
            <a:r>
              <a:rPr lang="it-IT" dirty="0"/>
              <a:t>gruppi, </a:t>
            </a:r>
          </a:p>
          <a:p>
            <a:pPr algn="l">
              <a:buFontTx/>
              <a:buChar char="-"/>
            </a:pPr>
            <a:r>
              <a:rPr lang="it-IT" dirty="0"/>
              <a:t>associazioni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09572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2F7588-39C1-4815-A786-4C3624AE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FE9C8E-7C81-4991-ACEE-B553947C9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1952090"/>
            <a:ext cx="11578976" cy="4448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>
                <a:solidFill>
                  <a:srgbClr val="FF33CC"/>
                </a:solidFill>
              </a:rPr>
              <a:t>3)</a:t>
            </a:r>
            <a:r>
              <a:rPr lang="it-IT" b="1" dirty="0">
                <a:solidFill>
                  <a:srgbClr val="FF33CC"/>
                </a:solidFill>
              </a:rPr>
              <a:t> TOLLERANZA</a:t>
            </a:r>
            <a:r>
              <a:rPr lang="it-IT" dirty="0"/>
              <a:t>: contro la cultura uniformante il post-moderno prospetta un modello di società fondato sulla differenza  e sul pluralismo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I caratteri della società post-moderna (</a:t>
            </a:r>
            <a:r>
              <a:rPr lang="it-IT" dirty="0">
                <a:solidFill>
                  <a:srgbClr val="3BE563"/>
                </a:solidFill>
              </a:rPr>
              <a:t>pluralismo, mobilità, trasformazione, comunicazione</a:t>
            </a:r>
            <a:r>
              <a:rPr lang="it-IT" dirty="0"/>
              <a:t>) contribuiscono alla formazione di un contesto </a:t>
            </a:r>
            <a:r>
              <a:rPr lang="it-IT" dirty="0">
                <a:solidFill>
                  <a:srgbClr val="FFFF00"/>
                </a:solidFill>
              </a:rPr>
              <a:t>pluriculturale e plurirazziale</a:t>
            </a:r>
            <a:r>
              <a:rPr lang="it-IT" dirty="0"/>
              <a:t>.</a:t>
            </a:r>
          </a:p>
          <a:p>
            <a:pPr algn="l">
              <a:buNone/>
            </a:pPr>
            <a:r>
              <a:rPr lang="it-IT" dirty="0"/>
              <a:t>La prospettiva politica è quella di un mondo dall’equilibrio difficile e forse non cercato, volutamente infranto,  in cui l’uguaglianza non cancella la differenza, l’identità, l’alterità, in cui sia possibile </a:t>
            </a:r>
            <a:r>
              <a:rPr lang="it-IT" dirty="0">
                <a:solidFill>
                  <a:srgbClr val="00B0F0"/>
                </a:solidFill>
              </a:rPr>
              <a:t>l’eterogeneità senza gerarchia, una società senza comunità e senza comunitarismo.</a:t>
            </a:r>
          </a:p>
          <a:p>
            <a:pPr algn="l">
              <a:buNone/>
            </a:pPr>
            <a:r>
              <a:rPr lang="it-IT" dirty="0"/>
              <a:t>Questi caratteri mettono in discussione i presupposti e gli obiettivi politici tanto di destra quanto di sinistra e rendono il post-moderno al contempo post-liberale e post-marxista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30099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C9E3DA-1A38-437B-B018-9106D58E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AMBIENTALE E SVILUPPO SOSTENIBILE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B66DE-68EC-41F7-8919-5B6AE247F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Paradigma sistemico = teoria generale dei sistemi</a:t>
            </a:r>
          </a:p>
          <a:p>
            <a:r>
              <a:rPr lang="it-IT" dirty="0"/>
              <a:t>Paradigma complessità</a:t>
            </a:r>
          </a:p>
          <a:p>
            <a:r>
              <a:rPr lang="it-IT" dirty="0"/>
              <a:t>Ecologismo</a:t>
            </a:r>
          </a:p>
          <a:p>
            <a:r>
              <a:rPr lang="it-IT" dirty="0"/>
              <a:t>Crisi ambientale e problema ecologico</a:t>
            </a:r>
          </a:p>
          <a:p>
            <a:r>
              <a:rPr lang="it-IT" dirty="0"/>
              <a:t>Rivalutazione relazioni verticali come condizioni potenziali</a:t>
            </a:r>
          </a:p>
          <a:p>
            <a:r>
              <a:rPr lang="it-IT" dirty="0"/>
              <a:t>Complessità del mondo-concetti di limite, incertezza, prudenza</a:t>
            </a:r>
          </a:p>
          <a:p>
            <a:r>
              <a:rPr lang="it-IT" dirty="0"/>
              <a:t>SVILUPPO SOSTENIBILE</a:t>
            </a:r>
          </a:p>
          <a:p>
            <a:r>
              <a:rPr lang="it-IT" b="1" dirty="0"/>
              <a:t>Oggi si parla di SVILUPPO RIGENERATIVO</a:t>
            </a:r>
          </a:p>
        </p:txBody>
      </p:sp>
    </p:spTree>
    <p:extLst>
      <p:ext uri="{BB962C8B-B14F-4D97-AF65-F5344CB8AC3E}">
        <p14:creationId xmlns:p14="http://schemas.microsoft.com/office/powerpoint/2010/main" val="225070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19C78-CEA9-4E6F-BAC3-9F21A4F3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1254"/>
            <a:ext cx="10515600" cy="942854"/>
          </a:xfrm>
        </p:spPr>
        <p:txBody>
          <a:bodyPr/>
          <a:lstStyle/>
          <a:p>
            <a:pPr algn="ctr"/>
            <a:r>
              <a:rPr lang="it-IT" dirty="0"/>
              <a:t>TESTI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0571C-BD25-4239-87B5-D28FC570B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114109"/>
            <a:ext cx="11538857" cy="3981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Conti S. I territori dell'economia. Fondamenti di geografia economica: TESTO DI BASE</a:t>
            </a:r>
            <a:endParaRPr lang="it-IT" sz="22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Bagliani M., </a:t>
            </a:r>
            <a:r>
              <a:rPr lang="it-IT" sz="22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Dansero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E. Politiche per l'ambiente. Dalla natura al territorio</a:t>
            </a:r>
            <a:endParaRPr lang="it-IT" sz="22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SOLO MOD. A E </a:t>
            </a:r>
            <a:r>
              <a:rPr lang="it-IT" sz="2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SOLO CONSIGLIATO</a:t>
            </a:r>
            <a:endParaRPr lang="it-IT" sz="2200" b="0" i="0" u="sng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Valdemarin S., Lucia M. G. Geografia dell'attrattività territoriale. Comprendere e gestire lo sviluppo locale: </a:t>
            </a:r>
            <a:r>
              <a:rPr lang="it-IT" sz="22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IMPORTANTE perché TESTO INTERATTIVO CHE CONSENTE L’ATTIVITA’ DI APPRENDIMENTO NELL’AMBIENTE DIGITALE </a:t>
            </a:r>
            <a:r>
              <a:rPr lang="it-IT" sz="22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MyLAB</a:t>
            </a:r>
            <a:r>
              <a:rPr lang="it-IT" sz="22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FORNITO DALLA PEARSON</a:t>
            </a:r>
            <a:r>
              <a:rPr lang="it-IT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	</a:t>
            </a:r>
          </a:p>
          <a:p>
            <a:pPr marL="0" indent="0" algn="l">
              <a:buNone/>
            </a:pP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4) </a:t>
            </a:r>
            <a:r>
              <a:rPr lang="it-IT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Giovannini E., L'Utopia sostenibile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Laterza, Bari, 2022</a:t>
            </a:r>
            <a:r>
              <a:rPr lang="it-IT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SOLO MOD. B E SOLO CONSIGLIATO</a:t>
            </a:r>
          </a:p>
          <a:p>
            <a:pPr marL="0" indent="0">
              <a:buNone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	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11521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0573F-F278-B5C4-A24D-9891487CF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SVILUPPO RIGENERATIVO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05F027-65E2-516E-7BE6-09F79DEC0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4108"/>
            <a:ext cx="10515600" cy="4156063"/>
          </a:xfrm>
        </p:spPr>
        <p:txBody>
          <a:bodyPr>
            <a:normAutofit fontScale="70000" lnSpcReduction="20000"/>
          </a:bodyPr>
          <a:lstStyle/>
          <a:p>
            <a:r>
              <a:rPr lang="it-IT" b="1" dirty="0">
                <a:solidFill>
                  <a:srgbClr val="414141"/>
                </a:solidFill>
                <a:latin typeface="Open Sans" panose="020B0606030504020204" pitchFamily="34" charset="0"/>
              </a:rPr>
              <a:t>E</a:t>
            </a:r>
            <a:r>
              <a:rPr lang="it-IT" b="1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conomia circolare</a:t>
            </a:r>
            <a:r>
              <a:rPr lang="it-IT" dirty="0">
                <a:solidFill>
                  <a:srgbClr val="414141"/>
                </a:solidFill>
                <a:latin typeface="Open Sans" panose="020B0606030504020204" pitchFamily="34" charset="0"/>
              </a:rPr>
              <a:t>: </a:t>
            </a:r>
            <a:r>
              <a:rPr lang="it-IT" b="0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paradigma economico che ha l’obiettivo di favorire un modello di sviluppo rigenerativo e di riconnettere l’uomo agli equilibri ecosistemici, ricostruendo quel tessuto ecologico che sostiene la vita sulla Terra e che l’uomo sta compromettendo</a:t>
            </a:r>
          </a:p>
          <a:p>
            <a:r>
              <a:rPr lang="it-IT" b="0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Le maglie di questo tessuto sono costituite dalla </a:t>
            </a:r>
            <a:r>
              <a:rPr lang="it-IT" b="1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biodiversità – anche microbica</a:t>
            </a:r>
            <a:r>
              <a:rPr lang="it-IT" b="0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 – caratterizzata da connessioni micro e macro tra unità ecologiche e in cui ciò che è cruciale sono i contenuti degli scambi tra i vari attori del sistema: flussi di materia, energia ed informazioni. </a:t>
            </a:r>
          </a:p>
          <a:p>
            <a:r>
              <a:rPr lang="it-IT" b="0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Più attori caratterizzano il sistema, più le maglie del tessuto ecologico sono interconnesse, più è alto il peso che l’ecosistema può sostenere, incrementando dunque la sua </a:t>
            </a:r>
            <a:r>
              <a:rPr lang="it-IT" b="1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resilienza</a:t>
            </a:r>
            <a:r>
              <a:rPr lang="it-IT" b="0" i="0" dirty="0">
                <a:solidFill>
                  <a:srgbClr val="41414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it-IT" dirty="0">
                <a:solidFill>
                  <a:srgbClr val="414141"/>
                </a:solidFill>
                <a:latin typeface="Open Sans" panose="020B0606030504020204" pitchFamily="34" charset="0"/>
              </a:rPr>
              <a:t>Agenda 2030 dell’ONU</a:t>
            </a:r>
          </a:p>
          <a:p>
            <a:r>
              <a:rPr lang="it-IT" dirty="0">
                <a:solidFill>
                  <a:srgbClr val="414141"/>
                </a:solidFill>
                <a:latin typeface="Open Sans" panose="020B0606030504020204" pitchFamily="34" charset="0"/>
              </a:rPr>
              <a:t>Il nuovo modello di sviluppo punta a produrre co-benefici sociali e ambientali con l’attività d’impresa, tramite la ricerca del benessere, l’economia circolare, e la rigenerazione della biosfera. </a:t>
            </a:r>
          </a:p>
          <a:p>
            <a:r>
              <a:rPr lang="it-IT" dirty="0">
                <a:solidFill>
                  <a:srgbClr val="333333"/>
                </a:solidFill>
                <a:latin typeface="Source Sans Pro" panose="020B0503030403020204" pitchFamily="34" charset="0"/>
              </a:rPr>
              <a:t>S</a:t>
            </a:r>
            <a:r>
              <a:rPr lang="it-IT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viluppo rigenerativo </a:t>
            </a:r>
            <a:r>
              <a:rPr lang="it-IT" b="0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bioregionale</a:t>
            </a:r>
            <a:r>
              <a:rPr lang="it-IT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 come percorso di adattamento</a:t>
            </a:r>
          </a:p>
          <a:p>
            <a:endParaRPr lang="it-IT" dirty="0">
              <a:solidFill>
                <a:srgbClr val="414141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759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5EFD6-A854-4974-A257-A3701D98F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ESAME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2F2EBA-AA4D-44A1-B1B2-BBAEF9F78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u="sng" dirty="0"/>
              <a:t>Esame orale strutturato ma durante le lezioni verranno fatte esercitazioni che verranno considerate ai fini tanto della valutazione quando della modalità del colloqui orale.</a:t>
            </a:r>
          </a:p>
          <a:p>
            <a:pPr marL="0" indent="0">
              <a:buNone/>
            </a:pPr>
            <a:endParaRPr lang="it-IT" b="1" u="sng" dirty="0"/>
          </a:p>
          <a:p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Attività di apprendimento nell'ambiente digitale </a:t>
            </a:r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MyLab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fornito dalla Pearson. 	</a:t>
            </a:r>
          </a:p>
          <a:p>
            <a:endParaRPr lang="it-IT" b="1" u="sng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489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690B44-5E30-4A99-92E8-5D3F556C3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INTRODUZIONE AL CORSO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E30C6C-37FC-419A-9AC4-81B460CF4D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GEOGRAFIA E CORRENTI DI PENSIERO</a:t>
            </a:r>
          </a:p>
        </p:txBody>
      </p:sp>
    </p:spTree>
    <p:extLst>
      <p:ext uri="{BB962C8B-B14F-4D97-AF65-F5344CB8AC3E}">
        <p14:creationId xmlns:p14="http://schemas.microsoft.com/office/powerpoint/2010/main" val="540387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F78B1-9328-4192-94A2-AC5E3F06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COS’E’ LA GEOGRAFIA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5A9ABD-A31E-4F87-AB02-3BB193FB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Scienza molto antica e al contempo giovane: antica, perché rispondendo all’esigenza dell’uomo di conoscere il mondo che lo circonda, risale agli albori della civiltà; giovane perché ha ricevuto solo in tempi moderni una sistemazione logica</a:t>
            </a:r>
          </a:p>
          <a:p>
            <a:pPr algn="l"/>
            <a:r>
              <a:rPr lang="it-IT" b="1" u="sng" dirty="0"/>
              <a:t>Fino al XVIII sec.</a:t>
            </a:r>
            <a:r>
              <a:rPr lang="it-IT" dirty="0"/>
              <a:t> ha svolto una funzione meramente descrittiva = rappresentazione degli elementi fondamentali, sia naturali che umani, delle terre che venivano scoperte</a:t>
            </a:r>
          </a:p>
          <a:p>
            <a:pPr algn="l"/>
            <a:r>
              <a:rPr lang="it-IT" dirty="0"/>
              <a:t>Sintonia con l’accezione etimologica del termine: dal greco </a:t>
            </a:r>
            <a:r>
              <a:rPr lang="it-IT" i="1" dirty="0"/>
              <a:t>ghè </a:t>
            </a:r>
            <a:r>
              <a:rPr lang="it-IT" dirty="0"/>
              <a:t>(terra)</a:t>
            </a:r>
            <a:r>
              <a:rPr lang="it-IT" i="1" dirty="0"/>
              <a:t> grafo </a:t>
            </a:r>
            <a:r>
              <a:rPr lang="it-IT" dirty="0"/>
              <a:t>(scrivo) = letteralmente “descrizione figurativa della terra”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8685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A3C60-C27E-4711-9A53-616E03F4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Geografia 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D8BA1F-2C4C-4A3B-8EFC-F03DC209F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Tra la fine del XVIII sec. e gli inizi del XIX comincia ad assumere una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funzione esplicativa</a:t>
            </a:r>
            <a:r>
              <a:rPr lang="it-IT" dirty="0"/>
              <a:t>, in quanto più che descrivere in modo acritico, ricerca le cause della distribuzione spaziale dei fenomeni osservati, considerandone i rapporti d’interdipendenza e mettendo in evidenza le relazioni che si instaurano tra </a:t>
            </a:r>
            <a:r>
              <a:rPr lang="it-IT" dirty="0">
                <a:solidFill>
                  <a:srgbClr val="92D050"/>
                </a:solidFill>
              </a:rPr>
              <a:t>AMBIENTE NATURALE E UOMO</a:t>
            </a:r>
          </a:p>
          <a:p>
            <a:r>
              <a:rPr lang="it-IT" dirty="0"/>
              <a:t>In questo processo evolutivo si possono individuare </a:t>
            </a:r>
            <a:r>
              <a:rPr lang="it-IT" dirty="0">
                <a:solidFill>
                  <a:srgbClr val="FFFF00"/>
                </a:solidFill>
              </a:rPr>
              <a:t>varie correnti di pensiero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6129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3401</Words>
  <Application>Microsoft Office PowerPoint</Application>
  <PresentationFormat>Widescreen</PresentationFormat>
  <Paragraphs>338</Paragraphs>
  <Slides>50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7" baseType="lpstr">
      <vt:lpstr>Arial</vt:lpstr>
      <vt:lpstr>Calibri</vt:lpstr>
      <vt:lpstr>Open Sans</vt:lpstr>
      <vt:lpstr>Raleway</vt:lpstr>
      <vt:lpstr>Source Sans Pro</vt:lpstr>
      <vt:lpstr>Times New Roman</vt:lpstr>
      <vt:lpstr>Tema di Office</vt:lpstr>
      <vt:lpstr>GEOGRAFIA DEL TERRITORIO E DELL’AMBIENTE MOD. A</vt:lpstr>
      <vt:lpstr>Presentazione del corso </vt:lpstr>
      <vt:lpstr>  UNITA’ DIDATTICHE</vt:lpstr>
      <vt:lpstr>TESTI</vt:lpstr>
      <vt:lpstr>TESTI</vt:lpstr>
      <vt:lpstr>ESAME FINALE</vt:lpstr>
      <vt:lpstr>INTRODUZIONE AL CORSO</vt:lpstr>
      <vt:lpstr>COS’E’ LA GEOGRAFIA</vt:lpstr>
      <vt:lpstr>La Geografia moderna</vt:lpstr>
      <vt:lpstr>BRANCHE GEOGRAFIA POLITICA ED ECONOMICA</vt:lpstr>
      <vt:lpstr>GEOGRAFIA ECONOMICA</vt:lpstr>
      <vt:lpstr>GEOGRAFIA ECONOMICA</vt:lpstr>
      <vt:lpstr>Correnti di pensiero ed evoluzione del pensiero geografico</vt:lpstr>
      <vt:lpstr>DETERMINISMO AMBIENTALE</vt:lpstr>
      <vt:lpstr>POSSIBILISMO FRANCESE</vt:lpstr>
      <vt:lpstr>POSSIBILISMO FRANCESE</vt:lpstr>
      <vt:lpstr>VOLONTARISMO</vt:lpstr>
      <vt:lpstr>FUNZIONALISMO (STRUTTURALISMO)</vt:lpstr>
      <vt:lpstr>METODO GEOGRAFICO e METODOLOGIA DI INDAGINE</vt:lpstr>
      <vt:lpstr>METODO INDUTTIVO</vt:lpstr>
      <vt:lpstr>METODO DEDUTTIVO</vt:lpstr>
      <vt:lpstr>CATEGORIE METODOLOGICHE GEOGRAFICHE</vt:lpstr>
      <vt:lpstr>GEOGRAFIA IDIOGRAFICA</vt:lpstr>
      <vt:lpstr>GEOGRAFIA IDIOGRAFICA</vt:lpstr>
      <vt:lpstr>GEOGRAFIA NOMOTETICA</vt:lpstr>
      <vt:lpstr>METODOLOGIE: CONCLUSIONI</vt:lpstr>
      <vt:lpstr>METODOLOGIE: CONCLUSIONI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ELEMENTI FONDAMENTALI DELL’ANALISI SPAZIALE</vt:lpstr>
      <vt:lpstr>DISTANZA</vt:lpstr>
      <vt:lpstr>ACCESSIBILITA’</vt:lpstr>
      <vt:lpstr>LOCALIZZAZIONE</vt:lpstr>
      <vt:lpstr>NODALITA’</vt:lpstr>
      <vt:lpstr>GERARCHIA</vt:lpstr>
      <vt:lpstr>SCALA</vt:lpstr>
      <vt:lpstr>GEOGRAFIA MARXISTA</vt:lpstr>
      <vt:lpstr>GEOGRAFIA DELLA PERCEZIONE</vt:lpstr>
      <vt:lpstr>GEOGRAFIA/E POST-MODERNA</vt:lpstr>
      <vt:lpstr>GEOGRAFIA/E POST-MODERNA</vt:lpstr>
      <vt:lpstr>GEOGRAFIA/E POST-MODERNA</vt:lpstr>
      <vt:lpstr>GEOGRAFIA/E POST-MODERNA</vt:lpstr>
      <vt:lpstr>CARATTERI GENERALI POST-MODERNO</vt:lpstr>
      <vt:lpstr>CARATTERI GENERALI POST-MODERNO</vt:lpstr>
      <vt:lpstr>CARATTERI GENERALI POST-MODERNO</vt:lpstr>
      <vt:lpstr>GEOGRAFIA AMBIENTALE E SVILUPPO SOSTENIBILE</vt:lpstr>
      <vt:lpstr>SVILUPPO RIGENERATIVO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 epasto</cp:lastModifiedBy>
  <cp:revision>10</cp:revision>
  <dcterms:created xsi:type="dcterms:W3CDTF">2020-04-25T16:23:21Z</dcterms:created>
  <dcterms:modified xsi:type="dcterms:W3CDTF">2023-02-19T09:05:29Z</dcterms:modified>
</cp:coreProperties>
</file>