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60" r:id="rId4"/>
    <p:sldId id="261" r:id="rId5"/>
    <p:sldId id="263" r:id="rId6"/>
    <p:sldId id="262" r:id="rId7"/>
    <p:sldId id="274" r:id="rId8"/>
    <p:sldId id="275" r:id="rId9"/>
    <p:sldId id="276" r:id="rId10"/>
    <p:sldId id="264" r:id="rId11"/>
    <p:sldId id="265" r:id="rId12"/>
    <p:sldId id="266" r:id="rId13"/>
    <p:sldId id="267" r:id="rId14"/>
    <p:sldId id="268" r:id="rId15"/>
    <p:sldId id="269" r:id="rId16"/>
    <p:sldId id="270" r:id="rId17"/>
    <p:sldId id="290" r:id="rId18"/>
    <p:sldId id="271" r:id="rId19"/>
    <p:sldId id="272" r:id="rId20"/>
    <p:sldId id="273" r:id="rId21"/>
    <p:sldId id="291" r:id="rId22"/>
    <p:sldId id="292" r:id="rId23"/>
    <p:sldId id="277" r:id="rId24"/>
    <p:sldId id="286" r:id="rId25"/>
    <p:sldId id="278" r:id="rId26"/>
    <p:sldId id="279" r:id="rId27"/>
    <p:sldId id="280" r:id="rId28"/>
    <p:sldId id="281" r:id="rId29"/>
    <p:sldId id="282" r:id="rId30"/>
    <p:sldId id="283" r:id="rId31"/>
    <p:sldId id="284" r:id="rId32"/>
    <p:sldId id="285" r:id="rId33"/>
    <p:sldId id="287" r:id="rId34"/>
    <p:sldId id="288" r:id="rId35"/>
    <p:sldId id="289" r:id="rId36"/>
    <p:sldId id="293" r:id="rId37"/>
    <p:sldId id="294" r:id="rId38"/>
    <p:sldId id="295" r:id="rId39"/>
    <p:sldId id="296" r:id="rId40"/>
    <p:sldId id="297" r:id="rId41"/>
    <p:sldId id="298" r:id="rId42"/>
    <p:sldId id="299" r:id="rId4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40C3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784"/>
    <p:restoredTop sz="94674"/>
  </p:normalViewPr>
  <p:slideViewPr>
    <p:cSldViewPr snapToGrid="0" snapToObjects="1">
      <p:cViewPr varScale="1">
        <p:scale>
          <a:sx n="59" d="100"/>
          <a:sy n="59" d="100"/>
        </p:scale>
        <p:origin x="7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601FA7F9-12DE-ED42-B12D-9953F30D0ED6}"/>
              </a:ext>
            </a:extLst>
          </p:cNvPr>
          <p:cNvSpPr>
            <a:spLocks noGrp="1"/>
          </p:cNvSpPr>
          <p:nvPr>
            <p:ph type="subTitle" idx="1"/>
          </p:nvPr>
        </p:nvSpPr>
        <p:spPr>
          <a:xfrm>
            <a:off x="2713218" y="3882452"/>
            <a:ext cx="8640580" cy="899410"/>
          </a:xfrm>
        </p:spPr>
        <p:txBody>
          <a:bodyPr/>
          <a:lstStyle>
            <a:lvl1pPr marL="0" indent="0" algn="l">
              <a:buNone/>
              <a:defRPr sz="2400">
                <a:solidFill>
                  <a:schemeClr val="bg1"/>
                </a:solidFill>
                <a:latin typeface="Raleway" panose="020B0503030101060003"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8" name="Titolo 7">
            <a:extLst>
              <a:ext uri="{FF2B5EF4-FFF2-40B4-BE49-F238E27FC236}">
                <a16:creationId xmlns:a16="http://schemas.microsoft.com/office/drawing/2014/main" id="{44F19C3A-61AF-6349-B009-01240C731B89}"/>
              </a:ext>
            </a:extLst>
          </p:cNvPr>
          <p:cNvSpPr>
            <a:spLocks noGrp="1"/>
          </p:cNvSpPr>
          <p:nvPr>
            <p:ph type="title"/>
          </p:nvPr>
        </p:nvSpPr>
        <p:spPr>
          <a:xfrm>
            <a:off x="2713218" y="2067586"/>
            <a:ext cx="7373141" cy="1642768"/>
          </a:xfrm>
        </p:spPr>
        <p:txBody>
          <a:bodyPr/>
          <a:lstStyle>
            <a:lvl1pPr>
              <a:defRPr>
                <a:solidFill>
                  <a:schemeClr val="bg1"/>
                </a:solidFill>
              </a:defRPr>
            </a:lvl1pPr>
          </a:lstStyle>
          <a:p>
            <a:r>
              <a:rPr lang="it-IT" dirty="0"/>
              <a:t>Fare clic per modificare lo stile del titolo dello schema</a:t>
            </a:r>
          </a:p>
        </p:txBody>
      </p:sp>
    </p:spTree>
    <p:extLst>
      <p:ext uri="{BB962C8B-B14F-4D97-AF65-F5344CB8AC3E}">
        <p14:creationId xmlns:p14="http://schemas.microsoft.com/office/powerpoint/2010/main" val="594821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37F374C-0DD9-BF49-95E5-25DECDA15C28}"/>
              </a:ext>
            </a:extLst>
          </p:cNvPr>
          <p:cNvSpPr>
            <a:spLocks noGrp="1"/>
          </p:cNvSpPr>
          <p:nvPr>
            <p:ph type="title" orient="vert"/>
          </p:nvPr>
        </p:nvSpPr>
        <p:spPr>
          <a:xfrm>
            <a:off x="8724900" y="1324303"/>
            <a:ext cx="2628900" cy="4852660"/>
          </a:xfrm>
        </p:spPr>
        <p:txBody>
          <a:bodyPr vert="eaVert"/>
          <a:lstStyle/>
          <a:p>
            <a:r>
              <a:rPr lang="it-IT" dirty="0"/>
              <a:t>Fare clic per modificare lo stile del titolo dello schema</a:t>
            </a:r>
          </a:p>
        </p:txBody>
      </p:sp>
      <p:sp>
        <p:nvSpPr>
          <p:cNvPr id="3" name="Segnaposto testo verticale 2">
            <a:extLst>
              <a:ext uri="{FF2B5EF4-FFF2-40B4-BE49-F238E27FC236}">
                <a16:creationId xmlns:a16="http://schemas.microsoft.com/office/drawing/2014/main" id="{C26F6BA3-830C-4E4B-B489-7EACBE7E6CBC}"/>
              </a:ext>
            </a:extLst>
          </p:cNvPr>
          <p:cNvSpPr>
            <a:spLocks noGrp="1"/>
          </p:cNvSpPr>
          <p:nvPr>
            <p:ph type="body" orient="vert" idx="1"/>
          </p:nvPr>
        </p:nvSpPr>
        <p:spPr>
          <a:xfrm>
            <a:off x="838200" y="1324303"/>
            <a:ext cx="7734300" cy="4852660"/>
          </a:xfrm>
        </p:spPr>
        <p:txBody>
          <a:bodyPr vert="eaVert"/>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4BAFAA6C-918C-5940-8D9D-8665E97EA315}"/>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04/03/2023</a:t>
            </a:fld>
            <a:endParaRPr lang="it-IT"/>
          </a:p>
        </p:txBody>
      </p:sp>
      <p:sp>
        <p:nvSpPr>
          <p:cNvPr id="5" name="Segnaposto piè di pagina 4">
            <a:extLst>
              <a:ext uri="{FF2B5EF4-FFF2-40B4-BE49-F238E27FC236}">
                <a16:creationId xmlns:a16="http://schemas.microsoft.com/office/drawing/2014/main" id="{8AE58354-0C2D-474C-A379-E866638D827B}"/>
              </a:ext>
            </a:extLst>
          </p:cNvPr>
          <p:cNvSpPr>
            <a:spLocks noGrp="1"/>
          </p:cNvSpPr>
          <p:nvPr>
            <p:ph type="ftr" sz="quarter" idx="11"/>
          </p:nvPr>
        </p:nvSpPr>
        <p:spPr>
          <a:xfrm>
            <a:off x="4038600" y="6403648"/>
            <a:ext cx="4114800" cy="365125"/>
          </a:xfrm>
        </p:spPr>
        <p:txBody>
          <a:bodyPr/>
          <a:lstStyle/>
          <a:p>
            <a:endParaRPr lang="it-IT" dirty="0"/>
          </a:p>
        </p:txBody>
      </p:sp>
      <p:sp>
        <p:nvSpPr>
          <p:cNvPr id="6" name="Segnaposto numero diapositiva 5">
            <a:extLst>
              <a:ext uri="{FF2B5EF4-FFF2-40B4-BE49-F238E27FC236}">
                <a16:creationId xmlns:a16="http://schemas.microsoft.com/office/drawing/2014/main" id="{9ACC8012-130C-4642-938C-A3F25DB1A83F}"/>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2907522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it-IT"/>
              <a:t>Fare clic per modificare lo stile del titolo dello schema</a:t>
            </a:r>
            <a:endParaRPr lang="es-ES"/>
          </a:p>
        </p:txBody>
      </p:sp>
      <p:sp>
        <p:nvSpPr>
          <p:cNvPr id="3" name="2 Marcador de contenido"/>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s-ES"/>
          </a:p>
        </p:txBody>
      </p:sp>
      <p:sp>
        <p:nvSpPr>
          <p:cNvPr id="4" name="3 Marcador de fecha"/>
          <p:cNvSpPr>
            <a:spLocks noGrp="1"/>
          </p:cNvSpPr>
          <p:nvPr>
            <p:ph type="dt" sz="half" idx="10"/>
          </p:nvPr>
        </p:nvSpPr>
        <p:spPr/>
        <p:txBody>
          <a:bodyPr/>
          <a:lstStyle/>
          <a:p>
            <a:fld id="{CCCAB9A3-150C-4923-A0A1-0F1F2D787E3F}" type="datetimeFigureOut">
              <a:rPr lang="es-ES" smtClean="0"/>
              <a:pPr/>
              <a:t>04/03/2023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DED7541-FE47-4045-83E2-F184A034E9AB}" type="slidenum">
              <a:rPr lang="es-ES" smtClean="0"/>
              <a:pPr/>
              <a:t>‹N›</a:t>
            </a:fld>
            <a:endParaRPr lang="es-ES"/>
          </a:p>
        </p:txBody>
      </p:sp>
      <p:pic>
        <p:nvPicPr>
          <p:cNvPr id="7" name="Picture 11"/>
          <p:cNvPicPr>
            <a:picLocks noChangeAspect="1" noChangeArrowheads="1"/>
          </p:cNvPicPr>
          <p:nvPr userDrawn="1"/>
        </p:nvPicPr>
        <p:blipFill>
          <a:blip r:embed="rId2" cstate="print"/>
          <a:srcRect/>
          <a:stretch>
            <a:fillRect/>
          </a:stretch>
        </p:blipFill>
        <p:spPr bwMode="auto">
          <a:xfrm>
            <a:off x="0" y="928670"/>
            <a:ext cx="12192000" cy="304800"/>
          </a:xfrm>
          <a:prstGeom prst="rect">
            <a:avLst/>
          </a:prstGeom>
          <a:noFill/>
          <a:ln w="9525">
            <a:noFill/>
            <a:miter lim="800000"/>
            <a:headEnd/>
            <a:tailEnd/>
          </a:ln>
        </p:spPr>
      </p:pic>
      <p:sp>
        <p:nvSpPr>
          <p:cNvPr id="8" name="Rectangle 2"/>
          <p:cNvSpPr>
            <a:spLocks noChangeArrowheads="1"/>
          </p:cNvSpPr>
          <p:nvPr userDrawn="1"/>
        </p:nvSpPr>
        <p:spPr bwMode="auto">
          <a:xfrm>
            <a:off x="0" y="0"/>
            <a:ext cx="12192000" cy="1066800"/>
          </a:xfrm>
          <a:prstGeom prst="rect">
            <a:avLst/>
          </a:prstGeom>
          <a:gradFill rotWithShape="0">
            <a:gsLst>
              <a:gs pos="100000">
                <a:schemeClr val="bg1">
                  <a:alpha val="46000"/>
                </a:schemeClr>
              </a:gs>
              <a:gs pos="100000">
                <a:srgbClr val="C0DAF9"/>
              </a:gs>
            </a:gsLst>
            <a:lin ang="5400000" scaled="1"/>
          </a:gradFill>
          <a:ln w="9525">
            <a:noFill/>
            <a:miter lim="800000"/>
            <a:headEnd/>
            <a:tailEnd/>
          </a:ln>
        </p:spPr>
        <p:txBody>
          <a:bodyPr wrap="none" anchor="ctr"/>
          <a:lstStyle/>
          <a:p>
            <a:pPr algn="ctr" eaLnBrk="0" hangingPunct="0">
              <a:defRPr/>
            </a:pPr>
            <a:endParaRPr lang="en-US" sz="1800" dirty="0">
              <a:latin typeface="Arial" charset="0"/>
              <a:ea typeface="ヒラギノ角ゴ Pro W3" pitchFamily="-109" charset="-128"/>
              <a:cs typeface="+mn-cs"/>
            </a:endParaRPr>
          </a:p>
        </p:txBody>
      </p:sp>
      <p:sp>
        <p:nvSpPr>
          <p:cNvPr id="9" name="Rectangle 2"/>
          <p:cNvSpPr>
            <a:spLocks noChangeArrowheads="1"/>
          </p:cNvSpPr>
          <p:nvPr userDrawn="1"/>
        </p:nvSpPr>
        <p:spPr bwMode="auto">
          <a:xfrm>
            <a:off x="0" y="1214422"/>
            <a:ext cx="12192000" cy="5643578"/>
          </a:xfrm>
          <a:prstGeom prst="rect">
            <a:avLst/>
          </a:prstGeom>
          <a:gradFill rotWithShape="0">
            <a:gsLst>
              <a:gs pos="26000">
                <a:schemeClr val="bg1">
                  <a:alpha val="3000"/>
                </a:schemeClr>
              </a:gs>
              <a:gs pos="100000">
                <a:srgbClr val="C0DAF9"/>
              </a:gs>
            </a:gsLst>
            <a:lin ang="5400000" scaled="1"/>
          </a:gradFill>
          <a:ln w="9525">
            <a:noFill/>
            <a:miter lim="800000"/>
            <a:headEnd/>
            <a:tailEnd/>
          </a:ln>
        </p:spPr>
        <p:txBody>
          <a:bodyPr wrap="none" anchor="ctr"/>
          <a:lstStyle/>
          <a:p>
            <a:pPr algn="ctr" eaLnBrk="0" hangingPunct="0">
              <a:defRPr/>
            </a:pPr>
            <a:endParaRPr lang="en-US" sz="1800" dirty="0">
              <a:latin typeface="Arial" charset="0"/>
              <a:ea typeface="ヒラギノ角ゴ Pro W3" pitchFamily="-109" charset="-128"/>
              <a:cs typeface="+mn-cs"/>
            </a:endParaRPr>
          </a:p>
        </p:txBody>
      </p:sp>
    </p:spTree>
    <p:extLst>
      <p:ext uri="{BB962C8B-B14F-4D97-AF65-F5344CB8AC3E}">
        <p14:creationId xmlns:p14="http://schemas.microsoft.com/office/powerpoint/2010/main" val="1034569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C81AEC-CBEF-2349-ADAC-694AAB045059}"/>
              </a:ext>
            </a:extLst>
          </p:cNvPr>
          <p:cNvSpPr>
            <a:spLocks noGrp="1"/>
          </p:cNvSpPr>
          <p:nvPr>
            <p:ph type="title"/>
          </p:nvPr>
        </p:nvSpPr>
        <p:spPr>
          <a:xfrm>
            <a:off x="838200" y="1594735"/>
            <a:ext cx="10515600" cy="1834265"/>
          </a:xfrm>
        </p:spPr>
        <p:txBody>
          <a:bodyPr anchor="b"/>
          <a:lstStyle>
            <a:lvl1pPr>
              <a:defRPr sz="6000"/>
            </a:lvl1p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9BB61BBD-DC46-DC48-BE46-C1396EF78A40}"/>
              </a:ext>
            </a:extLst>
          </p:cNvPr>
          <p:cNvSpPr>
            <a:spLocks noGrp="1"/>
          </p:cNvSpPr>
          <p:nvPr>
            <p:ph type="body" idx="1"/>
          </p:nvPr>
        </p:nvSpPr>
        <p:spPr>
          <a:xfrm>
            <a:off x="831850" y="3687581"/>
            <a:ext cx="10515600" cy="2402070"/>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dirty="0"/>
              <a:t>Fare clic per modificare gli stili del testo dello schema</a:t>
            </a:r>
          </a:p>
        </p:txBody>
      </p:sp>
      <p:sp>
        <p:nvSpPr>
          <p:cNvPr id="4" name="Segnaposto data 3">
            <a:extLst>
              <a:ext uri="{FF2B5EF4-FFF2-40B4-BE49-F238E27FC236}">
                <a16:creationId xmlns:a16="http://schemas.microsoft.com/office/drawing/2014/main" id="{B071D491-8608-674A-9D82-578950F9B44D}"/>
              </a:ext>
            </a:extLst>
          </p:cNvPr>
          <p:cNvSpPr>
            <a:spLocks noGrp="1"/>
          </p:cNvSpPr>
          <p:nvPr>
            <p:ph type="dt" sz="half" idx="10"/>
          </p:nvPr>
        </p:nvSpPr>
        <p:spPr>
          <a:xfrm>
            <a:off x="838200" y="6450944"/>
            <a:ext cx="2743200" cy="365125"/>
          </a:xfrm>
        </p:spPr>
        <p:txBody>
          <a:bodyPr/>
          <a:lstStyle/>
          <a:p>
            <a:fld id="{A3750EE6-F4FC-E84C-AF13-5CDD6CE7CC66}" type="datetimeFigureOut">
              <a:rPr lang="it-IT" smtClean="0"/>
              <a:t>04/03/2023</a:t>
            </a:fld>
            <a:endParaRPr lang="it-IT"/>
          </a:p>
        </p:txBody>
      </p:sp>
      <p:sp>
        <p:nvSpPr>
          <p:cNvPr id="5" name="Segnaposto piè di pagina 4">
            <a:extLst>
              <a:ext uri="{FF2B5EF4-FFF2-40B4-BE49-F238E27FC236}">
                <a16:creationId xmlns:a16="http://schemas.microsoft.com/office/drawing/2014/main" id="{BC481B03-386C-684E-ABCE-7478D809ADCF}"/>
              </a:ext>
            </a:extLst>
          </p:cNvPr>
          <p:cNvSpPr>
            <a:spLocks noGrp="1"/>
          </p:cNvSpPr>
          <p:nvPr>
            <p:ph type="ftr" sz="quarter" idx="11"/>
          </p:nvPr>
        </p:nvSpPr>
        <p:spPr>
          <a:xfrm>
            <a:off x="4038600" y="6450944"/>
            <a:ext cx="4114800" cy="365125"/>
          </a:xfrm>
        </p:spPr>
        <p:txBody>
          <a:bodyPr/>
          <a:lstStyle/>
          <a:p>
            <a:endParaRPr lang="it-IT" dirty="0"/>
          </a:p>
        </p:txBody>
      </p:sp>
      <p:sp>
        <p:nvSpPr>
          <p:cNvPr id="6" name="Segnaposto numero diapositiva 5">
            <a:extLst>
              <a:ext uri="{FF2B5EF4-FFF2-40B4-BE49-F238E27FC236}">
                <a16:creationId xmlns:a16="http://schemas.microsoft.com/office/drawing/2014/main" id="{5870F3AB-3307-1746-99C6-48544C9E4EED}"/>
              </a:ext>
            </a:extLst>
          </p:cNvPr>
          <p:cNvSpPr>
            <a:spLocks noGrp="1"/>
          </p:cNvSpPr>
          <p:nvPr>
            <p:ph type="sldNum" sz="quarter" idx="12"/>
          </p:nvPr>
        </p:nvSpPr>
        <p:spPr>
          <a:xfrm>
            <a:off x="8610600" y="6450944"/>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2976547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C8475D-7526-E046-B96C-CF5DF57F43E6}"/>
              </a:ext>
            </a:extLst>
          </p:cNvPr>
          <p:cNvSpPr>
            <a:spLocks noGrp="1"/>
          </p:cNvSpPr>
          <p:nvPr>
            <p:ph type="title"/>
          </p:nvPr>
        </p:nvSpPr>
        <p:spPr>
          <a:xfrm>
            <a:off x="838200" y="1380152"/>
            <a:ext cx="10515600" cy="869924"/>
          </a:xfrm>
        </p:spPr>
        <p:txBody>
          <a:body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C0AC8C8B-C1F5-AC4D-B6FC-E61B03DDDCE9}"/>
              </a:ext>
            </a:extLst>
          </p:cNvPr>
          <p:cNvSpPr>
            <a:spLocks noGrp="1"/>
          </p:cNvSpPr>
          <p:nvPr>
            <p:ph sz="half" idx="1"/>
          </p:nvPr>
        </p:nvSpPr>
        <p:spPr>
          <a:xfrm>
            <a:off x="838200" y="2774731"/>
            <a:ext cx="5181600" cy="3402232"/>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contenuto 3">
            <a:extLst>
              <a:ext uri="{FF2B5EF4-FFF2-40B4-BE49-F238E27FC236}">
                <a16:creationId xmlns:a16="http://schemas.microsoft.com/office/drawing/2014/main" id="{AB27E3DD-D9BF-CE4E-A799-838C5ADCE1E2}"/>
              </a:ext>
            </a:extLst>
          </p:cNvPr>
          <p:cNvSpPr>
            <a:spLocks noGrp="1"/>
          </p:cNvSpPr>
          <p:nvPr>
            <p:ph sz="half" idx="2"/>
          </p:nvPr>
        </p:nvSpPr>
        <p:spPr>
          <a:xfrm>
            <a:off x="6172200" y="2774731"/>
            <a:ext cx="5181600" cy="340223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70CAE719-FFFB-D44F-B925-7437D686A517}"/>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04/03/2023</a:t>
            </a:fld>
            <a:endParaRPr lang="it-IT"/>
          </a:p>
        </p:txBody>
      </p:sp>
      <p:sp>
        <p:nvSpPr>
          <p:cNvPr id="6" name="Segnaposto piè di pagina 5">
            <a:extLst>
              <a:ext uri="{FF2B5EF4-FFF2-40B4-BE49-F238E27FC236}">
                <a16:creationId xmlns:a16="http://schemas.microsoft.com/office/drawing/2014/main" id="{E24A362F-97FF-0540-8CA1-5C15FA646786}"/>
              </a:ext>
            </a:extLst>
          </p:cNvPr>
          <p:cNvSpPr>
            <a:spLocks noGrp="1"/>
          </p:cNvSpPr>
          <p:nvPr>
            <p:ph type="ftr" sz="quarter" idx="11"/>
          </p:nvPr>
        </p:nvSpPr>
        <p:spPr>
          <a:xfrm>
            <a:off x="4038600" y="6403648"/>
            <a:ext cx="4114800" cy="365125"/>
          </a:xfrm>
        </p:spPr>
        <p:txBody>
          <a:bodyPr/>
          <a:lstStyle/>
          <a:p>
            <a:endParaRPr lang="it-IT"/>
          </a:p>
        </p:txBody>
      </p:sp>
      <p:sp>
        <p:nvSpPr>
          <p:cNvPr id="7" name="Segnaposto numero diapositiva 6">
            <a:extLst>
              <a:ext uri="{FF2B5EF4-FFF2-40B4-BE49-F238E27FC236}">
                <a16:creationId xmlns:a16="http://schemas.microsoft.com/office/drawing/2014/main" id="{96B03FB6-9D21-5F46-890A-673BF11E8909}"/>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2888714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7F380A-2025-104F-A50B-E2571587CE92}"/>
              </a:ext>
            </a:extLst>
          </p:cNvPr>
          <p:cNvSpPr>
            <a:spLocks noGrp="1"/>
          </p:cNvSpPr>
          <p:nvPr>
            <p:ph type="title"/>
          </p:nvPr>
        </p:nvSpPr>
        <p:spPr>
          <a:xfrm>
            <a:off x="914400" y="1382151"/>
            <a:ext cx="10515600" cy="1325563"/>
          </a:xfrm>
        </p:spPr>
        <p:txBody>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F6C35060-75A4-C342-8D8B-7789D2516F86}"/>
              </a:ext>
            </a:extLst>
          </p:cNvPr>
          <p:cNvSpPr>
            <a:spLocks noGrp="1"/>
          </p:cNvSpPr>
          <p:nvPr>
            <p:ph type="body" idx="1"/>
          </p:nvPr>
        </p:nvSpPr>
        <p:spPr>
          <a:xfrm>
            <a:off x="921246" y="298326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4" name="Segnaposto contenuto 3">
            <a:extLst>
              <a:ext uri="{FF2B5EF4-FFF2-40B4-BE49-F238E27FC236}">
                <a16:creationId xmlns:a16="http://schemas.microsoft.com/office/drawing/2014/main" id="{C2D176E5-CE4C-5447-AF7A-B538C7CEC3BD}"/>
              </a:ext>
            </a:extLst>
          </p:cNvPr>
          <p:cNvSpPr>
            <a:spLocks noGrp="1"/>
          </p:cNvSpPr>
          <p:nvPr>
            <p:ph sz="half" idx="2"/>
          </p:nvPr>
        </p:nvSpPr>
        <p:spPr>
          <a:xfrm>
            <a:off x="921246" y="4082735"/>
            <a:ext cx="5157787" cy="2106927"/>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5" name="Segnaposto testo 4">
            <a:extLst>
              <a:ext uri="{FF2B5EF4-FFF2-40B4-BE49-F238E27FC236}">
                <a16:creationId xmlns:a16="http://schemas.microsoft.com/office/drawing/2014/main" id="{A7EDEF16-CD2C-074D-B271-F44F76B81F0C}"/>
              </a:ext>
            </a:extLst>
          </p:cNvPr>
          <p:cNvSpPr>
            <a:spLocks noGrp="1"/>
          </p:cNvSpPr>
          <p:nvPr>
            <p:ph type="body" sz="quarter" idx="3"/>
          </p:nvPr>
        </p:nvSpPr>
        <p:spPr>
          <a:xfrm>
            <a:off x="6253658" y="298326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6" name="Segnaposto contenuto 5">
            <a:extLst>
              <a:ext uri="{FF2B5EF4-FFF2-40B4-BE49-F238E27FC236}">
                <a16:creationId xmlns:a16="http://schemas.microsoft.com/office/drawing/2014/main" id="{EF1E8DE2-0079-7B44-8428-4F5C17CD348E}"/>
              </a:ext>
            </a:extLst>
          </p:cNvPr>
          <p:cNvSpPr>
            <a:spLocks noGrp="1"/>
          </p:cNvSpPr>
          <p:nvPr>
            <p:ph sz="quarter" idx="4"/>
          </p:nvPr>
        </p:nvSpPr>
        <p:spPr>
          <a:xfrm>
            <a:off x="6246812" y="4097968"/>
            <a:ext cx="5183188" cy="2091694"/>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7" name="Segnaposto data 6">
            <a:extLst>
              <a:ext uri="{FF2B5EF4-FFF2-40B4-BE49-F238E27FC236}">
                <a16:creationId xmlns:a16="http://schemas.microsoft.com/office/drawing/2014/main" id="{8180FAC4-A06E-E94C-9A76-C2F1B703F451}"/>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04/03/2023</a:t>
            </a:fld>
            <a:endParaRPr lang="it-IT"/>
          </a:p>
        </p:txBody>
      </p:sp>
      <p:sp>
        <p:nvSpPr>
          <p:cNvPr id="8" name="Segnaposto piè di pagina 7">
            <a:extLst>
              <a:ext uri="{FF2B5EF4-FFF2-40B4-BE49-F238E27FC236}">
                <a16:creationId xmlns:a16="http://schemas.microsoft.com/office/drawing/2014/main" id="{F3A91576-A15A-BD44-99BB-0DAEA976A048}"/>
              </a:ext>
            </a:extLst>
          </p:cNvPr>
          <p:cNvSpPr>
            <a:spLocks noGrp="1"/>
          </p:cNvSpPr>
          <p:nvPr>
            <p:ph type="ftr" sz="quarter" idx="11"/>
          </p:nvPr>
        </p:nvSpPr>
        <p:spPr>
          <a:xfrm>
            <a:off x="4038600" y="6403648"/>
            <a:ext cx="4114800" cy="365125"/>
          </a:xfrm>
        </p:spPr>
        <p:txBody>
          <a:bodyPr/>
          <a:lstStyle/>
          <a:p>
            <a:endParaRPr lang="it-IT"/>
          </a:p>
        </p:txBody>
      </p:sp>
      <p:sp>
        <p:nvSpPr>
          <p:cNvPr id="9" name="Segnaposto numero diapositiva 8">
            <a:extLst>
              <a:ext uri="{FF2B5EF4-FFF2-40B4-BE49-F238E27FC236}">
                <a16:creationId xmlns:a16="http://schemas.microsoft.com/office/drawing/2014/main" id="{F2F55F22-26BF-654B-ADC0-629A5D21C0A1}"/>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99445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33DCF1-0C08-4D46-A818-6EB683D07A97}"/>
              </a:ext>
            </a:extLst>
          </p:cNvPr>
          <p:cNvSpPr>
            <a:spLocks noGrp="1"/>
          </p:cNvSpPr>
          <p:nvPr>
            <p:ph type="title"/>
          </p:nvPr>
        </p:nvSpPr>
        <p:spPr>
          <a:xfrm>
            <a:off x="838200" y="1386073"/>
            <a:ext cx="10515600" cy="869924"/>
          </a:xfrm>
        </p:spPr>
        <p:txBody>
          <a:bodyPr/>
          <a:lstStyle/>
          <a:p>
            <a:r>
              <a:rPr lang="it-IT" dirty="0"/>
              <a:t>Fare clic per modificare lo stile del titolo dello schema</a:t>
            </a:r>
          </a:p>
        </p:txBody>
      </p:sp>
      <p:sp>
        <p:nvSpPr>
          <p:cNvPr id="3" name="Segnaposto data 2">
            <a:extLst>
              <a:ext uri="{FF2B5EF4-FFF2-40B4-BE49-F238E27FC236}">
                <a16:creationId xmlns:a16="http://schemas.microsoft.com/office/drawing/2014/main" id="{701F6FA8-F741-4849-AA76-B2B5B78B3900}"/>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04/03/2023</a:t>
            </a:fld>
            <a:endParaRPr lang="it-IT"/>
          </a:p>
        </p:txBody>
      </p:sp>
      <p:sp>
        <p:nvSpPr>
          <p:cNvPr id="4" name="Segnaposto piè di pagina 3">
            <a:extLst>
              <a:ext uri="{FF2B5EF4-FFF2-40B4-BE49-F238E27FC236}">
                <a16:creationId xmlns:a16="http://schemas.microsoft.com/office/drawing/2014/main" id="{57A95D4B-7BC6-E34D-943A-845FF13F4CA5}"/>
              </a:ext>
            </a:extLst>
          </p:cNvPr>
          <p:cNvSpPr>
            <a:spLocks noGrp="1"/>
          </p:cNvSpPr>
          <p:nvPr>
            <p:ph type="ftr" sz="quarter" idx="11"/>
          </p:nvPr>
        </p:nvSpPr>
        <p:spPr>
          <a:xfrm>
            <a:off x="4038600" y="6403648"/>
            <a:ext cx="4114800" cy="365125"/>
          </a:xfrm>
        </p:spPr>
        <p:txBody>
          <a:bodyPr/>
          <a:lstStyle/>
          <a:p>
            <a:endParaRPr lang="it-IT"/>
          </a:p>
        </p:txBody>
      </p:sp>
      <p:sp>
        <p:nvSpPr>
          <p:cNvPr id="5" name="Segnaposto numero diapositiva 4">
            <a:extLst>
              <a:ext uri="{FF2B5EF4-FFF2-40B4-BE49-F238E27FC236}">
                <a16:creationId xmlns:a16="http://schemas.microsoft.com/office/drawing/2014/main" id="{0116E4EF-52DB-B947-B7C2-B64EE8F45A67}"/>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3839449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CE94AE3-42D6-6344-8967-D8452263BCD7}"/>
              </a:ext>
            </a:extLst>
          </p:cNvPr>
          <p:cNvSpPr>
            <a:spLocks noGrp="1"/>
          </p:cNvSpPr>
          <p:nvPr>
            <p:ph type="dt" sz="half" idx="10"/>
          </p:nvPr>
        </p:nvSpPr>
        <p:spPr>
          <a:xfrm>
            <a:off x="838200" y="6435179"/>
            <a:ext cx="2743200" cy="365125"/>
          </a:xfrm>
        </p:spPr>
        <p:txBody>
          <a:bodyPr/>
          <a:lstStyle/>
          <a:p>
            <a:fld id="{A3750EE6-F4FC-E84C-AF13-5CDD6CE7CC66}" type="datetimeFigureOut">
              <a:rPr lang="it-IT" smtClean="0"/>
              <a:t>04/03/2023</a:t>
            </a:fld>
            <a:endParaRPr lang="it-IT"/>
          </a:p>
        </p:txBody>
      </p:sp>
      <p:sp>
        <p:nvSpPr>
          <p:cNvPr id="3" name="Segnaposto piè di pagina 2">
            <a:extLst>
              <a:ext uri="{FF2B5EF4-FFF2-40B4-BE49-F238E27FC236}">
                <a16:creationId xmlns:a16="http://schemas.microsoft.com/office/drawing/2014/main" id="{E0B20478-C96F-1C45-9765-C5679642668F}"/>
              </a:ext>
            </a:extLst>
          </p:cNvPr>
          <p:cNvSpPr>
            <a:spLocks noGrp="1"/>
          </p:cNvSpPr>
          <p:nvPr>
            <p:ph type="ftr" sz="quarter" idx="11"/>
          </p:nvPr>
        </p:nvSpPr>
        <p:spPr>
          <a:xfrm>
            <a:off x="4038600" y="6435179"/>
            <a:ext cx="4114800" cy="365125"/>
          </a:xfrm>
        </p:spPr>
        <p:txBody>
          <a:bodyPr/>
          <a:lstStyle/>
          <a:p>
            <a:endParaRPr lang="it-IT"/>
          </a:p>
        </p:txBody>
      </p:sp>
      <p:sp>
        <p:nvSpPr>
          <p:cNvPr id="4" name="Segnaposto numero diapositiva 3">
            <a:extLst>
              <a:ext uri="{FF2B5EF4-FFF2-40B4-BE49-F238E27FC236}">
                <a16:creationId xmlns:a16="http://schemas.microsoft.com/office/drawing/2014/main" id="{5D729070-1FA0-4B46-A8F3-24662683E2A8}"/>
              </a:ext>
            </a:extLst>
          </p:cNvPr>
          <p:cNvSpPr>
            <a:spLocks noGrp="1"/>
          </p:cNvSpPr>
          <p:nvPr>
            <p:ph type="sldNum" sz="quarter" idx="12"/>
          </p:nvPr>
        </p:nvSpPr>
        <p:spPr>
          <a:xfrm>
            <a:off x="8610600" y="6435179"/>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25495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BC81D9-F22F-5C4B-AC68-E136786E2235}"/>
              </a:ext>
            </a:extLst>
          </p:cNvPr>
          <p:cNvSpPr>
            <a:spLocks noGrp="1"/>
          </p:cNvSpPr>
          <p:nvPr>
            <p:ph type="title"/>
          </p:nvPr>
        </p:nvSpPr>
        <p:spPr>
          <a:xfrm>
            <a:off x="836612" y="1581150"/>
            <a:ext cx="3932237" cy="1600200"/>
          </a:xfrm>
        </p:spPr>
        <p:txBody>
          <a:bodyPr anchor="b"/>
          <a:lstStyle>
            <a:lvl1pPr>
              <a:defRPr sz="3200"/>
            </a:lvl1p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83237EEC-3180-F041-864E-B2C0221B9C37}"/>
              </a:ext>
            </a:extLst>
          </p:cNvPr>
          <p:cNvSpPr>
            <a:spLocks noGrp="1"/>
          </p:cNvSpPr>
          <p:nvPr>
            <p:ph idx="1"/>
          </p:nvPr>
        </p:nvSpPr>
        <p:spPr>
          <a:xfrm>
            <a:off x="5183188" y="1581150"/>
            <a:ext cx="6172200" cy="42799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testo 3">
            <a:extLst>
              <a:ext uri="{FF2B5EF4-FFF2-40B4-BE49-F238E27FC236}">
                <a16:creationId xmlns:a16="http://schemas.microsoft.com/office/drawing/2014/main" id="{BA3B782C-0DCD-A94D-B620-362DA760D24B}"/>
              </a:ext>
            </a:extLst>
          </p:cNvPr>
          <p:cNvSpPr>
            <a:spLocks noGrp="1"/>
          </p:cNvSpPr>
          <p:nvPr>
            <p:ph type="body" sz="half" idx="2"/>
          </p:nvPr>
        </p:nvSpPr>
        <p:spPr>
          <a:xfrm>
            <a:off x="839788" y="3429000"/>
            <a:ext cx="3932237" cy="24399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dirty="0"/>
              <a:t>Fare clic per modificare gli stili del testo dello schema</a:t>
            </a:r>
          </a:p>
        </p:txBody>
      </p:sp>
      <p:sp>
        <p:nvSpPr>
          <p:cNvPr id="5" name="Segnaposto data 4">
            <a:extLst>
              <a:ext uri="{FF2B5EF4-FFF2-40B4-BE49-F238E27FC236}">
                <a16:creationId xmlns:a16="http://schemas.microsoft.com/office/drawing/2014/main" id="{C05E2638-156C-8740-A1F7-DF4182D995FC}"/>
              </a:ext>
            </a:extLst>
          </p:cNvPr>
          <p:cNvSpPr>
            <a:spLocks noGrp="1"/>
          </p:cNvSpPr>
          <p:nvPr>
            <p:ph type="dt" sz="half" idx="10"/>
          </p:nvPr>
        </p:nvSpPr>
        <p:spPr>
          <a:xfrm>
            <a:off x="838200" y="6435180"/>
            <a:ext cx="2743200" cy="365125"/>
          </a:xfrm>
        </p:spPr>
        <p:txBody>
          <a:bodyPr/>
          <a:lstStyle/>
          <a:p>
            <a:fld id="{A3750EE6-F4FC-E84C-AF13-5CDD6CE7CC66}" type="datetimeFigureOut">
              <a:rPr lang="it-IT" smtClean="0"/>
              <a:t>04/03/2023</a:t>
            </a:fld>
            <a:endParaRPr lang="it-IT"/>
          </a:p>
        </p:txBody>
      </p:sp>
      <p:sp>
        <p:nvSpPr>
          <p:cNvPr id="6" name="Segnaposto piè di pagina 5">
            <a:extLst>
              <a:ext uri="{FF2B5EF4-FFF2-40B4-BE49-F238E27FC236}">
                <a16:creationId xmlns:a16="http://schemas.microsoft.com/office/drawing/2014/main" id="{14304A7F-EDD3-4440-9E86-57D8D8ACF776}"/>
              </a:ext>
            </a:extLst>
          </p:cNvPr>
          <p:cNvSpPr>
            <a:spLocks noGrp="1"/>
          </p:cNvSpPr>
          <p:nvPr>
            <p:ph type="ftr" sz="quarter" idx="11"/>
          </p:nvPr>
        </p:nvSpPr>
        <p:spPr>
          <a:xfrm>
            <a:off x="4038600" y="6435180"/>
            <a:ext cx="4114800" cy="365125"/>
          </a:xfrm>
        </p:spPr>
        <p:txBody>
          <a:bodyPr/>
          <a:lstStyle/>
          <a:p>
            <a:endParaRPr lang="it-IT"/>
          </a:p>
        </p:txBody>
      </p:sp>
      <p:sp>
        <p:nvSpPr>
          <p:cNvPr id="7" name="Segnaposto numero diapositiva 6">
            <a:extLst>
              <a:ext uri="{FF2B5EF4-FFF2-40B4-BE49-F238E27FC236}">
                <a16:creationId xmlns:a16="http://schemas.microsoft.com/office/drawing/2014/main" id="{3A914550-14E8-8841-8CAB-D367CCCF8B4B}"/>
              </a:ext>
            </a:extLst>
          </p:cNvPr>
          <p:cNvSpPr>
            <a:spLocks noGrp="1"/>
          </p:cNvSpPr>
          <p:nvPr>
            <p:ph type="sldNum" sz="quarter" idx="12"/>
          </p:nvPr>
        </p:nvSpPr>
        <p:spPr>
          <a:xfrm>
            <a:off x="8610600" y="6435180"/>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3662223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CF315C-0734-014E-AB37-D7E823E86277}"/>
              </a:ext>
            </a:extLst>
          </p:cNvPr>
          <p:cNvSpPr>
            <a:spLocks noGrp="1"/>
          </p:cNvSpPr>
          <p:nvPr>
            <p:ph type="title"/>
          </p:nvPr>
        </p:nvSpPr>
        <p:spPr>
          <a:xfrm>
            <a:off x="836612" y="1340069"/>
            <a:ext cx="3932237" cy="2088931"/>
          </a:xfrm>
        </p:spPr>
        <p:txBody>
          <a:bodyPr anchor="b"/>
          <a:lstStyle>
            <a:lvl1pPr>
              <a:defRPr sz="3200"/>
            </a:lvl1pPr>
          </a:lstStyle>
          <a:p>
            <a:r>
              <a:rPr lang="it-IT" dirty="0"/>
              <a:t>Fare clic per modificare lo stile del titolo dello schema</a:t>
            </a:r>
          </a:p>
        </p:txBody>
      </p:sp>
      <p:sp>
        <p:nvSpPr>
          <p:cNvPr id="3" name="Segnaposto immagine 2">
            <a:extLst>
              <a:ext uri="{FF2B5EF4-FFF2-40B4-BE49-F238E27FC236}">
                <a16:creationId xmlns:a16="http://schemas.microsoft.com/office/drawing/2014/main" id="{BDBD5771-BB4A-3B49-BCE4-3B550D0E3F47}"/>
              </a:ext>
            </a:extLst>
          </p:cNvPr>
          <p:cNvSpPr>
            <a:spLocks noGrp="1"/>
          </p:cNvSpPr>
          <p:nvPr>
            <p:ph type="pic" idx="1"/>
          </p:nvPr>
        </p:nvSpPr>
        <p:spPr>
          <a:xfrm>
            <a:off x="5183188" y="1340068"/>
            <a:ext cx="6172200" cy="45209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ED1FDF3B-475F-D249-AC54-9ADF90E4E64D}"/>
              </a:ext>
            </a:extLst>
          </p:cNvPr>
          <p:cNvSpPr>
            <a:spLocks noGrp="1"/>
          </p:cNvSpPr>
          <p:nvPr>
            <p:ph type="body" sz="half" idx="2"/>
          </p:nvPr>
        </p:nvSpPr>
        <p:spPr>
          <a:xfrm>
            <a:off x="838589" y="3657600"/>
            <a:ext cx="3932237" cy="2203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dirty="0"/>
              <a:t>Fare clic per modificare gli stili del testo dello schema</a:t>
            </a:r>
          </a:p>
        </p:txBody>
      </p:sp>
      <p:sp>
        <p:nvSpPr>
          <p:cNvPr id="5" name="Segnaposto data 4">
            <a:extLst>
              <a:ext uri="{FF2B5EF4-FFF2-40B4-BE49-F238E27FC236}">
                <a16:creationId xmlns:a16="http://schemas.microsoft.com/office/drawing/2014/main" id="{C0E3BD24-40F9-0C4D-B4D3-099578C1C24F}"/>
              </a:ext>
            </a:extLst>
          </p:cNvPr>
          <p:cNvSpPr>
            <a:spLocks noGrp="1"/>
          </p:cNvSpPr>
          <p:nvPr>
            <p:ph type="dt" sz="half" idx="10"/>
          </p:nvPr>
        </p:nvSpPr>
        <p:spPr>
          <a:xfrm>
            <a:off x="838200" y="6435179"/>
            <a:ext cx="2743200" cy="365125"/>
          </a:xfrm>
        </p:spPr>
        <p:txBody>
          <a:bodyPr/>
          <a:lstStyle/>
          <a:p>
            <a:fld id="{A3750EE6-F4FC-E84C-AF13-5CDD6CE7CC66}" type="datetimeFigureOut">
              <a:rPr lang="it-IT" smtClean="0"/>
              <a:t>04/03/2023</a:t>
            </a:fld>
            <a:endParaRPr lang="it-IT"/>
          </a:p>
        </p:txBody>
      </p:sp>
      <p:sp>
        <p:nvSpPr>
          <p:cNvPr id="6" name="Segnaposto piè di pagina 5">
            <a:extLst>
              <a:ext uri="{FF2B5EF4-FFF2-40B4-BE49-F238E27FC236}">
                <a16:creationId xmlns:a16="http://schemas.microsoft.com/office/drawing/2014/main" id="{721102C4-CB9D-9843-AB20-9C84D52814BA}"/>
              </a:ext>
            </a:extLst>
          </p:cNvPr>
          <p:cNvSpPr>
            <a:spLocks noGrp="1"/>
          </p:cNvSpPr>
          <p:nvPr>
            <p:ph type="ftr" sz="quarter" idx="11"/>
          </p:nvPr>
        </p:nvSpPr>
        <p:spPr>
          <a:xfrm>
            <a:off x="4038600" y="6435179"/>
            <a:ext cx="4114800" cy="365125"/>
          </a:xfrm>
        </p:spPr>
        <p:txBody>
          <a:bodyPr/>
          <a:lstStyle/>
          <a:p>
            <a:endParaRPr lang="it-IT"/>
          </a:p>
        </p:txBody>
      </p:sp>
      <p:sp>
        <p:nvSpPr>
          <p:cNvPr id="7" name="Segnaposto numero diapositiva 6">
            <a:extLst>
              <a:ext uri="{FF2B5EF4-FFF2-40B4-BE49-F238E27FC236}">
                <a16:creationId xmlns:a16="http://schemas.microsoft.com/office/drawing/2014/main" id="{E4D8800B-7444-DA47-A26C-BCA4839390A6}"/>
              </a:ext>
            </a:extLst>
          </p:cNvPr>
          <p:cNvSpPr>
            <a:spLocks noGrp="1"/>
          </p:cNvSpPr>
          <p:nvPr>
            <p:ph type="sldNum" sz="quarter" idx="12"/>
          </p:nvPr>
        </p:nvSpPr>
        <p:spPr>
          <a:xfrm>
            <a:off x="8610600" y="6435179"/>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2694762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1E532E-34DC-0441-ACE7-10BF804CE147}"/>
              </a:ext>
            </a:extLst>
          </p:cNvPr>
          <p:cNvSpPr>
            <a:spLocks noGrp="1"/>
          </p:cNvSpPr>
          <p:nvPr>
            <p:ph type="title"/>
          </p:nvPr>
        </p:nvSpPr>
        <p:spPr>
          <a:xfrm>
            <a:off x="838200" y="1244184"/>
            <a:ext cx="10515600" cy="1146208"/>
          </a:xfrm>
        </p:spPr>
        <p:txBody>
          <a:bodyPr/>
          <a:lstStyle/>
          <a:p>
            <a:r>
              <a:rPr lang="it-IT" dirty="0"/>
              <a:t>Fare clic per modificare lo stile del titolo dello schema</a:t>
            </a:r>
          </a:p>
        </p:txBody>
      </p:sp>
      <p:sp>
        <p:nvSpPr>
          <p:cNvPr id="3" name="Segnaposto testo verticale 2">
            <a:extLst>
              <a:ext uri="{FF2B5EF4-FFF2-40B4-BE49-F238E27FC236}">
                <a16:creationId xmlns:a16="http://schemas.microsoft.com/office/drawing/2014/main" id="{7DC7C49F-A357-A54B-911E-C61D5957976D}"/>
              </a:ext>
            </a:extLst>
          </p:cNvPr>
          <p:cNvSpPr>
            <a:spLocks noGrp="1"/>
          </p:cNvSpPr>
          <p:nvPr>
            <p:ph type="body" orient="vert" idx="1"/>
          </p:nvPr>
        </p:nvSpPr>
        <p:spPr>
          <a:xfrm>
            <a:off x="838200" y="2569779"/>
            <a:ext cx="10515600" cy="3607184"/>
          </a:xfrm>
        </p:spPr>
        <p:txBody>
          <a:bodyPr vert="eaVert"/>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F8E0899B-5F07-4144-9F69-AE008DCED1F2}"/>
              </a:ext>
            </a:extLst>
          </p:cNvPr>
          <p:cNvSpPr>
            <a:spLocks noGrp="1"/>
          </p:cNvSpPr>
          <p:nvPr>
            <p:ph type="dt" sz="half" idx="10"/>
          </p:nvPr>
        </p:nvSpPr>
        <p:spPr>
          <a:xfrm>
            <a:off x="838200" y="6419414"/>
            <a:ext cx="2743200" cy="365125"/>
          </a:xfrm>
        </p:spPr>
        <p:txBody>
          <a:bodyPr/>
          <a:lstStyle/>
          <a:p>
            <a:fld id="{A3750EE6-F4FC-E84C-AF13-5CDD6CE7CC66}" type="datetimeFigureOut">
              <a:rPr lang="it-IT" smtClean="0"/>
              <a:t>04/03/2023</a:t>
            </a:fld>
            <a:endParaRPr lang="it-IT"/>
          </a:p>
        </p:txBody>
      </p:sp>
      <p:sp>
        <p:nvSpPr>
          <p:cNvPr id="5" name="Segnaposto piè di pagina 4">
            <a:extLst>
              <a:ext uri="{FF2B5EF4-FFF2-40B4-BE49-F238E27FC236}">
                <a16:creationId xmlns:a16="http://schemas.microsoft.com/office/drawing/2014/main" id="{A9640A71-5027-1B40-BDC4-26798F939EF7}"/>
              </a:ext>
            </a:extLst>
          </p:cNvPr>
          <p:cNvSpPr>
            <a:spLocks noGrp="1"/>
          </p:cNvSpPr>
          <p:nvPr>
            <p:ph type="ftr" sz="quarter" idx="11"/>
          </p:nvPr>
        </p:nvSpPr>
        <p:spPr>
          <a:xfrm>
            <a:off x="4038600" y="6419414"/>
            <a:ext cx="4114800" cy="365125"/>
          </a:xfrm>
        </p:spPr>
        <p:txBody>
          <a:bodyPr/>
          <a:lstStyle/>
          <a:p>
            <a:endParaRPr lang="it-IT"/>
          </a:p>
        </p:txBody>
      </p:sp>
      <p:sp>
        <p:nvSpPr>
          <p:cNvPr id="6" name="Segnaposto numero diapositiva 5">
            <a:extLst>
              <a:ext uri="{FF2B5EF4-FFF2-40B4-BE49-F238E27FC236}">
                <a16:creationId xmlns:a16="http://schemas.microsoft.com/office/drawing/2014/main" id="{636504EA-2BB4-574D-BE45-BBD2A8F53FB4}"/>
              </a:ext>
            </a:extLst>
          </p:cNvPr>
          <p:cNvSpPr>
            <a:spLocks noGrp="1"/>
          </p:cNvSpPr>
          <p:nvPr>
            <p:ph type="sldNum" sz="quarter" idx="12"/>
          </p:nvPr>
        </p:nvSpPr>
        <p:spPr>
          <a:xfrm>
            <a:off x="8610600" y="6419414"/>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1190454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t="-3000" b="-3000"/>
          </a:stretch>
        </a:blipFill>
        <a:effectLst/>
      </p:bgPr>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E62A5B01-81DF-F94E-93C7-559EE94CFBD7}"/>
              </a:ext>
            </a:extLst>
          </p:cNvPr>
          <p:cNvSpPr>
            <a:spLocks noGrp="1"/>
          </p:cNvSpPr>
          <p:nvPr>
            <p:ph type="title"/>
          </p:nvPr>
        </p:nvSpPr>
        <p:spPr>
          <a:xfrm>
            <a:off x="838200" y="1244184"/>
            <a:ext cx="10515600" cy="869924"/>
          </a:xfrm>
          <a:prstGeom prst="rect">
            <a:avLst/>
          </a:prstGeom>
        </p:spPr>
        <p:txBody>
          <a:bodyPr vert="horz" lIns="91440" tIns="45720" rIns="91440" bIns="45720" rtlCol="0" anchor="ctr">
            <a:noAutofit/>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4DAF2986-DE06-DE4C-9395-E031CB387859}"/>
              </a:ext>
            </a:extLst>
          </p:cNvPr>
          <p:cNvSpPr>
            <a:spLocks noGrp="1"/>
          </p:cNvSpPr>
          <p:nvPr>
            <p:ph type="body" idx="1"/>
          </p:nvPr>
        </p:nvSpPr>
        <p:spPr>
          <a:xfrm>
            <a:off x="838200" y="2293495"/>
            <a:ext cx="10515600" cy="3883468"/>
          </a:xfrm>
          <a:prstGeom prst="rect">
            <a:avLst/>
          </a:prstGeom>
        </p:spPr>
        <p:txBody>
          <a:bodyPr vert="horz" lIns="91440" tIns="45720" rIns="91440" bIns="45720" rtlCol="0">
            <a:normAutofit/>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60E76108-1715-774E-90C6-BAF7F529E9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Raleway" panose="020B0503030101060003" pitchFamily="34" charset="77"/>
              </a:defRPr>
            </a:lvl1pPr>
          </a:lstStyle>
          <a:p>
            <a:fld id="{A3750EE6-F4FC-E84C-AF13-5CDD6CE7CC66}" type="datetimeFigureOut">
              <a:rPr lang="it-IT" smtClean="0"/>
              <a:pPr/>
              <a:t>04/03/2023</a:t>
            </a:fld>
            <a:endParaRPr lang="it-IT" dirty="0"/>
          </a:p>
        </p:txBody>
      </p:sp>
      <p:sp>
        <p:nvSpPr>
          <p:cNvPr id="5" name="Segnaposto piè di pagina 4">
            <a:extLst>
              <a:ext uri="{FF2B5EF4-FFF2-40B4-BE49-F238E27FC236}">
                <a16:creationId xmlns:a16="http://schemas.microsoft.com/office/drawing/2014/main" id="{9C93133D-901F-F041-8BF9-04104E663D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Raleway" panose="020B0503030101060003" pitchFamily="34" charset="77"/>
              </a:defRPr>
            </a:lvl1pPr>
          </a:lstStyle>
          <a:p>
            <a:endParaRPr lang="it-IT"/>
          </a:p>
        </p:txBody>
      </p:sp>
      <p:sp>
        <p:nvSpPr>
          <p:cNvPr id="6" name="Segnaposto numero diapositiva 5">
            <a:extLst>
              <a:ext uri="{FF2B5EF4-FFF2-40B4-BE49-F238E27FC236}">
                <a16:creationId xmlns:a16="http://schemas.microsoft.com/office/drawing/2014/main" id="{465EA247-C9B6-7947-BF94-5DF875E42C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Raleway" panose="020B0503030101060003" pitchFamily="34" charset="77"/>
              </a:defRPr>
            </a:lvl1pPr>
          </a:lstStyle>
          <a:p>
            <a:fld id="{521F8777-1489-2D4A-93C2-4300528E9CD9}" type="slidenum">
              <a:rPr lang="it-IT" smtClean="0"/>
              <a:pPr/>
              <a:t>‹N›</a:t>
            </a:fld>
            <a:endParaRPr lang="it-IT"/>
          </a:p>
        </p:txBody>
      </p:sp>
    </p:spTree>
    <p:extLst>
      <p:ext uri="{BB962C8B-B14F-4D97-AF65-F5344CB8AC3E}">
        <p14:creationId xmlns:p14="http://schemas.microsoft.com/office/powerpoint/2010/main" val="2897590714"/>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defTabSz="914400" rtl="0" eaLnBrk="1" latinLnBrk="0" hangingPunct="1">
        <a:lnSpc>
          <a:spcPct val="90000"/>
        </a:lnSpc>
        <a:spcBef>
          <a:spcPct val="0"/>
        </a:spcBef>
        <a:buNone/>
        <a:defRPr sz="4000" b="1" kern="1200">
          <a:solidFill>
            <a:srgbClr val="640C38"/>
          </a:solidFill>
          <a:latin typeface="Raleway" panose="020B0503030101060003" pitchFamily="34"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aleway" panose="020B05030301010600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aleway" panose="020B05030301010600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aleway" panose="020B05030301010600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0C1307-183D-CB4E-83E4-965CAC12A206}"/>
              </a:ext>
            </a:extLst>
          </p:cNvPr>
          <p:cNvSpPr>
            <a:spLocks noGrp="1"/>
          </p:cNvSpPr>
          <p:nvPr>
            <p:ph type="ctrTitle"/>
          </p:nvPr>
        </p:nvSpPr>
        <p:spPr>
          <a:xfrm>
            <a:off x="2713220" y="2027549"/>
            <a:ext cx="8640580" cy="1482413"/>
          </a:xfrm>
        </p:spPr>
        <p:txBody>
          <a:bodyPr/>
          <a:lstStyle/>
          <a:p>
            <a:r>
              <a:rPr lang="it-IT" dirty="0"/>
              <a:t>LO SPAZIO GEOECONOMICO</a:t>
            </a:r>
          </a:p>
        </p:txBody>
      </p:sp>
      <p:sp>
        <p:nvSpPr>
          <p:cNvPr id="3" name="Sottotitolo 2">
            <a:extLst>
              <a:ext uri="{FF2B5EF4-FFF2-40B4-BE49-F238E27FC236}">
                <a16:creationId xmlns:a16="http://schemas.microsoft.com/office/drawing/2014/main" id="{243ECAB6-6677-A34F-A194-030954E4B7FC}"/>
              </a:ext>
            </a:extLst>
          </p:cNvPr>
          <p:cNvSpPr>
            <a:spLocks noGrp="1"/>
          </p:cNvSpPr>
          <p:nvPr>
            <p:ph type="subTitle" idx="1"/>
          </p:nvPr>
        </p:nvSpPr>
        <p:spPr/>
        <p:txBody>
          <a:bodyPr/>
          <a:lstStyle/>
          <a:p>
            <a:r>
              <a:rPr lang="it-IT" dirty="0"/>
              <a:t>TERRITORIO REGIONI RETI</a:t>
            </a:r>
          </a:p>
          <a:p>
            <a:r>
              <a:rPr lang="it-IT"/>
              <a:t>DINAMICHE GLOBALI E LOCALI</a:t>
            </a:r>
            <a:endParaRPr lang="it-IT" dirty="0"/>
          </a:p>
          <a:p>
            <a:pPr algn="ctr"/>
            <a:endParaRPr lang="it-IT" dirty="0"/>
          </a:p>
        </p:txBody>
      </p:sp>
    </p:spTree>
    <p:extLst>
      <p:ext uri="{BB962C8B-B14F-4D97-AF65-F5344CB8AC3E}">
        <p14:creationId xmlns:p14="http://schemas.microsoft.com/office/powerpoint/2010/main" val="41259569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VALORE ECONOMICO DEL TERRITORIO</a:t>
            </a:r>
          </a:p>
        </p:txBody>
      </p:sp>
      <p:sp>
        <p:nvSpPr>
          <p:cNvPr id="3" name="Segnaposto contenuto 2"/>
          <p:cNvSpPr>
            <a:spLocks noGrp="1"/>
          </p:cNvSpPr>
          <p:nvPr>
            <p:ph idx="1"/>
          </p:nvPr>
        </p:nvSpPr>
        <p:spPr/>
        <p:txBody>
          <a:bodyPr>
            <a:normAutofit lnSpcReduction="10000"/>
          </a:bodyPr>
          <a:lstStyle/>
          <a:p>
            <a:r>
              <a:rPr lang="it-IT" dirty="0"/>
              <a:t>Nelle società </a:t>
            </a:r>
            <a:r>
              <a:rPr lang="it-IT" b="1" dirty="0"/>
              <a:t>pre-mercantili e pre-industriali,</a:t>
            </a:r>
            <a:r>
              <a:rPr lang="it-IT" dirty="0"/>
              <a:t> il valore del territorio dipendeva dalla sua attitudine a soddisfare consumi locali. </a:t>
            </a:r>
          </a:p>
          <a:p>
            <a:pPr>
              <a:spcBef>
                <a:spcPct val="50000"/>
              </a:spcBef>
              <a:defRPr/>
            </a:pPr>
            <a:r>
              <a:rPr lang="it-IT" dirty="0"/>
              <a:t>Nella </a:t>
            </a:r>
            <a:r>
              <a:rPr lang="it-IT" b="1" dirty="0"/>
              <a:t>società capitalistica</a:t>
            </a:r>
            <a:r>
              <a:rPr lang="it-IT" i="1" dirty="0"/>
              <a:t> </a:t>
            </a:r>
            <a:r>
              <a:rPr lang="it-IT" dirty="0"/>
              <a:t>il territorio  assume un valore di scambio, un tempo legato principalmente alla minore o maggiore fertilità del suolo, in seguito alla </a:t>
            </a:r>
            <a:r>
              <a:rPr lang="it-IT" b="1" dirty="0"/>
              <a:t>posizione</a:t>
            </a:r>
            <a:r>
              <a:rPr lang="it-IT" dirty="0"/>
              <a:t>. </a:t>
            </a:r>
          </a:p>
          <a:p>
            <a:pPr>
              <a:spcBef>
                <a:spcPct val="50000"/>
              </a:spcBef>
              <a:defRPr/>
            </a:pPr>
            <a:r>
              <a:rPr lang="it-IT" dirty="0"/>
              <a:t>In questo tipo di economia è fondamentale organizzare il territorio in modo da ottenere dal capitale terra la maggior resa economica possibile. </a:t>
            </a:r>
          </a:p>
          <a:p>
            <a:endParaRPr lang="it-IT" dirty="0"/>
          </a:p>
          <a:p>
            <a:endParaRPr lang="it-IT" dirty="0"/>
          </a:p>
        </p:txBody>
      </p:sp>
    </p:spTree>
    <p:extLst>
      <p:ext uri="{BB962C8B-B14F-4D97-AF65-F5344CB8AC3E}">
        <p14:creationId xmlns:p14="http://schemas.microsoft.com/office/powerpoint/2010/main" val="1395014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COSTI DELL’IMPRESA</a:t>
            </a:r>
          </a:p>
        </p:txBody>
      </p:sp>
      <p:sp>
        <p:nvSpPr>
          <p:cNvPr id="3" name="Segnaposto contenuto 2"/>
          <p:cNvSpPr>
            <a:spLocks noGrp="1"/>
          </p:cNvSpPr>
          <p:nvPr>
            <p:ph idx="1"/>
          </p:nvPr>
        </p:nvSpPr>
        <p:spPr/>
        <p:txBody>
          <a:bodyPr/>
          <a:lstStyle/>
          <a:p>
            <a:r>
              <a:rPr lang="it-IT" dirty="0"/>
              <a:t>Nella gestione economica di un impresa bisogna distinguere costi fissi e costi variabili</a:t>
            </a:r>
          </a:p>
          <a:p>
            <a:pPr marL="514350" indent="-514350">
              <a:buAutoNum type="arabicParenR"/>
            </a:pPr>
            <a:r>
              <a:rPr lang="it-IT" dirty="0"/>
              <a:t>COSTI FISSI: spese per l’allestimento e la gestione delle strutture e per l’organizzazione generale (ricerca, marketing, pubblicità…)</a:t>
            </a:r>
          </a:p>
          <a:p>
            <a:pPr marL="514350" indent="-514350">
              <a:buAutoNum type="arabicParenR"/>
            </a:pPr>
            <a:r>
              <a:rPr lang="it-IT" dirty="0"/>
              <a:t>COSTI VARIABILI: spese destinate alla produzione dei manufatti</a:t>
            </a:r>
          </a:p>
        </p:txBody>
      </p:sp>
    </p:spTree>
    <p:extLst>
      <p:ext uri="{BB962C8B-B14F-4D97-AF65-F5344CB8AC3E}">
        <p14:creationId xmlns:p14="http://schemas.microsoft.com/office/powerpoint/2010/main" val="77725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274638"/>
            <a:ext cx="8229600" cy="922114"/>
          </a:xfrm>
        </p:spPr>
        <p:txBody>
          <a:bodyPr/>
          <a:lstStyle/>
          <a:p>
            <a:r>
              <a:rPr lang="it-IT" dirty="0"/>
              <a:t>ECONOMIE DI SCALA</a:t>
            </a:r>
          </a:p>
        </p:txBody>
      </p:sp>
      <p:sp>
        <p:nvSpPr>
          <p:cNvPr id="3" name="Segnaposto contenuto 2"/>
          <p:cNvSpPr>
            <a:spLocks noGrp="1"/>
          </p:cNvSpPr>
          <p:nvPr>
            <p:ph idx="1"/>
          </p:nvPr>
        </p:nvSpPr>
        <p:spPr>
          <a:xfrm>
            <a:off x="1981200" y="1124745"/>
            <a:ext cx="8229600" cy="5001419"/>
          </a:xfrm>
        </p:spPr>
        <p:txBody>
          <a:bodyPr>
            <a:normAutofit lnSpcReduction="10000"/>
          </a:bodyPr>
          <a:lstStyle/>
          <a:p>
            <a:pPr marL="0" indent="0" algn="ctr">
              <a:buNone/>
            </a:pPr>
            <a:r>
              <a:rPr lang="it-IT" dirty="0"/>
              <a:t>Il termine fu coniato dall’economista Alfred Marshall nel 1890</a:t>
            </a:r>
          </a:p>
          <a:p>
            <a:pPr marL="0" indent="0" algn="ctr">
              <a:buNone/>
            </a:pPr>
            <a:r>
              <a:rPr lang="it-IT" dirty="0"/>
              <a:t>Vantaggi connessi alla produzione di massa</a:t>
            </a:r>
          </a:p>
          <a:p>
            <a:endParaRPr lang="it-IT" dirty="0"/>
          </a:p>
          <a:p>
            <a:pPr marL="0" indent="0" algn="ctr">
              <a:buNone/>
            </a:pPr>
            <a:r>
              <a:rPr lang="it-IT" dirty="0"/>
              <a:t>Per ottimizzare i costi fissi ed abbassare i costi di produzione le imprese aumentano la scala, cioè la dimensione della produzione globale</a:t>
            </a:r>
          </a:p>
          <a:p>
            <a:endParaRPr lang="it-IT" dirty="0"/>
          </a:p>
          <a:p>
            <a:pPr marL="0" indent="0" algn="ctr">
              <a:buNone/>
            </a:pPr>
            <a:r>
              <a:rPr lang="it-IT" dirty="0"/>
              <a:t>Il costo medio di un oggetto diminuisce man mano che cresce l’entità della produzione perché i costi fissi si distribuiscono su un numero più ampio di prodotti</a:t>
            </a:r>
          </a:p>
        </p:txBody>
      </p:sp>
      <p:sp>
        <p:nvSpPr>
          <p:cNvPr id="4" name="Freccia in giù 3"/>
          <p:cNvSpPr/>
          <p:nvPr/>
        </p:nvSpPr>
        <p:spPr>
          <a:xfrm>
            <a:off x="5646578" y="2348880"/>
            <a:ext cx="484632"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5" name="Freccia in giù 4"/>
          <p:cNvSpPr/>
          <p:nvPr/>
        </p:nvSpPr>
        <p:spPr>
          <a:xfrm>
            <a:off x="5633436" y="3975542"/>
            <a:ext cx="484632"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4116530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381000"/>
            <a:ext cx="8229600" cy="383704"/>
          </a:xfrm>
        </p:spPr>
        <p:txBody>
          <a:bodyPr/>
          <a:lstStyle/>
          <a:p>
            <a:pPr algn="ctr"/>
            <a:r>
              <a:rPr lang="it-IT" dirty="0"/>
              <a:t>ECONOMIE DI SCALA</a:t>
            </a:r>
          </a:p>
        </p:txBody>
      </p:sp>
      <p:sp>
        <p:nvSpPr>
          <p:cNvPr id="3" name="Segnaposto contenuto 2"/>
          <p:cNvSpPr>
            <a:spLocks noGrp="1"/>
          </p:cNvSpPr>
          <p:nvPr>
            <p:ph idx="1"/>
          </p:nvPr>
        </p:nvSpPr>
        <p:spPr>
          <a:xfrm>
            <a:off x="533400" y="1534886"/>
            <a:ext cx="10439400" cy="4942114"/>
          </a:xfrm>
        </p:spPr>
        <p:txBody>
          <a:bodyPr>
            <a:normAutofit fontScale="85000" lnSpcReduction="20000"/>
          </a:bodyPr>
          <a:lstStyle/>
          <a:p>
            <a:r>
              <a:rPr lang="it-IT" dirty="0"/>
              <a:t>Le economie di scala si possono ottenere attraverso tre forme di </a:t>
            </a:r>
            <a:r>
              <a:rPr lang="it-IT" b="1" dirty="0"/>
              <a:t>concentrazione industriale</a:t>
            </a:r>
          </a:p>
          <a:p>
            <a:pPr marL="514350" indent="-514350">
              <a:buAutoNum type="arabicParenR"/>
            </a:pPr>
            <a:r>
              <a:rPr lang="it-IT" u="sng" dirty="0"/>
              <a:t>Concentrazione tecnica verticale </a:t>
            </a:r>
            <a:r>
              <a:rPr lang="it-IT" dirty="0"/>
              <a:t>(integrazione): un’impresa concentra nello stesso stabilimento o in stabilimenti diversi le diverse fasi produttive che concorrono alla fabbricazione del prodotto finito (es. petrolio)</a:t>
            </a:r>
          </a:p>
          <a:p>
            <a:pPr marL="514350" indent="-514350">
              <a:buAutoNum type="arabicParenR"/>
            </a:pPr>
            <a:r>
              <a:rPr lang="it-IT" u="sng" dirty="0"/>
              <a:t>Concentrazione tecnica orizzontale</a:t>
            </a:r>
            <a:r>
              <a:rPr lang="it-IT" dirty="0"/>
              <a:t>: un’impresa acquisisce sotto la stessa direzione diversi stabilimenti tecnicamente omogenei (che fabbricano lo stesso prodotto)</a:t>
            </a:r>
          </a:p>
          <a:p>
            <a:pPr marL="514350" indent="-514350">
              <a:buAutoNum type="arabicParenR"/>
            </a:pPr>
            <a:r>
              <a:rPr lang="it-IT" u="sng" dirty="0"/>
              <a:t>Concentrazione economica</a:t>
            </a:r>
            <a:r>
              <a:rPr lang="it-IT" dirty="0"/>
              <a:t>: alcune imprese che operano nello stesso settore o in settori analoghi creano unioni commerciali e finanziarie più o meno complesse che mirano, più che ad aumentare la produzione, ad accrescere i profitti con accordi  relativi alla politica dei prezzi</a:t>
            </a:r>
          </a:p>
          <a:p>
            <a:pPr marL="0" indent="0">
              <a:buNone/>
            </a:pPr>
            <a:r>
              <a:rPr lang="it-IT" dirty="0"/>
              <a:t>Le diverse forme di concentrazione hanno condotto alla costituzione di imprese gigantesche, le multinazionali</a:t>
            </a:r>
          </a:p>
        </p:txBody>
      </p:sp>
    </p:spTree>
    <p:extLst>
      <p:ext uri="{BB962C8B-B14F-4D97-AF65-F5344CB8AC3E}">
        <p14:creationId xmlns:p14="http://schemas.microsoft.com/office/powerpoint/2010/main" val="30742026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0"/>
            <a:ext cx="8229600" cy="908720"/>
          </a:xfrm>
        </p:spPr>
        <p:txBody>
          <a:bodyPr/>
          <a:lstStyle/>
          <a:p>
            <a:r>
              <a:rPr lang="it-IT" dirty="0"/>
              <a:t>               </a:t>
            </a:r>
            <a:br>
              <a:rPr lang="it-IT" dirty="0"/>
            </a:br>
            <a:r>
              <a:rPr lang="it-IT" dirty="0"/>
              <a:t>             ECONOMIE ESTERNE</a:t>
            </a:r>
          </a:p>
        </p:txBody>
      </p:sp>
      <p:sp>
        <p:nvSpPr>
          <p:cNvPr id="3" name="Segnaposto contenuto 2"/>
          <p:cNvSpPr>
            <a:spLocks noGrp="1"/>
          </p:cNvSpPr>
          <p:nvPr>
            <p:ph idx="1"/>
          </p:nvPr>
        </p:nvSpPr>
        <p:spPr>
          <a:xfrm>
            <a:off x="293913" y="1349829"/>
            <a:ext cx="11713029" cy="4776335"/>
          </a:xfrm>
        </p:spPr>
        <p:txBody>
          <a:bodyPr>
            <a:normAutofit lnSpcReduction="10000"/>
          </a:bodyPr>
          <a:lstStyle/>
          <a:p>
            <a:pPr algn="ctr"/>
            <a:r>
              <a:rPr lang="it-IT" dirty="0"/>
              <a:t>Riduzione dei costi quando un’impresa si localizza in un’area già industrializzata dove si è venuto a creare un complesso di condizioni che facilitano le relazioni industriali (informazioni, servizi, trasporti, energie…)</a:t>
            </a:r>
          </a:p>
          <a:p>
            <a:endParaRPr lang="it-IT" dirty="0"/>
          </a:p>
          <a:p>
            <a:pPr algn="ctr"/>
            <a:r>
              <a:rPr lang="it-IT" dirty="0"/>
              <a:t>Possibilità di ripartire i costi fissi</a:t>
            </a:r>
          </a:p>
          <a:p>
            <a:endParaRPr lang="it-IT" dirty="0"/>
          </a:p>
          <a:p>
            <a:pPr algn="ctr"/>
            <a:r>
              <a:rPr lang="it-IT" dirty="0"/>
              <a:t>Vantaggi dalla riduzione delle scorte</a:t>
            </a:r>
          </a:p>
          <a:p>
            <a:endParaRPr lang="it-IT" dirty="0"/>
          </a:p>
          <a:p>
            <a:pPr algn="ctr"/>
            <a:r>
              <a:rPr lang="it-IT" dirty="0"/>
              <a:t>Anche le piccole imprese riunite possono avere i vantaggi delle economie di scala delle grandi imprese</a:t>
            </a:r>
          </a:p>
        </p:txBody>
      </p:sp>
      <p:sp>
        <p:nvSpPr>
          <p:cNvPr id="4" name="Freccia in giù 3"/>
          <p:cNvSpPr/>
          <p:nvPr/>
        </p:nvSpPr>
        <p:spPr>
          <a:xfrm>
            <a:off x="5866102" y="2744924"/>
            <a:ext cx="48463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5" name="Freccia in giù 4"/>
          <p:cNvSpPr/>
          <p:nvPr/>
        </p:nvSpPr>
        <p:spPr>
          <a:xfrm>
            <a:off x="5928039" y="3798106"/>
            <a:ext cx="48463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6" name="Freccia in giù 5"/>
          <p:cNvSpPr/>
          <p:nvPr/>
        </p:nvSpPr>
        <p:spPr>
          <a:xfrm>
            <a:off x="5917154" y="4777582"/>
            <a:ext cx="48463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11577444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VANTAGGI ECONOMIE ESTERNE</a:t>
            </a:r>
          </a:p>
        </p:txBody>
      </p:sp>
      <p:sp>
        <p:nvSpPr>
          <p:cNvPr id="3" name="Segnaposto contenuto 2"/>
          <p:cNvSpPr>
            <a:spLocks noGrp="1"/>
          </p:cNvSpPr>
          <p:nvPr>
            <p:ph idx="1"/>
          </p:nvPr>
        </p:nvSpPr>
        <p:spPr/>
        <p:txBody>
          <a:bodyPr>
            <a:normAutofit/>
          </a:bodyPr>
          <a:lstStyle/>
          <a:p>
            <a:pPr marL="514350" indent="-514350">
              <a:buAutoNum type="arabicParenR"/>
            </a:pPr>
            <a:r>
              <a:rPr lang="it-IT" dirty="0"/>
              <a:t>Riduzione delle scorte</a:t>
            </a:r>
          </a:p>
          <a:p>
            <a:pPr marL="514350" indent="-514350">
              <a:buAutoNum type="arabicParenR"/>
            </a:pPr>
            <a:r>
              <a:rPr lang="it-IT" dirty="0"/>
              <a:t>Risparmi sugli acquisti</a:t>
            </a:r>
          </a:p>
          <a:p>
            <a:pPr marL="514350" indent="-514350">
              <a:buAutoNum type="arabicParenR"/>
            </a:pPr>
            <a:r>
              <a:rPr lang="it-IT" dirty="0"/>
              <a:t>Risparmi sui trasporti</a:t>
            </a:r>
          </a:p>
          <a:p>
            <a:pPr marL="514350" indent="-514350">
              <a:buAutoNum type="arabicParenR"/>
            </a:pPr>
            <a:r>
              <a:rPr lang="it-IT" dirty="0"/>
              <a:t>Controlli sulla qualità della merce</a:t>
            </a:r>
          </a:p>
          <a:p>
            <a:pPr marL="514350" indent="-514350">
              <a:buAutoNum type="arabicParenR"/>
            </a:pPr>
            <a:r>
              <a:rPr lang="it-IT" dirty="0"/>
              <a:t>Atteggiamento delle banche = accesso al credito</a:t>
            </a:r>
          </a:p>
          <a:p>
            <a:pPr marL="514350" indent="-514350">
              <a:buAutoNum type="arabicParenR"/>
            </a:pPr>
            <a:r>
              <a:rPr lang="it-IT" dirty="0"/>
              <a:t>Miglioramento efficienza complessiva della produzione</a:t>
            </a:r>
          </a:p>
          <a:p>
            <a:pPr marL="514350" indent="-514350">
              <a:buAutoNum type="arabicParenR"/>
            </a:pPr>
            <a:r>
              <a:rPr lang="it-IT" dirty="0"/>
              <a:t>Immagine positiva dei prodotti di un area</a:t>
            </a:r>
          </a:p>
        </p:txBody>
      </p:sp>
    </p:spTree>
    <p:extLst>
      <p:ext uri="{BB962C8B-B14F-4D97-AF65-F5344CB8AC3E}">
        <p14:creationId xmlns:p14="http://schemas.microsoft.com/office/powerpoint/2010/main" val="10721331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ECONOMIE DA AGGLOMERAZIONE</a:t>
            </a:r>
          </a:p>
        </p:txBody>
      </p:sp>
      <p:sp>
        <p:nvSpPr>
          <p:cNvPr id="3" name="Segnaposto contenuto 2"/>
          <p:cNvSpPr>
            <a:spLocks noGrp="1"/>
          </p:cNvSpPr>
          <p:nvPr>
            <p:ph idx="1"/>
          </p:nvPr>
        </p:nvSpPr>
        <p:spPr/>
        <p:txBody>
          <a:bodyPr>
            <a:normAutofit fontScale="85000" lnSpcReduction="20000"/>
          </a:bodyPr>
          <a:lstStyle/>
          <a:p>
            <a:r>
              <a:rPr lang="it-IT" dirty="0"/>
              <a:t>Insieme delle economie che derivano alle imprese dalla loro concentrazione spaziale</a:t>
            </a:r>
          </a:p>
          <a:p>
            <a:r>
              <a:rPr lang="it-IT" dirty="0"/>
              <a:t>VANTAGGI:</a:t>
            </a:r>
          </a:p>
          <a:p>
            <a:pPr marL="514350" indent="-514350">
              <a:buAutoNum type="arabicParenR"/>
            </a:pPr>
            <a:r>
              <a:rPr lang="it-IT" dirty="0"/>
              <a:t>Divisione del lavoro tra le diverse unità produttive o anche decentramento produttivo</a:t>
            </a:r>
          </a:p>
          <a:p>
            <a:pPr marL="514350" indent="-514350">
              <a:buAutoNum type="arabicParenR"/>
            </a:pPr>
            <a:r>
              <a:rPr lang="it-IT" dirty="0"/>
              <a:t>Possibilità di utilizzare congiuntamente un unico sistema di infrastrutture e servizi</a:t>
            </a:r>
          </a:p>
          <a:p>
            <a:pPr marL="514350" indent="-514350">
              <a:buAutoNum type="arabicParenR"/>
            </a:pPr>
            <a:r>
              <a:rPr lang="it-IT" dirty="0"/>
              <a:t>Particolare atmosfera industriale presente in un’area (fitto interscambio personale e di informazioni-rapida diffusione conoscenza-rivalità che stimola processi innovativi-diffusione cultura industriale-formazione professionale forza lavoro)</a:t>
            </a:r>
          </a:p>
          <a:p>
            <a:pPr marL="514350" indent="-514350">
              <a:buAutoNum type="arabicParenR"/>
            </a:pPr>
            <a:r>
              <a:rPr lang="it-IT" dirty="0"/>
              <a:t>Reputazione prodotti provenienti da un’area</a:t>
            </a:r>
          </a:p>
        </p:txBody>
      </p:sp>
    </p:spTree>
    <p:extLst>
      <p:ext uri="{BB962C8B-B14F-4D97-AF65-F5344CB8AC3E}">
        <p14:creationId xmlns:p14="http://schemas.microsoft.com/office/powerpoint/2010/main" val="15306386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ECONOMIE DA URBANIZZAZIONE</a:t>
            </a:r>
          </a:p>
        </p:txBody>
      </p:sp>
      <p:sp>
        <p:nvSpPr>
          <p:cNvPr id="3" name="Segnaposto contenuto 2"/>
          <p:cNvSpPr>
            <a:spLocks noGrp="1"/>
          </p:cNvSpPr>
          <p:nvPr>
            <p:ph idx="1"/>
          </p:nvPr>
        </p:nvSpPr>
        <p:spPr/>
        <p:txBody>
          <a:bodyPr>
            <a:normAutofit fontScale="77500" lnSpcReduction="20000"/>
          </a:bodyPr>
          <a:lstStyle/>
          <a:p>
            <a:r>
              <a:rPr lang="it-IT" dirty="0"/>
              <a:t>Se l’agglomerazione industriale si sviluppa entro un’area urbana di medie o grandi dimensioni. Le imprese insediate ricevono vantaggi aggiuntivi</a:t>
            </a:r>
          </a:p>
          <a:p>
            <a:r>
              <a:rPr lang="it-IT" dirty="0"/>
              <a:t>Le grandi aree urbane offrono opportunità di successo alle industrie: ECONOMIE DA URBANIZZAZIONE</a:t>
            </a:r>
          </a:p>
          <a:p>
            <a:pPr marL="514350" indent="-514350">
              <a:buAutoNum type="arabicParenR"/>
            </a:pPr>
            <a:r>
              <a:rPr lang="it-IT" dirty="0"/>
              <a:t>Più vasto mercato di sbocco per i prodotti</a:t>
            </a:r>
          </a:p>
          <a:p>
            <a:pPr marL="514350" indent="-514350">
              <a:buAutoNum type="arabicParenR"/>
            </a:pPr>
            <a:r>
              <a:rPr lang="it-IT" dirty="0"/>
              <a:t>Nascita di ogni genere di attività produttive</a:t>
            </a:r>
          </a:p>
          <a:p>
            <a:pPr marL="514350" indent="-514350">
              <a:buAutoNum type="arabicParenR"/>
            </a:pPr>
            <a:r>
              <a:rPr lang="it-IT" dirty="0"/>
              <a:t>Vasta gamma di servizi collettivi ed infrastrutture di livello superiore </a:t>
            </a:r>
          </a:p>
          <a:p>
            <a:pPr marL="514350" indent="-514350">
              <a:buAutoNum type="arabicParenR"/>
            </a:pPr>
            <a:r>
              <a:rPr lang="it-IT" dirty="0"/>
              <a:t>Manodopera specializzata e generica e mercato del lavoro maggiormente differenziato</a:t>
            </a:r>
          </a:p>
          <a:p>
            <a:pPr marL="514350" indent="-514350">
              <a:buAutoNum type="arabicParenR"/>
            </a:pPr>
            <a:r>
              <a:rPr lang="it-IT" dirty="0"/>
              <a:t>Ampia gamma di servizi per la produzione e di attività collaterali (ricerca, finanziamento….)</a:t>
            </a:r>
          </a:p>
          <a:p>
            <a:endParaRPr lang="it-IT" dirty="0"/>
          </a:p>
        </p:txBody>
      </p:sp>
    </p:spTree>
    <p:extLst>
      <p:ext uri="{BB962C8B-B14F-4D97-AF65-F5344CB8AC3E}">
        <p14:creationId xmlns:p14="http://schemas.microsoft.com/office/powerpoint/2010/main" val="42489709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ECONOMIE DA AGGLOMERAZIONE</a:t>
            </a:r>
          </a:p>
        </p:txBody>
      </p:sp>
      <p:sp>
        <p:nvSpPr>
          <p:cNvPr id="3" name="Segnaposto contenuto 2"/>
          <p:cNvSpPr>
            <a:spLocks noGrp="1"/>
          </p:cNvSpPr>
          <p:nvPr>
            <p:ph idx="1"/>
          </p:nvPr>
        </p:nvSpPr>
        <p:spPr/>
        <p:txBody>
          <a:bodyPr>
            <a:normAutofit fontScale="92500"/>
          </a:bodyPr>
          <a:lstStyle/>
          <a:p>
            <a:r>
              <a:rPr lang="it-IT" dirty="0"/>
              <a:t>L’economista Camagni classifica le economie da agglomerazione in:</a:t>
            </a:r>
          </a:p>
          <a:p>
            <a:pPr marL="514350" indent="-514350">
              <a:buAutoNum type="arabicParenR"/>
            </a:pPr>
            <a:r>
              <a:rPr lang="it-IT" b="1" dirty="0"/>
              <a:t>Economie interne all’impresa</a:t>
            </a:r>
            <a:r>
              <a:rPr lang="it-IT" dirty="0"/>
              <a:t>: economie di scala di tipo produttivo, distributivo e finanziario</a:t>
            </a:r>
          </a:p>
          <a:p>
            <a:pPr marL="514350" indent="-514350">
              <a:buAutoNum type="arabicParenR"/>
            </a:pPr>
            <a:r>
              <a:rPr lang="it-IT" b="1" dirty="0"/>
              <a:t>Economie di localizzazione </a:t>
            </a:r>
            <a:r>
              <a:rPr lang="it-IT" dirty="0"/>
              <a:t>(esterne all’impresa ma interne all’industria): vantaggi derivanti dalla localizzazione concentrata di imprese appartenenti alla stessa industria o settore produttivo</a:t>
            </a:r>
          </a:p>
          <a:p>
            <a:pPr marL="514350" indent="-514350">
              <a:buAutoNum type="arabicParenR"/>
            </a:pPr>
            <a:r>
              <a:rPr lang="it-IT" b="1" dirty="0"/>
              <a:t>Economie di urbanizzazione </a:t>
            </a:r>
            <a:r>
              <a:rPr lang="it-IT" dirty="0"/>
              <a:t>(esterne all’impresa e all’industria: vantaggi tipici di un ambiente urbano</a:t>
            </a:r>
          </a:p>
        </p:txBody>
      </p:sp>
    </p:spTree>
    <p:extLst>
      <p:ext uri="{BB962C8B-B14F-4D97-AF65-F5344CB8AC3E}">
        <p14:creationId xmlns:p14="http://schemas.microsoft.com/office/powerpoint/2010/main" val="26350750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0"/>
            <a:ext cx="8229600" cy="692696"/>
          </a:xfrm>
        </p:spPr>
        <p:txBody>
          <a:bodyPr>
            <a:normAutofit fontScale="90000"/>
          </a:bodyPr>
          <a:lstStyle/>
          <a:p>
            <a:br>
              <a:rPr lang="it-IT" dirty="0"/>
            </a:br>
            <a:br>
              <a:rPr lang="it-IT" dirty="0"/>
            </a:br>
            <a:br>
              <a:rPr lang="it-IT" dirty="0"/>
            </a:br>
            <a:br>
              <a:rPr lang="it-IT" dirty="0"/>
            </a:br>
            <a:br>
              <a:rPr lang="it-IT" dirty="0"/>
            </a:br>
            <a:r>
              <a:rPr lang="it-IT" dirty="0"/>
              <a:t>DISECONOMIE DA URBANIZZAZIONE</a:t>
            </a:r>
          </a:p>
        </p:txBody>
      </p:sp>
      <p:sp>
        <p:nvSpPr>
          <p:cNvPr id="3" name="Segnaposto contenuto 2"/>
          <p:cNvSpPr>
            <a:spLocks noGrp="1"/>
          </p:cNvSpPr>
          <p:nvPr>
            <p:ph idx="1"/>
          </p:nvPr>
        </p:nvSpPr>
        <p:spPr>
          <a:xfrm>
            <a:off x="163286" y="1306286"/>
            <a:ext cx="11789228" cy="5291066"/>
          </a:xfrm>
        </p:spPr>
        <p:txBody>
          <a:bodyPr>
            <a:normAutofit fontScale="92500" lnSpcReduction="10000"/>
          </a:bodyPr>
          <a:lstStyle/>
          <a:p>
            <a:endParaRPr lang="it-IT" dirty="0"/>
          </a:p>
          <a:p>
            <a:endParaRPr lang="it-IT" dirty="0"/>
          </a:p>
          <a:p>
            <a:pPr marL="0" indent="0">
              <a:buNone/>
            </a:pPr>
            <a:r>
              <a:rPr lang="it-IT" dirty="0"/>
              <a:t>La produttività delle industrie aumenta con il crescere della dimensione urbana (economie esterne) ma con un incremento non proporzionale e con tasso decrescente</a:t>
            </a:r>
          </a:p>
          <a:p>
            <a:r>
              <a:rPr lang="it-IT" dirty="0"/>
              <a:t>Superata una certa soglia l’efficienza del sistema industriale si riduce</a:t>
            </a:r>
          </a:p>
          <a:p>
            <a:r>
              <a:rPr lang="it-IT" dirty="0"/>
              <a:t>Diseconomie: svantaggi di una eccessiva concentrazione:</a:t>
            </a:r>
          </a:p>
          <a:p>
            <a:pPr marL="514350" indent="-514350">
              <a:buAutoNum type="arabicParenR"/>
            </a:pPr>
            <a:r>
              <a:rPr lang="it-IT" dirty="0"/>
              <a:t>Concorrenza eccessiva</a:t>
            </a:r>
          </a:p>
          <a:p>
            <a:pPr marL="514350" indent="-514350">
              <a:buAutoNum type="arabicParenR"/>
            </a:pPr>
            <a:r>
              <a:rPr lang="it-IT" dirty="0"/>
              <a:t>Forte sindacalizzazione manodopera</a:t>
            </a:r>
          </a:p>
          <a:p>
            <a:pPr marL="514350" indent="-514350">
              <a:buAutoNum type="arabicParenR"/>
            </a:pPr>
            <a:r>
              <a:rPr lang="it-IT" dirty="0"/>
              <a:t>Scarsa disponibilità spazi edificabili</a:t>
            </a:r>
          </a:p>
          <a:p>
            <a:pPr marL="514350" indent="-514350">
              <a:buAutoNum type="arabicParenR"/>
            </a:pPr>
            <a:r>
              <a:rPr lang="it-IT" dirty="0"/>
              <a:t>Congestione trasporti</a:t>
            </a:r>
          </a:p>
          <a:p>
            <a:pPr marL="514350" indent="-514350">
              <a:buAutoNum type="arabicParenR"/>
            </a:pPr>
            <a:r>
              <a:rPr lang="it-IT" dirty="0"/>
              <a:t>Peggioramento qualità dei servizi</a:t>
            </a:r>
          </a:p>
        </p:txBody>
      </p:sp>
    </p:spTree>
    <p:extLst>
      <p:ext uri="{BB962C8B-B14F-4D97-AF65-F5344CB8AC3E}">
        <p14:creationId xmlns:p14="http://schemas.microsoft.com/office/powerpoint/2010/main" val="2842928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ORGANIZZAZIONE DEL TERRITORIO</a:t>
            </a:r>
          </a:p>
        </p:txBody>
      </p:sp>
      <p:sp>
        <p:nvSpPr>
          <p:cNvPr id="3" name="Segnaposto contenuto 2"/>
          <p:cNvSpPr>
            <a:spLocks noGrp="1"/>
          </p:cNvSpPr>
          <p:nvPr>
            <p:ph idx="1"/>
          </p:nvPr>
        </p:nvSpPr>
        <p:spPr/>
        <p:txBody>
          <a:bodyPr>
            <a:normAutofit/>
          </a:bodyPr>
          <a:lstStyle/>
          <a:p>
            <a:r>
              <a:rPr lang="it-IT" dirty="0">
                <a:cs typeface="Times New Roman" pitchFamily="18" charset="0"/>
              </a:rPr>
              <a:t>La geografia non si occupa di singoli oggetti presi isolatamente, ma delle </a:t>
            </a:r>
            <a:r>
              <a:rPr lang="it-IT" b="1" dirty="0">
                <a:cs typeface="Times New Roman" pitchFamily="18" charset="0"/>
              </a:rPr>
              <a:t>relazioni</a:t>
            </a:r>
            <a:r>
              <a:rPr lang="it-IT" dirty="0">
                <a:cs typeface="Times New Roman" pitchFamily="18" charset="0"/>
              </a:rPr>
              <a:t> che legano tra di loro tali oggetti sulla superficie della Terra. </a:t>
            </a:r>
          </a:p>
          <a:p>
            <a:r>
              <a:rPr lang="it-IT" b="1" dirty="0"/>
              <a:t>Spazio geografico</a:t>
            </a:r>
            <a:r>
              <a:rPr lang="it-IT" dirty="0"/>
              <a:t>: insieme delle relazioni che legano tra loro oggetti e soggetti localizzati sella superficie terrestre</a:t>
            </a:r>
          </a:p>
          <a:p>
            <a:r>
              <a:rPr lang="it-IT" b="1" dirty="0"/>
              <a:t>Spazio geo-economico: </a:t>
            </a:r>
            <a:r>
              <a:rPr lang="it-IT" dirty="0"/>
              <a:t>spazio geografico in cui isoliamo le relazioni economiche</a:t>
            </a:r>
            <a:endParaRPr lang="it-IT" b="1" dirty="0"/>
          </a:p>
        </p:txBody>
      </p:sp>
    </p:spTree>
    <p:extLst>
      <p:ext uri="{BB962C8B-B14F-4D97-AF65-F5344CB8AC3E}">
        <p14:creationId xmlns:p14="http://schemas.microsoft.com/office/powerpoint/2010/main" val="19262407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DISECONOMIE DA URBANIZZAZIONE</a:t>
            </a:r>
          </a:p>
        </p:txBody>
      </p:sp>
      <p:sp>
        <p:nvSpPr>
          <p:cNvPr id="3" name="Segnaposto contenuto 2"/>
          <p:cNvSpPr>
            <a:spLocks noGrp="1"/>
          </p:cNvSpPr>
          <p:nvPr>
            <p:ph idx="1"/>
          </p:nvPr>
        </p:nvSpPr>
        <p:spPr/>
        <p:txBody>
          <a:bodyPr>
            <a:normAutofit fontScale="92500" lnSpcReduction="20000"/>
          </a:bodyPr>
          <a:lstStyle/>
          <a:p>
            <a:r>
              <a:rPr lang="it-IT" dirty="0"/>
              <a:t>Molte imprese lasciano gli ambiti urbani e si localizzano o nei suburbi dove possono usufruire delle economie di agglomerazione o in località rurali</a:t>
            </a:r>
          </a:p>
          <a:p>
            <a:r>
              <a:rPr lang="it-IT" dirty="0"/>
              <a:t>Gli impianti vengono decentrati ma le funzioni direzionali, di ricerca, di progettazione, finanziamento e mercato restano di pertinenza urbana</a:t>
            </a:r>
          </a:p>
          <a:p>
            <a:r>
              <a:rPr lang="it-IT" dirty="0"/>
              <a:t>Su scala mondiale: decentramento aree industrializzate del mondo occidentale verso aree sottosviluppate o sovrappopolate dell’emisfero meridionale</a:t>
            </a:r>
          </a:p>
          <a:p>
            <a:endParaRPr lang="it-IT" dirty="0"/>
          </a:p>
          <a:p>
            <a:r>
              <a:rPr lang="it-IT" dirty="0"/>
              <a:t>NUOVA DIVISIONE INTERNAZIONALE DEL LAVORO</a:t>
            </a:r>
          </a:p>
        </p:txBody>
      </p:sp>
      <p:sp>
        <p:nvSpPr>
          <p:cNvPr id="4" name="Freccia in giù 3"/>
          <p:cNvSpPr/>
          <p:nvPr/>
        </p:nvSpPr>
        <p:spPr>
          <a:xfrm>
            <a:off x="5323336" y="5059221"/>
            <a:ext cx="48463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10177079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REGIONI GEOGRAFICHE</a:t>
            </a:r>
          </a:p>
        </p:txBody>
      </p:sp>
      <p:sp>
        <p:nvSpPr>
          <p:cNvPr id="3" name="Segnaposto contenuto 2"/>
          <p:cNvSpPr>
            <a:spLocks noGrp="1"/>
          </p:cNvSpPr>
          <p:nvPr>
            <p:ph idx="1"/>
          </p:nvPr>
        </p:nvSpPr>
        <p:spPr/>
        <p:txBody>
          <a:bodyPr>
            <a:normAutofit lnSpcReduction="10000"/>
          </a:bodyPr>
          <a:lstStyle/>
          <a:p>
            <a:r>
              <a:rPr lang="it-IT" dirty="0"/>
              <a:t>Il territorio in quanto sintesi delle relazioni che si instaurano tra l’uomo e l’ambiente, si presenta strutturato in una pluralità di REGIONI</a:t>
            </a:r>
          </a:p>
          <a:p>
            <a:r>
              <a:rPr lang="it-IT" dirty="0"/>
              <a:t>In linea generale la superficie terrestre può suddividersi in aree caratterizzate da propri particolari caratteri e da proprie unità territoriali</a:t>
            </a:r>
          </a:p>
          <a:p>
            <a:r>
              <a:rPr lang="it-IT" dirty="0"/>
              <a:t>REGIONALIZZAZIONE: divisione superficie terrestre in regioni</a:t>
            </a:r>
          </a:p>
          <a:p>
            <a:r>
              <a:rPr lang="it-IT" dirty="0"/>
              <a:t>Il termine regione esprime significati diversi che sono cambiati nel corso del tempo</a:t>
            </a:r>
          </a:p>
          <a:p>
            <a:endParaRPr lang="it-IT" dirty="0"/>
          </a:p>
        </p:txBody>
      </p:sp>
    </p:spTree>
    <p:extLst>
      <p:ext uri="{BB962C8B-B14F-4D97-AF65-F5344CB8AC3E}">
        <p14:creationId xmlns:p14="http://schemas.microsoft.com/office/powerpoint/2010/main" val="2921470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INTERPRETAZIONE E EVOLUZIONE DEL CONCETTO DI REGIONE</a:t>
            </a:r>
          </a:p>
        </p:txBody>
      </p:sp>
      <p:sp>
        <p:nvSpPr>
          <p:cNvPr id="3" name="Segnaposto contenuto 2"/>
          <p:cNvSpPr>
            <a:spLocks noGrp="1"/>
          </p:cNvSpPr>
          <p:nvPr>
            <p:ph idx="1"/>
          </p:nvPr>
        </p:nvSpPr>
        <p:spPr/>
        <p:txBody>
          <a:bodyPr>
            <a:normAutofit lnSpcReduction="10000"/>
          </a:bodyPr>
          <a:lstStyle/>
          <a:p>
            <a:pPr marL="514350" indent="-514350">
              <a:buAutoNum type="arabicParenR"/>
            </a:pPr>
            <a:r>
              <a:rPr lang="it-IT" b="1" dirty="0"/>
              <a:t>DETERMINISMO</a:t>
            </a:r>
            <a:r>
              <a:rPr lang="it-IT" dirty="0"/>
              <a:t>: solo regioni naturali individuate da aspetti fisici (</a:t>
            </a:r>
            <a:r>
              <a:rPr lang="it-IT" b="1" dirty="0"/>
              <a:t>regioni fisiche</a:t>
            </a:r>
            <a:r>
              <a:rPr lang="it-IT" dirty="0"/>
              <a:t>)</a:t>
            </a:r>
          </a:p>
          <a:p>
            <a:pPr marL="514350" indent="-514350">
              <a:buAutoNum type="arabicParenR"/>
            </a:pPr>
            <a:r>
              <a:rPr lang="it-IT" b="1" dirty="0"/>
              <a:t>POSSIBILISMO</a:t>
            </a:r>
            <a:r>
              <a:rPr lang="it-IT" dirty="0"/>
              <a:t>: regioni naturali individuate da aspetti fisionomici (paesaggio) – caratteri fisici e umani – divario regioni naturali/regioni storiche – come determinismo approccio idiografico e no interesse per fattori economici</a:t>
            </a:r>
          </a:p>
          <a:p>
            <a:pPr marL="514350" indent="-514350">
              <a:buAutoNum type="arabicParenR"/>
            </a:pPr>
            <a:r>
              <a:rPr lang="it-IT" b="1" dirty="0"/>
              <a:t>ANNI ’30: </a:t>
            </a:r>
            <a:r>
              <a:rPr lang="it-IT" dirty="0"/>
              <a:t>nuovi studi su regionalizzazione e territorializzazione – approccio economico ma ancora idiografico descrittivo – spazio polarizzato da un centro che forma una regione (Regione diff. paesaggio)</a:t>
            </a:r>
          </a:p>
          <a:p>
            <a:endParaRPr lang="it-IT" dirty="0"/>
          </a:p>
        </p:txBody>
      </p:sp>
    </p:spTree>
    <p:extLst>
      <p:ext uri="{BB962C8B-B14F-4D97-AF65-F5344CB8AC3E}">
        <p14:creationId xmlns:p14="http://schemas.microsoft.com/office/powerpoint/2010/main" val="8498462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EVOLUZIONE CONCETTO DI REGIONE</a:t>
            </a:r>
          </a:p>
        </p:txBody>
      </p:sp>
      <p:sp>
        <p:nvSpPr>
          <p:cNvPr id="3" name="Segnaposto contenuto 2"/>
          <p:cNvSpPr>
            <a:spLocks noGrp="1"/>
          </p:cNvSpPr>
          <p:nvPr>
            <p:ph idx="1"/>
          </p:nvPr>
        </p:nvSpPr>
        <p:spPr/>
        <p:txBody>
          <a:bodyPr/>
          <a:lstStyle/>
          <a:p>
            <a:pPr marL="514350" indent="-514350">
              <a:buAutoNum type="arabicParenR"/>
            </a:pPr>
            <a:r>
              <a:rPr lang="it-IT" dirty="0"/>
              <a:t>REGIONE NATURALE</a:t>
            </a:r>
          </a:p>
          <a:p>
            <a:pPr marL="514350" indent="-514350">
              <a:buAutoNum type="arabicParenR"/>
            </a:pPr>
            <a:r>
              <a:rPr lang="it-IT" dirty="0"/>
              <a:t>REGIONE UMANIZZATA</a:t>
            </a:r>
          </a:p>
          <a:p>
            <a:pPr marL="514350" indent="-514350">
              <a:buAutoNum type="arabicParenR"/>
            </a:pPr>
            <a:r>
              <a:rPr lang="it-IT" dirty="0"/>
              <a:t>REGIONE FUNZIONALE</a:t>
            </a:r>
          </a:p>
          <a:p>
            <a:pPr marL="514350" indent="-514350">
              <a:buAutoNum type="arabicParenR"/>
            </a:pPr>
            <a:r>
              <a:rPr lang="it-IT" dirty="0"/>
              <a:t>REGIONE SISTEMICA</a:t>
            </a:r>
          </a:p>
        </p:txBody>
      </p:sp>
    </p:spTree>
    <p:extLst>
      <p:ext uri="{BB962C8B-B14F-4D97-AF65-F5344CB8AC3E}">
        <p14:creationId xmlns:p14="http://schemas.microsoft.com/office/powerpoint/2010/main" val="33498767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REGIONE NATURALE</a:t>
            </a:r>
          </a:p>
        </p:txBody>
      </p:sp>
      <p:sp>
        <p:nvSpPr>
          <p:cNvPr id="3" name="Segnaposto contenuto 2"/>
          <p:cNvSpPr>
            <a:spLocks noGrp="1"/>
          </p:cNvSpPr>
          <p:nvPr>
            <p:ph idx="1"/>
          </p:nvPr>
        </p:nvSpPr>
        <p:spPr/>
        <p:txBody>
          <a:bodyPr/>
          <a:lstStyle/>
          <a:p>
            <a:r>
              <a:rPr lang="it-IT" dirty="0"/>
              <a:t>spazio reso omogeneo dalla presenza di determinati elementi fisici </a:t>
            </a:r>
          </a:p>
          <a:p>
            <a:r>
              <a:rPr lang="it-IT" dirty="0"/>
              <a:t>determinismo ambientale </a:t>
            </a:r>
          </a:p>
          <a:p>
            <a:r>
              <a:rPr lang="it-IT" dirty="0"/>
              <a:t>regione = proiezione ambiente fisico</a:t>
            </a:r>
          </a:p>
          <a:p>
            <a:r>
              <a:rPr lang="it-IT" dirty="0"/>
              <a:t>Bacini idrografici, continenti….</a:t>
            </a:r>
          </a:p>
          <a:p>
            <a:r>
              <a:rPr lang="it-IT" dirty="0"/>
              <a:t>Isola = regione naturale perfetta</a:t>
            </a:r>
          </a:p>
        </p:txBody>
      </p:sp>
    </p:spTree>
    <p:extLst>
      <p:ext uri="{BB962C8B-B14F-4D97-AF65-F5344CB8AC3E}">
        <p14:creationId xmlns:p14="http://schemas.microsoft.com/office/powerpoint/2010/main" val="4304682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REGIONE UMANIZZATA</a:t>
            </a:r>
          </a:p>
        </p:txBody>
      </p:sp>
      <p:sp>
        <p:nvSpPr>
          <p:cNvPr id="3" name="Segnaposto contenuto 2"/>
          <p:cNvSpPr>
            <a:spLocks noGrp="1"/>
          </p:cNvSpPr>
          <p:nvPr>
            <p:ph idx="1"/>
          </p:nvPr>
        </p:nvSpPr>
        <p:spPr/>
        <p:txBody>
          <a:bodyPr>
            <a:normAutofit/>
          </a:bodyPr>
          <a:lstStyle/>
          <a:p>
            <a:r>
              <a:rPr lang="it-IT" dirty="0"/>
              <a:t>Territorio plasmato da un particolare genere di vita, cioè da un insieme di abitudini e tradizioni consolidatesi nel tempo, che portano ogni gruppo umano ad utilizzare certe risorse locali piuttosto che altre e che si esprimono in un PAESAGGIO TIPICO (pastorale, agricolo….)</a:t>
            </a:r>
          </a:p>
          <a:p>
            <a:r>
              <a:rPr lang="it-IT" dirty="0"/>
              <a:t>Possibilismo</a:t>
            </a:r>
          </a:p>
          <a:p>
            <a:r>
              <a:rPr lang="it-IT" dirty="0"/>
              <a:t>Regione dei generi di vita e del paesaggio</a:t>
            </a:r>
          </a:p>
        </p:txBody>
      </p:sp>
    </p:spTree>
    <p:extLst>
      <p:ext uri="{BB962C8B-B14F-4D97-AF65-F5344CB8AC3E}">
        <p14:creationId xmlns:p14="http://schemas.microsoft.com/office/powerpoint/2010/main" val="18346398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REGIONE FUNZIONALE</a:t>
            </a:r>
          </a:p>
        </p:txBody>
      </p:sp>
      <p:sp>
        <p:nvSpPr>
          <p:cNvPr id="3" name="Segnaposto contenuto 2"/>
          <p:cNvSpPr>
            <a:spLocks noGrp="1"/>
          </p:cNvSpPr>
          <p:nvPr>
            <p:ph idx="1"/>
          </p:nvPr>
        </p:nvSpPr>
        <p:spPr>
          <a:xfrm>
            <a:off x="1981200" y="1000109"/>
            <a:ext cx="8229600" cy="5126055"/>
          </a:xfrm>
        </p:spPr>
        <p:txBody>
          <a:bodyPr>
            <a:normAutofit fontScale="92500" lnSpcReduction="20000"/>
          </a:bodyPr>
          <a:lstStyle/>
          <a:p>
            <a:endParaRPr lang="it-IT" dirty="0"/>
          </a:p>
          <a:p>
            <a:endParaRPr lang="it-IT" dirty="0"/>
          </a:p>
          <a:p>
            <a:endParaRPr lang="it-IT" dirty="0"/>
          </a:p>
          <a:p>
            <a:r>
              <a:rPr lang="it-IT" dirty="0"/>
              <a:t>Regione polarizzata- gravitazionale – nodale - organica</a:t>
            </a:r>
          </a:p>
          <a:p>
            <a:r>
              <a:rPr lang="it-IT" dirty="0"/>
              <a:t>Area dominata da un centro di polarizzazione molto forte</a:t>
            </a:r>
          </a:p>
          <a:p>
            <a:r>
              <a:rPr lang="it-IT" dirty="0"/>
              <a:t>Territorio organizzato da una metropoli che per il forte apparato industriale e la complessità dei servizi, possiede una grande forza di attrazione</a:t>
            </a:r>
          </a:p>
          <a:p>
            <a:r>
              <a:rPr lang="it-IT" dirty="0"/>
              <a:t>Concetti polarità e centralità</a:t>
            </a:r>
          </a:p>
          <a:p>
            <a:r>
              <a:rPr lang="it-IT" dirty="0"/>
              <a:t>Regione monocentrica/policentrica</a:t>
            </a:r>
          </a:p>
          <a:p>
            <a:r>
              <a:rPr lang="it-IT" dirty="0"/>
              <a:t>Funzionalismo</a:t>
            </a:r>
          </a:p>
        </p:txBody>
      </p:sp>
    </p:spTree>
    <p:extLst>
      <p:ext uri="{BB962C8B-B14F-4D97-AF65-F5344CB8AC3E}">
        <p14:creationId xmlns:p14="http://schemas.microsoft.com/office/powerpoint/2010/main" val="4814226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REGIONE SISTEMICA</a:t>
            </a:r>
          </a:p>
        </p:txBody>
      </p:sp>
      <p:sp>
        <p:nvSpPr>
          <p:cNvPr id="3" name="Segnaposto contenuto 2"/>
          <p:cNvSpPr>
            <a:spLocks noGrp="1"/>
          </p:cNvSpPr>
          <p:nvPr>
            <p:ph idx="1"/>
          </p:nvPr>
        </p:nvSpPr>
        <p:spPr/>
        <p:txBody>
          <a:bodyPr>
            <a:normAutofit/>
          </a:bodyPr>
          <a:lstStyle/>
          <a:p>
            <a:r>
              <a:rPr lang="it-IT" dirty="0"/>
              <a:t>Insieme di elementi fisici e umani interconnessi e in continuo movimento nel tempo</a:t>
            </a:r>
          </a:p>
          <a:p>
            <a:r>
              <a:rPr lang="it-IT" dirty="0"/>
              <a:t>Sistema territoriale aperto che attraversa fasi di cambiamento continuo e discontinuo</a:t>
            </a:r>
          </a:p>
          <a:p>
            <a:r>
              <a:rPr lang="it-IT" dirty="0"/>
              <a:t>Relazioni endogene: relazioni tra gli elementi che la compongono</a:t>
            </a:r>
          </a:p>
          <a:p>
            <a:r>
              <a:rPr lang="it-IT" dirty="0"/>
              <a:t>Relazioni esogene: relazioni che intrattiene con altre regioni</a:t>
            </a:r>
          </a:p>
          <a:p>
            <a:r>
              <a:rPr lang="it-IT" dirty="0"/>
              <a:t>Richiama il concetto di ecosistema naturale</a:t>
            </a:r>
          </a:p>
        </p:txBody>
      </p:sp>
    </p:spTree>
    <p:extLst>
      <p:ext uri="{BB962C8B-B14F-4D97-AF65-F5344CB8AC3E}">
        <p14:creationId xmlns:p14="http://schemas.microsoft.com/office/powerpoint/2010/main" val="30866039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REGIONE GEOGRAFICA: sintesi</a:t>
            </a:r>
          </a:p>
        </p:txBody>
      </p:sp>
      <p:sp>
        <p:nvSpPr>
          <p:cNvPr id="3" name="Segnaposto contenuto 2"/>
          <p:cNvSpPr>
            <a:spLocks noGrp="1"/>
          </p:cNvSpPr>
          <p:nvPr>
            <p:ph idx="1"/>
          </p:nvPr>
        </p:nvSpPr>
        <p:spPr/>
        <p:txBody>
          <a:bodyPr/>
          <a:lstStyle/>
          <a:p>
            <a:r>
              <a:rPr lang="it-IT" dirty="0"/>
              <a:t>Porzione di superficie terrestre che presenta 3 requisiti:</a:t>
            </a:r>
          </a:p>
          <a:p>
            <a:pPr marL="514350" indent="-514350">
              <a:buAutoNum type="arabicParenR"/>
            </a:pPr>
            <a:r>
              <a:rPr lang="it-IT" dirty="0"/>
              <a:t>E’ costituita da un insieme di luoghi contigui</a:t>
            </a:r>
          </a:p>
          <a:p>
            <a:pPr marL="514350" indent="-514350">
              <a:buAutoNum type="arabicParenR"/>
            </a:pPr>
            <a:r>
              <a:rPr lang="it-IT" dirty="0"/>
              <a:t>Tali luoghi hanno tutti qualche caratteristica comune</a:t>
            </a:r>
          </a:p>
          <a:p>
            <a:pPr marL="514350" indent="-514350">
              <a:buAutoNum type="arabicParenR"/>
            </a:pPr>
            <a:r>
              <a:rPr lang="it-IT" dirty="0"/>
              <a:t>Si differenziano in base a tali caratteristiche rispetto ai luoghi circostanti</a:t>
            </a:r>
          </a:p>
          <a:p>
            <a:pPr marL="514350" indent="-514350">
              <a:buAutoNum type="arabicParenR"/>
            </a:pPr>
            <a:endParaRPr lang="it-IT" dirty="0"/>
          </a:p>
        </p:txBody>
      </p:sp>
    </p:spTree>
    <p:extLst>
      <p:ext uri="{BB962C8B-B14F-4D97-AF65-F5344CB8AC3E}">
        <p14:creationId xmlns:p14="http://schemas.microsoft.com/office/powerpoint/2010/main" val="22313390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GERARCHIE TERRITORIALI</a:t>
            </a:r>
          </a:p>
        </p:txBody>
      </p:sp>
      <p:sp>
        <p:nvSpPr>
          <p:cNvPr id="3" name="Segnaposto contenuto 2"/>
          <p:cNvSpPr>
            <a:spLocks noGrp="1"/>
          </p:cNvSpPr>
          <p:nvPr>
            <p:ph idx="1"/>
          </p:nvPr>
        </p:nvSpPr>
        <p:spPr/>
        <p:txBody>
          <a:bodyPr/>
          <a:lstStyle/>
          <a:p>
            <a:pPr marL="514350" indent="-514350">
              <a:buAutoNum type="arabicParenR"/>
            </a:pPr>
            <a:r>
              <a:rPr lang="it-IT" dirty="0"/>
              <a:t>LIVELLO MICROREGIONALE: divisioni di uno o pochi comuni</a:t>
            </a:r>
          </a:p>
          <a:p>
            <a:pPr marL="514350" indent="-514350">
              <a:buAutoNum type="arabicParenR"/>
            </a:pPr>
            <a:r>
              <a:rPr lang="it-IT" dirty="0"/>
              <a:t>LIVELLO MESOREGIONALE: dimensioni comprensoriali provinciali o regionali</a:t>
            </a:r>
          </a:p>
          <a:p>
            <a:pPr marL="514350" indent="-514350">
              <a:buAutoNum type="arabicParenR"/>
            </a:pPr>
            <a:r>
              <a:rPr lang="it-IT" dirty="0"/>
              <a:t>LIVELLO MACROREGIONALE: interi paesi o aggregati di regioni anche transfrontaliere sino ad arrivare alle MEGAREGIONI continentali o intercontinentali</a:t>
            </a:r>
          </a:p>
        </p:txBody>
      </p:sp>
    </p:spTree>
    <p:extLst>
      <p:ext uri="{BB962C8B-B14F-4D97-AF65-F5344CB8AC3E}">
        <p14:creationId xmlns:p14="http://schemas.microsoft.com/office/powerpoint/2010/main" val="1031403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RELAZIONI</a:t>
            </a:r>
          </a:p>
        </p:txBody>
      </p:sp>
      <p:sp>
        <p:nvSpPr>
          <p:cNvPr id="3" name="Segnaposto contenuto 2"/>
          <p:cNvSpPr>
            <a:spLocks noGrp="1"/>
          </p:cNvSpPr>
          <p:nvPr>
            <p:ph idx="1"/>
          </p:nvPr>
        </p:nvSpPr>
        <p:spPr/>
        <p:txBody>
          <a:bodyPr>
            <a:normAutofit fontScale="92500" lnSpcReduction="20000"/>
          </a:bodyPr>
          <a:lstStyle/>
          <a:p>
            <a:r>
              <a:rPr lang="it-IT" b="1" dirty="0"/>
              <a:t>Relazioni orizzontali </a:t>
            </a:r>
            <a:r>
              <a:rPr lang="it-IT" dirty="0"/>
              <a:t>(interazioni spaziali- spazializzazione): quelle che e lo scambio e dunque si svolgono tra i diversi soggetti economici e fra i diversi luoghi</a:t>
            </a:r>
          </a:p>
          <a:p>
            <a:r>
              <a:rPr lang="it-IT" b="1" dirty="0"/>
              <a:t>Relazioni verticali </a:t>
            </a:r>
            <a:r>
              <a:rPr lang="it-IT" dirty="0"/>
              <a:t>(relazioni ecologiche- umanizzazione): quelle che connettono i gruppi umani con le caratteristiche dei luoghi determinandone forme di insediamento ed economia</a:t>
            </a:r>
          </a:p>
          <a:p>
            <a:r>
              <a:rPr lang="it-IT" b="1" dirty="0"/>
              <a:t>Territorio: </a:t>
            </a:r>
            <a:r>
              <a:rPr lang="it-IT" dirty="0"/>
              <a:t>insieme formato dalle relazioni verticali, orizzontali e dai soggetti e gli oggetti che tali relazioni legano tra loro e al suolo                spazio organizzato dall’uomo</a:t>
            </a:r>
          </a:p>
          <a:p>
            <a:r>
              <a:rPr lang="it-IT" b="1" dirty="0"/>
              <a:t>Organizzazione territoriale: </a:t>
            </a:r>
            <a:r>
              <a:rPr lang="it-IT" dirty="0"/>
              <a:t>ordine complessivo che tali relazioni assumono in un territorio</a:t>
            </a:r>
            <a:endParaRPr lang="it-IT" b="1" dirty="0"/>
          </a:p>
        </p:txBody>
      </p:sp>
      <p:sp>
        <p:nvSpPr>
          <p:cNvPr id="4" name="Freccia a destra 3"/>
          <p:cNvSpPr/>
          <p:nvPr/>
        </p:nvSpPr>
        <p:spPr>
          <a:xfrm>
            <a:off x="2226568" y="4797152"/>
            <a:ext cx="978408"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23565078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0"/>
            <a:ext cx="8229600" cy="928670"/>
          </a:xfrm>
        </p:spPr>
        <p:txBody>
          <a:bodyPr/>
          <a:lstStyle/>
          <a:p>
            <a:pPr algn="ctr"/>
            <a:r>
              <a:rPr lang="it-IT" dirty="0"/>
              <a:t>TIPI DI REGIONE</a:t>
            </a:r>
          </a:p>
        </p:txBody>
      </p:sp>
      <p:sp>
        <p:nvSpPr>
          <p:cNvPr id="3" name="Segnaposto contenuto 2"/>
          <p:cNvSpPr>
            <a:spLocks noGrp="1"/>
          </p:cNvSpPr>
          <p:nvPr>
            <p:ph idx="1"/>
          </p:nvPr>
        </p:nvSpPr>
        <p:spPr>
          <a:xfrm>
            <a:off x="293914" y="1502228"/>
            <a:ext cx="11658600" cy="5007429"/>
          </a:xfrm>
        </p:spPr>
        <p:txBody>
          <a:bodyPr>
            <a:normAutofit fontScale="92500" lnSpcReduction="20000"/>
          </a:bodyPr>
          <a:lstStyle/>
          <a:p>
            <a:pPr marL="514350" indent="-514350">
              <a:buAutoNum type="arabicParenR"/>
            </a:pPr>
            <a:r>
              <a:rPr lang="it-IT" b="1" dirty="0"/>
              <a:t>REGIONE POLITICO-AMMINISTRATIVA</a:t>
            </a:r>
            <a:r>
              <a:rPr lang="it-IT" dirty="0"/>
              <a:t>: confini istituzionali riconosciuti (Comuni, Regioni..)</a:t>
            </a:r>
          </a:p>
          <a:p>
            <a:pPr marL="514350" indent="-514350">
              <a:buAutoNum type="arabicParenR"/>
            </a:pPr>
            <a:r>
              <a:rPr lang="it-IT" b="1" dirty="0"/>
              <a:t>REGIONE POLITICA</a:t>
            </a:r>
            <a:r>
              <a:rPr lang="it-IT" dirty="0"/>
              <a:t>: di solito corrisponde allo Stato, ma può comprendere livelli inferiori (Stato federale) o superiori (UE)</a:t>
            </a:r>
          </a:p>
          <a:p>
            <a:pPr marL="514350" indent="-514350">
              <a:buAutoNum type="arabicParenR"/>
            </a:pPr>
            <a:r>
              <a:rPr lang="it-IT" b="1" dirty="0"/>
              <a:t>REGIONE NATURALE</a:t>
            </a:r>
            <a:r>
              <a:rPr lang="it-IT" dirty="0"/>
              <a:t>: identificata dalle caratteristiche fisiche e con prevalenza relazioni verticali (es. Pianura Padana) Oggi concetto sostituito con quello di </a:t>
            </a:r>
          </a:p>
          <a:p>
            <a:pPr marL="514350" indent="-514350">
              <a:buAutoNum type="arabicParenR"/>
            </a:pPr>
            <a:r>
              <a:rPr lang="it-IT" b="1" dirty="0"/>
              <a:t>ECOREGIONE</a:t>
            </a:r>
            <a:r>
              <a:rPr lang="it-IT" dirty="0"/>
              <a:t>: spazio di interazione tra l’ecosistema naturale e le comunità umane</a:t>
            </a:r>
          </a:p>
          <a:p>
            <a:pPr marL="514350" indent="-514350">
              <a:buAutoNum type="arabicParenR"/>
            </a:pPr>
            <a:r>
              <a:rPr lang="it-IT" b="1" dirty="0"/>
              <a:t>REGIONE STORICA</a:t>
            </a:r>
            <a:r>
              <a:rPr lang="it-IT" dirty="0"/>
              <a:t>: caratterizzata da fatti fisici  e naturali cui si sovrappongono peculiarità culturali e storiche</a:t>
            </a:r>
          </a:p>
          <a:p>
            <a:pPr marL="514350" indent="-514350">
              <a:buAutoNum type="arabicParenR"/>
            </a:pPr>
            <a:r>
              <a:rPr lang="it-IT" b="1" dirty="0"/>
              <a:t>REGIONE CULTURALE</a:t>
            </a:r>
            <a:r>
              <a:rPr lang="it-IT" dirty="0"/>
              <a:t>: regione omogenea sotto il punto di vista etnico- culturale (es. Provenza, Kurdistan) Spesso coincide con la regione storica</a:t>
            </a:r>
          </a:p>
        </p:txBody>
      </p:sp>
    </p:spTree>
    <p:extLst>
      <p:ext uri="{BB962C8B-B14F-4D97-AF65-F5344CB8AC3E}">
        <p14:creationId xmlns:p14="http://schemas.microsoft.com/office/powerpoint/2010/main" val="19048562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0"/>
            <a:ext cx="8229600" cy="1000108"/>
          </a:xfrm>
        </p:spPr>
        <p:txBody>
          <a:bodyPr/>
          <a:lstStyle/>
          <a:p>
            <a:pPr algn="ctr"/>
            <a:r>
              <a:rPr lang="it-IT" dirty="0"/>
              <a:t>TIPI DI REGIONE</a:t>
            </a:r>
          </a:p>
        </p:txBody>
      </p:sp>
      <p:sp>
        <p:nvSpPr>
          <p:cNvPr id="3" name="Segnaposto contenuto 2"/>
          <p:cNvSpPr>
            <a:spLocks noGrp="1"/>
          </p:cNvSpPr>
          <p:nvPr>
            <p:ph idx="1"/>
          </p:nvPr>
        </p:nvSpPr>
        <p:spPr>
          <a:xfrm>
            <a:off x="141514" y="1415142"/>
            <a:ext cx="11582400" cy="5442857"/>
          </a:xfrm>
        </p:spPr>
        <p:txBody>
          <a:bodyPr>
            <a:normAutofit/>
          </a:bodyPr>
          <a:lstStyle/>
          <a:p>
            <a:pPr marL="514350" indent="-514350">
              <a:buNone/>
            </a:pPr>
            <a:r>
              <a:rPr lang="it-IT" dirty="0"/>
              <a:t>7</a:t>
            </a:r>
            <a:r>
              <a:rPr lang="it-IT" b="1" dirty="0"/>
              <a:t>)    REGIONI ECONOMICHE</a:t>
            </a:r>
            <a:r>
              <a:rPr lang="it-IT" dirty="0"/>
              <a:t>: oltre alle relazioni verticali si tengono presenti le relazioni orizzontali. Si distinguono REGIONI FORMALI E REGIONI FUNZIONALI</a:t>
            </a:r>
          </a:p>
          <a:p>
            <a:pPr marL="514350" indent="-514350">
              <a:buNone/>
            </a:pPr>
            <a:r>
              <a:rPr lang="it-IT" dirty="0"/>
              <a:t>7A) </a:t>
            </a:r>
            <a:r>
              <a:rPr lang="it-IT" b="1" dirty="0"/>
              <a:t>REGIONI FORMALI</a:t>
            </a:r>
            <a:r>
              <a:rPr lang="it-IT" dirty="0"/>
              <a:t>: omogenee e uniformi in cui ciò che le identifica e le differenzia è l’omogeneità interna di uno o più attributi (Regioni Industriali- Regioni urbane – Regioni turistiche – Regioni risicole….)</a:t>
            </a:r>
          </a:p>
          <a:p>
            <a:pPr marL="514350" indent="-514350">
              <a:buNone/>
            </a:pPr>
            <a:r>
              <a:rPr lang="it-IT" dirty="0"/>
              <a:t>7B) </a:t>
            </a:r>
            <a:r>
              <a:rPr lang="it-IT" b="1" dirty="0"/>
              <a:t>REGIONI FUNZIONALI</a:t>
            </a:r>
            <a:r>
              <a:rPr lang="it-IT" dirty="0"/>
              <a:t>: individuate in base a relazioni orizzontali, non vengono identificate per il fatto che i luoghi che le compongono presentano gli stessi attributi, ma per il fatto che sono tra loro connessi da relazioni spaziali ( Hinterland di un porto – Aree di gravitazione o influenza di una città – regioni monocentriche e pluricentriche)</a:t>
            </a:r>
          </a:p>
          <a:p>
            <a:endParaRPr lang="it-IT" dirty="0"/>
          </a:p>
        </p:txBody>
      </p:sp>
    </p:spTree>
    <p:extLst>
      <p:ext uri="{BB962C8B-B14F-4D97-AF65-F5344CB8AC3E}">
        <p14:creationId xmlns:p14="http://schemas.microsoft.com/office/powerpoint/2010/main" val="3543633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97971"/>
            <a:ext cx="10515600" cy="1034143"/>
          </a:xfrm>
        </p:spPr>
        <p:txBody>
          <a:bodyPr/>
          <a:lstStyle/>
          <a:p>
            <a:pPr algn="ctr"/>
            <a:r>
              <a:rPr lang="it-IT" dirty="0"/>
              <a:t>TIPI DI REGIONE</a:t>
            </a:r>
          </a:p>
        </p:txBody>
      </p:sp>
      <p:sp>
        <p:nvSpPr>
          <p:cNvPr id="3" name="Segnaposto contenuto 2"/>
          <p:cNvSpPr>
            <a:spLocks noGrp="1"/>
          </p:cNvSpPr>
          <p:nvPr>
            <p:ph idx="1"/>
          </p:nvPr>
        </p:nvSpPr>
        <p:spPr>
          <a:xfrm>
            <a:off x="337457" y="1600200"/>
            <a:ext cx="11691257" cy="4900634"/>
          </a:xfrm>
        </p:spPr>
        <p:txBody>
          <a:bodyPr>
            <a:normAutofit/>
          </a:bodyPr>
          <a:lstStyle/>
          <a:p>
            <a:pPr marL="514350" indent="-514350">
              <a:buAutoNum type="arabicParenR" startAt="8"/>
            </a:pPr>
            <a:r>
              <a:rPr lang="it-IT" b="1" dirty="0"/>
              <a:t>REGIONE COMPLESSA</a:t>
            </a:r>
            <a:r>
              <a:rPr lang="it-IT" dirty="0"/>
              <a:t>: formata da una regione formale che si colleghi ad una regione funzionale o viceversa (es conurbazione Nord-Atlantica: regione formale, industriale e regione funzionale</a:t>
            </a:r>
          </a:p>
          <a:p>
            <a:pPr marL="514350" indent="-514350">
              <a:buAutoNum type="arabicParenR" startAt="8"/>
            </a:pPr>
            <a:r>
              <a:rPr lang="it-IT" b="1" dirty="0"/>
              <a:t>REGIONE PROGRAMMA</a:t>
            </a:r>
            <a:r>
              <a:rPr lang="it-IT" dirty="0"/>
              <a:t>: particolare tipo di regione complessa che corrisponde all’ambito territoriale entro cui si svolgono interventi programmati (per esempio ambito territoriale di un piano di sviluppo). All’inizio spesso non esistono caratteri unitari comuni, ma progetti per realizzarli</a:t>
            </a:r>
          </a:p>
          <a:p>
            <a:endParaRPr lang="it-IT" dirty="0"/>
          </a:p>
        </p:txBody>
      </p:sp>
    </p:spTree>
    <p:extLst>
      <p:ext uri="{BB962C8B-B14F-4D97-AF65-F5344CB8AC3E}">
        <p14:creationId xmlns:p14="http://schemas.microsoft.com/office/powerpoint/2010/main" val="25535017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424543"/>
            <a:ext cx="10515600" cy="1034143"/>
          </a:xfrm>
        </p:spPr>
        <p:txBody>
          <a:bodyPr>
            <a:normAutofit fontScale="90000"/>
          </a:bodyPr>
          <a:lstStyle/>
          <a:p>
            <a:pPr algn="ctr"/>
            <a:r>
              <a:rPr lang="it-IT" dirty="0"/>
              <a:t>REGIONI GERARCHICHE</a:t>
            </a:r>
            <a:br>
              <a:rPr lang="it-IT" i="1" dirty="0"/>
            </a:br>
            <a:endParaRPr lang="it-IT" dirty="0"/>
          </a:p>
        </p:txBody>
      </p:sp>
      <p:sp>
        <p:nvSpPr>
          <p:cNvPr id="3" name="Segnaposto contenuto 2"/>
          <p:cNvSpPr>
            <a:spLocks noGrp="1"/>
          </p:cNvSpPr>
          <p:nvPr>
            <p:ph idx="1"/>
          </p:nvPr>
        </p:nvSpPr>
        <p:spPr>
          <a:xfrm>
            <a:off x="185057" y="1371600"/>
            <a:ext cx="11832772" cy="4855029"/>
          </a:xfrm>
        </p:spPr>
        <p:txBody>
          <a:bodyPr>
            <a:normAutofit lnSpcReduction="10000"/>
          </a:bodyPr>
          <a:lstStyle/>
          <a:p>
            <a:pPr>
              <a:spcBef>
                <a:spcPct val="50000"/>
              </a:spcBef>
              <a:defRPr/>
            </a:pPr>
            <a:r>
              <a:rPr lang="it-IT" dirty="0"/>
              <a:t>Tra i diversi centri c’è una gerarchia</a:t>
            </a:r>
            <a:r>
              <a:rPr lang="it-IT" i="1" dirty="0"/>
              <a:t>, </a:t>
            </a:r>
            <a:r>
              <a:rPr lang="it-IT" dirty="0"/>
              <a:t>legata al numero e alla qualità di servizi che ciascun centro offre; saranno di livello più alto i centri più forniti in quantità e qualità, che quindi attirano maggiori flussi di persone, di livello inferiore gli altri. </a:t>
            </a:r>
          </a:p>
          <a:p>
            <a:pPr>
              <a:spcBef>
                <a:spcPct val="50000"/>
              </a:spcBef>
              <a:defRPr/>
            </a:pPr>
            <a:r>
              <a:rPr lang="it-IT" dirty="0"/>
              <a:t>La struttura delle regioni gerarchiche è stata descritta dal geografo tedesco Walter Christaller con il modello delle località centrali</a:t>
            </a:r>
            <a:r>
              <a:rPr lang="it-IT" i="1" dirty="0"/>
              <a:t>. </a:t>
            </a:r>
          </a:p>
          <a:p>
            <a:pPr>
              <a:spcBef>
                <a:spcPct val="50000"/>
              </a:spcBef>
              <a:defRPr/>
            </a:pPr>
            <a:r>
              <a:rPr lang="it-IT" dirty="0"/>
              <a:t>Con questo nome si intendono i centri di offerta di servizi che</a:t>
            </a:r>
            <a:r>
              <a:rPr lang="it-IT" i="1" dirty="0"/>
              <a:t> </a:t>
            </a:r>
            <a:r>
              <a:rPr lang="it-IT" dirty="0"/>
              <a:t>servono ciascuno un’ area circostante, la cui ampiezza dipende dal numero e dalla rarità dei servizi offerti del centro. </a:t>
            </a:r>
          </a:p>
          <a:p>
            <a:pPr>
              <a:spcBef>
                <a:spcPct val="50000"/>
              </a:spcBef>
              <a:defRPr/>
            </a:pPr>
            <a:r>
              <a:rPr lang="it-IT" dirty="0"/>
              <a:t>La gerarchia delle località centrali genera perciò una gerarchia di regioni funzionali corrispondenti a aree di gravitazione</a:t>
            </a:r>
            <a:r>
              <a:rPr lang="it-IT" i="1" dirty="0"/>
              <a:t> </a:t>
            </a:r>
            <a:r>
              <a:rPr lang="it-IT" dirty="0"/>
              <a:t>di diversa ampiezza, “inscatolate” le une dentro le altre. </a:t>
            </a:r>
          </a:p>
          <a:p>
            <a:endParaRPr lang="it-IT" dirty="0"/>
          </a:p>
        </p:txBody>
      </p:sp>
    </p:spTree>
    <p:extLst>
      <p:ext uri="{BB962C8B-B14F-4D97-AF65-F5344CB8AC3E}">
        <p14:creationId xmlns:p14="http://schemas.microsoft.com/office/powerpoint/2010/main" val="18005382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MODELLO LOCALITA’ CENTRALI DI CHRISTALLER</a:t>
            </a:r>
          </a:p>
        </p:txBody>
      </p:sp>
      <p:pic>
        <p:nvPicPr>
          <p:cNvPr id="4"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837651" y="1857400"/>
            <a:ext cx="5328592" cy="44889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403094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REGIONI POLARIZZATE</a:t>
            </a:r>
          </a:p>
        </p:txBody>
      </p:sp>
      <p:sp>
        <p:nvSpPr>
          <p:cNvPr id="3" name="Segnaposto contenuto 2"/>
          <p:cNvSpPr>
            <a:spLocks noGrp="1"/>
          </p:cNvSpPr>
          <p:nvPr>
            <p:ph idx="1"/>
          </p:nvPr>
        </p:nvSpPr>
        <p:spPr/>
        <p:txBody>
          <a:bodyPr>
            <a:normAutofit fontScale="92500" lnSpcReduction="20000"/>
          </a:bodyPr>
          <a:lstStyle/>
          <a:p>
            <a:pPr>
              <a:spcBef>
                <a:spcPct val="50000"/>
              </a:spcBef>
              <a:defRPr/>
            </a:pPr>
            <a:r>
              <a:rPr lang="it-IT" dirty="0"/>
              <a:t>Nello spazio geografico, che non è omogeneo ma differenziato dalla natura, dalla storia e dall’attrazione esercitata dalle aree urbane, si creano spesso squilibri dovuti a processi di agglomerazione, che</a:t>
            </a:r>
            <a:r>
              <a:rPr lang="it-IT" i="1" dirty="0"/>
              <a:t> </a:t>
            </a:r>
            <a:r>
              <a:rPr lang="it-IT" dirty="0"/>
              <a:t>danno origine a </a:t>
            </a:r>
            <a:r>
              <a:rPr lang="it-IT" b="1" dirty="0"/>
              <a:t>strutture regionali polarizzate</a:t>
            </a:r>
            <a:r>
              <a:rPr lang="it-IT" i="1" dirty="0"/>
              <a:t>. </a:t>
            </a:r>
          </a:p>
          <a:p>
            <a:pPr>
              <a:spcBef>
                <a:spcPct val="50000"/>
              </a:spcBef>
              <a:defRPr/>
            </a:pPr>
            <a:r>
              <a:rPr lang="it-IT" dirty="0"/>
              <a:t>Nei paesi di vecchia industrializzazione si è andata così formando una struttura</a:t>
            </a:r>
            <a:r>
              <a:rPr lang="it-IT" i="1" dirty="0"/>
              <a:t> </a:t>
            </a:r>
            <a:r>
              <a:rPr lang="it-IT" dirty="0"/>
              <a:t>regionale </a:t>
            </a:r>
            <a:r>
              <a:rPr lang="it-IT" b="1" dirty="0"/>
              <a:t>policentrica interconnessa</a:t>
            </a:r>
            <a:r>
              <a:rPr lang="it-IT" i="1" dirty="0"/>
              <a:t> </a:t>
            </a:r>
            <a:r>
              <a:rPr lang="it-IT" dirty="0"/>
              <a:t>nella quale la popolazione e le diverse attività si distribuiscono in vari centri minori, connessi tra loro e con i centri principali. </a:t>
            </a:r>
          </a:p>
          <a:p>
            <a:pPr>
              <a:spcBef>
                <a:spcPct val="50000"/>
              </a:spcBef>
              <a:defRPr/>
            </a:pPr>
            <a:r>
              <a:rPr lang="it-IT" dirty="0"/>
              <a:t>Tali </a:t>
            </a:r>
            <a:r>
              <a:rPr lang="it-IT" b="1" dirty="0"/>
              <a:t>strutture reticolari</a:t>
            </a:r>
            <a:r>
              <a:rPr lang="it-IT" i="1" dirty="0"/>
              <a:t> </a:t>
            </a:r>
            <a:r>
              <a:rPr lang="it-IT" b="1" dirty="0"/>
              <a:t>policentriche</a:t>
            </a:r>
            <a:r>
              <a:rPr lang="it-IT" i="1" dirty="0"/>
              <a:t> </a:t>
            </a:r>
            <a:r>
              <a:rPr lang="it-IT" dirty="0"/>
              <a:t>sembrano oggi le più adatte a favorire lo sviluppo delle </a:t>
            </a:r>
            <a:r>
              <a:rPr lang="it-IT" b="1" dirty="0"/>
              <a:t>aree forti.</a:t>
            </a:r>
            <a:r>
              <a:rPr lang="it-IT" dirty="0"/>
              <a:t> </a:t>
            </a:r>
          </a:p>
          <a:p>
            <a:pPr>
              <a:spcBef>
                <a:spcPct val="50000"/>
              </a:spcBef>
              <a:defRPr/>
            </a:pPr>
            <a:endParaRPr lang="it-IT" dirty="0"/>
          </a:p>
          <a:p>
            <a:pPr>
              <a:spcBef>
                <a:spcPct val="50000"/>
              </a:spcBef>
              <a:defRPr/>
            </a:pPr>
            <a:endParaRPr lang="it-IT" dirty="0"/>
          </a:p>
          <a:p>
            <a:pPr algn="just">
              <a:spcBef>
                <a:spcPct val="50000"/>
              </a:spcBef>
              <a:defRPr/>
            </a:pPr>
            <a:endParaRPr lang="it-IT" dirty="0"/>
          </a:p>
          <a:p>
            <a:endParaRPr lang="it-IT" dirty="0"/>
          </a:p>
        </p:txBody>
      </p:sp>
    </p:spTree>
    <p:extLst>
      <p:ext uri="{BB962C8B-B14F-4D97-AF65-F5344CB8AC3E}">
        <p14:creationId xmlns:p14="http://schemas.microsoft.com/office/powerpoint/2010/main" val="30248025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239486"/>
            <a:ext cx="10515600" cy="827314"/>
          </a:xfrm>
        </p:spPr>
        <p:txBody>
          <a:bodyPr/>
          <a:lstStyle/>
          <a:p>
            <a:pPr algn="ctr"/>
            <a:r>
              <a:rPr lang="it-IT" dirty="0"/>
              <a:t>DIMENSIONE LOCALE</a:t>
            </a:r>
          </a:p>
        </p:txBody>
      </p:sp>
      <p:sp>
        <p:nvSpPr>
          <p:cNvPr id="3" name="Segnaposto contenuto 2"/>
          <p:cNvSpPr>
            <a:spLocks noGrp="1"/>
          </p:cNvSpPr>
          <p:nvPr>
            <p:ph idx="1"/>
          </p:nvPr>
        </p:nvSpPr>
        <p:spPr>
          <a:xfrm>
            <a:off x="315686" y="1285860"/>
            <a:ext cx="11876314" cy="4962540"/>
          </a:xfrm>
        </p:spPr>
        <p:txBody>
          <a:bodyPr>
            <a:normAutofit/>
          </a:bodyPr>
          <a:lstStyle/>
          <a:p>
            <a:r>
              <a:rPr lang="it-IT" dirty="0"/>
              <a:t>Sviluppo locale: oggi considerato una alternativa strategica alle tradizionali forme di sviluppo</a:t>
            </a:r>
          </a:p>
          <a:p>
            <a:r>
              <a:rPr lang="it-IT" dirty="0"/>
              <a:t>Centralità dimensione locale</a:t>
            </a:r>
          </a:p>
          <a:p>
            <a:r>
              <a:rPr lang="it-IT" dirty="0"/>
              <a:t>Concetti fondamentali:</a:t>
            </a:r>
          </a:p>
          <a:p>
            <a:pPr marL="514350" indent="-514350">
              <a:buAutoNum type="arabicParenR"/>
            </a:pPr>
            <a:r>
              <a:rPr lang="it-IT" dirty="0"/>
              <a:t>Sussidiarietà</a:t>
            </a:r>
          </a:p>
          <a:p>
            <a:pPr marL="514350" indent="-514350">
              <a:buAutoNum type="arabicParenR"/>
            </a:pPr>
            <a:r>
              <a:rPr lang="it-IT" dirty="0"/>
              <a:t>Governance territoriale</a:t>
            </a:r>
          </a:p>
          <a:p>
            <a:pPr marL="514350" indent="-514350">
              <a:buAutoNum type="arabicParenR"/>
            </a:pPr>
            <a:r>
              <a:rPr lang="it-IT" dirty="0"/>
              <a:t>Transcalarità</a:t>
            </a:r>
          </a:p>
          <a:p>
            <a:pPr marL="514350" indent="-514350">
              <a:buAutoNum type="arabicParenR"/>
            </a:pPr>
            <a:r>
              <a:rPr lang="it-IT" dirty="0"/>
              <a:t>Patrimonio territoriale: territorio depositario di un insieme di ricchezze createsi nel tempo</a:t>
            </a:r>
          </a:p>
          <a:p>
            <a:pPr marL="514350" indent="-514350">
              <a:buAutoNum type="arabicParenR"/>
            </a:pPr>
            <a:r>
              <a:rPr lang="it-IT" dirty="0"/>
              <a:t>Capitale territoriale: insieme delle ricchezze immobili locali</a:t>
            </a:r>
          </a:p>
        </p:txBody>
      </p:sp>
    </p:spTree>
    <p:extLst>
      <p:ext uri="{BB962C8B-B14F-4D97-AF65-F5344CB8AC3E}">
        <p14:creationId xmlns:p14="http://schemas.microsoft.com/office/powerpoint/2010/main" val="35949120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SVILUPPO LOCALE</a:t>
            </a:r>
          </a:p>
        </p:txBody>
      </p:sp>
      <p:sp>
        <p:nvSpPr>
          <p:cNvPr id="3" name="Segnaposto contenuto 2"/>
          <p:cNvSpPr>
            <a:spLocks noGrp="1"/>
          </p:cNvSpPr>
          <p:nvPr>
            <p:ph idx="1"/>
          </p:nvPr>
        </p:nvSpPr>
        <p:spPr/>
        <p:txBody>
          <a:bodyPr/>
          <a:lstStyle/>
          <a:p>
            <a:r>
              <a:rPr lang="it-IT" dirty="0"/>
              <a:t>Patrimonio territoriale e capitale territoriale: risorse di cui il territorio è dotato</a:t>
            </a:r>
          </a:p>
          <a:p>
            <a:r>
              <a:rPr lang="it-IT" dirty="0"/>
              <a:t>Insieme localizzato di beni comuni che producono vantaggi competitivi e collettivi</a:t>
            </a:r>
          </a:p>
          <a:p>
            <a:r>
              <a:rPr lang="it-IT" dirty="0"/>
              <a:t>Immobili: incorporati nei luoghi</a:t>
            </a:r>
          </a:p>
          <a:p>
            <a:r>
              <a:rPr lang="it-IT" dirty="0"/>
              <a:t>Specifici: non reperibili altrove</a:t>
            </a:r>
          </a:p>
          <a:p>
            <a:r>
              <a:rPr lang="it-IT" dirty="0"/>
              <a:t>Patrimoniali: accumulati nel lungo periodo</a:t>
            </a:r>
          </a:p>
        </p:txBody>
      </p:sp>
    </p:spTree>
    <p:extLst>
      <p:ext uri="{BB962C8B-B14F-4D97-AF65-F5344CB8AC3E}">
        <p14:creationId xmlns:p14="http://schemas.microsoft.com/office/powerpoint/2010/main" val="21728377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76200"/>
            <a:ext cx="10515600" cy="1034143"/>
          </a:xfrm>
        </p:spPr>
        <p:txBody>
          <a:bodyPr/>
          <a:lstStyle/>
          <a:p>
            <a:pPr algn="r"/>
            <a:r>
              <a:rPr lang="it-IT" dirty="0"/>
              <a:t>VALORI E RISORSE TERRITORIALI</a:t>
            </a:r>
          </a:p>
        </p:txBody>
      </p:sp>
      <p:sp>
        <p:nvSpPr>
          <p:cNvPr id="3" name="Segnaposto contenuto 2"/>
          <p:cNvSpPr>
            <a:spLocks noGrp="1"/>
          </p:cNvSpPr>
          <p:nvPr>
            <p:ph idx="1"/>
          </p:nvPr>
        </p:nvSpPr>
        <p:spPr>
          <a:xfrm>
            <a:off x="500743" y="1883228"/>
            <a:ext cx="11560628" cy="4546167"/>
          </a:xfrm>
        </p:spPr>
        <p:txBody>
          <a:bodyPr>
            <a:normAutofit/>
          </a:bodyPr>
          <a:lstStyle/>
          <a:p>
            <a:pPr marL="514350" indent="-514350">
              <a:buAutoNum type="arabicParenR"/>
            </a:pPr>
            <a:r>
              <a:rPr lang="it-IT" dirty="0"/>
              <a:t>Condizioni e risorse dell’ambiente e posizione geografica</a:t>
            </a:r>
          </a:p>
          <a:p>
            <a:pPr marL="514350" indent="-514350">
              <a:buAutoNum type="arabicParenR"/>
            </a:pPr>
            <a:r>
              <a:rPr lang="it-IT" dirty="0"/>
              <a:t>Patrimonio storico-culturale sia materiale (monumenti, paesaggi…) che immateriale (lingue, tradizioni…)</a:t>
            </a:r>
          </a:p>
          <a:p>
            <a:pPr marL="514350" indent="-514350">
              <a:buAutoNum type="arabicParenR"/>
            </a:pPr>
            <a:r>
              <a:rPr lang="it-IT" dirty="0"/>
              <a:t>Capitale fisso: infrastrutture e impianti nel loro insieme</a:t>
            </a:r>
          </a:p>
          <a:p>
            <a:pPr marL="514350" indent="-514350">
              <a:buAutoNum type="arabicParenR"/>
            </a:pPr>
            <a:r>
              <a:rPr lang="it-IT" dirty="0"/>
              <a:t>Capitale umano locale: capitale cognitivo, capitale sociale, capitale culturale, capitale istituzionale</a:t>
            </a:r>
          </a:p>
        </p:txBody>
      </p:sp>
    </p:spTree>
    <p:extLst>
      <p:ext uri="{BB962C8B-B14F-4D97-AF65-F5344CB8AC3E}">
        <p14:creationId xmlns:p14="http://schemas.microsoft.com/office/powerpoint/2010/main" val="20352068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0"/>
            <a:ext cx="8229600" cy="1000108"/>
          </a:xfrm>
        </p:spPr>
        <p:txBody>
          <a:bodyPr/>
          <a:lstStyle/>
          <a:p>
            <a:pPr algn="ctr"/>
            <a:r>
              <a:rPr lang="it-IT" dirty="0"/>
              <a:t>LOCALE-GLOBALE</a:t>
            </a:r>
          </a:p>
        </p:txBody>
      </p:sp>
      <p:sp>
        <p:nvSpPr>
          <p:cNvPr id="3" name="Segnaposto contenuto 2"/>
          <p:cNvSpPr>
            <a:spLocks noGrp="1"/>
          </p:cNvSpPr>
          <p:nvPr>
            <p:ph idx="1"/>
          </p:nvPr>
        </p:nvSpPr>
        <p:spPr>
          <a:xfrm>
            <a:off x="315685" y="1491343"/>
            <a:ext cx="11310257" cy="4634821"/>
          </a:xfrm>
        </p:spPr>
        <p:txBody>
          <a:bodyPr>
            <a:normAutofit/>
          </a:bodyPr>
          <a:lstStyle/>
          <a:p>
            <a:r>
              <a:rPr lang="it-IT" dirty="0"/>
              <a:t>L’economia mondiale si organizza come una </a:t>
            </a:r>
            <a:r>
              <a:rPr lang="it-IT" b="1" dirty="0"/>
              <a:t>economia di arcipelago </a:t>
            </a:r>
            <a:r>
              <a:rPr lang="it-IT" dirty="0"/>
              <a:t>che connette orizzontalmente zone di attività legate da flussi e relazioni funzionali</a:t>
            </a:r>
          </a:p>
          <a:p>
            <a:r>
              <a:rPr lang="it-IT" dirty="0"/>
              <a:t>In questa prospettiva lo sviluppo è sempre più legato ad una </a:t>
            </a:r>
            <a:r>
              <a:rPr lang="it-IT" b="1" dirty="0"/>
              <a:t>dialettica spaziale locale-globale</a:t>
            </a:r>
            <a:r>
              <a:rPr lang="it-IT" dirty="0"/>
              <a:t>: imprese, attori economici e sistemi locali si trovano inseriti al contempo in relazioni locali di prossimità (mercato locale del lavoro, cultura locale…) e in relazioni sovralocali che riguardano aspetti differenti (fornitori e clienti, mercati di sbocco, tecnologie…)</a:t>
            </a:r>
          </a:p>
        </p:txBody>
      </p:sp>
    </p:spTree>
    <p:extLst>
      <p:ext uri="{BB962C8B-B14F-4D97-AF65-F5344CB8AC3E}">
        <p14:creationId xmlns:p14="http://schemas.microsoft.com/office/powerpoint/2010/main" val="1821888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TERRITORIO</a:t>
            </a:r>
          </a:p>
        </p:txBody>
      </p:sp>
      <p:sp>
        <p:nvSpPr>
          <p:cNvPr id="3" name="Segnaposto contenuto 2"/>
          <p:cNvSpPr>
            <a:spLocks noGrp="1"/>
          </p:cNvSpPr>
          <p:nvPr>
            <p:ph idx="1"/>
          </p:nvPr>
        </p:nvSpPr>
        <p:spPr>
          <a:xfrm>
            <a:off x="1981200" y="2114108"/>
            <a:ext cx="8229600" cy="4012056"/>
          </a:xfrm>
        </p:spPr>
        <p:txBody>
          <a:bodyPr>
            <a:normAutofit fontScale="92500" lnSpcReduction="20000"/>
          </a:bodyPr>
          <a:lstStyle/>
          <a:p>
            <a:pPr marL="0" indent="0" algn="just">
              <a:buNone/>
            </a:pPr>
            <a:r>
              <a:rPr lang="it-IT" dirty="0"/>
              <a:t>Le relazioni orizzontali e verticali sono relazioni indissociabili e ogni località viene definita dalle loro interrelazioni</a:t>
            </a:r>
          </a:p>
          <a:p>
            <a:pPr marL="0" indent="0" algn="ctr">
              <a:buNone/>
            </a:pPr>
            <a:r>
              <a:rPr lang="it-IT" dirty="0"/>
              <a:t>TERRITORIO</a:t>
            </a:r>
          </a:p>
          <a:p>
            <a:endParaRPr lang="it-IT" dirty="0"/>
          </a:p>
          <a:p>
            <a:pPr marL="0" indent="0" algn="ctr">
              <a:buNone/>
            </a:pPr>
            <a:endParaRPr lang="it-IT" dirty="0"/>
          </a:p>
          <a:p>
            <a:pPr marL="0" indent="0" algn="ctr">
              <a:buNone/>
            </a:pPr>
            <a:r>
              <a:rPr lang="it-IT" dirty="0"/>
              <a:t>Spazio organizzato dall’uomo</a:t>
            </a:r>
          </a:p>
          <a:p>
            <a:pPr marL="0" indent="0">
              <a:buNone/>
            </a:pPr>
            <a:endParaRPr lang="it-IT" dirty="0"/>
          </a:p>
          <a:p>
            <a:pPr marL="0" indent="0" algn="ctr">
              <a:buNone/>
            </a:pPr>
            <a:r>
              <a:rPr lang="it-IT" dirty="0"/>
              <a:t>Porzione di superficie terrestre che è al contempo suolo e società</a:t>
            </a:r>
          </a:p>
        </p:txBody>
      </p:sp>
      <p:sp>
        <p:nvSpPr>
          <p:cNvPr id="5" name="Freccia in giù 4"/>
          <p:cNvSpPr/>
          <p:nvPr/>
        </p:nvSpPr>
        <p:spPr>
          <a:xfrm>
            <a:off x="5853684" y="3509724"/>
            <a:ext cx="484632"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6" name="Freccia in giù 5"/>
          <p:cNvSpPr/>
          <p:nvPr/>
        </p:nvSpPr>
        <p:spPr>
          <a:xfrm>
            <a:off x="5825698" y="4710912"/>
            <a:ext cx="484632"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18406298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274638"/>
            <a:ext cx="8229600" cy="796908"/>
          </a:xfrm>
        </p:spPr>
        <p:txBody>
          <a:bodyPr/>
          <a:lstStyle/>
          <a:p>
            <a:pPr algn="ctr"/>
            <a:r>
              <a:rPr lang="it-IT" dirty="0"/>
              <a:t>LOCALE-GLOBALE</a:t>
            </a:r>
          </a:p>
        </p:txBody>
      </p:sp>
      <p:sp>
        <p:nvSpPr>
          <p:cNvPr id="3" name="Segnaposto contenuto 2"/>
          <p:cNvSpPr>
            <a:spLocks noGrp="1"/>
          </p:cNvSpPr>
          <p:nvPr>
            <p:ph idx="1"/>
          </p:nvPr>
        </p:nvSpPr>
        <p:spPr>
          <a:xfrm>
            <a:off x="108857" y="1480456"/>
            <a:ext cx="11941629" cy="4806063"/>
          </a:xfrm>
        </p:spPr>
        <p:txBody>
          <a:bodyPr>
            <a:normAutofit/>
          </a:bodyPr>
          <a:lstStyle/>
          <a:p>
            <a:r>
              <a:rPr lang="it-IT" dirty="0"/>
              <a:t>L’importanza crescente delle relazioni sovralocali non ha annullato l’importanza di quelle locali e del </a:t>
            </a:r>
            <a:r>
              <a:rPr lang="it-IT" b="1" dirty="0"/>
              <a:t>radicamento territoriale</a:t>
            </a:r>
          </a:p>
          <a:p>
            <a:r>
              <a:rPr lang="it-IT" dirty="0"/>
              <a:t>Il </a:t>
            </a:r>
            <a:r>
              <a:rPr lang="it-IT" b="1" dirty="0"/>
              <a:t>TERRITORIO</a:t>
            </a:r>
            <a:r>
              <a:rPr lang="it-IT" dirty="0"/>
              <a:t> come attore socio-economico continua a rappresentare la </a:t>
            </a:r>
            <a:r>
              <a:rPr lang="it-IT" b="1" dirty="0"/>
              <a:t>base del vantaggio competitivo</a:t>
            </a:r>
          </a:p>
          <a:p>
            <a:r>
              <a:rPr lang="it-IT" dirty="0"/>
              <a:t>Uno degli effetti della globalizzazione è mettere in </a:t>
            </a:r>
            <a:r>
              <a:rPr lang="it-IT" b="1" dirty="0"/>
              <a:t>competizione</a:t>
            </a:r>
            <a:r>
              <a:rPr lang="it-IT" dirty="0"/>
              <a:t> tra loro i territori in quanto sedi di risorse potenziali che possono essere valorizzate applicando i finanziamenti e le conoscenze che circolano nelle reti globali</a:t>
            </a:r>
          </a:p>
          <a:p>
            <a:r>
              <a:rPr lang="it-IT" b="1" dirty="0"/>
              <a:t>Reti globali e reti locali </a:t>
            </a:r>
            <a:r>
              <a:rPr lang="it-IT" dirty="0"/>
              <a:t>in relazione</a:t>
            </a:r>
          </a:p>
          <a:p>
            <a:r>
              <a:rPr lang="it-IT" dirty="0"/>
              <a:t>Combinazione </a:t>
            </a:r>
            <a:r>
              <a:rPr lang="it-IT" b="1" dirty="0"/>
              <a:t>risorse immobili locali e mobili globali</a:t>
            </a:r>
          </a:p>
        </p:txBody>
      </p:sp>
    </p:spTree>
    <p:extLst>
      <p:ext uri="{BB962C8B-B14F-4D97-AF65-F5344CB8AC3E}">
        <p14:creationId xmlns:p14="http://schemas.microsoft.com/office/powerpoint/2010/main" val="2345201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446312"/>
            <a:ext cx="8229600" cy="410919"/>
          </a:xfrm>
        </p:spPr>
        <p:txBody>
          <a:bodyPr/>
          <a:lstStyle/>
          <a:p>
            <a:pPr algn="r"/>
            <a:r>
              <a:rPr lang="it-IT" dirty="0"/>
              <a:t>MILIEU TERRITORIALE LOCALE</a:t>
            </a:r>
          </a:p>
        </p:txBody>
      </p:sp>
      <p:sp>
        <p:nvSpPr>
          <p:cNvPr id="3" name="Segnaposto contenuto 2"/>
          <p:cNvSpPr>
            <a:spLocks noGrp="1"/>
          </p:cNvSpPr>
          <p:nvPr>
            <p:ph idx="1"/>
          </p:nvPr>
        </p:nvSpPr>
        <p:spPr>
          <a:xfrm>
            <a:off x="283029" y="1262743"/>
            <a:ext cx="11702142" cy="5148944"/>
          </a:xfrm>
        </p:spPr>
        <p:txBody>
          <a:bodyPr>
            <a:normAutofit fontScale="92500" lnSpcReduction="10000"/>
          </a:bodyPr>
          <a:lstStyle/>
          <a:p>
            <a:r>
              <a:rPr lang="it-IT" dirty="0"/>
              <a:t>Patrimonio comune cui attinge le rete locale dei soggetti in quanto attore collettivo dello sviluppo locale</a:t>
            </a:r>
          </a:p>
          <a:p>
            <a:r>
              <a:rPr lang="it-IT" b="1" dirty="0"/>
              <a:t>SISTEMA TERRITORIALE LOCALE</a:t>
            </a:r>
            <a:r>
              <a:rPr lang="it-IT" dirty="0"/>
              <a:t>: combinazione di relazioni orizzontali (collegamenti in rete di soggetti) e verticali (rapporti fra milieu e rete)</a:t>
            </a:r>
          </a:p>
          <a:p>
            <a:r>
              <a:rPr lang="it-IT" dirty="0"/>
              <a:t>Es. distretti industriali- distretti turistici</a:t>
            </a:r>
          </a:p>
          <a:p>
            <a:r>
              <a:rPr lang="it-IT" dirty="0"/>
              <a:t>Contrariamente a quanto molti credono i rapporti tra reti globali e sistemi locali non è sempre dominanza-dipendenza che cancella specificità e identità locali</a:t>
            </a:r>
          </a:p>
          <a:p>
            <a:r>
              <a:rPr lang="it-IT" dirty="0"/>
              <a:t>Se i soggetti locali si collegano in rete fra loro e fanno valere le risorse dei milieu territoriali creando sistemi territoriali locali, si attivano </a:t>
            </a:r>
            <a:r>
              <a:rPr lang="it-IT" b="1" dirty="0"/>
              <a:t>risposte autonome agli stimoli globali</a:t>
            </a:r>
          </a:p>
          <a:p>
            <a:r>
              <a:rPr lang="it-IT" dirty="0"/>
              <a:t>Le reti globali hanno bisogno dei sistemi locali in quanto serbatoi potenziali di esternalità</a:t>
            </a:r>
          </a:p>
        </p:txBody>
      </p:sp>
    </p:spTree>
    <p:extLst>
      <p:ext uri="{BB962C8B-B14F-4D97-AF65-F5344CB8AC3E}">
        <p14:creationId xmlns:p14="http://schemas.microsoft.com/office/powerpoint/2010/main" val="36488676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LOCALE E GLOBALE</a:t>
            </a:r>
          </a:p>
        </p:txBody>
      </p:sp>
      <p:sp>
        <p:nvSpPr>
          <p:cNvPr id="3" name="Segnaposto contenuto 2"/>
          <p:cNvSpPr>
            <a:spLocks noGrp="1"/>
          </p:cNvSpPr>
          <p:nvPr>
            <p:ph idx="1"/>
          </p:nvPr>
        </p:nvSpPr>
        <p:spPr/>
        <p:txBody>
          <a:bodyPr>
            <a:normAutofit fontScale="92500"/>
          </a:bodyPr>
          <a:lstStyle/>
          <a:p>
            <a:pPr>
              <a:spcBef>
                <a:spcPct val="50000"/>
              </a:spcBef>
              <a:defRPr/>
            </a:pPr>
            <a:r>
              <a:rPr lang="it-IT" dirty="0"/>
              <a:t>Le reti globali hanno bisogno dei sistemi locali. </a:t>
            </a:r>
          </a:p>
          <a:p>
            <a:pPr>
              <a:spcBef>
                <a:spcPct val="50000"/>
              </a:spcBef>
              <a:defRPr/>
            </a:pPr>
            <a:r>
              <a:rPr lang="it-IT" dirty="0"/>
              <a:t>I milieu locali sono i serbatoi potenziali delle esternalità, di cui esse necessitano per essere competitive sul mercato mondiale. </a:t>
            </a:r>
          </a:p>
          <a:p>
            <a:pPr>
              <a:spcBef>
                <a:spcPct val="50000"/>
              </a:spcBef>
              <a:defRPr/>
            </a:pPr>
            <a:r>
              <a:rPr lang="it-IT" dirty="0"/>
              <a:t>I soggetti locali possono svolgere una funzione di intermediazione attiva</a:t>
            </a:r>
            <a:r>
              <a:rPr lang="it-IT" i="1" dirty="0"/>
              <a:t> </a:t>
            </a:r>
            <a:r>
              <a:rPr lang="it-IT" dirty="0"/>
              <a:t>tra le condizioni del milieu locale e le reti globali. </a:t>
            </a:r>
          </a:p>
          <a:p>
            <a:pPr>
              <a:spcBef>
                <a:spcPct val="50000"/>
              </a:spcBef>
              <a:defRPr/>
            </a:pPr>
            <a:r>
              <a:rPr lang="it-IT" dirty="0"/>
              <a:t>Il caso più tipico è anche qui quello dei distretti industriali, in cui la principale risorsa del milieu è data da un saper fare (know how</a:t>
            </a:r>
            <a:r>
              <a:rPr lang="it-IT" b="1" dirty="0"/>
              <a:t>)</a:t>
            </a:r>
            <a:r>
              <a:rPr lang="it-IT" i="1" dirty="0"/>
              <a:t> </a:t>
            </a:r>
            <a:r>
              <a:rPr lang="it-IT" dirty="0"/>
              <a:t>sostenuta da adeguate infrastrutture fisiche e organizzative. </a:t>
            </a:r>
          </a:p>
          <a:p>
            <a:endParaRPr lang="it-IT" dirty="0"/>
          </a:p>
        </p:txBody>
      </p:sp>
    </p:spTree>
    <p:extLst>
      <p:ext uri="{BB962C8B-B14F-4D97-AF65-F5344CB8AC3E}">
        <p14:creationId xmlns:p14="http://schemas.microsoft.com/office/powerpoint/2010/main" val="2726926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TERRITORIO</a:t>
            </a:r>
          </a:p>
        </p:txBody>
      </p:sp>
      <p:sp>
        <p:nvSpPr>
          <p:cNvPr id="3" name="Segnaposto contenuto 2"/>
          <p:cNvSpPr>
            <a:spLocks noGrp="1"/>
          </p:cNvSpPr>
          <p:nvPr>
            <p:ph idx="1"/>
          </p:nvPr>
        </p:nvSpPr>
        <p:spPr/>
        <p:txBody>
          <a:bodyPr>
            <a:normAutofit/>
          </a:bodyPr>
          <a:lstStyle/>
          <a:p>
            <a:r>
              <a:rPr lang="it-IT" dirty="0"/>
              <a:t>Spazio sociale diversamente strutturato in funzione di 3 elementi</a:t>
            </a:r>
          </a:p>
          <a:p>
            <a:pPr marL="514350" indent="-514350">
              <a:buAutoNum type="arabicParenR"/>
            </a:pPr>
            <a:r>
              <a:rPr lang="it-IT" dirty="0"/>
              <a:t>Attore: comunità umana</a:t>
            </a:r>
          </a:p>
          <a:p>
            <a:pPr marL="514350" indent="-514350">
              <a:buAutoNum type="arabicParenR"/>
            </a:pPr>
            <a:r>
              <a:rPr lang="it-IT" dirty="0"/>
              <a:t>Finalità: scopo che la comunità umana si prefigge nello sfruttare le risorse</a:t>
            </a:r>
          </a:p>
          <a:p>
            <a:pPr marL="514350" indent="-514350">
              <a:buAutoNum type="arabicParenR"/>
            </a:pPr>
            <a:r>
              <a:rPr lang="it-IT" dirty="0"/>
              <a:t>Azione sociale: modalità che la comunità mette in atto per raggiungere lo scopo e che variano a seconda della comunità e degli elementi culturali e politici</a:t>
            </a:r>
          </a:p>
          <a:p>
            <a:endParaRPr lang="it-IT" dirty="0"/>
          </a:p>
        </p:txBody>
      </p:sp>
    </p:spTree>
    <p:extLst>
      <p:ext uri="{BB962C8B-B14F-4D97-AF65-F5344CB8AC3E}">
        <p14:creationId xmlns:p14="http://schemas.microsoft.com/office/powerpoint/2010/main" val="3755100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PROCESSI DI INTERVENTO SULLO SPAZIO</a:t>
            </a:r>
          </a:p>
        </p:txBody>
      </p:sp>
      <p:sp>
        <p:nvSpPr>
          <p:cNvPr id="3" name="Segnaposto contenuto 2"/>
          <p:cNvSpPr>
            <a:spLocks noGrp="1"/>
          </p:cNvSpPr>
          <p:nvPr>
            <p:ph idx="1"/>
          </p:nvPr>
        </p:nvSpPr>
        <p:spPr/>
        <p:txBody>
          <a:bodyPr/>
          <a:lstStyle/>
          <a:p>
            <a:pPr marL="514350" indent="-514350">
              <a:buAutoNum type="arabicParenR"/>
            </a:pPr>
            <a:r>
              <a:rPr lang="it-IT" u="sng" dirty="0"/>
              <a:t>Popolamento</a:t>
            </a:r>
            <a:r>
              <a:rPr lang="it-IT" dirty="0"/>
              <a:t>: processo essenziale</a:t>
            </a:r>
          </a:p>
          <a:p>
            <a:pPr marL="514350" indent="-514350">
              <a:buAutoNum type="arabicParenR"/>
            </a:pPr>
            <a:r>
              <a:rPr lang="it-IT" u="sng" dirty="0"/>
              <a:t>Appropriazione del suolo</a:t>
            </a:r>
          </a:p>
          <a:p>
            <a:pPr marL="514350" indent="-514350">
              <a:buAutoNum type="arabicParenR"/>
            </a:pPr>
            <a:r>
              <a:rPr lang="it-IT" u="sng" dirty="0"/>
              <a:t>Gestione</a:t>
            </a:r>
            <a:r>
              <a:rPr lang="it-IT" dirty="0"/>
              <a:t>: assicura il funzionamento politico-amministrativo attraverso la divisione dello spazio</a:t>
            </a:r>
          </a:p>
          <a:p>
            <a:pPr marL="514350" indent="-514350">
              <a:buAutoNum type="arabicParenR"/>
            </a:pPr>
            <a:r>
              <a:rPr lang="it-IT" u="sng" dirty="0"/>
              <a:t>Sfruttamento e utilizzazione del suolo</a:t>
            </a:r>
            <a:r>
              <a:rPr lang="it-IT" dirty="0"/>
              <a:t>: soddisfa i bisogni essenziali</a:t>
            </a:r>
          </a:p>
          <a:p>
            <a:pPr marL="514350" indent="-514350">
              <a:buAutoNum type="arabicParenR"/>
            </a:pPr>
            <a:r>
              <a:rPr lang="it-IT" u="sng" dirty="0"/>
              <a:t>Creazione di reti di relazione</a:t>
            </a:r>
          </a:p>
        </p:txBody>
      </p:sp>
    </p:spTree>
    <p:extLst>
      <p:ext uri="{BB962C8B-B14F-4D97-AF65-F5344CB8AC3E}">
        <p14:creationId xmlns:p14="http://schemas.microsoft.com/office/powerpoint/2010/main" val="3671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DIVERSE INTERPRETAZIONI DEL TERRITORIO</a:t>
            </a:r>
          </a:p>
        </p:txBody>
      </p:sp>
      <p:sp>
        <p:nvSpPr>
          <p:cNvPr id="3" name="Segnaposto contenuto 2"/>
          <p:cNvSpPr>
            <a:spLocks noGrp="1"/>
          </p:cNvSpPr>
          <p:nvPr>
            <p:ph idx="1"/>
          </p:nvPr>
        </p:nvSpPr>
        <p:spPr/>
        <p:txBody>
          <a:bodyPr/>
          <a:lstStyle/>
          <a:p>
            <a:r>
              <a:rPr lang="it-IT" dirty="0"/>
              <a:t>FINO ANNI ‘60= la geografia neopositivistica lo vede come un complesso di relazioni fra elementi</a:t>
            </a:r>
          </a:p>
          <a:p>
            <a:r>
              <a:rPr lang="it-IT" dirty="0"/>
              <a:t>ANNI ‘70= approccio economico= sistema territoriale</a:t>
            </a:r>
          </a:p>
          <a:p>
            <a:r>
              <a:rPr lang="it-IT" dirty="0"/>
              <a:t>ANNI ‘80= diventa un sistema territoriale complesso da studiare con un approccio olistico</a:t>
            </a:r>
          </a:p>
          <a:p>
            <a:endParaRPr lang="it-IT" dirty="0"/>
          </a:p>
        </p:txBody>
      </p:sp>
    </p:spTree>
    <p:extLst>
      <p:ext uri="{BB962C8B-B14F-4D97-AF65-F5344CB8AC3E}">
        <p14:creationId xmlns:p14="http://schemas.microsoft.com/office/powerpoint/2010/main" val="2527722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TERRITORIALIZZAZIONE</a:t>
            </a:r>
          </a:p>
        </p:txBody>
      </p:sp>
      <p:sp>
        <p:nvSpPr>
          <p:cNvPr id="3" name="Segnaposto contenuto 2"/>
          <p:cNvSpPr>
            <a:spLocks noGrp="1"/>
          </p:cNvSpPr>
          <p:nvPr>
            <p:ph idx="1"/>
          </p:nvPr>
        </p:nvSpPr>
        <p:spPr/>
        <p:txBody>
          <a:bodyPr/>
          <a:lstStyle/>
          <a:p>
            <a:pPr marL="0" indent="0">
              <a:buNone/>
            </a:pPr>
            <a:r>
              <a:rPr lang="it-IT" dirty="0"/>
              <a:t>E’ sia un fenomeno di appropriazione statale che una produzione ideologica</a:t>
            </a:r>
          </a:p>
          <a:p>
            <a:endParaRPr lang="it-IT" dirty="0"/>
          </a:p>
          <a:p>
            <a:pPr marL="0" indent="0">
              <a:buNone/>
            </a:pPr>
            <a:r>
              <a:rPr lang="it-IT" dirty="0"/>
              <a:t>Proiezione di un potere sullo spazio</a:t>
            </a:r>
          </a:p>
          <a:p>
            <a:endParaRPr lang="it-IT" dirty="0"/>
          </a:p>
          <a:p>
            <a:pPr marL="0" indent="0">
              <a:buNone/>
            </a:pPr>
            <a:r>
              <a:rPr lang="it-IT" dirty="0"/>
              <a:t>Ad un cambiamento politico/culturale corrisponde un territorio diverso</a:t>
            </a:r>
          </a:p>
        </p:txBody>
      </p:sp>
      <p:sp>
        <p:nvSpPr>
          <p:cNvPr id="4" name="Freccia in giù 3"/>
          <p:cNvSpPr/>
          <p:nvPr/>
        </p:nvSpPr>
        <p:spPr>
          <a:xfrm>
            <a:off x="5234619" y="3192458"/>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91694" y="4235229"/>
            <a:ext cx="542925"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8087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ORGANIZZAZIONE TERRITORIALE</a:t>
            </a:r>
          </a:p>
        </p:txBody>
      </p:sp>
      <p:sp>
        <p:nvSpPr>
          <p:cNvPr id="3" name="Segnaposto contenuto 2"/>
          <p:cNvSpPr>
            <a:spLocks noGrp="1"/>
          </p:cNvSpPr>
          <p:nvPr>
            <p:ph idx="1"/>
          </p:nvPr>
        </p:nvSpPr>
        <p:spPr/>
        <p:txBody>
          <a:bodyPr>
            <a:normAutofit/>
          </a:bodyPr>
          <a:lstStyle/>
          <a:p>
            <a:r>
              <a:rPr lang="it-IT" dirty="0"/>
              <a:t>Nelle diverse scale, è l’oggetto principale della geografia economica</a:t>
            </a:r>
          </a:p>
          <a:p>
            <a:r>
              <a:rPr lang="it-IT" dirty="0"/>
              <a:t>Viene analizzata e studiata considerando 3 ordini di fattori:</a:t>
            </a:r>
          </a:p>
          <a:p>
            <a:pPr marL="514350" indent="-514350">
              <a:buAutoNum type="arabicParenR"/>
            </a:pPr>
            <a:r>
              <a:rPr lang="it-IT" dirty="0"/>
              <a:t>Le differenti condizioni naturali dei vari luoghi</a:t>
            </a:r>
          </a:p>
          <a:p>
            <a:pPr marL="514350" indent="-514350">
              <a:buAutoNum type="arabicParenR"/>
            </a:pPr>
            <a:r>
              <a:rPr lang="it-IT" dirty="0"/>
              <a:t>Le condizioni ereditate dal passato (materiali, sociali, culturali, economiche)</a:t>
            </a:r>
          </a:p>
          <a:p>
            <a:pPr marL="514350" indent="-514350">
              <a:buAutoNum type="arabicParenR"/>
            </a:pPr>
            <a:r>
              <a:rPr lang="it-IT" dirty="0"/>
              <a:t>L’organizzazione attuale</a:t>
            </a:r>
          </a:p>
        </p:txBody>
      </p:sp>
    </p:spTree>
    <p:extLst>
      <p:ext uri="{BB962C8B-B14F-4D97-AF65-F5344CB8AC3E}">
        <p14:creationId xmlns:p14="http://schemas.microsoft.com/office/powerpoint/2010/main" val="4121244750"/>
      </p:ext>
    </p:extLst>
  </p:cSld>
  <p:clrMapOvr>
    <a:masterClrMapping/>
  </p:clrMapOvr>
</p:sld>
</file>

<file path=ppt/theme/theme1.xml><?xml version="1.0" encoding="utf-8"?>
<a:theme xmlns:a="http://schemas.openxmlformats.org/drawingml/2006/main" name="Tema di Office">
  <a:themeElements>
    <a:clrScheme name="Gradazioni di grigio">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2661</Words>
  <Application>Microsoft Office PowerPoint</Application>
  <PresentationFormat>Widescreen</PresentationFormat>
  <Paragraphs>237</Paragraphs>
  <Slides>42</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42</vt:i4>
      </vt:variant>
    </vt:vector>
  </HeadingPairs>
  <TitlesOfParts>
    <vt:vector size="46" baseType="lpstr">
      <vt:lpstr>Arial</vt:lpstr>
      <vt:lpstr>Calibri</vt:lpstr>
      <vt:lpstr>Raleway</vt:lpstr>
      <vt:lpstr>Tema di Office</vt:lpstr>
      <vt:lpstr>LO SPAZIO GEOECONOMICO</vt:lpstr>
      <vt:lpstr>ORGANIZZAZIONE DEL TERRITORIO</vt:lpstr>
      <vt:lpstr>RELAZIONI</vt:lpstr>
      <vt:lpstr>TERRITORIO</vt:lpstr>
      <vt:lpstr>TERRITORIO</vt:lpstr>
      <vt:lpstr>PROCESSI DI INTERVENTO SULLO SPAZIO</vt:lpstr>
      <vt:lpstr>DIVERSE INTERPRETAZIONI DEL TERRITORIO</vt:lpstr>
      <vt:lpstr>TERRITORIALIZZAZIONE</vt:lpstr>
      <vt:lpstr>ORGANIZZAZIONE TERRITORIALE</vt:lpstr>
      <vt:lpstr>VALORE ECONOMICO DEL TERRITORIO</vt:lpstr>
      <vt:lpstr>COSTI DELL’IMPRESA</vt:lpstr>
      <vt:lpstr>ECONOMIE DI SCALA</vt:lpstr>
      <vt:lpstr>ECONOMIE DI SCALA</vt:lpstr>
      <vt:lpstr>                             ECONOMIE ESTERNE</vt:lpstr>
      <vt:lpstr>VANTAGGI ECONOMIE ESTERNE</vt:lpstr>
      <vt:lpstr>ECONOMIE DA AGGLOMERAZIONE</vt:lpstr>
      <vt:lpstr>ECONOMIE DA URBANIZZAZIONE</vt:lpstr>
      <vt:lpstr>ECONOMIE DA AGGLOMERAZIONE</vt:lpstr>
      <vt:lpstr>     DISECONOMIE DA URBANIZZAZIONE</vt:lpstr>
      <vt:lpstr>DISECONOMIE DA URBANIZZAZIONE</vt:lpstr>
      <vt:lpstr>REGIONI GEOGRAFICHE</vt:lpstr>
      <vt:lpstr>INTERPRETAZIONE E EVOLUZIONE DEL CONCETTO DI REGIONE</vt:lpstr>
      <vt:lpstr>EVOLUZIONE CONCETTO DI REGIONE</vt:lpstr>
      <vt:lpstr>REGIONE NATURALE</vt:lpstr>
      <vt:lpstr>REGIONE UMANIZZATA</vt:lpstr>
      <vt:lpstr>REGIONE FUNZIONALE</vt:lpstr>
      <vt:lpstr>REGIONE SISTEMICA</vt:lpstr>
      <vt:lpstr>REGIONE GEOGRAFICA: sintesi</vt:lpstr>
      <vt:lpstr>GERARCHIE TERRITORIALI</vt:lpstr>
      <vt:lpstr>TIPI DI REGIONE</vt:lpstr>
      <vt:lpstr>TIPI DI REGIONE</vt:lpstr>
      <vt:lpstr>TIPI DI REGIONE</vt:lpstr>
      <vt:lpstr>REGIONI GERARCHICHE </vt:lpstr>
      <vt:lpstr>MODELLO LOCALITA’ CENTRALI DI CHRISTALLER</vt:lpstr>
      <vt:lpstr>REGIONI POLARIZZATE</vt:lpstr>
      <vt:lpstr>DIMENSIONE LOCALE</vt:lpstr>
      <vt:lpstr>SVILUPPO LOCALE</vt:lpstr>
      <vt:lpstr>VALORI E RISORSE TERRITORIALI</vt:lpstr>
      <vt:lpstr>LOCALE-GLOBALE</vt:lpstr>
      <vt:lpstr>LOCALE-GLOBALE</vt:lpstr>
      <vt:lpstr>MILIEU TERRITORIALE LOCALE</vt:lpstr>
      <vt:lpstr>LOCALE E GLOBALE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Microsoft Office User</dc:creator>
  <cp:lastModifiedBy>simona epasto</cp:lastModifiedBy>
  <cp:revision>12</cp:revision>
  <dcterms:created xsi:type="dcterms:W3CDTF">2020-04-25T16:23:21Z</dcterms:created>
  <dcterms:modified xsi:type="dcterms:W3CDTF">2023-03-04T08:59:32Z</dcterms:modified>
</cp:coreProperties>
</file>