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0C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84"/>
    <p:restoredTop sz="94674"/>
  </p:normalViewPr>
  <p:slideViewPr>
    <p:cSldViewPr snapToGrid="0" snapToObjects="1">
      <p:cViewPr varScale="1">
        <p:scale>
          <a:sx n="59" d="100"/>
          <a:sy n="59" d="100"/>
        </p:scale>
        <p:origin x="7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601FA7F9-12DE-ED42-B12D-9953F30D0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3218" y="3882452"/>
            <a:ext cx="8640580" cy="89941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Raleway" panose="020B0503030101060003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8" name="Titolo 7">
            <a:extLst>
              <a:ext uri="{FF2B5EF4-FFF2-40B4-BE49-F238E27FC236}">
                <a16:creationId xmlns:a16="http://schemas.microsoft.com/office/drawing/2014/main" id="{44F19C3A-61AF-6349-B009-01240C73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218" y="2067586"/>
            <a:ext cx="7373141" cy="16427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59482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7F374C-0DD9-BF49-95E5-25DECDA15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24303"/>
            <a:ext cx="2628900" cy="4852660"/>
          </a:xfrm>
        </p:spPr>
        <p:txBody>
          <a:bodyPr vert="eaVert"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6F6BA3-830C-4E4B-B489-7EACBE7E6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24303"/>
            <a:ext cx="7734300" cy="4852660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AFAA6C-918C-5940-8D9D-8665E97EA3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E58354-0C2D-474C-A379-E866638D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CC8012-130C-4642-938C-A3F25DB1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752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B9A3-150C-4923-A0A1-0F1F2D787E3F}" type="datetimeFigureOut">
              <a:rPr lang="es-ES" smtClean="0"/>
              <a:pPr/>
              <a:t>19/02/2023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D7541-FE47-4045-83E2-F184A034E9AB}" type="slidenum">
              <a:rPr lang="es-ES" smtClean="0"/>
              <a:pPr/>
              <a:t>‹N›</a:t>
            </a:fld>
            <a:endParaRPr lang="es-ES"/>
          </a:p>
        </p:txBody>
      </p:sp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28670"/>
            <a:ext cx="1219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066800"/>
          </a:xfrm>
          <a:prstGeom prst="rect">
            <a:avLst/>
          </a:prstGeom>
          <a:gradFill rotWithShape="0">
            <a:gsLst>
              <a:gs pos="100000">
                <a:schemeClr val="bg1">
                  <a:alpha val="46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>
            <a:off x="0" y="1214422"/>
            <a:ext cx="12192000" cy="5643578"/>
          </a:xfrm>
          <a:prstGeom prst="rect">
            <a:avLst/>
          </a:prstGeom>
          <a:gradFill rotWithShape="0">
            <a:gsLst>
              <a:gs pos="26000">
                <a:schemeClr val="bg1">
                  <a:alpha val="3000"/>
                </a:schemeClr>
              </a:gs>
              <a:gs pos="100000">
                <a:srgbClr val="C0DAF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1800" dirty="0">
              <a:latin typeface="Arial" charset="0"/>
              <a:ea typeface="ヒラギノ角ゴ Pro W3" pitchFamily="-10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470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C81AEC-CBEF-2349-ADAC-694AAB04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4735"/>
            <a:ext cx="10515600" cy="183426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B61BBD-DC46-DC48-BE46-C1396EF78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87581"/>
            <a:ext cx="10515600" cy="240207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1D491-8608-674A-9D82-578950F9B4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5094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481B03-386C-684E-ABCE-7478D809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50944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70F3AB-3307-1746-99C6-48544C9E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5094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54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C8475D-7526-E046-B96C-CF5DF57F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0152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AC8C8B-C1F5-AC4D-B6FC-E61B03DDD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74731"/>
            <a:ext cx="5181600" cy="3402232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27E3DD-D9BF-CE4E-A799-838C5ADCE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74731"/>
            <a:ext cx="5181600" cy="340223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CAE719-FFFB-D44F-B925-7437D686A5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24A362F-97FF-0540-8CA1-5C15FA646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B03FB6-9D21-5F46-890A-673BF11E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71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7F380A-2025-104F-A50B-E2571587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82151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C35060-75A4-C342-8D8B-7789D2516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1246" y="29832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2D176E5-CE4C-5447-AF7A-B538C7CEC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1246" y="4082735"/>
            <a:ext cx="5157787" cy="2106927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7EDEF16-CD2C-074D-B271-F44F76B8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3658" y="29832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F1E8DE2-0079-7B44-8428-4F5C17CD3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6812" y="4097968"/>
            <a:ext cx="5183188" cy="2091694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180FAC4-A06E-E94C-9A76-C2F1B703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3A91576-A15A-BD44-99BB-0DAEA976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2F55F22-26BF-654B-ADC0-629A5D21C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45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33DCF1-0C08-4D46-A818-6EB683D07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6073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01F6FA8-F741-4849-AA76-B2B5B78B39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A95D4B-7BC6-E34D-943A-845FF13F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16E4EF-52DB-B947-B7C2-B64EE8F4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44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CE94AE3-42D6-6344-8967-D8452263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B20478-C96F-1C45-9765-C56796426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D729070-1FA0-4B46-A8F3-24662683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9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BC81D9-F22F-5C4B-AC68-E136786E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58115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237EEC-3180-F041-864E-B2C0221B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81150"/>
            <a:ext cx="6172200" cy="42799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3B782C-0DCD-A94D-B620-362DA760D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5E2638-156C-8740-A1F7-DF4182D9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80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304A7F-EDD3-4440-9E86-57D8D8ACF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80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914550-14E8-8841-8CAB-D367CCCF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80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222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F315C-0734-014E-AB37-D7E823E86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340069"/>
            <a:ext cx="3932237" cy="2088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DBD5771-BB4A-3B49-BCE4-3B550D0E3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40068"/>
            <a:ext cx="6172200" cy="4520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D1FDF3B-475F-D249-AC54-9ADF90E4E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589" y="3657600"/>
            <a:ext cx="3932237" cy="2203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E3BD24-40F9-0C4D-B4D3-099578C1C2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1102C4-CB9D-9843-AB20-9C84D528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D8800B-7444-DA47-A26C-BCA48393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476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1E532E-34DC-0441-ACE7-10BF804C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1146208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C7C49F-A357-A54B-911E-C61D59579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69779"/>
            <a:ext cx="10515600" cy="3607184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E0899B-5F07-4144-9F69-AE008DCED1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941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19/02/2023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640A71-5027-1B40-BDC4-26798F93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19414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6504EA-2BB4-574D-BE45-BBD2A8F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941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045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62A5B01-81DF-F94E-93C7-559EE94CF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869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AF2986-DE06-DE4C-9395-E031CB387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3495"/>
            <a:ext cx="10515600" cy="3883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E76108-1715-774E-90C6-BAF7F529E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A3750EE6-F4FC-E84C-AF13-5CDD6CE7CC66}" type="datetimeFigureOut">
              <a:rPr lang="it-IT" smtClean="0"/>
              <a:pPr/>
              <a:t>19/02/2023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93133D-901F-F041-8BF9-04104E663D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5EA247-C9B6-7947-BF94-5DF875E42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521F8777-1489-2D4A-93C2-4300528E9CD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59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640C38"/>
          </a:solidFill>
          <a:latin typeface="Raleway" panose="020B05030301010600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0C1307-183D-CB4E-83E4-965CAC12A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3220" y="2027549"/>
            <a:ext cx="8640580" cy="1482413"/>
          </a:xfrm>
        </p:spPr>
        <p:txBody>
          <a:bodyPr/>
          <a:lstStyle/>
          <a:p>
            <a:r>
              <a:rPr lang="es-VE" dirty="0"/>
              <a:t>IL SISTEMA-MONDO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43ECAB6-6677-A34F-A194-030954E4B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956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58142" y="337457"/>
            <a:ext cx="8795657" cy="740229"/>
          </a:xfrm>
        </p:spPr>
        <p:txBody>
          <a:bodyPr/>
          <a:lstStyle/>
          <a:p>
            <a:pPr algn="ctr"/>
            <a:r>
              <a:rPr lang="it-IT" dirty="0"/>
              <a:t>IL CONCETTO DI SISTEMA MONDO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3029" y="1340768"/>
            <a:ext cx="11756571" cy="4885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/>
              <a:t>Divisione internazionale del lavoro:</a:t>
            </a:r>
            <a:r>
              <a:rPr lang="it-IT" sz="2400" dirty="0"/>
              <a:t> distribuzione delle attività economiche e produttive nello spazio mondiale</a:t>
            </a:r>
          </a:p>
          <a:p>
            <a:pPr marL="0" indent="0">
              <a:buNone/>
            </a:pPr>
            <a:r>
              <a:rPr lang="it-IT" sz="2400" dirty="0"/>
              <a:t>Perché alcuni settori industriali o fasi del ciclo produttivo si concentrano in determinate regioni geografiche?</a:t>
            </a:r>
          </a:p>
          <a:p>
            <a:pPr marL="0" indent="0">
              <a:buNone/>
            </a:pPr>
            <a:r>
              <a:rPr lang="it-IT" sz="2400" dirty="0"/>
              <a:t>L’export dei paesi più poveri comprendeva soprattutto materie prime e semilavorati, mentre quelli più ricchi si riferivano a prodotti industriali con elevato contenuto tecnologico</a:t>
            </a:r>
          </a:p>
          <a:p>
            <a:pPr marL="0" indent="0">
              <a:buNone/>
            </a:pPr>
            <a:r>
              <a:rPr lang="it-IT" sz="2400" dirty="0"/>
              <a:t>Il sistema-mondo (un unico sistema, in cui il trasferimento di surplus non presuppone unitarietà politica, ma meccanismi di mercato) si articola in Centro, Semiperiferia, Periferia (</a:t>
            </a:r>
            <a:r>
              <a:rPr lang="it-IT" sz="2400" b="1" dirty="0"/>
              <a:t>WALLERSTEIN</a:t>
            </a:r>
            <a:r>
              <a:rPr lang="it-IT" sz="2400" dirty="0"/>
              <a:t>)</a:t>
            </a:r>
          </a:p>
          <a:p>
            <a:pPr marL="0" indent="0">
              <a:lnSpc>
                <a:spcPct val="80000"/>
              </a:lnSpc>
              <a:buNone/>
            </a:pPr>
            <a:endParaRPr lang="it-IT" sz="20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7814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DIVISIONE INTERNAZIONALE DEL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it-IT" sz="2400" dirty="0"/>
              <a:t>Frammentazione dei processi produttivi a scala mondiale</a:t>
            </a:r>
          </a:p>
          <a:p>
            <a:pPr>
              <a:lnSpc>
                <a:spcPct val="80000"/>
              </a:lnSpc>
            </a:pPr>
            <a:r>
              <a:rPr lang="it-IT" sz="2400" dirty="0"/>
              <a:t>Decentramento territoriale di attività industriali (generalmente a opera di grandi imprese multinazionali), trasferite dai paesi del Nord a quelli del Sud</a:t>
            </a:r>
          </a:p>
          <a:p>
            <a:pPr>
              <a:lnSpc>
                <a:spcPct val="80000"/>
              </a:lnSpc>
            </a:pPr>
            <a:r>
              <a:rPr lang="it-IT" sz="2400" dirty="0"/>
              <a:t>Motivazioni: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it-IT" sz="2400" dirty="0"/>
              <a:t>1) disponibilità di un bacino di lavoratori industriali di livello globale (sud-est asiatico in particolare)</a:t>
            </a:r>
          </a:p>
          <a:p>
            <a:pPr marL="0" indent="0">
              <a:buNone/>
            </a:pPr>
            <a:r>
              <a:rPr lang="it-IT" sz="2400" dirty="0"/>
              <a:t>2) possibilità di frammentare i processi produttivi, conseguenza della divisione tecnica in compiti sempre più specifici a partire dal fordismo</a:t>
            </a:r>
          </a:p>
          <a:p>
            <a:pPr marL="0" indent="0">
              <a:buNone/>
            </a:pPr>
            <a:r>
              <a:rPr lang="it-IT" sz="2400" dirty="0"/>
              <a:t>3) presenza di una rete di trasporto e comunicazione</a:t>
            </a:r>
            <a:r>
              <a:rPr lang="it-IT" sz="2400" i="1" dirty="0"/>
              <a:t> </a:t>
            </a:r>
            <a:r>
              <a:rPr lang="it-IT" sz="2400" dirty="0"/>
              <a:t>efficiente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it-IT" sz="2400" dirty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280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ATTORI DI TALE SISTEMA MONDO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it-IT" dirty="0"/>
              <a:t>Organismi di Bretton Woods:</a:t>
            </a:r>
          </a:p>
          <a:p>
            <a:pPr marL="514350" indent="-514350">
              <a:buAutoNum type="arabicParenR"/>
            </a:pPr>
            <a:r>
              <a:rPr lang="it-IT" dirty="0"/>
              <a:t>Fondo Monetario Internazionale (FMI)/International Monetary Found (IMF)</a:t>
            </a:r>
          </a:p>
          <a:p>
            <a:pPr marL="514350" indent="-514350">
              <a:buAutoNum type="arabicParenR"/>
            </a:pPr>
            <a:r>
              <a:rPr lang="it-IT" dirty="0"/>
              <a:t>Banca per la ricostruzione e sviluppo </a:t>
            </a:r>
            <a:r>
              <a:rPr lang="it-IT" dirty="0">
                <a:sym typeface="Wingdings" pitchFamily="2" charset="2"/>
              </a:rPr>
              <a:t></a:t>
            </a:r>
            <a:r>
              <a:rPr lang="it-IT" dirty="0"/>
              <a:t> Banca Mondiale (World Bank, WB)</a:t>
            </a:r>
          </a:p>
          <a:p>
            <a:pPr marL="514350" indent="-514350">
              <a:buAutoNum type="arabicParenR"/>
            </a:pPr>
            <a:r>
              <a:rPr lang="it-IT" dirty="0"/>
              <a:t>International Trade Organization </a:t>
            </a:r>
            <a:r>
              <a:rPr lang="it-IT" dirty="0">
                <a:sym typeface="Wingdings" pitchFamily="2" charset="2"/>
              </a:rPr>
              <a:t> Gatt  World Trade Organization (WTO)</a:t>
            </a:r>
          </a:p>
          <a:p>
            <a:pPr>
              <a:buFontTx/>
              <a:buNone/>
            </a:pPr>
            <a:r>
              <a:rPr lang="it-IT" dirty="0"/>
              <a:t>Attori privati con un rilevante grado di potere</a:t>
            </a:r>
          </a:p>
          <a:p>
            <a:pPr>
              <a:buFontTx/>
              <a:buChar char="-"/>
            </a:pPr>
            <a:r>
              <a:rPr lang="it-IT" dirty="0"/>
              <a:t>Grandi imprese multinazionali</a:t>
            </a:r>
          </a:p>
          <a:p>
            <a:pPr>
              <a:buFontTx/>
              <a:buChar char="-"/>
            </a:pPr>
            <a:r>
              <a:rPr lang="it-IT" dirty="0"/>
              <a:t>Agenzie di rating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6056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786210"/>
          </a:xfrm>
        </p:spPr>
        <p:txBody>
          <a:bodyPr>
            <a:normAutofit fontScale="90000"/>
          </a:bodyPr>
          <a:lstStyle/>
          <a:p>
            <a:br>
              <a:rPr lang="it-IT" dirty="0"/>
            </a:br>
            <a:br>
              <a:rPr lang="it-IT" dirty="0"/>
            </a:br>
            <a:r>
              <a:rPr lang="it-IT" dirty="0"/>
              <a:t>Fondo Monetario Internazionale-FMI (International Monetary Found-IMF)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4914" y="2797628"/>
            <a:ext cx="11288486" cy="3494315"/>
          </a:xfrm>
        </p:spPr>
        <p:txBody>
          <a:bodyPr>
            <a:normAutofit/>
          </a:bodyPr>
          <a:lstStyle/>
          <a:p>
            <a:r>
              <a:rPr lang="it-IT" dirty="0"/>
              <a:t>Conferenza di Bretton Woods 1944</a:t>
            </a:r>
          </a:p>
          <a:p>
            <a:r>
              <a:rPr lang="it-IT" dirty="0"/>
              <a:t>Originariamente creato per regolare i fenomeni di natura monetaria</a:t>
            </a:r>
          </a:p>
          <a:p>
            <a:r>
              <a:rPr lang="it-IT" dirty="0"/>
              <a:t>Col tempo =&gt; finanziamento debito pubblico dei paesi del Sud e Piani di aggiustamento strutturali (linee di intervento per lo sviluppo economico cui devono sottostare i paesi per avere accesso ai finanziamenti del FMI e BM) </a:t>
            </a:r>
          </a:p>
        </p:txBody>
      </p:sp>
    </p:spTree>
    <p:extLst>
      <p:ext uri="{BB962C8B-B14F-4D97-AF65-F5344CB8AC3E}">
        <p14:creationId xmlns:p14="http://schemas.microsoft.com/office/powerpoint/2010/main" val="3797696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Banca Mondiale-BM (World Bank-WB)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Conferenza di Bretton Woods 1944</a:t>
            </a:r>
          </a:p>
          <a:p>
            <a:r>
              <a:rPr lang="it-IT" dirty="0"/>
              <a:t>Originariamente Banca per la Ricostruzione e lo sviluppo: risanamento economie Stati coinvolti nella WWII</a:t>
            </a:r>
          </a:p>
          <a:p>
            <a:r>
              <a:rPr lang="it-IT" dirty="0"/>
              <a:t>Anni ‘70: progetti di sviluppo dapprima con finanziamento di grandi opere, recentemente per la lotta alla povertà</a:t>
            </a:r>
          </a:p>
        </p:txBody>
      </p:sp>
    </p:spTree>
    <p:extLst>
      <p:ext uri="{BB962C8B-B14F-4D97-AF65-F5344CB8AC3E}">
        <p14:creationId xmlns:p14="http://schemas.microsoft.com/office/powerpoint/2010/main" val="3765874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Organizzazione Mondiale per il Commercio-OMC (World Trade Organizzation-WTO)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3029" y="2492829"/>
            <a:ext cx="11277600" cy="3633335"/>
          </a:xfrm>
        </p:spPr>
        <p:txBody>
          <a:bodyPr>
            <a:normAutofit/>
          </a:bodyPr>
          <a:lstStyle/>
          <a:p>
            <a:r>
              <a:rPr lang="it-IT" dirty="0"/>
              <a:t>Conferenza Bretton Woods 1944: Organizzazione internazionale per il commercio (ITO)</a:t>
            </a:r>
          </a:p>
          <a:p>
            <a:r>
              <a:rPr lang="it-IT" dirty="0"/>
              <a:t>1948: accordi commerciali volontari del GATT (General Agreement on Tariffs and Trade)</a:t>
            </a:r>
          </a:p>
          <a:p>
            <a:r>
              <a:rPr lang="it-IT" dirty="0"/>
              <a:t>1995: WTO, organismo sovrannazionale preposto alla regolazione del commercio globale</a:t>
            </a:r>
          </a:p>
        </p:txBody>
      </p:sp>
    </p:spTree>
    <p:extLst>
      <p:ext uri="{BB962C8B-B14F-4D97-AF65-F5344CB8AC3E}">
        <p14:creationId xmlns:p14="http://schemas.microsoft.com/office/powerpoint/2010/main" val="39917577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WTO: FUNZIONI E POTERI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Risoluzione controversie internazionali </a:t>
            </a:r>
          </a:p>
          <a:p>
            <a:r>
              <a:rPr lang="it-IT" dirty="0"/>
              <a:t>Potere sanzionatorio</a:t>
            </a:r>
          </a:p>
          <a:p>
            <a:r>
              <a:rPr lang="it-IT" dirty="0"/>
              <a:t>Regolazione scambi beni industriali, prodotti agricoli e servizi</a:t>
            </a:r>
          </a:p>
          <a:p>
            <a:r>
              <a:rPr lang="it-IT" dirty="0"/>
              <a:t>Difesa proprietà intellettuale</a:t>
            </a:r>
          </a:p>
          <a:p>
            <a:r>
              <a:rPr lang="it-IT" dirty="0"/>
              <a:t>Riduzione barriere al commercio mondiale</a:t>
            </a:r>
          </a:p>
          <a:p>
            <a:r>
              <a:rPr lang="it-IT" dirty="0"/>
              <a:t>Liberalizzazione scambi</a:t>
            </a:r>
          </a:p>
          <a:p>
            <a:r>
              <a:rPr lang="it-IT" dirty="0"/>
              <a:t>Proibizione restrizioni all’importazione, introduzione dazi e discriminazione di determinati prodotti o paesi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9049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60648"/>
            <a:ext cx="10515600" cy="719066"/>
          </a:xfrm>
        </p:spPr>
        <p:txBody>
          <a:bodyPr/>
          <a:lstStyle/>
          <a:p>
            <a:pPr algn="ctr"/>
            <a:r>
              <a:rPr lang="it-IT" dirty="0"/>
              <a:t>AGENZIE DI RATING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0485" y="1268760"/>
            <a:ext cx="11473543" cy="5132040"/>
          </a:xfrm>
        </p:spPr>
        <p:txBody>
          <a:bodyPr>
            <a:normAutofit/>
          </a:bodyPr>
          <a:lstStyle/>
          <a:p>
            <a:r>
              <a:rPr lang="it-IT" dirty="0"/>
              <a:t>Rating: giudizio di solidità e rischiosità dei titoli azionari  delle imprese e delle obbligazioni di interi paesi</a:t>
            </a:r>
          </a:p>
          <a:p>
            <a:r>
              <a:rPr lang="it-IT" dirty="0"/>
              <a:t>Giudizio espresso con lettere (AAA, CCC)</a:t>
            </a:r>
          </a:p>
          <a:p>
            <a:r>
              <a:rPr lang="it-IT" dirty="0"/>
              <a:t>Distinzione titoli solidi, rischiosi e speculativi</a:t>
            </a:r>
          </a:p>
          <a:p>
            <a:r>
              <a:rPr lang="it-IT" dirty="0"/>
              <a:t>Due agenzie dominano il panorama del rating: Moody’s e Standard and Poor’s, cui si aggiunge Fitch</a:t>
            </a:r>
          </a:p>
          <a:p>
            <a:r>
              <a:rPr lang="it-IT" dirty="0"/>
              <a:t>Potere economico straordinario anche perché agenzie private</a:t>
            </a:r>
          </a:p>
          <a:p>
            <a:r>
              <a:rPr lang="it-IT" dirty="0"/>
              <a:t>Pesante influenza sulle dinamiche dei mercati finanziari</a:t>
            </a:r>
          </a:p>
        </p:txBody>
      </p:sp>
    </p:spTree>
    <p:extLst>
      <p:ext uri="{BB962C8B-B14F-4D97-AF65-F5344CB8AC3E}">
        <p14:creationId xmlns:p14="http://schemas.microsoft.com/office/powerpoint/2010/main" val="25729501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/>
          <a:lstStyle/>
          <a:p>
            <a:pPr algn="ctr"/>
            <a:r>
              <a:rPr lang="it-IT" dirty="0"/>
              <a:t>CRITICHE AL SISTEMA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1001" y="1196752"/>
            <a:ext cx="11560628" cy="5256584"/>
          </a:xfrm>
        </p:spPr>
        <p:txBody>
          <a:bodyPr>
            <a:normAutofit/>
          </a:bodyPr>
          <a:lstStyle/>
          <a:p>
            <a:r>
              <a:rPr lang="it-IT" b="1" dirty="0"/>
              <a:t>Squilibri globalizzazione</a:t>
            </a:r>
            <a:r>
              <a:rPr lang="it-IT" dirty="0"/>
              <a:t>: persistere estrema povertà denota un cattivo funzionamento del sistema</a:t>
            </a:r>
          </a:p>
          <a:p>
            <a:r>
              <a:rPr lang="it-IT" b="1" dirty="0"/>
              <a:t>Pericoli liberismo</a:t>
            </a:r>
            <a:r>
              <a:rPr lang="it-IT" dirty="0"/>
              <a:t>: aumento povertà a causa dei piani di aggiustamento subordinati all’adozione di un modello statunitense (</a:t>
            </a:r>
            <a:r>
              <a:rPr lang="it-IT" i="1" dirty="0"/>
              <a:t>Washington consensus</a:t>
            </a:r>
            <a:r>
              <a:rPr lang="it-IT" dirty="0"/>
              <a:t>)</a:t>
            </a:r>
          </a:p>
          <a:p>
            <a:r>
              <a:rPr lang="it-IT" b="1" dirty="0"/>
              <a:t>Viscosità processi decisionali organizzazioni internazionali</a:t>
            </a:r>
            <a:r>
              <a:rPr lang="it-IT" dirty="0"/>
              <a:t>: in realtà decidono solo alcuni (G8)</a:t>
            </a:r>
          </a:p>
          <a:p>
            <a:r>
              <a:rPr lang="it-IT" b="1" dirty="0"/>
              <a:t>Erosione cittadinanza e diritto alla città</a:t>
            </a:r>
            <a:r>
              <a:rPr lang="it-IT" dirty="0"/>
              <a:t>: Stati nazionali non più potere economico, dunque cittadini no diritti</a:t>
            </a:r>
          </a:p>
          <a:p>
            <a:r>
              <a:rPr lang="it-IT" b="1" dirty="0"/>
              <a:t>Mancanza controllo su operato attori economici</a:t>
            </a:r>
          </a:p>
          <a:p>
            <a:r>
              <a:rPr lang="it-IT" b="1" dirty="0"/>
              <a:t>Prevalere ragioni economiche </a:t>
            </a:r>
            <a:r>
              <a:rPr lang="it-IT" dirty="0"/>
              <a:t>su ambiente, pace, diritti civili</a:t>
            </a:r>
          </a:p>
        </p:txBody>
      </p:sp>
    </p:spTree>
    <p:extLst>
      <p:ext uri="{BB962C8B-B14F-4D97-AF65-F5344CB8AC3E}">
        <p14:creationId xmlns:p14="http://schemas.microsoft.com/office/powerpoint/2010/main" val="4386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NUOVO EQUILIBRIO ECONOMICO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La storia economica dell’ultimo secolo può essere letta come il divenire di una geografia di crescenti interrelazioni fra differenti sistemi economici</a:t>
            </a:r>
          </a:p>
          <a:p>
            <a:r>
              <a:rPr lang="it-IT" dirty="0"/>
              <a:t>Comparsa di un nuovo equilibrio economico mondiale in seguito a:</a:t>
            </a:r>
          </a:p>
          <a:p>
            <a:pPr marL="0" indent="0">
              <a:buNone/>
            </a:pPr>
            <a:r>
              <a:rPr lang="it-IT" dirty="0"/>
              <a:t>1) Nascita grandi organizzazioni mondiali di Bretton Woods</a:t>
            </a:r>
          </a:p>
          <a:p>
            <a:pPr marL="0" indent="0">
              <a:buNone/>
            </a:pPr>
            <a:r>
              <a:rPr lang="it-IT" dirty="0"/>
              <a:t>2) Diffusione imprese multinazionali</a:t>
            </a:r>
          </a:p>
          <a:p>
            <a:pPr marL="0" indent="0">
              <a:buNone/>
            </a:pPr>
            <a:r>
              <a:rPr lang="it-IT" dirty="0"/>
              <a:t>3) Crescente mobilità capitale finanziario</a:t>
            </a:r>
          </a:p>
          <a:p>
            <a:pPr marL="0" indent="0">
              <a:buNone/>
            </a:pPr>
            <a:r>
              <a:rPr lang="it-IT" dirty="0"/>
              <a:t>4) Diffusione modello capitalistico concorrenziale</a:t>
            </a:r>
          </a:p>
        </p:txBody>
      </p:sp>
    </p:spTree>
    <p:extLst>
      <p:ext uri="{BB962C8B-B14F-4D97-AF65-F5344CB8AC3E}">
        <p14:creationId xmlns:p14="http://schemas.microsoft.com/office/powerpoint/2010/main" val="1630958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GLOBALIZZAZIONE DELL’ECONOMIA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it-IT" dirty="0"/>
              <a:t>No concetto nuovo ma già usato negli anni ‘70</a:t>
            </a:r>
          </a:p>
          <a:p>
            <a:pPr algn="l"/>
            <a:r>
              <a:rPr lang="it-IT" dirty="0"/>
              <a:t>Impatto dirompente nel dibattito degli ultimi anni</a:t>
            </a:r>
          </a:p>
          <a:p>
            <a:pPr algn="l"/>
            <a:r>
              <a:rPr lang="it-IT" dirty="0"/>
              <a:t>Idea priva di una definizione condivisa</a:t>
            </a:r>
          </a:p>
          <a:p>
            <a:pPr algn="l"/>
            <a:r>
              <a:rPr lang="it-IT" dirty="0"/>
              <a:t>In prima approssimazione definibile come </a:t>
            </a:r>
            <a:r>
              <a:rPr lang="it-IT" b="1" dirty="0"/>
              <a:t>ampliamento, intensificazione e accelerazione delle relazioni, interconnessioni e interdipendenze fra differenti aree del pianeta</a:t>
            </a:r>
          </a:p>
          <a:p>
            <a:pPr algn="l"/>
            <a:r>
              <a:rPr lang="it-IT" dirty="0"/>
              <a:t>Interrelazione che si riferisce a tutti gli ambiti delle attività umane, dagli aspetti culturali a quelli economici, dalla moda alla politica, dai fenomeni terroristici a quelli finanziari</a:t>
            </a:r>
          </a:p>
        </p:txBody>
      </p:sp>
    </p:spTree>
    <p:extLst>
      <p:ext uri="{BB962C8B-B14F-4D97-AF65-F5344CB8AC3E}">
        <p14:creationId xmlns:p14="http://schemas.microsoft.com/office/powerpoint/2010/main" val="349790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81200" y="391886"/>
            <a:ext cx="10210800" cy="51683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GLOBALIZZAZIONE DELL’ECONOMIA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6571" y="1273629"/>
            <a:ext cx="11865429" cy="5584371"/>
          </a:xfrm>
        </p:spPr>
        <p:txBody>
          <a:bodyPr>
            <a:normAutofit lnSpcReduction="10000"/>
          </a:bodyPr>
          <a:lstStyle/>
          <a:p>
            <a:r>
              <a:rPr lang="it-IT" dirty="0"/>
              <a:t>La crescente interconnessione delle economie nazionali no novità storia economica</a:t>
            </a:r>
          </a:p>
          <a:p>
            <a:r>
              <a:rPr lang="it-IT" dirty="0"/>
              <a:t>Tutto il ‘900 caratterizzato da crescente integrazione internazionale tramite flussi finanziari, commerciali e tecnologici</a:t>
            </a:r>
          </a:p>
          <a:p>
            <a:r>
              <a:rPr lang="it-IT" dirty="0"/>
              <a:t>Peculiarità globalizzazione: distinzione fra aspetti qualitativi e quantitativi</a:t>
            </a:r>
          </a:p>
          <a:p>
            <a:r>
              <a:rPr lang="it-IT" dirty="0"/>
              <a:t>Aspetti quantitativi: progressiva estensione geografica e intensificazione flussi economici: </a:t>
            </a:r>
            <a:r>
              <a:rPr lang="it-IT" b="1" dirty="0"/>
              <a:t>internazionalizzazione </a:t>
            </a:r>
            <a:r>
              <a:rPr lang="it-IT" dirty="0"/>
              <a:t>(1900)</a:t>
            </a:r>
          </a:p>
          <a:p>
            <a:r>
              <a:rPr lang="it-IT" b="1" dirty="0"/>
              <a:t>Globalizzazione</a:t>
            </a:r>
            <a:r>
              <a:rPr lang="it-IT" dirty="0"/>
              <a:t>: affianca a tali trasformazioni quantitative altri aspetti di natura qualitativa, in particolare l’integrazione funzionale distribuita a livello internazionale e l’emergere di nuovi attori politici e regolamenti di portata planetaria</a:t>
            </a:r>
          </a:p>
          <a:p>
            <a:r>
              <a:rPr lang="it-IT" dirty="0"/>
              <a:t>No condizione data ma processo in evoluzione</a:t>
            </a:r>
          </a:p>
        </p:txBody>
      </p:sp>
    </p:spTree>
    <p:extLst>
      <p:ext uri="{BB962C8B-B14F-4D97-AF65-F5344CB8AC3E}">
        <p14:creationId xmlns:p14="http://schemas.microsoft.com/office/powerpoint/2010/main" val="3404638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81200" y="489856"/>
            <a:ext cx="9971314" cy="464907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SCHEMA CONCETTUALE (Amin e Thrift)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7457" y="1196752"/>
            <a:ext cx="11615057" cy="4833934"/>
          </a:xfrm>
        </p:spPr>
        <p:txBody>
          <a:bodyPr>
            <a:normAutofit/>
          </a:bodyPr>
          <a:lstStyle/>
          <a:p>
            <a:r>
              <a:rPr lang="it-IT" dirty="0"/>
              <a:t>5 aspetti principali che rivestono un ruolo fondamentale nel determinare la riorganizzazione dell’economia mondiale:</a:t>
            </a:r>
          </a:p>
          <a:p>
            <a:pPr marL="514350" indent="-514350">
              <a:buAutoNum type="arabicParenR"/>
            </a:pPr>
            <a:r>
              <a:rPr lang="it-IT" dirty="0"/>
              <a:t>Crescente centralità reti finanziarie</a:t>
            </a:r>
          </a:p>
          <a:p>
            <a:pPr marL="514350" indent="-514350">
              <a:buAutoNum type="arabicParenR"/>
            </a:pPr>
            <a:r>
              <a:rPr lang="it-IT" dirty="0"/>
              <a:t>Crescente importanza economia della conoscenza</a:t>
            </a:r>
          </a:p>
          <a:p>
            <a:pPr marL="514350" indent="-514350">
              <a:buAutoNum type="arabicParenR"/>
            </a:pPr>
            <a:r>
              <a:rPr lang="it-IT" dirty="0"/>
              <a:t>Internazionalizzazione tecnologica</a:t>
            </a:r>
          </a:p>
          <a:p>
            <a:pPr marL="514350" indent="-514350">
              <a:buAutoNum type="arabicParenR"/>
            </a:pPr>
            <a:r>
              <a:rPr lang="it-IT" dirty="0"/>
              <a:t>Diffusione oligopoli transnazionali</a:t>
            </a:r>
          </a:p>
          <a:p>
            <a:pPr marL="514350" indent="-514350">
              <a:buAutoNum type="arabicParenR"/>
            </a:pPr>
            <a:r>
              <a:rPr lang="it-IT" dirty="0"/>
              <a:t>Diplomazia economica transnazionale e orientamento globale strategie economiche nazionali</a:t>
            </a:r>
          </a:p>
        </p:txBody>
      </p:sp>
    </p:spTree>
    <p:extLst>
      <p:ext uri="{BB962C8B-B14F-4D97-AF65-F5344CB8AC3E}">
        <p14:creationId xmlns:p14="http://schemas.microsoft.com/office/powerpoint/2010/main" val="752495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ALTRE DEFINIZIONI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/>
              <a:t>Pierre Veltz</a:t>
            </a:r>
            <a:r>
              <a:rPr lang="it-IT" dirty="0"/>
              <a:t>: riconduce il fenomeno a un sensibile aumento delle interdipendenze territoriali (globalizzazione geografica)</a:t>
            </a:r>
          </a:p>
          <a:p>
            <a:r>
              <a:rPr lang="it-IT" b="1" dirty="0"/>
              <a:t>Deaglio</a:t>
            </a:r>
            <a:r>
              <a:rPr lang="it-IT" dirty="0"/>
              <a:t>: l’economia mondiale si organizza come un’economia d’arcipelago che connette orizzontalmente tra loro zone di attività legate da flussi e relazioni funzionali</a:t>
            </a:r>
          </a:p>
          <a:p>
            <a:r>
              <a:rPr lang="it-IT" dirty="0"/>
              <a:t>In questa prospettiva lo sviluppo è legato ad una dialettica spaziale locale-globale</a:t>
            </a:r>
          </a:p>
          <a:p>
            <a:r>
              <a:rPr lang="it-IT" dirty="0"/>
              <a:t>La globalizzazione non annulla la </a:t>
            </a:r>
            <a:r>
              <a:rPr lang="it-IT" b="1" dirty="0"/>
              <a:t>distanza</a:t>
            </a:r>
            <a:r>
              <a:rPr lang="it-IT" dirty="0"/>
              <a:t>: la distanza fisica continua a rappresentare qualcosa di reale nella nostra quotidianità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0211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81200" y="0"/>
            <a:ext cx="10101942" cy="908720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FORME E SQUILIBRI GLOBALIZZAZIONE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7457" y="1415142"/>
            <a:ext cx="11745685" cy="5110201"/>
          </a:xfrm>
        </p:spPr>
        <p:txBody>
          <a:bodyPr>
            <a:normAutofit lnSpcReduction="10000"/>
          </a:bodyPr>
          <a:lstStyle/>
          <a:p>
            <a:r>
              <a:rPr lang="it-IT" dirty="0"/>
              <a:t>La globalizzazione del XXI sec si caratterizza per la varietà e l’interdipendenza reciproca delle sue manifestazioni: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it-IT" b="1" dirty="0"/>
              <a:t>Globalizzazione tecnologico-economica</a:t>
            </a:r>
            <a:r>
              <a:rPr lang="it-IT" dirty="0"/>
              <a:t>: riguarda tutte le fasi del circuito economico (fattori produttivi, produzione, distribuzione, consumo) 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it-IT" b="1" dirty="0"/>
              <a:t>Globalizzazione capitali finanziari</a:t>
            </a:r>
            <a:r>
              <a:rPr lang="it-IT" dirty="0"/>
              <a:t>: operatori sparsi in tutto il mondo collegati per via telematica alle aziende mondiali (rischi speculazione)</a:t>
            </a:r>
          </a:p>
          <a:p>
            <a:pPr marL="514350" indent="-514350">
              <a:buAutoNum type="arabicParenR"/>
            </a:pPr>
            <a:r>
              <a:rPr lang="it-IT" b="1" dirty="0"/>
              <a:t>Globalizzazione imprese</a:t>
            </a:r>
            <a:r>
              <a:rPr lang="it-IT" dirty="0"/>
              <a:t>: imprese multinazionali, reti globali d’impresa, globalizz. produzione)</a:t>
            </a:r>
          </a:p>
          <a:p>
            <a:pPr marL="514350" indent="-514350">
              <a:buAutoNum type="arabicParenR"/>
            </a:pPr>
            <a:r>
              <a:rPr lang="it-IT" b="1" dirty="0"/>
              <a:t>Globalizzazione commerciale</a:t>
            </a:r>
            <a:r>
              <a:rPr lang="it-IT" dirty="0"/>
              <a:t>: WTO, libera circolazione merci e investimenti diretti (coesistenza globalizzazione e regionalizzazione)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4345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FORME E SQUILIBRI GLOBALIZZAZIONE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5) </a:t>
            </a:r>
            <a:r>
              <a:rPr lang="it-IT" b="1" dirty="0"/>
              <a:t>Globalizzazione tecnologie trasporti e telecomunicazioni</a:t>
            </a:r>
          </a:p>
          <a:p>
            <a:pPr marL="0" indent="0">
              <a:buNone/>
            </a:pPr>
            <a:r>
              <a:rPr lang="it-IT" dirty="0"/>
              <a:t>6) </a:t>
            </a:r>
            <a:r>
              <a:rPr lang="it-IT" b="1" dirty="0"/>
              <a:t>Globalizzazione sapere scientifico- tecnologico</a:t>
            </a:r>
          </a:p>
          <a:p>
            <a:pPr marL="0" indent="0">
              <a:buNone/>
            </a:pPr>
            <a:r>
              <a:rPr lang="it-IT" dirty="0"/>
              <a:t>7) </a:t>
            </a:r>
            <a:r>
              <a:rPr lang="it-IT" b="1" dirty="0"/>
              <a:t>Globalizzazione ambientale</a:t>
            </a:r>
            <a:r>
              <a:rPr lang="it-IT" dirty="0"/>
              <a:t>: global change</a:t>
            </a:r>
          </a:p>
          <a:p>
            <a:pPr marL="0" indent="0">
              <a:buNone/>
            </a:pPr>
            <a:r>
              <a:rPr lang="it-IT" dirty="0"/>
              <a:t>8) </a:t>
            </a:r>
            <a:r>
              <a:rPr lang="it-IT" b="1" dirty="0"/>
              <a:t>Globalizzazione culturale</a:t>
            </a:r>
            <a:r>
              <a:rPr lang="it-IT" dirty="0"/>
              <a:t>: fenomeni di omologazione, perdita biodiversità culturale, scomparsa modi di vita e produzioni locali</a:t>
            </a:r>
          </a:p>
          <a:p>
            <a:pPr marL="0" indent="0">
              <a:buNone/>
            </a:pPr>
            <a:r>
              <a:rPr lang="it-IT" dirty="0"/>
              <a:t>9) </a:t>
            </a:r>
            <a:r>
              <a:rPr lang="it-IT" b="1" dirty="0"/>
              <a:t>Globalizzazione geopolitica e geostrategica</a:t>
            </a:r>
            <a:r>
              <a:rPr lang="it-IT" dirty="0"/>
              <a:t>: crescente interdipendenza delle decisioni e degli avvenimenti politici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3963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SETTORI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Problemi connessi alla mancanza di globalizzazione in altri settori:</a:t>
            </a:r>
          </a:p>
          <a:p>
            <a:pPr marL="514350" indent="-514350">
              <a:buAutoNum type="arabicParenR"/>
            </a:pPr>
            <a:r>
              <a:rPr lang="it-IT" b="1" dirty="0"/>
              <a:t>Globalizzazione istituzioni</a:t>
            </a:r>
            <a:r>
              <a:rPr lang="it-IT" dirty="0"/>
              <a:t>: UN e altri capacità limitate</a:t>
            </a:r>
          </a:p>
          <a:p>
            <a:pPr marL="514350" indent="-514350">
              <a:buAutoNum type="arabicParenR"/>
            </a:pPr>
            <a:r>
              <a:rPr lang="it-IT" b="1" dirty="0"/>
              <a:t>Globalizzazione mercato del lavoro</a:t>
            </a:r>
            <a:r>
              <a:rPr lang="it-IT" dirty="0"/>
              <a:t>: diversa tutela</a:t>
            </a:r>
          </a:p>
          <a:p>
            <a:pPr marL="514350" indent="-514350">
              <a:buAutoNum type="arabicParenR"/>
            </a:pPr>
            <a:r>
              <a:rPr lang="it-IT" b="1" dirty="0"/>
              <a:t>Globalizzazione problematiche ambientali e sostenibilità</a:t>
            </a:r>
          </a:p>
        </p:txBody>
      </p:sp>
    </p:spTree>
    <p:extLst>
      <p:ext uri="{BB962C8B-B14F-4D97-AF65-F5344CB8AC3E}">
        <p14:creationId xmlns:p14="http://schemas.microsoft.com/office/powerpoint/2010/main" val="7286623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1130</Words>
  <Application>Microsoft Office PowerPoint</Application>
  <PresentationFormat>Widescreen</PresentationFormat>
  <Paragraphs>105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1" baseType="lpstr">
      <vt:lpstr>Arial</vt:lpstr>
      <vt:lpstr>Raleway</vt:lpstr>
      <vt:lpstr>Tema di Office</vt:lpstr>
      <vt:lpstr>IL SISTEMA-MONDO</vt:lpstr>
      <vt:lpstr>NUOVO EQUILIBRIO ECONOMICO</vt:lpstr>
      <vt:lpstr>GLOBALIZZAZIONE DELL’ECONOMIA</vt:lpstr>
      <vt:lpstr>GLOBALIZZAZIONE DELL’ECONOMIA</vt:lpstr>
      <vt:lpstr>SCHEMA CONCETTUALE (Amin e Thrift)</vt:lpstr>
      <vt:lpstr>ALTRE DEFINIZIONI</vt:lpstr>
      <vt:lpstr>FORME E SQUILIBRI GLOBALIZZAZIONE</vt:lpstr>
      <vt:lpstr>FORME E SQUILIBRI GLOBALIZZAZIONE</vt:lpstr>
      <vt:lpstr>ALTRI SETTORI</vt:lpstr>
      <vt:lpstr>IL CONCETTO DI SISTEMA MONDO</vt:lpstr>
      <vt:lpstr>DIVISIONE INTERNAZIONALE DEL LAVORO</vt:lpstr>
      <vt:lpstr>ATTORI DI TALE SISTEMA MONDO</vt:lpstr>
      <vt:lpstr>  Fondo Monetario Internazionale-FMI (International Monetary Found-IMF)</vt:lpstr>
      <vt:lpstr>Banca Mondiale-BM (World Bank-WB)</vt:lpstr>
      <vt:lpstr>Organizzazione Mondiale per il Commercio-OMC (World Trade Organizzation-WTO)</vt:lpstr>
      <vt:lpstr>WTO: FUNZIONI E POTERI</vt:lpstr>
      <vt:lpstr>AGENZIE DI RATING</vt:lpstr>
      <vt:lpstr>CRITICHE AL SISTEMA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simona epasto</cp:lastModifiedBy>
  <cp:revision>10</cp:revision>
  <dcterms:created xsi:type="dcterms:W3CDTF">2020-04-25T16:23:21Z</dcterms:created>
  <dcterms:modified xsi:type="dcterms:W3CDTF">2023-02-19T09:50:09Z</dcterms:modified>
</cp:coreProperties>
</file>