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0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84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7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19/02/2023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70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19/02/2023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640C38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es-VE" dirty="0"/>
              <a:t>IL SISTEMA-MONDO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58142" y="337457"/>
            <a:ext cx="8795657" cy="740229"/>
          </a:xfrm>
        </p:spPr>
        <p:txBody>
          <a:bodyPr/>
          <a:lstStyle/>
          <a:p>
            <a:pPr algn="ctr"/>
            <a:r>
              <a:rPr lang="it-IT" dirty="0"/>
              <a:t>IL CONCETTO DI SISTEMA MONDO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3029" y="1340768"/>
            <a:ext cx="11756571" cy="4885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/>
              <a:t>Divisione internazionale del lavoro:</a:t>
            </a:r>
            <a:r>
              <a:rPr lang="it-IT" sz="2400" dirty="0"/>
              <a:t> distribuzione delle attività economiche e produttive nello spazio mondiale</a:t>
            </a:r>
          </a:p>
          <a:p>
            <a:pPr marL="0" indent="0">
              <a:buNone/>
            </a:pPr>
            <a:r>
              <a:rPr lang="it-IT" sz="2400" dirty="0"/>
              <a:t>Perché alcuni settori industriali o fasi del ciclo produttivo si concentrano in determinate regioni geografiche?</a:t>
            </a:r>
          </a:p>
          <a:p>
            <a:pPr marL="0" indent="0">
              <a:buNone/>
            </a:pPr>
            <a:r>
              <a:rPr lang="it-IT" sz="2400" dirty="0"/>
              <a:t>L’export dei paesi più poveri comprendeva soprattutto materie prime e semilavorati, mentre quelli più ricchi si riferivano a prodotti industriali con elevato contenuto tecnologico</a:t>
            </a:r>
          </a:p>
          <a:p>
            <a:pPr marL="0" indent="0">
              <a:buNone/>
            </a:pPr>
            <a:r>
              <a:rPr lang="it-IT" sz="2400" dirty="0"/>
              <a:t>Il sistema-mondo (un unico sistema, in cui il trasferimento di surplus non presuppone unitarietà politica, ma meccanismi di mercato) si articola in Centro, Semiperiferia, Periferia (</a:t>
            </a:r>
            <a:r>
              <a:rPr lang="it-IT" sz="2400" b="1" dirty="0"/>
              <a:t>WALLERSTEIN</a:t>
            </a:r>
            <a:r>
              <a:rPr lang="it-IT" sz="2400" dirty="0"/>
              <a:t>)</a:t>
            </a:r>
          </a:p>
          <a:p>
            <a:pPr marL="0" indent="0">
              <a:lnSpc>
                <a:spcPct val="80000"/>
              </a:lnSpc>
              <a:buNone/>
            </a:pPr>
            <a:endParaRPr lang="it-IT" sz="2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781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DIVISIONE INTERNAZIONALE DEL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sz="2400" dirty="0"/>
              <a:t>Frammentazione dei processi produttivi a scala mondiale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Decentramento territoriale di attività industriali (generalmente a opera di grandi imprese multinazionali), trasferite dai paesi del Nord a quelli del Sud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Motivazioni: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sz="2400" dirty="0"/>
              <a:t>1) disponibilità di un bacino di lavoratori industriali di livello globale (sud-est asiatico in particolare)</a:t>
            </a:r>
          </a:p>
          <a:p>
            <a:pPr marL="0" indent="0">
              <a:buNone/>
            </a:pPr>
            <a:r>
              <a:rPr lang="it-IT" sz="2400" dirty="0"/>
              <a:t>2) possibilità di frammentare i processi produttivi, conseguenza della divisione tecnica in compiti sempre più specifici a partire dal fordismo</a:t>
            </a:r>
          </a:p>
          <a:p>
            <a:pPr marL="0" indent="0">
              <a:buNone/>
            </a:pPr>
            <a:r>
              <a:rPr lang="it-IT" sz="2400" dirty="0"/>
              <a:t>3) presenza di una rete di trasporto e comunicazione</a:t>
            </a:r>
            <a:r>
              <a:rPr lang="it-IT" sz="2400" i="1" dirty="0"/>
              <a:t> </a:t>
            </a:r>
            <a:r>
              <a:rPr lang="it-IT" sz="2400" dirty="0"/>
              <a:t>efficiente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sz="2400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2802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ATTORI DI TALE SISTEMA MONDO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it-IT" dirty="0"/>
              <a:t>Organismi di Bretton Woods:</a:t>
            </a:r>
          </a:p>
          <a:p>
            <a:pPr marL="514350" indent="-514350">
              <a:buAutoNum type="arabicParenR"/>
            </a:pPr>
            <a:r>
              <a:rPr lang="it-IT" dirty="0"/>
              <a:t>Fondo Monetario Internazionale (FMI)/International Monetary Found (IMF)</a:t>
            </a:r>
          </a:p>
          <a:p>
            <a:pPr marL="514350" indent="-514350">
              <a:buAutoNum type="arabicParenR"/>
            </a:pPr>
            <a:r>
              <a:rPr lang="it-IT" dirty="0"/>
              <a:t>Banca per la ricostruzione e sviluppo </a:t>
            </a:r>
            <a:r>
              <a:rPr lang="it-IT" dirty="0">
                <a:sym typeface="Wingdings" pitchFamily="2" charset="2"/>
              </a:rPr>
              <a:t></a:t>
            </a:r>
            <a:r>
              <a:rPr lang="it-IT" dirty="0"/>
              <a:t> Banca Mondiale (World Bank, WB)</a:t>
            </a:r>
          </a:p>
          <a:p>
            <a:pPr marL="514350" indent="-514350">
              <a:buAutoNum type="arabicParenR"/>
            </a:pPr>
            <a:r>
              <a:rPr lang="it-IT" dirty="0"/>
              <a:t>International Trade Organization </a:t>
            </a:r>
            <a:r>
              <a:rPr lang="it-IT" dirty="0">
                <a:sym typeface="Wingdings" pitchFamily="2" charset="2"/>
              </a:rPr>
              <a:t> Gatt  World Trade Organization (WTO)</a:t>
            </a:r>
          </a:p>
          <a:p>
            <a:pPr>
              <a:buFontTx/>
              <a:buNone/>
            </a:pPr>
            <a:r>
              <a:rPr lang="it-IT" dirty="0"/>
              <a:t>Attori privati con un rilevante grado di potere</a:t>
            </a:r>
          </a:p>
          <a:p>
            <a:pPr>
              <a:buFontTx/>
              <a:buChar char="-"/>
            </a:pPr>
            <a:r>
              <a:rPr lang="it-IT" dirty="0"/>
              <a:t>Grandi imprese multinazionali</a:t>
            </a:r>
          </a:p>
          <a:p>
            <a:pPr>
              <a:buFontTx/>
              <a:buChar char="-"/>
            </a:pPr>
            <a:r>
              <a:rPr lang="it-IT" dirty="0"/>
              <a:t>Agenzie di rating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6056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78621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r>
              <a:rPr lang="it-IT" dirty="0"/>
              <a:t>Fondo Monetario Internazionale-FMI (International Monetary Found-IMF)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4914" y="2797628"/>
            <a:ext cx="11288486" cy="3494315"/>
          </a:xfrm>
        </p:spPr>
        <p:txBody>
          <a:bodyPr>
            <a:normAutofit/>
          </a:bodyPr>
          <a:lstStyle/>
          <a:p>
            <a:r>
              <a:rPr lang="it-IT" dirty="0"/>
              <a:t>Conferenza di Bretton Woods 1944</a:t>
            </a:r>
          </a:p>
          <a:p>
            <a:r>
              <a:rPr lang="it-IT" dirty="0"/>
              <a:t>Originariamente creato per regolare i fenomeni di natura monetaria</a:t>
            </a:r>
          </a:p>
          <a:p>
            <a:r>
              <a:rPr lang="it-IT" dirty="0"/>
              <a:t>Col tempo =&gt; finanziamento debito pubblico dei paesi del Sud e Piani di aggiustamento strutturali (linee di intervento per lo sviluppo economico cui devono sottostare i paesi per avere accesso ai finanziamenti del FMI e BM) </a:t>
            </a:r>
          </a:p>
        </p:txBody>
      </p:sp>
    </p:spTree>
    <p:extLst>
      <p:ext uri="{BB962C8B-B14F-4D97-AF65-F5344CB8AC3E}">
        <p14:creationId xmlns:p14="http://schemas.microsoft.com/office/powerpoint/2010/main" val="3797696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Banca Mondiale-BM (World Bank-WB)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Conferenza di Bretton Woods 1944</a:t>
            </a:r>
          </a:p>
          <a:p>
            <a:r>
              <a:rPr lang="it-IT" dirty="0"/>
              <a:t>Originariamente Banca per la Ricostruzione e lo sviluppo: risanamento economie Stati coinvolti nella WWII</a:t>
            </a:r>
          </a:p>
          <a:p>
            <a:r>
              <a:rPr lang="it-IT" dirty="0"/>
              <a:t>Anni ‘70: progetti di sviluppo dapprima con finanziamento di grandi opere, recentemente per la lotta alla povertà</a:t>
            </a:r>
          </a:p>
        </p:txBody>
      </p:sp>
    </p:spTree>
    <p:extLst>
      <p:ext uri="{BB962C8B-B14F-4D97-AF65-F5344CB8AC3E}">
        <p14:creationId xmlns:p14="http://schemas.microsoft.com/office/powerpoint/2010/main" val="3765874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Organizzazione Mondiale per il Commercio-OMC (World Trade Organizzation-WTO)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3029" y="2492829"/>
            <a:ext cx="11277600" cy="3633335"/>
          </a:xfrm>
        </p:spPr>
        <p:txBody>
          <a:bodyPr>
            <a:normAutofit/>
          </a:bodyPr>
          <a:lstStyle/>
          <a:p>
            <a:r>
              <a:rPr lang="it-IT" dirty="0"/>
              <a:t>Conferenza Bretton Woods 1944: Organizzazione internazionale per il commercio (ITO)</a:t>
            </a:r>
          </a:p>
          <a:p>
            <a:r>
              <a:rPr lang="it-IT" dirty="0"/>
              <a:t>1948: accordi commerciali volontari del GATT (General Agreement on Tariffs and Trade)</a:t>
            </a:r>
          </a:p>
          <a:p>
            <a:r>
              <a:rPr lang="it-IT" dirty="0"/>
              <a:t>1995: WTO, organismo sovrannazionale preposto alla regolazione del commercio globale</a:t>
            </a:r>
          </a:p>
        </p:txBody>
      </p:sp>
    </p:spTree>
    <p:extLst>
      <p:ext uri="{BB962C8B-B14F-4D97-AF65-F5344CB8AC3E}">
        <p14:creationId xmlns:p14="http://schemas.microsoft.com/office/powerpoint/2010/main" val="3991757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WTO: FUNZIONI E POTERI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Risoluzione controversie internazionali </a:t>
            </a:r>
          </a:p>
          <a:p>
            <a:r>
              <a:rPr lang="it-IT" dirty="0"/>
              <a:t>Potere sanzionatorio</a:t>
            </a:r>
          </a:p>
          <a:p>
            <a:r>
              <a:rPr lang="it-IT" dirty="0"/>
              <a:t>Regolazione scambi beni industriali, prodotti agricoli e servizi</a:t>
            </a:r>
          </a:p>
          <a:p>
            <a:r>
              <a:rPr lang="it-IT" dirty="0"/>
              <a:t>Difesa proprietà intellettuale</a:t>
            </a:r>
          </a:p>
          <a:p>
            <a:r>
              <a:rPr lang="it-IT" dirty="0"/>
              <a:t>Riduzione barriere al commercio mondiale</a:t>
            </a:r>
          </a:p>
          <a:p>
            <a:r>
              <a:rPr lang="it-IT" dirty="0"/>
              <a:t>Liberalizzazione scambi</a:t>
            </a:r>
          </a:p>
          <a:p>
            <a:r>
              <a:rPr lang="it-IT" dirty="0"/>
              <a:t>Proibizione restrizioni all’importazione, introduzione dazi e discriminazione di determinati prodotti o paesi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9049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60648"/>
            <a:ext cx="10515600" cy="719066"/>
          </a:xfrm>
        </p:spPr>
        <p:txBody>
          <a:bodyPr/>
          <a:lstStyle/>
          <a:p>
            <a:pPr algn="ctr"/>
            <a:r>
              <a:rPr lang="it-IT" dirty="0"/>
              <a:t>AGENZIE DI RATING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0485" y="1268760"/>
            <a:ext cx="11473543" cy="5132040"/>
          </a:xfrm>
        </p:spPr>
        <p:txBody>
          <a:bodyPr>
            <a:normAutofit/>
          </a:bodyPr>
          <a:lstStyle/>
          <a:p>
            <a:r>
              <a:rPr lang="it-IT" dirty="0"/>
              <a:t>Rating: giudizio di solidità e rischiosità dei titoli azionari  delle imprese e delle obbligazioni di interi paesi</a:t>
            </a:r>
          </a:p>
          <a:p>
            <a:r>
              <a:rPr lang="it-IT" dirty="0"/>
              <a:t>Giudizio espresso con lettere (AAA, CCC)</a:t>
            </a:r>
          </a:p>
          <a:p>
            <a:r>
              <a:rPr lang="it-IT" dirty="0"/>
              <a:t>Distinzione titoli solidi, rischiosi e speculativi</a:t>
            </a:r>
          </a:p>
          <a:p>
            <a:r>
              <a:rPr lang="it-IT" dirty="0"/>
              <a:t>Due agenzie dominano il panorama del rating: Moody’s e Standard and Poor’s, cui si aggiunge Fitch</a:t>
            </a:r>
          </a:p>
          <a:p>
            <a:r>
              <a:rPr lang="it-IT" dirty="0"/>
              <a:t>Potere economico straordinario anche perché agenzie private</a:t>
            </a:r>
          </a:p>
          <a:p>
            <a:r>
              <a:rPr lang="it-IT" dirty="0"/>
              <a:t>Pesante influenza sulle dinamiche dei mercati finanziari</a:t>
            </a:r>
          </a:p>
        </p:txBody>
      </p:sp>
    </p:spTree>
    <p:extLst>
      <p:ext uri="{BB962C8B-B14F-4D97-AF65-F5344CB8AC3E}">
        <p14:creationId xmlns:p14="http://schemas.microsoft.com/office/powerpoint/2010/main" val="2572950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/>
          <a:lstStyle/>
          <a:p>
            <a:pPr algn="ctr"/>
            <a:r>
              <a:rPr lang="it-IT" dirty="0"/>
              <a:t>CRITICHE AL SISTEMA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1001" y="1196752"/>
            <a:ext cx="11560628" cy="5256584"/>
          </a:xfrm>
        </p:spPr>
        <p:txBody>
          <a:bodyPr>
            <a:normAutofit/>
          </a:bodyPr>
          <a:lstStyle/>
          <a:p>
            <a:r>
              <a:rPr lang="it-IT" b="1" dirty="0"/>
              <a:t>Squilibri globalizzazione</a:t>
            </a:r>
            <a:r>
              <a:rPr lang="it-IT" dirty="0"/>
              <a:t>: persistere estrema povertà denota un cattivo funzionamento del sistema</a:t>
            </a:r>
          </a:p>
          <a:p>
            <a:r>
              <a:rPr lang="it-IT" b="1" dirty="0"/>
              <a:t>Pericoli liberismo</a:t>
            </a:r>
            <a:r>
              <a:rPr lang="it-IT" dirty="0"/>
              <a:t>: aumento povertà a causa dei piani di aggiustamento subordinati all’adozione di un modello statunitense (</a:t>
            </a:r>
            <a:r>
              <a:rPr lang="it-IT" i="1" dirty="0"/>
              <a:t>Washington consensus</a:t>
            </a:r>
            <a:r>
              <a:rPr lang="it-IT" dirty="0"/>
              <a:t>)</a:t>
            </a:r>
          </a:p>
          <a:p>
            <a:r>
              <a:rPr lang="it-IT" b="1" dirty="0"/>
              <a:t>Viscosità processi decisionali organizzazioni internazionali</a:t>
            </a:r>
            <a:r>
              <a:rPr lang="it-IT" dirty="0"/>
              <a:t>: in realtà decidono solo alcuni (G8)</a:t>
            </a:r>
          </a:p>
          <a:p>
            <a:r>
              <a:rPr lang="it-IT" b="1" dirty="0"/>
              <a:t>Erosione cittadinanza e diritto alla città</a:t>
            </a:r>
            <a:r>
              <a:rPr lang="it-IT" dirty="0"/>
              <a:t>: Stati nazionali non più potere economico, dunque cittadini no diritti</a:t>
            </a:r>
          </a:p>
          <a:p>
            <a:r>
              <a:rPr lang="it-IT" b="1" dirty="0"/>
              <a:t>Mancanza controllo su operato attori economici</a:t>
            </a:r>
          </a:p>
          <a:p>
            <a:r>
              <a:rPr lang="it-IT" b="1" dirty="0"/>
              <a:t>Prevalere ragioni economiche </a:t>
            </a:r>
            <a:r>
              <a:rPr lang="it-IT" dirty="0"/>
              <a:t>su ambiente, pace, diritti civili</a:t>
            </a:r>
          </a:p>
        </p:txBody>
      </p:sp>
    </p:spTree>
    <p:extLst>
      <p:ext uri="{BB962C8B-B14F-4D97-AF65-F5344CB8AC3E}">
        <p14:creationId xmlns:p14="http://schemas.microsoft.com/office/powerpoint/2010/main" val="43868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NUOVO EQUILIBRIO ECONOMICO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La storia economica dell’ultimo secolo può essere letta come il divenire di una geografia di crescenti interrelazioni fra differenti sistemi economici</a:t>
            </a:r>
          </a:p>
          <a:p>
            <a:r>
              <a:rPr lang="it-IT" dirty="0"/>
              <a:t>Comparsa di un nuovo equilibrio economico mondiale in seguito a:</a:t>
            </a:r>
          </a:p>
          <a:p>
            <a:pPr marL="0" indent="0">
              <a:buNone/>
            </a:pPr>
            <a:r>
              <a:rPr lang="it-IT" dirty="0"/>
              <a:t>1) Nascita grandi organizzazioni mondiali di Bretton Woods</a:t>
            </a:r>
          </a:p>
          <a:p>
            <a:pPr marL="0" indent="0">
              <a:buNone/>
            </a:pPr>
            <a:r>
              <a:rPr lang="it-IT" dirty="0"/>
              <a:t>2) Diffusione imprese multinazionali</a:t>
            </a:r>
          </a:p>
          <a:p>
            <a:pPr marL="0" indent="0">
              <a:buNone/>
            </a:pPr>
            <a:r>
              <a:rPr lang="it-IT" dirty="0"/>
              <a:t>3) Crescente mobilità capitale finanziario</a:t>
            </a:r>
          </a:p>
          <a:p>
            <a:pPr marL="0" indent="0">
              <a:buNone/>
            </a:pPr>
            <a:r>
              <a:rPr lang="it-IT" dirty="0"/>
              <a:t>4) Diffusione modello capitalistico concorrenziale</a:t>
            </a:r>
          </a:p>
        </p:txBody>
      </p:sp>
    </p:spTree>
    <p:extLst>
      <p:ext uri="{BB962C8B-B14F-4D97-AF65-F5344CB8AC3E}">
        <p14:creationId xmlns:p14="http://schemas.microsoft.com/office/powerpoint/2010/main" val="1630958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GLOBALIZZAZIONE DELL’ECONOMIA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No concetto nuovo ma già usato negli anni ‘70</a:t>
            </a:r>
          </a:p>
          <a:p>
            <a:pPr algn="l"/>
            <a:r>
              <a:rPr lang="it-IT" dirty="0"/>
              <a:t>Impatto dirompente nel dibattito degli ultimi anni</a:t>
            </a:r>
          </a:p>
          <a:p>
            <a:pPr algn="l"/>
            <a:r>
              <a:rPr lang="it-IT" dirty="0"/>
              <a:t>Idea priva di una definizione condivisa</a:t>
            </a:r>
          </a:p>
          <a:p>
            <a:pPr algn="l"/>
            <a:r>
              <a:rPr lang="it-IT" dirty="0"/>
              <a:t>In prima approssimazione definibile come </a:t>
            </a:r>
            <a:r>
              <a:rPr lang="it-IT" b="1" dirty="0"/>
              <a:t>ampliamento, intensificazione e accelerazione delle relazioni, interconnessioni e interdipendenze fra differenti aree del pianeta</a:t>
            </a:r>
          </a:p>
          <a:p>
            <a:pPr algn="l"/>
            <a:r>
              <a:rPr lang="it-IT" dirty="0"/>
              <a:t>Interrelazione che si riferisce a tutti gli ambiti delle attività umane, dagli aspetti culturali a quelli economici, dalla moda alla politica, dai fenomeni terroristici a quelli finanziari</a:t>
            </a:r>
          </a:p>
        </p:txBody>
      </p:sp>
    </p:spTree>
    <p:extLst>
      <p:ext uri="{BB962C8B-B14F-4D97-AF65-F5344CB8AC3E}">
        <p14:creationId xmlns:p14="http://schemas.microsoft.com/office/powerpoint/2010/main" val="349790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391886"/>
            <a:ext cx="10210800" cy="51683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GLOBALIZZAZIONE DELL’ECONOMIA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6571" y="1273629"/>
            <a:ext cx="11865429" cy="558437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La crescente interconnessione delle economie nazionali no novità storia economica</a:t>
            </a:r>
          </a:p>
          <a:p>
            <a:r>
              <a:rPr lang="it-IT" dirty="0"/>
              <a:t>Tutto il ‘900 caratterizzato da crescente integrazione internazionale tramite flussi finanziari, commerciali e tecnologici</a:t>
            </a:r>
          </a:p>
          <a:p>
            <a:r>
              <a:rPr lang="it-IT" dirty="0"/>
              <a:t>Peculiarità globalizzazione: distinzione fra aspetti qualitativi e quantitativi</a:t>
            </a:r>
          </a:p>
          <a:p>
            <a:r>
              <a:rPr lang="it-IT" dirty="0"/>
              <a:t>Aspetti quantitativi: progressiva estensione geografica e intensificazione flussi economici: </a:t>
            </a:r>
            <a:r>
              <a:rPr lang="it-IT" b="1" dirty="0"/>
              <a:t>internazionalizzazione </a:t>
            </a:r>
            <a:r>
              <a:rPr lang="it-IT" dirty="0"/>
              <a:t>(1900)</a:t>
            </a:r>
          </a:p>
          <a:p>
            <a:r>
              <a:rPr lang="it-IT" b="1" dirty="0"/>
              <a:t>Globalizzazione</a:t>
            </a:r>
            <a:r>
              <a:rPr lang="it-IT" dirty="0"/>
              <a:t>: affianca a tali trasformazioni quantitative altri aspetti di natura qualitativa, in particolare l’integrazione funzionale distribuita a livello internazionale e l’emergere di nuovi attori politici e regolamenti di portata planetaria</a:t>
            </a:r>
          </a:p>
          <a:p>
            <a:r>
              <a:rPr lang="it-IT" dirty="0"/>
              <a:t>No condizione data ma processo in evoluzione</a:t>
            </a:r>
          </a:p>
        </p:txBody>
      </p:sp>
    </p:spTree>
    <p:extLst>
      <p:ext uri="{BB962C8B-B14F-4D97-AF65-F5344CB8AC3E}">
        <p14:creationId xmlns:p14="http://schemas.microsoft.com/office/powerpoint/2010/main" val="3404638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489856"/>
            <a:ext cx="9971314" cy="464907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SCHEMA CONCETTUALE (Amin e Thrift)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7457" y="1196752"/>
            <a:ext cx="11615057" cy="4833934"/>
          </a:xfrm>
        </p:spPr>
        <p:txBody>
          <a:bodyPr>
            <a:normAutofit/>
          </a:bodyPr>
          <a:lstStyle/>
          <a:p>
            <a:r>
              <a:rPr lang="it-IT" dirty="0"/>
              <a:t>5 aspetti principali che rivestono un ruolo fondamentale nel determinare la riorganizzazione dell’economia mondiale:</a:t>
            </a:r>
          </a:p>
          <a:p>
            <a:pPr marL="514350" indent="-514350">
              <a:buAutoNum type="arabicParenR"/>
            </a:pPr>
            <a:r>
              <a:rPr lang="it-IT" dirty="0"/>
              <a:t>Crescente centralità reti finanziarie</a:t>
            </a:r>
          </a:p>
          <a:p>
            <a:pPr marL="514350" indent="-514350">
              <a:buAutoNum type="arabicParenR"/>
            </a:pPr>
            <a:r>
              <a:rPr lang="it-IT" dirty="0"/>
              <a:t>Crescente importanza economia della conoscenza</a:t>
            </a:r>
          </a:p>
          <a:p>
            <a:pPr marL="514350" indent="-514350">
              <a:buAutoNum type="arabicParenR"/>
            </a:pPr>
            <a:r>
              <a:rPr lang="it-IT" dirty="0"/>
              <a:t>Internazionalizzazione tecnologica</a:t>
            </a:r>
          </a:p>
          <a:p>
            <a:pPr marL="514350" indent="-514350">
              <a:buAutoNum type="arabicParenR"/>
            </a:pPr>
            <a:r>
              <a:rPr lang="it-IT" dirty="0"/>
              <a:t>Diffusione oligopoli transnazionali</a:t>
            </a:r>
          </a:p>
          <a:p>
            <a:pPr marL="514350" indent="-514350">
              <a:buAutoNum type="arabicParenR"/>
            </a:pPr>
            <a:r>
              <a:rPr lang="it-IT" dirty="0"/>
              <a:t>Diplomazia economica transnazionale e orientamento globale strategie economiche nazionali</a:t>
            </a:r>
          </a:p>
        </p:txBody>
      </p:sp>
    </p:spTree>
    <p:extLst>
      <p:ext uri="{BB962C8B-B14F-4D97-AF65-F5344CB8AC3E}">
        <p14:creationId xmlns:p14="http://schemas.microsoft.com/office/powerpoint/2010/main" val="75249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ALTRE DEFINIZIONI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Pierre Veltz</a:t>
            </a:r>
            <a:r>
              <a:rPr lang="it-IT" dirty="0"/>
              <a:t>: riconduce il fenomeno a un sensibile aumento delle interdipendenze territoriali (globalizzazione geografica)</a:t>
            </a:r>
          </a:p>
          <a:p>
            <a:r>
              <a:rPr lang="it-IT" b="1" dirty="0"/>
              <a:t>Deaglio</a:t>
            </a:r>
            <a:r>
              <a:rPr lang="it-IT" dirty="0"/>
              <a:t>: l’economia mondiale si organizza come un’economia d’arcipelago che connette orizzontalmente tra loro zone di attività legate da flussi e relazioni funzionali</a:t>
            </a:r>
          </a:p>
          <a:p>
            <a:r>
              <a:rPr lang="it-IT" dirty="0"/>
              <a:t>In questa prospettiva lo sviluppo è legato ad una dialettica spaziale locale-globale</a:t>
            </a:r>
          </a:p>
          <a:p>
            <a:r>
              <a:rPr lang="it-IT" dirty="0"/>
              <a:t>La globalizzazione non annulla la </a:t>
            </a:r>
            <a:r>
              <a:rPr lang="it-IT" b="1" dirty="0"/>
              <a:t>distanza</a:t>
            </a:r>
            <a:r>
              <a:rPr lang="it-IT" dirty="0"/>
              <a:t>: la distanza fisica continua a rappresentare qualcosa di reale nella nostra quotidianità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0211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0"/>
            <a:ext cx="10101942" cy="90872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FORME E SQUILIBRI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7457" y="1415142"/>
            <a:ext cx="11745685" cy="511020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La globalizzazione del XXI sec si caratterizza per la varietà e l’interdipendenza reciproca delle sue manifestazioni: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it-IT" b="1" dirty="0"/>
              <a:t>Globalizzazione tecnologico-economica</a:t>
            </a:r>
            <a:r>
              <a:rPr lang="it-IT" dirty="0"/>
              <a:t>: riguarda tutte le fasi del circuito economico (fattori produttivi, produzione, distribuzione, consumo) 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it-IT" b="1" dirty="0"/>
              <a:t>Globalizzazione capitali finanziari</a:t>
            </a:r>
            <a:r>
              <a:rPr lang="it-IT" dirty="0"/>
              <a:t>: operatori sparsi in tutto il mondo collegati per via telematica alle aziende mondiali (rischi speculazione)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imprese</a:t>
            </a:r>
            <a:r>
              <a:rPr lang="it-IT" dirty="0"/>
              <a:t>: imprese multinazionali, reti globali d’impresa, globalizz. produzione)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commerciale</a:t>
            </a:r>
            <a:r>
              <a:rPr lang="it-IT" dirty="0"/>
              <a:t>: WTO, libera circolazione merci e investimenti diretti (coesistenza globalizzazione e regionalizzazione)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4345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FORME E SQUILIBRI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5) </a:t>
            </a:r>
            <a:r>
              <a:rPr lang="it-IT" b="1" dirty="0"/>
              <a:t>Globalizzazione tecnologie trasporti e telecomunicazioni</a:t>
            </a:r>
          </a:p>
          <a:p>
            <a:pPr marL="0" indent="0">
              <a:buNone/>
            </a:pPr>
            <a:r>
              <a:rPr lang="it-IT" dirty="0"/>
              <a:t>6) </a:t>
            </a:r>
            <a:r>
              <a:rPr lang="it-IT" b="1" dirty="0"/>
              <a:t>Globalizzazione sapere scientifico- tecnologico</a:t>
            </a:r>
          </a:p>
          <a:p>
            <a:pPr marL="0" indent="0">
              <a:buNone/>
            </a:pPr>
            <a:r>
              <a:rPr lang="it-IT" dirty="0"/>
              <a:t>7) </a:t>
            </a:r>
            <a:r>
              <a:rPr lang="it-IT" b="1" dirty="0"/>
              <a:t>Globalizzazione ambientale</a:t>
            </a:r>
            <a:r>
              <a:rPr lang="it-IT" dirty="0"/>
              <a:t>: global change</a:t>
            </a:r>
          </a:p>
          <a:p>
            <a:pPr marL="0" indent="0">
              <a:buNone/>
            </a:pPr>
            <a:r>
              <a:rPr lang="it-IT" dirty="0"/>
              <a:t>8) </a:t>
            </a:r>
            <a:r>
              <a:rPr lang="it-IT" b="1" dirty="0"/>
              <a:t>Globalizzazione culturale</a:t>
            </a:r>
            <a:r>
              <a:rPr lang="it-IT" dirty="0"/>
              <a:t>: fenomeni di omologazione, perdita biodiversità culturale, scomparsa modi di vita e produzioni locali</a:t>
            </a:r>
          </a:p>
          <a:p>
            <a:pPr marL="0" indent="0">
              <a:buNone/>
            </a:pPr>
            <a:r>
              <a:rPr lang="it-IT" dirty="0"/>
              <a:t>9) </a:t>
            </a:r>
            <a:r>
              <a:rPr lang="it-IT" b="1" dirty="0"/>
              <a:t>Globalizzazione geopolitica e geostrategica</a:t>
            </a:r>
            <a:r>
              <a:rPr lang="it-IT" dirty="0"/>
              <a:t>: crescente interdipendenza delle decisioni e degli avvenimenti politici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396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SETTORI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Problemi connessi alla mancanza di globalizzazione in altri settori: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istituzioni</a:t>
            </a:r>
            <a:r>
              <a:rPr lang="it-IT" dirty="0"/>
              <a:t>: UN e altri capacità limitate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mercato del lavoro</a:t>
            </a:r>
            <a:r>
              <a:rPr lang="it-IT" dirty="0"/>
              <a:t>: diversa tutela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problematiche ambientali e sostenibilità</a:t>
            </a:r>
          </a:p>
        </p:txBody>
      </p:sp>
    </p:spTree>
    <p:extLst>
      <p:ext uri="{BB962C8B-B14F-4D97-AF65-F5344CB8AC3E}">
        <p14:creationId xmlns:p14="http://schemas.microsoft.com/office/powerpoint/2010/main" val="7286623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1130</Words>
  <Application>Microsoft Office PowerPoint</Application>
  <PresentationFormat>Widescreen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1" baseType="lpstr">
      <vt:lpstr>Arial</vt:lpstr>
      <vt:lpstr>Raleway</vt:lpstr>
      <vt:lpstr>Tema di Office</vt:lpstr>
      <vt:lpstr>IL SISTEMA-MONDO</vt:lpstr>
      <vt:lpstr>NUOVO EQUILIBRIO ECONOMICO</vt:lpstr>
      <vt:lpstr>GLOBALIZZAZIONE DELL’ECONOMIA</vt:lpstr>
      <vt:lpstr>GLOBALIZZAZIONE DELL’ECONOMIA</vt:lpstr>
      <vt:lpstr>SCHEMA CONCETTUALE (Amin e Thrift)</vt:lpstr>
      <vt:lpstr>ALTRE DEFINIZIONI</vt:lpstr>
      <vt:lpstr>FORME E SQUILIBRI GLOBALIZZAZIONE</vt:lpstr>
      <vt:lpstr>FORME E SQUILIBRI GLOBALIZZAZIONE</vt:lpstr>
      <vt:lpstr>ALTRI SETTORI</vt:lpstr>
      <vt:lpstr>IL CONCETTO DI SISTEMA MONDO</vt:lpstr>
      <vt:lpstr>DIVISIONE INTERNAZIONALE DEL LAVORO</vt:lpstr>
      <vt:lpstr>ATTORI DI TALE SISTEMA MONDO</vt:lpstr>
      <vt:lpstr>  Fondo Monetario Internazionale-FMI (International Monetary Found-IMF)</vt:lpstr>
      <vt:lpstr>Banca Mondiale-BM (World Bank-WB)</vt:lpstr>
      <vt:lpstr>Organizzazione Mondiale per il Commercio-OMC (World Trade Organizzation-WTO)</vt:lpstr>
      <vt:lpstr>WTO: FUNZIONI E POTERI</vt:lpstr>
      <vt:lpstr>AGENZIE DI RATING</vt:lpstr>
      <vt:lpstr>CRITICHE AL SISTEMA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10</cp:revision>
  <dcterms:created xsi:type="dcterms:W3CDTF">2020-04-25T16:23:21Z</dcterms:created>
  <dcterms:modified xsi:type="dcterms:W3CDTF">2023-02-19T09:50:09Z</dcterms:modified>
</cp:coreProperties>
</file>