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89" r:id="rId34"/>
    <p:sldId id="291" r:id="rId35"/>
    <p:sldId id="292" r:id="rId36"/>
    <p:sldId id="293" r:id="rId37"/>
    <p:sldId id="294" r:id="rId38"/>
    <p:sldId id="295" r:id="rId39"/>
    <p:sldId id="298" r:id="rId40"/>
    <p:sldId id="297" r:id="rId41"/>
    <p:sldId id="299" r:id="rId42"/>
    <p:sldId id="300" r:id="rId43"/>
    <p:sldId id="302" r:id="rId44"/>
    <p:sldId id="303" r:id="rId45"/>
    <p:sldId id="301" r:id="rId46"/>
    <p:sldId id="304"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4"/>
    <p:restoredTop sz="94674"/>
  </p:normalViewPr>
  <p:slideViewPr>
    <p:cSldViewPr snapToGrid="0" snapToObjects="1">
      <p:cViewPr varScale="1">
        <p:scale>
          <a:sx n="59" d="100"/>
          <a:sy n="59" d="100"/>
        </p:scale>
        <p:origin x="7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19/02/2023</a:t>
            </a:fld>
            <a:endParaRPr lang="it-IT"/>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a:t>Fare clic per modificare lo stile del titolo dello schema</a:t>
            </a:r>
            <a:endParaRPr lang="es-ES"/>
          </a:p>
        </p:txBody>
      </p:sp>
      <p:sp>
        <p:nvSpPr>
          <p:cNvPr id="3" name="2 Marcador de contenido"/>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a:p>
        </p:txBody>
      </p:sp>
      <p:sp>
        <p:nvSpPr>
          <p:cNvPr id="4" name="3 Marcador de fecha"/>
          <p:cNvSpPr>
            <a:spLocks noGrp="1"/>
          </p:cNvSpPr>
          <p:nvPr>
            <p:ph type="dt" sz="half" idx="10"/>
          </p:nvPr>
        </p:nvSpPr>
        <p:spPr/>
        <p:txBody>
          <a:bodyPr/>
          <a:lstStyle/>
          <a:p>
            <a:fld id="{CCCAB9A3-150C-4923-A0A1-0F1F2D787E3F}" type="datetimeFigureOut">
              <a:rPr lang="es-ES" smtClean="0"/>
              <a:pPr/>
              <a:t>19/02/2023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ED7541-FE47-4045-83E2-F184A034E9AB}" type="slidenum">
              <a:rPr lang="es-ES" smtClean="0"/>
              <a:pPr/>
              <a:t>‹N›</a:t>
            </a:fld>
            <a:endParaRPr lang="es-ES"/>
          </a:p>
        </p:txBody>
      </p:sp>
      <p:pic>
        <p:nvPicPr>
          <p:cNvPr id="7" name="Picture 11"/>
          <p:cNvPicPr>
            <a:picLocks noChangeAspect="1" noChangeArrowheads="1"/>
          </p:cNvPicPr>
          <p:nvPr userDrawn="1"/>
        </p:nvPicPr>
        <p:blipFill>
          <a:blip r:embed="rId2" cstate="print"/>
          <a:srcRect/>
          <a:stretch>
            <a:fillRect/>
          </a:stretch>
        </p:blipFill>
        <p:spPr bwMode="auto">
          <a:xfrm>
            <a:off x="0" y="928670"/>
            <a:ext cx="12192000" cy="304800"/>
          </a:xfrm>
          <a:prstGeom prst="rect">
            <a:avLst/>
          </a:prstGeom>
          <a:noFill/>
          <a:ln w="9525">
            <a:noFill/>
            <a:miter lim="800000"/>
            <a:headEnd/>
            <a:tailEnd/>
          </a:ln>
        </p:spPr>
      </p:pic>
      <p:sp>
        <p:nvSpPr>
          <p:cNvPr id="8" name="Rectangle 2"/>
          <p:cNvSpPr>
            <a:spLocks noChangeArrowheads="1"/>
          </p:cNvSpPr>
          <p:nvPr userDrawn="1"/>
        </p:nvSpPr>
        <p:spPr bwMode="auto">
          <a:xfrm>
            <a:off x="0" y="0"/>
            <a:ext cx="12192000" cy="1066800"/>
          </a:xfrm>
          <a:prstGeom prst="rect">
            <a:avLst/>
          </a:prstGeom>
          <a:gradFill rotWithShape="0">
            <a:gsLst>
              <a:gs pos="100000">
                <a:schemeClr val="bg1">
                  <a:alpha val="46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
        <p:nvSpPr>
          <p:cNvPr id="9" name="Rectangle 2"/>
          <p:cNvSpPr>
            <a:spLocks noChangeArrowheads="1"/>
          </p:cNvSpPr>
          <p:nvPr userDrawn="1"/>
        </p:nvSpPr>
        <p:spPr bwMode="auto">
          <a:xfrm>
            <a:off x="0" y="1214422"/>
            <a:ext cx="12192000" cy="5643578"/>
          </a:xfrm>
          <a:prstGeom prst="rect">
            <a:avLst/>
          </a:prstGeom>
          <a:gradFill rotWithShape="0">
            <a:gsLst>
              <a:gs pos="26000">
                <a:schemeClr val="bg1">
                  <a:alpha val="3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Tree>
    <p:extLst>
      <p:ext uri="{BB962C8B-B14F-4D97-AF65-F5344CB8AC3E}">
        <p14:creationId xmlns:p14="http://schemas.microsoft.com/office/powerpoint/2010/main" val="285654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19/02/2023</a:t>
            </a:fld>
            <a:endParaRPr lang="it-IT"/>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19/02/2023</a:t>
            </a:fld>
            <a:endParaRPr lang="it-IT"/>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19/02/2023</a:t>
            </a:fld>
            <a:endParaRPr lang="it-IT"/>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19/02/2023</a:t>
            </a:fld>
            <a:endParaRPr lang="it-IT"/>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19/02/2023</a:t>
            </a:fld>
            <a:endParaRPr lang="it-IT"/>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19/02/2023</a:t>
            </a:fld>
            <a:endParaRPr lang="it-IT"/>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19/02/2023</a:t>
            </a:fld>
            <a:endParaRPr lang="it-IT"/>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19/02/2023</a:t>
            </a:fld>
            <a:endParaRPr lang="it-IT"/>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19/02/2023</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000" b="1" kern="1200">
          <a:solidFill>
            <a:srgbClr val="640C38"/>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es-VE" dirty="0"/>
              <a:t>L’ECONOMIA DELLO SPAZIO</a:t>
            </a:r>
            <a:endParaRPr lang="it-IT" dirty="0"/>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8DDB2-F8A1-49D9-AD51-43671079E3DC}"/>
              </a:ext>
            </a:extLst>
          </p:cNvPr>
          <p:cNvSpPr>
            <a:spLocks noGrp="1"/>
          </p:cNvSpPr>
          <p:nvPr>
            <p:ph type="title"/>
          </p:nvPr>
        </p:nvSpPr>
        <p:spPr/>
        <p:txBody>
          <a:bodyPr/>
          <a:lstStyle/>
          <a:p>
            <a:r>
              <a:rPr lang="it-IT" dirty="0"/>
              <a:t>MODELLO DI VON THUNEN (1783-1850)</a:t>
            </a:r>
          </a:p>
        </p:txBody>
      </p:sp>
      <p:sp>
        <p:nvSpPr>
          <p:cNvPr id="3" name="Segnaposto contenuto 2">
            <a:extLst>
              <a:ext uri="{FF2B5EF4-FFF2-40B4-BE49-F238E27FC236}">
                <a16:creationId xmlns:a16="http://schemas.microsoft.com/office/drawing/2014/main" id="{04529EEF-FD5F-4068-8FCA-82EF6A83E660}"/>
              </a:ext>
            </a:extLst>
          </p:cNvPr>
          <p:cNvSpPr>
            <a:spLocks noGrp="1"/>
          </p:cNvSpPr>
          <p:nvPr>
            <p:ph idx="1"/>
          </p:nvPr>
        </p:nvSpPr>
        <p:spPr>
          <a:xfrm>
            <a:off x="283029" y="2002970"/>
            <a:ext cx="11527971" cy="4267201"/>
          </a:xfrm>
        </p:spPr>
        <p:txBody>
          <a:bodyPr>
            <a:normAutofit/>
          </a:bodyPr>
          <a:lstStyle/>
          <a:p>
            <a:r>
              <a:rPr lang="it-IT" dirty="0">
                <a:solidFill>
                  <a:srgbClr val="FF33CC"/>
                </a:solidFill>
              </a:rPr>
              <a:t>Vengono poi introdotti postulati relativi al mercato</a:t>
            </a:r>
            <a:r>
              <a:rPr lang="it-IT" dirty="0"/>
              <a:t>:</a:t>
            </a:r>
          </a:p>
          <a:p>
            <a:pPr>
              <a:buFontTx/>
              <a:buChar char="-"/>
            </a:pPr>
            <a:r>
              <a:rPr lang="it-IT" dirty="0"/>
              <a:t>Si assume che la produzione agricola sia l’unica attività economica svolta nella pianura</a:t>
            </a:r>
          </a:p>
          <a:p>
            <a:pPr>
              <a:buFontTx/>
              <a:buChar char="-"/>
            </a:pPr>
            <a:r>
              <a:rPr lang="it-IT" dirty="0"/>
              <a:t>Si suppone di operare in un regime di concorrenza perfetta</a:t>
            </a:r>
          </a:p>
          <a:p>
            <a:pPr>
              <a:buFontTx/>
              <a:buChar char="-"/>
            </a:pPr>
            <a:r>
              <a:rPr lang="it-IT" dirty="0"/>
              <a:t>Si assume che i produttori agricoli possiedano una conoscenza perfetta dei mercati e che agiscano in maniera razionale </a:t>
            </a:r>
          </a:p>
        </p:txBody>
      </p:sp>
    </p:spTree>
    <p:extLst>
      <p:ext uri="{BB962C8B-B14F-4D97-AF65-F5344CB8AC3E}">
        <p14:creationId xmlns:p14="http://schemas.microsoft.com/office/powerpoint/2010/main" val="275602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8DDB2-F8A1-49D9-AD51-43671079E3DC}"/>
              </a:ext>
            </a:extLst>
          </p:cNvPr>
          <p:cNvSpPr>
            <a:spLocks noGrp="1"/>
          </p:cNvSpPr>
          <p:nvPr>
            <p:ph type="title"/>
          </p:nvPr>
        </p:nvSpPr>
        <p:spPr/>
        <p:txBody>
          <a:bodyPr/>
          <a:lstStyle/>
          <a:p>
            <a:r>
              <a:rPr lang="it-IT" dirty="0"/>
              <a:t>MODELLO DI VON THUNEN (1783-1850)</a:t>
            </a:r>
          </a:p>
        </p:txBody>
      </p:sp>
      <p:sp>
        <p:nvSpPr>
          <p:cNvPr id="3" name="Segnaposto contenuto 2">
            <a:extLst>
              <a:ext uri="{FF2B5EF4-FFF2-40B4-BE49-F238E27FC236}">
                <a16:creationId xmlns:a16="http://schemas.microsoft.com/office/drawing/2014/main" id="{04529EEF-FD5F-4068-8FCA-82EF6A83E660}"/>
              </a:ext>
            </a:extLst>
          </p:cNvPr>
          <p:cNvSpPr>
            <a:spLocks noGrp="1"/>
          </p:cNvSpPr>
          <p:nvPr>
            <p:ph idx="1"/>
          </p:nvPr>
        </p:nvSpPr>
        <p:spPr>
          <a:xfrm>
            <a:off x="838200" y="1992086"/>
            <a:ext cx="10744200" cy="4474028"/>
          </a:xfrm>
        </p:spPr>
        <p:txBody>
          <a:bodyPr>
            <a:normAutofit lnSpcReduction="10000"/>
          </a:bodyPr>
          <a:lstStyle/>
          <a:p>
            <a:r>
              <a:rPr lang="it-IT" dirty="0"/>
              <a:t>La rendita (differenza tra ricavi e costi) è dunque definita così:</a:t>
            </a:r>
          </a:p>
          <a:p>
            <a:pPr marL="0" indent="0" algn="ctr">
              <a:buNone/>
            </a:pPr>
            <a:r>
              <a:rPr lang="it-IT" dirty="0"/>
              <a:t> </a:t>
            </a:r>
            <a:r>
              <a:rPr lang="it-IT" dirty="0">
                <a:solidFill>
                  <a:srgbClr val="FF0000"/>
                </a:solidFill>
              </a:rPr>
              <a:t>R = Q (p-c) – Qtd</a:t>
            </a:r>
          </a:p>
          <a:p>
            <a:pPr marL="0" indent="0" algn="ctr">
              <a:buNone/>
            </a:pPr>
            <a:endParaRPr lang="it-IT" dirty="0">
              <a:solidFill>
                <a:srgbClr val="FF0000"/>
              </a:solidFill>
            </a:endParaRPr>
          </a:p>
          <a:p>
            <a:pPr marL="0" indent="0" algn="ctr">
              <a:buNone/>
            </a:pPr>
            <a:endParaRPr lang="it-IT" dirty="0">
              <a:solidFill>
                <a:srgbClr val="FF0000"/>
              </a:solidFill>
            </a:endParaRPr>
          </a:p>
          <a:p>
            <a:pPr algn="l">
              <a:buFontTx/>
              <a:buChar char="-"/>
            </a:pPr>
            <a:r>
              <a:rPr lang="it-IT" dirty="0">
                <a:solidFill>
                  <a:srgbClr val="FF0000"/>
                </a:solidFill>
              </a:rPr>
              <a:t>Q = </a:t>
            </a:r>
            <a:r>
              <a:rPr lang="it-IT" dirty="0"/>
              <a:t>quantità di un determinato bene prodotto e venduto</a:t>
            </a:r>
          </a:p>
          <a:p>
            <a:pPr algn="l">
              <a:buFontTx/>
              <a:buChar char="-"/>
            </a:pPr>
            <a:r>
              <a:rPr lang="it-IT" dirty="0">
                <a:solidFill>
                  <a:srgbClr val="FF0000"/>
                </a:solidFill>
              </a:rPr>
              <a:t>p = </a:t>
            </a:r>
            <a:r>
              <a:rPr lang="it-IT" dirty="0"/>
              <a:t>prezzo unitario di vendita</a:t>
            </a:r>
          </a:p>
          <a:p>
            <a:pPr algn="l">
              <a:buFontTx/>
              <a:buChar char="-"/>
            </a:pPr>
            <a:r>
              <a:rPr lang="it-IT" dirty="0">
                <a:solidFill>
                  <a:srgbClr val="FF0000"/>
                </a:solidFill>
              </a:rPr>
              <a:t>c = </a:t>
            </a:r>
            <a:r>
              <a:rPr lang="it-IT" dirty="0"/>
              <a:t>costo unitario di produzione</a:t>
            </a:r>
          </a:p>
          <a:p>
            <a:pPr algn="l">
              <a:buFontTx/>
              <a:buChar char="-"/>
            </a:pPr>
            <a:r>
              <a:rPr lang="it-IT" dirty="0">
                <a:solidFill>
                  <a:srgbClr val="FF0000"/>
                </a:solidFill>
              </a:rPr>
              <a:t>t = </a:t>
            </a:r>
            <a:r>
              <a:rPr lang="it-IT" dirty="0"/>
              <a:t>costo di trasporto per unità di prodotto per unità di distanza</a:t>
            </a:r>
          </a:p>
          <a:p>
            <a:pPr algn="l">
              <a:buFontTx/>
              <a:buChar char="-"/>
            </a:pPr>
            <a:r>
              <a:rPr lang="it-IT" dirty="0">
                <a:solidFill>
                  <a:srgbClr val="FF0000"/>
                </a:solidFill>
              </a:rPr>
              <a:t>d = </a:t>
            </a:r>
            <a:r>
              <a:rPr lang="it-IT" dirty="0"/>
              <a:t>distanza del luogo di produzione dal mercato di sbocco</a:t>
            </a:r>
          </a:p>
          <a:p>
            <a:pPr algn="l">
              <a:buFontTx/>
              <a:buChar char="-"/>
            </a:pPr>
            <a:endParaRPr lang="it-IT" dirty="0">
              <a:solidFill>
                <a:srgbClr val="FF0000"/>
              </a:solidFill>
            </a:endParaRPr>
          </a:p>
        </p:txBody>
      </p:sp>
      <p:sp>
        <p:nvSpPr>
          <p:cNvPr id="6" name="Freccia in giù 5">
            <a:extLst>
              <a:ext uri="{FF2B5EF4-FFF2-40B4-BE49-F238E27FC236}">
                <a16:creationId xmlns:a16="http://schemas.microsoft.com/office/drawing/2014/main" id="{A891DEDB-075D-4BBF-9ABB-3D759127C17D}"/>
              </a:ext>
            </a:extLst>
          </p:cNvPr>
          <p:cNvSpPr/>
          <p:nvPr/>
        </p:nvSpPr>
        <p:spPr>
          <a:xfrm>
            <a:off x="5562228" y="3016222"/>
            <a:ext cx="648072" cy="576064"/>
          </a:xfrm>
          <a:prstGeom prst="down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55280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8DDB2-F8A1-49D9-AD51-43671079E3DC}"/>
              </a:ext>
            </a:extLst>
          </p:cNvPr>
          <p:cNvSpPr>
            <a:spLocks noGrp="1"/>
          </p:cNvSpPr>
          <p:nvPr>
            <p:ph type="title"/>
          </p:nvPr>
        </p:nvSpPr>
        <p:spPr>
          <a:xfrm>
            <a:off x="838200" y="1121230"/>
            <a:ext cx="10515600" cy="751114"/>
          </a:xfrm>
        </p:spPr>
        <p:txBody>
          <a:bodyPr/>
          <a:lstStyle/>
          <a:p>
            <a:r>
              <a:rPr lang="it-IT" dirty="0"/>
              <a:t>MODELLO DI VON THUNEN (1783-1850)</a:t>
            </a:r>
          </a:p>
        </p:txBody>
      </p:sp>
      <p:sp>
        <p:nvSpPr>
          <p:cNvPr id="3" name="Segnaposto contenuto 2">
            <a:extLst>
              <a:ext uri="{FF2B5EF4-FFF2-40B4-BE49-F238E27FC236}">
                <a16:creationId xmlns:a16="http://schemas.microsoft.com/office/drawing/2014/main" id="{04529EEF-FD5F-4068-8FCA-82EF6A83E660}"/>
              </a:ext>
            </a:extLst>
          </p:cNvPr>
          <p:cNvSpPr>
            <a:spLocks noGrp="1"/>
          </p:cNvSpPr>
          <p:nvPr>
            <p:ph idx="1"/>
          </p:nvPr>
        </p:nvSpPr>
        <p:spPr>
          <a:xfrm>
            <a:off x="653143" y="1730829"/>
            <a:ext cx="10972800" cy="4757058"/>
          </a:xfrm>
        </p:spPr>
        <p:txBody>
          <a:bodyPr>
            <a:normAutofit lnSpcReduction="10000"/>
          </a:bodyPr>
          <a:lstStyle/>
          <a:p>
            <a:pPr algn="l">
              <a:buFontTx/>
              <a:buChar char="-"/>
            </a:pPr>
            <a:r>
              <a:rPr lang="it-IT" dirty="0">
                <a:solidFill>
                  <a:srgbClr val="FF0000"/>
                </a:solidFill>
              </a:rPr>
              <a:t>La funzione svolta dai postulati è evidente:</a:t>
            </a:r>
          </a:p>
          <a:p>
            <a:pPr algn="l">
              <a:buFontTx/>
              <a:buChar char="-"/>
            </a:pPr>
            <a:r>
              <a:rPr lang="it-IT" dirty="0">
                <a:solidFill>
                  <a:srgbClr val="FF0000"/>
                </a:solidFill>
              </a:rPr>
              <a:t>Q </a:t>
            </a:r>
            <a:r>
              <a:rPr lang="it-IT" dirty="0"/>
              <a:t>è una costante in quanto lo spazio è isotropico (stesse caratteristiche in termini di fertilità)</a:t>
            </a:r>
          </a:p>
          <a:p>
            <a:pPr algn="l">
              <a:buFontTx/>
              <a:buChar char="-"/>
            </a:pPr>
            <a:r>
              <a:rPr lang="it-IT" dirty="0">
                <a:solidFill>
                  <a:srgbClr val="FF0000"/>
                </a:solidFill>
              </a:rPr>
              <a:t>p </a:t>
            </a:r>
            <a:r>
              <a:rPr lang="it-IT" dirty="0"/>
              <a:t>è una costante, visto l’assunto della concorrenza perfetta </a:t>
            </a:r>
          </a:p>
          <a:p>
            <a:pPr algn="l">
              <a:buFontTx/>
              <a:buChar char="-"/>
            </a:pPr>
            <a:r>
              <a:rPr lang="it-IT" dirty="0">
                <a:solidFill>
                  <a:srgbClr val="FF0000"/>
                </a:solidFill>
              </a:rPr>
              <a:t>c </a:t>
            </a:r>
            <a:r>
              <a:rPr lang="it-IT" dirty="0"/>
              <a:t>è una costante stante l’isotropia del territorio</a:t>
            </a:r>
          </a:p>
          <a:p>
            <a:pPr algn="l">
              <a:buFontTx/>
              <a:buChar char="-"/>
            </a:pPr>
            <a:r>
              <a:rPr lang="it-IT" dirty="0">
                <a:solidFill>
                  <a:srgbClr val="FF0000"/>
                </a:solidFill>
              </a:rPr>
              <a:t>t</a:t>
            </a:r>
            <a:r>
              <a:rPr lang="it-IT" dirty="0"/>
              <a:t> è una costante in quanto esiste un unico mezzo di trasporto con costi uguali in tutte le direzioni</a:t>
            </a:r>
          </a:p>
          <a:p>
            <a:pPr marL="0" indent="0">
              <a:buNone/>
            </a:pPr>
            <a:r>
              <a:rPr lang="it-IT" dirty="0"/>
              <a:t>Se l’unica variabile è data dalla distanza </a:t>
            </a:r>
            <a:r>
              <a:rPr lang="it-IT" dirty="0">
                <a:solidFill>
                  <a:srgbClr val="FF0000"/>
                </a:solidFill>
              </a:rPr>
              <a:t>d </a:t>
            </a:r>
            <a:r>
              <a:rPr lang="it-IT" dirty="0"/>
              <a:t>del luogo di produzione dal mercato, la rendita può essere espressa come una funzione lineare con andamento decrescente</a:t>
            </a:r>
          </a:p>
          <a:p>
            <a:pPr marL="0" indent="0" algn="ctr">
              <a:buNone/>
            </a:pPr>
            <a:r>
              <a:rPr lang="it-IT" dirty="0">
                <a:solidFill>
                  <a:srgbClr val="FF0000"/>
                </a:solidFill>
              </a:rPr>
              <a:t>y = a - bx</a:t>
            </a:r>
          </a:p>
        </p:txBody>
      </p:sp>
    </p:spTree>
    <p:extLst>
      <p:ext uri="{BB962C8B-B14F-4D97-AF65-F5344CB8AC3E}">
        <p14:creationId xmlns:p14="http://schemas.microsoft.com/office/powerpoint/2010/main" val="281428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8DDB2-F8A1-49D9-AD51-43671079E3DC}"/>
              </a:ext>
            </a:extLst>
          </p:cNvPr>
          <p:cNvSpPr>
            <a:spLocks noGrp="1"/>
          </p:cNvSpPr>
          <p:nvPr>
            <p:ph type="title"/>
          </p:nvPr>
        </p:nvSpPr>
        <p:spPr>
          <a:xfrm>
            <a:off x="838200" y="1186543"/>
            <a:ext cx="10515600" cy="489857"/>
          </a:xfrm>
        </p:spPr>
        <p:txBody>
          <a:bodyPr/>
          <a:lstStyle/>
          <a:p>
            <a:r>
              <a:rPr lang="it-IT" dirty="0"/>
              <a:t>MODELLO DI VON THUNEN (1783-1850)</a:t>
            </a:r>
          </a:p>
        </p:txBody>
      </p:sp>
      <p:sp>
        <p:nvSpPr>
          <p:cNvPr id="3" name="Segnaposto contenuto 2">
            <a:extLst>
              <a:ext uri="{FF2B5EF4-FFF2-40B4-BE49-F238E27FC236}">
                <a16:creationId xmlns:a16="http://schemas.microsoft.com/office/drawing/2014/main" id="{04529EEF-FD5F-4068-8FCA-82EF6A83E660}"/>
              </a:ext>
            </a:extLst>
          </p:cNvPr>
          <p:cNvSpPr>
            <a:spLocks noGrp="1"/>
          </p:cNvSpPr>
          <p:nvPr>
            <p:ph idx="1"/>
          </p:nvPr>
        </p:nvSpPr>
        <p:spPr>
          <a:xfrm>
            <a:off x="424543" y="1785256"/>
            <a:ext cx="11615057" cy="4713515"/>
          </a:xfrm>
        </p:spPr>
        <p:txBody>
          <a:bodyPr>
            <a:normAutofit fontScale="92500" lnSpcReduction="10000"/>
          </a:bodyPr>
          <a:lstStyle/>
          <a:p>
            <a:pPr marL="0" indent="0" algn="ctr">
              <a:buNone/>
            </a:pPr>
            <a:r>
              <a:rPr lang="it-IT" dirty="0">
                <a:solidFill>
                  <a:srgbClr val="FF0000"/>
                </a:solidFill>
              </a:rPr>
              <a:t>y = a – bx</a:t>
            </a:r>
          </a:p>
          <a:p>
            <a:pPr marL="0" indent="0" algn="ctr">
              <a:buNone/>
            </a:pPr>
            <a:endParaRPr lang="it-IT" dirty="0">
              <a:solidFill>
                <a:srgbClr val="FF0000"/>
              </a:solidFill>
            </a:endParaRPr>
          </a:p>
          <a:p>
            <a:pPr marL="0" indent="0">
              <a:buNone/>
            </a:pPr>
            <a:endParaRPr lang="it-IT" dirty="0">
              <a:solidFill>
                <a:srgbClr val="FF0000"/>
              </a:solidFill>
            </a:endParaRPr>
          </a:p>
          <a:p>
            <a:pPr algn="l">
              <a:buFontTx/>
              <a:buChar char="-"/>
            </a:pPr>
            <a:r>
              <a:rPr lang="it-IT" dirty="0">
                <a:solidFill>
                  <a:srgbClr val="FF0000"/>
                </a:solidFill>
              </a:rPr>
              <a:t>L’intercetta a è data dalla costante Q (p-c)</a:t>
            </a:r>
          </a:p>
          <a:p>
            <a:pPr algn="l">
              <a:buFontTx/>
              <a:buChar char="-"/>
            </a:pPr>
            <a:r>
              <a:rPr lang="it-IT" dirty="0">
                <a:solidFill>
                  <a:srgbClr val="FF0000"/>
                </a:solidFill>
              </a:rPr>
              <a:t>Il coefficiente angolare b è dato dalla costante Qt</a:t>
            </a:r>
          </a:p>
          <a:p>
            <a:pPr algn="l">
              <a:buFontTx/>
              <a:buChar char="-"/>
            </a:pPr>
            <a:r>
              <a:rPr lang="it-IT" dirty="0">
                <a:solidFill>
                  <a:srgbClr val="FF0000"/>
                </a:solidFill>
              </a:rPr>
              <a:t>x e y sono rispettivamente la variabile indipendente d e la variabile dipendente R</a:t>
            </a:r>
          </a:p>
          <a:p>
            <a:pPr algn="l">
              <a:buFontTx/>
              <a:buChar char="-"/>
            </a:pPr>
            <a:endParaRPr lang="it-IT" dirty="0">
              <a:solidFill>
                <a:srgbClr val="FF0000"/>
              </a:solidFill>
            </a:endParaRPr>
          </a:p>
          <a:p>
            <a:pPr algn="l">
              <a:buFontTx/>
              <a:buChar char="-"/>
            </a:pPr>
            <a:r>
              <a:rPr lang="it-IT" dirty="0">
                <a:solidFill>
                  <a:srgbClr val="FF0000"/>
                </a:solidFill>
              </a:rPr>
              <a:t>Partendo da tale semplice relazione sarà facile determinare  la distanza alla quale la rendita sarà uguale a 0 e quindi non più conveniente produrre il prodotto</a:t>
            </a:r>
            <a:endParaRPr lang="it-IT" dirty="0"/>
          </a:p>
          <a:p>
            <a:pPr marL="0" indent="0">
              <a:buNone/>
            </a:pPr>
            <a:endParaRPr lang="it-IT" dirty="0">
              <a:solidFill>
                <a:srgbClr val="FF0000"/>
              </a:solidFill>
            </a:endParaRPr>
          </a:p>
          <a:p>
            <a:pPr marL="0" indent="0">
              <a:buNone/>
            </a:pPr>
            <a:endParaRPr lang="it-IT" dirty="0"/>
          </a:p>
        </p:txBody>
      </p:sp>
      <p:sp>
        <p:nvSpPr>
          <p:cNvPr id="4" name="Freccia in giù 3">
            <a:extLst>
              <a:ext uri="{FF2B5EF4-FFF2-40B4-BE49-F238E27FC236}">
                <a16:creationId xmlns:a16="http://schemas.microsoft.com/office/drawing/2014/main" id="{19A83A57-CF72-4773-8D9C-AF2EA62DB06F}"/>
              </a:ext>
            </a:extLst>
          </p:cNvPr>
          <p:cNvSpPr/>
          <p:nvPr/>
        </p:nvSpPr>
        <p:spPr>
          <a:xfrm>
            <a:off x="5583999" y="2420888"/>
            <a:ext cx="648072" cy="5760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58133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8DDB2-F8A1-49D9-AD51-43671079E3DC}"/>
              </a:ext>
            </a:extLst>
          </p:cNvPr>
          <p:cNvSpPr>
            <a:spLocks noGrp="1"/>
          </p:cNvSpPr>
          <p:nvPr>
            <p:ph type="title"/>
          </p:nvPr>
        </p:nvSpPr>
        <p:spPr>
          <a:xfrm>
            <a:off x="2006600" y="1458686"/>
            <a:ext cx="2522980" cy="782097"/>
          </a:xfrm>
          <a:noFill/>
          <a:ln w="19050">
            <a:solidFill>
              <a:schemeClr val="bg1"/>
            </a:solidFill>
          </a:ln>
        </p:spPr>
        <p:txBody>
          <a:bodyPr wrap="square">
            <a:normAutofit fontScale="90000"/>
          </a:bodyPr>
          <a:lstStyle/>
          <a:p>
            <a:r>
              <a:rPr lang="it-IT" sz="2400" dirty="0">
                <a:solidFill>
                  <a:schemeClr val="tx1"/>
                </a:solidFill>
              </a:rPr>
              <a:t>MODELLO Di von THUNEN (1783-1850)</a:t>
            </a:r>
          </a:p>
        </p:txBody>
      </p:sp>
      <p:sp>
        <p:nvSpPr>
          <p:cNvPr id="3" name="Segnaposto contenuto 2">
            <a:extLst>
              <a:ext uri="{FF2B5EF4-FFF2-40B4-BE49-F238E27FC236}">
                <a16:creationId xmlns:a16="http://schemas.microsoft.com/office/drawing/2014/main" id="{04529EEF-FD5F-4068-8FCA-82EF6A83E660}"/>
              </a:ext>
            </a:extLst>
          </p:cNvPr>
          <p:cNvSpPr>
            <a:spLocks noGrp="1"/>
          </p:cNvSpPr>
          <p:nvPr>
            <p:ph idx="1"/>
          </p:nvPr>
        </p:nvSpPr>
        <p:spPr>
          <a:xfrm>
            <a:off x="2006601" y="2492829"/>
            <a:ext cx="2522980" cy="3560837"/>
          </a:xfrm>
        </p:spPr>
        <p:txBody>
          <a:bodyPr>
            <a:normAutofit/>
          </a:bodyPr>
          <a:lstStyle/>
          <a:p>
            <a:pPr marL="0" indent="0">
              <a:buNone/>
            </a:pPr>
            <a:r>
              <a:rPr lang="it-IT" sz="1700" dirty="0"/>
              <a:t>Ponendo dunque R = 0 e risolvendo per d si otterrà che d = (p-c)/t che rappresenta la distanza in questione.</a:t>
            </a:r>
          </a:p>
          <a:p>
            <a:pPr marL="0" indent="0">
              <a:buNone/>
            </a:pPr>
            <a:r>
              <a:rPr lang="it-IT" sz="1700" dirty="0"/>
              <a:t>Ad una distanza d = 0 la rendita sarà invece massima, pari a Q (p-c)</a:t>
            </a:r>
          </a:p>
          <a:p>
            <a:pPr marL="0" indent="0">
              <a:buNone/>
            </a:pPr>
            <a:endParaRPr lang="it-IT" sz="1700" dirty="0"/>
          </a:p>
        </p:txBody>
      </p:sp>
      <p:pic>
        <p:nvPicPr>
          <p:cNvPr id="6" name="Immagine 5" descr="Immagine che contiene testo&#10;&#10;Descrizione generata automaticamente">
            <a:extLst>
              <a:ext uri="{FF2B5EF4-FFF2-40B4-BE49-F238E27FC236}">
                <a16:creationId xmlns:a16="http://schemas.microsoft.com/office/drawing/2014/main" id="{F75D4AFE-E19D-4C21-BE7D-1C2910671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4173" y="1772816"/>
            <a:ext cx="6940546" cy="3852000"/>
          </a:xfrm>
          <a:prstGeom prst="rect">
            <a:avLst/>
          </a:prstGeom>
        </p:spPr>
      </p:pic>
    </p:spTree>
    <p:extLst>
      <p:ext uri="{BB962C8B-B14F-4D97-AF65-F5344CB8AC3E}">
        <p14:creationId xmlns:p14="http://schemas.microsoft.com/office/powerpoint/2010/main" val="213460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0F4623-5DDD-4A7F-8213-341E2D0868EB}"/>
              </a:ext>
            </a:extLst>
          </p:cNvPr>
          <p:cNvSpPr>
            <a:spLocks noGrp="1"/>
          </p:cNvSpPr>
          <p:nvPr>
            <p:ph type="title"/>
          </p:nvPr>
        </p:nvSpPr>
        <p:spPr>
          <a:xfrm>
            <a:off x="2006600" y="643468"/>
            <a:ext cx="2522980" cy="1597315"/>
          </a:xfrm>
          <a:noFill/>
          <a:ln w="19050">
            <a:solidFill>
              <a:schemeClr val="bg1"/>
            </a:solidFill>
          </a:ln>
        </p:spPr>
        <p:txBody>
          <a:bodyPr wrap="square">
            <a:normAutofit/>
          </a:bodyPr>
          <a:lstStyle/>
          <a:p>
            <a:endParaRPr lang="it-IT" sz="2400" dirty="0">
              <a:solidFill>
                <a:schemeClr val="bg1"/>
              </a:solidFill>
            </a:endParaRPr>
          </a:p>
        </p:txBody>
      </p:sp>
      <p:sp>
        <p:nvSpPr>
          <p:cNvPr id="3" name="Segnaposto contenuto 2">
            <a:extLst>
              <a:ext uri="{FF2B5EF4-FFF2-40B4-BE49-F238E27FC236}">
                <a16:creationId xmlns:a16="http://schemas.microsoft.com/office/drawing/2014/main" id="{BA5D8C9E-1F72-491C-99F9-EA1192B03D7B}"/>
              </a:ext>
            </a:extLst>
          </p:cNvPr>
          <p:cNvSpPr>
            <a:spLocks noGrp="1"/>
          </p:cNvSpPr>
          <p:nvPr>
            <p:ph idx="1"/>
          </p:nvPr>
        </p:nvSpPr>
        <p:spPr>
          <a:xfrm>
            <a:off x="424543" y="1480456"/>
            <a:ext cx="4105039" cy="4734075"/>
          </a:xfrm>
        </p:spPr>
        <p:txBody>
          <a:bodyPr>
            <a:noAutofit/>
          </a:bodyPr>
          <a:lstStyle/>
          <a:p>
            <a:pPr marL="0" indent="0">
              <a:buNone/>
            </a:pPr>
            <a:r>
              <a:rPr lang="it-IT" sz="1800" dirty="0"/>
              <a:t>Generalizzando al caso di più prodotti, si avranno diverse rette con differenti inclinazioni in base ai diversi valori dei costi di trasporto per unità di prodotto per unità di distanza ad essi associati, che varieranno in relazione a peso, volume, deperibilità ecc. </a:t>
            </a:r>
          </a:p>
          <a:p>
            <a:pPr marL="0" indent="0">
              <a:buNone/>
            </a:pPr>
            <a:endParaRPr lang="it-IT" sz="1800" dirty="0"/>
          </a:p>
          <a:p>
            <a:pPr marL="0" indent="0">
              <a:buNone/>
            </a:pPr>
            <a:r>
              <a:rPr lang="it-IT" sz="1800" dirty="0"/>
              <a:t>Poiché il costo di trasporto per unità di prodotto per unità di distanza t è un fattore del coefficiente angolare, ai prodotti caratterizzati da un maggiore parametro corrisponderà una retta con maggiore inclinazione e viceversa</a:t>
            </a:r>
          </a:p>
        </p:txBody>
      </p:sp>
      <p:pic>
        <p:nvPicPr>
          <p:cNvPr id="5" name="Immagine 4">
            <a:extLst>
              <a:ext uri="{FF2B5EF4-FFF2-40B4-BE49-F238E27FC236}">
                <a16:creationId xmlns:a16="http://schemas.microsoft.com/office/drawing/2014/main" id="{C03989C9-127E-466B-81C9-F58EEE23A4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3787" y="1268760"/>
            <a:ext cx="6014120" cy="5112000"/>
          </a:xfrm>
          <a:prstGeom prst="rect">
            <a:avLst/>
          </a:prstGeom>
        </p:spPr>
      </p:pic>
    </p:spTree>
    <p:extLst>
      <p:ext uri="{BB962C8B-B14F-4D97-AF65-F5344CB8AC3E}">
        <p14:creationId xmlns:p14="http://schemas.microsoft.com/office/powerpoint/2010/main" val="373714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474D7-AD2A-4C12-BB80-9549E02DC0C7}"/>
              </a:ext>
            </a:extLst>
          </p:cNvPr>
          <p:cNvSpPr>
            <a:spLocks noGrp="1"/>
          </p:cNvSpPr>
          <p:nvPr>
            <p:ph type="title"/>
          </p:nvPr>
        </p:nvSpPr>
        <p:spPr/>
        <p:txBody>
          <a:bodyPr/>
          <a:lstStyle/>
          <a:p>
            <a:r>
              <a:rPr lang="it-IT" dirty="0"/>
              <a:t>MODELLO DI VON THUNEN (1783-1850)</a:t>
            </a:r>
          </a:p>
        </p:txBody>
      </p:sp>
      <p:sp>
        <p:nvSpPr>
          <p:cNvPr id="3" name="Segnaposto contenuto 2">
            <a:extLst>
              <a:ext uri="{FF2B5EF4-FFF2-40B4-BE49-F238E27FC236}">
                <a16:creationId xmlns:a16="http://schemas.microsoft.com/office/drawing/2014/main" id="{256188FC-A161-4985-B8A4-A118C8160E47}"/>
              </a:ext>
            </a:extLst>
          </p:cNvPr>
          <p:cNvSpPr>
            <a:spLocks noGrp="1"/>
          </p:cNvSpPr>
          <p:nvPr>
            <p:ph idx="1"/>
          </p:nvPr>
        </p:nvSpPr>
        <p:spPr/>
        <p:txBody>
          <a:bodyPr>
            <a:normAutofit/>
          </a:bodyPr>
          <a:lstStyle/>
          <a:p>
            <a:r>
              <a:rPr lang="it-IT" dirty="0"/>
              <a:t>Tali concetti sono alla base della formalizzazione sistematica delle modalità di organizzazione dello spazio agricolo</a:t>
            </a:r>
          </a:p>
          <a:p>
            <a:r>
              <a:rPr lang="it-IT" dirty="0"/>
              <a:t>Von Thünen, con il suo modello di localizzazione – ma anche con le sue ipotesi che prevedevano uno stato isolato, con la centro un mercato (una città) attorniata da superfici agricole distribuite in maniera pressoché uniforme – inventa un concetto di “luogo economico” che si sostituisce nel modello a quello di luogo geografico e dunque secondo la geografia di allora al luogo “naturale” dettato dalle condizioni naturali. </a:t>
            </a:r>
          </a:p>
        </p:txBody>
      </p:sp>
    </p:spTree>
    <p:extLst>
      <p:ext uri="{BB962C8B-B14F-4D97-AF65-F5344CB8AC3E}">
        <p14:creationId xmlns:p14="http://schemas.microsoft.com/office/powerpoint/2010/main" val="439350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742235-A49F-44AD-9DD9-2E812E74A462}"/>
              </a:ext>
            </a:extLst>
          </p:cNvPr>
          <p:cNvSpPr>
            <a:spLocks noGrp="1"/>
          </p:cNvSpPr>
          <p:nvPr>
            <p:ph type="title"/>
          </p:nvPr>
        </p:nvSpPr>
        <p:spPr>
          <a:xfrm>
            <a:off x="2006600" y="643468"/>
            <a:ext cx="2522980" cy="1597315"/>
          </a:xfrm>
          <a:noFill/>
          <a:ln w="19050">
            <a:solidFill>
              <a:schemeClr val="bg1"/>
            </a:solidFill>
          </a:ln>
        </p:spPr>
        <p:txBody>
          <a:bodyPr wrap="square">
            <a:normAutofit/>
          </a:bodyPr>
          <a:lstStyle/>
          <a:p>
            <a:endParaRPr lang="it-IT" sz="2400" dirty="0">
              <a:solidFill>
                <a:schemeClr val="bg1"/>
              </a:solidFill>
            </a:endParaRPr>
          </a:p>
        </p:txBody>
      </p:sp>
      <p:sp>
        <p:nvSpPr>
          <p:cNvPr id="3" name="Segnaposto contenuto 2">
            <a:extLst>
              <a:ext uri="{FF2B5EF4-FFF2-40B4-BE49-F238E27FC236}">
                <a16:creationId xmlns:a16="http://schemas.microsoft.com/office/drawing/2014/main" id="{DE92421C-C2EE-4C59-8758-16D4C0B9F8A9}"/>
              </a:ext>
            </a:extLst>
          </p:cNvPr>
          <p:cNvSpPr>
            <a:spLocks noGrp="1"/>
          </p:cNvSpPr>
          <p:nvPr>
            <p:ph idx="1"/>
          </p:nvPr>
        </p:nvSpPr>
        <p:spPr>
          <a:xfrm>
            <a:off x="457200" y="1284514"/>
            <a:ext cx="4299857" cy="4930018"/>
          </a:xfrm>
        </p:spPr>
        <p:txBody>
          <a:bodyPr>
            <a:noAutofit/>
          </a:bodyPr>
          <a:lstStyle/>
          <a:p>
            <a:pPr marL="0" indent="0">
              <a:buNone/>
            </a:pPr>
            <a:r>
              <a:rPr lang="it-IT" sz="1600" dirty="0"/>
              <a:t>Dunque Von Thünen postula un prezzo unico sul mercato centrale per ogni prodotto, di conseguenza si stabilisce un prezzo “locale” – in funzione della distanza del fondo e del peso del prodotto.</a:t>
            </a:r>
          </a:p>
          <a:p>
            <a:pPr marL="0" indent="0">
              <a:buNone/>
            </a:pPr>
            <a:r>
              <a:rPr lang="it-IT" sz="1600" dirty="0"/>
              <a:t> </a:t>
            </a:r>
          </a:p>
          <a:p>
            <a:pPr marL="0" indent="0">
              <a:buNone/>
            </a:pPr>
            <a:r>
              <a:rPr lang="it-IT" sz="1600" dirty="0"/>
              <a:t>Anche in ciò la sua teoria è nettamente in avanti sul suo tempo, poiché così facendo, egli pone le basi per la definizione di un “paesaggio economico”.</a:t>
            </a:r>
          </a:p>
          <a:p>
            <a:pPr marL="0" indent="0">
              <a:buNone/>
            </a:pPr>
            <a:r>
              <a:rPr lang="it-IT" sz="1600" dirty="0"/>
              <a:t> </a:t>
            </a:r>
          </a:p>
          <a:p>
            <a:pPr marL="0" indent="0">
              <a:buNone/>
            </a:pPr>
            <a:r>
              <a:rPr lang="it-IT" sz="1600" dirty="0"/>
              <a:t>La campagna, in altre parole, diventa economicamente intelligibile, certo nella forma più semplificata del cerchio concentrico.</a:t>
            </a:r>
          </a:p>
        </p:txBody>
      </p:sp>
      <p:pic>
        <p:nvPicPr>
          <p:cNvPr id="4" name="Immagine 3">
            <a:extLst>
              <a:ext uri="{FF2B5EF4-FFF2-40B4-BE49-F238E27FC236}">
                <a16:creationId xmlns:a16="http://schemas.microsoft.com/office/drawing/2014/main" id="{E53BA0E8-A0B0-45A4-93BF-668232D21C43}"/>
              </a:ext>
            </a:extLst>
          </p:cNvPr>
          <p:cNvPicPr>
            <a:picLocks noChangeAspect="1"/>
          </p:cNvPicPr>
          <p:nvPr/>
        </p:nvPicPr>
        <p:blipFill>
          <a:blip r:embed="rId2"/>
          <a:stretch>
            <a:fillRect/>
          </a:stretch>
        </p:blipFill>
        <p:spPr>
          <a:xfrm>
            <a:off x="5087879" y="1575000"/>
            <a:ext cx="6458818" cy="4392000"/>
          </a:xfrm>
          <a:prstGeom prst="rect">
            <a:avLst/>
          </a:prstGeom>
        </p:spPr>
      </p:pic>
    </p:spTree>
    <p:extLst>
      <p:ext uri="{BB962C8B-B14F-4D97-AF65-F5344CB8AC3E}">
        <p14:creationId xmlns:p14="http://schemas.microsoft.com/office/powerpoint/2010/main" val="1784655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7DE9BE-F0AD-453A-A5E2-E76F71D394A2}"/>
              </a:ext>
            </a:extLst>
          </p:cNvPr>
          <p:cNvSpPr>
            <a:spLocks noGrp="1"/>
          </p:cNvSpPr>
          <p:nvPr>
            <p:ph type="title"/>
          </p:nvPr>
        </p:nvSpPr>
        <p:spPr/>
        <p:txBody>
          <a:bodyPr/>
          <a:lstStyle/>
          <a:p>
            <a:r>
              <a:rPr lang="it-IT" dirty="0"/>
              <a:t>PUNTI ESSENZIALI ELABORAZIONE DI VON THUNEN</a:t>
            </a:r>
          </a:p>
        </p:txBody>
      </p:sp>
      <p:sp>
        <p:nvSpPr>
          <p:cNvPr id="3" name="Segnaposto contenuto 2">
            <a:extLst>
              <a:ext uri="{FF2B5EF4-FFF2-40B4-BE49-F238E27FC236}">
                <a16:creationId xmlns:a16="http://schemas.microsoft.com/office/drawing/2014/main" id="{D5250C57-0869-4CFF-9DEB-55BE1C70B2F8}"/>
              </a:ext>
            </a:extLst>
          </p:cNvPr>
          <p:cNvSpPr>
            <a:spLocks noGrp="1"/>
          </p:cNvSpPr>
          <p:nvPr>
            <p:ph idx="1"/>
          </p:nvPr>
        </p:nvSpPr>
        <p:spPr/>
        <p:txBody>
          <a:bodyPr>
            <a:normAutofit fontScale="92500"/>
          </a:bodyPr>
          <a:lstStyle/>
          <a:p>
            <a:pPr marL="514350" indent="-514350">
              <a:buAutoNum type="arabicParenR"/>
            </a:pPr>
            <a:r>
              <a:rPr lang="it-IT" dirty="0"/>
              <a:t>Astraendo dal concetto di spazio geografico ogni altra dimensione e trattenendo solo l’elemento distanza, ne definisce un tipo nuovo, </a:t>
            </a:r>
            <a:r>
              <a:rPr lang="it-IT" dirty="0">
                <a:solidFill>
                  <a:srgbClr val="FF0000"/>
                </a:solidFill>
              </a:rPr>
              <a:t>lo spazio economico</a:t>
            </a:r>
            <a:r>
              <a:rPr lang="it-IT" dirty="0"/>
              <a:t>, generato solo da relazioni di tipo economico, in cui gli altri fattori (naturali o umani)sono considerati accidentali rispetto al funzionamento del sistema</a:t>
            </a:r>
          </a:p>
          <a:p>
            <a:pPr marL="514350" indent="-514350">
              <a:buAutoNum type="arabicParenR"/>
            </a:pPr>
            <a:r>
              <a:rPr lang="it-IT" dirty="0"/>
              <a:t>Non si pone l’obiettivo di giungere ad una rappresentazione complessiva ed esauriente della realtà, ma di offrire una struttura logica nell’ambito della quale si pongono delle ipotesi restrittive e si astrae al fine di meglio comprendere l’influenza di un solo fattore, </a:t>
            </a:r>
            <a:r>
              <a:rPr lang="it-IT" dirty="0">
                <a:solidFill>
                  <a:srgbClr val="FF33CC"/>
                </a:solidFill>
              </a:rPr>
              <a:t>la distanza</a:t>
            </a:r>
          </a:p>
        </p:txBody>
      </p:sp>
    </p:spTree>
    <p:extLst>
      <p:ext uri="{BB962C8B-B14F-4D97-AF65-F5344CB8AC3E}">
        <p14:creationId xmlns:p14="http://schemas.microsoft.com/office/powerpoint/2010/main" val="341527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9D0A2D-3B1C-4D45-9758-9653A5CAF0D4}"/>
              </a:ext>
            </a:extLst>
          </p:cNvPr>
          <p:cNvSpPr>
            <a:spLocks noGrp="1"/>
          </p:cNvSpPr>
          <p:nvPr>
            <p:ph type="title"/>
          </p:nvPr>
        </p:nvSpPr>
        <p:spPr/>
        <p:txBody>
          <a:bodyPr/>
          <a:lstStyle/>
          <a:p>
            <a:pPr algn="ctr"/>
            <a:r>
              <a:rPr lang="it-IT" dirty="0"/>
              <a:t>TEORIA CLASSICA DELLA LOCALIZZAZIONE INDUSTRIALE</a:t>
            </a:r>
          </a:p>
        </p:txBody>
      </p:sp>
      <p:sp>
        <p:nvSpPr>
          <p:cNvPr id="3" name="Segnaposto contenuto 2">
            <a:extLst>
              <a:ext uri="{FF2B5EF4-FFF2-40B4-BE49-F238E27FC236}">
                <a16:creationId xmlns:a16="http://schemas.microsoft.com/office/drawing/2014/main" id="{9C9556D4-1662-41E4-9902-4293A54C02A0}"/>
              </a:ext>
            </a:extLst>
          </p:cNvPr>
          <p:cNvSpPr>
            <a:spLocks noGrp="1"/>
          </p:cNvSpPr>
          <p:nvPr>
            <p:ph idx="1"/>
          </p:nvPr>
        </p:nvSpPr>
        <p:spPr/>
        <p:txBody>
          <a:bodyPr>
            <a:normAutofit lnSpcReduction="10000"/>
          </a:bodyPr>
          <a:lstStyle/>
          <a:p>
            <a:r>
              <a:rPr lang="it-IT" dirty="0">
                <a:solidFill>
                  <a:srgbClr val="FF0000"/>
                </a:solidFill>
              </a:rPr>
              <a:t>ALFRED WEBER </a:t>
            </a:r>
            <a:r>
              <a:rPr lang="it-IT" dirty="0"/>
              <a:t>(1868-1958)</a:t>
            </a:r>
          </a:p>
          <a:p>
            <a:r>
              <a:rPr lang="it-IT" dirty="0"/>
              <a:t>Teoria pura della localizzazione industriale</a:t>
            </a:r>
          </a:p>
          <a:p>
            <a:pPr algn="l"/>
            <a:r>
              <a:rPr lang="it-IT" dirty="0"/>
              <a:t>Obiettivo = giungere ad una spiegazione rigorosa della localizzazione della manifattura</a:t>
            </a:r>
          </a:p>
          <a:p>
            <a:pPr algn="l"/>
            <a:r>
              <a:rPr lang="it-IT" dirty="0"/>
              <a:t>Pone inizialmente gli stessi postulati di Von Thünen al fine di mantenere costanti i fattori che non siano dati dalla distanza</a:t>
            </a:r>
          </a:p>
          <a:p>
            <a:pPr algn="l"/>
            <a:r>
              <a:rPr lang="it-IT" dirty="0"/>
              <a:t>Il ragionamento di W. Costituisce la proiezione dell’economia pura in ambito spaziale, indipendentemente dal sistema economico considerato</a:t>
            </a:r>
          </a:p>
        </p:txBody>
      </p:sp>
    </p:spTree>
    <p:extLst>
      <p:ext uri="{BB962C8B-B14F-4D97-AF65-F5344CB8AC3E}">
        <p14:creationId xmlns:p14="http://schemas.microsoft.com/office/powerpoint/2010/main" val="281558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E2373-35F7-4C1B-A4E1-15D2210B5EDC}"/>
              </a:ext>
            </a:extLst>
          </p:cNvPr>
          <p:cNvSpPr>
            <a:spLocks noGrp="1"/>
          </p:cNvSpPr>
          <p:nvPr>
            <p:ph type="title"/>
          </p:nvPr>
        </p:nvSpPr>
        <p:spPr/>
        <p:txBody>
          <a:bodyPr/>
          <a:lstStyle/>
          <a:p>
            <a:r>
              <a:rPr lang="it-IT" dirty="0"/>
              <a:t>EQUILIBRIO ECONOMICO RICARDIANO</a:t>
            </a:r>
          </a:p>
        </p:txBody>
      </p:sp>
      <p:sp>
        <p:nvSpPr>
          <p:cNvPr id="3" name="Segnaposto contenuto 2">
            <a:extLst>
              <a:ext uri="{FF2B5EF4-FFF2-40B4-BE49-F238E27FC236}">
                <a16:creationId xmlns:a16="http://schemas.microsoft.com/office/drawing/2014/main" id="{C9A62CC5-3DEB-4AEA-8949-8E571155B16F}"/>
              </a:ext>
            </a:extLst>
          </p:cNvPr>
          <p:cNvSpPr>
            <a:spLocks noGrp="1"/>
          </p:cNvSpPr>
          <p:nvPr>
            <p:ph idx="1"/>
          </p:nvPr>
        </p:nvSpPr>
        <p:spPr/>
        <p:txBody>
          <a:bodyPr>
            <a:normAutofit fontScale="92500" lnSpcReduction="10000"/>
          </a:bodyPr>
          <a:lstStyle/>
          <a:p>
            <a:r>
              <a:rPr lang="it-IT" dirty="0"/>
              <a:t>Primi ‘800: affermazione dell’economia ricardiana basata sulla astrazione come condizione fondamentale per assegnare all’economia uno statuto scientifico</a:t>
            </a:r>
          </a:p>
          <a:p>
            <a:r>
              <a:rPr lang="it-IT" dirty="0"/>
              <a:t>MODELLO RICARDIANO: economia di mercato organizzata in termini di equilibrio economico ideale</a:t>
            </a:r>
          </a:p>
          <a:p>
            <a:endParaRPr lang="it-IT" dirty="0"/>
          </a:p>
          <a:p>
            <a:r>
              <a:rPr lang="it-IT" dirty="0"/>
              <a:t>Le leggi formulate dall’economia politica sono quelle proprie di un sistema economico «non dimensionato» e la variabile spazio viene considerata in termini astratti e privata dei suoi contenuti «umanistici»</a:t>
            </a:r>
          </a:p>
        </p:txBody>
      </p:sp>
      <p:sp>
        <p:nvSpPr>
          <p:cNvPr id="4" name="Freccia in giù 3">
            <a:extLst>
              <a:ext uri="{FF2B5EF4-FFF2-40B4-BE49-F238E27FC236}">
                <a16:creationId xmlns:a16="http://schemas.microsoft.com/office/drawing/2014/main" id="{A13F55FE-135C-4CE7-9D30-A29818029752}"/>
              </a:ext>
            </a:extLst>
          </p:cNvPr>
          <p:cNvSpPr/>
          <p:nvPr/>
        </p:nvSpPr>
        <p:spPr>
          <a:xfrm>
            <a:off x="5591944" y="4080452"/>
            <a:ext cx="648072" cy="576064"/>
          </a:xfrm>
          <a:prstGeom prst="down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97751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9D0A2D-3B1C-4D45-9758-9653A5CAF0D4}"/>
              </a:ext>
            </a:extLst>
          </p:cNvPr>
          <p:cNvSpPr>
            <a:spLocks noGrp="1"/>
          </p:cNvSpPr>
          <p:nvPr>
            <p:ph type="title"/>
          </p:nvPr>
        </p:nvSpPr>
        <p:spPr>
          <a:xfrm>
            <a:off x="2152649" y="272143"/>
            <a:ext cx="9843407" cy="708585"/>
          </a:xfrm>
        </p:spPr>
        <p:txBody>
          <a:bodyPr>
            <a:normAutofit fontScale="90000"/>
          </a:bodyPr>
          <a:lstStyle/>
          <a:p>
            <a:r>
              <a:rPr lang="it-IT" dirty="0"/>
              <a:t>TEORIA CLASSICA DELLA LOCALIZZAZIONE INDUSTRIALE</a:t>
            </a:r>
          </a:p>
        </p:txBody>
      </p:sp>
      <p:sp>
        <p:nvSpPr>
          <p:cNvPr id="3" name="Segnaposto contenuto 2">
            <a:extLst>
              <a:ext uri="{FF2B5EF4-FFF2-40B4-BE49-F238E27FC236}">
                <a16:creationId xmlns:a16="http://schemas.microsoft.com/office/drawing/2014/main" id="{9C9556D4-1662-41E4-9902-4293A54C02A0}"/>
              </a:ext>
            </a:extLst>
          </p:cNvPr>
          <p:cNvSpPr>
            <a:spLocks noGrp="1"/>
          </p:cNvSpPr>
          <p:nvPr>
            <p:ph idx="1"/>
          </p:nvPr>
        </p:nvSpPr>
        <p:spPr>
          <a:xfrm>
            <a:off x="326137" y="1904282"/>
            <a:ext cx="4674869" cy="4420318"/>
          </a:xfrm>
        </p:spPr>
        <p:txBody>
          <a:bodyPr>
            <a:normAutofit/>
          </a:bodyPr>
          <a:lstStyle/>
          <a:p>
            <a:pPr algn="l"/>
            <a:r>
              <a:rPr lang="it-IT" sz="2000" dirty="0"/>
              <a:t>Problema: individuare il punto situato in uno spazio isotropico in corrispondenza del quale l’impresa deve localizzarsi per minimizzare i costi di trasporto totali</a:t>
            </a:r>
          </a:p>
          <a:p>
            <a:pPr algn="l"/>
            <a:r>
              <a:rPr lang="it-IT" sz="2000" dirty="0"/>
              <a:t>Assumiamo 2 materie prime ubicate nelle località F1 e F2, le quali, una volta trasformate dovranno essere trasportate all’unico mercato M</a:t>
            </a:r>
          </a:p>
          <a:p>
            <a:pPr algn="l"/>
            <a:r>
              <a:rPr lang="it-IT" sz="2000" dirty="0"/>
              <a:t>Triangolo localizzativo</a:t>
            </a:r>
            <a:endParaRPr lang="it-IT" sz="1700" dirty="0"/>
          </a:p>
        </p:txBody>
      </p:sp>
      <p:pic>
        <p:nvPicPr>
          <p:cNvPr id="4" name="Immagine 3">
            <a:extLst>
              <a:ext uri="{FF2B5EF4-FFF2-40B4-BE49-F238E27FC236}">
                <a16:creationId xmlns:a16="http://schemas.microsoft.com/office/drawing/2014/main" id="{B5C39D70-F5A1-4244-90C4-557A26D4030E}"/>
              </a:ext>
            </a:extLst>
          </p:cNvPr>
          <p:cNvPicPr>
            <a:picLocks noChangeAspect="1"/>
          </p:cNvPicPr>
          <p:nvPr/>
        </p:nvPicPr>
        <p:blipFill rotWithShape="1">
          <a:blip r:embed="rId2"/>
          <a:srcRect l="4319" r="1589" b="3"/>
          <a:stretch/>
        </p:blipFill>
        <p:spPr>
          <a:xfrm>
            <a:off x="5364480" y="1904282"/>
            <a:ext cx="4674870" cy="4272681"/>
          </a:xfrm>
          <a:prstGeom prst="rect">
            <a:avLst/>
          </a:prstGeom>
        </p:spPr>
      </p:pic>
    </p:spTree>
    <p:extLst>
      <p:ext uri="{BB962C8B-B14F-4D97-AF65-F5344CB8AC3E}">
        <p14:creationId xmlns:p14="http://schemas.microsoft.com/office/powerpoint/2010/main" val="1215711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7F10A3-1D3F-459E-8B67-93A40B3D4FC9}"/>
              </a:ext>
            </a:extLst>
          </p:cNvPr>
          <p:cNvSpPr>
            <a:spLocks noGrp="1"/>
          </p:cNvSpPr>
          <p:nvPr>
            <p:ph type="title"/>
          </p:nvPr>
        </p:nvSpPr>
        <p:spPr>
          <a:xfrm>
            <a:off x="1765299" y="981092"/>
            <a:ext cx="3069714" cy="1624457"/>
          </a:xfrm>
        </p:spPr>
        <p:txBody>
          <a:bodyPr>
            <a:normAutofit/>
          </a:bodyPr>
          <a:lstStyle/>
          <a:p>
            <a:endParaRPr lang="it-IT" sz="3100" dirty="0">
              <a:solidFill>
                <a:schemeClr val="bg1"/>
              </a:solidFill>
            </a:endParaRPr>
          </a:p>
        </p:txBody>
      </p:sp>
      <p:sp>
        <p:nvSpPr>
          <p:cNvPr id="3" name="Segnaposto contenuto 2">
            <a:extLst>
              <a:ext uri="{FF2B5EF4-FFF2-40B4-BE49-F238E27FC236}">
                <a16:creationId xmlns:a16="http://schemas.microsoft.com/office/drawing/2014/main" id="{76607495-5F0E-4147-9650-45261FBB66A8}"/>
              </a:ext>
            </a:extLst>
          </p:cNvPr>
          <p:cNvSpPr>
            <a:spLocks noGrp="1"/>
          </p:cNvSpPr>
          <p:nvPr>
            <p:ph idx="1"/>
          </p:nvPr>
        </p:nvSpPr>
        <p:spPr>
          <a:xfrm>
            <a:off x="620486" y="1567543"/>
            <a:ext cx="4214527" cy="4309366"/>
          </a:xfrm>
        </p:spPr>
        <p:txBody>
          <a:bodyPr anchor="t">
            <a:noAutofit/>
          </a:bodyPr>
          <a:lstStyle/>
          <a:p>
            <a:pPr algn="l"/>
            <a:r>
              <a:rPr lang="it-IT" sz="2000" dirty="0"/>
              <a:t>A questo quesito, Weber risponde proponendo delle linee di uguale tempo di trasporto, </a:t>
            </a:r>
            <a:r>
              <a:rPr lang="it-IT" sz="2000" dirty="0">
                <a:solidFill>
                  <a:srgbClr val="FF0000"/>
                </a:solidFill>
              </a:rPr>
              <a:t>le isotime</a:t>
            </a:r>
            <a:r>
              <a:rPr lang="it-IT" sz="2000" dirty="0"/>
              <a:t>, che diventano dei cerchi concentrici (siamo in uno spazio isotropico), a partire dalle tre località che interessano il triangolo localizzativo.</a:t>
            </a:r>
          </a:p>
        </p:txBody>
      </p:sp>
      <p:pic>
        <p:nvPicPr>
          <p:cNvPr id="4" name="Immagine 3">
            <a:extLst>
              <a:ext uri="{FF2B5EF4-FFF2-40B4-BE49-F238E27FC236}">
                <a16:creationId xmlns:a16="http://schemas.microsoft.com/office/drawing/2014/main" id="{EAA529FA-1A11-443B-89DA-315C9535D0B2}"/>
              </a:ext>
            </a:extLst>
          </p:cNvPr>
          <p:cNvPicPr>
            <a:picLocks noChangeAspect="1"/>
          </p:cNvPicPr>
          <p:nvPr/>
        </p:nvPicPr>
        <p:blipFill>
          <a:blip r:embed="rId2"/>
          <a:stretch>
            <a:fillRect/>
          </a:stretch>
        </p:blipFill>
        <p:spPr>
          <a:xfrm>
            <a:off x="5426825" y="1283576"/>
            <a:ext cx="5939467" cy="5004000"/>
          </a:xfrm>
          <a:prstGeom prst="rect">
            <a:avLst/>
          </a:prstGeom>
        </p:spPr>
      </p:pic>
    </p:spTree>
    <p:extLst>
      <p:ext uri="{BB962C8B-B14F-4D97-AF65-F5344CB8AC3E}">
        <p14:creationId xmlns:p14="http://schemas.microsoft.com/office/powerpoint/2010/main" val="2110067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596F2B-E30F-4740-BECB-85F4A437EA6E}"/>
              </a:ext>
            </a:extLst>
          </p:cNvPr>
          <p:cNvSpPr>
            <a:spLocks noGrp="1"/>
          </p:cNvSpPr>
          <p:nvPr>
            <p:ph type="title"/>
          </p:nvPr>
        </p:nvSpPr>
        <p:spPr/>
        <p:txBody>
          <a:bodyPr/>
          <a:lstStyle/>
          <a:p>
            <a:pPr algn="ctr"/>
            <a:r>
              <a:rPr lang="it-IT" dirty="0"/>
              <a:t>TEORIA CLASSICA DELLA LOCALIZZAZIONE INDUSTRIALE</a:t>
            </a:r>
          </a:p>
        </p:txBody>
      </p:sp>
      <p:sp>
        <p:nvSpPr>
          <p:cNvPr id="3" name="Segnaposto contenuto 2">
            <a:extLst>
              <a:ext uri="{FF2B5EF4-FFF2-40B4-BE49-F238E27FC236}">
                <a16:creationId xmlns:a16="http://schemas.microsoft.com/office/drawing/2014/main" id="{E147205B-115F-4A32-A771-E4EC801A1EA0}"/>
              </a:ext>
            </a:extLst>
          </p:cNvPr>
          <p:cNvSpPr>
            <a:spLocks noGrp="1"/>
          </p:cNvSpPr>
          <p:nvPr>
            <p:ph idx="1"/>
          </p:nvPr>
        </p:nvSpPr>
        <p:spPr/>
        <p:txBody>
          <a:bodyPr>
            <a:normAutofit fontScale="77500" lnSpcReduction="20000"/>
          </a:bodyPr>
          <a:lstStyle/>
          <a:p>
            <a:pPr algn="l"/>
            <a:r>
              <a:rPr lang="it-IT" dirty="0"/>
              <a:t>Le </a:t>
            </a:r>
            <a:r>
              <a:rPr lang="it-IT" dirty="0">
                <a:solidFill>
                  <a:srgbClr val="FF0000"/>
                </a:solidFill>
              </a:rPr>
              <a:t>isotime </a:t>
            </a:r>
            <a:r>
              <a:rPr lang="it-IT" dirty="0"/>
              <a:t>indicano il costo di trasporto per unità di materia prima, rispettivamente per unità di prodotto finito. </a:t>
            </a:r>
          </a:p>
          <a:p>
            <a:pPr algn="l"/>
            <a:r>
              <a:rPr lang="it-IT" dirty="0"/>
              <a:t>Il costo di trasporto cresce quindi proporzionalmente alla distanza. </a:t>
            </a:r>
          </a:p>
          <a:p>
            <a:pPr algn="l"/>
            <a:r>
              <a:rPr lang="it-IT" dirty="0"/>
              <a:t>Tuttavia, la ricerca del punto minimo rispetto ai costi di trasporto viene influenzata, oltre che dalla localizzazione, dal </a:t>
            </a:r>
            <a:r>
              <a:rPr lang="it-IT" dirty="0">
                <a:solidFill>
                  <a:srgbClr val="FF33CC"/>
                </a:solidFill>
              </a:rPr>
              <a:t>peso delle materie prime e dalla loro natura </a:t>
            </a:r>
            <a:r>
              <a:rPr lang="it-IT" dirty="0"/>
              <a:t>(perdita di peso più o meno importante nel processo produttivo, rispetto al prodotto finito).</a:t>
            </a:r>
          </a:p>
          <a:p>
            <a:pPr algn="l"/>
            <a:r>
              <a:rPr lang="it-IT" dirty="0"/>
              <a:t>Il rapporto tra il numero di unità di peso delle materie prime localizzate e il numero di unità di peso di prodotto finale determina la localizzazione. </a:t>
            </a:r>
          </a:p>
          <a:p>
            <a:pPr algn="l"/>
            <a:r>
              <a:rPr lang="it-IT" dirty="0"/>
              <a:t>Questo rapporto darà un indice che dirà in che misura i costi localizzativi sono più o meno influenzati dal trasporto delle materie prime o del prodotto finito</a:t>
            </a:r>
          </a:p>
        </p:txBody>
      </p:sp>
    </p:spTree>
    <p:extLst>
      <p:ext uri="{BB962C8B-B14F-4D97-AF65-F5344CB8AC3E}">
        <p14:creationId xmlns:p14="http://schemas.microsoft.com/office/powerpoint/2010/main" val="2027103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91BA67-2B7E-4C80-8CEA-2FF56489703A}"/>
              </a:ext>
            </a:extLst>
          </p:cNvPr>
          <p:cNvSpPr>
            <a:spLocks noGrp="1"/>
          </p:cNvSpPr>
          <p:nvPr>
            <p:ph type="title"/>
          </p:nvPr>
        </p:nvSpPr>
        <p:spPr>
          <a:xfrm>
            <a:off x="1765299" y="981092"/>
            <a:ext cx="3069714" cy="1624457"/>
          </a:xfrm>
        </p:spPr>
        <p:txBody>
          <a:bodyPr>
            <a:normAutofit/>
          </a:bodyPr>
          <a:lstStyle/>
          <a:p>
            <a:endParaRPr lang="it-IT" sz="3100" dirty="0">
              <a:solidFill>
                <a:schemeClr val="bg1"/>
              </a:solidFill>
            </a:endParaRPr>
          </a:p>
        </p:txBody>
      </p:sp>
      <p:sp>
        <p:nvSpPr>
          <p:cNvPr id="3" name="Segnaposto contenuto 2">
            <a:extLst>
              <a:ext uri="{FF2B5EF4-FFF2-40B4-BE49-F238E27FC236}">
                <a16:creationId xmlns:a16="http://schemas.microsoft.com/office/drawing/2014/main" id="{4974A643-A1AD-4CBF-8065-43018BFBD273}"/>
              </a:ext>
            </a:extLst>
          </p:cNvPr>
          <p:cNvSpPr>
            <a:spLocks noGrp="1"/>
          </p:cNvSpPr>
          <p:nvPr>
            <p:ph idx="1"/>
          </p:nvPr>
        </p:nvSpPr>
        <p:spPr>
          <a:xfrm>
            <a:off x="598714" y="1524000"/>
            <a:ext cx="3614057" cy="4868786"/>
          </a:xfrm>
        </p:spPr>
        <p:txBody>
          <a:bodyPr anchor="t">
            <a:normAutofit fontScale="92500" lnSpcReduction="10000"/>
          </a:bodyPr>
          <a:lstStyle/>
          <a:p>
            <a:pPr marL="0" indent="0">
              <a:buNone/>
            </a:pPr>
            <a:r>
              <a:rPr lang="it-IT" sz="2200" dirty="0"/>
              <a:t>La soluzione del problema localizzativo consiste nella ricerca del punto in cui questi fattori si situano ad un costo minimo di trasporto. Si determinano delle distorsioni, che si possono geometricamente rappresentare. </a:t>
            </a:r>
          </a:p>
          <a:p>
            <a:pPr marL="0" indent="0">
              <a:buNone/>
            </a:pPr>
            <a:r>
              <a:rPr lang="it-IT" sz="2200" dirty="0"/>
              <a:t>Weber ricorre così alla costruzione di </a:t>
            </a:r>
            <a:r>
              <a:rPr lang="it-IT" sz="2200" dirty="0">
                <a:solidFill>
                  <a:srgbClr val="FF0000"/>
                </a:solidFill>
              </a:rPr>
              <a:t>"isodapane</a:t>
            </a:r>
            <a:r>
              <a:rPr lang="it-IT" sz="2200" dirty="0"/>
              <a:t>" che rappresentano le linee che uniscono i punti di uguale costo di trasporto totale, vale a dire i punti di intersezione delle isotime alle diverse località (fonti materie prime e mercato</a:t>
            </a:r>
            <a:r>
              <a:rPr lang="it-IT" sz="1300" dirty="0"/>
              <a:t>)</a:t>
            </a:r>
          </a:p>
        </p:txBody>
      </p:sp>
      <p:pic>
        <p:nvPicPr>
          <p:cNvPr id="4" name="Immagine 3">
            <a:extLst>
              <a:ext uri="{FF2B5EF4-FFF2-40B4-BE49-F238E27FC236}">
                <a16:creationId xmlns:a16="http://schemas.microsoft.com/office/drawing/2014/main" id="{1414503E-6FDD-4A4C-A6DE-F8E3674F78DF}"/>
              </a:ext>
            </a:extLst>
          </p:cNvPr>
          <p:cNvPicPr>
            <a:picLocks noChangeAspect="1"/>
          </p:cNvPicPr>
          <p:nvPr/>
        </p:nvPicPr>
        <p:blipFill>
          <a:blip r:embed="rId2"/>
          <a:stretch>
            <a:fillRect/>
          </a:stretch>
        </p:blipFill>
        <p:spPr>
          <a:xfrm>
            <a:off x="5379356" y="1440729"/>
            <a:ext cx="5751489" cy="4860000"/>
          </a:xfrm>
          <a:prstGeom prst="rect">
            <a:avLst/>
          </a:prstGeom>
        </p:spPr>
      </p:pic>
    </p:spTree>
    <p:extLst>
      <p:ext uri="{BB962C8B-B14F-4D97-AF65-F5344CB8AC3E}">
        <p14:creationId xmlns:p14="http://schemas.microsoft.com/office/powerpoint/2010/main" val="3011171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E150FF-ED09-48FE-9A3E-7A7956E3F84D}"/>
              </a:ext>
            </a:extLst>
          </p:cNvPr>
          <p:cNvSpPr>
            <a:spLocks noGrp="1"/>
          </p:cNvSpPr>
          <p:nvPr>
            <p:ph type="title"/>
          </p:nvPr>
        </p:nvSpPr>
        <p:spPr/>
        <p:txBody>
          <a:bodyPr/>
          <a:lstStyle/>
          <a:p>
            <a:pPr algn="ctr"/>
            <a:r>
              <a:rPr lang="it-IT" dirty="0"/>
              <a:t>TEORIA CLASSICA DELLA LOCALIZZAZIONE INDUSTRIALE</a:t>
            </a:r>
          </a:p>
        </p:txBody>
      </p:sp>
      <p:sp>
        <p:nvSpPr>
          <p:cNvPr id="3" name="Segnaposto contenuto 2">
            <a:extLst>
              <a:ext uri="{FF2B5EF4-FFF2-40B4-BE49-F238E27FC236}">
                <a16:creationId xmlns:a16="http://schemas.microsoft.com/office/drawing/2014/main" id="{E29D8621-EADE-4F3B-89D7-2F2394BBD753}"/>
              </a:ext>
            </a:extLst>
          </p:cNvPr>
          <p:cNvSpPr>
            <a:spLocks noGrp="1"/>
          </p:cNvSpPr>
          <p:nvPr>
            <p:ph idx="1"/>
          </p:nvPr>
        </p:nvSpPr>
        <p:spPr/>
        <p:txBody>
          <a:bodyPr>
            <a:normAutofit fontScale="85000" lnSpcReduction="10000"/>
          </a:bodyPr>
          <a:lstStyle/>
          <a:p>
            <a:pPr algn="l"/>
            <a:r>
              <a:rPr lang="it-IT" dirty="0"/>
              <a:t>Nel modello di Weber vengono introdotte ulteriori distorsioni legate in particolare alla presenza di </a:t>
            </a:r>
            <a:r>
              <a:rPr lang="it-IT" dirty="0">
                <a:solidFill>
                  <a:srgbClr val="FF0000"/>
                </a:solidFill>
              </a:rPr>
              <a:t>bacini (o centri) di manodopera</a:t>
            </a:r>
            <a:r>
              <a:rPr lang="it-IT" dirty="0"/>
              <a:t>, che pure esercita una attrazione decisiva sulla localizzazione industriale. </a:t>
            </a:r>
          </a:p>
          <a:p>
            <a:pPr algn="l"/>
            <a:r>
              <a:rPr lang="it-IT" dirty="0"/>
              <a:t>W. Considera, infatti, la presenza di un bacino di manodopera come una alternativa alla localizzazione in prossimità delle materie prime, e distingue perciò i centri di manodopera in funzione del suo costo relativo, secondo un indice di costo del lavoro (in pratica per livelli salariali) e secondo la densità residenziale. </a:t>
            </a:r>
          </a:p>
          <a:p>
            <a:pPr algn="l"/>
            <a:r>
              <a:rPr lang="it-IT" dirty="0"/>
              <a:t>La figura di localizzazione viene così geometricamente risolta introducendo dei punti (centri di manodopera che sono classificati in funzione dell’indice del costo del lavoro e del peso, che esercitano la loro influenza della localizzazione.</a:t>
            </a:r>
          </a:p>
        </p:txBody>
      </p:sp>
    </p:spTree>
    <p:extLst>
      <p:ext uri="{BB962C8B-B14F-4D97-AF65-F5344CB8AC3E}">
        <p14:creationId xmlns:p14="http://schemas.microsoft.com/office/powerpoint/2010/main" val="1133132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3E13ED-DD18-4A92-A087-09362FC62CFB}"/>
              </a:ext>
            </a:extLst>
          </p:cNvPr>
          <p:cNvSpPr>
            <a:spLocks noGrp="1"/>
          </p:cNvSpPr>
          <p:nvPr>
            <p:ph type="title"/>
          </p:nvPr>
        </p:nvSpPr>
        <p:spPr>
          <a:xfrm>
            <a:off x="2006600" y="643468"/>
            <a:ext cx="2522980" cy="1597315"/>
          </a:xfrm>
          <a:noFill/>
          <a:ln w="19050">
            <a:solidFill>
              <a:schemeClr val="bg1"/>
            </a:solidFill>
          </a:ln>
        </p:spPr>
        <p:txBody>
          <a:bodyPr wrap="square">
            <a:normAutofit/>
          </a:bodyPr>
          <a:lstStyle/>
          <a:p>
            <a:endParaRPr lang="it-IT" sz="2400" dirty="0">
              <a:solidFill>
                <a:schemeClr val="bg1"/>
              </a:solidFill>
            </a:endParaRPr>
          </a:p>
        </p:txBody>
      </p:sp>
      <p:sp>
        <p:nvSpPr>
          <p:cNvPr id="3" name="Segnaposto contenuto 2">
            <a:extLst>
              <a:ext uri="{FF2B5EF4-FFF2-40B4-BE49-F238E27FC236}">
                <a16:creationId xmlns:a16="http://schemas.microsoft.com/office/drawing/2014/main" id="{87BC559D-B739-42DE-849F-FCB16340B1BA}"/>
              </a:ext>
            </a:extLst>
          </p:cNvPr>
          <p:cNvSpPr>
            <a:spLocks noGrp="1"/>
          </p:cNvSpPr>
          <p:nvPr>
            <p:ph idx="1"/>
          </p:nvPr>
        </p:nvSpPr>
        <p:spPr>
          <a:xfrm>
            <a:off x="381000" y="1382486"/>
            <a:ext cx="4148581" cy="4735285"/>
          </a:xfrm>
        </p:spPr>
        <p:txBody>
          <a:bodyPr>
            <a:normAutofit lnSpcReduction="10000"/>
          </a:bodyPr>
          <a:lstStyle/>
          <a:p>
            <a:pPr marL="0" indent="0">
              <a:buNone/>
            </a:pPr>
            <a:r>
              <a:rPr lang="it-IT" sz="1700" dirty="0"/>
              <a:t>Il punto di partenza rimane la costruzione delle “isodapane”</a:t>
            </a:r>
          </a:p>
          <a:p>
            <a:pPr marL="0" indent="0">
              <a:buNone/>
            </a:pPr>
            <a:endParaRPr lang="it-IT" sz="1700" dirty="0">
              <a:solidFill>
                <a:srgbClr val="FF0000"/>
              </a:solidFill>
            </a:endParaRPr>
          </a:p>
          <a:p>
            <a:pPr marL="0" indent="0">
              <a:buNone/>
            </a:pPr>
            <a:r>
              <a:rPr lang="it-IT" sz="1700" dirty="0">
                <a:solidFill>
                  <a:srgbClr val="FF0000"/>
                </a:solidFill>
              </a:rPr>
              <a:t>Il fattore lavoro (L) </a:t>
            </a:r>
            <a:r>
              <a:rPr lang="it-IT" sz="1700" dirty="0"/>
              <a:t>introduce delle distorsioni e crea delle “isodapane critiche”.</a:t>
            </a:r>
          </a:p>
          <a:p>
            <a:pPr marL="0" indent="0">
              <a:buNone/>
            </a:pPr>
            <a:endParaRPr lang="it-IT" sz="1800" dirty="0"/>
          </a:p>
          <a:p>
            <a:pPr marL="0" indent="0">
              <a:buNone/>
            </a:pPr>
            <a:r>
              <a:rPr lang="it-IT" sz="1800" dirty="0"/>
              <a:t>Il modello così modificato permette di supporre che la manodopera anziché essere distribuita in modo uniforme sia invece concentrata in alcuni punti dello spazio (L1, L2, L3 nell'esempio) e che il suo costo (per questioni di vicinanza dal luogo di produzione, ma anche di qualificazione locale) sia inferiore rispetto alla localizzazione del modello "puro".</a:t>
            </a:r>
            <a:endParaRPr lang="it-IT" sz="1700" dirty="0"/>
          </a:p>
        </p:txBody>
      </p:sp>
      <p:pic>
        <p:nvPicPr>
          <p:cNvPr id="4" name="Immagine 3">
            <a:extLst>
              <a:ext uri="{FF2B5EF4-FFF2-40B4-BE49-F238E27FC236}">
                <a16:creationId xmlns:a16="http://schemas.microsoft.com/office/drawing/2014/main" id="{E413FAFF-DB70-49C0-B4DA-4D93C0B753BF}"/>
              </a:ext>
            </a:extLst>
          </p:cNvPr>
          <p:cNvPicPr>
            <a:picLocks noChangeAspect="1"/>
          </p:cNvPicPr>
          <p:nvPr/>
        </p:nvPicPr>
        <p:blipFill>
          <a:blip r:embed="rId2"/>
          <a:stretch>
            <a:fillRect/>
          </a:stretch>
        </p:blipFill>
        <p:spPr>
          <a:xfrm>
            <a:off x="6324637" y="1404257"/>
            <a:ext cx="4688077" cy="4814355"/>
          </a:xfrm>
          <a:prstGeom prst="rect">
            <a:avLst/>
          </a:prstGeom>
        </p:spPr>
      </p:pic>
    </p:spTree>
    <p:extLst>
      <p:ext uri="{BB962C8B-B14F-4D97-AF65-F5344CB8AC3E}">
        <p14:creationId xmlns:p14="http://schemas.microsoft.com/office/powerpoint/2010/main" val="57325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3E13ED-DD18-4A92-A087-09362FC62CFB}"/>
              </a:ext>
            </a:extLst>
          </p:cNvPr>
          <p:cNvSpPr>
            <a:spLocks noGrp="1"/>
          </p:cNvSpPr>
          <p:nvPr>
            <p:ph type="title"/>
          </p:nvPr>
        </p:nvSpPr>
        <p:spPr>
          <a:xfrm>
            <a:off x="2006600" y="643468"/>
            <a:ext cx="2522980" cy="1597315"/>
          </a:xfrm>
          <a:noFill/>
          <a:ln w="19050">
            <a:solidFill>
              <a:schemeClr val="bg1"/>
            </a:solidFill>
          </a:ln>
        </p:spPr>
        <p:txBody>
          <a:bodyPr wrap="square">
            <a:normAutofit/>
          </a:bodyPr>
          <a:lstStyle/>
          <a:p>
            <a:endParaRPr lang="it-IT" sz="2400" dirty="0">
              <a:solidFill>
                <a:schemeClr val="bg1"/>
              </a:solidFill>
            </a:endParaRPr>
          </a:p>
        </p:txBody>
      </p:sp>
      <p:sp>
        <p:nvSpPr>
          <p:cNvPr id="3" name="Segnaposto contenuto 2">
            <a:extLst>
              <a:ext uri="{FF2B5EF4-FFF2-40B4-BE49-F238E27FC236}">
                <a16:creationId xmlns:a16="http://schemas.microsoft.com/office/drawing/2014/main" id="{87BC559D-B739-42DE-849F-FCB16340B1BA}"/>
              </a:ext>
            </a:extLst>
          </p:cNvPr>
          <p:cNvSpPr>
            <a:spLocks noGrp="1"/>
          </p:cNvSpPr>
          <p:nvPr>
            <p:ph idx="1"/>
          </p:nvPr>
        </p:nvSpPr>
        <p:spPr>
          <a:xfrm>
            <a:off x="544286" y="1328057"/>
            <a:ext cx="3985295" cy="4886476"/>
          </a:xfrm>
        </p:spPr>
        <p:txBody>
          <a:bodyPr>
            <a:normAutofit/>
          </a:bodyPr>
          <a:lstStyle/>
          <a:p>
            <a:pPr marL="0" indent="0">
              <a:buNone/>
            </a:pPr>
            <a:r>
              <a:rPr lang="it-IT" sz="1800" dirty="0"/>
              <a:t>L’isodapana critica segnala così la zona all’interno della quale il più basso costo del lavoro renderà più conveniente la localizzazione dell’impresa. </a:t>
            </a:r>
          </a:p>
          <a:p>
            <a:pPr marL="0" indent="0">
              <a:buNone/>
            </a:pPr>
            <a:endParaRPr lang="it-IT" sz="1800" dirty="0"/>
          </a:p>
          <a:p>
            <a:pPr marL="0" indent="0">
              <a:buNone/>
            </a:pPr>
            <a:r>
              <a:rPr lang="it-IT" sz="1800" dirty="0"/>
              <a:t>In altre parole è quella il cui valore corrisponde al risparmio sul costo del lavoro ottenibile rilocalizzando l’impresa dal punto O alla fonte della forza lavoro indicata (se quest’ultima si trova sull’isodapana critica si è in una situazione di indifferenza).</a:t>
            </a:r>
            <a:endParaRPr lang="it-IT" sz="1700" dirty="0"/>
          </a:p>
        </p:txBody>
      </p:sp>
      <p:pic>
        <p:nvPicPr>
          <p:cNvPr id="4" name="Immagine 3">
            <a:extLst>
              <a:ext uri="{FF2B5EF4-FFF2-40B4-BE49-F238E27FC236}">
                <a16:creationId xmlns:a16="http://schemas.microsoft.com/office/drawing/2014/main" id="{E413FAFF-DB70-49C0-B4DA-4D93C0B753BF}"/>
              </a:ext>
            </a:extLst>
          </p:cNvPr>
          <p:cNvPicPr>
            <a:picLocks noChangeAspect="1"/>
          </p:cNvPicPr>
          <p:nvPr/>
        </p:nvPicPr>
        <p:blipFill>
          <a:blip r:embed="rId2"/>
          <a:stretch>
            <a:fillRect/>
          </a:stretch>
        </p:blipFill>
        <p:spPr>
          <a:xfrm>
            <a:off x="5497323" y="941390"/>
            <a:ext cx="4688077" cy="4814355"/>
          </a:xfrm>
          <a:prstGeom prst="rect">
            <a:avLst/>
          </a:prstGeom>
        </p:spPr>
      </p:pic>
    </p:spTree>
    <p:extLst>
      <p:ext uri="{BB962C8B-B14F-4D97-AF65-F5344CB8AC3E}">
        <p14:creationId xmlns:p14="http://schemas.microsoft.com/office/powerpoint/2010/main" val="1018800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440EE1-FFC3-4D41-9391-636ABAF336A2}"/>
              </a:ext>
            </a:extLst>
          </p:cNvPr>
          <p:cNvSpPr>
            <a:spLocks noGrp="1"/>
          </p:cNvSpPr>
          <p:nvPr>
            <p:ph type="title"/>
          </p:nvPr>
        </p:nvSpPr>
        <p:spPr/>
        <p:txBody>
          <a:bodyPr/>
          <a:lstStyle/>
          <a:p>
            <a:pPr algn="ctr"/>
            <a:r>
              <a:rPr lang="it-IT" dirty="0"/>
              <a:t>TEORIA CLASSICA DELLA LOCALIZZAZIONE INDUSTRIALE</a:t>
            </a:r>
          </a:p>
        </p:txBody>
      </p:sp>
      <p:sp>
        <p:nvSpPr>
          <p:cNvPr id="3" name="Segnaposto contenuto 2">
            <a:extLst>
              <a:ext uri="{FF2B5EF4-FFF2-40B4-BE49-F238E27FC236}">
                <a16:creationId xmlns:a16="http://schemas.microsoft.com/office/drawing/2014/main" id="{D837EB74-C30B-4D51-BC68-17E78207DE32}"/>
              </a:ext>
            </a:extLst>
          </p:cNvPr>
          <p:cNvSpPr>
            <a:spLocks noGrp="1"/>
          </p:cNvSpPr>
          <p:nvPr>
            <p:ph idx="1"/>
          </p:nvPr>
        </p:nvSpPr>
        <p:spPr/>
        <p:txBody>
          <a:bodyPr>
            <a:normAutofit fontScale="92500" lnSpcReduction="10000"/>
          </a:bodyPr>
          <a:lstStyle/>
          <a:p>
            <a:pPr algn="l"/>
            <a:r>
              <a:rPr lang="it-IT" dirty="0"/>
              <a:t>Weber esprime così un concetto che gli economisti classici avevano già identificato, ossia </a:t>
            </a:r>
            <a:r>
              <a:rPr lang="it-IT" dirty="0">
                <a:solidFill>
                  <a:srgbClr val="FF0000"/>
                </a:solidFill>
              </a:rPr>
              <a:t>l’importanza delle economie di scala nella riduzione dei costi di produzione</a:t>
            </a:r>
            <a:r>
              <a:rPr lang="it-IT" dirty="0"/>
              <a:t>. </a:t>
            </a:r>
          </a:p>
          <a:p>
            <a:pPr algn="l"/>
            <a:r>
              <a:rPr lang="it-IT" dirty="0"/>
              <a:t>La crescita in dimensione dell’impianto produttivo, portando con sé divisione del lavoro e specializzazione della manodopera, condurrebbe a una più efficiente ripartizione dei costi totali fra costi fissi e costi variabili. </a:t>
            </a:r>
          </a:p>
          <a:p>
            <a:pPr algn="l"/>
            <a:r>
              <a:rPr lang="it-IT" dirty="0"/>
              <a:t>Questa riduzione dei costi può realizzarsi anche al di fuori dalla stessa impresa, in particolare allorquando diverse unità produttive (di un medesimo settore) sono concentrate in aree geografiche delimitate.</a:t>
            </a:r>
          </a:p>
        </p:txBody>
      </p:sp>
    </p:spTree>
    <p:extLst>
      <p:ext uri="{BB962C8B-B14F-4D97-AF65-F5344CB8AC3E}">
        <p14:creationId xmlns:p14="http://schemas.microsoft.com/office/powerpoint/2010/main" val="2837143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C54FDC-710F-4BA1-B925-9701DE65D570}"/>
              </a:ext>
            </a:extLst>
          </p:cNvPr>
          <p:cNvSpPr>
            <a:spLocks noGrp="1"/>
          </p:cNvSpPr>
          <p:nvPr>
            <p:ph type="title"/>
          </p:nvPr>
        </p:nvSpPr>
        <p:spPr>
          <a:xfrm>
            <a:off x="1703512" y="2"/>
            <a:ext cx="3311210" cy="908719"/>
          </a:xfrm>
          <a:noFill/>
          <a:ln w="19050">
            <a:solidFill>
              <a:schemeClr val="bg1"/>
            </a:solidFill>
          </a:ln>
        </p:spPr>
        <p:txBody>
          <a:bodyPr wrap="square">
            <a:normAutofit/>
          </a:bodyPr>
          <a:lstStyle/>
          <a:p>
            <a:r>
              <a:rPr lang="it-IT" sz="1900" dirty="0">
                <a:solidFill>
                  <a:schemeClr val="bg1"/>
                </a:solidFill>
              </a:rPr>
              <a:t>ECONOMIE DA AGGLOMERAZIONE</a:t>
            </a:r>
          </a:p>
        </p:txBody>
      </p:sp>
      <p:sp>
        <p:nvSpPr>
          <p:cNvPr id="3" name="Segnaposto contenuto 2">
            <a:extLst>
              <a:ext uri="{FF2B5EF4-FFF2-40B4-BE49-F238E27FC236}">
                <a16:creationId xmlns:a16="http://schemas.microsoft.com/office/drawing/2014/main" id="{7AD3B709-B9C4-4E0F-A875-A90B2438911E}"/>
              </a:ext>
            </a:extLst>
          </p:cNvPr>
          <p:cNvSpPr>
            <a:spLocks noGrp="1"/>
          </p:cNvSpPr>
          <p:nvPr>
            <p:ph idx="1"/>
          </p:nvPr>
        </p:nvSpPr>
        <p:spPr>
          <a:xfrm>
            <a:off x="653143" y="1284514"/>
            <a:ext cx="3876438" cy="4996543"/>
          </a:xfrm>
        </p:spPr>
        <p:txBody>
          <a:bodyPr>
            <a:normAutofit/>
          </a:bodyPr>
          <a:lstStyle/>
          <a:p>
            <a:pPr algn="l">
              <a:lnSpc>
                <a:spcPct val="90000"/>
              </a:lnSpc>
            </a:pPr>
            <a:r>
              <a:rPr lang="it-IT" sz="1800" dirty="0"/>
              <a:t>Il terzo fattore della localizzazione è costituito dalle economie che risultano dalla concentrazione dei fattori produttivi. </a:t>
            </a:r>
          </a:p>
          <a:p>
            <a:pPr algn="l">
              <a:lnSpc>
                <a:spcPct val="90000"/>
              </a:lnSpc>
            </a:pPr>
            <a:r>
              <a:rPr lang="it-IT" sz="1800" dirty="0"/>
              <a:t>Weber parla di forze di agglomerazione, anche quale fattore in grado di modificare la localizzazione ottimale (risultante dal modello del triangolo localizzativo).</a:t>
            </a:r>
          </a:p>
        </p:txBody>
      </p:sp>
      <p:pic>
        <p:nvPicPr>
          <p:cNvPr id="4" name="Immagine 3">
            <a:extLst>
              <a:ext uri="{FF2B5EF4-FFF2-40B4-BE49-F238E27FC236}">
                <a16:creationId xmlns:a16="http://schemas.microsoft.com/office/drawing/2014/main" id="{7D2B548A-0A83-4EFE-BE1C-2A1A3A8352CE}"/>
              </a:ext>
            </a:extLst>
          </p:cNvPr>
          <p:cNvPicPr>
            <a:picLocks noChangeAspect="1"/>
          </p:cNvPicPr>
          <p:nvPr/>
        </p:nvPicPr>
        <p:blipFill>
          <a:blip r:embed="rId2"/>
          <a:stretch>
            <a:fillRect/>
          </a:stretch>
        </p:blipFill>
        <p:spPr>
          <a:xfrm>
            <a:off x="5497311" y="1561238"/>
            <a:ext cx="5760000" cy="4392000"/>
          </a:xfrm>
          <a:prstGeom prst="rect">
            <a:avLst/>
          </a:prstGeom>
        </p:spPr>
      </p:pic>
    </p:spTree>
    <p:extLst>
      <p:ext uri="{BB962C8B-B14F-4D97-AF65-F5344CB8AC3E}">
        <p14:creationId xmlns:p14="http://schemas.microsoft.com/office/powerpoint/2010/main" val="139852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C54FDC-710F-4BA1-B925-9701DE65D570}"/>
              </a:ext>
            </a:extLst>
          </p:cNvPr>
          <p:cNvSpPr>
            <a:spLocks noGrp="1"/>
          </p:cNvSpPr>
          <p:nvPr>
            <p:ph type="title"/>
          </p:nvPr>
        </p:nvSpPr>
        <p:spPr>
          <a:xfrm>
            <a:off x="3396343" y="2"/>
            <a:ext cx="8392885" cy="908719"/>
          </a:xfrm>
          <a:noFill/>
          <a:ln w="19050">
            <a:solidFill>
              <a:schemeClr val="bg1"/>
            </a:solidFill>
          </a:ln>
        </p:spPr>
        <p:txBody>
          <a:bodyPr wrap="square">
            <a:normAutofit/>
          </a:bodyPr>
          <a:lstStyle/>
          <a:p>
            <a:r>
              <a:rPr lang="it-IT" sz="3200" dirty="0">
                <a:solidFill>
                  <a:schemeClr val="tx1"/>
                </a:solidFill>
              </a:rPr>
              <a:t>ECONOMIE DA AGGLOMERAZIONE</a:t>
            </a:r>
          </a:p>
        </p:txBody>
      </p:sp>
      <p:sp>
        <p:nvSpPr>
          <p:cNvPr id="3" name="Segnaposto contenuto 2">
            <a:extLst>
              <a:ext uri="{FF2B5EF4-FFF2-40B4-BE49-F238E27FC236}">
                <a16:creationId xmlns:a16="http://schemas.microsoft.com/office/drawing/2014/main" id="{7AD3B709-B9C4-4E0F-A875-A90B2438911E}"/>
              </a:ext>
            </a:extLst>
          </p:cNvPr>
          <p:cNvSpPr>
            <a:spLocks noGrp="1"/>
          </p:cNvSpPr>
          <p:nvPr>
            <p:ph idx="1"/>
          </p:nvPr>
        </p:nvSpPr>
        <p:spPr>
          <a:xfrm>
            <a:off x="598714" y="1340768"/>
            <a:ext cx="4898608" cy="5027375"/>
          </a:xfrm>
        </p:spPr>
        <p:txBody>
          <a:bodyPr>
            <a:normAutofit lnSpcReduction="10000"/>
          </a:bodyPr>
          <a:lstStyle/>
          <a:p>
            <a:pPr algn="l">
              <a:lnSpc>
                <a:spcPct val="90000"/>
              </a:lnSpc>
            </a:pPr>
            <a:r>
              <a:rPr lang="it-IT" sz="1800" dirty="0"/>
              <a:t>La figura  illustra il caso di tre imprese, per ognuna delle quali disponiamo del punto di localizzazione ottima (O1, O2, O3) e delle corrispondenti isodapane, le quali si sovrappongono determinando un'area che risulta adatta all'agglomerazione delle tre imprese. </a:t>
            </a:r>
          </a:p>
          <a:p>
            <a:pPr algn="l">
              <a:lnSpc>
                <a:spcPct val="90000"/>
              </a:lnSpc>
            </a:pPr>
            <a:r>
              <a:rPr lang="it-IT" sz="1800" dirty="0"/>
              <a:t>All'interno di quest'area, la riduzione dei costi di produzione (data dall'operare congiunto dei produttori) è superiore alla somma dei costi addizionali necessari a spostare il punto di localizzazione ottimale dalla posizione di equilibrio iniziale.</a:t>
            </a:r>
          </a:p>
          <a:p>
            <a:pPr algn="l">
              <a:lnSpc>
                <a:spcPct val="90000"/>
              </a:lnSpc>
            </a:pPr>
            <a:r>
              <a:rPr lang="it-IT" sz="1800" dirty="0"/>
              <a:t>Tale riduzione dei costi sarà valida fintanto che sarà superiore agli svantaggi derivanti da forze contrarie (deglomerative) che si manifestano quando la domanda di spazio si ripercuote sull'aumento dei costi, spingendo così le imprese a decentrare la propria localizzazione </a:t>
            </a:r>
          </a:p>
        </p:txBody>
      </p:sp>
      <p:pic>
        <p:nvPicPr>
          <p:cNvPr id="4" name="Immagine 3">
            <a:extLst>
              <a:ext uri="{FF2B5EF4-FFF2-40B4-BE49-F238E27FC236}">
                <a16:creationId xmlns:a16="http://schemas.microsoft.com/office/drawing/2014/main" id="{7D2B548A-0A83-4EFE-BE1C-2A1A3A8352CE}"/>
              </a:ext>
            </a:extLst>
          </p:cNvPr>
          <p:cNvPicPr>
            <a:picLocks noChangeAspect="1"/>
          </p:cNvPicPr>
          <p:nvPr/>
        </p:nvPicPr>
        <p:blipFill>
          <a:blip r:embed="rId2"/>
          <a:stretch>
            <a:fillRect/>
          </a:stretch>
        </p:blipFill>
        <p:spPr>
          <a:xfrm>
            <a:off x="6905209" y="2297022"/>
            <a:ext cx="4688077" cy="3574657"/>
          </a:xfrm>
          <a:prstGeom prst="rect">
            <a:avLst/>
          </a:prstGeom>
        </p:spPr>
      </p:pic>
    </p:spTree>
    <p:extLst>
      <p:ext uri="{BB962C8B-B14F-4D97-AF65-F5344CB8AC3E}">
        <p14:creationId xmlns:p14="http://schemas.microsoft.com/office/powerpoint/2010/main" val="45744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E2373-35F7-4C1B-A4E1-15D2210B5EDC}"/>
              </a:ext>
            </a:extLst>
          </p:cNvPr>
          <p:cNvSpPr>
            <a:spLocks noGrp="1"/>
          </p:cNvSpPr>
          <p:nvPr>
            <p:ph type="title"/>
          </p:nvPr>
        </p:nvSpPr>
        <p:spPr/>
        <p:txBody>
          <a:bodyPr/>
          <a:lstStyle/>
          <a:p>
            <a:r>
              <a:rPr lang="it-IT" dirty="0"/>
              <a:t>EQUILIBRIO ECONOMICO RICARDIANO (1772-1823)</a:t>
            </a:r>
          </a:p>
        </p:txBody>
      </p:sp>
      <p:sp>
        <p:nvSpPr>
          <p:cNvPr id="3" name="Segnaposto contenuto 2">
            <a:extLst>
              <a:ext uri="{FF2B5EF4-FFF2-40B4-BE49-F238E27FC236}">
                <a16:creationId xmlns:a16="http://schemas.microsoft.com/office/drawing/2014/main" id="{C9A62CC5-3DEB-4AEA-8949-8E571155B16F}"/>
              </a:ext>
            </a:extLst>
          </p:cNvPr>
          <p:cNvSpPr>
            <a:spLocks noGrp="1"/>
          </p:cNvSpPr>
          <p:nvPr>
            <p:ph idx="1"/>
          </p:nvPr>
        </p:nvSpPr>
        <p:spPr>
          <a:xfrm>
            <a:off x="87086" y="2293495"/>
            <a:ext cx="12420600" cy="3883468"/>
          </a:xfrm>
        </p:spPr>
        <p:txBody>
          <a:bodyPr>
            <a:normAutofit fontScale="92500" lnSpcReduction="20000"/>
          </a:bodyPr>
          <a:lstStyle/>
          <a:p>
            <a:pPr algn="l"/>
            <a:r>
              <a:rPr lang="it-IT" dirty="0"/>
              <a:t>Il mondo di Ricardo è:</a:t>
            </a:r>
          </a:p>
          <a:p>
            <a:pPr marL="514350" indent="-514350">
              <a:buAutoNum type="arabicParenR"/>
            </a:pPr>
            <a:r>
              <a:rPr lang="it-IT" dirty="0"/>
              <a:t>Un mondo prevalentemente agricolo</a:t>
            </a:r>
          </a:p>
          <a:p>
            <a:pPr marL="514350" indent="-514350">
              <a:buAutoNum type="arabicParenR"/>
            </a:pPr>
            <a:r>
              <a:rPr lang="it-IT" dirty="0"/>
              <a:t>Il proprietario terriero è il beneficiario di uno  sviluppo economico che si realizza in un regime di</a:t>
            </a:r>
          </a:p>
          <a:p>
            <a:pPr marL="514350" indent="-514350">
              <a:buAutoNum type="arabicParenR"/>
            </a:pPr>
            <a:r>
              <a:rPr lang="it-IT" dirty="0">
                <a:solidFill>
                  <a:srgbClr val="FF0000"/>
                </a:solidFill>
              </a:rPr>
              <a:t>CONCORRENZA PERFETTA </a:t>
            </a:r>
            <a:r>
              <a:rPr lang="it-IT" dirty="0"/>
              <a:t>e </a:t>
            </a:r>
          </a:p>
          <a:p>
            <a:pPr marL="514350" indent="-514350">
              <a:buAutoNum type="arabicParenR"/>
            </a:pPr>
            <a:r>
              <a:rPr lang="it-IT" dirty="0"/>
              <a:t>mediante la </a:t>
            </a:r>
            <a:r>
              <a:rPr lang="it-IT" dirty="0">
                <a:solidFill>
                  <a:srgbClr val="92D050"/>
                </a:solidFill>
              </a:rPr>
              <a:t>combinazione ottimale dei 3 fattori di produzione</a:t>
            </a:r>
          </a:p>
          <a:p>
            <a:pPr marL="0" indent="0">
              <a:buNone/>
            </a:pPr>
            <a:r>
              <a:rPr lang="it-IT" dirty="0"/>
              <a:t>Il raggiungimento d tali obiettivi è reso possibile dalla </a:t>
            </a:r>
            <a:r>
              <a:rPr lang="it-IT" dirty="0">
                <a:solidFill>
                  <a:srgbClr val="0070C0"/>
                </a:solidFill>
              </a:rPr>
              <a:t>razionalità dei comportamenti individuali</a:t>
            </a:r>
            <a:r>
              <a:rPr lang="it-IT" dirty="0">
                <a:solidFill>
                  <a:srgbClr val="FFFF00"/>
                </a:solidFill>
              </a:rPr>
              <a:t> </a:t>
            </a:r>
            <a:r>
              <a:rPr lang="it-IT" dirty="0"/>
              <a:t>che dipende dalla </a:t>
            </a:r>
            <a:r>
              <a:rPr lang="it-IT" dirty="0">
                <a:solidFill>
                  <a:srgbClr val="FFC000"/>
                </a:solidFill>
              </a:rPr>
              <a:t>perfetta conoscenza del mercato </a:t>
            </a:r>
            <a:r>
              <a:rPr lang="it-IT" dirty="0"/>
              <a:t>e del suo funzionamento da parte di produttori e acquirenti ed è in grado d produrre aggiustamenti necessari alla </a:t>
            </a:r>
            <a:r>
              <a:rPr lang="it-IT" dirty="0">
                <a:solidFill>
                  <a:srgbClr val="FF33CC"/>
                </a:solidFill>
              </a:rPr>
              <a:t>crescita equilibrata </a:t>
            </a:r>
            <a:r>
              <a:rPr lang="it-IT" dirty="0"/>
              <a:t>dell’intero sistema</a:t>
            </a:r>
          </a:p>
        </p:txBody>
      </p:sp>
    </p:spTree>
    <p:extLst>
      <p:ext uri="{BB962C8B-B14F-4D97-AF65-F5344CB8AC3E}">
        <p14:creationId xmlns:p14="http://schemas.microsoft.com/office/powerpoint/2010/main" val="387390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32423-42CF-4FC3-A169-65E2A3651A48}"/>
              </a:ext>
            </a:extLst>
          </p:cNvPr>
          <p:cNvSpPr>
            <a:spLocks noGrp="1"/>
          </p:cNvSpPr>
          <p:nvPr>
            <p:ph type="title"/>
          </p:nvPr>
        </p:nvSpPr>
        <p:spPr>
          <a:xfrm>
            <a:off x="3243942" y="-424543"/>
            <a:ext cx="8109857" cy="1719943"/>
          </a:xfrm>
        </p:spPr>
        <p:txBody>
          <a:bodyPr/>
          <a:lstStyle/>
          <a:p>
            <a:r>
              <a:rPr lang="it-IT" dirty="0"/>
              <a:t>I COSTI DI TRASPORTO</a:t>
            </a:r>
          </a:p>
        </p:txBody>
      </p:sp>
      <p:sp>
        <p:nvSpPr>
          <p:cNvPr id="3" name="Segnaposto contenuto 2">
            <a:extLst>
              <a:ext uri="{FF2B5EF4-FFF2-40B4-BE49-F238E27FC236}">
                <a16:creationId xmlns:a16="http://schemas.microsoft.com/office/drawing/2014/main" id="{072AA2F0-F8C3-4BB4-A627-AB88EB008A72}"/>
              </a:ext>
            </a:extLst>
          </p:cNvPr>
          <p:cNvSpPr>
            <a:spLocks noGrp="1"/>
          </p:cNvSpPr>
          <p:nvPr>
            <p:ph idx="1"/>
          </p:nvPr>
        </p:nvSpPr>
        <p:spPr>
          <a:xfrm>
            <a:off x="391886" y="1480456"/>
            <a:ext cx="11582400" cy="4779167"/>
          </a:xfrm>
        </p:spPr>
        <p:txBody>
          <a:bodyPr>
            <a:normAutofit fontScale="92500" lnSpcReduction="10000"/>
          </a:bodyPr>
          <a:lstStyle/>
          <a:p>
            <a:r>
              <a:rPr lang="it-IT" dirty="0">
                <a:solidFill>
                  <a:srgbClr val="FF33CC"/>
                </a:solidFill>
              </a:rPr>
              <a:t>HOOVER</a:t>
            </a:r>
            <a:r>
              <a:rPr lang="it-IT" dirty="0"/>
              <a:t> (1948): tratta in maniera più aderente alla realtà il problema dei costi di trasporto</a:t>
            </a:r>
          </a:p>
          <a:p>
            <a:r>
              <a:rPr lang="it-IT" dirty="0"/>
              <a:t>Crea un modello meno astratto di quello di Weber</a:t>
            </a:r>
          </a:p>
          <a:p>
            <a:r>
              <a:rPr lang="it-IT" dirty="0"/>
              <a:t>Il costo di trasporto non varia solo in relazione alla distanza, ma al mezzo di trasporto utilizzato</a:t>
            </a:r>
          </a:p>
          <a:p>
            <a:r>
              <a:rPr lang="it-IT" dirty="0"/>
              <a:t>I costi di trasporto hanno:</a:t>
            </a:r>
          </a:p>
          <a:p>
            <a:pPr>
              <a:buFontTx/>
              <a:buChar char="-"/>
            </a:pPr>
            <a:r>
              <a:rPr lang="it-IT" dirty="0"/>
              <a:t>Una componente fissa: indipendente dalla distanza (costi per gli impianti di carico e scarico, per l’acquisto dei mezzi ecc.)</a:t>
            </a:r>
          </a:p>
          <a:p>
            <a:pPr>
              <a:buFontTx/>
              <a:buChar char="-"/>
            </a:pPr>
            <a:r>
              <a:rPr lang="it-IT" dirty="0"/>
              <a:t>Una componente variabile: costi relazionati alla distanza (es. tariffe, carburanti)</a:t>
            </a:r>
          </a:p>
          <a:p>
            <a:pPr marL="0" indent="0">
              <a:buNone/>
            </a:pPr>
            <a:r>
              <a:rPr lang="it-IT" dirty="0"/>
              <a:t>Il rapporto tra costi fissi e variabili muta sia in relazione alla distanza, sia in relazione al mezzo di trasporto</a:t>
            </a:r>
          </a:p>
        </p:txBody>
      </p:sp>
    </p:spTree>
    <p:extLst>
      <p:ext uri="{BB962C8B-B14F-4D97-AF65-F5344CB8AC3E}">
        <p14:creationId xmlns:p14="http://schemas.microsoft.com/office/powerpoint/2010/main" val="3883076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C54FDC-710F-4BA1-B925-9701DE65D570}"/>
              </a:ext>
            </a:extLst>
          </p:cNvPr>
          <p:cNvSpPr>
            <a:spLocks noGrp="1"/>
          </p:cNvSpPr>
          <p:nvPr>
            <p:ph type="title"/>
          </p:nvPr>
        </p:nvSpPr>
        <p:spPr>
          <a:xfrm>
            <a:off x="3407228" y="2"/>
            <a:ext cx="8632371" cy="908719"/>
          </a:xfrm>
          <a:noFill/>
          <a:ln w="19050">
            <a:solidFill>
              <a:schemeClr val="bg1"/>
            </a:solidFill>
          </a:ln>
        </p:spPr>
        <p:txBody>
          <a:bodyPr wrap="square">
            <a:normAutofit/>
          </a:bodyPr>
          <a:lstStyle/>
          <a:p>
            <a:r>
              <a:rPr lang="it-IT" sz="2400" dirty="0">
                <a:solidFill>
                  <a:schemeClr val="tx1"/>
                </a:solidFill>
              </a:rPr>
              <a:t>COSTI DI TRASPORTO, VETTORI E DISTANZA (HOOVER)</a:t>
            </a:r>
          </a:p>
        </p:txBody>
      </p:sp>
      <p:sp>
        <p:nvSpPr>
          <p:cNvPr id="3" name="Segnaposto contenuto 2">
            <a:extLst>
              <a:ext uri="{FF2B5EF4-FFF2-40B4-BE49-F238E27FC236}">
                <a16:creationId xmlns:a16="http://schemas.microsoft.com/office/drawing/2014/main" id="{7AD3B709-B9C4-4E0F-A875-A90B2438911E}"/>
              </a:ext>
            </a:extLst>
          </p:cNvPr>
          <p:cNvSpPr>
            <a:spLocks noGrp="1"/>
          </p:cNvSpPr>
          <p:nvPr>
            <p:ph idx="1"/>
          </p:nvPr>
        </p:nvSpPr>
        <p:spPr>
          <a:xfrm>
            <a:off x="293914" y="1336180"/>
            <a:ext cx="5203408" cy="5042849"/>
          </a:xfrm>
        </p:spPr>
        <p:txBody>
          <a:bodyPr>
            <a:normAutofit/>
          </a:bodyPr>
          <a:lstStyle/>
          <a:p>
            <a:pPr algn="l">
              <a:lnSpc>
                <a:spcPct val="90000"/>
              </a:lnSpc>
            </a:pPr>
            <a:r>
              <a:rPr lang="it-IT" sz="1800" dirty="0"/>
              <a:t>La figura mostra il rapporto costo/distanza per 3 differenti modalità di trasporto e dimostra la diversa convenienza a utilizzare vettori diversi al variare della distanza</a:t>
            </a:r>
          </a:p>
          <a:p>
            <a:pPr algn="l">
              <a:lnSpc>
                <a:spcPct val="90000"/>
              </a:lnSpc>
            </a:pPr>
            <a:r>
              <a:rPr lang="it-IT" sz="1800" dirty="0"/>
              <a:t>Le 3 curve esprimono il costo di trasporto totale (costi fissi+costi variabili):</a:t>
            </a:r>
          </a:p>
          <a:p>
            <a:pPr algn="l">
              <a:lnSpc>
                <a:spcPct val="90000"/>
              </a:lnSpc>
              <a:buFontTx/>
              <a:buChar char="-"/>
            </a:pPr>
            <a:r>
              <a:rPr lang="it-IT" sz="1800" dirty="0">
                <a:solidFill>
                  <a:srgbClr val="FF33CC"/>
                </a:solidFill>
              </a:rPr>
              <a:t>Trasporto stradale </a:t>
            </a:r>
            <a:r>
              <a:rPr lang="it-IT" sz="1800" dirty="0"/>
              <a:t>(costi fissi limitati, costi variabili crescenti rapidamente con aumentare della distanza): adatto per i trasporti brevi</a:t>
            </a:r>
          </a:p>
          <a:p>
            <a:pPr algn="l">
              <a:lnSpc>
                <a:spcPct val="90000"/>
              </a:lnSpc>
              <a:buFontTx/>
              <a:buChar char="-"/>
            </a:pPr>
            <a:r>
              <a:rPr lang="it-IT" sz="1800" dirty="0">
                <a:solidFill>
                  <a:srgbClr val="92D050"/>
                </a:solidFill>
              </a:rPr>
              <a:t>Trasporto ferroviario</a:t>
            </a:r>
            <a:r>
              <a:rPr lang="it-IT" sz="1800" dirty="0"/>
              <a:t>: più conveniente per distanza maggiori (elevati costi fissi ma ripartiti in base alla distanza)</a:t>
            </a:r>
          </a:p>
          <a:p>
            <a:pPr algn="l">
              <a:lnSpc>
                <a:spcPct val="90000"/>
              </a:lnSpc>
              <a:buFontTx/>
              <a:buChar char="-"/>
            </a:pPr>
            <a:r>
              <a:rPr lang="it-IT" sz="1800" dirty="0">
                <a:solidFill>
                  <a:srgbClr val="FFC000"/>
                </a:solidFill>
              </a:rPr>
              <a:t>Trasporto su vie navigabili: conveniente solo su distanze </a:t>
            </a:r>
            <a:r>
              <a:rPr lang="it-IT" sz="1800" dirty="0"/>
              <a:t>ancora maggiori (elevati costi fissi, canali, porti, navi di carico ecc..)</a:t>
            </a:r>
          </a:p>
          <a:p>
            <a:pPr algn="l">
              <a:lnSpc>
                <a:spcPct val="90000"/>
              </a:lnSpc>
            </a:pPr>
            <a:endParaRPr lang="it-IT" sz="1800" dirty="0"/>
          </a:p>
        </p:txBody>
      </p:sp>
      <p:pic>
        <p:nvPicPr>
          <p:cNvPr id="5" name="Immagine 4">
            <a:extLst>
              <a:ext uri="{FF2B5EF4-FFF2-40B4-BE49-F238E27FC236}">
                <a16:creationId xmlns:a16="http://schemas.microsoft.com/office/drawing/2014/main" id="{49811190-31FE-4296-A53E-0CCAAD39E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3160" y="1445037"/>
            <a:ext cx="4824536" cy="4596705"/>
          </a:xfrm>
          <a:prstGeom prst="rect">
            <a:avLst/>
          </a:prstGeom>
        </p:spPr>
      </p:pic>
    </p:spTree>
    <p:extLst>
      <p:ext uri="{BB962C8B-B14F-4D97-AF65-F5344CB8AC3E}">
        <p14:creationId xmlns:p14="http://schemas.microsoft.com/office/powerpoint/2010/main" val="1184347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3200AD-C956-44E2-9F13-D871002075FD}"/>
              </a:ext>
            </a:extLst>
          </p:cNvPr>
          <p:cNvSpPr>
            <a:spLocks noGrp="1"/>
          </p:cNvSpPr>
          <p:nvPr>
            <p:ph type="title"/>
          </p:nvPr>
        </p:nvSpPr>
        <p:spPr/>
        <p:txBody>
          <a:bodyPr/>
          <a:lstStyle/>
          <a:p>
            <a:pPr algn="ctr"/>
            <a:r>
              <a:rPr lang="it-IT" dirty="0"/>
              <a:t>LOCALIZZAZIONE ED EQUILIBRIO ECONOMICO</a:t>
            </a:r>
          </a:p>
        </p:txBody>
      </p:sp>
      <p:sp>
        <p:nvSpPr>
          <p:cNvPr id="3" name="Segnaposto contenuto 2">
            <a:extLst>
              <a:ext uri="{FF2B5EF4-FFF2-40B4-BE49-F238E27FC236}">
                <a16:creationId xmlns:a16="http://schemas.microsoft.com/office/drawing/2014/main" id="{3B7D29F8-F6C8-4D17-81AB-D11776D6A1BA}"/>
              </a:ext>
            </a:extLst>
          </p:cNvPr>
          <p:cNvSpPr>
            <a:spLocks noGrp="1"/>
          </p:cNvSpPr>
          <p:nvPr>
            <p:ph idx="1"/>
          </p:nvPr>
        </p:nvSpPr>
        <p:spPr>
          <a:xfrm>
            <a:off x="391886" y="2209800"/>
            <a:ext cx="11582400" cy="4071257"/>
          </a:xfrm>
        </p:spPr>
        <p:txBody>
          <a:bodyPr>
            <a:normAutofit lnSpcReduction="10000"/>
          </a:bodyPr>
          <a:lstStyle/>
          <a:p>
            <a:pPr algn="l"/>
            <a:r>
              <a:rPr lang="it-IT" dirty="0"/>
              <a:t>Concentrare l’attenzione sul singolo comportamento localizzativo, prescinde dalle complesse relazioni che si instaurano tra i diversi soggetti economici</a:t>
            </a:r>
          </a:p>
          <a:p>
            <a:pPr algn="l"/>
            <a:r>
              <a:rPr lang="it-IT" dirty="0"/>
              <a:t>Tenendo conto di tali relazioni il problema viene spostato sul piano dell’</a:t>
            </a:r>
            <a:r>
              <a:rPr lang="it-IT" dirty="0">
                <a:solidFill>
                  <a:srgbClr val="92D050"/>
                </a:solidFill>
              </a:rPr>
              <a:t>equilibrio generale</a:t>
            </a:r>
            <a:r>
              <a:rPr lang="it-IT" dirty="0"/>
              <a:t>, ossia sul funzionamento del sistema economico complessivo</a:t>
            </a:r>
          </a:p>
          <a:p>
            <a:pPr algn="l"/>
            <a:r>
              <a:rPr lang="it-IT" dirty="0"/>
              <a:t>L’introduzione della </a:t>
            </a:r>
            <a:r>
              <a:rPr lang="it-IT" dirty="0">
                <a:solidFill>
                  <a:srgbClr val="FF0000"/>
                </a:solidFill>
              </a:rPr>
              <a:t>dimensione spazio</a:t>
            </a:r>
            <a:r>
              <a:rPr lang="it-IT" dirty="0"/>
              <a:t> rende più complessa l’ipotesi neoclassica inziale e pone in una prospettiva nuova anche la variabile tempo: il raggiungimento dell’equilibrio diviene un processo di successivi e complessi aggiustamenti</a:t>
            </a:r>
          </a:p>
        </p:txBody>
      </p:sp>
    </p:spTree>
    <p:extLst>
      <p:ext uri="{BB962C8B-B14F-4D97-AF65-F5344CB8AC3E}">
        <p14:creationId xmlns:p14="http://schemas.microsoft.com/office/powerpoint/2010/main" val="3067062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3200AD-C956-44E2-9F13-D871002075FD}"/>
              </a:ext>
            </a:extLst>
          </p:cNvPr>
          <p:cNvSpPr>
            <a:spLocks noGrp="1"/>
          </p:cNvSpPr>
          <p:nvPr>
            <p:ph type="title"/>
          </p:nvPr>
        </p:nvSpPr>
        <p:spPr/>
        <p:txBody>
          <a:bodyPr/>
          <a:lstStyle/>
          <a:p>
            <a:pPr algn="ctr"/>
            <a:r>
              <a:rPr lang="it-IT" dirty="0"/>
              <a:t>LOCALIZZAZIONE ED EQUILIBRIO ECONOMICO</a:t>
            </a:r>
          </a:p>
        </p:txBody>
      </p:sp>
      <p:sp>
        <p:nvSpPr>
          <p:cNvPr id="3" name="Segnaposto contenuto 2">
            <a:extLst>
              <a:ext uri="{FF2B5EF4-FFF2-40B4-BE49-F238E27FC236}">
                <a16:creationId xmlns:a16="http://schemas.microsoft.com/office/drawing/2014/main" id="{3B7D29F8-F6C8-4D17-81AB-D11776D6A1BA}"/>
              </a:ext>
            </a:extLst>
          </p:cNvPr>
          <p:cNvSpPr>
            <a:spLocks noGrp="1"/>
          </p:cNvSpPr>
          <p:nvPr>
            <p:ph idx="1"/>
          </p:nvPr>
        </p:nvSpPr>
        <p:spPr>
          <a:xfrm>
            <a:off x="228600" y="2114108"/>
            <a:ext cx="11800114" cy="4199606"/>
          </a:xfrm>
        </p:spPr>
        <p:txBody>
          <a:bodyPr>
            <a:normAutofit/>
          </a:bodyPr>
          <a:lstStyle/>
          <a:p>
            <a:pPr algn="ctr"/>
            <a:r>
              <a:rPr lang="it-IT" dirty="0"/>
              <a:t>Ogni produttore, altresì, dovrà adottare una strategia che tenga conto di una pluralità di operatori (altri produttori e consumatori)</a:t>
            </a:r>
          </a:p>
          <a:p>
            <a:pPr algn="l"/>
            <a:r>
              <a:rPr lang="it-IT" dirty="0"/>
              <a:t>Inoltre il problema non è più quello della ottimizzazione della funzione localizzativa della singola impresa, ma della </a:t>
            </a:r>
            <a:r>
              <a:rPr lang="it-IT" dirty="0">
                <a:solidFill>
                  <a:srgbClr val="FF33CC"/>
                </a:solidFill>
              </a:rPr>
              <a:t>massimizzazione della efficienza del più ampio sistema economico</a:t>
            </a:r>
          </a:p>
          <a:p>
            <a:pPr algn="l"/>
            <a:r>
              <a:rPr lang="it-IT" dirty="0"/>
              <a:t>Il più importante tentativo di ricondurre ad una struttura concettuale unitaria la teoria della localizzazione e la teoria dell’equilibrio economico generale, viene fornito dal geografo tedesco </a:t>
            </a:r>
            <a:r>
              <a:rPr lang="it-IT" dirty="0">
                <a:solidFill>
                  <a:srgbClr val="FF0000"/>
                </a:solidFill>
              </a:rPr>
              <a:t>Walter Christaller </a:t>
            </a:r>
            <a:r>
              <a:rPr lang="it-IT" dirty="0"/>
              <a:t>negli anni Trenta</a:t>
            </a:r>
          </a:p>
        </p:txBody>
      </p:sp>
    </p:spTree>
    <p:extLst>
      <p:ext uri="{BB962C8B-B14F-4D97-AF65-F5344CB8AC3E}">
        <p14:creationId xmlns:p14="http://schemas.microsoft.com/office/powerpoint/2010/main" val="3869855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7E621-9C67-4946-9772-B921763C5732}"/>
              </a:ext>
            </a:extLst>
          </p:cNvPr>
          <p:cNvSpPr>
            <a:spLocks noGrp="1"/>
          </p:cNvSpPr>
          <p:nvPr>
            <p:ph type="title"/>
          </p:nvPr>
        </p:nvSpPr>
        <p:spPr/>
        <p:txBody>
          <a:bodyPr/>
          <a:lstStyle/>
          <a:p>
            <a:r>
              <a:rPr lang="it-IT" dirty="0"/>
              <a:t>MODELLO DELLE LOCALITA’ CENTRALI DI CHRISTALLER</a:t>
            </a:r>
          </a:p>
        </p:txBody>
      </p:sp>
      <p:sp>
        <p:nvSpPr>
          <p:cNvPr id="3" name="Segnaposto contenuto 2">
            <a:extLst>
              <a:ext uri="{FF2B5EF4-FFF2-40B4-BE49-F238E27FC236}">
                <a16:creationId xmlns:a16="http://schemas.microsoft.com/office/drawing/2014/main" id="{D97C7C27-B39E-4DEF-BFE4-372DC0753BCC}"/>
              </a:ext>
            </a:extLst>
          </p:cNvPr>
          <p:cNvSpPr>
            <a:spLocks noGrp="1"/>
          </p:cNvSpPr>
          <p:nvPr>
            <p:ph idx="1"/>
          </p:nvPr>
        </p:nvSpPr>
        <p:spPr/>
        <p:txBody>
          <a:bodyPr>
            <a:normAutofit fontScale="92500"/>
          </a:bodyPr>
          <a:lstStyle/>
          <a:p>
            <a:r>
              <a:rPr lang="it-IT" dirty="0"/>
              <a:t>Christaller era un geografo e la sua ricerca partì dall’osservazione delle mappe, in particolare della distribuzione delle località</a:t>
            </a:r>
          </a:p>
          <a:p>
            <a:r>
              <a:rPr lang="it-IT" dirty="0"/>
              <a:t>L’obiettivo della teoria christalleriana fu quello di ricercare un modello in grado di anticipare (almeno teoricamente) la distribuzione dell’offerta di beni e servizi, che a sua volta definisce la centralità (e la gerarchia) delle località di una data regione o nazione. </a:t>
            </a:r>
          </a:p>
          <a:p>
            <a:r>
              <a:rPr lang="it-IT" dirty="0"/>
              <a:t>Si trattò in pratica dunque di costruire un concetto di spazio definito da un mercato di beni e di servizi rivolti alla popolazione.</a:t>
            </a:r>
          </a:p>
        </p:txBody>
      </p:sp>
    </p:spTree>
    <p:extLst>
      <p:ext uri="{BB962C8B-B14F-4D97-AF65-F5344CB8AC3E}">
        <p14:creationId xmlns:p14="http://schemas.microsoft.com/office/powerpoint/2010/main" val="2341588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6A5668-05E1-49BA-A5D0-6A401DD65B91}"/>
              </a:ext>
            </a:extLst>
          </p:cNvPr>
          <p:cNvSpPr>
            <a:spLocks noGrp="1"/>
          </p:cNvSpPr>
          <p:nvPr>
            <p:ph type="title"/>
          </p:nvPr>
        </p:nvSpPr>
        <p:spPr/>
        <p:txBody>
          <a:bodyPr/>
          <a:lstStyle/>
          <a:p>
            <a:r>
              <a:rPr lang="it-IT" dirty="0"/>
              <a:t>MODELLO DELLE LOCALITA’ CENTRALI DI CHRISTALLER</a:t>
            </a:r>
          </a:p>
        </p:txBody>
      </p:sp>
      <p:sp>
        <p:nvSpPr>
          <p:cNvPr id="3" name="Segnaposto contenuto 2">
            <a:extLst>
              <a:ext uri="{FF2B5EF4-FFF2-40B4-BE49-F238E27FC236}">
                <a16:creationId xmlns:a16="http://schemas.microsoft.com/office/drawing/2014/main" id="{1E15ABD3-E541-4BDA-9472-1D0B083DDD95}"/>
              </a:ext>
            </a:extLst>
          </p:cNvPr>
          <p:cNvSpPr>
            <a:spLocks noGrp="1"/>
          </p:cNvSpPr>
          <p:nvPr>
            <p:ph idx="1"/>
          </p:nvPr>
        </p:nvSpPr>
        <p:spPr>
          <a:xfrm>
            <a:off x="261257" y="2296886"/>
            <a:ext cx="11821886" cy="4147457"/>
          </a:xfrm>
        </p:spPr>
        <p:txBody>
          <a:bodyPr>
            <a:normAutofit fontScale="85000" lnSpcReduction="20000"/>
          </a:bodyPr>
          <a:lstStyle/>
          <a:p>
            <a:r>
              <a:rPr lang="it-IT" dirty="0">
                <a:solidFill>
                  <a:srgbClr val="FF0000"/>
                </a:solidFill>
              </a:rPr>
              <a:t>CONDIZIONI INIZIALI</a:t>
            </a:r>
            <a:r>
              <a:rPr lang="it-IT" dirty="0"/>
              <a:t>:</a:t>
            </a:r>
          </a:p>
          <a:p>
            <a:pPr>
              <a:buFontTx/>
              <a:buChar char="-"/>
            </a:pPr>
            <a:r>
              <a:rPr lang="it-IT" dirty="0"/>
              <a:t>Beni e servizi sono prodotti in determinate località e offerti ad un prezzo stabilito (e regolato) dal meccanismo domanda/offerta.</a:t>
            </a:r>
          </a:p>
          <a:p>
            <a:pPr>
              <a:buFontTx/>
              <a:buChar char="-"/>
            </a:pPr>
            <a:r>
              <a:rPr lang="it-IT" dirty="0"/>
              <a:t>I consumatori sono distribuiti in maniera uniforme attorno al centro (questo spazio rappresenta di fatto </a:t>
            </a:r>
            <a:r>
              <a:rPr lang="it-IT" i="1" dirty="0"/>
              <a:t>l’area di mercato </a:t>
            </a:r>
            <a:r>
              <a:rPr lang="it-IT" dirty="0"/>
              <a:t>di quest’ultimo).</a:t>
            </a:r>
          </a:p>
          <a:p>
            <a:pPr>
              <a:buFontTx/>
              <a:buChar char="-"/>
            </a:pPr>
            <a:r>
              <a:rPr lang="it-IT" dirty="0"/>
              <a:t>L’ampiezza di quest’area dipende dalla convenienza (o della disponibilità) dei consumatori a spostarsi verso il mercato (localizzato nel centro stesso) per l’acquisto di un determinato bene o servizio centrale</a:t>
            </a:r>
          </a:p>
          <a:p>
            <a:pPr>
              <a:buFontTx/>
              <a:buChar char="-"/>
            </a:pPr>
            <a:r>
              <a:rPr lang="it-IT" dirty="0"/>
              <a:t>Con l’aumento della distanza diminuisce la domanda di un bene o di un servizio, poiché i consumatori dovranno impiegare una parte più consistente del loro reddito per il trasporto.</a:t>
            </a:r>
          </a:p>
          <a:p>
            <a:pPr>
              <a:buFontTx/>
              <a:buChar char="-"/>
            </a:pPr>
            <a:r>
              <a:rPr lang="it-IT" dirty="0"/>
              <a:t> L’area di mercato è dunque modulata anche dalla “rarità” di un bene o di un servizio, rispetto all’offerta presente in un territorio.</a:t>
            </a:r>
          </a:p>
        </p:txBody>
      </p:sp>
    </p:spTree>
    <p:extLst>
      <p:ext uri="{BB962C8B-B14F-4D97-AF65-F5344CB8AC3E}">
        <p14:creationId xmlns:p14="http://schemas.microsoft.com/office/powerpoint/2010/main" val="3238982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6A5668-05E1-49BA-A5D0-6A401DD65B91}"/>
              </a:ext>
            </a:extLst>
          </p:cNvPr>
          <p:cNvSpPr>
            <a:spLocks noGrp="1"/>
          </p:cNvSpPr>
          <p:nvPr>
            <p:ph type="title"/>
          </p:nvPr>
        </p:nvSpPr>
        <p:spPr/>
        <p:txBody>
          <a:bodyPr/>
          <a:lstStyle/>
          <a:p>
            <a:r>
              <a:rPr lang="it-IT" dirty="0"/>
              <a:t>MODELLO DELLE LOCALITA’ CENTRALI DI CHRISTALLER</a:t>
            </a:r>
          </a:p>
        </p:txBody>
      </p:sp>
      <p:sp>
        <p:nvSpPr>
          <p:cNvPr id="3" name="Segnaposto contenuto 2">
            <a:extLst>
              <a:ext uri="{FF2B5EF4-FFF2-40B4-BE49-F238E27FC236}">
                <a16:creationId xmlns:a16="http://schemas.microsoft.com/office/drawing/2014/main" id="{1E15ABD3-E541-4BDA-9472-1D0B083DDD95}"/>
              </a:ext>
            </a:extLst>
          </p:cNvPr>
          <p:cNvSpPr>
            <a:spLocks noGrp="1"/>
          </p:cNvSpPr>
          <p:nvPr>
            <p:ph idx="1"/>
          </p:nvPr>
        </p:nvSpPr>
        <p:spPr>
          <a:xfrm>
            <a:off x="326571" y="2220686"/>
            <a:ext cx="11789229" cy="4267200"/>
          </a:xfrm>
        </p:spPr>
        <p:txBody>
          <a:bodyPr>
            <a:normAutofit fontScale="55000" lnSpcReduction="20000"/>
          </a:bodyPr>
          <a:lstStyle/>
          <a:p>
            <a:r>
              <a:rPr lang="it-IT" dirty="0"/>
              <a:t>L’oggetto di studio è in realtà la localizzazione delle attività di servizio, rivolte alla popolazione:</a:t>
            </a:r>
          </a:p>
          <a:p>
            <a:pPr>
              <a:buFontTx/>
              <a:buChar char="-"/>
            </a:pPr>
            <a:r>
              <a:rPr lang="it-IT" dirty="0"/>
              <a:t>La località centrale è definita come centro di offerta di servizi (servizi o attività centrale</a:t>
            </a:r>
          </a:p>
          <a:p>
            <a:pPr>
              <a:buFontTx/>
              <a:buChar char="-"/>
            </a:pPr>
            <a:r>
              <a:rPr lang="it-IT" dirty="0"/>
              <a:t>Il prezzo di un determinato servizio centrale è dato dalla somma del suo prezzo di mercato e del costo del trasporto che il consumatore deve sostenere per ottenere il servizio, spostandosi dal suo domicilio alla località ove è offerto;</a:t>
            </a:r>
          </a:p>
          <a:p>
            <a:pPr>
              <a:buFontTx/>
              <a:buChar char="-"/>
            </a:pPr>
            <a:r>
              <a:rPr lang="it-IT" dirty="0"/>
              <a:t>La portata del servizio centrale è la distanza massima che il consumatore è disposto a percorrere per ottenere un determinato servizio;</a:t>
            </a:r>
          </a:p>
          <a:p>
            <a:pPr>
              <a:buFontTx/>
              <a:buChar char="-"/>
            </a:pPr>
            <a:r>
              <a:rPr lang="it-IT" dirty="0"/>
              <a:t>L’area di mercato o ambito di diffusione di un servizio centrale è l’area delimitata dalla circonferenza ottenuta facendo ruotare la portata di 360° intorno alla località centrale (portata = raggio dell’area di mercato)</a:t>
            </a:r>
          </a:p>
          <a:p>
            <a:pPr>
              <a:buFontTx/>
              <a:buChar char="-"/>
            </a:pPr>
            <a:r>
              <a:rPr lang="it-IT" dirty="0"/>
              <a:t>La soglia di un servizio centrale è data dalla distanza che, fatta ruotare attorno al centro di offerta, delimita un’area circolare nella quale è compresa una popolazione minima sufficiente a garantire un ammontare di domanda tale per cui sia conveniente fornire il servizio;</a:t>
            </a:r>
          </a:p>
          <a:p>
            <a:pPr>
              <a:buFontTx/>
              <a:buChar char="-"/>
            </a:pPr>
            <a:r>
              <a:rPr lang="it-IT" dirty="0"/>
              <a:t>Il rango di un servizio centrale risulta dalla sua posizione nella gerarchia dei servizi centrali: un servizio con un’area di mercato molto estesa, come i servizi finanziari presenti solo nelle grandi città, è un servizio di rango superiore e viene quindi a definire le località ove è offerto, come località superiori;</a:t>
            </a:r>
          </a:p>
          <a:p>
            <a:pPr>
              <a:buFontTx/>
              <a:buChar char="-"/>
            </a:pPr>
            <a:r>
              <a:rPr lang="it-IT" dirty="0"/>
              <a:t>L’ordine di una località centrale è il livello gerarchico della stessa definito dal servizio di rango più elevato che da essa viene fornito</a:t>
            </a:r>
          </a:p>
        </p:txBody>
      </p:sp>
    </p:spTree>
    <p:extLst>
      <p:ext uri="{BB962C8B-B14F-4D97-AF65-F5344CB8AC3E}">
        <p14:creationId xmlns:p14="http://schemas.microsoft.com/office/powerpoint/2010/main" val="1310565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6A5668-05E1-49BA-A5D0-6A401DD65B91}"/>
              </a:ext>
            </a:extLst>
          </p:cNvPr>
          <p:cNvSpPr>
            <a:spLocks noGrp="1"/>
          </p:cNvSpPr>
          <p:nvPr>
            <p:ph type="title"/>
          </p:nvPr>
        </p:nvSpPr>
        <p:spPr/>
        <p:txBody>
          <a:bodyPr/>
          <a:lstStyle/>
          <a:p>
            <a:r>
              <a:rPr lang="it-IT" dirty="0"/>
              <a:t>MODELLO DELLE LOCALITA’ CENTRALI DI CHRISTALLER</a:t>
            </a:r>
          </a:p>
        </p:txBody>
      </p:sp>
      <p:sp>
        <p:nvSpPr>
          <p:cNvPr id="3" name="Segnaposto contenuto 2">
            <a:extLst>
              <a:ext uri="{FF2B5EF4-FFF2-40B4-BE49-F238E27FC236}">
                <a16:creationId xmlns:a16="http://schemas.microsoft.com/office/drawing/2014/main" id="{1E15ABD3-E541-4BDA-9472-1D0B083DDD95}"/>
              </a:ext>
            </a:extLst>
          </p:cNvPr>
          <p:cNvSpPr>
            <a:spLocks noGrp="1"/>
          </p:cNvSpPr>
          <p:nvPr>
            <p:ph idx="1"/>
          </p:nvPr>
        </p:nvSpPr>
        <p:spPr>
          <a:xfrm>
            <a:off x="174171" y="2114108"/>
            <a:ext cx="12017829" cy="4221378"/>
          </a:xfrm>
        </p:spPr>
        <p:txBody>
          <a:bodyPr>
            <a:normAutofit/>
          </a:bodyPr>
          <a:lstStyle/>
          <a:p>
            <a:pPr marL="0" indent="0">
              <a:buNone/>
            </a:pPr>
            <a:r>
              <a:rPr lang="it-IT" dirty="0"/>
              <a:t>Il modello di Christaller, come quelli di Thünen e di Weber che lo, è un </a:t>
            </a:r>
            <a:r>
              <a:rPr lang="it-IT" dirty="0">
                <a:solidFill>
                  <a:srgbClr val="FF0000"/>
                </a:solidFill>
              </a:rPr>
              <a:t>modello deduttivo</a:t>
            </a:r>
            <a:r>
              <a:rPr lang="it-IT" dirty="0"/>
              <a:t>, che prevede una serie di postulati:</a:t>
            </a:r>
          </a:p>
          <a:p>
            <a:r>
              <a:rPr lang="it-IT" dirty="0"/>
              <a:t> Isotropia dello spazio;</a:t>
            </a:r>
          </a:p>
          <a:p>
            <a:r>
              <a:rPr lang="it-IT" dirty="0"/>
              <a:t> Comportamento razionale del consumatore;</a:t>
            </a:r>
          </a:p>
          <a:p>
            <a:r>
              <a:rPr lang="it-IT" dirty="0"/>
              <a:t> Regime di concorrenza perfetta tra gli attori del mercato;</a:t>
            </a:r>
          </a:p>
          <a:p>
            <a:r>
              <a:rPr lang="it-IT" dirty="0"/>
              <a:t> Costi di trasporto uniformi in ogni direzione (mezzo unico di trasporto);</a:t>
            </a:r>
          </a:p>
          <a:p>
            <a:r>
              <a:rPr lang="it-IT" dirty="0"/>
              <a:t>Distribuzione uniforme della popolazione (delle famiglie) nello spazio.</a:t>
            </a:r>
          </a:p>
        </p:txBody>
      </p:sp>
    </p:spTree>
    <p:extLst>
      <p:ext uri="{BB962C8B-B14F-4D97-AF65-F5344CB8AC3E}">
        <p14:creationId xmlns:p14="http://schemas.microsoft.com/office/powerpoint/2010/main" val="408485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6A5668-05E1-49BA-A5D0-6A401DD65B91}"/>
              </a:ext>
            </a:extLst>
          </p:cNvPr>
          <p:cNvSpPr>
            <a:spLocks noGrp="1"/>
          </p:cNvSpPr>
          <p:nvPr>
            <p:ph type="title"/>
          </p:nvPr>
        </p:nvSpPr>
        <p:spPr/>
        <p:txBody>
          <a:bodyPr/>
          <a:lstStyle/>
          <a:p>
            <a:r>
              <a:rPr lang="it-IT" dirty="0"/>
              <a:t>MODELLO DELLE LOCALITA’ CENTRALI DI CHRISTALLER</a:t>
            </a:r>
          </a:p>
        </p:txBody>
      </p:sp>
      <p:sp>
        <p:nvSpPr>
          <p:cNvPr id="3" name="Segnaposto contenuto 2">
            <a:extLst>
              <a:ext uri="{FF2B5EF4-FFF2-40B4-BE49-F238E27FC236}">
                <a16:creationId xmlns:a16="http://schemas.microsoft.com/office/drawing/2014/main" id="{1E15ABD3-E541-4BDA-9472-1D0B083DDD95}"/>
              </a:ext>
            </a:extLst>
          </p:cNvPr>
          <p:cNvSpPr>
            <a:spLocks noGrp="1"/>
          </p:cNvSpPr>
          <p:nvPr>
            <p:ph idx="1"/>
          </p:nvPr>
        </p:nvSpPr>
        <p:spPr>
          <a:xfrm>
            <a:off x="664029" y="2114108"/>
            <a:ext cx="11430000" cy="4090749"/>
          </a:xfrm>
        </p:spPr>
        <p:txBody>
          <a:bodyPr>
            <a:normAutofit fontScale="92500" lnSpcReduction="10000"/>
          </a:bodyPr>
          <a:lstStyle/>
          <a:p>
            <a:pPr marL="0" indent="0">
              <a:buNone/>
            </a:pPr>
            <a:r>
              <a:rPr lang="it-IT" dirty="0"/>
              <a:t>Da questi postulati formula dei teoremi:</a:t>
            </a:r>
          </a:p>
          <a:p>
            <a:pPr marL="0" indent="0">
              <a:buNone/>
            </a:pPr>
            <a:r>
              <a:rPr lang="it-IT" dirty="0">
                <a:solidFill>
                  <a:srgbClr val="FF0000"/>
                </a:solidFill>
              </a:rPr>
              <a:t>Teorema 1</a:t>
            </a:r>
            <a:r>
              <a:rPr lang="it-IT" dirty="0"/>
              <a:t>. </a:t>
            </a:r>
            <a:r>
              <a:rPr lang="it-IT" i="1" dirty="0"/>
              <a:t>Il prezzo effettivo di un dato servizio è funzione lineare della distanza </a:t>
            </a:r>
            <a:r>
              <a:rPr lang="it-IT" dirty="0"/>
              <a:t>(dato che il costo per il trasferimento del consumatore dal luogo di residenza al centro di offerta è funzione lineare diretta della distanza da percorrere, e che il prezzo effettivo è dato dalla somma del prezzo di mercato più il costo di trasferimento), o meglio:</a:t>
            </a:r>
          </a:p>
          <a:p>
            <a:pPr marL="0" indent="0" algn="ctr">
              <a:buNone/>
            </a:pPr>
            <a:r>
              <a:rPr lang="it-IT" i="1" dirty="0"/>
              <a:t>pe </a:t>
            </a:r>
            <a:r>
              <a:rPr lang="it-IT" dirty="0"/>
              <a:t>= </a:t>
            </a:r>
            <a:r>
              <a:rPr lang="it-IT" i="1" dirty="0"/>
              <a:t>pm </a:t>
            </a:r>
            <a:r>
              <a:rPr lang="it-IT" dirty="0"/>
              <a:t>+ </a:t>
            </a:r>
            <a:r>
              <a:rPr lang="it-IT" i="1" dirty="0"/>
              <a:t>td</a:t>
            </a:r>
          </a:p>
          <a:p>
            <a:endParaRPr lang="it-IT" dirty="0"/>
          </a:p>
          <a:p>
            <a:r>
              <a:rPr lang="it-IT" dirty="0"/>
              <a:t>dove </a:t>
            </a:r>
            <a:r>
              <a:rPr lang="it-IT" i="1" dirty="0"/>
              <a:t>pe </a:t>
            </a:r>
            <a:r>
              <a:rPr lang="it-IT" dirty="0"/>
              <a:t>è il prezzo effettivo del servizio, </a:t>
            </a:r>
            <a:r>
              <a:rPr lang="it-IT" i="1" dirty="0"/>
              <a:t>pm </a:t>
            </a:r>
            <a:r>
              <a:rPr lang="it-IT" dirty="0"/>
              <a:t>il prezzo di mercato, </a:t>
            </a:r>
            <a:r>
              <a:rPr lang="it-IT" i="1" dirty="0"/>
              <a:t>t </a:t>
            </a:r>
            <a:r>
              <a:rPr lang="it-IT" dirty="0"/>
              <a:t>il costo di trasporto per unità di distanza, </a:t>
            </a:r>
            <a:r>
              <a:rPr lang="it-IT" i="1" dirty="0"/>
              <a:t>d </a:t>
            </a:r>
            <a:r>
              <a:rPr lang="it-IT" dirty="0"/>
              <a:t>la distanza.</a:t>
            </a:r>
          </a:p>
        </p:txBody>
      </p:sp>
    </p:spTree>
    <p:extLst>
      <p:ext uri="{BB962C8B-B14F-4D97-AF65-F5344CB8AC3E}">
        <p14:creationId xmlns:p14="http://schemas.microsoft.com/office/powerpoint/2010/main" val="1051008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5054EA-47D5-4040-87A9-17E37EC15EFE}"/>
              </a:ext>
            </a:extLst>
          </p:cNvPr>
          <p:cNvSpPr>
            <a:spLocks noGrp="1"/>
          </p:cNvSpPr>
          <p:nvPr>
            <p:ph type="title"/>
          </p:nvPr>
        </p:nvSpPr>
        <p:spPr>
          <a:xfrm>
            <a:off x="1981201" y="273050"/>
            <a:ext cx="6901542" cy="491654"/>
          </a:xfrm>
        </p:spPr>
        <p:txBody>
          <a:bodyPr/>
          <a:lstStyle/>
          <a:p>
            <a:pPr algn="ctr"/>
            <a:r>
              <a:rPr lang="it-IT" dirty="0"/>
              <a:t>TEOREMA 1</a:t>
            </a:r>
          </a:p>
        </p:txBody>
      </p:sp>
      <p:sp>
        <p:nvSpPr>
          <p:cNvPr id="4" name="Segnaposto testo 3">
            <a:extLst>
              <a:ext uri="{FF2B5EF4-FFF2-40B4-BE49-F238E27FC236}">
                <a16:creationId xmlns:a16="http://schemas.microsoft.com/office/drawing/2014/main" id="{C2709823-7674-456C-947B-572815011E73}"/>
              </a:ext>
            </a:extLst>
          </p:cNvPr>
          <p:cNvSpPr>
            <a:spLocks noGrp="1"/>
          </p:cNvSpPr>
          <p:nvPr>
            <p:ph type="body" sz="half" idx="2"/>
          </p:nvPr>
        </p:nvSpPr>
        <p:spPr/>
        <p:txBody>
          <a:bodyPr>
            <a:normAutofit lnSpcReduction="10000"/>
          </a:bodyPr>
          <a:lstStyle/>
          <a:p>
            <a:pPr algn="ctr"/>
            <a:r>
              <a:rPr lang="it-IT" sz="1800" i="1" dirty="0"/>
              <a:t>pe </a:t>
            </a:r>
            <a:r>
              <a:rPr lang="it-IT" sz="1800" dirty="0"/>
              <a:t>= </a:t>
            </a:r>
            <a:r>
              <a:rPr lang="it-IT" sz="1800" i="1" dirty="0"/>
              <a:t>pm </a:t>
            </a:r>
            <a:r>
              <a:rPr lang="it-IT" sz="1800" dirty="0"/>
              <a:t>+ </a:t>
            </a:r>
            <a:r>
              <a:rPr lang="it-IT" sz="1800" i="1" dirty="0"/>
              <a:t>td</a:t>
            </a:r>
          </a:p>
          <a:p>
            <a:endParaRPr lang="it-IT" sz="1800" dirty="0"/>
          </a:p>
          <a:p>
            <a:r>
              <a:rPr lang="it-IT" sz="1800" i="1" dirty="0"/>
              <a:t>pe </a:t>
            </a:r>
            <a:r>
              <a:rPr lang="it-IT" sz="1800" dirty="0"/>
              <a:t>è il prezzo effettivo del servizio</a:t>
            </a:r>
          </a:p>
          <a:p>
            <a:r>
              <a:rPr lang="it-IT" sz="1800" i="1" dirty="0"/>
              <a:t>pm </a:t>
            </a:r>
            <a:r>
              <a:rPr lang="it-IT" sz="1800" dirty="0"/>
              <a:t>il prezzo di mercato, </a:t>
            </a:r>
          </a:p>
          <a:p>
            <a:r>
              <a:rPr lang="it-IT" sz="1800" i="1" dirty="0"/>
              <a:t>t </a:t>
            </a:r>
            <a:r>
              <a:rPr lang="it-IT" sz="1800" dirty="0"/>
              <a:t>il costo di trasporto per unità di distanza, </a:t>
            </a:r>
          </a:p>
          <a:p>
            <a:r>
              <a:rPr lang="it-IT" sz="1800" i="1" dirty="0"/>
              <a:t>d </a:t>
            </a:r>
            <a:r>
              <a:rPr lang="it-IT" sz="1800" dirty="0"/>
              <a:t>la distanza.</a:t>
            </a:r>
          </a:p>
          <a:p>
            <a:endParaRPr lang="it-IT" dirty="0"/>
          </a:p>
        </p:txBody>
      </p:sp>
      <p:pic>
        <p:nvPicPr>
          <p:cNvPr id="5" name="Segnaposto contenuto 4">
            <a:extLst>
              <a:ext uri="{FF2B5EF4-FFF2-40B4-BE49-F238E27FC236}">
                <a16:creationId xmlns:a16="http://schemas.microsoft.com/office/drawing/2014/main" id="{44B9E269-3A29-42E4-AD07-A49AA324381E}"/>
              </a:ext>
            </a:extLst>
          </p:cNvPr>
          <p:cNvPicPr>
            <a:picLocks noGrp="1" noChangeAspect="1"/>
          </p:cNvPicPr>
          <p:nvPr>
            <p:ph idx="1"/>
          </p:nvPr>
        </p:nvPicPr>
        <p:blipFill>
          <a:blip r:embed="rId2"/>
          <a:stretch>
            <a:fillRect/>
          </a:stretch>
        </p:blipFill>
        <p:spPr>
          <a:xfrm>
            <a:off x="5099051" y="1369198"/>
            <a:ext cx="5579779" cy="3996000"/>
          </a:xfrm>
          <a:prstGeom prst="rect">
            <a:avLst/>
          </a:prstGeom>
        </p:spPr>
      </p:pic>
    </p:spTree>
    <p:extLst>
      <p:ext uri="{BB962C8B-B14F-4D97-AF65-F5344CB8AC3E}">
        <p14:creationId xmlns:p14="http://schemas.microsoft.com/office/powerpoint/2010/main" val="29736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E2373-35F7-4C1B-A4E1-15D2210B5EDC}"/>
              </a:ext>
            </a:extLst>
          </p:cNvPr>
          <p:cNvSpPr>
            <a:spLocks noGrp="1"/>
          </p:cNvSpPr>
          <p:nvPr>
            <p:ph type="title"/>
          </p:nvPr>
        </p:nvSpPr>
        <p:spPr/>
        <p:txBody>
          <a:bodyPr/>
          <a:lstStyle/>
          <a:p>
            <a:r>
              <a:rPr lang="it-IT" dirty="0"/>
              <a:t>EQUILIBRIO ECONOMICO RICARDIANO</a:t>
            </a:r>
          </a:p>
        </p:txBody>
      </p:sp>
      <p:sp>
        <p:nvSpPr>
          <p:cNvPr id="3" name="Segnaposto contenuto 2">
            <a:extLst>
              <a:ext uri="{FF2B5EF4-FFF2-40B4-BE49-F238E27FC236}">
                <a16:creationId xmlns:a16="http://schemas.microsoft.com/office/drawing/2014/main" id="{C9A62CC5-3DEB-4AEA-8949-8E571155B16F}"/>
              </a:ext>
            </a:extLst>
          </p:cNvPr>
          <p:cNvSpPr>
            <a:spLocks noGrp="1"/>
          </p:cNvSpPr>
          <p:nvPr>
            <p:ph idx="1"/>
          </p:nvPr>
        </p:nvSpPr>
        <p:spPr/>
        <p:txBody>
          <a:bodyPr>
            <a:normAutofit/>
          </a:bodyPr>
          <a:lstStyle/>
          <a:p>
            <a:pPr algn="l"/>
            <a:r>
              <a:rPr lang="it-IT" dirty="0"/>
              <a:t>Perché si conservi questo equilibrio è necessario che le risorse siano mobili da un luogo all’altro</a:t>
            </a:r>
          </a:p>
          <a:p>
            <a:pPr algn="l"/>
            <a:r>
              <a:rPr lang="it-IT" dirty="0"/>
              <a:t>Non è la posizione a determinare l’utilizzo agricolo di un terreno, ma unicamente le differenze di  fertilità (dunque si trascurano i costi di trasporto)</a:t>
            </a:r>
          </a:p>
          <a:p>
            <a:pPr algn="l"/>
            <a:r>
              <a:rPr lang="it-IT" dirty="0"/>
              <a:t>L’entità della rendita (guadagno netto che il coltivatore ricava dalla produzione su una data sezione di suolo in un dato periodo) dipenderà dal grado di sviluppo economico di una Nazione e dal popolamento</a:t>
            </a:r>
          </a:p>
        </p:txBody>
      </p:sp>
    </p:spTree>
    <p:extLst>
      <p:ext uri="{BB962C8B-B14F-4D97-AF65-F5344CB8AC3E}">
        <p14:creationId xmlns:p14="http://schemas.microsoft.com/office/powerpoint/2010/main" val="1177654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6703B4-AB49-4672-A37A-76672E7D1787}"/>
              </a:ext>
            </a:extLst>
          </p:cNvPr>
          <p:cNvSpPr>
            <a:spLocks noGrp="1"/>
          </p:cNvSpPr>
          <p:nvPr>
            <p:ph type="title"/>
          </p:nvPr>
        </p:nvSpPr>
        <p:spPr/>
        <p:txBody>
          <a:bodyPr/>
          <a:lstStyle/>
          <a:p>
            <a:r>
              <a:rPr lang="it-IT" dirty="0"/>
              <a:t>MODELLO DELLE LOCALITA’ CENTRALI DI CHRISTALLER</a:t>
            </a:r>
          </a:p>
        </p:txBody>
      </p:sp>
      <p:sp>
        <p:nvSpPr>
          <p:cNvPr id="3" name="Segnaposto contenuto 2">
            <a:extLst>
              <a:ext uri="{FF2B5EF4-FFF2-40B4-BE49-F238E27FC236}">
                <a16:creationId xmlns:a16="http://schemas.microsoft.com/office/drawing/2014/main" id="{76913783-5FB5-4941-B19F-1D6DD4A4A937}"/>
              </a:ext>
            </a:extLst>
          </p:cNvPr>
          <p:cNvSpPr>
            <a:spLocks noGrp="1"/>
          </p:cNvSpPr>
          <p:nvPr>
            <p:ph idx="1"/>
          </p:nvPr>
        </p:nvSpPr>
        <p:spPr/>
        <p:txBody>
          <a:bodyPr>
            <a:normAutofit fontScale="85000" lnSpcReduction="20000"/>
          </a:bodyPr>
          <a:lstStyle/>
          <a:p>
            <a:r>
              <a:rPr lang="it-IT" dirty="0">
                <a:solidFill>
                  <a:srgbClr val="FF0000"/>
                </a:solidFill>
              </a:rPr>
              <a:t>Teorema 2</a:t>
            </a:r>
            <a:r>
              <a:rPr lang="it-IT" dirty="0"/>
              <a:t>. </a:t>
            </a:r>
            <a:r>
              <a:rPr lang="it-IT" i="1" dirty="0"/>
              <a:t>La quantità domandata di un dato servizio è funzione lineare inversa della distanza </a:t>
            </a:r>
            <a:r>
              <a:rPr lang="it-IT" dirty="0"/>
              <a:t>(dal momento che la quantità domandata di un determinato servizio è funzione lineare inversa del suo prezzo effettivo e quest’ultimo è funzione lineare diretta della distanza, v. teorema 1) .</a:t>
            </a:r>
          </a:p>
          <a:p>
            <a:pPr marL="0" indent="0" algn="ctr">
              <a:buNone/>
            </a:pPr>
            <a:endParaRPr lang="it-IT" i="1" dirty="0"/>
          </a:p>
          <a:p>
            <a:pPr marL="0" indent="0" algn="ctr">
              <a:buNone/>
            </a:pPr>
            <a:r>
              <a:rPr lang="it-IT" i="1" dirty="0"/>
              <a:t>q = a – bd</a:t>
            </a:r>
          </a:p>
          <a:p>
            <a:endParaRPr lang="it-IT" dirty="0"/>
          </a:p>
          <a:p>
            <a:r>
              <a:rPr lang="it-IT" dirty="0"/>
              <a:t>dove </a:t>
            </a:r>
            <a:r>
              <a:rPr lang="it-IT" i="1" dirty="0"/>
              <a:t>q </a:t>
            </a:r>
            <a:r>
              <a:rPr lang="it-IT" dirty="0"/>
              <a:t>è la quantità domandata, </a:t>
            </a:r>
            <a:r>
              <a:rPr lang="it-IT" i="1" dirty="0"/>
              <a:t>a </a:t>
            </a:r>
            <a:r>
              <a:rPr lang="it-IT" dirty="0"/>
              <a:t>è il livello massimo di domanda in corrispondenza del centro di offerta, d è la distanza, b è il parametro che determina l’inclinazione della retta. </a:t>
            </a:r>
          </a:p>
          <a:p>
            <a:r>
              <a:rPr lang="it-IT" dirty="0"/>
              <a:t>Si determina così una funzione di domanda, la cui quantità decresce linearmente con la distanza </a:t>
            </a:r>
          </a:p>
        </p:txBody>
      </p:sp>
    </p:spTree>
    <p:extLst>
      <p:ext uri="{BB962C8B-B14F-4D97-AF65-F5344CB8AC3E}">
        <p14:creationId xmlns:p14="http://schemas.microsoft.com/office/powerpoint/2010/main" val="3013638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6A0E45-1A83-4FE5-BDE3-F416C866494B}"/>
              </a:ext>
            </a:extLst>
          </p:cNvPr>
          <p:cNvSpPr>
            <a:spLocks noGrp="1"/>
          </p:cNvSpPr>
          <p:nvPr>
            <p:ph type="title"/>
          </p:nvPr>
        </p:nvSpPr>
        <p:spPr>
          <a:xfrm>
            <a:off x="1981201" y="273050"/>
            <a:ext cx="6553199" cy="707678"/>
          </a:xfrm>
        </p:spPr>
        <p:txBody>
          <a:bodyPr/>
          <a:lstStyle/>
          <a:p>
            <a:pPr algn="ctr"/>
            <a:r>
              <a:rPr lang="it-IT" dirty="0"/>
              <a:t>TEOREMA 2</a:t>
            </a:r>
          </a:p>
        </p:txBody>
      </p:sp>
      <p:pic>
        <p:nvPicPr>
          <p:cNvPr id="5" name="Segnaposto contenuto 4">
            <a:extLst>
              <a:ext uri="{FF2B5EF4-FFF2-40B4-BE49-F238E27FC236}">
                <a16:creationId xmlns:a16="http://schemas.microsoft.com/office/drawing/2014/main" id="{A225B803-B927-4582-8D16-EE12C53B41AF}"/>
              </a:ext>
            </a:extLst>
          </p:cNvPr>
          <p:cNvPicPr>
            <a:picLocks noGrp="1" noChangeAspect="1"/>
          </p:cNvPicPr>
          <p:nvPr>
            <p:ph idx="1"/>
          </p:nvPr>
        </p:nvPicPr>
        <p:blipFill>
          <a:blip r:embed="rId2"/>
          <a:stretch>
            <a:fillRect/>
          </a:stretch>
        </p:blipFill>
        <p:spPr>
          <a:xfrm>
            <a:off x="5303912" y="1196752"/>
            <a:ext cx="5111750" cy="4246268"/>
          </a:xfrm>
          <a:prstGeom prst="rect">
            <a:avLst/>
          </a:prstGeom>
        </p:spPr>
      </p:pic>
      <p:sp>
        <p:nvSpPr>
          <p:cNvPr id="4" name="Segnaposto testo 3">
            <a:extLst>
              <a:ext uri="{FF2B5EF4-FFF2-40B4-BE49-F238E27FC236}">
                <a16:creationId xmlns:a16="http://schemas.microsoft.com/office/drawing/2014/main" id="{0654DFFE-3DDD-404A-A03F-4A8E770AEC0C}"/>
              </a:ext>
            </a:extLst>
          </p:cNvPr>
          <p:cNvSpPr>
            <a:spLocks noGrp="1"/>
          </p:cNvSpPr>
          <p:nvPr>
            <p:ph type="body" sz="half" idx="2"/>
          </p:nvPr>
        </p:nvSpPr>
        <p:spPr>
          <a:xfrm>
            <a:off x="555172" y="1263081"/>
            <a:ext cx="4430970" cy="4898234"/>
          </a:xfrm>
        </p:spPr>
        <p:txBody>
          <a:bodyPr>
            <a:normAutofit/>
          </a:bodyPr>
          <a:lstStyle/>
          <a:p>
            <a:pPr algn="ctr"/>
            <a:r>
              <a:rPr lang="it-IT" sz="1800" i="1" dirty="0"/>
              <a:t>q = a – bd</a:t>
            </a:r>
          </a:p>
          <a:p>
            <a:endParaRPr lang="it-IT" dirty="0"/>
          </a:p>
          <a:p>
            <a:pPr algn="l"/>
            <a:r>
              <a:rPr lang="it-IT" sz="1800" i="1" dirty="0"/>
              <a:t>q </a:t>
            </a:r>
            <a:r>
              <a:rPr lang="it-IT" sz="1800" dirty="0"/>
              <a:t>è la quantità domandata, </a:t>
            </a:r>
          </a:p>
          <a:p>
            <a:pPr algn="l"/>
            <a:r>
              <a:rPr lang="it-IT" sz="1800" i="1" dirty="0"/>
              <a:t>a </a:t>
            </a:r>
            <a:r>
              <a:rPr lang="it-IT" sz="1800" dirty="0"/>
              <a:t>è il livello massimo di domanda in corrispondenza del centro di offerta, </a:t>
            </a:r>
          </a:p>
          <a:p>
            <a:pPr algn="l"/>
            <a:r>
              <a:rPr lang="it-IT" sz="1800" dirty="0"/>
              <a:t>d è la distanza, </a:t>
            </a:r>
          </a:p>
          <a:p>
            <a:pPr algn="l"/>
            <a:r>
              <a:rPr lang="it-IT" sz="1800" dirty="0"/>
              <a:t>b è il parametro che determina l’inclinazione della retta. </a:t>
            </a:r>
          </a:p>
          <a:p>
            <a:pPr algn="l"/>
            <a:endParaRPr lang="it-IT" sz="1800" dirty="0"/>
          </a:p>
          <a:p>
            <a:pPr algn="l"/>
            <a:endParaRPr lang="it-IT" sz="1800" dirty="0"/>
          </a:p>
          <a:p>
            <a:pPr algn="l"/>
            <a:r>
              <a:rPr lang="it-IT" sz="1800" dirty="0"/>
              <a:t>Si determina così una funzione di domanda, la cui quantità decresce linearmente con la distanza </a:t>
            </a:r>
          </a:p>
          <a:p>
            <a:endParaRPr lang="it-IT" dirty="0"/>
          </a:p>
        </p:txBody>
      </p:sp>
    </p:spTree>
    <p:extLst>
      <p:ext uri="{BB962C8B-B14F-4D97-AF65-F5344CB8AC3E}">
        <p14:creationId xmlns:p14="http://schemas.microsoft.com/office/powerpoint/2010/main" val="2309776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6746C9-87B2-4416-A1C9-5C7742E3A11D}"/>
              </a:ext>
            </a:extLst>
          </p:cNvPr>
          <p:cNvSpPr>
            <a:spLocks noGrp="1"/>
          </p:cNvSpPr>
          <p:nvPr>
            <p:ph type="title"/>
          </p:nvPr>
        </p:nvSpPr>
        <p:spPr>
          <a:xfrm>
            <a:off x="2152650" y="365126"/>
            <a:ext cx="7886700" cy="471587"/>
          </a:xfrm>
        </p:spPr>
        <p:txBody>
          <a:bodyPr>
            <a:normAutofit fontScale="90000"/>
          </a:bodyPr>
          <a:lstStyle/>
          <a:p>
            <a:pPr algn="ctr"/>
            <a:r>
              <a:rPr lang="it-IT" dirty="0"/>
              <a:t>MODELLO DELLE LOCALITA’ CENTRALI DI CHRISTALLER</a:t>
            </a:r>
          </a:p>
        </p:txBody>
      </p:sp>
      <p:sp>
        <p:nvSpPr>
          <p:cNvPr id="3" name="Segnaposto contenuto 2">
            <a:extLst>
              <a:ext uri="{FF2B5EF4-FFF2-40B4-BE49-F238E27FC236}">
                <a16:creationId xmlns:a16="http://schemas.microsoft.com/office/drawing/2014/main" id="{D35389BB-F770-4F75-8475-5FE7EE0032FC}"/>
              </a:ext>
            </a:extLst>
          </p:cNvPr>
          <p:cNvSpPr>
            <a:spLocks noGrp="1"/>
          </p:cNvSpPr>
          <p:nvPr>
            <p:ph idx="1"/>
          </p:nvPr>
        </p:nvSpPr>
        <p:spPr>
          <a:xfrm>
            <a:off x="250371" y="1628801"/>
            <a:ext cx="5742759" cy="4864074"/>
          </a:xfrm>
        </p:spPr>
        <p:txBody>
          <a:bodyPr>
            <a:noAutofit/>
          </a:bodyPr>
          <a:lstStyle/>
          <a:p>
            <a:pPr algn="l"/>
            <a:r>
              <a:rPr lang="it-IT" sz="2000" dirty="0">
                <a:solidFill>
                  <a:srgbClr val="FF0000"/>
                </a:solidFill>
              </a:rPr>
              <a:t>Teorema 3:</a:t>
            </a:r>
            <a:r>
              <a:rPr lang="it-IT" sz="2000" dirty="0"/>
              <a:t> In ragione dell’isotropia dello spazio e della distribuzione uniforme dei consumatori, la funzione di domanda qui sopra può essere fatta ruotare di 360° attorno al proprio asse, ottenendo una figura tridimensionale di forma conica (CONO DI DOMANDA), il cui volume corrisponde alla quantità di domanda del servizio espressa dai consumatori compresi nell’area di mercato circolare alla base del cono (nella fig. i segmenti LP e LS individuano rispettivamente la portata e la soglia del servizio centrale)</a:t>
            </a:r>
          </a:p>
        </p:txBody>
      </p:sp>
      <p:pic>
        <p:nvPicPr>
          <p:cNvPr id="4" name="Immagine 3">
            <a:extLst>
              <a:ext uri="{FF2B5EF4-FFF2-40B4-BE49-F238E27FC236}">
                <a16:creationId xmlns:a16="http://schemas.microsoft.com/office/drawing/2014/main" id="{C5B3081D-AE9E-488F-B537-ED4E78CECD8F}"/>
              </a:ext>
            </a:extLst>
          </p:cNvPr>
          <p:cNvPicPr>
            <a:picLocks noChangeAspect="1"/>
          </p:cNvPicPr>
          <p:nvPr/>
        </p:nvPicPr>
        <p:blipFill rotWithShape="1">
          <a:blip r:embed="rId2"/>
          <a:srcRect l="7894" r="13053" b="-2"/>
          <a:stretch/>
        </p:blipFill>
        <p:spPr>
          <a:xfrm>
            <a:off x="6417673" y="1530829"/>
            <a:ext cx="4674870" cy="4272681"/>
          </a:xfrm>
          <a:prstGeom prst="rect">
            <a:avLst/>
          </a:prstGeom>
        </p:spPr>
      </p:pic>
    </p:spTree>
    <p:extLst>
      <p:ext uri="{BB962C8B-B14F-4D97-AF65-F5344CB8AC3E}">
        <p14:creationId xmlns:p14="http://schemas.microsoft.com/office/powerpoint/2010/main" val="3585694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DA25C7-E576-465B-AC06-1AD39DD1DF16}"/>
              </a:ext>
            </a:extLst>
          </p:cNvPr>
          <p:cNvSpPr>
            <a:spLocks noGrp="1"/>
          </p:cNvSpPr>
          <p:nvPr>
            <p:ph type="title"/>
          </p:nvPr>
        </p:nvSpPr>
        <p:spPr/>
        <p:txBody>
          <a:bodyPr/>
          <a:lstStyle/>
          <a:p>
            <a:r>
              <a:rPr lang="it-IT" dirty="0"/>
              <a:t>MODELLO DELLE LOCALITA’ CENTRALI DI CHRISTALLER</a:t>
            </a:r>
          </a:p>
        </p:txBody>
      </p:sp>
      <p:sp>
        <p:nvSpPr>
          <p:cNvPr id="3" name="Segnaposto contenuto 2">
            <a:extLst>
              <a:ext uri="{FF2B5EF4-FFF2-40B4-BE49-F238E27FC236}">
                <a16:creationId xmlns:a16="http://schemas.microsoft.com/office/drawing/2014/main" id="{BFF400E2-51F6-43EB-AB69-47DCF281CCBE}"/>
              </a:ext>
            </a:extLst>
          </p:cNvPr>
          <p:cNvSpPr>
            <a:spLocks noGrp="1"/>
          </p:cNvSpPr>
          <p:nvPr>
            <p:ph idx="1"/>
          </p:nvPr>
        </p:nvSpPr>
        <p:spPr/>
        <p:txBody>
          <a:bodyPr>
            <a:normAutofit fontScale="92500"/>
          </a:bodyPr>
          <a:lstStyle/>
          <a:p>
            <a:pPr algn="l"/>
            <a:r>
              <a:rPr lang="it-IT" dirty="0"/>
              <a:t>Assumendo un solo tipo di servizio centrale, si avranno n località centrali che si configurano come centri di offerta per questo servizio e n aree di mercato circolari di uguale ampiezza.</a:t>
            </a:r>
          </a:p>
          <a:p>
            <a:pPr algn="l"/>
            <a:r>
              <a:rPr lang="it-IT" dirty="0"/>
              <a:t>Ponendo il vincolo che tutti i consumatori devono essere serviti, diventa necessario prevedere una parziale sovrapposizione dei cerchi (delle aree di mercato di ogni centro): ipotizzando che i consumatori si ripartiscono fra i centri di offerta in ragione della loro maggiore prossimità, lo spazio economico di Christaller si configura come un reticolo di aree di mercato esagonali, come nell’esempio della figura seguente.</a:t>
            </a:r>
          </a:p>
        </p:txBody>
      </p:sp>
    </p:spTree>
    <p:extLst>
      <p:ext uri="{BB962C8B-B14F-4D97-AF65-F5344CB8AC3E}">
        <p14:creationId xmlns:p14="http://schemas.microsoft.com/office/powerpoint/2010/main" val="3025846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F80A4F-9D52-4099-AAAF-391CA348A62F}"/>
              </a:ext>
            </a:extLst>
          </p:cNvPr>
          <p:cNvSpPr>
            <a:spLocks noGrp="1"/>
          </p:cNvSpPr>
          <p:nvPr>
            <p:ph type="title"/>
          </p:nvPr>
        </p:nvSpPr>
        <p:spPr/>
        <p:txBody>
          <a:bodyPr/>
          <a:lstStyle/>
          <a:p>
            <a:endParaRPr lang="it-IT" dirty="0"/>
          </a:p>
        </p:txBody>
      </p:sp>
      <p:pic>
        <p:nvPicPr>
          <p:cNvPr id="4" name="Segnaposto contenuto 3">
            <a:extLst>
              <a:ext uri="{FF2B5EF4-FFF2-40B4-BE49-F238E27FC236}">
                <a16:creationId xmlns:a16="http://schemas.microsoft.com/office/drawing/2014/main" id="{1E5322ED-FAC0-4D6C-8CFB-574D546D4E91}"/>
              </a:ext>
            </a:extLst>
          </p:cNvPr>
          <p:cNvPicPr>
            <a:picLocks noGrp="1" noChangeAspect="1"/>
          </p:cNvPicPr>
          <p:nvPr>
            <p:ph idx="1"/>
          </p:nvPr>
        </p:nvPicPr>
        <p:blipFill>
          <a:blip r:embed="rId2"/>
          <a:stretch>
            <a:fillRect/>
          </a:stretch>
        </p:blipFill>
        <p:spPr>
          <a:xfrm>
            <a:off x="3300197" y="1018389"/>
            <a:ext cx="4640328" cy="5256000"/>
          </a:xfrm>
          <a:prstGeom prst="rect">
            <a:avLst/>
          </a:prstGeom>
        </p:spPr>
      </p:pic>
    </p:spTree>
    <p:extLst>
      <p:ext uri="{BB962C8B-B14F-4D97-AF65-F5344CB8AC3E}">
        <p14:creationId xmlns:p14="http://schemas.microsoft.com/office/powerpoint/2010/main" val="822948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6746C9-87B2-4416-A1C9-5C7742E3A11D}"/>
              </a:ext>
            </a:extLst>
          </p:cNvPr>
          <p:cNvSpPr>
            <a:spLocks noGrp="1"/>
          </p:cNvSpPr>
          <p:nvPr>
            <p:ph type="title"/>
          </p:nvPr>
        </p:nvSpPr>
        <p:spPr>
          <a:xfrm>
            <a:off x="2152650" y="365126"/>
            <a:ext cx="7886700" cy="471587"/>
          </a:xfrm>
        </p:spPr>
        <p:txBody>
          <a:bodyPr>
            <a:normAutofit fontScale="90000"/>
          </a:bodyPr>
          <a:lstStyle/>
          <a:p>
            <a:r>
              <a:rPr lang="it-IT" dirty="0"/>
              <a:t>MODELLO DELLE LOCALITA’ CENTRALI DI CHRISTALLER</a:t>
            </a:r>
          </a:p>
        </p:txBody>
      </p:sp>
      <p:sp>
        <p:nvSpPr>
          <p:cNvPr id="3" name="Segnaposto contenuto 2">
            <a:extLst>
              <a:ext uri="{FF2B5EF4-FFF2-40B4-BE49-F238E27FC236}">
                <a16:creationId xmlns:a16="http://schemas.microsoft.com/office/drawing/2014/main" id="{D35389BB-F770-4F75-8475-5FE7EE0032FC}"/>
              </a:ext>
            </a:extLst>
          </p:cNvPr>
          <p:cNvSpPr>
            <a:spLocks noGrp="1"/>
          </p:cNvSpPr>
          <p:nvPr>
            <p:ph idx="1"/>
          </p:nvPr>
        </p:nvSpPr>
        <p:spPr>
          <a:xfrm>
            <a:off x="239486" y="1268760"/>
            <a:ext cx="5753644" cy="4827240"/>
          </a:xfrm>
        </p:spPr>
        <p:txBody>
          <a:bodyPr>
            <a:noAutofit/>
          </a:bodyPr>
          <a:lstStyle/>
          <a:p>
            <a:pPr marL="0" indent="0">
              <a:buNone/>
            </a:pPr>
            <a:r>
              <a:rPr lang="it-IT" sz="1800" dirty="0"/>
              <a:t>Estendendo il ragionamento a più servizi centrali di rango diverso, Christaller pone un ulteriore postulato: ogni località centrale di un determinato ordine n, e quindi fornitrice di servizi di rango n, offre necessariamente anche tutti i servizi dei ranghi inferiori (n-1, n-2, n-3…).</a:t>
            </a:r>
          </a:p>
          <a:p>
            <a:pPr marL="0" indent="0">
              <a:buNone/>
            </a:pPr>
            <a:endParaRPr lang="it-IT" sz="1800" dirty="0"/>
          </a:p>
          <a:p>
            <a:pPr marL="0" indent="0">
              <a:buNone/>
            </a:pPr>
            <a:r>
              <a:rPr lang="it-IT" sz="1800" dirty="0"/>
              <a:t>La configurazione dello spazio sarà quindi data dalla sovrapposizione di una serie di reticoli esagonali, a seconda del rango dei servizi (e quindi dall’ampiezza delle rispettive aree di mercato), organizzati attorno alle località centrali dei diversi ordini associati.</a:t>
            </a:r>
          </a:p>
        </p:txBody>
      </p:sp>
      <p:pic>
        <p:nvPicPr>
          <p:cNvPr id="1026" name="Picture 2" descr="http://3.bp.blogspot.com/-eP_BpNWYptU/Um99Cpi2YaI/AAAAAAAAAuI/bVlOt-cv16Y/s1600/christaller-leger.jpg">
            <a:extLst>
              <a:ext uri="{FF2B5EF4-FFF2-40B4-BE49-F238E27FC236}">
                <a16:creationId xmlns:a16="http://schemas.microsoft.com/office/drawing/2014/main" id="{3916503C-EC03-4F78-A55A-500177F83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446" y="2456925"/>
            <a:ext cx="4539745" cy="3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81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ideplayer.it/193129/1/images/11/La+rete+delle+localit%C3%A0+centrali+della+Germania+Meridionale.jpg">
            <a:extLst>
              <a:ext uri="{FF2B5EF4-FFF2-40B4-BE49-F238E27FC236}">
                <a16:creationId xmlns:a16="http://schemas.microsoft.com/office/drawing/2014/main" id="{31B4DE4A-B6DC-4B2C-904E-10E2FD59966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90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E2373-35F7-4C1B-A4E1-15D2210B5EDC}"/>
              </a:ext>
            </a:extLst>
          </p:cNvPr>
          <p:cNvSpPr>
            <a:spLocks noGrp="1"/>
          </p:cNvSpPr>
          <p:nvPr>
            <p:ph type="title"/>
          </p:nvPr>
        </p:nvSpPr>
        <p:spPr>
          <a:xfrm>
            <a:off x="838200" y="1045029"/>
            <a:ext cx="10515600" cy="783771"/>
          </a:xfrm>
        </p:spPr>
        <p:txBody>
          <a:bodyPr/>
          <a:lstStyle/>
          <a:p>
            <a:r>
              <a:rPr lang="it-IT" dirty="0"/>
              <a:t>EQUILIBRIO ECONOMICO RICARDIANO</a:t>
            </a:r>
          </a:p>
        </p:txBody>
      </p:sp>
      <p:sp>
        <p:nvSpPr>
          <p:cNvPr id="3" name="Segnaposto contenuto 2">
            <a:extLst>
              <a:ext uri="{FF2B5EF4-FFF2-40B4-BE49-F238E27FC236}">
                <a16:creationId xmlns:a16="http://schemas.microsoft.com/office/drawing/2014/main" id="{C9A62CC5-3DEB-4AEA-8949-8E571155B16F}"/>
              </a:ext>
            </a:extLst>
          </p:cNvPr>
          <p:cNvSpPr>
            <a:spLocks noGrp="1"/>
          </p:cNvSpPr>
          <p:nvPr>
            <p:ph idx="1"/>
          </p:nvPr>
        </p:nvSpPr>
        <p:spPr>
          <a:xfrm>
            <a:off x="-1" y="1828800"/>
            <a:ext cx="12072257" cy="4746171"/>
          </a:xfrm>
        </p:spPr>
        <p:txBody>
          <a:bodyPr>
            <a:normAutofit fontScale="92500"/>
          </a:bodyPr>
          <a:lstStyle/>
          <a:p>
            <a:pPr marL="514350" indent="-514350">
              <a:buAutoNum type="arabicParenR"/>
            </a:pPr>
            <a:r>
              <a:rPr lang="it-IT" dirty="0"/>
              <a:t>Prime fasi di sviluppo: scarsa popolazione = messa a coltura solo dei terreni più fertili = rendita che i coltivatori pagano ai proprietari bassa in relazione al reddito nazionale</a:t>
            </a:r>
          </a:p>
          <a:p>
            <a:pPr marL="514350" indent="-514350">
              <a:buAutoNum type="arabicParenR"/>
            </a:pPr>
            <a:r>
              <a:rPr lang="it-IT" dirty="0"/>
              <a:t>Espansione economia e aumento popolazione = messa a coltura anche terreni meno fertili = maggiori costi di produzione = aumento prezzo prodotti agricoli = accrescimento rendita percepita dai proprietari. Al contempo i più alti costi dei prodotti agricoli costringeranno gli imprenditori ad aumentare i salari con conseguente riduzione dei profitti e dunque minore disponibilità di capitali</a:t>
            </a:r>
          </a:p>
          <a:p>
            <a:pPr marL="514350" indent="-514350">
              <a:buAutoNum type="arabicParenR"/>
            </a:pPr>
            <a:r>
              <a:rPr lang="it-IT" dirty="0"/>
              <a:t>Proseguendo il processo di sviluppo, l’accumulazione di capitale tenderà a ridursi progressivamente finché il sistema perverrà ad una fase di sviluppo instabile caratterizzata dall’arresto della crescita</a:t>
            </a:r>
          </a:p>
          <a:p>
            <a:pPr marL="0" indent="0">
              <a:buNone/>
            </a:pPr>
            <a:endParaRPr lang="it-IT" dirty="0"/>
          </a:p>
        </p:txBody>
      </p:sp>
    </p:spTree>
    <p:extLst>
      <p:ext uri="{BB962C8B-B14F-4D97-AF65-F5344CB8AC3E}">
        <p14:creationId xmlns:p14="http://schemas.microsoft.com/office/powerpoint/2010/main" val="254551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E2373-35F7-4C1B-A4E1-15D2210B5EDC}"/>
              </a:ext>
            </a:extLst>
          </p:cNvPr>
          <p:cNvSpPr>
            <a:spLocks noGrp="1"/>
          </p:cNvSpPr>
          <p:nvPr>
            <p:ph type="title"/>
          </p:nvPr>
        </p:nvSpPr>
        <p:spPr/>
        <p:txBody>
          <a:bodyPr/>
          <a:lstStyle/>
          <a:p>
            <a:pPr algn="ctr"/>
            <a:r>
              <a:rPr lang="it-IT" dirty="0"/>
              <a:t>EQUILIBRIO ECONOMICO RICARDIANO</a:t>
            </a:r>
          </a:p>
        </p:txBody>
      </p:sp>
      <p:sp>
        <p:nvSpPr>
          <p:cNvPr id="3" name="Segnaposto contenuto 2">
            <a:extLst>
              <a:ext uri="{FF2B5EF4-FFF2-40B4-BE49-F238E27FC236}">
                <a16:creationId xmlns:a16="http://schemas.microsoft.com/office/drawing/2014/main" id="{C9A62CC5-3DEB-4AEA-8949-8E571155B16F}"/>
              </a:ext>
            </a:extLst>
          </p:cNvPr>
          <p:cNvSpPr>
            <a:spLocks noGrp="1"/>
          </p:cNvSpPr>
          <p:nvPr>
            <p:ph idx="1"/>
          </p:nvPr>
        </p:nvSpPr>
        <p:spPr>
          <a:xfrm>
            <a:off x="609599" y="1905000"/>
            <a:ext cx="10918371" cy="4354286"/>
          </a:xfrm>
        </p:spPr>
        <p:txBody>
          <a:bodyPr>
            <a:normAutofit lnSpcReduction="10000"/>
          </a:bodyPr>
          <a:lstStyle/>
          <a:p>
            <a:pPr algn="l"/>
            <a:r>
              <a:rPr lang="it-IT" dirty="0"/>
              <a:t>Lo schema ricardiano della rendita differenziale rappresenta un punto di riferimento teorico importante.</a:t>
            </a:r>
          </a:p>
          <a:p>
            <a:pPr algn="l"/>
            <a:r>
              <a:rPr lang="it-IT" dirty="0"/>
              <a:t>Tuttavia segna anche il passaggio ad uno stadio dell’economia politica caratterizzato dalla mancata considerazione della DIMENSIONE SPAZIALE dei fenomeni.</a:t>
            </a:r>
          </a:p>
          <a:p>
            <a:pPr algn="l"/>
            <a:endParaRPr lang="it-IT" dirty="0"/>
          </a:p>
          <a:p>
            <a:pPr marL="0" indent="0">
              <a:buNone/>
            </a:pPr>
            <a:endParaRPr lang="it-IT" dirty="0"/>
          </a:p>
          <a:p>
            <a:pPr marL="0" indent="0">
              <a:buNone/>
            </a:pPr>
            <a:r>
              <a:rPr lang="it-IT" dirty="0"/>
              <a:t>Da Ricardo e per tutto l’800, la dottrina economica ortodossa nega ogni riferimento geografico ed esalta astrazione e semplificazione</a:t>
            </a:r>
          </a:p>
          <a:p>
            <a:pPr marL="0" indent="0">
              <a:buNone/>
            </a:pPr>
            <a:endParaRPr lang="it-IT" dirty="0"/>
          </a:p>
        </p:txBody>
      </p:sp>
      <p:sp>
        <p:nvSpPr>
          <p:cNvPr id="4" name="Freccia in giù 3">
            <a:extLst>
              <a:ext uri="{FF2B5EF4-FFF2-40B4-BE49-F238E27FC236}">
                <a16:creationId xmlns:a16="http://schemas.microsoft.com/office/drawing/2014/main" id="{673E9C16-D734-441A-B61C-F4A178EA3166}"/>
              </a:ext>
            </a:extLst>
          </p:cNvPr>
          <p:cNvSpPr/>
          <p:nvPr/>
        </p:nvSpPr>
        <p:spPr>
          <a:xfrm>
            <a:off x="5420712" y="3979912"/>
            <a:ext cx="648072" cy="576064"/>
          </a:xfrm>
          <a:prstGeom prst="down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05040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8DDB2-F8A1-49D9-AD51-43671079E3DC}"/>
              </a:ext>
            </a:extLst>
          </p:cNvPr>
          <p:cNvSpPr>
            <a:spLocks noGrp="1"/>
          </p:cNvSpPr>
          <p:nvPr>
            <p:ph type="title"/>
          </p:nvPr>
        </p:nvSpPr>
        <p:spPr/>
        <p:txBody>
          <a:bodyPr/>
          <a:lstStyle/>
          <a:p>
            <a:r>
              <a:rPr lang="it-IT" dirty="0"/>
              <a:t>MODELLO DI VON THUNEN (1783-1850)</a:t>
            </a:r>
          </a:p>
        </p:txBody>
      </p:sp>
      <p:sp>
        <p:nvSpPr>
          <p:cNvPr id="3" name="Segnaposto contenuto 2">
            <a:extLst>
              <a:ext uri="{FF2B5EF4-FFF2-40B4-BE49-F238E27FC236}">
                <a16:creationId xmlns:a16="http://schemas.microsoft.com/office/drawing/2014/main" id="{04529EEF-FD5F-4068-8FCA-82EF6A83E660}"/>
              </a:ext>
            </a:extLst>
          </p:cNvPr>
          <p:cNvSpPr>
            <a:spLocks noGrp="1"/>
          </p:cNvSpPr>
          <p:nvPr>
            <p:ph idx="1"/>
          </p:nvPr>
        </p:nvSpPr>
        <p:spPr>
          <a:xfrm>
            <a:off x="435429" y="2114108"/>
            <a:ext cx="11125200" cy="4012056"/>
          </a:xfrm>
        </p:spPr>
        <p:txBody>
          <a:bodyPr>
            <a:normAutofit/>
          </a:bodyPr>
          <a:lstStyle/>
          <a:p>
            <a:r>
              <a:rPr lang="it-IT" dirty="0"/>
              <a:t>Il punto di avvio della separazione tra teoria economica pura e teoria spaziale pura risale all’economista tedesco Johann H. Von Thunen</a:t>
            </a:r>
          </a:p>
          <a:p>
            <a:r>
              <a:rPr lang="it-IT" dirty="0"/>
              <a:t>Riconosciuto fondatore dell’ECONOMIA DELLO SPAZIO</a:t>
            </a:r>
          </a:p>
          <a:p>
            <a:r>
              <a:rPr lang="it-IT" dirty="0"/>
              <a:t>Pioniere, solo nel XX secolo verrà riconosciuta la portata della sua metodologia, della logica e del linguaggio introdotti.</a:t>
            </a:r>
          </a:p>
        </p:txBody>
      </p:sp>
    </p:spTree>
    <p:extLst>
      <p:ext uri="{BB962C8B-B14F-4D97-AF65-F5344CB8AC3E}">
        <p14:creationId xmlns:p14="http://schemas.microsoft.com/office/powerpoint/2010/main" val="262761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8DDB2-F8A1-49D9-AD51-43671079E3DC}"/>
              </a:ext>
            </a:extLst>
          </p:cNvPr>
          <p:cNvSpPr>
            <a:spLocks noGrp="1"/>
          </p:cNvSpPr>
          <p:nvPr>
            <p:ph type="title"/>
          </p:nvPr>
        </p:nvSpPr>
        <p:spPr/>
        <p:txBody>
          <a:bodyPr/>
          <a:lstStyle/>
          <a:p>
            <a:r>
              <a:rPr lang="it-IT" dirty="0"/>
              <a:t>MODELLO DI VON THUNEN (1783-1850)</a:t>
            </a:r>
          </a:p>
        </p:txBody>
      </p:sp>
      <p:sp>
        <p:nvSpPr>
          <p:cNvPr id="3" name="Segnaposto contenuto 2">
            <a:extLst>
              <a:ext uri="{FF2B5EF4-FFF2-40B4-BE49-F238E27FC236}">
                <a16:creationId xmlns:a16="http://schemas.microsoft.com/office/drawing/2014/main" id="{04529EEF-FD5F-4068-8FCA-82EF6A83E660}"/>
              </a:ext>
            </a:extLst>
          </p:cNvPr>
          <p:cNvSpPr>
            <a:spLocks noGrp="1"/>
          </p:cNvSpPr>
          <p:nvPr>
            <p:ph idx="1"/>
          </p:nvPr>
        </p:nvSpPr>
        <p:spPr/>
        <p:txBody>
          <a:bodyPr>
            <a:normAutofit fontScale="92500" lnSpcReduction="20000"/>
          </a:bodyPr>
          <a:lstStyle/>
          <a:p>
            <a:r>
              <a:rPr lang="it-IT" dirty="0"/>
              <a:t>Utilizza la stessa impalcatura di Ricardo: lo schema ricardiano viene tuttavia applicato in un’ottica in cui ai problemi spaziali è assegnata una logica particolare</a:t>
            </a:r>
          </a:p>
          <a:p>
            <a:endParaRPr lang="it-IT" dirty="0"/>
          </a:p>
          <a:p>
            <a:endParaRPr lang="it-IT" dirty="0"/>
          </a:p>
          <a:p>
            <a:r>
              <a:rPr lang="it-IT" dirty="0"/>
              <a:t>Mentre per Ricardo l’entità della rendita dipende dalle differenze di fertilità del terreno, per Von Thunen l’elemento di differenziazione è la </a:t>
            </a:r>
            <a:r>
              <a:rPr lang="it-IT" dirty="0">
                <a:solidFill>
                  <a:srgbClr val="00B0F0"/>
                </a:solidFill>
              </a:rPr>
              <a:t>DISTANZA</a:t>
            </a:r>
            <a:r>
              <a:rPr lang="it-IT" dirty="0">
                <a:solidFill>
                  <a:srgbClr val="FFFF00"/>
                </a:solidFill>
              </a:rPr>
              <a:t> </a:t>
            </a:r>
            <a:r>
              <a:rPr lang="it-IT" dirty="0"/>
              <a:t>delle terre dal mercato, che determina l’ammontare dei costi di trasporto</a:t>
            </a:r>
          </a:p>
          <a:p>
            <a:r>
              <a:rPr lang="it-IT" dirty="0"/>
              <a:t>Il concetto chiave non è più la rendita differenziale ma la </a:t>
            </a:r>
            <a:r>
              <a:rPr lang="it-IT" dirty="0">
                <a:solidFill>
                  <a:srgbClr val="FF0000"/>
                </a:solidFill>
              </a:rPr>
              <a:t>rendita di posizione</a:t>
            </a:r>
          </a:p>
        </p:txBody>
      </p:sp>
      <p:sp>
        <p:nvSpPr>
          <p:cNvPr id="6" name="Freccia in giù 5">
            <a:extLst>
              <a:ext uri="{FF2B5EF4-FFF2-40B4-BE49-F238E27FC236}">
                <a16:creationId xmlns:a16="http://schemas.microsoft.com/office/drawing/2014/main" id="{A891DEDB-075D-4BBF-9ABB-3D759127C17D}"/>
              </a:ext>
            </a:extLst>
          </p:cNvPr>
          <p:cNvSpPr/>
          <p:nvPr/>
        </p:nvSpPr>
        <p:spPr>
          <a:xfrm>
            <a:off x="5289135" y="3284984"/>
            <a:ext cx="648072" cy="576064"/>
          </a:xfrm>
          <a:prstGeom prst="down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9277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8DDB2-F8A1-49D9-AD51-43671079E3DC}"/>
              </a:ext>
            </a:extLst>
          </p:cNvPr>
          <p:cNvSpPr>
            <a:spLocks noGrp="1"/>
          </p:cNvSpPr>
          <p:nvPr>
            <p:ph type="title"/>
          </p:nvPr>
        </p:nvSpPr>
        <p:spPr>
          <a:xfrm>
            <a:off x="838200" y="1055914"/>
            <a:ext cx="10515600" cy="859972"/>
          </a:xfrm>
        </p:spPr>
        <p:txBody>
          <a:bodyPr/>
          <a:lstStyle/>
          <a:p>
            <a:r>
              <a:rPr lang="it-IT" dirty="0"/>
              <a:t>MODELLO DI VON THUNEN (1783-1850)</a:t>
            </a:r>
          </a:p>
        </p:txBody>
      </p:sp>
      <p:sp>
        <p:nvSpPr>
          <p:cNvPr id="3" name="Segnaposto contenuto 2">
            <a:extLst>
              <a:ext uri="{FF2B5EF4-FFF2-40B4-BE49-F238E27FC236}">
                <a16:creationId xmlns:a16="http://schemas.microsoft.com/office/drawing/2014/main" id="{04529EEF-FD5F-4068-8FCA-82EF6A83E660}"/>
              </a:ext>
            </a:extLst>
          </p:cNvPr>
          <p:cNvSpPr>
            <a:spLocks noGrp="1"/>
          </p:cNvSpPr>
          <p:nvPr>
            <p:ph idx="1"/>
          </p:nvPr>
        </p:nvSpPr>
        <p:spPr>
          <a:xfrm>
            <a:off x="511629" y="1698170"/>
            <a:ext cx="11517085" cy="4822373"/>
          </a:xfrm>
        </p:spPr>
        <p:txBody>
          <a:bodyPr>
            <a:normAutofit lnSpcReduction="10000"/>
          </a:bodyPr>
          <a:lstStyle/>
          <a:p>
            <a:r>
              <a:rPr lang="it-IT" dirty="0">
                <a:solidFill>
                  <a:srgbClr val="FF0000"/>
                </a:solidFill>
              </a:rPr>
              <a:t>E’ un modello deduttivo = </a:t>
            </a:r>
            <a:r>
              <a:rPr lang="it-IT" dirty="0"/>
              <a:t>si fonda su alcuni postulati aventi la funzione di semplificare la realtà, in modo da isolare il fattore distanza (ergo costo di trasporto) come unica variabile esplicativa.</a:t>
            </a:r>
          </a:p>
          <a:p>
            <a:endParaRPr lang="it-IT" dirty="0">
              <a:solidFill>
                <a:srgbClr val="FF0000"/>
              </a:solidFill>
            </a:endParaRPr>
          </a:p>
          <a:p>
            <a:pPr algn="l"/>
            <a:r>
              <a:rPr lang="it-IT" dirty="0">
                <a:solidFill>
                  <a:srgbClr val="FF0000"/>
                </a:solidFill>
              </a:rPr>
              <a:t>I postulati riguardano innanzitutto le caratteristiche del territorio: </a:t>
            </a:r>
            <a:r>
              <a:rPr lang="it-IT" dirty="0"/>
              <a:t> Pianura uniforme (stato isolato), isolata dal contesto esterno con al centro una città, unico mercato di sbocco dei prodotti agricoli</a:t>
            </a:r>
          </a:p>
          <a:p>
            <a:pPr algn="l"/>
            <a:r>
              <a:rPr lang="it-IT" dirty="0"/>
              <a:t>Si assume che lo spazio sia isotropico (stesse caratteristiche in tutte le sue parti)</a:t>
            </a:r>
          </a:p>
          <a:p>
            <a:pPr algn="l"/>
            <a:r>
              <a:rPr lang="it-IT" dirty="0"/>
              <a:t>Si ipotizza la esistenza di un unico mezzo di trasporto, che presenta un costo per unità di prodotto uguale in tutte le parti del territorio e in tutte le direzioni</a:t>
            </a:r>
          </a:p>
        </p:txBody>
      </p:sp>
      <p:sp>
        <p:nvSpPr>
          <p:cNvPr id="6" name="Freccia in giù 5">
            <a:extLst>
              <a:ext uri="{FF2B5EF4-FFF2-40B4-BE49-F238E27FC236}">
                <a16:creationId xmlns:a16="http://schemas.microsoft.com/office/drawing/2014/main" id="{A891DEDB-075D-4BBF-9ABB-3D759127C17D}"/>
              </a:ext>
            </a:extLst>
          </p:cNvPr>
          <p:cNvSpPr/>
          <p:nvPr/>
        </p:nvSpPr>
        <p:spPr>
          <a:xfrm>
            <a:off x="5743360" y="2708920"/>
            <a:ext cx="648072" cy="576064"/>
          </a:xfrm>
          <a:prstGeom prst="down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212858253"/>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3931</Words>
  <Application>Microsoft Office PowerPoint</Application>
  <PresentationFormat>Widescreen</PresentationFormat>
  <Paragraphs>222</Paragraphs>
  <Slides>46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46</vt:i4>
      </vt:variant>
    </vt:vector>
  </HeadingPairs>
  <TitlesOfParts>
    <vt:vector size="50" baseType="lpstr">
      <vt:lpstr>Arial</vt:lpstr>
      <vt:lpstr>Calibri</vt:lpstr>
      <vt:lpstr>Raleway</vt:lpstr>
      <vt:lpstr>Tema di Office</vt:lpstr>
      <vt:lpstr>L’ECONOMIA DELLO SPAZIO</vt:lpstr>
      <vt:lpstr>EQUILIBRIO ECONOMICO RICARDIANO</vt:lpstr>
      <vt:lpstr>EQUILIBRIO ECONOMICO RICARDIANO (1772-1823)</vt:lpstr>
      <vt:lpstr>EQUILIBRIO ECONOMICO RICARDIANO</vt:lpstr>
      <vt:lpstr>EQUILIBRIO ECONOMICO RICARDIANO</vt:lpstr>
      <vt:lpstr>EQUILIBRIO ECONOMICO RICARDIANO</vt:lpstr>
      <vt:lpstr>MODELLO DI VON THUNEN (1783-1850)</vt:lpstr>
      <vt:lpstr>MODELLO DI VON THUNEN (1783-1850)</vt:lpstr>
      <vt:lpstr>MODELLO DI VON THUNEN (1783-1850)</vt:lpstr>
      <vt:lpstr>MODELLO DI VON THUNEN (1783-1850)</vt:lpstr>
      <vt:lpstr>MODELLO DI VON THUNEN (1783-1850)</vt:lpstr>
      <vt:lpstr>MODELLO DI VON THUNEN (1783-1850)</vt:lpstr>
      <vt:lpstr>MODELLO DI VON THUNEN (1783-1850)</vt:lpstr>
      <vt:lpstr>MODELLO Di von THUNEN (1783-1850)</vt:lpstr>
      <vt:lpstr>Presentazione standard di PowerPoint</vt:lpstr>
      <vt:lpstr>MODELLO DI VON THUNEN (1783-1850)</vt:lpstr>
      <vt:lpstr>Presentazione standard di PowerPoint</vt:lpstr>
      <vt:lpstr>PUNTI ESSENZIALI ELABORAZIONE DI VON THUNEN</vt:lpstr>
      <vt:lpstr>TEORIA CLASSICA DELLA LOCALIZZAZIONE INDUSTRIALE</vt:lpstr>
      <vt:lpstr>TEORIA CLASSICA DELLA LOCALIZZAZIONE INDUSTRIALE</vt:lpstr>
      <vt:lpstr>Presentazione standard di PowerPoint</vt:lpstr>
      <vt:lpstr>TEORIA CLASSICA DELLA LOCALIZZAZIONE INDUSTRIALE</vt:lpstr>
      <vt:lpstr>Presentazione standard di PowerPoint</vt:lpstr>
      <vt:lpstr>TEORIA CLASSICA DELLA LOCALIZZAZIONE INDUSTRIALE</vt:lpstr>
      <vt:lpstr>Presentazione standard di PowerPoint</vt:lpstr>
      <vt:lpstr>Presentazione standard di PowerPoint</vt:lpstr>
      <vt:lpstr>TEORIA CLASSICA DELLA LOCALIZZAZIONE INDUSTRIALE</vt:lpstr>
      <vt:lpstr>ECONOMIE DA AGGLOMERAZIONE</vt:lpstr>
      <vt:lpstr>ECONOMIE DA AGGLOMERAZIONE</vt:lpstr>
      <vt:lpstr>I COSTI DI TRASPORTO</vt:lpstr>
      <vt:lpstr>COSTI DI TRASPORTO, VETTORI E DISTANZA (HOOVER)</vt:lpstr>
      <vt:lpstr>LOCALIZZAZIONE ED EQUILIBRIO ECONOMICO</vt:lpstr>
      <vt:lpstr>LOCALIZZAZIONE ED EQUILIBRIO ECONOMICO</vt:lpstr>
      <vt:lpstr>MODELLO DELLE LOCALITA’ CENTRALI DI CHRISTALLER</vt:lpstr>
      <vt:lpstr>MODELLO DELLE LOCALITA’ CENTRALI DI CHRISTALLER</vt:lpstr>
      <vt:lpstr>MODELLO DELLE LOCALITA’ CENTRALI DI CHRISTALLER</vt:lpstr>
      <vt:lpstr>MODELLO DELLE LOCALITA’ CENTRALI DI CHRISTALLER</vt:lpstr>
      <vt:lpstr>MODELLO DELLE LOCALITA’ CENTRALI DI CHRISTALLER</vt:lpstr>
      <vt:lpstr>TEOREMA 1</vt:lpstr>
      <vt:lpstr>MODELLO DELLE LOCALITA’ CENTRALI DI CHRISTALLER</vt:lpstr>
      <vt:lpstr>TEOREMA 2</vt:lpstr>
      <vt:lpstr>MODELLO DELLE LOCALITA’ CENTRALI DI CHRISTALLER</vt:lpstr>
      <vt:lpstr>MODELLO DELLE LOCALITA’ CENTRALI DI CHRISTALLER</vt:lpstr>
      <vt:lpstr>Presentazione standard di PowerPoint</vt:lpstr>
      <vt:lpstr>MODELLO DELLE LOCALITA’ CENTRALI DI CHRISTALLER</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11</cp:revision>
  <dcterms:created xsi:type="dcterms:W3CDTF">2020-04-25T16:23:21Z</dcterms:created>
  <dcterms:modified xsi:type="dcterms:W3CDTF">2023-02-19T10:08:28Z</dcterms:modified>
</cp:coreProperties>
</file>