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3" r:id="rId3"/>
    <p:sldId id="294" r:id="rId4"/>
    <p:sldId id="295" r:id="rId5"/>
    <p:sldId id="296" r:id="rId6"/>
    <p:sldId id="259" r:id="rId7"/>
    <p:sldId id="297" r:id="rId8"/>
    <p:sldId id="260" r:id="rId9"/>
    <p:sldId id="261" r:id="rId10"/>
    <p:sldId id="262" r:id="rId11"/>
    <p:sldId id="264" r:id="rId12"/>
    <p:sldId id="263" r:id="rId13"/>
    <p:sldId id="265" r:id="rId14"/>
    <p:sldId id="266" r:id="rId15"/>
    <p:sldId id="267" r:id="rId16"/>
    <p:sldId id="270" r:id="rId17"/>
    <p:sldId id="269" r:id="rId18"/>
    <p:sldId id="268" r:id="rId19"/>
    <p:sldId id="271" r:id="rId20"/>
    <p:sldId id="274" r:id="rId21"/>
    <p:sldId id="275" r:id="rId22"/>
    <p:sldId id="272" r:id="rId23"/>
    <p:sldId id="277" r:id="rId24"/>
    <p:sldId id="278" r:id="rId25"/>
    <p:sldId id="279" r:id="rId26"/>
    <p:sldId id="281" r:id="rId27"/>
    <p:sldId id="282" r:id="rId28"/>
    <p:sldId id="280" r:id="rId29"/>
    <p:sldId id="283" r:id="rId30"/>
    <p:sldId id="273" r:id="rId31"/>
    <p:sldId id="284" r:id="rId32"/>
    <p:sldId id="285" r:id="rId33"/>
    <p:sldId id="287" r:id="rId34"/>
    <p:sldId id="288" r:id="rId35"/>
    <p:sldId id="289" r:id="rId36"/>
    <p:sldId id="290" r:id="rId37"/>
    <p:sldId id="291" r:id="rId38"/>
    <p:sldId id="292"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0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4"/>
    <p:restoredTop sz="94674"/>
  </p:normalViewPr>
  <p:slideViewPr>
    <p:cSldViewPr snapToGrid="0" snapToObjects="1">
      <p:cViewPr varScale="1">
        <p:scale>
          <a:sx n="59" d="100"/>
          <a:sy n="59" d="100"/>
        </p:scale>
        <p:origin x="7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19/02/2023</a:t>
            </a:fld>
            <a:endParaRPr lang="it-IT"/>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a:t>Fare clic per modificare lo stile del titolo dello schema</a:t>
            </a:r>
            <a:endParaRPr lang="es-ES"/>
          </a:p>
        </p:txBody>
      </p:sp>
      <p:sp>
        <p:nvSpPr>
          <p:cNvPr id="3" name="2 Marcador de contenido"/>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a:p>
        </p:txBody>
      </p:sp>
      <p:sp>
        <p:nvSpPr>
          <p:cNvPr id="4" name="3 Marcador de fecha"/>
          <p:cNvSpPr>
            <a:spLocks noGrp="1"/>
          </p:cNvSpPr>
          <p:nvPr>
            <p:ph type="dt" sz="half" idx="10"/>
          </p:nvPr>
        </p:nvSpPr>
        <p:spPr/>
        <p:txBody>
          <a:bodyPr/>
          <a:lstStyle/>
          <a:p>
            <a:fld id="{CCCAB9A3-150C-4923-A0A1-0F1F2D787E3F}" type="datetimeFigureOut">
              <a:rPr lang="es-ES" smtClean="0"/>
              <a:pPr/>
              <a:t>19/02/2023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ED7541-FE47-4045-83E2-F184A034E9AB}" type="slidenum">
              <a:rPr lang="es-ES" smtClean="0"/>
              <a:pPr/>
              <a:t>‹N›</a:t>
            </a:fld>
            <a:endParaRPr lang="es-ES"/>
          </a:p>
        </p:txBody>
      </p:sp>
      <p:pic>
        <p:nvPicPr>
          <p:cNvPr id="7" name="Picture 11"/>
          <p:cNvPicPr>
            <a:picLocks noChangeAspect="1" noChangeArrowheads="1"/>
          </p:cNvPicPr>
          <p:nvPr userDrawn="1"/>
        </p:nvPicPr>
        <p:blipFill>
          <a:blip r:embed="rId2" cstate="print"/>
          <a:srcRect/>
          <a:stretch>
            <a:fillRect/>
          </a:stretch>
        </p:blipFill>
        <p:spPr bwMode="auto">
          <a:xfrm>
            <a:off x="0" y="928670"/>
            <a:ext cx="12192000" cy="304800"/>
          </a:xfrm>
          <a:prstGeom prst="rect">
            <a:avLst/>
          </a:prstGeom>
          <a:noFill/>
          <a:ln w="9525">
            <a:noFill/>
            <a:miter lim="800000"/>
            <a:headEnd/>
            <a:tailEnd/>
          </a:ln>
        </p:spPr>
      </p:pic>
      <p:sp>
        <p:nvSpPr>
          <p:cNvPr id="8" name="Rectangle 2"/>
          <p:cNvSpPr>
            <a:spLocks noChangeArrowheads="1"/>
          </p:cNvSpPr>
          <p:nvPr userDrawn="1"/>
        </p:nvSpPr>
        <p:spPr bwMode="auto">
          <a:xfrm>
            <a:off x="0" y="0"/>
            <a:ext cx="12192000" cy="1066800"/>
          </a:xfrm>
          <a:prstGeom prst="rect">
            <a:avLst/>
          </a:prstGeom>
          <a:gradFill rotWithShape="0">
            <a:gsLst>
              <a:gs pos="100000">
                <a:schemeClr val="bg1">
                  <a:alpha val="46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
        <p:nvSpPr>
          <p:cNvPr id="9" name="Rectangle 2"/>
          <p:cNvSpPr>
            <a:spLocks noChangeArrowheads="1"/>
          </p:cNvSpPr>
          <p:nvPr userDrawn="1"/>
        </p:nvSpPr>
        <p:spPr bwMode="auto">
          <a:xfrm>
            <a:off x="0" y="1214422"/>
            <a:ext cx="12192000" cy="5643578"/>
          </a:xfrm>
          <a:prstGeom prst="rect">
            <a:avLst/>
          </a:prstGeom>
          <a:gradFill rotWithShape="0">
            <a:gsLst>
              <a:gs pos="26000">
                <a:schemeClr val="bg1">
                  <a:alpha val="3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Tree>
    <p:extLst>
      <p:ext uri="{BB962C8B-B14F-4D97-AF65-F5344CB8AC3E}">
        <p14:creationId xmlns:p14="http://schemas.microsoft.com/office/powerpoint/2010/main" val="147349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19/02/2023</a:t>
            </a:fld>
            <a:endParaRPr lang="it-IT"/>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19/02/2023</a:t>
            </a:fld>
            <a:endParaRPr lang="it-IT"/>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19/02/2023</a:t>
            </a:fld>
            <a:endParaRPr lang="it-IT"/>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19/02/2023</a:t>
            </a:fld>
            <a:endParaRPr lang="it-IT"/>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19/02/2023</a:t>
            </a:fld>
            <a:endParaRPr lang="it-IT"/>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19/02/2023</a:t>
            </a:fld>
            <a:endParaRPr lang="it-IT"/>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19/02/2023</a:t>
            </a:fld>
            <a:endParaRPr lang="it-IT"/>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19/02/2023</a:t>
            </a:fld>
            <a:endParaRPr lang="it-IT"/>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19/02/2023</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000" b="1" kern="1200">
          <a:solidFill>
            <a:srgbClr val="640C38"/>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es-VE" dirty="0"/>
              <a:t>RIVOLUZIONE PARADIGMATICA E SCIENZA DELLE RELAZIONI SPAZIALI</a:t>
            </a:r>
            <a:endParaRPr lang="it-IT" dirty="0"/>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B28D0C-7C27-420E-92C4-06D92B67C08D}"/>
              </a:ext>
            </a:extLst>
          </p:cNvPr>
          <p:cNvSpPr>
            <a:spLocks noGrp="1"/>
          </p:cNvSpPr>
          <p:nvPr>
            <p:ph type="title"/>
          </p:nvPr>
        </p:nvSpPr>
        <p:spPr/>
        <p:txBody>
          <a:bodyPr/>
          <a:lstStyle/>
          <a:p>
            <a:pPr algn="ctr"/>
            <a:r>
              <a:rPr lang="it-IT" dirty="0"/>
              <a:t>L’INTERAZIONE SPAZIALE</a:t>
            </a:r>
          </a:p>
        </p:txBody>
      </p:sp>
      <p:sp>
        <p:nvSpPr>
          <p:cNvPr id="3" name="Segnaposto contenuto 2">
            <a:extLst>
              <a:ext uri="{FF2B5EF4-FFF2-40B4-BE49-F238E27FC236}">
                <a16:creationId xmlns:a16="http://schemas.microsoft.com/office/drawing/2014/main" id="{58A1E5C4-1257-4175-ACE5-197393514F0C}"/>
              </a:ext>
            </a:extLst>
          </p:cNvPr>
          <p:cNvSpPr>
            <a:spLocks noGrp="1"/>
          </p:cNvSpPr>
          <p:nvPr>
            <p:ph idx="1"/>
          </p:nvPr>
        </p:nvSpPr>
        <p:spPr>
          <a:xfrm>
            <a:off x="424543" y="2264228"/>
            <a:ext cx="11571514" cy="4114801"/>
          </a:xfrm>
        </p:spPr>
        <p:txBody>
          <a:bodyPr>
            <a:normAutofit fontScale="92500" lnSpcReduction="10000"/>
          </a:bodyPr>
          <a:lstStyle/>
          <a:p>
            <a:r>
              <a:rPr lang="it-IT" dirty="0"/>
              <a:t>Sia che si tratti di movimenti di merci, servizi, informazioni o persone, sono individuabili </a:t>
            </a:r>
            <a:r>
              <a:rPr lang="it-IT" dirty="0">
                <a:solidFill>
                  <a:srgbClr val="FF0000"/>
                </a:solidFill>
              </a:rPr>
              <a:t>3 condizioni necessarie per la realizzazione della interazione spaziale </a:t>
            </a:r>
            <a:r>
              <a:rPr lang="it-IT" dirty="0"/>
              <a:t>(Ullman, 1956):</a:t>
            </a:r>
          </a:p>
          <a:p>
            <a:pPr marL="514350" indent="-514350">
              <a:buAutoNum type="arabicParenR"/>
            </a:pPr>
            <a:r>
              <a:rPr lang="it-IT" dirty="0">
                <a:solidFill>
                  <a:srgbClr val="0070C0"/>
                </a:solidFill>
              </a:rPr>
              <a:t>Complementarietà: </a:t>
            </a:r>
            <a:r>
              <a:rPr lang="it-IT" dirty="0"/>
              <a:t>se la domanda di un bene non può essere soddisfatta localmente ci si rivolge ad altra località</a:t>
            </a:r>
          </a:p>
          <a:p>
            <a:pPr marL="514350" indent="-514350">
              <a:buAutoNum type="arabicParenR"/>
            </a:pPr>
            <a:r>
              <a:rPr lang="it-IT" dirty="0">
                <a:solidFill>
                  <a:srgbClr val="92D050"/>
                </a:solidFill>
              </a:rPr>
              <a:t>Trasferibilità</a:t>
            </a:r>
            <a:r>
              <a:rPr lang="it-IT" dirty="0"/>
              <a:t>: se i costi di trasferimento ripaghino l’utilità in termini economici (es. il petrolio sopporta un elevato effetto frizionale dovuto alla distanza)</a:t>
            </a:r>
          </a:p>
          <a:p>
            <a:pPr marL="514350" indent="-514350">
              <a:buAutoNum type="arabicParenR"/>
            </a:pPr>
            <a:r>
              <a:rPr lang="it-IT" dirty="0">
                <a:solidFill>
                  <a:srgbClr val="FF3399"/>
                </a:solidFill>
              </a:rPr>
              <a:t>Opportunità: </a:t>
            </a:r>
            <a:r>
              <a:rPr lang="it-IT" dirty="0"/>
              <a:t>è riferita a quei fattori non solo economici che possono incentivare il trasferimento di beni o persone (es. vantaggi offerti da un’agglomerazione urbana)</a:t>
            </a:r>
            <a:endParaRPr lang="it-IT" dirty="0">
              <a:solidFill>
                <a:srgbClr val="FF3399"/>
              </a:solidFill>
            </a:endParaRPr>
          </a:p>
        </p:txBody>
      </p:sp>
    </p:spTree>
    <p:extLst>
      <p:ext uri="{BB962C8B-B14F-4D97-AF65-F5344CB8AC3E}">
        <p14:creationId xmlns:p14="http://schemas.microsoft.com/office/powerpoint/2010/main" val="409308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205068-DC42-4A90-9522-749393AA0D94}"/>
              </a:ext>
            </a:extLst>
          </p:cNvPr>
          <p:cNvSpPr>
            <a:spLocks noGrp="1"/>
          </p:cNvSpPr>
          <p:nvPr>
            <p:ph type="title"/>
          </p:nvPr>
        </p:nvSpPr>
        <p:spPr/>
        <p:txBody>
          <a:bodyPr/>
          <a:lstStyle/>
          <a:p>
            <a:pPr algn="ctr"/>
            <a:r>
              <a:rPr lang="it-IT" dirty="0"/>
              <a:t>MODELLO GRAVITAZIONALE</a:t>
            </a:r>
          </a:p>
        </p:txBody>
      </p:sp>
      <p:sp>
        <p:nvSpPr>
          <p:cNvPr id="3" name="Segnaposto contenuto 2">
            <a:extLst>
              <a:ext uri="{FF2B5EF4-FFF2-40B4-BE49-F238E27FC236}">
                <a16:creationId xmlns:a16="http://schemas.microsoft.com/office/drawing/2014/main" id="{70557254-75B4-4A25-A958-FA27DDA79CA1}"/>
              </a:ext>
            </a:extLst>
          </p:cNvPr>
          <p:cNvSpPr>
            <a:spLocks noGrp="1"/>
          </p:cNvSpPr>
          <p:nvPr>
            <p:ph idx="1"/>
          </p:nvPr>
        </p:nvSpPr>
        <p:spPr>
          <a:xfrm>
            <a:off x="435429" y="2002971"/>
            <a:ext cx="11582400" cy="4234544"/>
          </a:xfrm>
        </p:spPr>
        <p:txBody>
          <a:bodyPr>
            <a:normAutofit/>
          </a:bodyPr>
          <a:lstStyle/>
          <a:p>
            <a:r>
              <a:rPr lang="it-IT" dirty="0"/>
              <a:t>Applicare il modello gravitazionale allo studio dell'organizzazione spaziale significa trasferire uno strumento utilizzato per la spiegazione dei fenomeni fisici alla rappresentazione dei processi sociali</a:t>
            </a:r>
          </a:p>
          <a:p>
            <a:r>
              <a:rPr lang="it-IT" dirty="0"/>
              <a:t>L’analogia tra scienze sociali e scienze fisiche è sostenuta da verifiche empiriche realizzate su dati direttamente osservabili, mediante un processo deduttivo volto alla ricerca di regolarità nei fatti osservati</a:t>
            </a:r>
          </a:p>
          <a:p>
            <a:pPr marL="0" indent="0">
              <a:buNone/>
            </a:pPr>
            <a:endParaRPr lang="it-IT" dirty="0"/>
          </a:p>
        </p:txBody>
      </p:sp>
    </p:spTree>
    <p:extLst>
      <p:ext uri="{BB962C8B-B14F-4D97-AF65-F5344CB8AC3E}">
        <p14:creationId xmlns:p14="http://schemas.microsoft.com/office/powerpoint/2010/main" val="141943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205068-DC42-4A90-9522-749393AA0D94}"/>
              </a:ext>
            </a:extLst>
          </p:cNvPr>
          <p:cNvSpPr>
            <a:spLocks noGrp="1"/>
          </p:cNvSpPr>
          <p:nvPr>
            <p:ph type="title"/>
          </p:nvPr>
        </p:nvSpPr>
        <p:spPr>
          <a:xfrm>
            <a:off x="838200" y="1099457"/>
            <a:ext cx="10515600" cy="718457"/>
          </a:xfrm>
        </p:spPr>
        <p:txBody>
          <a:bodyPr/>
          <a:lstStyle/>
          <a:p>
            <a:pPr algn="ctr"/>
            <a:r>
              <a:rPr lang="it-IT" dirty="0"/>
              <a:t>MODELLO GRAVITAZIONALE</a:t>
            </a:r>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id="{70557254-75B4-4A25-A958-FA27DDA79CA1}"/>
                  </a:ext>
                </a:extLst>
              </p:cNvPr>
              <p:cNvSpPr>
                <a:spLocks noGrp="1"/>
              </p:cNvSpPr>
              <p:nvPr>
                <p:ph idx="1"/>
              </p:nvPr>
            </p:nvSpPr>
            <p:spPr>
              <a:xfrm>
                <a:off x="478971" y="1817914"/>
                <a:ext cx="11713029" cy="4550229"/>
              </a:xfrm>
            </p:spPr>
            <p:txBody>
              <a:bodyPr>
                <a:normAutofit fontScale="70000" lnSpcReduction="20000"/>
              </a:bodyPr>
              <a:lstStyle/>
              <a:p>
                <a:r>
                  <a:rPr lang="it-IT" dirty="0"/>
                  <a:t>Il punto di partenza è rappresentato dalla formulazione originaria di </a:t>
                </a:r>
                <a:r>
                  <a:rPr lang="it-IT" dirty="0">
                    <a:solidFill>
                      <a:srgbClr val="FF0000"/>
                    </a:solidFill>
                  </a:rPr>
                  <a:t>Newton sulla gravitazione universale in base alla quale la forza di attrazione fra due corpi è direttamente proporzionale al prodotto della loro massa ed inversamente proporzionale al quadrato della loro distanza  </a:t>
                </a:r>
              </a:p>
              <a:p>
                <a:pPr marL="0" indent="0" algn="ctr">
                  <a:buNone/>
                </a:pPr>
                <a14:m>
                  <m:oMath xmlns:m="http://schemas.openxmlformats.org/officeDocument/2006/math">
                    <m:r>
                      <a:rPr lang="it-IT" sz="3600" i="1">
                        <a:latin typeface="Cambria Math" panose="02040503050406030204" pitchFamily="18" charset="0"/>
                      </a:rPr>
                      <m:t>𝐹</m:t>
                    </m:r>
                    <m:r>
                      <a:rPr lang="it-IT" sz="3600" i="1" baseline="-25000">
                        <a:latin typeface="Cambria Math" panose="02040503050406030204" pitchFamily="18" charset="0"/>
                      </a:rPr>
                      <m:t>𝑖</m:t>
                    </m:r>
                    <m:r>
                      <a:rPr lang="it-IT" sz="3600" i="1" baseline="-25000">
                        <a:latin typeface="Cambria Math" panose="02040503050406030204" pitchFamily="18" charset="0"/>
                      </a:rPr>
                      <m:t>,</m:t>
                    </m:r>
                    <m:r>
                      <a:rPr lang="it-IT" sz="3600" i="1" baseline="-25000">
                        <a:latin typeface="Cambria Math" panose="02040503050406030204" pitchFamily="18" charset="0"/>
                      </a:rPr>
                      <m:t>𝑗</m:t>
                    </m:r>
                    <m:r>
                      <a:rPr lang="en-US" sz="3600" i="1">
                        <a:latin typeface="Cambria Math" panose="02040503050406030204" pitchFamily="18" charset="0"/>
                      </a:rPr>
                      <m:t>=</m:t>
                    </m:r>
                    <m:f>
                      <m:fPr>
                        <m:ctrlPr>
                          <a:rPr lang="en-US" sz="3600" i="1">
                            <a:latin typeface="Cambria Math" panose="02040503050406030204" pitchFamily="18" charset="0"/>
                          </a:rPr>
                        </m:ctrlPr>
                      </m:fPr>
                      <m:num>
                        <m:sSub>
                          <m:sSubPr>
                            <m:ctrlPr>
                              <a:rPr lang="en-US" sz="3600" i="1">
                                <a:latin typeface="Cambria Math" panose="02040503050406030204" pitchFamily="18" charset="0"/>
                              </a:rPr>
                            </m:ctrlPr>
                          </m:sSubPr>
                          <m:e>
                            <m:r>
                              <a:rPr lang="it-IT" sz="3600" i="1">
                                <a:latin typeface="Cambria Math" panose="02040503050406030204" pitchFamily="18" charset="0"/>
                              </a:rPr>
                              <m:t>𝑀</m:t>
                            </m:r>
                          </m:e>
                          <m:sub>
                            <m:r>
                              <a:rPr lang="it-IT" sz="3600" i="1">
                                <a:latin typeface="Cambria Math" panose="02040503050406030204" pitchFamily="18" charset="0"/>
                              </a:rPr>
                              <m:t>𝑖</m:t>
                            </m:r>
                          </m:sub>
                        </m:sSub>
                        <m:r>
                          <a:rPr lang="it-IT" sz="3600" i="1">
                            <a:latin typeface="Cambria Math" panose="02040503050406030204" pitchFamily="18" charset="0"/>
                            <a:ea typeface="Cambria Math" panose="02040503050406030204" pitchFamily="18" charset="0"/>
                          </a:rPr>
                          <m:t>∙</m:t>
                        </m:r>
                        <m:sSub>
                          <m:sSubPr>
                            <m:ctrlPr>
                              <a:rPr lang="it-IT" sz="3600" i="1">
                                <a:latin typeface="Cambria Math" panose="02040503050406030204" pitchFamily="18" charset="0"/>
                                <a:ea typeface="Cambria Math" panose="02040503050406030204" pitchFamily="18" charset="0"/>
                              </a:rPr>
                            </m:ctrlPr>
                          </m:sSubPr>
                          <m:e>
                            <m:r>
                              <a:rPr lang="it-IT" sz="3600" i="1">
                                <a:latin typeface="Cambria Math" panose="02040503050406030204" pitchFamily="18" charset="0"/>
                                <a:ea typeface="Cambria Math" panose="02040503050406030204" pitchFamily="18" charset="0"/>
                              </a:rPr>
                              <m:t>𝑀</m:t>
                            </m:r>
                          </m:e>
                          <m:sub>
                            <m:r>
                              <a:rPr lang="it-IT" sz="3600" i="1">
                                <a:latin typeface="Cambria Math" panose="02040503050406030204" pitchFamily="18" charset="0"/>
                                <a:ea typeface="Cambria Math" panose="02040503050406030204" pitchFamily="18" charset="0"/>
                              </a:rPr>
                              <m:t>𝑗</m:t>
                            </m:r>
                          </m:sub>
                        </m:sSub>
                      </m:num>
                      <m:den>
                        <m:sSubSup>
                          <m:sSubSupPr>
                            <m:ctrlPr>
                              <a:rPr lang="en-US" sz="3600" i="1">
                                <a:latin typeface="Cambria Math" panose="02040503050406030204" pitchFamily="18" charset="0"/>
                              </a:rPr>
                            </m:ctrlPr>
                          </m:sSubSupPr>
                          <m:e>
                            <m:r>
                              <a:rPr lang="it-IT" sz="3600" i="1">
                                <a:latin typeface="Cambria Math" panose="02040503050406030204" pitchFamily="18" charset="0"/>
                              </a:rPr>
                              <m:t>𝑑</m:t>
                            </m:r>
                          </m:e>
                          <m:sub>
                            <m:r>
                              <a:rPr lang="it-IT" sz="3600" i="1">
                                <a:latin typeface="Cambria Math" panose="02040503050406030204" pitchFamily="18" charset="0"/>
                              </a:rPr>
                              <m:t>𝑖</m:t>
                            </m:r>
                            <m:r>
                              <a:rPr lang="it-IT" sz="3600" i="1">
                                <a:latin typeface="Cambria Math" panose="02040503050406030204" pitchFamily="18" charset="0"/>
                              </a:rPr>
                              <m:t>,</m:t>
                            </m:r>
                            <m:r>
                              <a:rPr lang="it-IT" sz="3600" i="1">
                                <a:latin typeface="Cambria Math" panose="02040503050406030204" pitchFamily="18" charset="0"/>
                              </a:rPr>
                              <m:t>𝑗</m:t>
                            </m:r>
                          </m:sub>
                          <m:sup>
                            <m:r>
                              <a:rPr lang="it-IT" sz="3600" i="1">
                                <a:latin typeface="Cambria Math" panose="02040503050406030204" pitchFamily="18" charset="0"/>
                              </a:rPr>
                              <m:t>2</m:t>
                            </m:r>
                          </m:sup>
                        </m:sSubSup>
                      </m:den>
                    </m:f>
                  </m:oMath>
                </a14:m>
                <a:r>
                  <a:rPr lang="it-IT" sz="3600" dirty="0"/>
                  <a:t> </a:t>
                </a:r>
              </a:p>
              <a:p>
                <a:pPr marL="0" indent="0">
                  <a:buNone/>
                </a:pPr>
                <a:r>
                  <a:rPr lang="it-IT" dirty="0"/>
                  <a:t>Dove </a:t>
                </a:r>
              </a:p>
              <a:p>
                <a:pPr>
                  <a:buFontTx/>
                  <a:buChar char="-"/>
                </a:pPr>
                <a:r>
                  <a:rPr lang="it-IT" dirty="0"/>
                  <a:t>F</a:t>
                </a:r>
                <a:r>
                  <a:rPr lang="it-IT" baseline="-25000" dirty="0"/>
                  <a:t>i,j  </a:t>
                </a:r>
                <a:r>
                  <a:rPr lang="it-IT" dirty="0"/>
                  <a:t>rappresenta la forze di attrazione tra il corpo i e il corpo j</a:t>
                </a:r>
              </a:p>
              <a:p>
                <a:pPr>
                  <a:buFontTx/>
                  <a:buChar char="-"/>
                </a:pPr>
                <a:r>
                  <a:rPr lang="it-IT" dirty="0"/>
                  <a:t>M</a:t>
                </a:r>
                <a:r>
                  <a:rPr lang="it-IT" baseline="-25000" dirty="0"/>
                  <a:t>i</a:t>
                </a:r>
                <a:r>
                  <a:rPr lang="it-IT" dirty="0"/>
                  <a:t> la massa del corpo i</a:t>
                </a:r>
              </a:p>
              <a:p>
                <a:pPr>
                  <a:buFontTx/>
                  <a:buChar char="-"/>
                </a:pPr>
                <a:r>
                  <a:rPr lang="it-IT" dirty="0"/>
                  <a:t>M</a:t>
                </a:r>
                <a:r>
                  <a:rPr lang="it-IT" baseline="-25000" dirty="0"/>
                  <a:t>j</a:t>
                </a:r>
                <a:r>
                  <a:rPr lang="it-IT" dirty="0"/>
                  <a:t> la massa del corpo j</a:t>
                </a:r>
              </a:p>
              <a:p>
                <a:pPr>
                  <a:buFontTx/>
                  <a:buChar char="-"/>
                </a:pPr>
                <a:r>
                  <a:rPr lang="it-IT" dirty="0"/>
                  <a:t>di</a:t>
                </a:r>
                <a:r>
                  <a:rPr lang="it-IT" baseline="-25000" dirty="0"/>
                  <a:t>,j </a:t>
                </a:r>
                <a:r>
                  <a:rPr lang="it-IT" dirty="0"/>
                  <a:t>la distanza tra il corpo i e il corpo j</a:t>
                </a:r>
              </a:p>
              <a:p>
                <a:pPr marL="0" indent="0">
                  <a:buNone/>
                </a:pPr>
                <a:endParaRPr lang="it-IT" dirty="0"/>
              </a:p>
              <a:p>
                <a:pPr marL="0" indent="0">
                  <a:buNone/>
                </a:pPr>
                <a:r>
                  <a:rPr lang="it-IT" dirty="0"/>
                  <a:t>La somma di tutti i dati caratteristici di un corpo consentirà di determinare </a:t>
                </a:r>
                <a:r>
                  <a:rPr lang="it-IT" dirty="0">
                    <a:solidFill>
                      <a:srgbClr val="0070C0"/>
                    </a:solidFill>
                  </a:rPr>
                  <a:t>la potenzialità attrattiva </a:t>
                </a:r>
                <a:r>
                  <a:rPr lang="it-IT" dirty="0"/>
                  <a:t>dello stesso, che a sua volta influenzerà con la propria massa tutti gli altri, tenuto conto che la </a:t>
                </a:r>
                <a:r>
                  <a:rPr lang="it-IT" dirty="0">
                    <a:solidFill>
                      <a:srgbClr val="92D050"/>
                    </a:solidFill>
                  </a:rPr>
                  <a:t>forza attrattiva si riduce con la distanza</a:t>
                </a:r>
                <a:endParaRPr lang="it-IT" dirty="0"/>
              </a:p>
              <a:p>
                <a:pPr marL="0" indent="0">
                  <a:buNone/>
                </a:pPr>
                <a:endParaRPr lang="it-IT" dirty="0"/>
              </a:p>
            </p:txBody>
          </p:sp>
        </mc:Choice>
        <mc:Fallback>
          <p:sp>
            <p:nvSpPr>
              <p:cNvPr id="3" name="Segnaposto contenuto 2">
                <a:extLst>
                  <a:ext uri="{FF2B5EF4-FFF2-40B4-BE49-F238E27FC236}">
                    <a16:creationId xmlns:a16="http://schemas.microsoft.com/office/drawing/2014/main" id="{70557254-75B4-4A25-A958-FA27DDA79CA1}"/>
                  </a:ext>
                </a:extLst>
              </p:cNvPr>
              <p:cNvSpPr>
                <a:spLocks noGrp="1" noRot="1" noChangeAspect="1" noMove="1" noResize="1" noEditPoints="1" noAdjustHandles="1" noChangeArrowheads="1" noChangeShapeType="1" noTextEdit="1"/>
              </p:cNvSpPr>
              <p:nvPr>
                <p:ph idx="1"/>
              </p:nvPr>
            </p:nvSpPr>
            <p:spPr>
              <a:xfrm>
                <a:off x="478971" y="1817914"/>
                <a:ext cx="11713029" cy="4550229"/>
              </a:xfrm>
              <a:blipFill>
                <a:blip r:embed="rId2"/>
                <a:stretch>
                  <a:fillRect l="-573" t="-2544" r="-208"/>
                </a:stretch>
              </a:blipFill>
            </p:spPr>
            <p:txBody>
              <a:bodyPr/>
              <a:lstStyle/>
              <a:p>
                <a:r>
                  <a:rPr lang="it-IT">
                    <a:noFill/>
                  </a:rPr>
                  <a:t> </a:t>
                </a:r>
              </a:p>
            </p:txBody>
          </p:sp>
        </mc:Fallback>
      </mc:AlternateContent>
    </p:spTree>
    <p:extLst>
      <p:ext uri="{BB962C8B-B14F-4D97-AF65-F5344CB8AC3E}">
        <p14:creationId xmlns:p14="http://schemas.microsoft.com/office/powerpoint/2010/main" val="350199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205068-DC42-4A90-9522-749393AA0D94}"/>
              </a:ext>
            </a:extLst>
          </p:cNvPr>
          <p:cNvSpPr>
            <a:spLocks noGrp="1"/>
          </p:cNvSpPr>
          <p:nvPr>
            <p:ph type="title"/>
          </p:nvPr>
        </p:nvSpPr>
        <p:spPr>
          <a:xfrm>
            <a:off x="838200" y="1110343"/>
            <a:ext cx="10515600" cy="653143"/>
          </a:xfrm>
        </p:spPr>
        <p:txBody>
          <a:bodyPr/>
          <a:lstStyle/>
          <a:p>
            <a:pPr algn="ctr"/>
            <a:r>
              <a:rPr lang="it-IT" dirty="0"/>
              <a:t>MODELLO GRAVITAZIONALE</a:t>
            </a:r>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id="{70557254-75B4-4A25-A958-FA27DDA79CA1}"/>
                  </a:ext>
                </a:extLst>
              </p:cNvPr>
              <p:cNvSpPr>
                <a:spLocks noGrp="1"/>
              </p:cNvSpPr>
              <p:nvPr>
                <p:ph idx="1"/>
              </p:nvPr>
            </p:nvSpPr>
            <p:spPr>
              <a:xfrm>
                <a:off x="228600" y="1763486"/>
                <a:ext cx="11821886" cy="4767943"/>
              </a:xfrm>
            </p:spPr>
            <p:txBody>
              <a:bodyPr>
                <a:normAutofit fontScale="70000" lnSpcReduction="20000"/>
              </a:bodyPr>
              <a:lstStyle/>
              <a:p>
                <a:r>
                  <a:rPr lang="it-IT" dirty="0">
                    <a:solidFill>
                      <a:srgbClr val="FF0000"/>
                    </a:solidFill>
                  </a:rPr>
                  <a:t>L’interazione spaziale fra due o più corpi </a:t>
                </a:r>
                <a:r>
                  <a:rPr lang="it-IT" dirty="0"/>
                  <a:t>(LOCALITA’ nel nostro caso) può essere rappresentata da un analogo modello gravitazionale, in cui la misurazione della massa dei corpi viene espressa da un indicatore che esprime il potere di attrazione reciproca esercitato da due centro</a:t>
                </a:r>
              </a:p>
              <a:p>
                <a:pPr marL="0" indent="0">
                  <a:buNone/>
                </a:pPr>
                <a:endParaRPr lang="it-IT"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it-IT" sz="3100" i="1">
                          <a:latin typeface="Cambria Math" panose="02040503050406030204" pitchFamily="18" charset="0"/>
                        </a:rPr>
                        <m:t>𝐼</m:t>
                      </m:r>
                      <m:r>
                        <a:rPr lang="it-IT" sz="3100" i="1" baseline="-25000">
                          <a:latin typeface="Cambria Math" panose="02040503050406030204" pitchFamily="18" charset="0"/>
                        </a:rPr>
                        <m:t>𝑖</m:t>
                      </m:r>
                      <m:r>
                        <a:rPr lang="it-IT" sz="3100" i="1" baseline="-25000">
                          <a:latin typeface="Cambria Math" panose="02040503050406030204" pitchFamily="18" charset="0"/>
                        </a:rPr>
                        <m:t>,</m:t>
                      </m:r>
                      <m:r>
                        <a:rPr lang="it-IT" sz="3100" i="1" baseline="-25000">
                          <a:latin typeface="Cambria Math" panose="02040503050406030204" pitchFamily="18" charset="0"/>
                        </a:rPr>
                        <m:t>𝑗</m:t>
                      </m:r>
                      <m:r>
                        <a:rPr lang="en-US" sz="3100" i="1">
                          <a:latin typeface="Cambria Math" panose="02040503050406030204" pitchFamily="18" charset="0"/>
                        </a:rPr>
                        <m:t>=</m:t>
                      </m:r>
                      <m:f>
                        <m:fPr>
                          <m:ctrlPr>
                            <a:rPr lang="en-US" sz="3100" i="1">
                              <a:latin typeface="Cambria Math" panose="02040503050406030204" pitchFamily="18" charset="0"/>
                            </a:rPr>
                          </m:ctrlPr>
                        </m:fPr>
                        <m:num>
                          <m:r>
                            <a:rPr lang="it-IT" sz="3100" i="1">
                              <a:latin typeface="Cambria Math" panose="02040503050406030204" pitchFamily="18" charset="0"/>
                            </a:rPr>
                            <m:t>𝑓</m:t>
                          </m:r>
                          <m:r>
                            <a:rPr lang="it-IT" sz="3100" i="1">
                              <a:latin typeface="Cambria Math" panose="02040503050406030204" pitchFamily="18" charset="0"/>
                            </a:rPr>
                            <m:t>(</m:t>
                          </m:r>
                          <m:sSub>
                            <m:sSubPr>
                              <m:ctrlPr>
                                <a:rPr lang="it-IT" sz="3100" i="1">
                                  <a:latin typeface="Cambria Math" panose="02040503050406030204" pitchFamily="18" charset="0"/>
                                </a:rPr>
                              </m:ctrlPr>
                            </m:sSubPr>
                            <m:e>
                              <m:r>
                                <a:rPr lang="it-IT" sz="3100" i="1">
                                  <a:latin typeface="Cambria Math" panose="02040503050406030204" pitchFamily="18" charset="0"/>
                                </a:rPr>
                                <m:t>𝑃</m:t>
                              </m:r>
                            </m:e>
                            <m:sub>
                              <m:r>
                                <a:rPr lang="it-IT" sz="3100" i="1">
                                  <a:latin typeface="Cambria Math" panose="02040503050406030204" pitchFamily="18" charset="0"/>
                                </a:rPr>
                                <m:t>𝑖</m:t>
                              </m:r>
                            </m:sub>
                          </m:sSub>
                          <m:r>
                            <a:rPr lang="it-IT" sz="3100" i="1">
                              <a:latin typeface="Cambria Math" panose="02040503050406030204" pitchFamily="18" charset="0"/>
                            </a:rPr>
                            <m:t>,</m:t>
                          </m:r>
                          <m:sSub>
                            <m:sSubPr>
                              <m:ctrlPr>
                                <a:rPr lang="it-IT" sz="3100" i="1">
                                  <a:latin typeface="Cambria Math" panose="02040503050406030204" pitchFamily="18" charset="0"/>
                                </a:rPr>
                              </m:ctrlPr>
                            </m:sSubPr>
                            <m:e>
                              <m:r>
                                <a:rPr lang="it-IT" sz="3100" i="1">
                                  <a:latin typeface="Cambria Math" panose="02040503050406030204" pitchFamily="18" charset="0"/>
                                </a:rPr>
                                <m:t>𝑃</m:t>
                              </m:r>
                            </m:e>
                            <m:sub>
                              <m:r>
                                <a:rPr lang="it-IT" sz="3100" i="1">
                                  <a:latin typeface="Cambria Math" panose="02040503050406030204" pitchFamily="18" charset="0"/>
                                </a:rPr>
                                <m:t>𝑗</m:t>
                              </m:r>
                            </m:sub>
                          </m:sSub>
                          <m:r>
                            <a:rPr lang="it-IT" sz="3100" i="1">
                              <a:latin typeface="Cambria Math" panose="02040503050406030204" pitchFamily="18" charset="0"/>
                            </a:rPr>
                            <m:t>)</m:t>
                          </m:r>
                        </m:num>
                        <m:den>
                          <m:sSubSup>
                            <m:sSubSupPr>
                              <m:ctrlPr>
                                <a:rPr lang="en-US" sz="3100" i="1">
                                  <a:latin typeface="Cambria Math" panose="02040503050406030204" pitchFamily="18" charset="0"/>
                                </a:rPr>
                              </m:ctrlPr>
                            </m:sSubSupPr>
                            <m:e>
                              <m:r>
                                <a:rPr lang="it-IT" sz="3100" i="1">
                                  <a:latin typeface="Cambria Math" panose="02040503050406030204" pitchFamily="18" charset="0"/>
                                </a:rPr>
                                <m:t>𝑑</m:t>
                              </m:r>
                            </m:e>
                            <m:sub>
                              <m:r>
                                <a:rPr lang="it-IT" sz="3100" i="1">
                                  <a:latin typeface="Cambria Math" panose="02040503050406030204" pitchFamily="18" charset="0"/>
                                </a:rPr>
                                <m:t>𝑖</m:t>
                              </m:r>
                              <m:r>
                                <a:rPr lang="it-IT" sz="3100" i="1">
                                  <a:latin typeface="Cambria Math" panose="02040503050406030204" pitchFamily="18" charset="0"/>
                                </a:rPr>
                                <m:t>,</m:t>
                              </m:r>
                              <m:r>
                                <a:rPr lang="it-IT" sz="3100" i="1">
                                  <a:latin typeface="Cambria Math" panose="02040503050406030204" pitchFamily="18" charset="0"/>
                                </a:rPr>
                                <m:t>𝑗</m:t>
                              </m:r>
                            </m:sub>
                            <m:sup>
                              <m:r>
                                <a:rPr lang="it-IT" sz="3100" i="1">
                                  <a:latin typeface="Cambria Math" panose="02040503050406030204" pitchFamily="18" charset="0"/>
                                  <a:ea typeface="Cambria Math" panose="02040503050406030204" pitchFamily="18" charset="0"/>
                                </a:rPr>
                                <m:t>𝛼</m:t>
                              </m:r>
                            </m:sup>
                          </m:sSubSup>
                        </m:den>
                      </m:f>
                    </m:oMath>
                  </m:oMathPara>
                </a14:m>
                <a:endParaRPr lang="it-IT" sz="3100" dirty="0"/>
              </a:p>
              <a:p>
                <a:pPr marL="0" indent="0">
                  <a:buNone/>
                </a:pPr>
                <a:endParaRPr lang="it-IT" dirty="0"/>
              </a:p>
              <a:p>
                <a:pPr marL="0" indent="0">
                  <a:buNone/>
                </a:pPr>
                <a:r>
                  <a:rPr lang="it-IT" dirty="0"/>
                  <a:t>Dove:</a:t>
                </a:r>
              </a:p>
              <a:p>
                <a:pPr algn="l">
                  <a:buFontTx/>
                  <a:buChar char="-"/>
                </a:pPr>
                <a:r>
                  <a:rPr lang="it-IT" dirty="0"/>
                  <a:t>I</a:t>
                </a:r>
                <a:r>
                  <a:rPr lang="it-IT" baseline="-25000" dirty="0"/>
                  <a:t>i,j </a:t>
                </a:r>
                <a:r>
                  <a:rPr lang="it-IT" dirty="0"/>
                  <a:t>costituisce una misura dell’interazione tra i centri i ed j</a:t>
                </a:r>
              </a:p>
              <a:p>
                <a:pPr algn="l">
                  <a:buFontTx/>
                  <a:buChar char="-"/>
                </a:pPr>
                <a:r>
                  <a:rPr lang="it-IT" dirty="0"/>
                  <a:t>P</a:t>
                </a:r>
                <a:r>
                  <a:rPr lang="it-IT" baseline="-25000" dirty="0"/>
                  <a:t>i</a:t>
                </a:r>
                <a:r>
                  <a:rPr lang="it-IT" dirty="0"/>
                  <a:t> è un indicatore di massa del centro i, che si ritiene possa spiegare la dinamica dei rapporti tra i ed j (il numero di abitanti del centro i)</a:t>
                </a:r>
              </a:p>
              <a:p>
                <a:pPr algn="l">
                  <a:buFontTx/>
                  <a:buChar char="-"/>
                </a:pPr>
                <a:r>
                  <a:rPr lang="it-IT" dirty="0"/>
                  <a:t>P</a:t>
                </a:r>
                <a:r>
                  <a:rPr lang="it-IT" baseline="-25000" dirty="0"/>
                  <a:t>j </a:t>
                </a:r>
                <a:r>
                  <a:rPr lang="it-IT" dirty="0"/>
                  <a:t>è un indicatore di massa del centro j, che si ritiene possa spiegare la dinamica dei rapporti tra i ed j (il numero di abitanti del centro j) </a:t>
                </a:r>
              </a:p>
              <a:p>
                <a:pPr algn="l">
                  <a:buFontTx/>
                  <a:buChar char="-"/>
                </a:pPr>
                <a:r>
                  <a:rPr lang="it-IT" dirty="0"/>
                  <a:t>d</a:t>
                </a:r>
                <a:r>
                  <a:rPr lang="it-IT" baseline="-25000" dirty="0"/>
                  <a:t>i,j </a:t>
                </a:r>
                <a:r>
                  <a:rPr lang="it-IT" dirty="0"/>
                  <a:t>rappresenta la distanza tra i e j</a:t>
                </a:r>
              </a:p>
              <a:p>
                <a:pPr algn="l">
                  <a:buFontTx/>
                  <a:buChar char="-"/>
                </a:pPr>
                <a:endParaRPr lang="it-IT" dirty="0"/>
              </a:p>
              <a:p>
                <a:pPr marL="0" indent="0">
                  <a:buNone/>
                </a:pPr>
                <a:endParaRPr lang="it-IT" dirty="0"/>
              </a:p>
            </p:txBody>
          </p:sp>
        </mc:Choice>
        <mc:Fallback>
          <p:sp>
            <p:nvSpPr>
              <p:cNvPr id="3" name="Segnaposto contenuto 2">
                <a:extLst>
                  <a:ext uri="{FF2B5EF4-FFF2-40B4-BE49-F238E27FC236}">
                    <a16:creationId xmlns:a16="http://schemas.microsoft.com/office/drawing/2014/main" id="{70557254-75B4-4A25-A958-FA27DDA79CA1}"/>
                  </a:ext>
                </a:extLst>
              </p:cNvPr>
              <p:cNvSpPr>
                <a:spLocks noGrp="1" noRot="1" noChangeAspect="1" noMove="1" noResize="1" noEditPoints="1" noAdjustHandles="1" noChangeArrowheads="1" noChangeShapeType="1" noTextEdit="1"/>
              </p:cNvSpPr>
              <p:nvPr>
                <p:ph idx="1"/>
              </p:nvPr>
            </p:nvSpPr>
            <p:spPr>
              <a:xfrm>
                <a:off x="228600" y="1763486"/>
                <a:ext cx="11821886" cy="4767943"/>
              </a:xfrm>
              <a:blipFill>
                <a:blip r:embed="rId2"/>
                <a:stretch>
                  <a:fillRect l="-567" t="-2430" r="-103"/>
                </a:stretch>
              </a:blipFill>
            </p:spPr>
            <p:txBody>
              <a:bodyPr/>
              <a:lstStyle/>
              <a:p>
                <a:r>
                  <a:rPr lang="it-IT">
                    <a:noFill/>
                  </a:rPr>
                  <a:t> </a:t>
                </a:r>
              </a:p>
            </p:txBody>
          </p:sp>
        </mc:Fallback>
      </mc:AlternateContent>
      <p:sp>
        <p:nvSpPr>
          <p:cNvPr id="4" name="CasellaDiTesto 3">
            <a:extLst>
              <a:ext uri="{FF2B5EF4-FFF2-40B4-BE49-F238E27FC236}">
                <a16:creationId xmlns:a16="http://schemas.microsoft.com/office/drawing/2014/main" id="{64FADA95-23FC-4E2A-83D4-03365418EE14}"/>
              </a:ext>
            </a:extLst>
          </p:cNvPr>
          <p:cNvSpPr txBox="1"/>
          <p:nvPr/>
        </p:nvSpPr>
        <p:spPr>
          <a:xfrm>
            <a:off x="5638801" y="2971800"/>
            <a:ext cx="65" cy="553998"/>
          </a:xfrm>
          <a:prstGeom prst="rect">
            <a:avLst/>
          </a:prstGeom>
          <a:noFill/>
        </p:spPr>
        <p:txBody>
          <a:bodyPr wrap="none" lIns="0" tIns="0" rIns="0" bIns="0" rtlCol="0">
            <a:spAutoFit/>
          </a:bodyPr>
          <a:lstStyle/>
          <a:p>
            <a:endParaRPr lang="it-IT" dirty="0"/>
          </a:p>
          <a:p>
            <a:endParaRPr lang="it-IT" dirty="0"/>
          </a:p>
        </p:txBody>
      </p:sp>
    </p:spTree>
    <p:extLst>
      <p:ext uri="{BB962C8B-B14F-4D97-AF65-F5344CB8AC3E}">
        <p14:creationId xmlns:p14="http://schemas.microsoft.com/office/powerpoint/2010/main" val="248724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205068-DC42-4A90-9522-749393AA0D94}"/>
              </a:ext>
            </a:extLst>
          </p:cNvPr>
          <p:cNvSpPr>
            <a:spLocks noGrp="1"/>
          </p:cNvSpPr>
          <p:nvPr>
            <p:ph type="title"/>
          </p:nvPr>
        </p:nvSpPr>
        <p:spPr>
          <a:xfrm>
            <a:off x="838200" y="326572"/>
            <a:ext cx="10515600" cy="642258"/>
          </a:xfrm>
        </p:spPr>
        <p:txBody>
          <a:bodyPr/>
          <a:lstStyle/>
          <a:p>
            <a:pPr algn="ctr"/>
            <a:r>
              <a:rPr lang="it-IT" dirty="0"/>
              <a:t>MODELLO GRAVITAZIONALE</a:t>
            </a:r>
          </a:p>
        </p:txBody>
      </p:sp>
      <p:sp>
        <p:nvSpPr>
          <p:cNvPr id="3" name="Segnaposto contenuto 2">
            <a:extLst>
              <a:ext uri="{FF2B5EF4-FFF2-40B4-BE49-F238E27FC236}">
                <a16:creationId xmlns:a16="http://schemas.microsoft.com/office/drawing/2014/main" id="{70557254-75B4-4A25-A958-FA27DDA79CA1}"/>
              </a:ext>
            </a:extLst>
          </p:cNvPr>
          <p:cNvSpPr>
            <a:spLocks noGrp="1"/>
          </p:cNvSpPr>
          <p:nvPr>
            <p:ph idx="1"/>
          </p:nvPr>
        </p:nvSpPr>
        <p:spPr>
          <a:xfrm>
            <a:off x="315685" y="1244184"/>
            <a:ext cx="11527971" cy="5102187"/>
          </a:xfrm>
        </p:spPr>
        <p:txBody>
          <a:bodyPr>
            <a:normAutofit/>
          </a:bodyPr>
          <a:lstStyle/>
          <a:p>
            <a:pPr algn="l">
              <a:buFontTx/>
              <a:buChar char="-"/>
            </a:pPr>
            <a:r>
              <a:rPr lang="it-IT" dirty="0"/>
              <a:t>Per capire il processo di adattamento dell’originario modello fisico alle esigenze  di modellizzazione proprie della dimensione geografica, bisogna mettere in evidenza alcuni assunti nella costruzione del modello gravitazionale:</a:t>
            </a:r>
          </a:p>
          <a:p>
            <a:pPr marL="514350" indent="-514350">
              <a:buAutoNum type="arabicParenR"/>
            </a:pPr>
            <a:r>
              <a:rPr lang="it-IT" dirty="0"/>
              <a:t>l’indicatore di massa (nel nostro caso il numero di abitanti) è intercambiabile con altre grandezze come qualità di vita, opportunità occupazionali ecc.</a:t>
            </a:r>
          </a:p>
          <a:p>
            <a:pPr marL="514350" indent="-514350">
              <a:buAutoNum type="arabicParenR"/>
            </a:pPr>
            <a:r>
              <a:rPr lang="it-IT" dirty="0"/>
              <a:t>Il concetto di distanza è esprimibile attraverso indicatori di costo, di tempo o di percezione psicologica…</a:t>
            </a:r>
          </a:p>
          <a:p>
            <a:pPr marL="0" indent="0">
              <a:buNone/>
            </a:pPr>
            <a:endParaRPr lang="it-IT" dirty="0"/>
          </a:p>
        </p:txBody>
      </p:sp>
    </p:spTree>
    <p:extLst>
      <p:ext uri="{BB962C8B-B14F-4D97-AF65-F5344CB8AC3E}">
        <p14:creationId xmlns:p14="http://schemas.microsoft.com/office/powerpoint/2010/main" val="1749048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205068-DC42-4A90-9522-749393AA0D94}"/>
              </a:ext>
            </a:extLst>
          </p:cNvPr>
          <p:cNvSpPr>
            <a:spLocks noGrp="1"/>
          </p:cNvSpPr>
          <p:nvPr>
            <p:ph type="title"/>
          </p:nvPr>
        </p:nvSpPr>
        <p:spPr>
          <a:xfrm>
            <a:off x="838200" y="304800"/>
            <a:ext cx="10515600" cy="664029"/>
          </a:xfrm>
        </p:spPr>
        <p:txBody>
          <a:bodyPr/>
          <a:lstStyle/>
          <a:p>
            <a:pPr algn="ctr"/>
            <a:r>
              <a:rPr lang="it-IT" dirty="0"/>
              <a:t>MODELLO GRAVITAZIONALE</a:t>
            </a:r>
          </a:p>
        </p:txBody>
      </p:sp>
      <p:sp>
        <p:nvSpPr>
          <p:cNvPr id="3" name="Segnaposto contenuto 2">
            <a:extLst>
              <a:ext uri="{FF2B5EF4-FFF2-40B4-BE49-F238E27FC236}">
                <a16:creationId xmlns:a16="http://schemas.microsoft.com/office/drawing/2014/main" id="{70557254-75B4-4A25-A958-FA27DDA79CA1}"/>
              </a:ext>
            </a:extLst>
          </p:cNvPr>
          <p:cNvSpPr>
            <a:spLocks noGrp="1"/>
          </p:cNvSpPr>
          <p:nvPr>
            <p:ph idx="1"/>
          </p:nvPr>
        </p:nvSpPr>
        <p:spPr>
          <a:xfrm>
            <a:off x="0" y="1196752"/>
            <a:ext cx="12028714" cy="5544616"/>
          </a:xfrm>
        </p:spPr>
        <p:txBody>
          <a:bodyPr>
            <a:normAutofit/>
          </a:bodyPr>
          <a:lstStyle/>
          <a:p>
            <a:pPr algn="l"/>
            <a:r>
              <a:rPr lang="it-IT" dirty="0"/>
              <a:t>Il volume della interazione tra due centri sarà direttamente proporzionale al prodotto delle relative popolazioni e inversamente proporzionale all’n-pla potenza della distanza che li separa.</a:t>
            </a:r>
          </a:p>
          <a:p>
            <a:pPr marL="0" indent="0">
              <a:buNone/>
            </a:pPr>
            <a:endParaRPr lang="it-IT" dirty="0"/>
          </a:p>
          <a:p>
            <a:pPr algn="l"/>
            <a:endParaRPr lang="it-IT" dirty="0"/>
          </a:p>
          <a:p>
            <a:pPr algn="l"/>
            <a:r>
              <a:rPr lang="it-IT" dirty="0"/>
              <a:t>Due centri di diversa dimensione  esprimono una capacità di attrazione nei confronti della popolazione residente lungo una linea immaginaria che li unisce, rapportabile direttamente alla loro dimensione</a:t>
            </a:r>
          </a:p>
          <a:p>
            <a:pPr algn="l"/>
            <a:r>
              <a:rPr lang="it-IT" dirty="0"/>
              <a:t>Per le stesse ragioni l’attrazione si ridurrà con l’aumentare della distanza che si interpone tra un centro  e la popolazione distribuita esternamente ad esso</a:t>
            </a:r>
          </a:p>
        </p:txBody>
      </p:sp>
      <p:sp>
        <p:nvSpPr>
          <p:cNvPr id="4" name="Freccia in giù 3">
            <a:extLst>
              <a:ext uri="{FF2B5EF4-FFF2-40B4-BE49-F238E27FC236}">
                <a16:creationId xmlns:a16="http://schemas.microsoft.com/office/drawing/2014/main" id="{E43D5E19-BEA6-4919-B61E-E72357228D4F}"/>
              </a:ext>
            </a:extLst>
          </p:cNvPr>
          <p:cNvSpPr/>
          <p:nvPr/>
        </p:nvSpPr>
        <p:spPr>
          <a:xfrm>
            <a:off x="5792509" y="2708920"/>
            <a:ext cx="549775" cy="6480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61852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CD479-1101-4C48-87A6-0BCBAA8E4787}"/>
              </a:ext>
            </a:extLst>
          </p:cNvPr>
          <p:cNvSpPr>
            <a:spLocks noGrp="1"/>
          </p:cNvSpPr>
          <p:nvPr>
            <p:ph type="title"/>
          </p:nvPr>
        </p:nvSpPr>
        <p:spPr>
          <a:xfrm>
            <a:off x="1981201" y="273051"/>
            <a:ext cx="3008313" cy="45719"/>
          </a:xfrm>
        </p:spPr>
        <p:txBody>
          <a:bodyPr/>
          <a:lstStyle/>
          <a:p>
            <a:endParaRPr lang="it-IT" dirty="0"/>
          </a:p>
        </p:txBody>
      </p:sp>
      <p:sp>
        <p:nvSpPr>
          <p:cNvPr id="4" name="Segnaposto testo 3">
            <a:extLst>
              <a:ext uri="{FF2B5EF4-FFF2-40B4-BE49-F238E27FC236}">
                <a16:creationId xmlns:a16="http://schemas.microsoft.com/office/drawing/2014/main" id="{7217D11C-D11D-457C-81EC-E5B8BBDEFEB4}"/>
              </a:ext>
            </a:extLst>
          </p:cNvPr>
          <p:cNvSpPr>
            <a:spLocks noGrp="1"/>
          </p:cNvSpPr>
          <p:nvPr>
            <p:ph type="body" sz="half" idx="2"/>
          </p:nvPr>
        </p:nvSpPr>
        <p:spPr>
          <a:xfrm>
            <a:off x="283029" y="1340768"/>
            <a:ext cx="4706484" cy="4853203"/>
          </a:xfrm>
        </p:spPr>
        <p:txBody>
          <a:bodyPr>
            <a:normAutofit fontScale="92500" lnSpcReduction="10000"/>
          </a:bodyPr>
          <a:lstStyle/>
          <a:p>
            <a:pPr marL="285750" indent="-285750">
              <a:buFont typeface="Arial" panose="020B0604020202020204" pitchFamily="34" charset="0"/>
              <a:buChar char="•"/>
            </a:pPr>
            <a:r>
              <a:rPr lang="it-IT" sz="1800" dirty="0"/>
              <a:t>Assumiamo un sistema immaginario formato da 4 centri urbani (A, B, C e D) situati a differente distanza l’uno dall’altro.</a:t>
            </a:r>
          </a:p>
          <a:p>
            <a:pPr marL="285750" indent="-285750">
              <a:buFont typeface="Arial" panose="020B0604020202020204" pitchFamily="34" charset="0"/>
              <a:buChar char="•"/>
            </a:pPr>
            <a:r>
              <a:rPr lang="it-IT" sz="1800" dirty="0"/>
              <a:t>A, B e C sono di uguali dimensioni, D più piccolo</a:t>
            </a:r>
          </a:p>
          <a:p>
            <a:pPr marL="285750" indent="-285750">
              <a:buFont typeface="Arial" panose="020B0604020202020204" pitchFamily="34" charset="0"/>
              <a:buChar char="•"/>
            </a:pPr>
            <a:r>
              <a:rPr lang="it-IT" sz="1800" dirty="0"/>
              <a:t>Al fattore di riduzione dei contatti assegnamo il valore più semplice cioè 2</a:t>
            </a:r>
          </a:p>
          <a:p>
            <a:pPr marL="285750" indent="-285750">
              <a:buFont typeface="Arial" panose="020B0604020202020204" pitchFamily="34" charset="0"/>
              <a:buChar char="•"/>
            </a:pPr>
            <a:r>
              <a:rPr lang="it-IT" sz="1800" dirty="0"/>
              <a:t>Ne consegue che nonostante siano identici di dimensione, i centri B e C esprimono nei confronti del centro A una differente intensità di interazione correlata alla diversa distanza </a:t>
            </a:r>
          </a:p>
          <a:p>
            <a:pPr marL="285750" indent="-285750">
              <a:buFont typeface="Arial" panose="020B0604020202020204" pitchFamily="34" charset="0"/>
              <a:buChar char="•"/>
            </a:pPr>
            <a:r>
              <a:rPr lang="it-IT" sz="1800" dirty="0"/>
              <a:t>Egualmente, pur essendo B e D equidistanti da A, il flusso nei confronti di A sarà superiore per B in relazione alla sua maggiore dimensione</a:t>
            </a:r>
          </a:p>
          <a:p>
            <a:pPr marL="285750" indent="-285750">
              <a:buFont typeface="Arial" panose="020B0604020202020204" pitchFamily="34" charset="0"/>
              <a:buChar char="•"/>
            </a:pPr>
            <a:r>
              <a:rPr lang="it-IT" sz="1800" dirty="0"/>
              <a:t>Il volume dell’interazione è rappresentato con segmenti di diversa grandezza</a:t>
            </a:r>
          </a:p>
          <a:p>
            <a:endParaRPr lang="it-IT" dirty="0"/>
          </a:p>
        </p:txBody>
      </p:sp>
      <p:pic>
        <p:nvPicPr>
          <p:cNvPr id="5" name="Segnaposto contenuto 4">
            <a:extLst>
              <a:ext uri="{FF2B5EF4-FFF2-40B4-BE49-F238E27FC236}">
                <a16:creationId xmlns:a16="http://schemas.microsoft.com/office/drawing/2014/main" id="{BFDF0F7B-098A-469B-92CC-69ADAD889BD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64429" y="1340768"/>
            <a:ext cx="5674109" cy="3996000"/>
          </a:xfrm>
        </p:spPr>
      </p:pic>
    </p:spTree>
    <p:extLst>
      <p:ext uri="{BB962C8B-B14F-4D97-AF65-F5344CB8AC3E}">
        <p14:creationId xmlns:p14="http://schemas.microsoft.com/office/powerpoint/2010/main" val="90798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3543DF-E313-4038-B339-D50DF7B3C15D}"/>
              </a:ext>
            </a:extLst>
          </p:cNvPr>
          <p:cNvSpPr>
            <a:spLocks noGrp="1"/>
          </p:cNvSpPr>
          <p:nvPr>
            <p:ph type="title"/>
          </p:nvPr>
        </p:nvSpPr>
        <p:spPr>
          <a:xfrm>
            <a:off x="1952596" y="620688"/>
            <a:ext cx="8229600" cy="450858"/>
          </a:xfrm>
        </p:spPr>
        <p:txBody>
          <a:bodyPr/>
          <a:lstStyle/>
          <a:p>
            <a:r>
              <a:rPr lang="it-IT" dirty="0"/>
              <a:t>STIMA DEI FLUSSI TRA CENTRI MEDIANTE IL MODELLO GRAVITAZIONALE</a:t>
            </a:r>
          </a:p>
        </p:txBody>
      </p:sp>
      <p:sp>
        <p:nvSpPr>
          <p:cNvPr id="3" name="Segnaposto contenuto 2">
            <a:extLst>
              <a:ext uri="{FF2B5EF4-FFF2-40B4-BE49-F238E27FC236}">
                <a16:creationId xmlns:a16="http://schemas.microsoft.com/office/drawing/2014/main" id="{A90814C3-8D35-4DAA-B44A-C2CA041BBB33}"/>
              </a:ext>
            </a:extLst>
          </p:cNvPr>
          <p:cNvSpPr>
            <a:spLocks noGrp="1"/>
          </p:cNvSpPr>
          <p:nvPr>
            <p:ph idx="1"/>
          </p:nvPr>
        </p:nvSpPr>
        <p:spPr>
          <a:xfrm>
            <a:off x="1981200" y="1700808"/>
            <a:ext cx="8229600" cy="5157192"/>
          </a:xfrm>
        </p:spPr>
        <p:txBody>
          <a:bodyPr>
            <a:normAutofit fontScale="92500" lnSpcReduction="20000"/>
          </a:bodyPr>
          <a:lstStyle/>
          <a:p>
            <a:r>
              <a:rPr lang="it-IT" dirty="0"/>
              <a:t>Assumiamo un sistema immaginario formato da 4 centri urbani (A, B, C e D) situati a differente distanza l’uno dall’altro.</a:t>
            </a:r>
          </a:p>
          <a:p>
            <a:r>
              <a:rPr lang="it-IT" dirty="0"/>
              <a:t>A, B e C sono di uguali dimensioni, D più piccolo</a:t>
            </a:r>
          </a:p>
          <a:p>
            <a:r>
              <a:rPr lang="it-IT" dirty="0"/>
              <a:t>Al fattore di riduzione dei contatti assegnamo il valore più semplice cioè 2</a:t>
            </a:r>
          </a:p>
          <a:p>
            <a:r>
              <a:rPr lang="it-IT" dirty="0"/>
              <a:t>Ne consegue che nonostante siano identici di dimensione, i centri B e C esprimono nei confronti del centro A una differente intensità di interazione correlata alla diversa distanza</a:t>
            </a:r>
          </a:p>
          <a:p>
            <a:r>
              <a:rPr lang="it-IT" dirty="0"/>
              <a:t>Egualmente, pur essendo B e D equidistanti da A, il flusso nei confronti di A sarà superiore per B in relazione alla sua maggiore dimensione</a:t>
            </a:r>
          </a:p>
          <a:p>
            <a:r>
              <a:rPr lang="it-IT" dirty="0"/>
              <a:t>Il volume dell’interazione è rappresentato con segmenti di diversa grandezza</a:t>
            </a:r>
          </a:p>
        </p:txBody>
      </p:sp>
    </p:spTree>
    <p:extLst>
      <p:ext uri="{BB962C8B-B14F-4D97-AF65-F5344CB8AC3E}">
        <p14:creationId xmlns:p14="http://schemas.microsoft.com/office/powerpoint/2010/main" val="561061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9F1546-DD41-4840-8738-C62E632CD269}"/>
              </a:ext>
            </a:extLst>
          </p:cNvPr>
          <p:cNvSpPr>
            <a:spLocks noGrp="1"/>
          </p:cNvSpPr>
          <p:nvPr>
            <p:ph type="title"/>
          </p:nvPr>
        </p:nvSpPr>
        <p:spPr/>
        <p:txBody>
          <a:bodyPr/>
          <a:lstStyle/>
          <a:p>
            <a:endParaRPr lang="it-IT" dirty="0"/>
          </a:p>
        </p:txBody>
      </p:sp>
      <p:pic>
        <p:nvPicPr>
          <p:cNvPr id="5" name="Segnaposto contenuto 4">
            <a:extLst>
              <a:ext uri="{FF2B5EF4-FFF2-40B4-BE49-F238E27FC236}">
                <a16:creationId xmlns:a16="http://schemas.microsoft.com/office/drawing/2014/main" id="{CCD7FD0D-2D73-47BB-A32D-F8CDC82FE8A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3168" y="279000"/>
            <a:ext cx="8945664" cy="6300000"/>
          </a:xfrm>
        </p:spPr>
      </p:pic>
    </p:spTree>
    <p:extLst>
      <p:ext uri="{BB962C8B-B14F-4D97-AF65-F5344CB8AC3E}">
        <p14:creationId xmlns:p14="http://schemas.microsoft.com/office/powerpoint/2010/main" val="304947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C1FE61-3EBE-4FF2-82DB-1427DEF4E62B}"/>
              </a:ext>
            </a:extLst>
          </p:cNvPr>
          <p:cNvSpPr>
            <a:spLocks noGrp="1"/>
          </p:cNvSpPr>
          <p:nvPr>
            <p:ph type="title"/>
          </p:nvPr>
        </p:nvSpPr>
        <p:spPr>
          <a:xfrm>
            <a:off x="2764970" y="272143"/>
            <a:ext cx="8588829" cy="718457"/>
          </a:xfrm>
        </p:spPr>
        <p:txBody>
          <a:bodyPr/>
          <a:lstStyle/>
          <a:p>
            <a:r>
              <a:rPr lang="it-IT" dirty="0"/>
              <a:t>MODELLO GRAVITAZIONALE</a:t>
            </a:r>
          </a:p>
        </p:txBody>
      </p:sp>
      <p:sp>
        <p:nvSpPr>
          <p:cNvPr id="3" name="Segnaposto contenuto 2">
            <a:extLst>
              <a:ext uri="{FF2B5EF4-FFF2-40B4-BE49-F238E27FC236}">
                <a16:creationId xmlns:a16="http://schemas.microsoft.com/office/drawing/2014/main" id="{77C0DD20-E2F3-45A1-9C88-3A54510C4B5F}"/>
              </a:ext>
            </a:extLst>
          </p:cNvPr>
          <p:cNvSpPr>
            <a:spLocks noGrp="1"/>
          </p:cNvSpPr>
          <p:nvPr>
            <p:ph idx="1"/>
          </p:nvPr>
        </p:nvSpPr>
        <p:spPr>
          <a:xfrm>
            <a:off x="489857" y="1412776"/>
            <a:ext cx="11702143" cy="4868281"/>
          </a:xfrm>
        </p:spPr>
        <p:txBody>
          <a:bodyPr>
            <a:normAutofit fontScale="92500" lnSpcReduction="20000"/>
          </a:bodyPr>
          <a:lstStyle/>
          <a:p>
            <a:r>
              <a:rPr lang="it-IT" dirty="0"/>
              <a:t>Nello studio della interazione spaziale si abbandonano i rigidi fondamenti normativi propri dei modelli che abbiamo analizzato prima.</a:t>
            </a:r>
          </a:p>
          <a:p>
            <a:r>
              <a:rPr lang="it-IT" dirty="0"/>
              <a:t>Il comportamento dei soggetti economici non risponde a scelte razionali, ma è frutto di decisioni individuali</a:t>
            </a:r>
          </a:p>
          <a:p>
            <a:r>
              <a:rPr lang="it-IT" dirty="0"/>
              <a:t>La teoria, dunque, per spiegare le regolarità empiriche osservabili, deve ricorrere a </a:t>
            </a:r>
            <a:r>
              <a:rPr lang="it-IT" dirty="0">
                <a:solidFill>
                  <a:srgbClr val="FF0000"/>
                </a:solidFill>
              </a:rPr>
              <a:t>RELAZIONI PROBABILISTICHE</a:t>
            </a:r>
          </a:p>
          <a:p>
            <a:r>
              <a:rPr lang="it-IT" dirty="0">
                <a:solidFill>
                  <a:srgbClr val="FF0000"/>
                </a:solidFill>
              </a:rPr>
              <a:t>Dipendendo dalla incertezza e dalla carenza di informazioni, il comportamento degli individui in relazione allo spazio non può essere stabilito a priori.</a:t>
            </a:r>
          </a:p>
          <a:p>
            <a:r>
              <a:rPr lang="it-IT" dirty="0">
                <a:solidFill>
                  <a:srgbClr val="FF0000"/>
                </a:solidFill>
              </a:rPr>
              <a:t>La ricerca di regolarità aggrega, dunque, singoli fenomeni o comportamenti in classi.</a:t>
            </a:r>
          </a:p>
          <a:p>
            <a:r>
              <a:rPr lang="it-IT" dirty="0"/>
              <a:t>Il modello gravitazionale è espressione di questa logica perché generalizza la PROBABILITA’ del verificarsi di interazioni e flussi (di persone, beni, informazioni ecc.) </a:t>
            </a:r>
          </a:p>
        </p:txBody>
      </p:sp>
    </p:spTree>
    <p:extLst>
      <p:ext uri="{BB962C8B-B14F-4D97-AF65-F5344CB8AC3E}">
        <p14:creationId xmlns:p14="http://schemas.microsoft.com/office/powerpoint/2010/main" val="393880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0F3FF-92AB-49DA-9488-65A3CA6912AA}"/>
              </a:ext>
            </a:extLst>
          </p:cNvPr>
          <p:cNvSpPr>
            <a:spLocks noGrp="1"/>
          </p:cNvSpPr>
          <p:nvPr>
            <p:ph type="title"/>
          </p:nvPr>
        </p:nvSpPr>
        <p:spPr>
          <a:xfrm>
            <a:off x="838200" y="1244184"/>
            <a:ext cx="10515600" cy="869924"/>
          </a:xfrm>
        </p:spPr>
        <p:txBody>
          <a:bodyPr/>
          <a:lstStyle/>
          <a:p>
            <a:pPr algn="ctr"/>
            <a:r>
              <a:rPr lang="it-IT" dirty="0"/>
              <a:t>GEOGRAFIA ECONOMICA E RIVOLUZIONI SCIENTIFICHE</a:t>
            </a:r>
          </a:p>
        </p:txBody>
      </p:sp>
      <p:sp>
        <p:nvSpPr>
          <p:cNvPr id="3" name="Segnaposto contenuto 2">
            <a:extLst>
              <a:ext uri="{FF2B5EF4-FFF2-40B4-BE49-F238E27FC236}">
                <a16:creationId xmlns:a16="http://schemas.microsoft.com/office/drawing/2014/main" id="{FCBBEBB7-A193-4EF4-8745-0FE0CAFF8DC5}"/>
              </a:ext>
            </a:extLst>
          </p:cNvPr>
          <p:cNvSpPr>
            <a:spLocks noGrp="1"/>
          </p:cNvSpPr>
          <p:nvPr>
            <p:ph idx="1"/>
          </p:nvPr>
        </p:nvSpPr>
        <p:spPr>
          <a:xfrm>
            <a:off x="609599" y="2114108"/>
            <a:ext cx="11092543" cy="4254035"/>
          </a:xfrm>
        </p:spPr>
        <p:txBody>
          <a:bodyPr>
            <a:normAutofit fontScale="92500" lnSpcReduction="10000"/>
          </a:bodyPr>
          <a:lstStyle/>
          <a:p>
            <a:r>
              <a:rPr lang="it-IT" dirty="0"/>
              <a:t>I modelli formali di Von Thünen, Weber e Christaller avevano dimostrato la possibilità di studiare la geografia, a scala regionale e urbana, partendo da un </a:t>
            </a:r>
            <a:r>
              <a:rPr lang="it-IT" dirty="0">
                <a:solidFill>
                  <a:srgbClr val="FF0000"/>
                </a:solidFill>
              </a:rPr>
              <a:t>modello costruito su dei postulati e degli assiomi</a:t>
            </a:r>
          </a:p>
          <a:p>
            <a:r>
              <a:rPr lang="it-IT" dirty="0"/>
              <a:t>Si trattava quindi di un </a:t>
            </a:r>
            <a:r>
              <a:rPr lang="it-IT" dirty="0">
                <a:solidFill>
                  <a:srgbClr val="0070C0"/>
                </a:solidFill>
              </a:rPr>
              <a:t>modello astratto e deduttivo </a:t>
            </a:r>
            <a:r>
              <a:rPr lang="it-IT" dirty="0"/>
              <a:t>e in qualche modo, predittivo. </a:t>
            </a:r>
          </a:p>
          <a:p>
            <a:r>
              <a:rPr lang="it-IT" dirty="0"/>
              <a:t>Questa "novità" passò però inosservata agli occhi della maggior parte dei geografi e solo in un secondo tempo, dopo la seconda guerra mondiale (negli anni '50), i lavori di Christaller iniziarono ad essere pienamente apprezzati ed integrati di fatto nel patrimonio concettuale della geografia economica.</a:t>
            </a:r>
          </a:p>
        </p:txBody>
      </p:sp>
    </p:spTree>
    <p:extLst>
      <p:ext uri="{BB962C8B-B14F-4D97-AF65-F5344CB8AC3E}">
        <p14:creationId xmlns:p14="http://schemas.microsoft.com/office/powerpoint/2010/main" val="1038417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761DEB-D4D8-4C2F-91FF-76824BE5C30F}"/>
              </a:ext>
            </a:extLst>
          </p:cNvPr>
          <p:cNvSpPr>
            <a:spLocks noGrp="1"/>
          </p:cNvSpPr>
          <p:nvPr>
            <p:ph type="title"/>
          </p:nvPr>
        </p:nvSpPr>
        <p:spPr>
          <a:xfrm>
            <a:off x="838200" y="261257"/>
            <a:ext cx="10515600" cy="794657"/>
          </a:xfrm>
        </p:spPr>
        <p:txBody>
          <a:bodyPr/>
          <a:lstStyle/>
          <a:p>
            <a:pPr algn="ctr"/>
            <a:r>
              <a:rPr lang="it-IT" dirty="0"/>
              <a:t>NODI E RETI DI TRASPORTO</a:t>
            </a:r>
          </a:p>
        </p:txBody>
      </p:sp>
      <p:sp>
        <p:nvSpPr>
          <p:cNvPr id="3" name="Segnaposto contenuto 2">
            <a:extLst>
              <a:ext uri="{FF2B5EF4-FFF2-40B4-BE49-F238E27FC236}">
                <a16:creationId xmlns:a16="http://schemas.microsoft.com/office/drawing/2014/main" id="{56BBA50A-7E2A-4E68-ADA7-5978F308BAA1}"/>
              </a:ext>
            </a:extLst>
          </p:cNvPr>
          <p:cNvSpPr>
            <a:spLocks noGrp="1"/>
          </p:cNvSpPr>
          <p:nvPr>
            <p:ph idx="1"/>
          </p:nvPr>
        </p:nvSpPr>
        <p:spPr>
          <a:xfrm>
            <a:off x="1981200" y="1268760"/>
            <a:ext cx="8229600" cy="5472608"/>
          </a:xfrm>
        </p:spPr>
        <p:txBody>
          <a:bodyPr>
            <a:normAutofit fontScale="92500" lnSpcReduction="20000"/>
          </a:bodyPr>
          <a:lstStyle/>
          <a:p>
            <a:r>
              <a:rPr lang="it-IT" dirty="0"/>
              <a:t>Le possibilità di interazione tra i centri non sono connesse solo alla distanza, ma sono influenzate dalla presenza di canali di connessione tra i centri: richiedono la presenza di strutture fisiche:</a:t>
            </a:r>
          </a:p>
          <a:p>
            <a:r>
              <a:rPr lang="it-IT" dirty="0"/>
              <a:t>Strade, ferrovie, corsi d’acqua, reti di telecomunicazione, rotte aeree</a:t>
            </a:r>
          </a:p>
          <a:p>
            <a:r>
              <a:rPr lang="it-IT" dirty="0"/>
              <a:t>Il funzionamento di un sistema economico, come abbiamo visto, presuppone la massimizzazione dei contatti unita alla minimizzazione dei costi</a:t>
            </a:r>
          </a:p>
          <a:p>
            <a:endParaRPr lang="it-IT" dirty="0"/>
          </a:p>
          <a:p>
            <a:r>
              <a:rPr lang="it-IT" dirty="0"/>
              <a:t>La rete su cui si realizzano le connessioni dovrà rispondere a 2 esigenze:</a:t>
            </a:r>
          </a:p>
          <a:p>
            <a:pPr marL="514350" indent="-514350">
              <a:buAutoNum type="arabicParenR"/>
            </a:pPr>
            <a:r>
              <a:rPr lang="it-IT" dirty="0"/>
              <a:t>Assicurare la connettività del maggior numero di centri</a:t>
            </a:r>
          </a:p>
          <a:p>
            <a:pPr marL="514350" indent="-514350">
              <a:buAutoNum type="arabicParenR"/>
            </a:pPr>
            <a:r>
              <a:rPr lang="it-IT" dirty="0"/>
              <a:t>Assicurare l’accessibilità a partire dal maggior numero di direzioni</a:t>
            </a:r>
          </a:p>
          <a:p>
            <a:pPr marL="514350" indent="-514350">
              <a:buAutoNum type="arabicParenR"/>
            </a:pPr>
            <a:endParaRPr lang="it-IT" dirty="0"/>
          </a:p>
        </p:txBody>
      </p:sp>
      <p:sp>
        <p:nvSpPr>
          <p:cNvPr id="4" name="Freccia in giù 3">
            <a:extLst>
              <a:ext uri="{FF2B5EF4-FFF2-40B4-BE49-F238E27FC236}">
                <a16:creationId xmlns:a16="http://schemas.microsoft.com/office/drawing/2014/main" id="{9007F3DB-C195-44EC-A31D-0C6279472BBA}"/>
              </a:ext>
            </a:extLst>
          </p:cNvPr>
          <p:cNvSpPr/>
          <p:nvPr/>
        </p:nvSpPr>
        <p:spPr>
          <a:xfrm>
            <a:off x="5851372" y="4149080"/>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499416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761DEB-D4D8-4C2F-91FF-76824BE5C30F}"/>
              </a:ext>
            </a:extLst>
          </p:cNvPr>
          <p:cNvSpPr>
            <a:spLocks noGrp="1"/>
          </p:cNvSpPr>
          <p:nvPr>
            <p:ph type="title"/>
          </p:nvPr>
        </p:nvSpPr>
        <p:spPr>
          <a:xfrm>
            <a:off x="838200" y="315686"/>
            <a:ext cx="10515600" cy="674914"/>
          </a:xfrm>
        </p:spPr>
        <p:txBody>
          <a:bodyPr/>
          <a:lstStyle/>
          <a:p>
            <a:pPr algn="ctr"/>
            <a:r>
              <a:rPr lang="it-IT" dirty="0"/>
              <a:t>NODI E RETI DI TRASPORTO</a:t>
            </a:r>
          </a:p>
        </p:txBody>
      </p:sp>
      <p:sp>
        <p:nvSpPr>
          <p:cNvPr id="3" name="Segnaposto contenuto 2">
            <a:extLst>
              <a:ext uri="{FF2B5EF4-FFF2-40B4-BE49-F238E27FC236}">
                <a16:creationId xmlns:a16="http://schemas.microsoft.com/office/drawing/2014/main" id="{56BBA50A-7E2A-4E68-ADA7-5978F308BAA1}"/>
              </a:ext>
            </a:extLst>
          </p:cNvPr>
          <p:cNvSpPr>
            <a:spLocks noGrp="1"/>
          </p:cNvSpPr>
          <p:nvPr>
            <p:ph idx="1"/>
          </p:nvPr>
        </p:nvSpPr>
        <p:spPr>
          <a:xfrm>
            <a:off x="1981200" y="1268760"/>
            <a:ext cx="8229600" cy="5472608"/>
          </a:xfrm>
        </p:spPr>
        <p:txBody>
          <a:bodyPr>
            <a:normAutofit/>
          </a:bodyPr>
          <a:lstStyle/>
          <a:p>
            <a:r>
              <a:rPr lang="it-IT" dirty="0"/>
              <a:t>Una rete è costituita da un insieme di segmenti (tratte) che congiungono un numero più o meno ampio di nodi (ossia località di origine e destinazione dei flussi e dei movimenti nello spazio)</a:t>
            </a:r>
          </a:p>
          <a:p>
            <a:r>
              <a:rPr lang="it-IT" dirty="0"/>
              <a:t>Sviluppandosi, la rete di trasporti accresce la possibilità di reciproca connessione tra i centri</a:t>
            </a:r>
          </a:p>
          <a:p>
            <a:r>
              <a:rPr lang="it-IT" dirty="0"/>
              <a:t>In termini generali la struttura della rete viaria rinvia alla distribuzione degli insediamenti, ma il suo sviluppo è difficilmente rappresentabile mediante un unico modello</a:t>
            </a:r>
          </a:p>
        </p:txBody>
      </p:sp>
    </p:spTree>
    <p:extLst>
      <p:ext uri="{BB962C8B-B14F-4D97-AF65-F5344CB8AC3E}">
        <p14:creationId xmlns:p14="http://schemas.microsoft.com/office/powerpoint/2010/main" val="393057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5E0D66-1A56-471B-A79B-BBBB4CB16107}"/>
              </a:ext>
            </a:extLst>
          </p:cNvPr>
          <p:cNvSpPr>
            <a:spLocks noGrp="1"/>
          </p:cNvSpPr>
          <p:nvPr>
            <p:ph type="title"/>
          </p:nvPr>
        </p:nvSpPr>
        <p:spPr/>
        <p:txBody>
          <a:bodyPr/>
          <a:lstStyle/>
          <a:p>
            <a:br>
              <a:rPr lang="it-IT" dirty="0"/>
            </a:br>
            <a:r>
              <a:rPr lang="it-IT" dirty="0"/>
              <a:t>Modello coloniale di sviluppo rete dei trasporti (Taaffe, Morril, Gould, 1963)</a:t>
            </a:r>
          </a:p>
        </p:txBody>
      </p:sp>
      <p:pic>
        <p:nvPicPr>
          <p:cNvPr id="5" name="Segnaposto contenuto 4">
            <a:extLst>
              <a:ext uri="{FF2B5EF4-FFF2-40B4-BE49-F238E27FC236}">
                <a16:creationId xmlns:a16="http://schemas.microsoft.com/office/drawing/2014/main" id="{9DC242B5-9E38-4738-A3A2-4F9636DB4F1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1" y="1556792"/>
            <a:ext cx="8748464" cy="5367114"/>
          </a:xfrm>
        </p:spPr>
      </p:pic>
    </p:spTree>
    <p:extLst>
      <p:ext uri="{BB962C8B-B14F-4D97-AF65-F5344CB8AC3E}">
        <p14:creationId xmlns:p14="http://schemas.microsoft.com/office/powerpoint/2010/main" val="2874185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47F7A4-9073-409C-BA61-EB0B94E92591}"/>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C4D76D5C-37A6-43E1-9856-9C06E49F3EC0}"/>
              </a:ext>
            </a:extLst>
          </p:cNvPr>
          <p:cNvSpPr>
            <a:spLocks noGrp="1"/>
          </p:cNvSpPr>
          <p:nvPr>
            <p:ph idx="1"/>
          </p:nvPr>
        </p:nvSpPr>
        <p:spPr>
          <a:xfrm>
            <a:off x="5183188" y="533400"/>
            <a:ext cx="6172200" cy="5327650"/>
          </a:xfrm>
        </p:spPr>
        <p:txBody>
          <a:bodyPr>
            <a:normAutofit/>
          </a:bodyPr>
          <a:lstStyle/>
          <a:p>
            <a:pPr marL="0" indent="0" algn="ctr">
              <a:buNone/>
            </a:pPr>
            <a:r>
              <a:rPr lang="it-IT" sz="2800" dirty="0">
                <a:solidFill>
                  <a:srgbClr val="FFC000"/>
                </a:solidFill>
              </a:rPr>
              <a:t>Modello coloniale di sviluppo delle reti di trasporto</a:t>
            </a:r>
          </a:p>
        </p:txBody>
      </p:sp>
      <p:sp>
        <p:nvSpPr>
          <p:cNvPr id="4" name="Segnaposto testo 3">
            <a:extLst>
              <a:ext uri="{FF2B5EF4-FFF2-40B4-BE49-F238E27FC236}">
                <a16:creationId xmlns:a16="http://schemas.microsoft.com/office/drawing/2014/main" id="{5BEDCE95-BB99-4ABA-8365-A4C09367A518}"/>
              </a:ext>
            </a:extLst>
          </p:cNvPr>
          <p:cNvSpPr>
            <a:spLocks noGrp="1"/>
          </p:cNvSpPr>
          <p:nvPr>
            <p:ph type="body" sz="half" idx="2"/>
          </p:nvPr>
        </p:nvSpPr>
        <p:spPr>
          <a:xfrm>
            <a:off x="337457" y="1175656"/>
            <a:ext cx="4652057" cy="5105401"/>
          </a:xfrm>
        </p:spPr>
        <p:txBody>
          <a:bodyPr>
            <a:noAutofit/>
          </a:bodyPr>
          <a:lstStyle/>
          <a:p>
            <a:endParaRPr lang="it-IT" dirty="0"/>
          </a:p>
          <a:p>
            <a:pPr algn="l"/>
            <a:r>
              <a:rPr lang="it-IT" dirty="0"/>
              <a:t>Il modello è basato sulla osservazione della realtà </a:t>
            </a:r>
            <a:r>
              <a:rPr lang="it-IT" dirty="0">
                <a:solidFill>
                  <a:srgbClr val="FF0000"/>
                </a:solidFill>
              </a:rPr>
              <a:t>dell’Africa Occidentale (Ghana e Nigeria</a:t>
            </a:r>
            <a:r>
              <a:rPr lang="it-IT" dirty="0"/>
              <a:t>) e definisce alcune regolarità che lo rendono applicabile alla maggior parte delle reti viarie del Terzo Mondo.</a:t>
            </a:r>
          </a:p>
          <a:p>
            <a:pPr algn="l"/>
            <a:endParaRPr lang="it-IT" dirty="0"/>
          </a:p>
          <a:p>
            <a:pPr algn="l"/>
            <a:r>
              <a:rPr lang="it-IT" dirty="0"/>
              <a:t>Oggetto di osservazione è una realtà coloniale e una economia coloniale ove la formazione della rete e dei principali nodi deriva dalle modalità di sfruttamento delle risorse e dalla progressiva penetrazione nei territori interni</a:t>
            </a:r>
          </a:p>
          <a:p>
            <a:pPr algn="l"/>
            <a:endParaRPr lang="it-IT" dirty="0"/>
          </a:p>
          <a:p>
            <a:pPr algn="l"/>
            <a:r>
              <a:rPr lang="it-IT" dirty="0"/>
              <a:t>La dinamica dell’estensione della rete viari è dunque fattore di urbanizzazione e connessa all’allargamento dello sfruttamento coloniale e post-coloniale</a:t>
            </a:r>
          </a:p>
        </p:txBody>
      </p:sp>
      <p:pic>
        <p:nvPicPr>
          <p:cNvPr id="5" name="Segnaposto contenuto 4">
            <a:extLst>
              <a:ext uri="{FF2B5EF4-FFF2-40B4-BE49-F238E27FC236}">
                <a16:creationId xmlns:a16="http://schemas.microsoft.com/office/drawing/2014/main" id="{5CFF3B4B-D385-4C83-BE3A-EB3493BB7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6217" y="1463828"/>
            <a:ext cx="5506141" cy="5220000"/>
          </a:xfrm>
          <a:prstGeom prst="rect">
            <a:avLst/>
          </a:prstGeom>
        </p:spPr>
      </p:pic>
    </p:spTree>
    <p:extLst>
      <p:ext uri="{BB962C8B-B14F-4D97-AF65-F5344CB8AC3E}">
        <p14:creationId xmlns:p14="http://schemas.microsoft.com/office/powerpoint/2010/main" val="1323051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47F7A4-9073-409C-BA61-EB0B94E92591}"/>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C4D76D5C-37A6-43E1-9856-9C06E49F3EC0}"/>
              </a:ext>
            </a:extLst>
          </p:cNvPr>
          <p:cNvSpPr>
            <a:spLocks noGrp="1"/>
          </p:cNvSpPr>
          <p:nvPr>
            <p:ph idx="1"/>
          </p:nvPr>
        </p:nvSpPr>
        <p:spPr>
          <a:xfrm>
            <a:off x="5183188" y="348343"/>
            <a:ext cx="6172200" cy="5512707"/>
          </a:xfrm>
        </p:spPr>
        <p:txBody>
          <a:bodyPr>
            <a:normAutofit/>
          </a:bodyPr>
          <a:lstStyle/>
          <a:p>
            <a:pPr marL="0" indent="0" algn="ctr">
              <a:buNone/>
            </a:pPr>
            <a:r>
              <a:rPr lang="it-IT" sz="2800" dirty="0">
                <a:solidFill>
                  <a:srgbClr val="FFC000"/>
                </a:solidFill>
              </a:rPr>
              <a:t>Modello coloniale di sviluppo delle reti di trasporto</a:t>
            </a:r>
          </a:p>
        </p:txBody>
      </p:sp>
      <p:sp>
        <p:nvSpPr>
          <p:cNvPr id="4" name="Segnaposto testo 3">
            <a:extLst>
              <a:ext uri="{FF2B5EF4-FFF2-40B4-BE49-F238E27FC236}">
                <a16:creationId xmlns:a16="http://schemas.microsoft.com/office/drawing/2014/main" id="{5BEDCE95-BB99-4ABA-8365-A4C09367A518}"/>
              </a:ext>
            </a:extLst>
          </p:cNvPr>
          <p:cNvSpPr>
            <a:spLocks noGrp="1"/>
          </p:cNvSpPr>
          <p:nvPr>
            <p:ph type="body" sz="half" idx="2"/>
          </p:nvPr>
        </p:nvSpPr>
        <p:spPr>
          <a:xfrm>
            <a:off x="435429" y="1345293"/>
            <a:ext cx="4554085" cy="5019056"/>
          </a:xfrm>
        </p:spPr>
        <p:txBody>
          <a:bodyPr>
            <a:noAutofit/>
          </a:bodyPr>
          <a:lstStyle/>
          <a:p>
            <a:pPr algn="l"/>
            <a:r>
              <a:rPr lang="it-IT" sz="2000" dirty="0"/>
              <a:t>Individua 4 periodi storici di estensione della rete e degli insediamenti umani corrispondenti a fasi successive dello sviluppo:</a:t>
            </a:r>
          </a:p>
          <a:p>
            <a:pPr marL="342900" indent="-342900">
              <a:buAutoNum type="arabicParenR"/>
            </a:pPr>
            <a:r>
              <a:rPr lang="it-IT" sz="2000" dirty="0"/>
              <a:t>Piccoli centri portuali privi di interdipendenze reciproche ma legate al proprio hinterland con connessioni di breve raggio</a:t>
            </a:r>
          </a:p>
          <a:p>
            <a:pPr marL="342900" indent="-342900">
              <a:buAutoNum type="arabicParenR"/>
            </a:pPr>
            <a:r>
              <a:rPr lang="it-IT" sz="2000" dirty="0"/>
              <a:t>Sistematica integrazione dei territori interni nel sistema economico e commerciale delle potenze occidentali: prime linee di penetrazione e crescita centri costieri</a:t>
            </a:r>
          </a:p>
          <a:p>
            <a:pPr algn="l"/>
            <a:endParaRPr lang="it-IT" dirty="0"/>
          </a:p>
        </p:txBody>
      </p:sp>
      <p:pic>
        <p:nvPicPr>
          <p:cNvPr id="5" name="Segnaposto contenuto 4">
            <a:extLst>
              <a:ext uri="{FF2B5EF4-FFF2-40B4-BE49-F238E27FC236}">
                <a16:creationId xmlns:a16="http://schemas.microsoft.com/office/drawing/2014/main" id="{5CFF3B4B-D385-4C83-BE3A-EB3493BB7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9247" y="1144348"/>
            <a:ext cx="5506141" cy="5220000"/>
          </a:xfrm>
          <a:prstGeom prst="rect">
            <a:avLst/>
          </a:prstGeom>
        </p:spPr>
      </p:pic>
    </p:spTree>
    <p:extLst>
      <p:ext uri="{BB962C8B-B14F-4D97-AF65-F5344CB8AC3E}">
        <p14:creationId xmlns:p14="http://schemas.microsoft.com/office/powerpoint/2010/main" val="209273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47F7A4-9073-409C-BA61-EB0B94E92591}"/>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C4D76D5C-37A6-43E1-9856-9C06E49F3EC0}"/>
              </a:ext>
            </a:extLst>
          </p:cNvPr>
          <p:cNvSpPr>
            <a:spLocks noGrp="1"/>
          </p:cNvSpPr>
          <p:nvPr>
            <p:ph idx="1"/>
          </p:nvPr>
        </p:nvSpPr>
        <p:spPr>
          <a:xfrm>
            <a:off x="5183188" y="446314"/>
            <a:ext cx="6172200" cy="5414736"/>
          </a:xfrm>
        </p:spPr>
        <p:txBody>
          <a:bodyPr>
            <a:normAutofit/>
          </a:bodyPr>
          <a:lstStyle/>
          <a:p>
            <a:pPr marL="0" indent="0" algn="ctr">
              <a:buNone/>
            </a:pPr>
            <a:r>
              <a:rPr lang="it-IT" sz="2800" dirty="0">
                <a:solidFill>
                  <a:srgbClr val="FFC000"/>
                </a:solidFill>
              </a:rPr>
              <a:t>Modello coloniale di sviluppo delle reti di trasporto</a:t>
            </a:r>
          </a:p>
        </p:txBody>
      </p:sp>
      <p:sp>
        <p:nvSpPr>
          <p:cNvPr id="4" name="Segnaposto testo 3">
            <a:extLst>
              <a:ext uri="{FF2B5EF4-FFF2-40B4-BE49-F238E27FC236}">
                <a16:creationId xmlns:a16="http://schemas.microsoft.com/office/drawing/2014/main" id="{5BEDCE95-BB99-4ABA-8365-A4C09367A518}"/>
              </a:ext>
            </a:extLst>
          </p:cNvPr>
          <p:cNvSpPr>
            <a:spLocks noGrp="1"/>
          </p:cNvSpPr>
          <p:nvPr>
            <p:ph type="body" sz="half" idx="2"/>
          </p:nvPr>
        </p:nvSpPr>
        <p:spPr>
          <a:xfrm>
            <a:off x="680617" y="968829"/>
            <a:ext cx="4308898" cy="5220000"/>
          </a:xfrm>
        </p:spPr>
        <p:txBody>
          <a:bodyPr>
            <a:noAutofit/>
          </a:bodyPr>
          <a:lstStyle/>
          <a:p>
            <a:pPr algn="l"/>
            <a:r>
              <a:rPr lang="it-IT" sz="2000" dirty="0"/>
              <a:t>3) Si sviluppano le prime connessioni laterali, crescono ancora i centri costieri e si forma una rete di centri intermedi lungo le principali vie di comunicazione</a:t>
            </a:r>
          </a:p>
          <a:p>
            <a:pPr algn="l"/>
            <a:r>
              <a:rPr lang="it-IT" sz="2000" dirty="0"/>
              <a:t>4) Si consolida e si differenzia la rete preesistente, le strade più battute vengono asfaltate, si creano nuovi collegamenti ferroviari ed aerei. </a:t>
            </a:r>
          </a:p>
          <a:p>
            <a:pPr algn="l"/>
            <a:r>
              <a:rPr lang="it-IT" sz="2000" dirty="0"/>
              <a:t>Si definisce l’armatura della rete urbana che in questi paesi è caratterizzata da una gerarchia molto netta</a:t>
            </a:r>
          </a:p>
          <a:p>
            <a:pPr marL="342900" indent="-342900">
              <a:buAutoNum type="arabicParenR"/>
            </a:pPr>
            <a:endParaRPr lang="it-IT" dirty="0"/>
          </a:p>
        </p:txBody>
      </p:sp>
      <p:pic>
        <p:nvPicPr>
          <p:cNvPr id="5" name="Segnaposto contenuto 4">
            <a:extLst>
              <a:ext uri="{FF2B5EF4-FFF2-40B4-BE49-F238E27FC236}">
                <a16:creationId xmlns:a16="http://schemas.microsoft.com/office/drawing/2014/main" id="{5CFF3B4B-D385-4C83-BE3A-EB3493BB7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3251" y="1269370"/>
            <a:ext cx="5506141" cy="5220000"/>
          </a:xfrm>
          <a:prstGeom prst="rect">
            <a:avLst/>
          </a:prstGeom>
        </p:spPr>
      </p:pic>
    </p:spTree>
    <p:extLst>
      <p:ext uri="{BB962C8B-B14F-4D97-AF65-F5344CB8AC3E}">
        <p14:creationId xmlns:p14="http://schemas.microsoft.com/office/powerpoint/2010/main" val="2623411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47F7A4-9073-409C-BA61-EB0B94E92591}"/>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C4D76D5C-37A6-43E1-9856-9C06E49F3EC0}"/>
              </a:ext>
            </a:extLst>
          </p:cNvPr>
          <p:cNvSpPr>
            <a:spLocks noGrp="1"/>
          </p:cNvSpPr>
          <p:nvPr>
            <p:ph idx="1"/>
          </p:nvPr>
        </p:nvSpPr>
        <p:spPr>
          <a:xfrm>
            <a:off x="5183188" y="562900"/>
            <a:ext cx="6172200" cy="5298150"/>
          </a:xfrm>
        </p:spPr>
        <p:txBody>
          <a:bodyPr>
            <a:normAutofit/>
          </a:bodyPr>
          <a:lstStyle/>
          <a:p>
            <a:pPr marL="0" indent="0" algn="ctr">
              <a:buNone/>
            </a:pPr>
            <a:r>
              <a:rPr lang="it-IT" sz="2400" dirty="0">
                <a:solidFill>
                  <a:srgbClr val="FF0000"/>
                </a:solidFill>
              </a:rPr>
              <a:t>MODELLO GENERALE DI SVILUPPO DELLE RETI (COX, 1972)</a:t>
            </a:r>
          </a:p>
        </p:txBody>
      </p:sp>
      <p:sp>
        <p:nvSpPr>
          <p:cNvPr id="4" name="Segnaposto testo 3">
            <a:extLst>
              <a:ext uri="{FF2B5EF4-FFF2-40B4-BE49-F238E27FC236}">
                <a16:creationId xmlns:a16="http://schemas.microsoft.com/office/drawing/2014/main" id="{5BEDCE95-BB99-4ABA-8365-A4C09367A518}"/>
              </a:ext>
            </a:extLst>
          </p:cNvPr>
          <p:cNvSpPr>
            <a:spLocks noGrp="1"/>
          </p:cNvSpPr>
          <p:nvPr>
            <p:ph type="body" sz="half" idx="2"/>
          </p:nvPr>
        </p:nvSpPr>
        <p:spPr>
          <a:xfrm>
            <a:off x="478971" y="1481800"/>
            <a:ext cx="4510543" cy="4853686"/>
          </a:xfrm>
        </p:spPr>
        <p:txBody>
          <a:bodyPr>
            <a:noAutofit/>
          </a:bodyPr>
          <a:lstStyle/>
          <a:p>
            <a:r>
              <a:rPr lang="it-IT" sz="1800" dirty="0"/>
              <a:t>CRITERI GENERALI:</a:t>
            </a:r>
          </a:p>
          <a:p>
            <a:pPr marL="342900" indent="-342900">
              <a:buAutoNum type="arabicParenR"/>
            </a:pPr>
            <a:r>
              <a:rPr lang="it-IT" sz="1800" dirty="0">
                <a:solidFill>
                  <a:srgbClr val="FF9900"/>
                </a:solidFill>
              </a:rPr>
              <a:t>Connessione localizzata </a:t>
            </a:r>
            <a:r>
              <a:rPr lang="it-IT" sz="1800" dirty="0"/>
              <a:t>(a): tipica delle prime fasi di sviluppo della rete, allorché si predispongono tratte di breve lunghezza fra nodi adiacenti e complementari = connettività bassa rappresentabile come un insieme di segmenti isolati.</a:t>
            </a:r>
          </a:p>
          <a:p>
            <a:pPr marL="342900" indent="-342900">
              <a:buAutoNum type="arabicParenR"/>
            </a:pPr>
            <a:r>
              <a:rPr lang="it-IT" sz="1800" dirty="0">
                <a:solidFill>
                  <a:srgbClr val="92D050"/>
                </a:solidFill>
              </a:rPr>
              <a:t>Integrazione</a:t>
            </a:r>
            <a:r>
              <a:rPr lang="it-IT" sz="1800" dirty="0"/>
              <a:t> tra i precedenti sottosistemi (b): accrescimento della connettività e della densità della rete che danno origine alle prime forme di differenziazione tra nodi</a:t>
            </a:r>
          </a:p>
        </p:txBody>
      </p:sp>
      <p:pic>
        <p:nvPicPr>
          <p:cNvPr id="6" name="Segnaposto contenuto 4">
            <a:extLst>
              <a:ext uri="{FF2B5EF4-FFF2-40B4-BE49-F238E27FC236}">
                <a16:creationId xmlns:a16="http://schemas.microsoft.com/office/drawing/2014/main" id="{176874AD-63CD-4EC2-B86B-08C7EC3B17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4365" y="1481800"/>
            <a:ext cx="5551023" cy="4279900"/>
          </a:xfrm>
          <a:prstGeom prst="rect">
            <a:avLst/>
          </a:prstGeom>
        </p:spPr>
      </p:pic>
    </p:spTree>
    <p:extLst>
      <p:ext uri="{BB962C8B-B14F-4D97-AF65-F5344CB8AC3E}">
        <p14:creationId xmlns:p14="http://schemas.microsoft.com/office/powerpoint/2010/main" val="3886984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47F7A4-9073-409C-BA61-EB0B94E92591}"/>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C4D76D5C-37A6-43E1-9856-9C06E49F3EC0}"/>
              </a:ext>
            </a:extLst>
          </p:cNvPr>
          <p:cNvSpPr>
            <a:spLocks noGrp="1"/>
          </p:cNvSpPr>
          <p:nvPr>
            <p:ph idx="1"/>
          </p:nvPr>
        </p:nvSpPr>
        <p:spPr>
          <a:xfrm>
            <a:off x="5183188" y="654050"/>
            <a:ext cx="6172200" cy="5207000"/>
          </a:xfrm>
        </p:spPr>
        <p:txBody>
          <a:bodyPr>
            <a:normAutofit/>
          </a:bodyPr>
          <a:lstStyle/>
          <a:p>
            <a:pPr marL="0" indent="0" algn="ctr">
              <a:buNone/>
            </a:pPr>
            <a:r>
              <a:rPr lang="it-IT" sz="2400" dirty="0">
                <a:solidFill>
                  <a:srgbClr val="FF0000"/>
                </a:solidFill>
              </a:rPr>
              <a:t>MODELLO GENERALE DI SVILUPPO DELLE RETI (COX, 1972)</a:t>
            </a:r>
          </a:p>
        </p:txBody>
      </p:sp>
      <p:sp>
        <p:nvSpPr>
          <p:cNvPr id="4" name="Segnaposto testo 3">
            <a:extLst>
              <a:ext uri="{FF2B5EF4-FFF2-40B4-BE49-F238E27FC236}">
                <a16:creationId xmlns:a16="http://schemas.microsoft.com/office/drawing/2014/main" id="{5BEDCE95-BB99-4ABA-8365-A4C09367A518}"/>
              </a:ext>
            </a:extLst>
          </p:cNvPr>
          <p:cNvSpPr>
            <a:spLocks noGrp="1"/>
          </p:cNvSpPr>
          <p:nvPr>
            <p:ph type="body" sz="half" idx="2"/>
          </p:nvPr>
        </p:nvSpPr>
        <p:spPr>
          <a:xfrm>
            <a:off x="587829" y="1489529"/>
            <a:ext cx="4401685" cy="4768850"/>
          </a:xfrm>
        </p:spPr>
        <p:txBody>
          <a:bodyPr>
            <a:noAutofit/>
          </a:bodyPr>
          <a:lstStyle/>
          <a:p>
            <a:pPr algn="l"/>
            <a:r>
              <a:rPr lang="it-IT" sz="1800" dirty="0"/>
              <a:t>3) </a:t>
            </a:r>
            <a:r>
              <a:rPr lang="it-IT" sz="1800" dirty="0">
                <a:solidFill>
                  <a:srgbClr val="FF3399"/>
                </a:solidFill>
              </a:rPr>
              <a:t>Intensificazione</a:t>
            </a:r>
            <a:r>
              <a:rPr lang="it-IT" sz="1800" dirty="0"/>
              <a:t> ©: trasformazione delle reti da ramificate a circuiti completi, con collegamenti fra alcune località sia in modo diretto che indiretto (tratte secondarie. Al contempo anche i nodi secondari sono incorporati</a:t>
            </a:r>
          </a:p>
          <a:p>
            <a:pPr algn="l"/>
            <a:r>
              <a:rPr lang="it-IT" sz="1800" dirty="0"/>
              <a:t>4) </a:t>
            </a:r>
            <a:r>
              <a:rPr lang="it-IT" sz="1800" dirty="0">
                <a:solidFill>
                  <a:srgbClr val="FFFF00"/>
                </a:solidFill>
              </a:rPr>
              <a:t>Selezione</a:t>
            </a:r>
            <a:r>
              <a:rPr lang="it-IT" sz="1800" dirty="0"/>
              <a:t> (d): le più intense relazioni tra alcuni centri promuovono le tratte che li connettono con l’abbandono di tratte marginali. Queste non scompaiono, ma potranno essere servite con altri mezzi di trasporto (es. sostituzione servizi ferroviari con servizi su gomma, come avvenuto nella maggior parte dei paesi industrializzati)</a:t>
            </a:r>
          </a:p>
          <a:p>
            <a:pPr marL="342900" indent="-342900">
              <a:buAutoNum type="arabicParenR"/>
            </a:pPr>
            <a:endParaRPr lang="it-IT" dirty="0"/>
          </a:p>
        </p:txBody>
      </p:sp>
      <p:pic>
        <p:nvPicPr>
          <p:cNvPr id="6" name="Segnaposto contenuto 4">
            <a:extLst>
              <a:ext uri="{FF2B5EF4-FFF2-40B4-BE49-F238E27FC236}">
                <a16:creationId xmlns:a16="http://schemas.microsoft.com/office/drawing/2014/main" id="{176874AD-63CD-4EC2-B86B-08C7EC3B17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5750" y="1489529"/>
            <a:ext cx="5446912" cy="4768850"/>
          </a:xfrm>
          <a:prstGeom prst="rect">
            <a:avLst/>
          </a:prstGeom>
        </p:spPr>
      </p:pic>
    </p:spTree>
    <p:extLst>
      <p:ext uri="{BB962C8B-B14F-4D97-AF65-F5344CB8AC3E}">
        <p14:creationId xmlns:p14="http://schemas.microsoft.com/office/powerpoint/2010/main" val="579452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DFD652-B512-4633-8D3C-B10B5F40C3F8}"/>
              </a:ext>
            </a:extLst>
          </p:cNvPr>
          <p:cNvSpPr>
            <a:spLocks noGrp="1"/>
          </p:cNvSpPr>
          <p:nvPr>
            <p:ph type="title"/>
          </p:nvPr>
        </p:nvSpPr>
        <p:spPr/>
        <p:txBody>
          <a:bodyPr/>
          <a:lstStyle/>
          <a:p>
            <a:pPr algn="ctr"/>
            <a:r>
              <a:rPr lang="it-IT" dirty="0"/>
              <a:t>RETI URBANE</a:t>
            </a:r>
          </a:p>
        </p:txBody>
      </p:sp>
      <p:sp>
        <p:nvSpPr>
          <p:cNvPr id="3" name="Segnaposto contenuto 2">
            <a:extLst>
              <a:ext uri="{FF2B5EF4-FFF2-40B4-BE49-F238E27FC236}">
                <a16:creationId xmlns:a16="http://schemas.microsoft.com/office/drawing/2014/main" id="{6AFF66DD-FEDC-45F5-A529-E35FD5EB3CAF}"/>
              </a:ext>
            </a:extLst>
          </p:cNvPr>
          <p:cNvSpPr>
            <a:spLocks noGrp="1"/>
          </p:cNvSpPr>
          <p:nvPr>
            <p:ph idx="1"/>
          </p:nvPr>
        </p:nvSpPr>
        <p:spPr/>
        <p:txBody>
          <a:bodyPr>
            <a:normAutofit fontScale="85000" lnSpcReduction="10000"/>
          </a:bodyPr>
          <a:lstStyle/>
          <a:p>
            <a:pPr algn="l"/>
            <a:r>
              <a:rPr lang="it-IT" dirty="0"/>
              <a:t>I concetti di interazione, accessibilità, connettività ecc., sono alla base delle relazioni, di forma ed intensità molteplice, che si instaurano tra i centri urbani che svolgono un ruolo chiave nella organizzazione dello SPAZIO GEOGRAFICO.</a:t>
            </a:r>
          </a:p>
          <a:p>
            <a:pPr algn="l"/>
            <a:r>
              <a:rPr lang="it-IT" dirty="0"/>
              <a:t>La superiore accessibilità e la posizione relativa nella rete consentono la concentrazione di un maggior numero di funzioni e di occupare una posizione dominante nel sistema degli insediamenti</a:t>
            </a:r>
          </a:p>
          <a:p>
            <a:pPr algn="l"/>
            <a:r>
              <a:rPr lang="it-IT" dirty="0"/>
              <a:t>L’insieme delle relazioni instaurate tra centri di rango elevato  e gli altri definisce una RETE GERARCHICA DEGLI INSEDIAMENTI</a:t>
            </a:r>
          </a:p>
          <a:p>
            <a:pPr algn="l"/>
            <a:r>
              <a:rPr lang="it-IT" dirty="0"/>
              <a:t>Nel modello delle località centrali di Christaller la presenza di un centro urbano di rango superiore definiva l’armatura funzionale di una regione</a:t>
            </a:r>
          </a:p>
          <a:p>
            <a:pPr marL="0" indent="0">
              <a:buNone/>
            </a:pPr>
            <a:endParaRPr lang="it-IT" dirty="0"/>
          </a:p>
        </p:txBody>
      </p:sp>
    </p:spTree>
    <p:extLst>
      <p:ext uri="{BB962C8B-B14F-4D97-AF65-F5344CB8AC3E}">
        <p14:creationId xmlns:p14="http://schemas.microsoft.com/office/powerpoint/2010/main" val="1353394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DFD652-B512-4633-8D3C-B10B5F40C3F8}"/>
              </a:ext>
            </a:extLst>
          </p:cNvPr>
          <p:cNvSpPr>
            <a:spLocks noGrp="1"/>
          </p:cNvSpPr>
          <p:nvPr>
            <p:ph type="title"/>
          </p:nvPr>
        </p:nvSpPr>
        <p:spPr/>
        <p:txBody>
          <a:bodyPr/>
          <a:lstStyle/>
          <a:p>
            <a:pPr algn="ctr"/>
            <a:r>
              <a:rPr lang="it-IT" dirty="0"/>
              <a:t>RETI URBANE</a:t>
            </a:r>
          </a:p>
        </p:txBody>
      </p:sp>
      <p:sp>
        <p:nvSpPr>
          <p:cNvPr id="3" name="Segnaposto contenuto 2">
            <a:extLst>
              <a:ext uri="{FF2B5EF4-FFF2-40B4-BE49-F238E27FC236}">
                <a16:creationId xmlns:a16="http://schemas.microsoft.com/office/drawing/2014/main" id="{6AFF66DD-FEDC-45F5-A529-E35FD5EB3CAF}"/>
              </a:ext>
            </a:extLst>
          </p:cNvPr>
          <p:cNvSpPr>
            <a:spLocks noGrp="1"/>
          </p:cNvSpPr>
          <p:nvPr>
            <p:ph idx="1"/>
          </p:nvPr>
        </p:nvSpPr>
        <p:spPr/>
        <p:txBody>
          <a:bodyPr>
            <a:normAutofit lnSpcReduction="10000"/>
          </a:bodyPr>
          <a:lstStyle/>
          <a:p>
            <a:r>
              <a:rPr lang="it-IT" dirty="0"/>
              <a:t>Il funzionamento del sistema non è tuttavia univoco per i diversi tipi di funzione (o beni e servizi offerti):</a:t>
            </a:r>
          </a:p>
          <a:p>
            <a:pPr algn="l"/>
            <a:r>
              <a:rPr lang="it-IT" dirty="0"/>
              <a:t>I legami funzionali tra i centri possono esser:</a:t>
            </a:r>
          </a:p>
          <a:p>
            <a:pPr marL="514350" indent="-514350">
              <a:buAutoNum type="arabicParenR"/>
            </a:pPr>
            <a:r>
              <a:rPr lang="it-IT" dirty="0"/>
              <a:t>indiretti, quando l’offerta e la distribuzione procedono lungo i diversi gerarchici (es. distribuzione quotidiani, pubblicati nel centro metropolitano, poi spediti ai centri regionali e da qui a quelli di rango inferiore)</a:t>
            </a:r>
          </a:p>
          <a:p>
            <a:pPr marL="514350" indent="-514350">
              <a:buAutoNum type="arabicParenR"/>
            </a:pPr>
            <a:r>
              <a:rPr lang="it-IT" dirty="0"/>
              <a:t>Diretti qualora manchino passaggi intermedi tra produttore e consumatore (es. vendite per via telematica</a:t>
            </a:r>
          </a:p>
        </p:txBody>
      </p:sp>
    </p:spTree>
    <p:extLst>
      <p:ext uri="{BB962C8B-B14F-4D97-AF65-F5344CB8AC3E}">
        <p14:creationId xmlns:p14="http://schemas.microsoft.com/office/powerpoint/2010/main" val="154430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0F3FF-92AB-49DA-9488-65A3CA6912AA}"/>
              </a:ext>
            </a:extLst>
          </p:cNvPr>
          <p:cNvSpPr>
            <a:spLocks noGrp="1"/>
          </p:cNvSpPr>
          <p:nvPr>
            <p:ph type="title"/>
          </p:nvPr>
        </p:nvSpPr>
        <p:spPr/>
        <p:txBody>
          <a:bodyPr/>
          <a:lstStyle/>
          <a:p>
            <a:pPr algn="ctr"/>
            <a:r>
              <a:rPr lang="it-IT" dirty="0"/>
              <a:t>GEOGRAFIA ECONOMICA E RIVOLUZIONI SCIENTIFICHE</a:t>
            </a:r>
          </a:p>
        </p:txBody>
      </p:sp>
      <p:sp>
        <p:nvSpPr>
          <p:cNvPr id="3" name="Segnaposto contenuto 2">
            <a:extLst>
              <a:ext uri="{FF2B5EF4-FFF2-40B4-BE49-F238E27FC236}">
                <a16:creationId xmlns:a16="http://schemas.microsoft.com/office/drawing/2014/main" id="{FCBBEBB7-A193-4EF4-8745-0FE0CAFF8DC5}"/>
              </a:ext>
            </a:extLst>
          </p:cNvPr>
          <p:cNvSpPr>
            <a:spLocks noGrp="1"/>
          </p:cNvSpPr>
          <p:nvPr>
            <p:ph idx="1"/>
          </p:nvPr>
        </p:nvSpPr>
        <p:spPr>
          <a:xfrm>
            <a:off x="250371" y="2114108"/>
            <a:ext cx="11734800" cy="4068978"/>
          </a:xfrm>
        </p:spPr>
        <p:txBody>
          <a:bodyPr>
            <a:normAutofit fontScale="92500" lnSpcReduction="20000"/>
          </a:bodyPr>
          <a:lstStyle/>
          <a:p>
            <a:r>
              <a:rPr lang="it-IT" dirty="0"/>
              <a:t>Infatti la geografia aveva prima di allora privilegiato un approccio opposto a quello dell'economia spaziale. Il suo metodo si basava sulla ricerca di regolarità e concordanze ricavate dall'osservazione dettagliata della realtà fattuale</a:t>
            </a:r>
          </a:p>
          <a:p>
            <a:r>
              <a:rPr lang="it-IT" dirty="0"/>
              <a:t>Questo metodo conoscitivo presupponeva l'analisi sistematica di una data realtà, come base primaria della conoscenza.</a:t>
            </a:r>
          </a:p>
          <a:p>
            <a:r>
              <a:rPr lang="it-IT" dirty="0"/>
              <a:t>Questo </a:t>
            </a:r>
            <a:r>
              <a:rPr lang="it-IT" dirty="0">
                <a:solidFill>
                  <a:srgbClr val="FF3399"/>
                </a:solidFill>
              </a:rPr>
              <a:t>modo di procedere induttivo</a:t>
            </a:r>
            <a:r>
              <a:rPr lang="it-IT" dirty="0"/>
              <a:t> deriva la spiegazione dei fatti dall'osservazione diretta e in generale nega l'esistenza di verità o di leggi valide a priori.</a:t>
            </a:r>
          </a:p>
          <a:p>
            <a:r>
              <a:rPr lang="it-IT" dirty="0"/>
              <a:t>La generalizzazione che si ottiene deriva quindi da un certo numero di osservazioni ripetute e ordinate indipendentemente dalla formulazione teorica cui si può pervenire solo successivamente.</a:t>
            </a:r>
          </a:p>
        </p:txBody>
      </p:sp>
    </p:spTree>
    <p:extLst>
      <p:ext uri="{BB962C8B-B14F-4D97-AF65-F5344CB8AC3E}">
        <p14:creationId xmlns:p14="http://schemas.microsoft.com/office/powerpoint/2010/main" val="2442660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C35F4D-12D8-4774-B1F1-3DABBB55D367}"/>
              </a:ext>
            </a:extLst>
          </p:cNvPr>
          <p:cNvSpPr>
            <a:spLocks noGrp="1"/>
          </p:cNvSpPr>
          <p:nvPr>
            <p:ph type="title"/>
          </p:nvPr>
        </p:nvSpPr>
        <p:spPr>
          <a:xfrm>
            <a:off x="1952596" y="0"/>
            <a:ext cx="8229600" cy="1700808"/>
          </a:xfrm>
        </p:spPr>
        <p:txBody>
          <a:bodyPr/>
          <a:lstStyle/>
          <a:p>
            <a:r>
              <a:rPr lang="it-IT" dirty="0"/>
              <a:t>INTERAZIONE CENTRI IN UNA GERARCHIA URBANA: a) indiretta; b) diretta </a:t>
            </a:r>
          </a:p>
        </p:txBody>
      </p:sp>
      <p:pic>
        <p:nvPicPr>
          <p:cNvPr id="7" name="Segnaposto contenuto 6">
            <a:extLst>
              <a:ext uri="{FF2B5EF4-FFF2-40B4-BE49-F238E27FC236}">
                <a16:creationId xmlns:a16="http://schemas.microsoft.com/office/drawing/2014/main" id="{5A2408B2-3B18-4C35-8A5C-84ABB68A38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9862" y="1705769"/>
            <a:ext cx="8735069" cy="4968000"/>
          </a:xfrm>
        </p:spPr>
      </p:pic>
    </p:spTree>
    <p:extLst>
      <p:ext uri="{BB962C8B-B14F-4D97-AF65-F5344CB8AC3E}">
        <p14:creationId xmlns:p14="http://schemas.microsoft.com/office/powerpoint/2010/main" val="1827793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52634A-A983-4C75-839B-53E4CAF4383A}"/>
              </a:ext>
            </a:extLst>
          </p:cNvPr>
          <p:cNvSpPr>
            <a:spLocks noGrp="1"/>
          </p:cNvSpPr>
          <p:nvPr>
            <p:ph type="title"/>
          </p:nvPr>
        </p:nvSpPr>
        <p:spPr/>
        <p:txBody>
          <a:bodyPr/>
          <a:lstStyle/>
          <a:p>
            <a:pPr algn="ctr"/>
            <a:r>
              <a:rPr lang="it-IT" dirty="0"/>
              <a:t>RETI POLICENTRICHE</a:t>
            </a:r>
          </a:p>
        </p:txBody>
      </p:sp>
      <p:sp>
        <p:nvSpPr>
          <p:cNvPr id="3" name="Segnaposto contenuto 2">
            <a:extLst>
              <a:ext uri="{FF2B5EF4-FFF2-40B4-BE49-F238E27FC236}">
                <a16:creationId xmlns:a16="http://schemas.microsoft.com/office/drawing/2014/main" id="{344E8425-E009-4F6C-AAB4-F13ED5D99860}"/>
              </a:ext>
            </a:extLst>
          </p:cNvPr>
          <p:cNvSpPr>
            <a:spLocks noGrp="1"/>
          </p:cNvSpPr>
          <p:nvPr>
            <p:ph idx="1"/>
          </p:nvPr>
        </p:nvSpPr>
        <p:spPr/>
        <p:txBody>
          <a:bodyPr>
            <a:normAutofit fontScale="92500"/>
          </a:bodyPr>
          <a:lstStyle/>
          <a:p>
            <a:r>
              <a:rPr lang="it-IT" dirty="0"/>
              <a:t>Da un lato molte funzioni (industriali, di servizio, turistiche ecc.) non direttamente connesse alla dimensione urbana, attivano processi di differenziazione dell’organizzazione spaziale.</a:t>
            </a:r>
          </a:p>
          <a:p>
            <a:r>
              <a:rPr lang="it-IT" dirty="0"/>
              <a:t>Dall’altro, le relazioni che si stabiliscono possono essere non gerarchiche ma complementari</a:t>
            </a:r>
          </a:p>
          <a:p>
            <a:endParaRPr lang="it-IT" dirty="0"/>
          </a:p>
          <a:p>
            <a:pPr marL="0" indent="0" algn="ctr">
              <a:buNone/>
            </a:pPr>
            <a:r>
              <a:rPr lang="it-IT" dirty="0"/>
              <a:t>In questo caso parleremo di RETI POLICENTRICHE in cui le varie funzioni non sono determinate dalla posizione entro una gerarchia, ma da processi di agglomerazione specifici al loro interno</a:t>
            </a:r>
          </a:p>
        </p:txBody>
      </p:sp>
      <p:sp>
        <p:nvSpPr>
          <p:cNvPr id="4" name="Freccia in giù 3">
            <a:extLst>
              <a:ext uri="{FF2B5EF4-FFF2-40B4-BE49-F238E27FC236}">
                <a16:creationId xmlns:a16="http://schemas.microsoft.com/office/drawing/2014/main" id="{730DE57F-CD78-498D-A9D0-87E807D9B377}"/>
              </a:ext>
            </a:extLst>
          </p:cNvPr>
          <p:cNvSpPr/>
          <p:nvPr/>
        </p:nvSpPr>
        <p:spPr>
          <a:xfrm>
            <a:off x="5517621" y="4365104"/>
            <a:ext cx="549775" cy="432048"/>
          </a:xfrm>
          <a:prstGeom prst="down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649502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52634A-A983-4C75-839B-53E4CAF4383A}"/>
              </a:ext>
            </a:extLst>
          </p:cNvPr>
          <p:cNvSpPr>
            <a:spLocks noGrp="1"/>
          </p:cNvSpPr>
          <p:nvPr>
            <p:ph type="title"/>
          </p:nvPr>
        </p:nvSpPr>
        <p:spPr/>
        <p:txBody>
          <a:bodyPr/>
          <a:lstStyle/>
          <a:p>
            <a:pPr algn="ctr"/>
            <a:r>
              <a:rPr lang="it-IT" dirty="0"/>
              <a:t>RETI POLICENTRICHE</a:t>
            </a:r>
          </a:p>
        </p:txBody>
      </p:sp>
      <p:sp>
        <p:nvSpPr>
          <p:cNvPr id="3" name="Segnaposto contenuto 2">
            <a:extLst>
              <a:ext uri="{FF2B5EF4-FFF2-40B4-BE49-F238E27FC236}">
                <a16:creationId xmlns:a16="http://schemas.microsoft.com/office/drawing/2014/main" id="{344E8425-E009-4F6C-AAB4-F13ED5D99860}"/>
              </a:ext>
            </a:extLst>
          </p:cNvPr>
          <p:cNvSpPr>
            <a:spLocks noGrp="1"/>
          </p:cNvSpPr>
          <p:nvPr>
            <p:ph idx="1"/>
          </p:nvPr>
        </p:nvSpPr>
        <p:spPr/>
        <p:txBody>
          <a:bodyPr>
            <a:normAutofit fontScale="92500" lnSpcReduction="20000"/>
          </a:bodyPr>
          <a:lstStyle/>
          <a:p>
            <a:pPr marL="0" indent="0">
              <a:buNone/>
            </a:pPr>
            <a:r>
              <a:rPr lang="it-IT" dirty="0"/>
              <a:t>CARATTERI DI TALI RETI (Camagni, 1995)</a:t>
            </a:r>
          </a:p>
          <a:p>
            <a:pPr marL="514350" indent="-514350">
              <a:buAutoNum type="arabicParenR"/>
            </a:pPr>
            <a:r>
              <a:rPr lang="it-IT" dirty="0"/>
              <a:t>Costituite da nodi il cui numero, dimensione, localizzazione non sono dati a priori</a:t>
            </a:r>
          </a:p>
          <a:p>
            <a:pPr marL="514350" indent="-514350">
              <a:buAutoNum type="arabicParenR"/>
            </a:pPr>
            <a:r>
              <a:rPr lang="it-IT" dirty="0"/>
              <a:t>Le relazioni tra i centri non sono asimmetriche o gerarchiche ma tendenzialmente simmetriche vista la specializzazione dei vari nodi</a:t>
            </a:r>
          </a:p>
          <a:p>
            <a:pPr marL="514350" indent="-514350">
              <a:buAutoNum type="arabicParenR"/>
            </a:pPr>
            <a:r>
              <a:rPr lang="it-IT" dirty="0"/>
              <a:t>La rete trarrà vantaggio non dalle economie di agglomerazione ma dalla valorizzazione delle economie di specializzazione e dalla divisione del lavoro tra i centri</a:t>
            </a:r>
          </a:p>
          <a:p>
            <a:pPr marL="514350" indent="-514350">
              <a:buAutoNum type="arabicParenR"/>
            </a:pPr>
            <a:r>
              <a:rPr lang="it-IT" dirty="0"/>
              <a:t>Di regola queste strutture policentriche sono incompatibili con le reti di natura gerarchica</a:t>
            </a:r>
          </a:p>
          <a:p>
            <a:pPr marL="514350" indent="-514350">
              <a:buAutoNum type="arabicParenR"/>
            </a:pPr>
            <a:endParaRPr lang="it-IT" dirty="0"/>
          </a:p>
        </p:txBody>
      </p:sp>
    </p:spTree>
    <p:extLst>
      <p:ext uri="{BB962C8B-B14F-4D97-AF65-F5344CB8AC3E}">
        <p14:creationId xmlns:p14="http://schemas.microsoft.com/office/powerpoint/2010/main" val="2175994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049549-7544-46A9-A506-E5EA5DE2803F}"/>
              </a:ext>
            </a:extLst>
          </p:cNvPr>
          <p:cNvSpPr>
            <a:spLocks noGrp="1"/>
          </p:cNvSpPr>
          <p:nvPr>
            <p:ph type="title"/>
          </p:nvPr>
        </p:nvSpPr>
        <p:spPr>
          <a:xfrm>
            <a:off x="1981201" y="273050"/>
            <a:ext cx="3008313" cy="59606"/>
          </a:xfrm>
        </p:spPr>
        <p:txBody>
          <a:bodyPr/>
          <a:lstStyle/>
          <a:p>
            <a:endParaRPr lang="it-IT" dirty="0"/>
          </a:p>
        </p:txBody>
      </p:sp>
      <p:sp>
        <p:nvSpPr>
          <p:cNvPr id="4" name="Segnaposto testo 3">
            <a:extLst>
              <a:ext uri="{FF2B5EF4-FFF2-40B4-BE49-F238E27FC236}">
                <a16:creationId xmlns:a16="http://schemas.microsoft.com/office/drawing/2014/main" id="{2B50C593-B4E0-4722-9EA5-959EA0E8833D}"/>
              </a:ext>
            </a:extLst>
          </p:cNvPr>
          <p:cNvSpPr>
            <a:spLocks noGrp="1"/>
          </p:cNvSpPr>
          <p:nvPr>
            <p:ph type="body" sz="half" idx="2"/>
          </p:nvPr>
        </p:nvSpPr>
        <p:spPr>
          <a:xfrm>
            <a:off x="293915" y="1452976"/>
            <a:ext cx="4695600" cy="4806310"/>
          </a:xfrm>
        </p:spPr>
        <p:txBody>
          <a:bodyPr>
            <a:noAutofit/>
          </a:bodyPr>
          <a:lstStyle/>
          <a:p>
            <a:pPr algn="ctr"/>
            <a:r>
              <a:rPr lang="it-IT" dirty="0"/>
              <a:t>3 LIVELLI DI RETE:</a:t>
            </a:r>
          </a:p>
          <a:p>
            <a:pPr marL="342900" indent="-342900">
              <a:buAutoNum type="arabicParenR"/>
            </a:pPr>
            <a:r>
              <a:rPr lang="it-IT" dirty="0"/>
              <a:t>Primo livello (a) : centri superiori in cui si concentrano le funzioni di direzione e controllo economico, culturale, politico, tecnologico ecc.)</a:t>
            </a:r>
          </a:p>
          <a:p>
            <a:pPr marL="342900" indent="-342900">
              <a:buAutoNum type="arabicParenR"/>
            </a:pPr>
            <a:r>
              <a:rPr lang="it-IT" dirty="0"/>
              <a:t>Secondo livello (b): è quello dell’organizzazione policentrica composto di centri che esercitano funzioni specializzate e i cui rapporti reciproci sono soprattutto orizzontali  (complementarietà), pur avendo relazioni di dipendenza col livello superiore e di dominanza con quello inferiore</a:t>
            </a:r>
          </a:p>
          <a:p>
            <a:pPr marL="342900" indent="-342900">
              <a:buAutoNum type="arabicParenR"/>
            </a:pPr>
            <a:r>
              <a:rPr lang="it-IT" dirty="0"/>
              <a:t>Terzo livello ©: livello delle dipendenze gerarchiche: comprende un insieme di nodi eterogeneo</a:t>
            </a:r>
          </a:p>
        </p:txBody>
      </p:sp>
      <p:pic>
        <p:nvPicPr>
          <p:cNvPr id="5" name="Segnaposto contenuto 4">
            <a:extLst>
              <a:ext uri="{FF2B5EF4-FFF2-40B4-BE49-F238E27FC236}">
                <a16:creationId xmlns:a16="http://schemas.microsoft.com/office/drawing/2014/main" id="{4DF3DFD1-954D-470F-BBE6-67B4FDA2E42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08851" y="1250876"/>
            <a:ext cx="5491735" cy="4536000"/>
          </a:xfrm>
        </p:spPr>
      </p:pic>
    </p:spTree>
    <p:extLst>
      <p:ext uri="{BB962C8B-B14F-4D97-AF65-F5344CB8AC3E}">
        <p14:creationId xmlns:p14="http://schemas.microsoft.com/office/powerpoint/2010/main" val="552109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B958FC-2D96-4CEB-B8D1-B1C0BC31D5EB}"/>
              </a:ext>
            </a:extLst>
          </p:cNvPr>
          <p:cNvSpPr>
            <a:spLocks noGrp="1"/>
          </p:cNvSpPr>
          <p:nvPr>
            <p:ph type="title"/>
          </p:nvPr>
        </p:nvSpPr>
        <p:spPr/>
        <p:txBody>
          <a:bodyPr/>
          <a:lstStyle/>
          <a:p>
            <a:r>
              <a:rPr lang="it-IT" dirty="0"/>
              <a:t>PROCESSI DI DIFFUSIONE SPAZIALE</a:t>
            </a:r>
          </a:p>
        </p:txBody>
      </p:sp>
      <p:sp>
        <p:nvSpPr>
          <p:cNvPr id="3" name="Segnaposto contenuto 2">
            <a:extLst>
              <a:ext uri="{FF2B5EF4-FFF2-40B4-BE49-F238E27FC236}">
                <a16:creationId xmlns:a16="http://schemas.microsoft.com/office/drawing/2014/main" id="{686C7FC5-9241-4A5C-9B02-1169570DD0EA}"/>
              </a:ext>
            </a:extLst>
          </p:cNvPr>
          <p:cNvSpPr>
            <a:spLocks noGrp="1"/>
          </p:cNvSpPr>
          <p:nvPr>
            <p:ph idx="1"/>
          </p:nvPr>
        </p:nvSpPr>
        <p:spPr/>
        <p:txBody>
          <a:bodyPr>
            <a:normAutofit fontScale="92500" lnSpcReduction="20000"/>
          </a:bodyPr>
          <a:lstStyle/>
          <a:p>
            <a:r>
              <a:rPr lang="it-IT" dirty="0"/>
              <a:t>L’introduzione di nuove conoscenze, idee , valori (INNOVAZIONE in senso lato) è portatrice di trasformazioni nel tempo e nello spazio: è necessario un solido contesto teorico per spiegare le modalità attraverso cui si propaga. </a:t>
            </a:r>
          </a:p>
          <a:p>
            <a:r>
              <a:rPr lang="it-IT" dirty="0"/>
              <a:t>Processo di diffusione spaziale: fenomeno per cui un evento si propaga nel tempo a partire da uno o più punti nell’ambito di una data area.</a:t>
            </a:r>
          </a:p>
          <a:p>
            <a:r>
              <a:rPr lang="it-IT" dirty="0"/>
              <a:t>La tradizione della scienza spaziale distingue due tipi di diffusione spaziale: </a:t>
            </a:r>
          </a:p>
          <a:p>
            <a:pPr marL="514350" indent="-514350">
              <a:buAutoNum type="arabicParenR"/>
            </a:pPr>
            <a:r>
              <a:rPr lang="it-IT" dirty="0"/>
              <a:t>Diffusione per rilocalizzazione</a:t>
            </a:r>
          </a:p>
          <a:p>
            <a:pPr marL="514350" indent="-514350">
              <a:buAutoNum type="arabicParenR"/>
            </a:pPr>
            <a:r>
              <a:rPr lang="it-IT" dirty="0"/>
              <a:t>Diffusione per espansione</a:t>
            </a:r>
          </a:p>
        </p:txBody>
      </p:sp>
    </p:spTree>
    <p:extLst>
      <p:ext uri="{BB962C8B-B14F-4D97-AF65-F5344CB8AC3E}">
        <p14:creationId xmlns:p14="http://schemas.microsoft.com/office/powerpoint/2010/main" val="2073492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A13A2E-C673-4733-A985-8F7A58CEF6A0}"/>
              </a:ext>
            </a:extLst>
          </p:cNvPr>
          <p:cNvSpPr>
            <a:spLocks noGrp="1"/>
          </p:cNvSpPr>
          <p:nvPr>
            <p:ph type="title"/>
          </p:nvPr>
        </p:nvSpPr>
        <p:spPr/>
        <p:txBody>
          <a:bodyPr/>
          <a:lstStyle/>
          <a:p>
            <a:r>
              <a:rPr lang="it-IT" dirty="0"/>
              <a:t>TIPI DI DIFFUSIONE</a:t>
            </a:r>
          </a:p>
        </p:txBody>
      </p:sp>
      <p:sp>
        <p:nvSpPr>
          <p:cNvPr id="3" name="Segnaposto contenuto 2">
            <a:extLst>
              <a:ext uri="{FF2B5EF4-FFF2-40B4-BE49-F238E27FC236}">
                <a16:creationId xmlns:a16="http://schemas.microsoft.com/office/drawing/2014/main" id="{0037C03E-C9D2-4587-9F7C-CBAB5E21635F}"/>
              </a:ext>
            </a:extLst>
          </p:cNvPr>
          <p:cNvSpPr>
            <a:spLocks noGrp="1"/>
          </p:cNvSpPr>
          <p:nvPr>
            <p:ph sz="half" idx="1"/>
          </p:nvPr>
        </p:nvSpPr>
        <p:spPr>
          <a:xfrm>
            <a:off x="587829" y="2329543"/>
            <a:ext cx="4716084" cy="3831772"/>
          </a:xfrm>
        </p:spPr>
        <p:txBody>
          <a:bodyPr>
            <a:normAutofit fontScale="85000" lnSpcReduction="20000"/>
          </a:bodyPr>
          <a:lstStyle/>
          <a:p>
            <a:pPr marL="514350" indent="-514350">
              <a:buAutoNum type="arabicParenR"/>
            </a:pPr>
            <a:r>
              <a:rPr lang="it-IT" dirty="0"/>
              <a:t>Diffusione per rilocalizzazione: si realizza tramite il trasferimento del soggetto economico (individuo, impresa) e quindi delle sue conoscenze, da un posto all’altro (figg. t e t+1)</a:t>
            </a:r>
          </a:p>
          <a:p>
            <a:pPr marL="514350" indent="-514350">
              <a:buAutoNum type="arabicParenR"/>
            </a:pPr>
            <a:r>
              <a:rPr lang="it-IT" dirty="0"/>
              <a:t>Diffusione per espansione: no spostamento fisico del portatore ma contatto personale tra portatori di informazioni e potenziali recettori (figg. t, t+1 e t+2)</a:t>
            </a:r>
          </a:p>
        </p:txBody>
      </p:sp>
      <p:pic>
        <p:nvPicPr>
          <p:cNvPr id="6" name="Segnaposto contenuto 5">
            <a:extLst>
              <a:ext uri="{FF2B5EF4-FFF2-40B4-BE49-F238E27FC236}">
                <a16:creationId xmlns:a16="http://schemas.microsoft.com/office/drawing/2014/main" id="{F27C68DF-764C-45BA-B462-95E7E0016EC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15697" y="1097123"/>
            <a:ext cx="5190503" cy="4932000"/>
          </a:xfrm>
        </p:spPr>
      </p:pic>
    </p:spTree>
    <p:extLst>
      <p:ext uri="{BB962C8B-B14F-4D97-AF65-F5344CB8AC3E}">
        <p14:creationId xmlns:p14="http://schemas.microsoft.com/office/powerpoint/2010/main" val="18306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414A8-037A-4E7F-BB5C-36E9DFF6878D}"/>
              </a:ext>
            </a:extLst>
          </p:cNvPr>
          <p:cNvSpPr>
            <a:spLocks noGrp="1"/>
          </p:cNvSpPr>
          <p:nvPr>
            <p:ph type="title"/>
          </p:nvPr>
        </p:nvSpPr>
        <p:spPr/>
        <p:txBody>
          <a:bodyPr/>
          <a:lstStyle/>
          <a:p>
            <a:pPr algn="ctr"/>
            <a:r>
              <a:rPr lang="it-IT" dirty="0"/>
              <a:t>MODELLO DI HAGERSTRAND</a:t>
            </a:r>
          </a:p>
        </p:txBody>
      </p:sp>
      <p:sp>
        <p:nvSpPr>
          <p:cNvPr id="3" name="Segnaposto contenuto 2">
            <a:extLst>
              <a:ext uri="{FF2B5EF4-FFF2-40B4-BE49-F238E27FC236}">
                <a16:creationId xmlns:a16="http://schemas.microsoft.com/office/drawing/2014/main" id="{1C6F8411-41F8-464A-9584-AF893476CB53}"/>
              </a:ext>
            </a:extLst>
          </p:cNvPr>
          <p:cNvSpPr>
            <a:spLocks noGrp="1"/>
          </p:cNvSpPr>
          <p:nvPr>
            <p:ph idx="1"/>
          </p:nvPr>
        </p:nvSpPr>
        <p:spPr/>
        <p:txBody>
          <a:bodyPr>
            <a:normAutofit lnSpcReduction="10000"/>
          </a:bodyPr>
          <a:lstStyle/>
          <a:p>
            <a:r>
              <a:rPr lang="it-IT" dirty="0"/>
              <a:t>Partendo dal modello per espansione Hagerstand (1967) ha generato il modello più noto</a:t>
            </a:r>
          </a:p>
          <a:p>
            <a:r>
              <a:rPr lang="it-IT" dirty="0"/>
              <a:t>Ispirato dall’epidemiologia </a:t>
            </a:r>
          </a:p>
          <a:p>
            <a:r>
              <a:rPr lang="it-IT" dirty="0"/>
              <a:t>Muove dalla osservazione dei processi di adozione di nuove tecniche agrarie da parte degli agricoltori nella Svezia meridionale</a:t>
            </a:r>
          </a:p>
          <a:p>
            <a:r>
              <a:rPr lang="it-IT" dirty="0"/>
              <a:t>Informazione trasmessa oralmente</a:t>
            </a:r>
          </a:p>
          <a:p>
            <a:pPr algn="l"/>
            <a:r>
              <a:rPr lang="it-IT" dirty="0"/>
              <a:t>Innovazione si propaga per espansione secondo il principio epidemiologico del contagio (neighbourhood)</a:t>
            </a:r>
          </a:p>
          <a:p>
            <a:endParaRPr lang="it-IT" dirty="0"/>
          </a:p>
        </p:txBody>
      </p:sp>
    </p:spTree>
    <p:extLst>
      <p:ext uri="{BB962C8B-B14F-4D97-AF65-F5344CB8AC3E}">
        <p14:creationId xmlns:p14="http://schemas.microsoft.com/office/powerpoint/2010/main" val="1443265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2414A8-037A-4E7F-BB5C-36E9DFF6878D}"/>
              </a:ext>
            </a:extLst>
          </p:cNvPr>
          <p:cNvSpPr>
            <a:spLocks noGrp="1"/>
          </p:cNvSpPr>
          <p:nvPr>
            <p:ph type="title"/>
          </p:nvPr>
        </p:nvSpPr>
        <p:spPr>
          <a:xfrm>
            <a:off x="838200" y="283030"/>
            <a:ext cx="10515600" cy="751114"/>
          </a:xfrm>
        </p:spPr>
        <p:txBody>
          <a:bodyPr/>
          <a:lstStyle/>
          <a:p>
            <a:pPr algn="ctr"/>
            <a:r>
              <a:rPr lang="it-IT" dirty="0"/>
              <a:t>    MODELLO DI HAGERSTRAND</a:t>
            </a:r>
          </a:p>
        </p:txBody>
      </p:sp>
      <p:sp>
        <p:nvSpPr>
          <p:cNvPr id="3" name="Segnaposto contenuto 2">
            <a:extLst>
              <a:ext uri="{FF2B5EF4-FFF2-40B4-BE49-F238E27FC236}">
                <a16:creationId xmlns:a16="http://schemas.microsoft.com/office/drawing/2014/main" id="{1C6F8411-41F8-464A-9584-AF893476CB53}"/>
              </a:ext>
            </a:extLst>
          </p:cNvPr>
          <p:cNvSpPr>
            <a:spLocks noGrp="1"/>
          </p:cNvSpPr>
          <p:nvPr>
            <p:ph idx="1"/>
          </p:nvPr>
        </p:nvSpPr>
        <p:spPr>
          <a:xfrm>
            <a:off x="838200" y="1240971"/>
            <a:ext cx="10515600" cy="4935992"/>
          </a:xfrm>
        </p:spPr>
        <p:txBody>
          <a:bodyPr>
            <a:normAutofit/>
          </a:bodyPr>
          <a:lstStyle/>
          <a:p>
            <a:r>
              <a:rPr lang="it-IT" sz="2000" dirty="0"/>
              <a:t>In questa ottica un processo diffusivo seguirebbe una curva logistica per cui ad un iniziale periodo di lenta introduzione delle nuove tecniche (t) ne seguirebbe un secondo più rapido (t+1), seguito da una fase più lenta (t+2)che si esaurisce allorché l’innovazione è adottata da tutti nell’area osservata</a:t>
            </a:r>
          </a:p>
        </p:txBody>
      </p:sp>
      <p:pic>
        <p:nvPicPr>
          <p:cNvPr id="5" name="Immagine 4">
            <a:extLst>
              <a:ext uri="{FF2B5EF4-FFF2-40B4-BE49-F238E27FC236}">
                <a16:creationId xmlns:a16="http://schemas.microsoft.com/office/drawing/2014/main" id="{7B97C156-BF28-4AB3-8DF1-BE2C1D1E8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184" y="2711790"/>
            <a:ext cx="7123882" cy="3672000"/>
          </a:xfrm>
          <a:prstGeom prst="rect">
            <a:avLst/>
          </a:prstGeom>
        </p:spPr>
      </p:pic>
    </p:spTree>
    <p:extLst>
      <p:ext uri="{BB962C8B-B14F-4D97-AF65-F5344CB8AC3E}">
        <p14:creationId xmlns:p14="http://schemas.microsoft.com/office/powerpoint/2010/main" val="3389897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E76BC8-5E21-40D0-85EC-4AFDD98D7FF2}"/>
              </a:ext>
            </a:extLst>
          </p:cNvPr>
          <p:cNvSpPr>
            <a:spLocks noGrp="1"/>
          </p:cNvSpPr>
          <p:nvPr>
            <p:ph type="title"/>
          </p:nvPr>
        </p:nvSpPr>
        <p:spPr>
          <a:xfrm>
            <a:off x="1952596" y="859970"/>
            <a:ext cx="8229600" cy="211575"/>
          </a:xfrm>
        </p:spPr>
        <p:txBody>
          <a:bodyPr/>
          <a:lstStyle/>
          <a:p>
            <a:pPr algn="ctr"/>
            <a:r>
              <a:rPr lang="it-IT" dirty="0"/>
              <a:t>PROCESSO DI ADOZIONE DELL’INNOVAZIONE SECONDO HAGERSTRAND</a:t>
            </a:r>
          </a:p>
        </p:txBody>
      </p:sp>
      <p:pic>
        <p:nvPicPr>
          <p:cNvPr id="5" name="Segnaposto contenuto 4">
            <a:extLst>
              <a:ext uri="{FF2B5EF4-FFF2-40B4-BE49-F238E27FC236}">
                <a16:creationId xmlns:a16="http://schemas.microsoft.com/office/drawing/2014/main" id="{9A99CC59-AE17-4BF5-82C5-86AE87532C1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2042" y="1894030"/>
            <a:ext cx="9107915" cy="4104000"/>
          </a:xfrm>
        </p:spPr>
      </p:pic>
    </p:spTree>
    <p:extLst>
      <p:ext uri="{BB962C8B-B14F-4D97-AF65-F5344CB8AC3E}">
        <p14:creationId xmlns:p14="http://schemas.microsoft.com/office/powerpoint/2010/main" val="145663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0F3FF-92AB-49DA-9488-65A3CA6912AA}"/>
              </a:ext>
            </a:extLst>
          </p:cNvPr>
          <p:cNvSpPr>
            <a:spLocks noGrp="1"/>
          </p:cNvSpPr>
          <p:nvPr>
            <p:ph type="title"/>
          </p:nvPr>
        </p:nvSpPr>
        <p:spPr/>
        <p:txBody>
          <a:bodyPr/>
          <a:lstStyle/>
          <a:p>
            <a:pPr algn="ctr"/>
            <a:r>
              <a:rPr lang="it-IT" dirty="0"/>
              <a:t>GEOGRAFIA ECONOMICA E RIVOLUZIONI SCIENTIFICHE</a:t>
            </a:r>
          </a:p>
        </p:txBody>
      </p:sp>
      <p:sp>
        <p:nvSpPr>
          <p:cNvPr id="3" name="Segnaposto contenuto 2">
            <a:extLst>
              <a:ext uri="{FF2B5EF4-FFF2-40B4-BE49-F238E27FC236}">
                <a16:creationId xmlns:a16="http://schemas.microsoft.com/office/drawing/2014/main" id="{FCBBEBB7-A193-4EF4-8745-0FE0CAFF8DC5}"/>
              </a:ext>
            </a:extLst>
          </p:cNvPr>
          <p:cNvSpPr>
            <a:spLocks noGrp="1"/>
          </p:cNvSpPr>
          <p:nvPr>
            <p:ph idx="1"/>
          </p:nvPr>
        </p:nvSpPr>
        <p:spPr>
          <a:xfrm>
            <a:off x="370114" y="2114108"/>
            <a:ext cx="11364686" cy="4243149"/>
          </a:xfrm>
        </p:spPr>
        <p:txBody>
          <a:bodyPr>
            <a:normAutofit/>
          </a:bodyPr>
          <a:lstStyle/>
          <a:p>
            <a:r>
              <a:rPr lang="it-IT" dirty="0"/>
              <a:t>Al contrario dell'economia, la geografia non presupponeva dunque la formulazione di un insieme iniziale di ipotesi da sottoporre a verifica, ma un procedimento fondato prevalentemente sull'osservazione e sulla classificazione.</a:t>
            </a:r>
          </a:p>
          <a:p>
            <a:r>
              <a:rPr lang="it-IT" dirty="0"/>
              <a:t>Quindi solo l'intuizione del ricercatore risultava determinante per giungere a delle considerazioni logiche, legando se del caso i diversi contesti fattuali e i fenomeni osservati in uno schema unico di spiegazione.</a:t>
            </a:r>
          </a:p>
        </p:txBody>
      </p:sp>
    </p:spTree>
    <p:extLst>
      <p:ext uri="{BB962C8B-B14F-4D97-AF65-F5344CB8AC3E}">
        <p14:creationId xmlns:p14="http://schemas.microsoft.com/office/powerpoint/2010/main" val="120972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0F3FF-92AB-49DA-9488-65A3CA6912AA}"/>
              </a:ext>
            </a:extLst>
          </p:cNvPr>
          <p:cNvSpPr>
            <a:spLocks noGrp="1"/>
          </p:cNvSpPr>
          <p:nvPr>
            <p:ph type="title"/>
          </p:nvPr>
        </p:nvSpPr>
        <p:spPr/>
        <p:txBody>
          <a:bodyPr/>
          <a:lstStyle/>
          <a:p>
            <a:pPr algn="ctr"/>
            <a:r>
              <a:rPr lang="it-IT" dirty="0"/>
              <a:t>GEOGRAFIA ECONOMICA E RIVOLUZIONI SCIENTIFICHE</a:t>
            </a:r>
          </a:p>
        </p:txBody>
      </p:sp>
      <p:sp>
        <p:nvSpPr>
          <p:cNvPr id="3" name="Segnaposto contenuto 2">
            <a:extLst>
              <a:ext uri="{FF2B5EF4-FFF2-40B4-BE49-F238E27FC236}">
                <a16:creationId xmlns:a16="http://schemas.microsoft.com/office/drawing/2014/main" id="{FCBBEBB7-A193-4EF4-8745-0FE0CAFF8DC5}"/>
              </a:ext>
            </a:extLst>
          </p:cNvPr>
          <p:cNvSpPr>
            <a:spLocks noGrp="1"/>
          </p:cNvSpPr>
          <p:nvPr>
            <p:ph idx="1"/>
          </p:nvPr>
        </p:nvSpPr>
        <p:spPr>
          <a:xfrm>
            <a:off x="315685" y="2275114"/>
            <a:ext cx="11538857" cy="3984172"/>
          </a:xfrm>
        </p:spPr>
        <p:txBody>
          <a:bodyPr>
            <a:normAutofit fontScale="92500" lnSpcReduction="10000"/>
          </a:bodyPr>
          <a:lstStyle/>
          <a:p>
            <a:r>
              <a:rPr lang="it-IT" dirty="0"/>
              <a:t>Il ragionamento (o schema logico) deduttivo, come si è potuto vedere con i modelli dell'economia spaziale, possiede invece una “inferenza logica” opposta, per cui lo scienziato si trasforma in un osservatore neutrale, volto alla costruzione di meccanismi razionali di spiegazione della realtà</a:t>
            </a:r>
          </a:p>
          <a:p>
            <a:r>
              <a:rPr lang="it-IT" dirty="0"/>
              <a:t>L’approccio deduttivo corrisponde all'ideale del positivismo logico (o neopositivismo) che privilegia una struttura logica della conoscenza.</a:t>
            </a:r>
          </a:p>
          <a:p>
            <a:r>
              <a:rPr lang="it-IT" dirty="0"/>
              <a:t>Si tratta del metodo conoscitivo proprio delle scienze empirico- analitiche (come la fisica, la chimica, la biologia) che dai seminari del Circolo di Vienna (negli anni 20) si diffuse nelle università britanniche e americane.</a:t>
            </a:r>
          </a:p>
        </p:txBody>
      </p:sp>
    </p:spTree>
    <p:extLst>
      <p:ext uri="{BB962C8B-B14F-4D97-AF65-F5344CB8AC3E}">
        <p14:creationId xmlns:p14="http://schemas.microsoft.com/office/powerpoint/2010/main" val="75730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0F3FF-92AB-49DA-9488-65A3CA6912AA}"/>
              </a:ext>
            </a:extLst>
          </p:cNvPr>
          <p:cNvSpPr>
            <a:spLocks noGrp="1"/>
          </p:cNvSpPr>
          <p:nvPr>
            <p:ph type="title"/>
          </p:nvPr>
        </p:nvSpPr>
        <p:spPr/>
        <p:txBody>
          <a:bodyPr/>
          <a:lstStyle/>
          <a:p>
            <a:pPr algn="ctr"/>
            <a:r>
              <a:rPr lang="it-IT" dirty="0"/>
              <a:t>GEOGRAFIA ECONOMICA E RIVOLUZIONI SCIENTIFICHE</a:t>
            </a:r>
          </a:p>
        </p:txBody>
      </p:sp>
      <p:sp>
        <p:nvSpPr>
          <p:cNvPr id="3" name="Segnaposto contenuto 2">
            <a:extLst>
              <a:ext uri="{FF2B5EF4-FFF2-40B4-BE49-F238E27FC236}">
                <a16:creationId xmlns:a16="http://schemas.microsoft.com/office/drawing/2014/main" id="{FCBBEBB7-A193-4EF4-8745-0FE0CAFF8DC5}"/>
              </a:ext>
            </a:extLst>
          </p:cNvPr>
          <p:cNvSpPr>
            <a:spLocks noGrp="1"/>
          </p:cNvSpPr>
          <p:nvPr>
            <p:ph idx="1"/>
          </p:nvPr>
        </p:nvSpPr>
        <p:spPr>
          <a:xfrm>
            <a:off x="566057" y="2242457"/>
            <a:ext cx="11136086" cy="4082144"/>
          </a:xfrm>
        </p:spPr>
        <p:txBody>
          <a:bodyPr>
            <a:normAutofit/>
          </a:bodyPr>
          <a:lstStyle/>
          <a:p>
            <a:r>
              <a:rPr lang="it-IT" dirty="0"/>
              <a:t>Dunque soltanto a partire dagli anni ’50 i modelli classici dell’economia spaziale, sono confluiti nel bagaglio storico della geografia economica</a:t>
            </a:r>
          </a:p>
          <a:p>
            <a:r>
              <a:rPr lang="it-IT" dirty="0"/>
              <a:t>Queste teorie appaiono in grado di descrivere la realtà (segnatamente quella geografico-economica), con l’appoggio di strumenti matematici sempre più complessi. </a:t>
            </a:r>
          </a:p>
          <a:p>
            <a:r>
              <a:rPr lang="it-IT" dirty="0"/>
              <a:t>Il ragionamento induttivo viene quindi abbandonato e si afferma la logica deduttiva, propria delle scienze naturali.</a:t>
            </a:r>
          </a:p>
        </p:txBody>
      </p:sp>
    </p:spTree>
    <p:extLst>
      <p:ext uri="{BB962C8B-B14F-4D97-AF65-F5344CB8AC3E}">
        <p14:creationId xmlns:p14="http://schemas.microsoft.com/office/powerpoint/2010/main" val="259313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0F3FF-92AB-49DA-9488-65A3CA6912AA}"/>
              </a:ext>
            </a:extLst>
          </p:cNvPr>
          <p:cNvSpPr>
            <a:spLocks noGrp="1"/>
          </p:cNvSpPr>
          <p:nvPr>
            <p:ph type="title"/>
          </p:nvPr>
        </p:nvSpPr>
        <p:spPr/>
        <p:txBody>
          <a:bodyPr/>
          <a:lstStyle/>
          <a:p>
            <a:pPr algn="ctr"/>
            <a:r>
              <a:rPr lang="it-IT" dirty="0"/>
              <a:t>GEOGRAFIA ECONOMICA E RIVOLUZIONI SCIENTIFICHE</a:t>
            </a:r>
          </a:p>
        </p:txBody>
      </p:sp>
      <p:sp>
        <p:nvSpPr>
          <p:cNvPr id="3" name="Segnaposto contenuto 2">
            <a:extLst>
              <a:ext uri="{FF2B5EF4-FFF2-40B4-BE49-F238E27FC236}">
                <a16:creationId xmlns:a16="http://schemas.microsoft.com/office/drawing/2014/main" id="{FCBBEBB7-A193-4EF4-8745-0FE0CAFF8DC5}"/>
              </a:ext>
            </a:extLst>
          </p:cNvPr>
          <p:cNvSpPr>
            <a:spLocks noGrp="1"/>
          </p:cNvSpPr>
          <p:nvPr>
            <p:ph idx="1"/>
          </p:nvPr>
        </p:nvSpPr>
        <p:spPr>
          <a:xfrm>
            <a:off x="424543" y="2114108"/>
            <a:ext cx="11277600" cy="4243149"/>
          </a:xfrm>
        </p:spPr>
        <p:txBody>
          <a:bodyPr>
            <a:normAutofit/>
          </a:bodyPr>
          <a:lstStyle/>
          <a:p>
            <a:r>
              <a:rPr lang="it-IT" dirty="0"/>
              <a:t>Questo cambiamento va di pari passo con lo sviluppo delle applicazioni matematico-statistiche e della programmazione informatica, che inizia proprio in quegli anni al servizio della modellistica della previsione teorica delle localizzazioni dei fenomeni economici.</a:t>
            </a:r>
          </a:p>
          <a:p>
            <a:r>
              <a:rPr lang="it-IT" dirty="0"/>
              <a:t>All’inizio si tratta di calcoli e di applicazioni relativamente semplici, fatte con i primi “cervelli elettronici”, tuttavia la complessità dei modelli seguirà lo sviluppo tecnologico degli ordinatori, che sfocerà con la nascita dei GIS, a partire dagli anni 80 con lo sviluppo della micro-informatica.</a:t>
            </a:r>
          </a:p>
        </p:txBody>
      </p:sp>
    </p:spTree>
    <p:extLst>
      <p:ext uri="{BB962C8B-B14F-4D97-AF65-F5344CB8AC3E}">
        <p14:creationId xmlns:p14="http://schemas.microsoft.com/office/powerpoint/2010/main" val="3969532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0F3FF-92AB-49DA-9488-65A3CA6912AA}"/>
              </a:ext>
            </a:extLst>
          </p:cNvPr>
          <p:cNvSpPr>
            <a:spLocks noGrp="1"/>
          </p:cNvSpPr>
          <p:nvPr>
            <p:ph type="title"/>
          </p:nvPr>
        </p:nvSpPr>
        <p:spPr/>
        <p:txBody>
          <a:bodyPr/>
          <a:lstStyle/>
          <a:p>
            <a:pPr algn="ctr"/>
            <a:r>
              <a:rPr lang="it-IT" dirty="0"/>
              <a:t>GEOGRAFIA ECONOMICA E RIVOLUZIONI SCIENTIFICHE</a:t>
            </a:r>
          </a:p>
        </p:txBody>
      </p:sp>
      <p:sp>
        <p:nvSpPr>
          <p:cNvPr id="3" name="Segnaposto contenuto 2">
            <a:extLst>
              <a:ext uri="{FF2B5EF4-FFF2-40B4-BE49-F238E27FC236}">
                <a16:creationId xmlns:a16="http://schemas.microsoft.com/office/drawing/2014/main" id="{FCBBEBB7-A193-4EF4-8745-0FE0CAFF8DC5}"/>
              </a:ext>
            </a:extLst>
          </p:cNvPr>
          <p:cNvSpPr>
            <a:spLocks noGrp="1"/>
          </p:cNvSpPr>
          <p:nvPr>
            <p:ph idx="1"/>
          </p:nvPr>
        </p:nvSpPr>
        <p:spPr>
          <a:xfrm>
            <a:off x="435429" y="2373086"/>
            <a:ext cx="11680371" cy="4005943"/>
          </a:xfrm>
        </p:spPr>
        <p:txBody>
          <a:bodyPr>
            <a:normAutofit fontScale="92500" lnSpcReduction="10000"/>
          </a:bodyPr>
          <a:lstStyle/>
          <a:p>
            <a:r>
              <a:rPr lang="it-IT" dirty="0"/>
              <a:t>In Geografia la rivoluzione empirico-analitica ha segnato una rottura forse più marcata che nelle altre scienze sociali e per questo è interpretata come una rivoluzione paradigmatica</a:t>
            </a:r>
          </a:p>
          <a:p>
            <a:r>
              <a:rPr lang="it-IT" dirty="0"/>
              <a:t>La scienza delle relazioni spaziali (o New Geography) ha come oggetto la costruzione di teorie e leggi scientifiche proprie volte alla spiegazione dei processi, delle cause  e delle relazioni spaziali, ove il procedimento ipotetico-deduttivo sfocia nella ricerca di generalizzazioni</a:t>
            </a:r>
          </a:p>
          <a:p>
            <a:r>
              <a:rPr lang="it-IT" dirty="0"/>
              <a:t>Due rivoluzioni metodologiche:</a:t>
            </a:r>
          </a:p>
          <a:p>
            <a:pPr marL="514350" indent="-514350">
              <a:buAutoNum type="arabicParenR"/>
            </a:pPr>
            <a:r>
              <a:rPr lang="it-IT" dirty="0"/>
              <a:t>Assunzione modelli propri delle scienze naturali</a:t>
            </a:r>
          </a:p>
          <a:p>
            <a:pPr marL="514350" indent="-514350">
              <a:buAutoNum type="arabicParenR"/>
            </a:pPr>
            <a:r>
              <a:rPr lang="it-IT" dirty="0"/>
              <a:t>Utilizzo tecniche quantitative (Matematiche e statistiche)</a:t>
            </a:r>
          </a:p>
        </p:txBody>
      </p:sp>
    </p:spTree>
    <p:extLst>
      <p:ext uri="{BB962C8B-B14F-4D97-AF65-F5344CB8AC3E}">
        <p14:creationId xmlns:p14="http://schemas.microsoft.com/office/powerpoint/2010/main" val="7661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B28D0C-7C27-420E-92C4-06D92B67C08D}"/>
              </a:ext>
            </a:extLst>
          </p:cNvPr>
          <p:cNvSpPr>
            <a:spLocks noGrp="1"/>
          </p:cNvSpPr>
          <p:nvPr>
            <p:ph type="title"/>
          </p:nvPr>
        </p:nvSpPr>
        <p:spPr/>
        <p:txBody>
          <a:bodyPr/>
          <a:lstStyle/>
          <a:p>
            <a:pPr algn="ctr"/>
            <a:r>
              <a:rPr lang="it-IT" dirty="0"/>
              <a:t>L’INTERAZIONE SPAZIALE</a:t>
            </a:r>
          </a:p>
        </p:txBody>
      </p:sp>
      <p:sp>
        <p:nvSpPr>
          <p:cNvPr id="3" name="Segnaposto contenuto 2">
            <a:extLst>
              <a:ext uri="{FF2B5EF4-FFF2-40B4-BE49-F238E27FC236}">
                <a16:creationId xmlns:a16="http://schemas.microsoft.com/office/drawing/2014/main" id="{58A1E5C4-1257-4175-ACE5-197393514F0C}"/>
              </a:ext>
            </a:extLst>
          </p:cNvPr>
          <p:cNvSpPr>
            <a:spLocks noGrp="1"/>
          </p:cNvSpPr>
          <p:nvPr>
            <p:ph idx="1"/>
          </p:nvPr>
        </p:nvSpPr>
        <p:spPr/>
        <p:txBody>
          <a:bodyPr>
            <a:normAutofit fontScale="92500" lnSpcReduction="20000"/>
          </a:bodyPr>
          <a:lstStyle/>
          <a:p>
            <a:r>
              <a:rPr lang="it-IT" dirty="0"/>
              <a:t>La </a:t>
            </a:r>
            <a:r>
              <a:rPr lang="it-IT" dirty="0">
                <a:solidFill>
                  <a:srgbClr val="00B050"/>
                </a:solidFill>
              </a:rPr>
              <a:t>distanza =</a:t>
            </a:r>
            <a:r>
              <a:rPr lang="it-IT" dirty="0"/>
              <a:t> categoria decisiva per la costruzione di una geografia intesa come scienza delle relazioni spaziali</a:t>
            </a:r>
          </a:p>
          <a:p>
            <a:r>
              <a:rPr lang="it-IT" dirty="0"/>
              <a:t>Non si tratta della distanza fisica in uno spazio isotropico, ma di un concetto più ricco misurabile in termini di </a:t>
            </a:r>
            <a:r>
              <a:rPr lang="it-IT" dirty="0">
                <a:solidFill>
                  <a:srgbClr val="FF0000"/>
                </a:solidFill>
              </a:rPr>
              <a:t>tempo, costo, opportunità ed interazione sociale.</a:t>
            </a:r>
          </a:p>
          <a:p>
            <a:r>
              <a:rPr lang="it-IT" dirty="0">
                <a:solidFill>
                  <a:srgbClr val="00B0F0"/>
                </a:solidFill>
              </a:rPr>
              <a:t>L’interazione spaziale </a:t>
            </a:r>
            <a:r>
              <a:rPr lang="it-IT" dirty="0"/>
              <a:t>è il modo più semplice di concepire le relazioni che si instaurano tra soggetti diversi</a:t>
            </a:r>
          </a:p>
          <a:p>
            <a:r>
              <a:rPr lang="it-IT" dirty="0"/>
              <a:t>Il concetto di distanza fisica viene sostituito dalla fondamentale nozione di </a:t>
            </a:r>
            <a:r>
              <a:rPr lang="it-IT" dirty="0">
                <a:solidFill>
                  <a:srgbClr val="FF3399"/>
                </a:solidFill>
              </a:rPr>
              <a:t>distanza funzionale </a:t>
            </a:r>
            <a:r>
              <a:rPr lang="it-IT" dirty="0"/>
              <a:t>= la relazione tra località e regioni diverse non è lineare, ma relativa alle funzioni che essi svolgono nonché ai bisogni dei soggetti insediato</a:t>
            </a:r>
          </a:p>
        </p:txBody>
      </p:sp>
    </p:spTree>
    <p:extLst>
      <p:ext uri="{BB962C8B-B14F-4D97-AF65-F5344CB8AC3E}">
        <p14:creationId xmlns:p14="http://schemas.microsoft.com/office/powerpoint/2010/main" val="4077716607"/>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3078</Words>
  <Application>Microsoft Office PowerPoint</Application>
  <PresentationFormat>Widescreen</PresentationFormat>
  <Paragraphs>172</Paragraphs>
  <Slides>38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38</vt:i4>
      </vt:variant>
    </vt:vector>
  </HeadingPairs>
  <TitlesOfParts>
    <vt:vector size="43" baseType="lpstr">
      <vt:lpstr>Arial</vt:lpstr>
      <vt:lpstr>Calibri</vt:lpstr>
      <vt:lpstr>Cambria Math</vt:lpstr>
      <vt:lpstr>Raleway</vt:lpstr>
      <vt:lpstr>Tema di Office</vt:lpstr>
      <vt:lpstr>RIVOLUZIONE PARADIGMATICA E SCIENZA DELLE RELAZIONI SPAZIALI</vt:lpstr>
      <vt:lpstr>GEOGRAFIA ECONOMICA E RIVOLUZIONI SCIENTIFICHE</vt:lpstr>
      <vt:lpstr>GEOGRAFIA ECONOMICA E RIVOLUZIONI SCIENTIFICHE</vt:lpstr>
      <vt:lpstr>GEOGRAFIA ECONOMICA E RIVOLUZIONI SCIENTIFICHE</vt:lpstr>
      <vt:lpstr>GEOGRAFIA ECONOMICA E RIVOLUZIONI SCIENTIFICHE</vt:lpstr>
      <vt:lpstr>GEOGRAFIA ECONOMICA E RIVOLUZIONI SCIENTIFICHE</vt:lpstr>
      <vt:lpstr>GEOGRAFIA ECONOMICA E RIVOLUZIONI SCIENTIFICHE</vt:lpstr>
      <vt:lpstr>GEOGRAFIA ECONOMICA E RIVOLUZIONI SCIENTIFICHE</vt:lpstr>
      <vt:lpstr>L’INTERAZIONE SPAZIALE</vt:lpstr>
      <vt:lpstr>L’INTERAZIONE SPAZIALE</vt:lpstr>
      <vt:lpstr>MODELLO GRAVITAZIONALE</vt:lpstr>
      <vt:lpstr>MODELLO GRAVITAZIONALE</vt:lpstr>
      <vt:lpstr>MODELLO GRAVITAZIONALE</vt:lpstr>
      <vt:lpstr>MODELLO GRAVITAZIONALE</vt:lpstr>
      <vt:lpstr>MODELLO GRAVITAZIONALE</vt:lpstr>
      <vt:lpstr>Presentazione standard di PowerPoint</vt:lpstr>
      <vt:lpstr>STIMA DEI FLUSSI TRA CENTRI MEDIANTE IL MODELLO GRAVITAZIONALE</vt:lpstr>
      <vt:lpstr>Presentazione standard di PowerPoint</vt:lpstr>
      <vt:lpstr>MODELLO GRAVITAZIONALE</vt:lpstr>
      <vt:lpstr>NODI E RETI DI TRASPORTO</vt:lpstr>
      <vt:lpstr>NODI E RETI DI TRASPORTO</vt:lpstr>
      <vt:lpstr> Modello coloniale di sviluppo rete dei trasporti (Taaffe, Morril, Gould, 1963)</vt:lpstr>
      <vt:lpstr>Presentazione standard di PowerPoint</vt:lpstr>
      <vt:lpstr>Presentazione standard di PowerPoint</vt:lpstr>
      <vt:lpstr>Presentazione standard di PowerPoint</vt:lpstr>
      <vt:lpstr>Presentazione standard di PowerPoint</vt:lpstr>
      <vt:lpstr>Presentazione standard di PowerPoint</vt:lpstr>
      <vt:lpstr>RETI URBANE</vt:lpstr>
      <vt:lpstr>RETI URBANE</vt:lpstr>
      <vt:lpstr>INTERAZIONE CENTRI IN UNA GERARCHIA URBANA: a) indiretta; b) diretta </vt:lpstr>
      <vt:lpstr>RETI POLICENTRICHE</vt:lpstr>
      <vt:lpstr>RETI POLICENTRICHE</vt:lpstr>
      <vt:lpstr>Presentazione standard di PowerPoint</vt:lpstr>
      <vt:lpstr>PROCESSI DI DIFFUSIONE SPAZIALE</vt:lpstr>
      <vt:lpstr>TIPI DI DIFFUSIONE</vt:lpstr>
      <vt:lpstr>MODELLO DI HAGERSTRAND</vt:lpstr>
      <vt:lpstr>    MODELLO DI HAGERSTRAND</vt:lpstr>
      <vt:lpstr>PROCESSO DI ADOZIONE DELL’INNOVAZIONE SECONDO HAGERSTRAND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11</cp:revision>
  <dcterms:created xsi:type="dcterms:W3CDTF">2020-04-25T16:23:21Z</dcterms:created>
  <dcterms:modified xsi:type="dcterms:W3CDTF">2023-02-19T10:21:57Z</dcterms:modified>
</cp:coreProperties>
</file>