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81" r:id="rId4"/>
    <p:sldId id="280" r:id="rId5"/>
    <p:sldId id="279" r:id="rId6"/>
    <p:sldId id="282" r:id="rId7"/>
    <p:sldId id="283" r:id="rId8"/>
    <p:sldId id="260" r:id="rId9"/>
    <p:sldId id="261" r:id="rId10"/>
    <p:sldId id="262" r:id="rId11"/>
    <p:sldId id="263" r:id="rId12"/>
    <p:sldId id="264" r:id="rId13"/>
    <p:sldId id="265" r:id="rId14"/>
    <p:sldId id="267" r:id="rId15"/>
    <p:sldId id="268" r:id="rId16"/>
    <p:sldId id="266"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94674"/>
  </p:normalViewPr>
  <p:slideViewPr>
    <p:cSldViewPr snapToGrid="0" snapToObjects="1">
      <p:cViewPr varScale="1">
        <p:scale>
          <a:sx n="59" d="100"/>
          <a:sy n="59" d="100"/>
        </p:scale>
        <p:origin x="7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19/02/2023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333673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19/02/2023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640C38"/>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es-VE" dirty="0"/>
              <a:t>REGIONI E SVILUPPO ECONOMICO</a:t>
            </a:r>
            <a:endParaRPr lang="it-IT" dirty="0"/>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DELLA POLARIZZAZIONE DI PERROUX (1903-1987)</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838199" y="2329542"/>
            <a:ext cx="11157857" cy="4123793"/>
          </a:xfrm>
        </p:spPr>
        <p:txBody>
          <a:bodyPr>
            <a:normAutofit fontScale="70000" lnSpcReduction="20000"/>
          </a:bodyPr>
          <a:lstStyle/>
          <a:p>
            <a:pPr algn="l">
              <a:buFontTx/>
              <a:buChar char="-"/>
            </a:pPr>
            <a:r>
              <a:rPr lang="it-IT" dirty="0"/>
              <a:t>Perroux sostituisce lo spazio dell’economia classica con un concetto di </a:t>
            </a:r>
            <a:r>
              <a:rPr lang="it-IT" i="1" dirty="0">
                <a:solidFill>
                  <a:srgbClr val="FF0000"/>
                </a:solidFill>
              </a:rPr>
              <a:t>spazio astratto topologico</a:t>
            </a:r>
            <a:r>
              <a:rPr lang="it-IT" dirty="0">
                <a:solidFill>
                  <a:srgbClr val="FF0000"/>
                </a:solidFill>
              </a:rPr>
              <a:t>, un “campo di forze” centripete e centrifughe</a:t>
            </a:r>
            <a:r>
              <a:rPr lang="it-IT" dirty="0"/>
              <a:t> nell’ambito del quale soggetti e mezzi di produzione vengono attratti e respinti in maniera selettiva da e verso i diversi luoghi. </a:t>
            </a:r>
          </a:p>
          <a:p>
            <a:pPr marL="0" indent="0">
              <a:buNone/>
            </a:pPr>
            <a:endParaRPr lang="it-IT" dirty="0"/>
          </a:p>
          <a:p>
            <a:pPr algn="l">
              <a:buFontTx/>
              <a:buChar char="-"/>
            </a:pPr>
            <a:r>
              <a:rPr lang="it-IT" dirty="0"/>
              <a:t>Ciò significava che lo sviluppo economico non poteva avvenire in ogni luogo nella stessa misura, ma che aveva origine in pochi punti dello spazio, nei “</a:t>
            </a:r>
            <a:r>
              <a:rPr lang="it-IT" dirty="0">
                <a:solidFill>
                  <a:srgbClr val="FF9900"/>
                </a:solidFill>
              </a:rPr>
              <a:t>poli di crescita</a:t>
            </a:r>
            <a:r>
              <a:rPr lang="it-IT" dirty="0"/>
              <a:t>”, dai quali si propaga in modo diverso, coinvolgendo parti diverse dello stesso spazio. </a:t>
            </a:r>
          </a:p>
          <a:p>
            <a:pPr algn="l">
              <a:buFontTx/>
              <a:buChar char="-"/>
            </a:pPr>
            <a:endParaRPr lang="it-IT" dirty="0"/>
          </a:p>
          <a:p>
            <a:pPr algn="l">
              <a:buFontTx/>
              <a:buChar char="-"/>
            </a:pPr>
            <a:r>
              <a:rPr lang="it-IT" dirty="0"/>
              <a:t>Questi poli corrispondevano alle </a:t>
            </a:r>
            <a:r>
              <a:rPr lang="it-IT" dirty="0">
                <a:solidFill>
                  <a:srgbClr val="FF66CC"/>
                </a:solidFill>
              </a:rPr>
              <a:t>agglomerazioni industriali, nelle quali sono localizzate </a:t>
            </a:r>
            <a:r>
              <a:rPr lang="it-IT" b="1" i="1" dirty="0">
                <a:solidFill>
                  <a:srgbClr val="FF66CC"/>
                </a:solidFill>
              </a:rPr>
              <a:t>le imprese o le attività motrici, </a:t>
            </a:r>
            <a:r>
              <a:rPr lang="it-IT" b="1" dirty="0">
                <a:effectLst/>
              </a:rPr>
              <a:t>ovvero</a:t>
            </a:r>
            <a:r>
              <a:rPr lang="it-IT" dirty="0"/>
              <a:t> settori produttivi che per la loro dimensione, o per la loro capacità ad innovare, o ancora per i rapporti privilegiati con le altre imprese e gli altri settori (sub-fornitori, acquirenti, ecc.) generano un </a:t>
            </a:r>
            <a:r>
              <a:rPr lang="it-IT" i="1" dirty="0">
                <a:solidFill>
                  <a:srgbClr val="00B050"/>
                </a:solidFill>
              </a:rPr>
              <a:t>effetto moltiplicatore </a:t>
            </a:r>
            <a:r>
              <a:rPr lang="it-IT" dirty="0"/>
              <a:t>e dunque delle economie esterne, capace di suscitare la crescita e la localizzazione di altre attività economiche.</a:t>
            </a:r>
          </a:p>
        </p:txBody>
      </p:sp>
    </p:spTree>
    <p:extLst>
      <p:ext uri="{BB962C8B-B14F-4D97-AF65-F5344CB8AC3E}">
        <p14:creationId xmlns:p14="http://schemas.microsoft.com/office/powerpoint/2010/main" val="75358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DELLA POLARIZZAZIONE DI PERROUX (1903-1987)</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228600" y="2318656"/>
            <a:ext cx="11963400" cy="4134679"/>
          </a:xfrm>
        </p:spPr>
        <p:txBody>
          <a:bodyPr>
            <a:normAutofit fontScale="92500" lnSpcReduction="20000"/>
          </a:bodyPr>
          <a:lstStyle/>
          <a:p>
            <a:pPr algn="l"/>
            <a:r>
              <a:rPr lang="it-IT" dirty="0"/>
              <a:t>Storicamente la funzione motrice viene attribuita allo sviluppo dei trasporti: in particolare ai benefici legati alla presenza di infrastrutture (essenzialmente ferroviarie e fluviali nel XIX sec., stradali e aeroportuali nel XX sec.). </a:t>
            </a:r>
          </a:p>
          <a:p>
            <a:pPr algn="l"/>
            <a:r>
              <a:rPr lang="it-IT" dirty="0"/>
              <a:t>Nel XX secolo si impongono la siderurgia, prima, e poi l’industria automobilistica, l’industria petrolifera; </a:t>
            </a:r>
          </a:p>
          <a:p>
            <a:pPr algn="l"/>
            <a:r>
              <a:rPr lang="it-IT" dirty="0"/>
              <a:t>dopo gli anni ’50 si imporranno i settori dell’elettronica, dei materiali sintetici e l’industria aerospaziale. </a:t>
            </a:r>
          </a:p>
          <a:p>
            <a:pPr algn="l"/>
            <a:r>
              <a:rPr lang="it-IT" dirty="0"/>
              <a:t>Oggi possiamo dire che i </a:t>
            </a:r>
            <a:r>
              <a:rPr lang="it-IT" i="1" dirty="0"/>
              <a:t>settori motori </a:t>
            </a:r>
            <a:r>
              <a:rPr lang="it-IT" dirty="0"/>
              <a:t>sono sempre più (o essenzialmente) composti da attività immateriali a forte componente di informazione: l’informatica, le telecomunicazioni, le attività finanziarie, il settore della ricerca legato alle biotecnologie, ecc.….</a:t>
            </a:r>
          </a:p>
        </p:txBody>
      </p:sp>
    </p:spTree>
    <p:extLst>
      <p:ext uri="{BB962C8B-B14F-4D97-AF65-F5344CB8AC3E}">
        <p14:creationId xmlns:p14="http://schemas.microsoft.com/office/powerpoint/2010/main" val="19503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DELLA POLARIZZAZIONE DI PERROUX (1903-1987)</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315685" y="2209800"/>
            <a:ext cx="11680371" cy="4747592"/>
          </a:xfrm>
        </p:spPr>
        <p:txBody>
          <a:bodyPr>
            <a:normAutofit fontScale="77500" lnSpcReduction="20000"/>
          </a:bodyPr>
          <a:lstStyle/>
          <a:p>
            <a:pPr marL="0" indent="0" algn="ctr">
              <a:buNone/>
            </a:pPr>
            <a:r>
              <a:rPr lang="it-IT" dirty="0">
                <a:solidFill>
                  <a:srgbClr val="FF0000"/>
                </a:solidFill>
              </a:rPr>
              <a:t>Riassumendo:</a:t>
            </a:r>
          </a:p>
          <a:p>
            <a:pPr marL="514350" indent="-514350">
              <a:buAutoNum type="arabicParenR"/>
            </a:pPr>
            <a:r>
              <a:rPr lang="it-IT" dirty="0"/>
              <a:t>importante è la Nozione di </a:t>
            </a:r>
            <a:r>
              <a:rPr lang="it-IT" i="1" dirty="0"/>
              <a:t>impresa motrice </a:t>
            </a:r>
            <a:r>
              <a:rPr lang="it-IT" dirty="0"/>
              <a:t>o di </a:t>
            </a:r>
            <a:r>
              <a:rPr lang="it-IT" i="1" dirty="0"/>
              <a:t>settore motore </a:t>
            </a:r>
            <a:r>
              <a:rPr lang="it-IT" dirty="0"/>
              <a:t>dello sviluppo regionale, che sta alla base del processo di crescita produttiva. Essa, per innescare il processo espansivo, dovrà essere di grandi dimensioni e quindi capace di immettere sul mercato grandi quantità di beni. L’impresa motrice (o il settore) tuttavia, secondo la teoria perrousiana, deve esercitare un tipo di dominazione – non solo del mercato a cui si rivolge in termini di parziale o totale monopolio su un bene – ma anche del suo ambito economico- regionale, e questa dominazione si esprime soprattutto nella sua capacità di attivare attività connesse a monte (sub-forniture) e a valle (servizi e distribuzione, ad esempio) del processo produttivo.</a:t>
            </a:r>
          </a:p>
          <a:p>
            <a:pPr marL="514350" indent="-514350">
              <a:buAutoNum type="arabicParenR"/>
            </a:pPr>
            <a:r>
              <a:rPr lang="it-IT" i="1" dirty="0"/>
              <a:t>Natura dei processi di polarizzazione sociale e demografica</a:t>
            </a:r>
            <a:r>
              <a:rPr lang="it-IT" dirty="0"/>
              <a:t>: sono connessi e conseguenti ai processi di accumulazione economica che coinvolge in gran parte l’economia dell’area, attirando dall’esterno popolazione e capitali. La crescita della popolazione richiederà la dotazione di più servizi e di più infrastrutture nel polo di sviluppo. Ciò stimolerà nuove occasioni di occupazione e attirerà nuove popolazione. Sotto questo aspetto la crescita industriale e la crescita demografica tendono ad autoalimentarsi reciprocamente.</a:t>
            </a:r>
          </a:p>
          <a:p>
            <a:pPr marL="514350" indent="-514350">
              <a:buAutoNum type="arabicParenR"/>
            </a:pPr>
            <a:endParaRPr lang="it-IT" dirty="0"/>
          </a:p>
          <a:p>
            <a:endParaRPr lang="it-IT" dirty="0"/>
          </a:p>
        </p:txBody>
      </p:sp>
    </p:spTree>
    <p:extLst>
      <p:ext uri="{BB962C8B-B14F-4D97-AF65-F5344CB8AC3E}">
        <p14:creationId xmlns:p14="http://schemas.microsoft.com/office/powerpoint/2010/main" val="426417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DELLA POLARIZZAZIONE DI PERROUX (1903-1987)</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468085" y="2231571"/>
            <a:ext cx="11593285" cy="4310744"/>
          </a:xfrm>
        </p:spPr>
        <p:txBody>
          <a:bodyPr>
            <a:normAutofit fontScale="92500" lnSpcReduction="20000"/>
          </a:bodyPr>
          <a:lstStyle/>
          <a:p>
            <a:pPr marL="0" indent="0" algn="ctr">
              <a:buNone/>
            </a:pPr>
            <a:r>
              <a:rPr lang="it-IT" dirty="0">
                <a:solidFill>
                  <a:srgbClr val="FF0000"/>
                </a:solidFill>
              </a:rPr>
              <a:t>Riassumendo:</a:t>
            </a:r>
          </a:p>
          <a:p>
            <a:pPr marL="0" indent="0">
              <a:buNone/>
            </a:pPr>
            <a:r>
              <a:rPr lang="it-IT" dirty="0"/>
              <a:t>3) La formazione di </a:t>
            </a:r>
            <a:r>
              <a:rPr lang="it-IT" i="1" dirty="0"/>
              <a:t>economie esterne. </a:t>
            </a:r>
            <a:r>
              <a:rPr lang="it-IT" dirty="0"/>
              <a:t>Secondo Perroux le economie esterne, gli effetti derivati dal moltiplicatore della crescita delle attività motrici, sono conseguenti al processo di accumulazione che coinvolge l’impresa dominante, esse non sono dunque scindibili dal processo di crescita del polo, e anzi tendono a legarsi in un ciclo di sviluppo dell’economia del polo di sviluppo e dell’economia regionale.</a:t>
            </a:r>
          </a:p>
          <a:p>
            <a:pPr marL="0" indent="0">
              <a:buNone/>
            </a:pPr>
            <a:endParaRPr lang="it-IT" dirty="0"/>
          </a:p>
          <a:p>
            <a:pPr marL="0" indent="0">
              <a:buNone/>
            </a:pPr>
            <a:r>
              <a:rPr lang="it-IT" dirty="0"/>
              <a:t>4) La crescita demografica e l’espansione delle attività economiche producono una graduale complessificazione della crescita polarizzata, nella quale aumentano le interazioni tra soggetti economici, politici, sociali e culturali, aumentano gli investimenti effettuati e dunque in generale la ricchezza del sistema.</a:t>
            </a:r>
          </a:p>
          <a:p>
            <a:endParaRPr lang="it-IT" dirty="0"/>
          </a:p>
        </p:txBody>
      </p:sp>
    </p:spTree>
    <p:extLst>
      <p:ext uri="{BB962C8B-B14F-4D97-AF65-F5344CB8AC3E}">
        <p14:creationId xmlns:p14="http://schemas.microsoft.com/office/powerpoint/2010/main" val="140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EB27-1C0E-4C4E-8B0C-DA2211E98D4B}"/>
              </a:ext>
            </a:extLst>
          </p:cNvPr>
          <p:cNvSpPr>
            <a:spLocks noGrp="1"/>
          </p:cNvSpPr>
          <p:nvPr>
            <p:ph type="title"/>
          </p:nvPr>
        </p:nvSpPr>
        <p:spPr/>
        <p:txBody>
          <a:bodyPr/>
          <a:lstStyle/>
          <a:p>
            <a:r>
              <a:rPr lang="it-IT" dirty="0"/>
              <a:t>DUALISMO ECONOMICO E SCHEMA INTERPRETATIVO DI HIRSCHMAN</a:t>
            </a:r>
          </a:p>
        </p:txBody>
      </p:sp>
      <p:sp>
        <p:nvSpPr>
          <p:cNvPr id="3" name="Segnaposto contenuto 2">
            <a:extLst>
              <a:ext uri="{FF2B5EF4-FFF2-40B4-BE49-F238E27FC236}">
                <a16:creationId xmlns:a16="http://schemas.microsoft.com/office/drawing/2014/main" id="{AB9FA8C9-CC01-454B-8D4F-E880E9305E38}"/>
              </a:ext>
            </a:extLst>
          </p:cNvPr>
          <p:cNvSpPr>
            <a:spLocks noGrp="1"/>
          </p:cNvSpPr>
          <p:nvPr>
            <p:ph idx="1"/>
          </p:nvPr>
        </p:nvSpPr>
        <p:spPr>
          <a:xfrm>
            <a:off x="838199" y="2242456"/>
            <a:ext cx="11168743" cy="3984173"/>
          </a:xfrm>
        </p:spPr>
        <p:txBody>
          <a:bodyPr>
            <a:normAutofit fontScale="92500" lnSpcReduction="20000"/>
          </a:bodyPr>
          <a:lstStyle/>
          <a:p>
            <a:pPr algn="l"/>
            <a:r>
              <a:rPr lang="it-IT" dirty="0"/>
              <a:t>Hirschman formulò una teoria della polarizzazione basata sul </a:t>
            </a:r>
            <a:r>
              <a:rPr lang="it-IT" dirty="0">
                <a:solidFill>
                  <a:srgbClr val="FF0000"/>
                </a:solidFill>
              </a:rPr>
              <a:t>dualismo economico e sul necessario squilibrio spaziale provocato dallo sviluppo economico spaziale</a:t>
            </a:r>
            <a:r>
              <a:rPr lang="it-IT" dirty="0"/>
              <a:t>, sia a scala regionale che a scala mondiale. </a:t>
            </a:r>
          </a:p>
          <a:p>
            <a:pPr algn="l"/>
            <a:r>
              <a:rPr lang="it-IT" dirty="0"/>
              <a:t>Laddove viene inizialmente a localizzarsi un’industria, ciò provoca un aumento della domanda in altri settori (ad esempio le costruzioni): lo sviluppo ha quindi un </a:t>
            </a:r>
            <a:r>
              <a:rPr lang="it-IT" i="1" dirty="0"/>
              <a:t>effetto cumulativo </a:t>
            </a:r>
            <a:r>
              <a:rPr lang="it-IT" dirty="0"/>
              <a:t>che spinge alla concentrazione delle attività economiche e in particolare industriale. </a:t>
            </a:r>
          </a:p>
          <a:p>
            <a:pPr algn="l"/>
            <a:r>
              <a:rPr lang="it-IT" dirty="0"/>
              <a:t>Analogamente egli proiettò la teoria dello squilibrio sullo sviluppo spaziale mondiale, prevedendo in qualche modo il divario economico tra il nord (dove si concentrano gli investimenti) e il sud del mondo (che accuserà sin dall’inizio un ritardo di sviluppo</a:t>
            </a:r>
          </a:p>
        </p:txBody>
      </p:sp>
    </p:spTree>
    <p:extLst>
      <p:ext uri="{BB962C8B-B14F-4D97-AF65-F5344CB8AC3E}">
        <p14:creationId xmlns:p14="http://schemas.microsoft.com/office/powerpoint/2010/main" val="179057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EB27-1C0E-4C4E-8B0C-DA2211E98D4B}"/>
              </a:ext>
            </a:extLst>
          </p:cNvPr>
          <p:cNvSpPr>
            <a:spLocks noGrp="1"/>
          </p:cNvSpPr>
          <p:nvPr>
            <p:ph type="title"/>
          </p:nvPr>
        </p:nvSpPr>
        <p:spPr/>
        <p:txBody>
          <a:bodyPr/>
          <a:lstStyle/>
          <a:p>
            <a:r>
              <a:rPr lang="it-IT" dirty="0"/>
              <a:t>DUALISMO ECONOMICO E SCHEMA INTERPRETATIVO DI HIRSCHMAN</a:t>
            </a:r>
          </a:p>
        </p:txBody>
      </p:sp>
      <p:sp>
        <p:nvSpPr>
          <p:cNvPr id="3" name="Segnaposto contenuto 2">
            <a:extLst>
              <a:ext uri="{FF2B5EF4-FFF2-40B4-BE49-F238E27FC236}">
                <a16:creationId xmlns:a16="http://schemas.microsoft.com/office/drawing/2014/main" id="{AB9FA8C9-CC01-454B-8D4F-E880E9305E38}"/>
              </a:ext>
            </a:extLst>
          </p:cNvPr>
          <p:cNvSpPr>
            <a:spLocks noGrp="1"/>
          </p:cNvSpPr>
          <p:nvPr>
            <p:ph idx="1"/>
          </p:nvPr>
        </p:nvSpPr>
        <p:spPr>
          <a:xfrm>
            <a:off x="141514" y="2114108"/>
            <a:ext cx="12050486" cy="4188721"/>
          </a:xfrm>
        </p:spPr>
        <p:txBody>
          <a:bodyPr>
            <a:normAutofit/>
          </a:bodyPr>
          <a:lstStyle/>
          <a:p>
            <a:pPr algn="l"/>
            <a:r>
              <a:rPr lang="it-IT" dirty="0"/>
              <a:t>Per Hirschman tuttavia, la soluzione dei problemi dello sviluppo regionale, ovvero una riduzione degli squilibri e delle disuguaglianze, doveva avvenire nel lungo periodo, in maniera spontanea con l’aumento graduale dei livelli di consumo (e quindi del benessere) dei paesi in via di sviluppo. </a:t>
            </a:r>
          </a:p>
          <a:p>
            <a:pPr algn="l"/>
            <a:r>
              <a:rPr lang="it-IT" dirty="0"/>
              <a:t>Se ciò non fosse stato sufficiente, avrebbero dovuto essere definiti dei meccanismi volti a correggere questo sviluppo duale e ineguale, conseguente all’operare dei meccanismi del mercato nello spazio.</a:t>
            </a:r>
          </a:p>
        </p:txBody>
      </p:sp>
    </p:spTree>
    <p:extLst>
      <p:ext uri="{BB962C8B-B14F-4D97-AF65-F5344CB8AC3E}">
        <p14:creationId xmlns:p14="http://schemas.microsoft.com/office/powerpoint/2010/main" val="90587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61FE1-7351-40A8-9F46-E2A133422671}"/>
              </a:ext>
            </a:extLst>
          </p:cNvPr>
          <p:cNvSpPr>
            <a:spLocks noGrp="1"/>
          </p:cNvSpPr>
          <p:nvPr>
            <p:ph type="title"/>
          </p:nvPr>
        </p:nvSpPr>
        <p:spPr>
          <a:xfrm>
            <a:off x="1952596" y="-99392"/>
            <a:ext cx="8229600" cy="1170938"/>
          </a:xfrm>
        </p:spPr>
        <p:txBody>
          <a:bodyPr/>
          <a:lstStyle/>
          <a:p>
            <a:r>
              <a:rPr lang="it-IT" sz="3200" dirty="0"/>
              <a:t>MODELLO DELLA CAUSAZIONE CIRCOLARE E CUMULATIVA DI  MYRDAL</a:t>
            </a:r>
          </a:p>
        </p:txBody>
      </p:sp>
      <p:sp>
        <p:nvSpPr>
          <p:cNvPr id="3" name="Segnaposto contenuto 2">
            <a:extLst>
              <a:ext uri="{FF2B5EF4-FFF2-40B4-BE49-F238E27FC236}">
                <a16:creationId xmlns:a16="http://schemas.microsoft.com/office/drawing/2014/main" id="{2B2586F1-2051-4B0E-AFD6-0E152D2521EC}"/>
              </a:ext>
            </a:extLst>
          </p:cNvPr>
          <p:cNvSpPr>
            <a:spLocks noGrp="1"/>
          </p:cNvSpPr>
          <p:nvPr>
            <p:ph idx="1"/>
          </p:nvPr>
        </p:nvSpPr>
        <p:spPr>
          <a:xfrm>
            <a:off x="1981200" y="1700808"/>
            <a:ext cx="8229600" cy="5157192"/>
          </a:xfrm>
        </p:spPr>
        <p:txBody>
          <a:bodyPr>
            <a:normAutofit fontScale="92500" lnSpcReduction="20000"/>
          </a:bodyPr>
          <a:lstStyle/>
          <a:p>
            <a:r>
              <a:rPr lang="it-IT" dirty="0"/>
              <a:t>premio Nobel per l’economia nel1974</a:t>
            </a:r>
          </a:p>
          <a:p>
            <a:pPr algn="l"/>
            <a:r>
              <a:rPr lang="it-IT" dirty="0"/>
              <a:t>Egli propose un modello ancora oggi molto conosciuto, chiamato di </a:t>
            </a:r>
            <a:r>
              <a:rPr lang="it-IT" i="1" dirty="0"/>
              <a:t>causazione circolare </a:t>
            </a:r>
            <a:r>
              <a:rPr lang="it-IT" dirty="0"/>
              <a:t>e cumulativa, molto simile a quello di Hirschmann, tuttavia, molto più pessimista sulle sue conclusioni a lungo termine, negando qualsiasi possibilità di perequazione, di riequilibrio dei livelli di sviluppo economico tra centri e periferie.</a:t>
            </a:r>
          </a:p>
          <a:p>
            <a:pPr algn="l"/>
            <a:r>
              <a:rPr lang="it-IT" dirty="0"/>
              <a:t>Secondo Myrdal lo sviluppo economico si innesca solo in presenza di particolari condizioni (anche naturali), condizioni che determinano un </a:t>
            </a:r>
            <a:r>
              <a:rPr lang="it-IT" i="1" dirty="0"/>
              <a:t>vantaggio iniziale </a:t>
            </a:r>
            <a:r>
              <a:rPr lang="it-IT" dirty="0"/>
              <a:t>per la localizzazione di imprese nelle regioni cosiddette centrali. In esse si innescherebbero dei processi cumulativi di sviluppo economico, tali da coinvolgere anche le altre regioni, come nello schema di Hirschman</a:t>
            </a:r>
          </a:p>
        </p:txBody>
      </p:sp>
    </p:spTree>
    <p:extLst>
      <p:ext uri="{BB962C8B-B14F-4D97-AF65-F5344CB8AC3E}">
        <p14:creationId xmlns:p14="http://schemas.microsoft.com/office/powerpoint/2010/main" val="95940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CFBFE-6EF6-4A27-9D8D-B8AB6A04429B}"/>
              </a:ext>
            </a:extLst>
          </p:cNvPr>
          <p:cNvSpPr>
            <a:spLocks noGrp="1"/>
          </p:cNvSpPr>
          <p:nvPr>
            <p:ph type="title"/>
          </p:nvPr>
        </p:nvSpPr>
        <p:spPr/>
        <p:txBody>
          <a:bodyPr/>
          <a:lstStyle/>
          <a:p>
            <a:r>
              <a:rPr lang="it-IT" sz="3200" dirty="0"/>
              <a:t>MODELLO DELLA CAUSAZIONE CIRCOLARE E CUMULATIVA DI  MYRDAL</a:t>
            </a:r>
          </a:p>
        </p:txBody>
      </p:sp>
      <p:pic>
        <p:nvPicPr>
          <p:cNvPr id="4" name="Segnaposto contenuto 3">
            <a:extLst>
              <a:ext uri="{FF2B5EF4-FFF2-40B4-BE49-F238E27FC236}">
                <a16:creationId xmlns:a16="http://schemas.microsoft.com/office/drawing/2014/main" id="{7046231A-1F89-4335-8A30-814078E42E43}"/>
              </a:ext>
            </a:extLst>
          </p:cNvPr>
          <p:cNvPicPr>
            <a:picLocks noGrp="1" noChangeAspect="1"/>
          </p:cNvPicPr>
          <p:nvPr>
            <p:ph idx="1"/>
          </p:nvPr>
        </p:nvPicPr>
        <p:blipFill>
          <a:blip r:embed="rId2"/>
          <a:stretch>
            <a:fillRect/>
          </a:stretch>
        </p:blipFill>
        <p:spPr>
          <a:xfrm>
            <a:off x="2076450" y="2114108"/>
            <a:ext cx="8039100" cy="4419600"/>
          </a:xfrm>
          <a:prstGeom prst="rect">
            <a:avLst/>
          </a:prstGeom>
        </p:spPr>
      </p:pic>
    </p:spTree>
    <p:extLst>
      <p:ext uri="{BB962C8B-B14F-4D97-AF65-F5344CB8AC3E}">
        <p14:creationId xmlns:p14="http://schemas.microsoft.com/office/powerpoint/2010/main" val="387859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1F162-9479-4679-9A22-C8E89AF9F64A}"/>
              </a:ext>
            </a:extLst>
          </p:cNvPr>
          <p:cNvSpPr>
            <a:spLocks noGrp="1"/>
          </p:cNvSpPr>
          <p:nvPr>
            <p:ph type="title"/>
          </p:nvPr>
        </p:nvSpPr>
        <p:spPr/>
        <p:txBody>
          <a:bodyPr/>
          <a:lstStyle/>
          <a:p>
            <a:r>
              <a:rPr lang="it-IT" dirty="0"/>
              <a:t>FUNZIONALISMO E SISTEMI FUNZIONALI</a:t>
            </a:r>
          </a:p>
        </p:txBody>
      </p:sp>
      <p:sp>
        <p:nvSpPr>
          <p:cNvPr id="3" name="Segnaposto contenuto 2">
            <a:extLst>
              <a:ext uri="{FF2B5EF4-FFF2-40B4-BE49-F238E27FC236}">
                <a16:creationId xmlns:a16="http://schemas.microsoft.com/office/drawing/2014/main" id="{4762AE3B-28A2-48EF-BD14-48ED254965CB}"/>
              </a:ext>
            </a:extLst>
          </p:cNvPr>
          <p:cNvSpPr>
            <a:spLocks noGrp="1"/>
          </p:cNvSpPr>
          <p:nvPr>
            <p:ph idx="1"/>
          </p:nvPr>
        </p:nvSpPr>
        <p:spPr/>
        <p:txBody>
          <a:bodyPr>
            <a:noAutofit/>
          </a:bodyPr>
          <a:lstStyle/>
          <a:p>
            <a:r>
              <a:rPr lang="it-IT" sz="2000" dirty="0"/>
              <a:t>Il modello di Perroux e quelli dei suoi successivi sviluppi erano tuttavia ancora delle formulazioni teoriche e staccate dalla realtà e </a:t>
            </a:r>
            <a:r>
              <a:rPr lang="it-IT" sz="2000" dirty="0">
                <a:solidFill>
                  <a:srgbClr val="FF0000"/>
                </a:solidFill>
              </a:rPr>
              <a:t>caratterizzate da un alto livello di astrazione</a:t>
            </a:r>
            <a:r>
              <a:rPr lang="it-IT" sz="2000" dirty="0"/>
              <a:t>; in essi mancava infatti una esplicita considerazione della dimensione geografica degli eventi economici, al di là del riconoscimento del processo di polarizzazione spaziale delle forze economiche e demografiche.</a:t>
            </a:r>
          </a:p>
          <a:p>
            <a:r>
              <a:rPr lang="it-IT" sz="2000" dirty="0"/>
              <a:t>Tuttavia il modello delle regione polarizzata e dello sviluppo cumulativo ha avuto </a:t>
            </a:r>
            <a:r>
              <a:rPr lang="it-IT" sz="2000" dirty="0">
                <a:solidFill>
                  <a:srgbClr val="92D050"/>
                </a:solidFill>
              </a:rPr>
              <a:t>grande impatto a livello scientifico e politico</a:t>
            </a:r>
            <a:r>
              <a:rPr lang="it-IT" sz="2000" dirty="0"/>
              <a:t>, in quanto fu possibile adattarlo ad un gran numero di situazioni empiriche a livello nazionale o regionale in Europa e nel Nordamerica nel secondo dopoguerra (e dunque con le caratteristiche del regime di accumulazione "fordista", basato sulla produzione di massa in un unico grande complesso industriale localizzato)</a:t>
            </a:r>
          </a:p>
        </p:txBody>
      </p:sp>
    </p:spTree>
    <p:extLst>
      <p:ext uri="{BB962C8B-B14F-4D97-AF65-F5344CB8AC3E}">
        <p14:creationId xmlns:p14="http://schemas.microsoft.com/office/powerpoint/2010/main" val="191901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1F162-9479-4679-9A22-C8E89AF9F64A}"/>
              </a:ext>
            </a:extLst>
          </p:cNvPr>
          <p:cNvSpPr>
            <a:spLocks noGrp="1"/>
          </p:cNvSpPr>
          <p:nvPr>
            <p:ph type="title"/>
          </p:nvPr>
        </p:nvSpPr>
        <p:spPr/>
        <p:txBody>
          <a:bodyPr/>
          <a:lstStyle/>
          <a:p>
            <a:r>
              <a:rPr lang="it-IT" dirty="0"/>
              <a:t>FUNZIONALISMO E SISTEMI FUNZIONALI</a:t>
            </a:r>
          </a:p>
        </p:txBody>
      </p:sp>
      <p:sp>
        <p:nvSpPr>
          <p:cNvPr id="3" name="Segnaposto contenuto 2">
            <a:extLst>
              <a:ext uri="{FF2B5EF4-FFF2-40B4-BE49-F238E27FC236}">
                <a16:creationId xmlns:a16="http://schemas.microsoft.com/office/drawing/2014/main" id="{4762AE3B-28A2-48EF-BD14-48ED254965CB}"/>
              </a:ext>
            </a:extLst>
          </p:cNvPr>
          <p:cNvSpPr>
            <a:spLocks noGrp="1"/>
          </p:cNvSpPr>
          <p:nvPr>
            <p:ph idx="1"/>
          </p:nvPr>
        </p:nvSpPr>
        <p:spPr>
          <a:xfrm>
            <a:off x="283029" y="1861457"/>
            <a:ext cx="11538857" cy="4506685"/>
          </a:xfrm>
        </p:spPr>
        <p:txBody>
          <a:bodyPr>
            <a:noAutofit/>
          </a:bodyPr>
          <a:lstStyle/>
          <a:p>
            <a:pPr algn="l"/>
            <a:r>
              <a:rPr lang="it-IT" sz="2000" dirty="0"/>
              <a:t>Con l’affermarsi della teoria della regione polarizzata si affermò altresì il metodo o meglio </a:t>
            </a:r>
            <a:r>
              <a:rPr lang="it-IT" sz="2000" dirty="0">
                <a:solidFill>
                  <a:srgbClr val="FF66CC"/>
                </a:solidFill>
              </a:rPr>
              <a:t>il ragionamento funzionalista</a:t>
            </a:r>
          </a:p>
          <a:p>
            <a:r>
              <a:rPr lang="it-IT" sz="2000" dirty="0"/>
              <a:t>il metodo funzionalista si differenzia nettamente dall’approccio semplificatorio, di scomposizione del “tutto” in parti sempre più piccole e specializzate come avvenuto nel XIX secolo. </a:t>
            </a:r>
          </a:p>
          <a:p>
            <a:r>
              <a:rPr lang="it-IT" sz="2000" dirty="0"/>
              <a:t>Al contrario, il funzionalismo considera il “tutto” come qualcosa di ben distinto dalla somma degli elementi (delle parti) che lo compongono. </a:t>
            </a:r>
          </a:p>
          <a:p>
            <a:r>
              <a:rPr lang="it-IT" sz="2000" dirty="0"/>
              <a:t>La realtà è piuttosto rappresentata come un organismo vivente, prendendo a modello la fisiologia e la biologia. </a:t>
            </a:r>
          </a:p>
          <a:p>
            <a:r>
              <a:rPr lang="it-IT" sz="2000" dirty="0"/>
              <a:t>Come per i sistemi biologici i sistemi sociali sono visti operare per il soddisfacimento dei loro bisogni. </a:t>
            </a:r>
          </a:p>
          <a:p>
            <a:r>
              <a:rPr lang="it-IT" sz="2000" dirty="0">
                <a:solidFill>
                  <a:srgbClr val="FF0000"/>
                </a:solidFill>
              </a:rPr>
              <a:t>Un sistema regionale (o territoriale) diventa così l’insieme dei rapporti che i diversi membri o attori del sistema (di una città, di una regione, di una nazione) giocano nelle dinamiche del suo sviluppo economico.</a:t>
            </a:r>
          </a:p>
          <a:p>
            <a:endParaRPr lang="it-IT" sz="2000" dirty="0"/>
          </a:p>
        </p:txBody>
      </p:sp>
    </p:spTree>
    <p:extLst>
      <p:ext uri="{BB962C8B-B14F-4D97-AF65-F5344CB8AC3E}">
        <p14:creationId xmlns:p14="http://schemas.microsoft.com/office/powerpoint/2010/main" val="218027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B15FC2-5830-4054-891E-8A1E3481A2CB}"/>
              </a:ext>
            </a:extLst>
          </p:cNvPr>
          <p:cNvSpPr>
            <a:spLocks noGrp="1"/>
          </p:cNvSpPr>
          <p:nvPr>
            <p:ph type="title"/>
          </p:nvPr>
        </p:nvSpPr>
        <p:spPr>
          <a:xfrm>
            <a:off x="1415142" y="304801"/>
            <a:ext cx="10635343" cy="674913"/>
          </a:xfrm>
        </p:spPr>
        <p:txBody>
          <a:bodyPr/>
          <a:lstStyle/>
          <a:p>
            <a:pPr algn="ctr"/>
            <a:r>
              <a:rPr lang="it-IT" dirty="0"/>
              <a:t>       LO SVILUPPO ECONOMICO REGIONALE</a:t>
            </a:r>
          </a:p>
        </p:txBody>
      </p:sp>
      <p:sp>
        <p:nvSpPr>
          <p:cNvPr id="3" name="Segnaposto contenuto 2">
            <a:extLst>
              <a:ext uri="{FF2B5EF4-FFF2-40B4-BE49-F238E27FC236}">
                <a16:creationId xmlns:a16="http://schemas.microsoft.com/office/drawing/2014/main" id="{2BE312A2-110A-444F-B13D-7238D42FB3B6}"/>
              </a:ext>
            </a:extLst>
          </p:cNvPr>
          <p:cNvSpPr>
            <a:spLocks noGrp="1"/>
          </p:cNvSpPr>
          <p:nvPr>
            <p:ph idx="1"/>
          </p:nvPr>
        </p:nvSpPr>
        <p:spPr>
          <a:xfrm>
            <a:off x="457200" y="1268760"/>
            <a:ext cx="11734800" cy="4990526"/>
          </a:xfrm>
        </p:spPr>
        <p:txBody>
          <a:bodyPr>
            <a:normAutofit/>
          </a:bodyPr>
          <a:lstStyle/>
          <a:p>
            <a:r>
              <a:rPr lang="it-IT" dirty="0"/>
              <a:t>Le teorie ed i modelli che hanno caratterizzato il dibattito sullo sviluppo economico regionale, dagli anni 40 ai nostri giorni, sono un punto fondamentale, non soltanto per la geografia economica, ma anche (e soprattutto) per capire la natura delle discipline che si svilupparono da questo intenso dibattito intellettuale e scientifico. </a:t>
            </a:r>
          </a:p>
          <a:p>
            <a:r>
              <a:rPr lang="it-IT" dirty="0"/>
              <a:t>Queste discipline, come la "</a:t>
            </a:r>
            <a:r>
              <a:rPr lang="it-IT" dirty="0">
                <a:solidFill>
                  <a:srgbClr val="FF0000"/>
                </a:solidFill>
              </a:rPr>
              <a:t>regional planning</a:t>
            </a:r>
            <a:r>
              <a:rPr lang="it-IT" dirty="0"/>
              <a:t>« e altre più genericamente chiamate oggi con il nome di </a:t>
            </a:r>
            <a:r>
              <a:rPr lang="it-IT" dirty="0">
                <a:solidFill>
                  <a:srgbClr val="00B050"/>
                </a:solidFill>
              </a:rPr>
              <a:t>"politica regionale</a:t>
            </a:r>
            <a:r>
              <a:rPr lang="it-IT" dirty="0"/>
              <a:t>", si svilupparono per sorreggere e guidare l'intervento dell'ente pubblico a sostegno dello sviluppo economico territoriale a diverse scale (comunale, regionale, nazionale). </a:t>
            </a:r>
          </a:p>
        </p:txBody>
      </p:sp>
    </p:spTree>
    <p:extLst>
      <p:ext uri="{BB962C8B-B14F-4D97-AF65-F5344CB8AC3E}">
        <p14:creationId xmlns:p14="http://schemas.microsoft.com/office/powerpoint/2010/main" val="31557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1F162-9479-4679-9A22-C8E89AF9F64A}"/>
              </a:ext>
            </a:extLst>
          </p:cNvPr>
          <p:cNvSpPr>
            <a:spLocks noGrp="1"/>
          </p:cNvSpPr>
          <p:nvPr>
            <p:ph type="title"/>
          </p:nvPr>
        </p:nvSpPr>
        <p:spPr>
          <a:xfrm>
            <a:off x="838200" y="1143000"/>
            <a:ext cx="10515600" cy="718457"/>
          </a:xfrm>
        </p:spPr>
        <p:txBody>
          <a:bodyPr/>
          <a:lstStyle/>
          <a:p>
            <a:r>
              <a:rPr lang="it-IT" dirty="0"/>
              <a:t>FUNZIONALISMO E SISTEMI FUNZIONALI</a:t>
            </a:r>
          </a:p>
        </p:txBody>
      </p:sp>
      <p:sp>
        <p:nvSpPr>
          <p:cNvPr id="3" name="Segnaposto contenuto 2">
            <a:extLst>
              <a:ext uri="{FF2B5EF4-FFF2-40B4-BE49-F238E27FC236}">
                <a16:creationId xmlns:a16="http://schemas.microsoft.com/office/drawing/2014/main" id="{4762AE3B-28A2-48EF-BD14-48ED254965CB}"/>
              </a:ext>
            </a:extLst>
          </p:cNvPr>
          <p:cNvSpPr>
            <a:spLocks noGrp="1"/>
          </p:cNvSpPr>
          <p:nvPr>
            <p:ph idx="1"/>
          </p:nvPr>
        </p:nvSpPr>
        <p:spPr>
          <a:xfrm>
            <a:off x="576943" y="1861457"/>
            <a:ext cx="11277600" cy="4463144"/>
          </a:xfrm>
        </p:spPr>
        <p:txBody>
          <a:bodyPr>
            <a:noAutofit/>
          </a:bodyPr>
          <a:lstStyle/>
          <a:p>
            <a:pPr algn="l"/>
            <a:r>
              <a:rPr lang="it-IT" sz="2000" dirty="0"/>
              <a:t>In virtù delle funzioni (o dei ruoli) che esercitano, i vari elementi del sistema entrano in relazione. Se estendiamo questi concetti allo spazio esso viene così rappresentato come un insieme di relazioni: una città, una regione, una nazione. </a:t>
            </a:r>
          </a:p>
          <a:p>
            <a:pPr algn="l"/>
            <a:r>
              <a:rPr lang="it-IT" sz="2000" dirty="0"/>
              <a:t>Lo spazio regionale è dunque interpretato in termini di relazioni tra le parti, in particolare </a:t>
            </a:r>
            <a:r>
              <a:rPr lang="it-IT" sz="2000" i="1" dirty="0"/>
              <a:t>relazioni di tipo complementare</a:t>
            </a:r>
            <a:r>
              <a:rPr lang="it-IT" sz="2000" dirty="0"/>
              <a:t>.</a:t>
            </a:r>
          </a:p>
          <a:p>
            <a:r>
              <a:rPr lang="it-IT" sz="2000" dirty="0"/>
              <a:t>Definizione di spazio funzionale:</a:t>
            </a:r>
          </a:p>
          <a:p>
            <a:pPr marL="0" indent="0">
              <a:buNone/>
            </a:pPr>
            <a:r>
              <a:rPr lang="it-IT" sz="2000" dirty="0"/>
              <a:t>- </a:t>
            </a:r>
            <a:r>
              <a:rPr lang="it-IT" sz="2000" i="1" dirty="0">
                <a:solidFill>
                  <a:srgbClr val="0070C0"/>
                </a:solidFill>
              </a:rPr>
              <a:t>L’armatura urbana </a:t>
            </a:r>
            <a:r>
              <a:rPr lang="it-IT" sz="2000" dirty="0"/>
              <a:t>che esprime diversi gradi di centralità da cui traggono origine gli impulsi al funzionamento del sistema</a:t>
            </a:r>
          </a:p>
          <a:p>
            <a:pPr marL="0" indent="0">
              <a:buNone/>
            </a:pPr>
            <a:r>
              <a:rPr lang="it-IT" sz="2000" dirty="0">
                <a:solidFill>
                  <a:srgbClr val="00B050"/>
                </a:solidFill>
              </a:rPr>
              <a:t>- </a:t>
            </a:r>
            <a:r>
              <a:rPr lang="it-IT" sz="2000" i="1" dirty="0">
                <a:solidFill>
                  <a:srgbClr val="00B050"/>
                </a:solidFill>
              </a:rPr>
              <a:t>I corridoi di gravitazione </a:t>
            </a:r>
            <a:r>
              <a:rPr lang="it-IT" sz="2000" dirty="0"/>
              <a:t>(e di comunicazione) sui cui si svolge il gioco combinato dei fattori di mercato e dell’accessibilità;</a:t>
            </a:r>
          </a:p>
          <a:p>
            <a:pPr marL="0" indent="0">
              <a:buNone/>
            </a:pPr>
            <a:r>
              <a:rPr lang="it-IT" sz="2000" dirty="0">
                <a:solidFill>
                  <a:srgbClr val="7030A0"/>
                </a:solidFill>
              </a:rPr>
              <a:t>- </a:t>
            </a:r>
            <a:r>
              <a:rPr lang="it-IT" sz="2000" i="1" dirty="0">
                <a:solidFill>
                  <a:srgbClr val="7030A0"/>
                </a:solidFill>
              </a:rPr>
              <a:t>I processi di diffusione </a:t>
            </a:r>
            <a:r>
              <a:rPr lang="it-IT" sz="2000" dirty="0"/>
              <a:t>della modernizzazione, con un carattere gerarchico pur prevedendo degli effetti di diffusione verso le vicinanze immediate dei centri coinvolti</a:t>
            </a:r>
          </a:p>
          <a:p>
            <a:r>
              <a:rPr lang="it-IT" sz="2000" dirty="0">
                <a:solidFill>
                  <a:srgbClr val="FF0000"/>
                </a:solidFill>
              </a:rPr>
              <a:t>Il funzionalismo si adatta dunque molto bene alla teoria della regione polarizzata.</a:t>
            </a:r>
          </a:p>
        </p:txBody>
      </p:sp>
    </p:spTree>
    <p:extLst>
      <p:ext uri="{BB962C8B-B14F-4D97-AF65-F5344CB8AC3E}">
        <p14:creationId xmlns:p14="http://schemas.microsoft.com/office/powerpoint/2010/main" val="254393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D88D1-22F3-461B-AC3B-09B1CD2B2270}"/>
              </a:ext>
            </a:extLst>
          </p:cNvPr>
          <p:cNvSpPr>
            <a:spLocks noGrp="1"/>
          </p:cNvSpPr>
          <p:nvPr>
            <p:ph type="title"/>
          </p:nvPr>
        </p:nvSpPr>
        <p:spPr>
          <a:xfrm>
            <a:off x="1952596" y="260648"/>
            <a:ext cx="8229600" cy="810898"/>
          </a:xfrm>
        </p:spPr>
        <p:txBody>
          <a:bodyPr/>
          <a:lstStyle/>
          <a:p>
            <a:pPr algn="ctr"/>
            <a:r>
              <a:rPr lang="it-IT" sz="3200" dirty="0"/>
              <a:t>CRESCITA E INTEGRAZIONE FUNZIONALE: FRIEDMANN (1926-2017)</a:t>
            </a:r>
          </a:p>
        </p:txBody>
      </p:sp>
      <p:sp>
        <p:nvSpPr>
          <p:cNvPr id="3" name="Segnaposto contenuto 2">
            <a:extLst>
              <a:ext uri="{FF2B5EF4-FFF2-40B4-BE49-F238E27FC236}">
                <a16:creationId xmlns:a16="http://schemas.microsoft.com/office/drawing/2014/main" id="{6BD6A138-5B28-42DC-867F-750DC1996480}"/>
              </a:ext>
            </a:extLst>
          </p:cNvPr>
          <p:cNvSpPr>
            <a:spLocks noGrp="1"/>
          </p:cNvSpPr>
          <p:nvPr>
            <p:ph idx="1"/>
          </p:nvPr>
        </p:nvSpPr>
        <p:spPr>
          <a:xfrm>
            <a:off x="1415480" y="1412777"/>
            <a:ext cx="9252520" cy="4713387"/>
          </a:xfrm>
        </p:spPr>
        <p:txBody>
          <a:bodyPr>
            <a:noAutofit/>
          </a:bodyPr>
          <a:lstStyle/>
          <a:p>
            <a:r>
              <a:rPr lang="it-IT" sz="2100" dirty="0"/>
              <a:t>sociologo statunitense, da molti è considerato il padre della pianificazione regionale ("regional planning").</a:t>
            </a:r>
          </a:p>
          <a:p>
            <a:r>
              <a:rPr lang="it-IT" sz="2100" dirty="0"/>
              <a:t>L’analisi di Friedmann procede dai modelli della crescita economica del dopoguerra, in particolare partendo da Perroux, Hirschman e Myrdal tenta esplicitamente di fondere tra loro teoria dello sviluppo economico e teoria della localizzazione.</a:t>
            </a:r>
          </a:p>
          <a:p>
            <a:r>
              <a:rPr lang="it-IT" sz="2100" dirty="0"/>
              <a:t>Friedmann concepisce un mondo nel quale gli scambi tra paesi industrializzati e regioni sottosviluppate sono </a:t>
            </a:r>
            <a:r>
              <a:rPr lang="it-IT" sz="2100" i="1" dirty="0"/>
              <a:t>scambi ineguali</a:t>
            </a:r>
            <a:r>
              <a:rPr lang="it-IT" sz="2100" dirty="0"/>
              <a:t>, tramite i quali il centro preleva dalla periferia materie prime, forze di lavoro e derrate alimentari. Tuttavia la strutturazione del sistema economico nello spazio dipende anche in grande misura dal tipo di organizzazione spaziale, ossia nella struttura degli insediamenti e in quella dei trasporti, dei flussi di beni e di persone, correlata all’influenza del moltiplicatore di sviluppo nei centri urbani.</a:t>
            </a:r>
          </a:p>
          <a:p>
            <a:r>
              <a:rPr lang="it-IT" sz="2100" dirty="0"/>
              <a:t>Così facendo Friedmann permette di superare la concezione astratta dello spazio economico del Perroux.</a:t>
            </a:r>
          </a:p>
        </p:txBody>
      </p:sp>
    </p:spTree>
    <p:extLst>
      <p:ext uri="{BB962C8B-B14F-4D97-AF65-F5344CB8AC3E}">
        <p14:creationId xmlns:p14="http://schemas.microsoft.com/office/powerpoint/2010/main" val="231119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D88D1-22F3-461B-AC3B-09B1CD2B2270}"/>
              </a:ext>
            </a:extLst>
          </p:cNvPr>
          <p:cNvSpPr>
            <a:spLocks noGrp="1"/>
          </p:cNvSpPr>
          <p:nvPr>
            <p:ph type="title"/>
          </p:nvPr>
        </p:nvSpPr>
        <p:spPr>
          <a:xfrm>
            <a:off x="1952596" y="260648"/>
            <a:ext cx="8229600" cy="810898"/>
          </a:xfrm>
        </p:spPr>
        <p:txBody>
          <a:bodyPr/>
          <a:lstStyle/>
          <a:p>
            <a:pPr algn="ctr"/>
            <a:r>
              <a:rPr lang="it-IT" sz="3200" dirty="0"/>
              <a:t>CRESCITA E INTEGRAZIONE FUNZIONALE: FRIEDMANN (1926-2017)</a:t>
            </a:r>
          </a:p>
        </p:txBody>
      </p:sp>
      <p:sp>
        <p:nvSpPr>
          <p:cNvPr id="3" name="Segnaposto contenuto 2">
            <a:extLst>
              <a:ext uri="{FF2B5EF4-FFF2-40B4-BE49-F238E27FC236}">
                <a16:creationId xmlns:a16="http://schemas.microsoft.com/office/drawing/2014/main" id="{6BD6A138-5B28-42DC-867F-750DC1996480}"/>
              </a:ext>
            </a:extLst>
          </p:cNvPr>
          <p:cNvSpPr>
            <a:spLocks noGrp="1"/>
          </p:cNvSpPr>
          <p:nvPr>
            <p:ph idx="1"/>
          </p:nvPr>
        </p:nvSpPr>
        <p:spPr>
          <a:xfrm>
            <a:off x="370113" y="1534886"/>
            <a:ext cx="11636829" cy="4865914"/>
          </a:xfrm>
        </p:spPr>
        <p:txBody>
          <a:bodyPr>
            <a:noAutofit/>
          </a:bodyPr>
          <a:lstStyle/>
          <a:p>
            <a:r>
              <a:rPr lang="it-IT" dirty="0"/>
              <a:t>Il problema dello sviluppo viene messo in relazione con l’evoluzione dei rapporti tra i centri che compongono l’armatura urbana di un paese e fra questi e le aree circostanti. </a:t>
            </a:r>
          </a:p>
          <a:p>
            <a:r>
              <a:rPr lang="it-IT" dirty="0">
                <a:solidFill>
                  <a:srgbClr val="FF0000"/>
                </a:solidFill>
              </a:rPr>
              <a:t>Ad ogni stadio dello sviluppo economico corrisponderà uno specifico modello di organizzazione spaziale, il quale a sua volta si trasformerà con il procedere dello sviluppo.</a:t>
            </a:r>
          </a:p>
          <a:p>
            <a:r>
              <a:rPr lang="it-IT" dirty="0"/>
              <a:t>Il sistema economico viene così presentato come un tutto strutturato: i maggiori centri urbani rappresentano gli elementi trainanti del sistema, ad essi si contrappongono la “dipendenza” di un’ampia periferia che muta nel tempo le proprie funzioni, pur rimanendo subordinata al centro.</a:t>
            </a:r>
            <a:endParaRPr lang="it-IT" sz="2100" dirty="0">
              <a:solidFill>
                <a:srgbClr val="FF0000"/>
              </a:solidFill>
            </a:endParaRPr>
          </a:p>
        </p:txBody>
      </p:sp>
    </p:spTree>
    <p:extLst>
      <p:ext uri="{BB962C8B-B14F-4D97-AF65-F5344CB8AC3E}">
        <p14:creationId xmlns:p14="http://schemas.microsoft.com/office/powerpoint/2010/main" val="336053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D88D1-22F3-461B-AC3B-09B1CD2B2270}"/>
              </a:ext>
            </a:extLst>
          </p:cNvPr>
          <p:cNvSpPr>
            <a:spLocks noGrp="1"/>
          </p:cNvSpPr>
          <p:nvPr>
            <p:ph type="title"/>
          </p:nvPr>
        </p:nvSpPr>
        <p:spPr>
          <a:xfrm>
            <a:off x="1952596" y="260648"/>
            <a:ext cx="8229600" cy="810898"/>
          </a:xfrm>
        </p:spPr>
        <p:txBody>
          <a:bodyPr/>
          <a:lstStyle/>
          <a:p>
            <a:pPr algn="ctr"/>
            <a:r>
              <a:rPr lang="it-IT" sz="3200" dirty="0"/>
              <a:t>CRESCITA E INTEGRAZIONE FUNZIONALE: FRIEDMAN (1926-2017)</a:t>
            </a:r>
          </a:p>
        </p:txBody>
      </p:sp>
      <p:sp>
        <p:nvSpPr>
          <p:cNvPr id="3" name="Segnaposto contenuto 2">
            <a:extLst>
              <a:ext uri="{FF2B5EF4-FFF2-40B4-BE49-F238E27FC236}">
                <a16:creationId xmlns:a16="http://schemas.microsoft.com/office/drawing/2014/main" id="{6BD6A138-5B28-42DC-867F-750DC1996480}"/>
              </a:ext>
            </a:extLst>
          </p:cNvPr>
          <p:cNvSpPr>
            <a:spLocks noGrp="1"/>
          </p:cNvSpPr>
          <p:nvPr>
            <p:ph idx="1"/>
          </p:nvPr>
        </p:nvSpPr>
        <p:spPr>
          <a:xfrm>
            <a:off x="468086" y="1196752"/>
            <a:ext cx="11277600" cy="4752528"/>
          </a:xfrm>
        </p:spPr>
        <p:txBody>
          <a:bodyPr>
            <a:noAutofit/>
          </a:bodyPr>
          <a:lstStyle/>
          <a:p>
            <a:pPr marL="0" indent="0">
              <a:buNone/>
            </a:pPr>
            <a:r>
              <a:rPr lang="it-IT" sz="2000" dirty="0"/>
              <a:t>4 tipi di sottoinsiemi funzionali:</a:t>
            </a:r>
          </a:p>
          <a:p>
            <a:pPr marL="0" indent="0">
              <a:buNone/>
            </a:pPr>
            <a:r>
              <a:rPr lang="it-IT" sz="2000" dirty="0">
                <a:solidFill>
                  <a:srgbClr val="FF66CC"/>
                </a:solidFill>
              </a:rPr>
              <a:t>1. </a:t>
            </a:r>
            <a:r>
              <a:rPr lang="it-IT" sz="2000" i="1" dirty="0">
                <a:solidFill>
                  <a:srgbClr val="FF66CC"/>
                </a:solidFill>
              </a:rPr>
              <a:t>Un centro urbano-industriale</a:t>
            </a:r>
            <a:r>
              <a:rPr lang="it-IT" sz="2000" dirty="0"/>
              <a:t>, caratterizzato da elevate concentrazioni di tecnologia, di capitale e di lavoro, sistemi infrastrutturali ed elevati tassi di crescita</a:t>
            </a:r>
          </a:p>
          <a:p>
            <a:pPr marL="0" indent="0">
              <a:buNone/>
            </a:pPr>
            <a:r>
              <a:rPr lang="it-IT" sz="2000" dirty="0">
                <a:solidFill>
                  <a:srgbClr val="92D050"/>
                </a:solidFill>
              </a:rPr>
              <a:t>2. </a:t>
            </a:r>
            <a:r>
              <a:rPr lang="it-IT" sz="2000" i="1" dirty="0">
                <a:solidFill>
                  <a:srgbClr val="92D050"/>
                </a:solidFill>
              </a:rPr>
              <a:t>Aree periferiche ben collegate a quelle centrali</a:t>
            </a:r>
            <a:r>
              <a:rPr lang="it-IT" sz="2000" dirty="0"/>
              <a:t>, periferiche rispetto al centro e da questo economicamente dipendenti, caratterizzate da un intenso utilizzo delle risorse, da fenomeni di immigrazione e da una sostenuta crescita economica (ad esempio, sempre a scala globale i paesi di recente industrializzazione, come parte dell'America del sud o del sud-est asiatico). </a:t>
            </a:r>
          </a:p>
          <a:p>
            <a:pPr marL="0" indent="0">
              <a:buNone/>
            </a:pPr>
            <a:r>
              <a:rPr lang="it-IT" sz="2000" dirty="0">
                <a:solidFill>
                  <a:srgbClr val="7030A0"/>
                </a:solidFill>
              </a:rPr>
              <a:t>3. </a:t>
            </a:r>
            <a:r>
              <a:rPr lang="it-IT" sz="2000" i="1" dirty="0">
                <a:solidFill>
                  <a:srgbClr val="7030A0"/>
                </a:solidFill>
              </a:rPr>
              <a:t>Aree di frontiera</a:t>
            </a:r>
            <a:r>
              <a:rPr lang="it-IT" sz="2000" dirty="0">
                <a:solidFill>
                  <a:srgbClr val="7030A0"/>
                </a:solidFill>
              </a:rPr>
              <a:t>, </a:t>
            </a:r>
            <a:r>
              <a:rPr lang="it-IT" sz="2000" dirty="0"/>
              <a:t>dove l’immigrazione è strettamente correlata con lo sfruttamento recente delle risorse (la foresta amazzonica, il centro dell'Australia, ecc.);</a:t>
            </a:r>
          </a:p>
          <a:p>
            <a:pPr marL="0" indent="0">
              <a:buNone/>
            </a:pPr>
            <a:r>
              <a:rPr lang="it-IT" sz="2000" dirty="0">
                <a:solidFill>
                  <a:srgbClr val="00B0F0"/>
                </a:solidFill>
              </a:rPr>
              <a:t>4. </a:t>
            </a:r>
            <a:r>
              <a:rPr lang="it-IT" sz="2000" i="1" dirty="0">
                <a:solidFill>
                  <a:srgbClr val="00B0F0"/>
                </a:solidFill>
              </a:rPr>
              <a:t>Aree periferiche in via di marginalizzazione</a:t>
            </a:r>
            <a:r>
              <a:rPr lang="it-IT" sz="2000" dirty="0"/>
              <a:t>, collocate in posizione funzionale ancor più periferica delle precedenti, coinvolte in processi di declino economico, emigrazione e devalorizzazione delle potenzialità regionali (molte aree dell'Africa, ma anche parti dell'Europa meridionale, dell'America centrale, dell'Asia centrale…)</a:t>
            </a:r>
            <a:endParaRPr lang="it-IT" sz="2000" dirty="0">
              <a:solidFill>
                <a:srgbClr val="FF0000"/>
              </a:solidFill>
            </a:endParaRPr>
          </a:p>
        </p:txBody>
      </p:sp>
    </p:spTree>
    <p:extLst>
      <p:ext uri="{BB962C8B-B14F-4D97-AF65-F5344CB8AC3E}">
        <p14:creationId xmlns:p14="http://schemas.microsoft.com/office/powerpoint/2010/main" val="35945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D88D1-22F3-461B-AC3B-09B1CD2B2270}"/>
              </a:ext>
            </a:extLst>
          </p:cNvPr>
          <p:cNvSpPr>
            <a:spLocks noGrp="1"/>
          </p:cNvSpPr>
          <p:nvPr>
            <p:ph type="title"/>
          </p:nvPr>
        </p:nvSpPr>
        <p:spPr>
          <a:xfrm>
            <a:off x="1952596" y="260648"/>
            <a:ext cx="8229600" cy="810898"/>
          </a:xfrm>
        </p:spPr>
        <p:txBody>
          <a:bodyPr/>
          <a:lstStyle/>
          <a:p>
            <a:pPr algn="ctr"/>
            <a:r>
              <a:rPr lang="it-IT" sz="3200" dirty="0"/>
              <a:t>CRESCITA E INTEGRAZIONE FUNZIONALE: FRIEDMANN (1926-2017)</a:t>
            </a:r>
          </a:p>
        </p:txBody>
      </p:sp>
      <p:sp>
        <p:nvSpPr>
          <p:cNvPr id="3" name="Segnaposto contenuto 2">
            <a:extLst>
              <a:ext uri="{FF2B5EF4-FFF2-40B4-BE49-F238E27FC236}">
                <a16:creationId xmlns:a16="http://schemas.microsoft.com/office/drawing/2014/main" id="{6BD6A138-5B28-42DC-867F-750DC1996480}"/>
              </a:ext>
            </a:extLst>
          </p:cNvPr>
          <p:cNvSpPr>
            <a:spLocks noGrp="1"/>
          </p:cNvSpPr>
          <p:nvPr>
            <p:ph idx="1"/>
          </p:nvPr>
        </p:nvSpPr>
        <p:spPr>
          <a:xfrm>
            <a:off x="707571" y="1196752"/>
            <a:ext cx="11212286" cy="5160505"/>
          </a:xfrm>
        </p:spPr>
        <p:txBody>
          <a:bodyPr>
            <a:noAutofit/>
          </a:bodyPr>
          <a:lstStyle/>
          <a:p>
            <a:r>
              <a:rPr lang="it-IT" sz="2400" dirty="0"/>
              <a:t>Friedmann introduce così una "dimensione sociale" che era ancora assente nelle precedenti teorie della polarizzazione, interessandosi in particolare al ruolo delle </a:t>
            </a:r>
            <a:r>
              <a:rPr lang="it-IT" sz="2400" i="1" dirty="0"/>
              <a:t>élites </a:t>
            </a:r>
            <a:r>
              <a:rPr lang="it-IT" sz="2400" dirty="0"/>
              <a:t>(dei gruppi sociali dominanti nei centri e nelle periferie).</a:t>
            </a:r>
          </a:p>
          <a:p>
            <a:r>
              <a:rPr lang="it-IT" sz="2400" dirty="0"/>
              <a:t>Il rapporto centro - periferia appare così definibile nei termini di una dinamica variegata e complessa, riconducibile ad alcuni meccanismi fondamentali:</a:t>
            </a:r>
          </a:p>
          <a:p>
            <a:pPr marL="0" indent="0">
              <a:buNone/>
            </a:pPr>
            <a:r>
              <a:rPr lang="it-IT" sz="2400" dirty="0"/>
              <a:t>1. </a:t>
            </a:r>
            <a:r>
              <a:rPr lang="it-IT" sz="2400" i="1" dirty="0"/>
              <a:t>Effetto di dominio del centro sulla periferia</a:t>
            </a:r>
          </a:p>
          <a:p>
            <a:pPr marL="0" indent="0">
              <a:buNone/>
            </a:pPr>
            <a:r>
              <a:rPr lang="it-IT" sz="2400" dirty="0"/>
              <a:t>2. </a:t>
            </a:r>
            <a:r>
              <a:rPr lang="it-IT" sz="2400" i="1" dirty="0"/>
              <a:t>Effetto informativo</a:t>
            </a:r>
            <a:r>
              <a:rPr lang="it-IT" sz="2400" dirty="0"/>
              <a:t>: l'aumento delle interazioni nel centro permette più facilmente di sviluppare delle innovazioni</a:t>
            </a:r>
          </a:p>
          <a:p>
            <a:pPr marL="0" indent="0">
              <a:buNone/>
            </a:pPr>
            <a:r>
              <a:rPr lang="it-IT" sz="2400" dirty="0"/>
              <a:t>3. </a:t>
            </a:r>
            <a:r>
              <a:rPr lang="it-IT" sz="2400" i="1" dirty="0"/>
              <a:t>Effetto psicologico</a:t>
            </a:r>
            <a:r>
              <a:rPr lang="it-IT" sz="2400" dirty="0"/>
              <a:t>, riferito alla creazione nel centro di condizioni favorevoli all'innovazione</a:t>
            </a:r>
          </a:p>
          <a:p>
            <a:pPr marL="0" indent="0">
              <a:buNone/>
            </a:pPr>
            <a:r>
              <a:rPr lang="it-IT" sz="2400" dirty="0"/>
              <a:t>4. </a:t>
            </a:r>
            <a:r>
              <a:rPr lang="it-IT" sz="2400" i="1" dirty="0"/>
              <a:t>Effetto di modernizzazione</a:t>
            </a:r>
            <a:r>
              <a:rPr lang="it-IT" sz="2400" dirty="0"/>
              <a:t>: la creazione nel centro di strutture che stimolano l'attività</a:t>
            </a:r>
            <a:endParaRPr lang="it-IT" sz="2400" dirty="0">
              <a:solidFill>
                <a:srgbClr val="FF0000"/>
              </a:solidFill>
            </a:endParaRPr>
          </a:p>
        </p:txBody>
      </p:sp>
    </p:spTree>
    <p:extLst>
      <p:ext uri="{BB962C8B-B14F-4D97-AF65-F5344CB8AC3E}">
        <p14:creationId xmlns:p14="http://schemas.microsoft.com/office/powerpoint/2010/main" val="376925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D88D1-22F3-461B-AC3B-09B1CD2B2270}"/>
              </a:ext>
            </a:extLst>
          </p:cNvPr>
          <p:cNvSpPr>
            <a:spLocks noGrp="1"/>
          </p:cNvSpPr>
          <p:nvPr>
            <p:ph type="title"/>
          </p:nvPr>
        </p:nvSpPr>
        <p:spPr>
          <a:xfrm>
            <a:off x="1952596" y="260648"/>
            <a:ext cx="8229600" cy="810898"/>
          </a:xfrm>
        </p:spPr>
        <p:txBody>
          <a:bodyPr/>
          <a:lstStyle/>
          <a:p>
            <a:pPr algn="ctr"/>
            <a:r>
              <a:rPr lang="it-IT" sz="3200" dirty="0"/>
              <a:t>CRESCITA E INTEGRAZIONE FUNZIONALE: FRIEDMANN (1926-2017)</a:t>
            </a:r>
          </a:p>
        </p:txBody>
      </p:sp>
      <p:sp>
        <p:nvSpPr>
          <p:cNvPr id="3" name="Segnaposto contenuto 2">
            <a:extLst>
              <a:ext uri="{FF2B5EF4-FFF2-40B4-BE49-F238E27FC236}">
                <a16:creationId xmlns:a16="http://schemas.microsoft.com/office/drawing/2014/main" id="{6BD6A138-5B28-42DC-867F-750DC1996480}"/>
              </a:ext>
            </a:extLst>
          </p:cNvPr>
          <p:cNvSpPr>
            <a:spLocks noGrp="1"/>
          </p:cNvSpPr>
          <p:nvPr>
            <p:ph idx="1"/>
          </p:nvPr>
        </p:nvSpPr>
        <p:spPr>
          <a:xfrm>
            <a:off x="576943" y="1196752"/>
            <a:ext cx="10091057" cy="5661248"/>
          </a:xfrm>
        </p:spPr>
        <p:txBody>
          <a:bodyPr>
            <a:noAutofit/>
          </a:bodyPr>
          <a:lstStyle/>
          <a:p>
            <a:pPr algn="ctr"/>
            <a:r>
              <a:rPr lang="it-IT" sz="2200" dirty="0">
                <a:solidFill>
                  <a:srgbClr val="FF0000"/>
                </a:solidFill>
              </a:rPr>
              <a:t>4 FASI DI SVILUPPO:</a:t>
            </a:r>
          </a:p>
          <a:p>
            <a:pPr marL="457200" indent="-457200">
              <a:buAutoNum type="arabicParenR"/>
            </a:pPr>
            <a:r>
              <a:rPr lang="it-IT" sz="2200" dirty="0"/>
              <a:t>FASE PREINDUSTRIALE: equilibrio rete urbana, economie regionali basate sullo sfruttamento risorse locali (agricoltura, allevamento)</a:t>
            </a:r>
          </a:p>
          <a:p>
            <a:pPr marL="457200" indent="-457200">
              <a:buAutoNum type="arabicParenR"/>
            </a:pPr>
            <a:r>
              <a:rPr lang="it-IT" sz="2200" dirty="0"/>
              <a:t>INDUSTRIALIZZAZIONE INCIPIENTE: si affermano fenomeni di squilibrio tra centro e resto del territorio. Domina il polo centrale e accentua gli squilibri regionali. Si attiva la cd. Spirale della povertà che richiede l’intervento di politiche regionali</a:t>
            </a:r>
          </a:p>
          <a:p>
            <a:pPr marL="457200" indent="-457200">
              <a:buAutoNum type="arabicParenR"/>
            </a:pPr>
            <a:r>
              <a:rPr lang="it-IT" sz="2200" dirty="0"/>
              <a:t>STADIO DI MATURITA’: elevati consumi di massa, scomposizione periferia con affermazione di centri strategici che bilanciano l’egemonia del centro. Si evolve l’armatura urbana in un sistema di centri interdipendenti</a:t>
            </a:r>
          </a:p>
          <a:p>
            <a:pPr marL="457200" indent="-457200">
              <a:buAutoNum type="arabicParenR"/>
            </a:pPr>
            <a:r>
              <a:rPr lang="it-IT" sz="2200" dirty="0"/>
              <a:t>SISTEMA SPAZIALE DI CENTRI FUNZIONALMENTE INTERDIPENDENTI: gerarchia strutturata di centri urbani, integrazione economica funzionale</a:t>
            </a:r>
          </a:p>
        </p:txBody>
      </p:sp>
    </p:spTree>
    <p:extLst>
      <p:ext uri="{BB962C8B-B14F-4D97-AF65-F5344CB8AC3E}">
        <p14:creationId xmlns:p14="http://schemas.microsoft.com/office/powerpoint/2010/main" val="359805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0620C-B038-48F8-897B-07C1D60C3622}"/>
              </a:ext>
            </a:extLst>
          </p:cNvPr>
          <p:cNvSpPr>
            <a:spLocks noGrp="1"/>
          </p:cNvSpPr>
          <p:nvPr>
            <p:ph type="title"/>
          </p:nvPr>
        </p:nvSpPr>
        <p:spPr>
          <a:xfrm>
            <a:off x="1847528" y="-171400"/>
            <a:ext cx="8229600" cy="1439010"/>
          </a:xfrm>
        </p:spPr>
        <p:txBody>
          <a:bodyPr/>
          <a:lstStyle/>
          <a:p>
            <a:r>
              <a:rPr lang="it-IT" sz="3000" dirty="0"/>
              <a:t>FASI DELLO SVILUPPO ECONOMICO E STADI DELL’ORGANIZZAZIONE SPAZIALE</a:t>
            </a:r>
          </a:p>
        </p:txBody>
      </p:sp>
      <p:pic>
        <p:nvPicPr>
          <p:cNvPr id="5" name="Segnaposto contenuto 4">
            <a:extLst>
              <a:ext uri="{FF2B5EF4-FFF2-40B4-BE49-F238E27FC236}">
                <a16:creationId xmlns:a16="http://schemas.microsoft.com/office/drawing/2014/main" id="{07E00671-64A5-4A43-95E8-1288742D65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0514" y="1267610"/>
            <a:ext cx="4846036" cy="5046104"/>
          </a:xfrm>
        </p:spPr>
      </p:pic>
    </p:spTree>
    <p:extLst>
      <p:ext uri="{BB962C8B-B14F-4D97-AF65-F5344CB8AC3E}">
        <p14:creationId xmlns:p14="http://schemas.microsoft.com/office/powerpoint/2010/main" val="219835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B15FC2-5830-4054-891E-8A1E3481A2CB}"/>
              </a:ext>
            </a:extLst>
          </p:cNvPr>
          <p:cNvSpPr>
            <a:spLocks noGrp="1"/>
          </p:cNvSpPr>
          <p:nvPr>
            <p:ph type="title"/>
          </p:nvPr>
        </p:nvSpPr>
        <p:spPr>
          <a:xfrm>
            <a:off x="838200" y="315686"/>
            <a:ext cx="10515600" cy="674914"/>
          </a:xfrm>
        </p:spPr>
        <p:txBody>
          <a:bodyPr/>
          <a:lstStyle/>
          <a:p>
            <a:r>
              <a:rPr lang="it-IT" dirty="0"/>
              <a:t>LO SVILUPPO ECONOMICO REGIONALE</a:t>
            </a:r>
          </a:p>
        </p:txBody>
      </p:sp>
      <p:sp>
        <p:nvSpPr>
          <p:cNvPr id="3" name="Segnaposto contenuto 2">
            <a:extLst>
              <a:ext uri="{FF2B5EF4-FFF2-40B4-BE49-F238E27FC236}">
                <a16:creationId xmlns:a16="http://schemas.microsoft.com/office/drawing/2014/main" id="{2BE312A2-110A-444F-B13D-7238D42FB3B6}"/>
              </a:ext>
            </a:extLst>
          </p:cNvPr>
          <p:cNvSpPr>
            <a:spLocks noGrp="1"/>
          </p:cNvSpPr>
          <p:nvPr>
            <p:ph idx="1"/>
          </p:nvPr>
        </p:nvSpPr>
        <p:spPr>
          <a:xfrm>
            <a:off x="370113" y="1377617"/>
            <a:ext cx="11538857" cy="5589240"/>
          </a:xfrm>
        </p:spPr>
        <p:txBody>
          <a:bodyPr>
            <a:normAutofit/>
          </a:bodyPr>
          <a:lstStyle/>
          <a:p>
            <a:r>
              <a:rPr lang="it-IT" dirty="0"/>
              <a:t>Esse costituiscono ancora oggi uno dei principali contributi (e sbocchi concreti) della geografia economica per l'elaborazione delle politiche e delle misure di programmazione e di pianificazione locale, regionale e nazionale.</a:t>
            </a:r>
          </a:p>
          <a:p>
            <a:pPr algn="l"/>
            <a:r>
              <a:rPr lang="it-IT" dirty="0"/>
              <a:t>Nelle scienze economiche l’interesse per i concetti di regione (e in generale per la scala regionale) è piuttosto recente, dagli anni 40 e 50, sia nel mondo anglosassone che nel mondo latino e in particolare in Francia. </a:t>
            </a:r>
          </a:p>
          <a:p>
            <a:pPr algn="l"/>
            <a:r>
              <a:rPr lang="it-IT" dirty="0"/>
              <a:t>Questo primo sviluppo deve essere ricondotto alle teorie (neoclassiche) dell’equilibrio economico e ai tentativi di proiettare questo modello nella dimensione spaziale.</a:t>
            </a:r>
          </a:p>
        </p:txBody>
      </p:sp>
    </p:spTree>
    <p:extLst>
      <p:ext uri="{BB962C8B-B14F-4D97-AF65-F5344CB8AC3E}">
        <p14:creationId xmlns:p14="http://schemas.microsoft.com/office/powerpoint/2010/main" val="344435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631371" y="2114108"/>
            <a:ext cx="11440886" cy="4308463"/>
          </a:xfrm>
        </p:spPr>
        <p:txBody>
          <a:bodyPr>
            <a:normAutofit fontScale="77500" lnSpcReduction="20000"/>
          </a:bodyPr>
          <a:lstStyle/>
          <a:p>
            <a:r>
              <a:rPr lang="it-IT" dirty="0"/>
              <a:t>Dunque soltanto a partire dagli anni ’50 i modelli classici dell’economia spaziale, sono confluiti nel bagaglio storico della geografia economica</a:t>
            </a:r>
          </a:p>
          <a:p>
            <a:r>
              <a:rPr lang="it-IT" dirty="0"/>
              <a:t>Queste teorie appaiono in grado di descrivere la realtà (segnatamente quella geografico-economica), con l’appoggio di strumenti matematici sempre più complessi. </a:t>
            </a:r>
          </a:p>
          <a:p>
            <a:r>
              <a:rPr lang="it-IT" dirty="0"/>
              <a:t>Il ragionamento induttivo viene quindi abbandonato e si afferma la logica deduttiva, propria delle scienze naturali.</a:t>
            </a:r>
          </a:p>
          <a:p>
            <a:r>
              <a:rPr lang="it-IT" dirty="0"/>
              <a:t>Questo cambiamento va di pari passo con lo sviluppo delle applicazioni matematico-statistiche e della programmazione informatica, che inizia proprio in quegli anni al servizio della modellistica della previsione teorica delle localizzazioni dei fenomeni economici.</a:t>
            </a:r>
          </a:p>
          <a:p>
            <a:r>
              <a:rPr lang="it-IT" dirty="0"/>
              <a:t>All’inizio si tratta di calcoli e di applicazioni relativamente semplici, fatte con i primi “cervelli elettronici”, tuttavia la complessità dei modelli seguirà lo sviluppo tecnologico degli ordinatori, che sfocerà con la nascita dei GIS, a partire dagli anni 80 con lo sviluppo della micro-informatica.</a:t>
            </a:r>
          </a:p>
        </p:txBody>
      </p:sp>
    </p:spTree>
    <p:extLst>
      <p:ext uri="{BB962C8B-B14F-4D97-AF65-F5344CB8AC3E}">
        <p14:creationId xmlns:p14="http://schemas.microsoft.com/office/powerpoint/2010/main" val="177837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348343" y="2209800"/>
            <a:ext cx="11843657" cy="4234543"/>
          </a:xfrm>
        </p:spPr>
        <p:txBody>
          <a:bodyPr>
            <a:normAutofit fontScale="77500" lnSpcReduction="20000"/>
          </a:bodyPr>
          <a:lstStyle/>
          <a:p>
            <a:r>
              <a:rPr lang="it-IT" dirty="0"/>
              <a:t>Dunque soltanto a partire dagli anni ’50 i modelli classici dell’economia spaziale, sono confluiti nel bagaglio storico della geografia economica</a:t>
            </a:r>
          </a:p>
          <a:p>
            <a:r>
              <a:rPr lang="it-IT" dirty="0"/>
              <a:t>Queste teorie appaiono in grado di descrivere la realtà (segnatamente quella geografico-economica), con l’appoggio di strumenti matematici sempre più complessi. </a:t>
            </a:r>
          </a:p>
          <a:p>
            <a:r>
              <a:rPr lang="it-IT" dirty="0"/>
              <a:t>Il ragionamento induttivo viene quindi abbandonato e si afferma la logica deduttiva, propria delle scienze naturali.</a:t>
            </a:r>
          </a:p>
          <a:p>
            <a:r>
              <a:rPr lang="it-IT" dirty="0"/>
              <a:t>Questo cambiamento va di pari passo con lo sviluppo delle applicazioni matematico-statistiche e della programmazione informatica, che inizia proprio in quegli anni al servizio della modellistica della previsione teorica delle localizzazioni dei fenomeni economici.</a:t>
            </a:r>
          </a:p>
          <a:p>
            <a:r>
              <a:rPr lang="it-IT" dirty="0"/>
              <a:t>All’inizio si tratta di calcoli e di applicazioni relativamente semplici, fatte con i primi “cervelli elettronici”, tuttavia la complessità dei modelli seguirà lo sviluppo tecnologico degli ordinatori, che sfocerà con la nascita dei GIS, a partire dagli anni 80 con lo sviluppo della micro-informatica.</a:t>
            </a:r>
          </a:p>
        </p:txBody>
      </p:sp>
    </p:spTree>
    <p:extLst>
      <p:ext uri="{BB962C8B-B14F-4D97-AF65-F5344CB8AC3E}">
        <p14:creationId xmlns:p14="http://schemas.microsoft.com/office/powerpoint/2010/main" val="25931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BB67B-85CB-4F3F-BB1B-D8770F9CA91D}"/>
              </a:ext>
            </a:extLst>
          </p:cNvPr>
          <p:cNvSpPr>
            <a:spLocks noGrp="1"/>
          </p:cNvSpPr>
          <p:nvPr>
            <p:ph type="title"/>
          </p:nvPr>
        </p:nvSpPr>
        <p:spPr/>
        <p:txBody>
          <a:bodyPr/>
          <a:lstStyle/>
          <a:p>
            <a:pPr algn="ctr"/>
            <a:r>
              <a:rPr lang="it-IT" dirty="0"/>
              <a:t>REGIONAL SCIENCES</a:t>
            </a:r>
          </a:p>
        </p:txBody>
      </p:sp>
      <p:sp>
        <p:nvSpPr>
          <p:cNvPr id="3" name="Segnaposto contenuto 2">
            <a:extLst>
              <a:ext uri="{FF2B5EF4-FFF2-40B4-BE49-F238E27FC236}">
                <a16:creationId xmlns:a16="http://schemas.microsoft.com/office/drawing/2014/main" id="{98FFEE5E-6805-42BD-8CEB-BB748D5CC6C0}"/>
              </a:ext>
            </a:extLst>
          </p:cNvPr>
          <p:cNvSpPr>
            <a:spLocks noGrp="1"/>
          </p:cNvSpPr>
          <p:nvPr>
            <p:ph idx="1"/>
          </p:nvPr>
        </p:nvSpPr>
        <p:spPr/>
        <p:txBody>
          <a:bodyPr>
            <a:normAutofit fontScale="70000" lnSpcReduction="20000"/>
          </a:bodyPr>
          <a:lstStyle/>
          <a:p>
            <a:r>
              <a:rPr lang="it-IT" dirty="0"/>
              <a:t>L’economia regionale (si usa anche l’espressione </a:t>
            </a:r>
            <a:r>
              <a:rPr lang="it-IT" i="1" dirty="0"/>
              <a:t>scienze regionali</a:t>
            </a:r>
            <a:r>
              <a:rPr lang="it-IT" dirty="0"/>
              <a:t>) risale, come disciplina di ricerca empirica, agli anni ’40 e ’50 nel mondo anglosassone.</a:t>
            </a:r>
          </a:p>
          <a:p>
            <a:r>
              <a:rPr lang="it-IT" dirty="0"/>
              <a:t>Lo sviluppo delle teorie economiche dello spazio regionale, poté avvenire grazie all’affermarsi di nuove idee riferite appunto al problema dello </a:t>
            </a:r>
            <a:r>
              <a:rPr lang="it-IT" i="1" dirty="0"/>
              <a:t>sviluppo economico regionale.</a:t>
            </a:r>
          </a:p>
          <a:p>
            <a:endParaRPr lang="it-IT" b="1" dirty="0"/>
          </a:p>
          <a:p>
            <a:r>
              <a:rPr lang="it-IT" b="1" dirty="0"/>
              <a:t>Due presupposti</a:t>
            </a:r>
            <a:r>
              <a:rPr lang="it-IT" dirty="0"/>
              <a:t>, attraverso i quali possiamo capire lo sviluppo delle scienze regionali:</a:t>
            </a:r>
          </a:p>
          <a:p>
            <a:pPr marL="514350" indent="-514350">
              <a:buAutoNum type="arabicParenR"/>
            </a:pPr>
            <a:r>
              <a:rPr lang="it-IT" dirty="0"/>
              <a:t>Idea secondo cui lo sviluppo economico (nazionale o regionale) non è un processo lineare entro cui si realizza spontaneamente la coincidenza dell’interesse economico dei singoli operatori con l’obiettivo dell’allocazione ottimale delle risorse, come presupponeva la teoria neoclassica ortodossa, ma è invece un </a:t>
            </a:r>
            <a:r>
              <a:rPr lang="it-IT" dirty="0">
                <a:solidFill>
                  <a:srgbClr val="FF0000"/>
                </a:solidFill>
              </a:rPr>
              <a:t>processo discontinuo e caratterizzato da squilibri che producono e riproducono delle disuguaglianze spaziali.</a:t>
            </a:r>
          </a:p>
          <a:p>
            <a:pPr marL="0" indent="0">
              <a:buNone/>
            </a:pPr>
            <a:endParaRPr lang="it-IT" dirty="0">
              <a:solidFill>
                <a:srgbClr val="FF0000"/>
              </a:solidFill>
            </a:endParaRPr>
          </a:p>
        </p:txBody>
      </p:sp>
    </p:spTree>
    <p:extLst>
      <p:ext uri="{BB962C8B-B14F-4D97-AF65-F5344CB8AC3E}">
        <p14:creationId xmlns:p14="http://schemas.microsoft.com/office/powerpoint/2010/main" val="357249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BB67B-85CB-4F3F-BB1B-D8770F9CA91D}"/>
              </a:ext>
            </a:extLst>
          </p:cNvPr>
          <p:cNvSpPr>
            <a:spLocks noGrp="1"/>
          </p:cNvSpPr>
          <p:nvPr>
            <p:ph type="title"/>
          </p:nvPr>
        </p:nvSpPr>
        <p:spPr/>
        <p:txBody>
          <a:bodyPr/>
          <a:lstStyle/>
          <a:p>
            <a:pPr algn="ctr"/>
            <a:r>
              <a:rPr lang="it-IT" dirty="0"/>
              <a:t>REGIONAL SCIENCES</a:t>
            </a:r>
          </a:p>
        </p:txBody>
      </p:sp>
      <p:sp>
        <p:nvSpPr>
          <p:cNvPr id="3" name="Segnaposto contenuto 2">
            <a:extLst>
              <a:ext uri="{FF2B5EF4-FFF2-40B4-BE49-F238E27FC236}">
                <a16:creationId xmlns:a16="http://schemas.microsoft.com/office/drawing/2014/main" id="{98FFEE5E-6805-42BD-8CEB-BB748D5CC6C0}"/>
              </a:ext>
            </a:extLst>
          </p:cNvPr>
          <p:cNvSpPr>
            <a:spLocks noGrp="1"/>
          </p:cNvSpPr>
          <p:nvPr>
            <p:ph idx="1"/>
          </p:nvPr>
        </p:nvSpPr>
        <p:spPr>
          <a:xfrm>
            <a:off x="283029" y="2340429"/>
            <a:ext cx="11745685" cy="3995058"/>
          </a:xfrm>
        </p:spPr>
        <p:txBody>
          <a:bodyPr>
            <a:normAutofit fontScale="85000" lnSpcReduction="10000"/>
          </a:bodyPr>
          <a:lstStyle/>
          <a:p>
            <a:pPr marL="0" indent="0">
              <a:buNone/>
            </a:pPr>
            <a:r>
              <a:rPr lang="it-IT" dirty="0"/>
              <a:t>2) Per capire le differenze dei livelli di sviluppo di paesi e regioni diversi si passa, di fatto, dall’analisi del comportamento localizzativo di un singolo attore (la singola impresa) a </a:t>
            </a:r>
            <a:r>
              <a:rPr lang="it-IT" dirty="0">
                <a:solidFill>
                  <a:srgbClr val="FF0000"/>
                </a:solidFill>
              </a:rPr>
              <a:t>schemi teorici che descrivono o tentano di descrivere e di interpretare la configurazione spaziale dei sistemi economici regionali,</a:t>
            </a:r>
            <a:r>
              <a:rPr lang="it-IT" dirty="0"/>
              <a:t> assimilando in maniera definitiva i concetti di concentrazione e di forze di agglomerazione (che con Weber erano stati introdotti per spiegare le “distorsioni” del comportamento localizzativo dei singoli agenti) alla base della nozione di economie esterne che diviene nel corso del XX secolo un "pilastro" della teoria economico-spaziale.</a:t>
            </a:r>
          </a:p>
          <a:p>
            <a:pPr marL="0" indent="0">
              <a:buNone/>
            </a:pPr>
            <a:endParaRPr lang="it-IT" dirty="0"/>
          </a:p>
          <a:p>
            <a:pPr marL="0" indent="0">
              <a:buNone/>
            </a:pPr>
            <a:r>
              <a:rPr lang="it-IT" dirty="0"/>
              <a:t>Così facendo, con l'approfondimento teorico ed empirico, molto presto appaiono i limiti delle analisi ortodosse (alla ricerca di modelli tendenti verso un </a:t>
            </a:r>
            <a:r>
              <a:rPr lang="it-IT" i="1" dirty="0"/>
              <a:t>equilibrio spaziale</a:t>
            </a:r>
            <a:r>
              <a:rPr lang="it-IT" dirty="0"/>
              <a:t>, ricerca partita, come si è visto, dalla teoria delle località centrali).</a:t>
            </a:r>
            <a:endParaRPr lang="it-IT" dirty="0">
              <a:solidFill>
                <a:srgbClr val="FF0000"/>
              </a:solidFill>
            </a:endParaRPr>
          </a:p>
          <a:p>
            <a:endParaRPr lang="it-IT" dirty="0">
              <a:solidFill>
                <a:srgbClr val="FF0000"/>
              </a:solidFill>
            </a:endParaRPr>
          </a:p>
        </p:txBody>
      </p:sp>
    </p:spTree>
    <p:extLst>
      <p:ext uri="{BB962C8B-B14F-4D97-AF65-F5344CB8AC3E}">
        <p14:creationId xmlns:p14="http://schemas.microsoft.com/office/powerpoint/2010/main" val="25806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0BB67B-85CB-4F3F-BB1B-D8770F9CA91D}"/>
              </a:ext>
            </a:extLst>
          </p:cNvPr>
          <p:cNvSpPr>
            <a:spLocks noGrp="1"/>
          </p:cNvSpPr>
          <p:nvPr>
            <p:ph type="title"/>
          </p:nvPr>
        </p:nvSpPr>
        <p:spPr/>
        <p:txBody>
          <a:bodyPr/>
          <a:lstStyle/>
          <a:p>
            <a:pPr algn="ctr"/>
            <a:r>
              <a:rPr lang="it-IT" dirty="0"/>
              <a:t>REGIONAL SCIENCES</a:t>
            </a:r>
          </a:p>
        </p:txBody>
      </p:sp>
      <p:sp>
        <p:nvSpPr>
          <p:cNvPr id="3" name="Segnaposto contenuto 2">
            <a:extLst>
              <a:ext uri="{FF2B5EF4-FFF2-40B4-BE49-F238E27FC236}">
                <a16:creationId xmlns:a16="http://schemas.microsoft.com/office/drawing/2014/main" id="{98FFEE5E-6805-42BD-8CEB-BB748D5CC6C0}"/>
              </a:ext>
            </a:extLst>
          </p:cNvPr>
          <p:cNvSpPr>
            <a:spLocks noGrp="1"/>
          </p:cNvSpPr>
          <p:nvPr>
            <p:ph idx="1"/>
          </p:nvPr>
        </p:nvSpPr>
        <p:spPr>
          <a:xfrm>
            <a:off x="1952596" y="2114108"/>
            <a:ext cx="8229600" cy="3971006"/>
          </a:xfrm>
        </p:spPr>
        <p:txBody>
          <a:bodyPr>
            <a:normAutofit/>
          </a:bodyPr>
          <a:lstStyle/>
          <a:p>
            <a:pPr algn="l"/>
            <a:r>
              <a:rPr lang="it-IT" dirty="0"/>
              <a:t>Con lo sviluppo del pensiero economico regionale si realizza l’unificazione della teoria della crescita economica con la teoria della localizzazione che fino ad ora erano rimaste distinte, la prima con una concezione fondamentalmente a-spaziale, la seconda incentrata sull’analisi del singolo comportamento di localizzazione di un operatore economico</a:t>
            </a:r>
            <a:endParaRPr lang="it-IT" dirty="0">
              <a:solidFill>
                <a:srgbClr val="FF0000"/>
              </a:solidFill>
            </a:endParaRPr>
          </a:p>
        </p:txBody>
      </p:sp>
    </p:spTree>
    <p:extLst>
      <p:ext uri="{BB962C8B-B14F-4D97-AF65-F5344CB8AC3E}">
        <p14:creationId xmlns:p14="http://schemas.microsoft.com/office/powerpoint/2010/main" val="30090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DELLA POLARIZZAZIONE DI PERROUX (1903-1987)</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838200" y="2255623"/>
            <a:ext cx="11114314" cy="4339228"/>
          </a:xfrm>
        </p:spPr>
        <p:txBody>
          <a:bodyPr>
            <a:normAutofit fontScale="92500" lnSpcReduction="10000"/>
          </a:bodyPr>
          <a:lstStyle/>
          <a:p>
            <a:r>
              <a:rPr lang="it-IT" dirty="0"/>
              <a:t>economista che più di altri permise di passare dalla “vecchia” alla “nuova” concezione dell’economia spaziale.</a:t>
            </a:r>
          </a:p>
          <a:p>
            <a:r>
              <a:rPr lang="it-IT" dirty="0"/>
              <a:t>Due importanti fattori, che hanno avuto una notevole influenza su Perroux e la sua teoria:</a:t>
            </a:r>
          </a:p>
          <a:p>
            <a:pPr marL="514350" indent="-514350">
              <a:buAutoNum type="arabicParenR"/>
            </a:pPr>
            <a:r>
              <a:rPr lang="it-IT" dirty="0"/>
              <a:t>l’orizzonte culturale e intellettuale di Perroux è quello della scuola neoclassica, più precisamente della scuola marginalista di </a:t>
            </a:r>
            <a:r>
              <a:rPr lang="it-IT" b="1" dirty="0"/>
              <a:t>Léon Walras </a:t>
            </a:r>
            <a:r>
              <a:rPr lang="it-IT" dirty="0"/>
              <a:t>e di </a:t>
            </a:r>
            <a:r>
              <a:rPr lang="it-IT" b="1" dirty="0"/>
              <a:t>Vilfredo Pareto </a:t>
            </a:r>
            <a:r>
              <a:rPr lang="it-IT" dirty="0"/>
              <a:t>conosciuta anche sotto il nome di “Scuola di Losanna” = </a:t>
            </a:r>
            <a:r>
              <a:rPr lang="it-IT" i="1" dirty="0"/>
              <a:t>teoria generale dell’equilibrio economico</a:t>
            </a:r>
          </a:p>
          <a:p>
            <a:pPr marL="514350" indent="-514350">
              <a:buAutoNum type="arabicParenR"/>
            </a:pPr>
            <a:r>
              <a:rPr lang="it-IT" dirty="0"/>
              <a:t>l’analisi del Perroux deve essere anche ricordata in quanto introdusse nell’economia spaziale le idee (fondamentali) dell’economista di origine austriaca </a:t>
            </a:r>
            <a:r>
              <a:rPr lang="it-IT" b="1" dirty="0"/>
              <a:t>Joseph Schumpeter </a:t>
            </a:r>
            <a:r>
              <a:rPr lang="it-IT" dirty="0"/>
              <a:t>(lo sviluppo si realizza tramite un processo di </a:t>
            </a:r>
            <a:r>
              <a:rPr lang="it-IT" i="1" dirty="0"/>
              <a:t>distruzione creatrice)</a:t>
            </a:r>
          </a:p>
          <a:p>
            <a:pPr marL="514350" indent="-514350">
              <a:buAutoNum type="arabicParenR"/>
            </a:pPr>
            <a:endParaRPr lang="it-IT" dirty="0"/>
          </a:p>
        </p:txBody>
      </p:sp>
    </p:spTree>
    <p:extLst>
      <p:ext uri="{BB962C8B-B14F-4D97-AF65-F5344CB8AC3E}">
        <p14:creationId xmlns:p14="http://schemas.microsoft.com/office/powerpoint/2010/main" val="3609842825"/>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3107</Words>
  <Application>Microsoft Office PowerPoint</Application>
  <PresentationFormat>Widescreen</PresentationFormat>
  <Paragraphs>116</Paragraphs>
  <Slides>26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26</vt:i4>
      </vt:variant>
    </vt:vector>
  </HeadingPairs>
  <TitlesOfParts>
    <vt:vector size="29" baseType="lpstr">
      <vt:lpstr>Arial</vt:lpstr>
      <vt:lpstr>Raleway</vt:lpstr>
      <vt:lpstr>Tema di Office</vt:lpstr>
      <vt:lpstr>REGIONI E SVILUPPO ECONOMICO</vt:lpstr>
      <vt:lpstr>       LO SVILUPPO ECONOMICO REGIONALE</vt:lpstr>
      <vt:lpstr>LO SVILUPPO ECONOMICO REGIONALE</vt:lpstr>
      <vt:lpstr>GEOGRAFIA ECONOMICA E RIVOLUZIONI SCIENTIFICHE</vt:lpstr>
      <vt:lpstr>GEOGRAFIA ECONOMICA E RIVOLUZIONI SCIENTIFICHE</vt:lpstr>
      <vt:lpstr>REGIONAL SCIENCES</vt:lpstr>
      <vt:lpstr>REGIONAL SCIENCES</vt:lpstr>
      <vt:lpstr>REGIONAL SCIENCES</vt:lpstr>
      <vt:lpstr>TEORIA DELLA POLARIZZAZIONE DI PERROUX (1903-1987)</vt:lpstr>
      <vt:lpstr>TEORIA DELLA POLARIZZAZIONE DI PERROUX (1903-1987)</vt:lpstr>
      <vt:lpstr>TEORIA DELLA POLARIZZAZIONE DI PERROUX (1903-1987)</vt:lpstr>
      <vt:lpstr>TEORIA DELLA POLARIZZAZIONE DI PERROUX (1903-1987)</vt:lpstr>
      <vt:lpstr>TEORIA DELLA POLARIZZAZIONE DI PERROUX (1903-1987)</vt:lpstr>
      <vt:lpstr>DUALISMO ECONOMICO E SCHEMA INTERPRETATIVO DI HIRSCHMAN</vt:lpstr>
      <vt:lpstr>DUALISMO ECONOMICO E SCHEMA INTERPRETATIVO DI HIRSCHMAN</vt:lpstr>
      <vt:lpstr>MODELLO DELLA CAUSAZIONE CIRCOLARE E CUMULATIVA DI  MYRDAL</vt:lpstr>
      <vt:lpstr>MODELLO DELLA CAUSAZIONE CIRCOLARE E CUMULATIVA DI  MYRDAL</vt:lpstr>
      <vt:lpstr>FUNZIONALISMO E SISTEMI FUNZIONALI</vt:lpstr>
      <vt:lpstr>FUNZIONALISMO E SISTEMI FUNZIONALI</vt:lpstr>
      <vt:lpstr>FUNZIONALISMO E SISTEMI FUNZIONALI</vt:lpstr>
      <vt:lpstr>CRESCITA E INTEGRAZIONE FUNZIONALE: FRIEDMANN (1926-2017)</vt:lpstr>
      <vt:lpstr>CRESCITA E INTEGRAZIONE FUNZIONALE: FRIEDMANN (1926-2017)</vt:lpstr>
      <vt:lpstr>CRESCITA E INTEGRAZIONE FUNZIONALE: FRIEDMAN (1926-2017)</vt:lpstr>
      <vt:lpstr>CRESCITA E INTEGRAZIONE FUNZIONALE: FRIEDMANN (1926-2017)</vt:lpstr>
      <vt:lpstr>CRESCITA E INTEGRAZIONE FUNZIONALE: FRIEDMANN (1926-2017)</vt:lpstr>
      <vt:lpstr>FASI DELLO SVILUPPO ECONOMICO E STADI DELL’ORGANIZZAZIONE SPAZIALE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11</cp:revision>
  <dcterms:created xsi:type="dcterms:W3CDTF">2020-04-25T16:23:21Z</dcterms:created>
  <dcterms:modified xsi:type="dcterms:W3CDTF">2023-02-19T11:04:10Z</dcterms:modified>
</cp:coreProperties>
</file>