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9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40C3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784"/>
    <p:restoredTop sz="94674"/>
  </p:normalViewPr>
  <p:slideViewPr>
    <p:cSldViewPr snapToGrid="0" snapToObjects="1">
      <p:cViewPr varScale="1">
        <p:scale>
          <a:sx n="59" d="100"/>
          <a:sy n="59" d="100"/>
        </p:scale>
        <p:origin x="74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titolo"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ttotitolo 2">
            <a:extLst>
              <a:ext uri="{FF2B5EF4-FFF2-40B4-BE49-F238E27FC236}">
                <a16:creationId xmlns:a16="http://schemas.microsoft.com/office/drawing/2014/main" id="{601FA7F9-12DE-ED42-B12D-9953F30D0ED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713218" y="3882452"/>
            <a:ext cx="8640580" cy="899410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  <a:latin typeface="Raleway" panose="020B0503030101060003" pitchFamily="34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 dirty="0"/>
              <a:t>Fare clic per modificare lo stile del sottotitolo dello schema</a:t>
            </a:r>
          </a:p>
        </p:txBody>
      </p:sp>
      <p:sp>
        <p:nvSpPr>
          <p:cNvPr id="8" name="Titolo 7">
            <a:extLst>
              <a:ext uri="{FF2B5EF4-FFF2-40B4-BE49-F238E27FC236}">
                <a16:creationId xmlns:a16="http://schemas.microsoft.com/office/drawing/2014/main" id="{44F19C3A-61AF-6349-B009-01240C731B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13218" y="2067586"/>
            <a:ext cx="7373141" cy="164276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it-IT" dirty="0"/>
              <a:t>Fare clic per modificare lo stile del titolo dello schema</a:t>
            </a:r>
          </a:p>
        </p:txBody>
      </p:sp>
    </p:spTree>
    <p:extLst>
      <p:ext uri="{BB962C8B-B14F-4D97-AF65-F5344CB8AC3E}">
        <p14:creationId xmlns:p14="http://schemas.microsoft.com/office/powerpoint/2010/main" val="5948211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A37F374C-0DD9-BF49-95E5-25DECDA15C2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1324303"/>
            <a:ext cx="2628900" cy="4852660"/>
          </a:xfrm>
        </p:spPr>
        <p:txBody>
          <a:bodyPr vert="eaVert"/>
          <a:lstStyle/>
          <a:p>
            <a:r>
              <a:rPr lang="it-IT" dirty="0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C26F6BA3-830C-4E4B-B489-7EACBE7E6CB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324303"/>
            <a:ext cx="7734300" cy="4852660"/>
          </a:xfrm>
        </p:spPr>
        <p:txBody>
          <a:bodyPr vert="eaVert"/>
          <a:lstStyle/>
          <a:p>
            <a:pPr lvl="0"/>
            <a:r>
              <a:rPr lang="it-IT" dirty="0"/>
              <a:t>Fare clic per modificare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4BAFAA6C-918C-5940-8D9D-8665E97EA31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403648"/>
            <a:ext cx="2743200" cy="365125"/>
          </a:xfrm>
        </p:spPr>
        <p:txBody>
          <a:bodyPr/>
          <a:lstStyle/>
          <a:p>
            <a:fld id="{A3750EE6-F4FC-E84C-AF13-5CDD6CE7CC66}" type="datetimeFigureOut">
              <a:rPr lang="it-IT" smtClean="0"/>
              <a:t>19/02/2023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8AE58354-0C2D-474C-A379-E866638D82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403648"/>
            <a:ext cx="4114800" cy="365125"/>
          </a:xfrm>
        </p:spPr>
        <p:txBody>
          <a:bodyPr/>
          <a:lstStyle/>
          <a:p>
            <a:endParaRPr lang="it-IT" dirty="0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9ACC8012-130C-4642-938C-A3F25DB1A8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03648"/>
            <a:ext cx="2743200" cy="365125"/>
          </a:xfrm>
        </p:spPr>
        <p:txBody>
          <a:bodyPr/>
          <a:lstStyle/>
          <a:p>
            <a:fld id="{521F8777-1489-2D4A-93C2-4300528E9CD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075229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CAB9A3-150C-4923-A0A1-0F1F2D787E3F}" type="datetimeFigureOut">
              <a:rPr lang="es-ES" smtClean="0"/>
              <a:pPr/>
              <a:t>19/02/2023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D7541-FE47-4045-83E2-F184A034E9AB}" type="slidenum">
              <a:rPr lang="es-ES" smtClean="0"/>
              <a:pPr/>
              <a:t>‹N›</a:t>
            </a:fld>
            <a:endParaRPr lang="es-ES"/>
          </a:p>
        </p:txBody>
      </p:sp>
      <p:pic>
        <p:nvPicPr>
          <p:cNvPr id="7" name="Picture 11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928670"/>
            <a:ext cx="121920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2"/>
          <p:cNvSpPr>
            <a:spLocks noChangeArrowheads="1"/>
          </p:cNvSpPr>
          <p:nvPr userDrawn="1"/>
        </p:nvSpPr>
        <p:spPr bwMode="auto">
          <a:xfrm>
            <a:off x="0" y="0"/>
            <a:ext cx="12192000" cy="1066800"/>
          </a:xfrm>
          <a:prstGeom prst="rect">
            <a:avLst/>
          </a:prstGeom>
          <a:gradFill rotWithShape="0">
            <a:gsLst>
              <a:gs pos="100000">
                <a:schemeClr val="bg1">
                  <a:alpha val="46000"/>
                </a:schemeClr>
              </a:gs>
              <a:gs pos="100000">
                <a:srgbClr val="C0DAF9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defRPr/>
            </a:pPr>
            <a:endParaRPr lang="en-US" sz="1800" dirty="0">
              <a:latin typeface="Arial" charset="0"/>
              <a:ea typeface="ヒラギノ角ゴ Pro W3" pitchFamily="-109" charset="-128"/>
              <a:cs typeface="+mn-cs"/>
            </a:endParaRPr>
          </a:p>
        </p:txBody>
      </p:sp>
      <p:sp>
        <p:nvSpPr>
          <p:cNvPr id="9" name="Rectangle 2"/>
          <p:cNvSpPr>
            <a:spLocks noChangeArrowheads="1"/>
          </p:cNvSpPr>
          <p:nvPr userDrawn="1"/>
        </p:nvSpPr>
        <p:spPr bwMode="auto">
          <a:xfrm>
            <a:off x="0" y="1214422"/>
            <a:ext cx="12192000" cy="5643578"/>
          </a:xfrm>
          <a:prstGeom prst="rect">
            <a:avLst/>
          </a:prstGeom>
          <a:gradFill rotWithShape="0">
            <a:gsLst>
              <a:gs pos="26000">
                <a:schemeClr val="bg1">
                  <a:alpha val="3000"/>
                </a:schemeClr>
              </a:gs>
              <a:gs pos="100000">
                <a:srgbClr val="C0DAF9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defRPr/>
            </a:pPr>
            <a:endParaRPr lang="en-US" sz="1800" dirty="0">
              <a:latin typeface="Arial" charset="0"/>
              <a:ea typeface="ヒラギノ角ゴ Pro W3" pitchFamily="-109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249544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8C81AEC-CBEF-2349-ADAC-694AAB0450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594735"/>
            <a:ext cx="10515600" cy="1834265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 dirty="0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9BB61BBD-DC46-DC48-BE46-C1396EF78A4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3687581"/>
            <a:ext cx="10515600" cy="2402070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dirty="0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B071D491-8608-674A-9D82-578950F9B44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450944"/>
            <a:ext cx="2743200" cy="365125"/>
          </a:xfrm>
        </p:spPr>
        <p:txBody>
          <a:bodyPr/>
          <a:lstStyle/>
          <a:p>
            <a:fld id="{A3750EE6-F4FC-E84C-AF13-5CDD6CE7CC66}" type="datetimeFigureOut">
              <a:rPr lang="it-IT" smtClean="0"/>
              <a:t>19/02/2023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BC481B03-386C-684E-ABCE-7478D809AD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450944"/>
            <a:ext cx="4114800" cy="365125"/>
          </a:xfrm>
        </p:spPr>
        <p:txBody>
          <a:bodyPr/>
          <a:lstStyle/>
          <a:p>
            <a:endParaRPr lang="it-IT" dirty="0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5870F3AB-3307-1746-99C6-48544C9E4E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50944"/>
            <a:ext cx="2743200" cy="365125"/>
          </a:xfrm>
        </p:spPr>
        <p:txBody>
          <a:bodyPr/>
          <a:lstStyle/>
          <a:p>
            <a:fld id="{521F8777-1489-2D4A-93C2-4300528E9CD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765477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EC8475D-7526-E046-B96C-CF5DF57F43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80152"/>
            <a:ext cx="10515600" cy="869924"/>
          </a:xfrm>
        </p:spPr>
        <p:txBody>
          <a:bodyPr/>
          <a:lstStyle/>
          <a:p>
            <a:r>
              <a:rPr lang="it-IT" dirty="0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0AC8C8B-C1F5-AC4D-B6FC-E61B03DDDCE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774731"/>
            <a:ext cx="5181600" cy="3402232"/>
          </a:xfrm>
        </p:spPr>
        <p:txBody>
          <a:bodyPr/>
          <a:lstStyle/>
          <a:p>
            <a:pPr lvl="0"/>
            <a:r>
              <a:rPr lang="it-IT" dirty="0"/>
              <a:t>Fare clic per modificare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AB27E3DD-D9BF-CE4E-A799-838C5ADCE1E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2774731"/>
            <a:ext cx="5181600" cy="3402232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70CAE719-FFFB-D44F-B925-7437D686A51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403648"/>
            <a:ext cx="2743200" cy="365125"/>
          </a:xfrm>
        </p:spPr>
        <p:txBody>
          <a:bodyPr/>
          <a:lstStyle/>
          <a:p>
            <a:fld id="{A3750EE6-F4FC-E84C-AF13-5CDD6CE7CC66}" type="datetimeFigureOut">
              <a:rPr lang="it-IT" smtClean="0"/>
              <a:t>19/02/2023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E24A362F-97FF-0540-8CA1-5C15FA6467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403648"/>
            <a:ext cx="4114800" cy="365125"/>
          </a:xfrm>
        </p:spPr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96B03FB6-9D21-5F46-890A-673BF11E89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03648"/>
            <a:ext cx="2743200" cy="365125"/>
          </a:xfrm>
        </p:spPr>
        <p:txBody>
          <a:bodyPr/>
          <a:lstStyle/>
          <a:p>
            <a:fld id="{521F8777-1489-2D4A-93C2-4300528E9CD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887140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E7F380A-2025-104F-A50B-E2571587CE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1382151"/>
            <a:ext cx="10515600" cy="1325563"/>
          </a:xfrm>
        </p:spPr>
        <p:txBody>
          <a:bodyPr/>
          <a:lstStyle/>
          <a:p>
            <a:r>
              <a:rPr lang="it-IT" dirty="0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F6C35060-75A4-C342-8D8B-7789D2516F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21246" y="2983269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dirty="0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C2D176E5-CE4C-5447-AF7A-B538C7CEC3B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21246" y="4082735"/>
            <a:ext cx="5157787" cy="2106927"/>
          </a:xfrm>
        </p:spPr>
        <p:txBody>
          <a:bodyPr/>
          <a:lstStyle/>
          <a:p>
            <a:pPr lvl="0"/>
            <a:r>
              <a:rPr lang="it-IT" dirty="0"/>
              <a:t>Fare clic per modificare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A7EDEF16-CD2C-074D-B271-F44F76B81F0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253658" y="2983269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dirty="0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EF1E8DE2-0079-7B44-8428-4F5C17CD348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246812" y="4097968"/>
            <a:ext cx="5183188" cy="2091694"/>
          </a:xfrm>
        </p:spPr>
        <p:txBody>
          <a:bodyPr/>
          <a:lstStyle/>
          <a:p>
            <a:pPr lvl="0"/>
            <a:r>
              <a:rPr lang="it-IT" dirty="0"/>
              <a:t>Fare clic per modificare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8180FAC4-A06E-E94C-9A76-C2F1B703F45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403648"/>
            <a:ext cx="2743200" cy="365125"/>
          </a:xfrm>
        </p:spPr>
        <p:txBody>
          <a:bodyPr/>
          <a:lstStyle/>
          <a:p>
            <a:fld id="{A3750EE6-F4FC-E84C-AF13-5CDD6CE7CC66}" type="datetimeFigureOut">
              <a:rPr lang="it-IT" smtClean="0"/>
              <a:t>19/02/2023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F3A91576-A15A-BD44-99BB-0DAEA976A0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403648"/>
            <a:ext cx="4114800" cy="365125"/>
          </a:xfrm>
        </p:spPr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F2F55F22-26BF-654B-ADC0-629A5D21C0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03648"/>
            <a:ext cx="2743200" cy="365125"/>
          </a:xfrm>
        </p:spPr>
        <p:txBody>
          <a:bodyPr/>
          <a:lstStyle/>
          <a:p>
            <a:fld id="{521F8777-1489-2D4A-93C2-4300528E9CD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944595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533DCF1-0C08-4D46-A818-6EB683D07A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86073"/>
            <a:ext cx="10515600" cy="869924"/>
          </a:xfrm>
        </p:spPr>
        <p:txBody>
          <a:bodyPr/>
          <a:lstStyle/>
          <a:p>
            <a:r>
              <a:rPr lang="it-IT" dirty="0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701F6FA8-F741-4849-AA76-B2B5B78B390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403648"/>
            <a:ext cx="2743200" cy="365125"/>
          </a:xfrm>
        </p:spPr>
        <p:txBody>
          <a:bodyPr/>
          <a:lstStyle/>
          <a:p>
            <a:fld id="{A3750EE6-F4FC-E84C-AF13-5CDD6CE7CC66}" type="datetimeFigureOut">
              <a:rPr lang="it-IT" smtClean="0"/>
              <a:t>19/02/2023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57A95D4B-7BC6-E34D-943A-845FF13F4C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403648"/>
            <a:ext cx="4114800" cy="365125"/>
          </a:xfrm>
        </p:spPr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0116E4EF-52DB-B947-B7C2-B64EE8F45A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03648"/>
            <a:ext cx="2743200" cy="365125"/>
          </a:xfrm>
        </p:spPr>
        <p:txBody>
          <a:bodyPr/>
          <a:lstStyle/>
          <a:p>
            <a:fld id="{521F8777-1489-2D4A-93C2-4300528E9CD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394496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2CE94AE3-42D6-6344-8967-D8452263BCD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435179"/>
            <a:ext cx="2743200" cy="365125"/>
          </a:xfrm>
        </p:spPr>
        <p:txBody>
          <a:bodyPr/>
          <a:lstStyle/>
          <a:p>
            <a:fld id="{A3750EE6-F4FC-E84C-AF13-5CDD6CE7CC66}" type="datetimeFigureOut">
              <a:rPr lang="it-IT" smtClean="0"/>
              <a:t>19/02/2023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E0B20478-C96F-1C45-9765-C567964266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435179"/>
            <a:ext cx="4114800" cy="365125"/>
          </a:xfrm>
        </p:spPr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5D729070-1FA0-4B46-A8F3-24662683E2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35179"/>
            <a:ext cx="2743200" cy="365125"/>
          </a:xfrm>
        </p:spPr>
        <p:txBody>
          <a:bodyPr/>
          <a:lstStyle/>
          <a:p>
            <a:fld id="{521F8777-1489-2D4A-93C2-4300528E9CD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4950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8BC81D9-F22F-5C4B-AC68-E136786E22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6612" y="158115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dirty="0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3237EEC-3180-F041-864E-B2C0221B9C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1581150"/>
            <a:ext cx="6172200" cy="42799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dirty="0"/>
              <a:t>Fare clic per modificare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BA3B782C-0DCD-A94D-B620-362DA760D24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3429000"/>
            <a:ext cx="3932237" cy="24399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dirty="0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C05E2638-156C-8740-A1F7-DF4182D995F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435180"/>
            <a:ext cx="2743200" cy="365125"/>
          </a:xfrm>
        </p:spPr>
        <p:txBody>
          <a:bodyPr/>
          <a:lstStyle/>
          <a:p>
            <a:fld id="{A3750EE6-F4FC-E84C-AF13-5CDD6CE7CC66}" type="datetimeFigureOut">
              <a:rPr lang="it-IT" smtClean="0"/>
              <a:t>19/02/2023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14304A7F-EDD3-4440-9E86-57D8D8ACF7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435180"/>
            <a:ext cx="4114800" cy="365125"/>
          </a:xfrm>
        </p:spPr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3A914550-14E8-8841-8CAB-D367CCCF8B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35180"/>
            <a:ext cx="2743200" cy="365125"/>
          </a:xfrm>
        </p:spPr>
        <p:txBody>
          <a:bodyPr/>
          <a:lstStyle/>
          <a:p>
            <a:fld id="{521F8777-1489-2D4A-93C2-4300528E9CD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622234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CCF315C-0734-014E-AB37-D7E823E862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6612" y="1340069"/>
            <a:ext cx="3932237" cy="2088931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dirty="0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BDBD5771-BB4A-3B49-BCE4-3B550D0E3F4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1340068"/>
            <a:ext cx="6172200" cy="4520981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ED1FDF3B-475F-D249-AC54-9ADF90E4E64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8589" y="3657600"/>
            <a:ext cx="3932237" cy="220345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dirty="0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C0E3BD24-40F9-0C4D-B4D3-099578C1C24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435179"/>
            <a:ext cx="2743200" cy="365125"/>
          </a:xfrm>
        </p:spPr>
        <p:txBody>
          <a:bodyPr/>
          <a:lstStyle/>
          <a:p>
            <a:fld id="{A3750EE6-F4FC-E84C-AF13-5CDD6CE7CC66}" type="datetimeFigureOut">
              <a:rPr lang="it-IT" smtClean="0"/>
              <a:t>19/02/2023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721102C4-CB9D-9843-AB20-9C84D52814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435179"/>
            <a:ext cx="4114800" cy="365125"/>
          </a:xfrm>
        </p:spPr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E4D8800B-7444-DA47-A26C-BCA4839390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35179"/>
            <a:ext cx="2743200" cy="365125"/>
          </a:xfrm>
        </p:spPr>
        <p:txBody>
          <a:bodyPr/>
          <a:lstStyle/>
          <a:p>
            <a:fld id="{521F8777-1489-2D4A-93C2-4300528E9CD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947628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91E532E-34DC-0441-ACE7-10BF804CE1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244184"/>
            <a:ext cx="10515600" cy="1146208"/>
          </a:xfrm>
        </p:spPr>
        <p:txBody>
          <a:bodyPr/>
          <a:lstStyle/>
          <a:p>
            <a:r>
              <a:rPr lang="it-IT" dirty="0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7DC7C49F-A357-A54B-911E-C61D5957976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2569779"/>
            <a:ext cx="10515600" cy="3607184"/>
          </a:xfrm>
        </p:spPr>
        <p:txBody>
          <a:bodyPr vert="eaVert"/>
          <a:lstStyle/>
          <a:p>
            <a:pPr lvl="0"/>
            <a:r>
              <a:rPr lang="it-IT" dirty="0"/>
              <a:t>Fare clic per modificare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F8E0899B-5F07-4144-9F69-AE008DCED1F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419414"/>
            <a:ext cx="2743200" cy="365125"/>
          </a:xfrm>
        </p:spPr>
        <p:txBody>
          <a:bodyPr/>
          <a:lstStyle/>
          <a:p>
            <a:fld id="{A3750EE6-F4FC-E84C-AF13-5CDD6CE7CC66}" type="datetimeFigureOut">
              <a:rPr lang="it-IT" smtClean="0"/>
              <a:t>19/02/2023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A9640A71-5027-1B40-BDC4-26798F939E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419414"/>
            <a:ext cx="4114800" cy="365125"/>
          </a:xfrm>
        </p:spPr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636504EA-2BB4-574D-BE45-BBD2A8F53F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19414"/>
            <a:ext cx="2743200" cy="365125"/>
          </a:xfrm>
        </p:spPr>
        <p:txBody>
          <a:bodyPr/>
          <a:lstStyle/>
          <a:p>
            <a:fld id="{521F8777-1489-2D4A-93C2-4300528E9CD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904543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E62A5B01-81DF-F94E-93C7-559EE94CFB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244184"/>
            <a:ext cx="10515600" cy="86992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it-IT" dirty="0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4DAF2986-DE06-DE4C-9395-E031CB38785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2293495"/>
            <a:ext cx="10515600" cy="38834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dirty="0"/>
              <a:t>Fare clic per modificare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60E76108-1715-774E-90C6-BAF7F529E9F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Raleway" panose="020B0503030101060003" pitchFamily="34" charset="77"/>
              </a:defRPr>
            </a:lvl1pPr>
          </a:lstStyle>
          <a:p>
            <a:fld id="{A3750EE6-F4FC-E84C-AF13-5CDD6CE7CC66}" type="datetimeFigureOut">
              <a:rPr lang="it-IT" smtClean="0"/>
              <a:pPr/>
              <a:t>19/02/2023</a:t>
            </a:fld>
            <a:endParaRPr lang="it-IT" dirty="0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9C93133D-901F-F041-8BF9-04104E663D6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Raleway" panose="020B0503030101060003" pitchFamily="34" charset="77"/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465EA247-C9B6-7947-BF94-5DF875E42C6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Raleway" panose="020B0503030101060003" pitchFamily="34" charset="77"/>
              </a:defRPr>
            </a:lvl1pPr>
          </a:lstStyle>
          <a:p>
            <a:fld id="{521F8777-1489-2D4A-93C2-4300528E9CD9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975907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1" kern="1200">
          <a:solidFill>
            <a:srgbClr val="640C38"/>
          </a:solidFill>
          <a:latin typeface="Raleway" panose="020B0503030101060003" pitchFamily="34" charset="77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Raleway" panose="020B0503030101060003" pitchFamily="34" charset="77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Raleway" panose="020B0503030101060003" pitchFamily="34" charset="77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Raleway" panose="020B0503030101060003" pitchFamily="34" charset="77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Raleway" panose="020B0503030101060003" pitchFamily="34" charset="77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Raleway" panose="020B0503030101060003" pitchFamily="34" charset="77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70C1307-183D-CB4E-83E4-965CAC12A20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713220" y="2027549"/>
            <a:ext cx="8640580" cy="1482413"/>
          </a:xfrm>
        </p:spPr>
        <p:txBody>
          <a:bodyPr/>
          <a:lstStyle/>
          <a:p>
            <a:r>
              <a:rPr lang="es-ES" dirty="0"/>
              <a:t>INNOVAZIONE, TERRITORIO E DINAMICHE TECNOLOGICHE</a:t>
            </a:r>
            <a:endParaRPr lang="it-IT" dirty="0"/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243ECAB6-6677-A34F-A194-030954E4B7F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2595691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4">
            <a:extLst>
              <a:ext uri="{FF2B5EF4-FFF2-40B4-BE49-F238E27FC236}">
                <a16:creationId xmlns:a16="http://schemas.microsoft.com/office/drawing/2014/main" id="{3BDB6D6B-24CE-41BA-9655-0BEC606213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INNOVAZIONE E CICLI ECONOMICI: JOSEPH SCHUMPETER (1883-1950)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633101F5-F2C7-4B83-ACE4-7A066287926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it-IT" dirty="0"/>
              <a:t>Il concetto di processo innovativo trascende la dimensione d’impresa</a:t>
            </a:r>
          </a:p>
          <a:p>
            <a:endParaRPr lang="it-IT" dirty="0"/>
          </a:p>
          <a:p>
            <a:endParaRPr lang="it-IT" dirty="0"/>
          </a:p>
          <a:p>
            <a:pPr marL="0" indent="0" algn="ctr">
              <a:buNone/>
            </a:pPr>
            <a:r>
              <a:rPr lang="it-IT" dirty="0"/>
              <a:t>L’imprenditore esercita una funzione di distruzione creatrice che trasforma la vita economica e promuove il processo di sviluppo capitalistico la cui evoluzione sarà temporalmente discontinua, dando vita a CICLI ECONOMICI</a:t>
            </a:r>
          </a:p>
        </p:txBody>
      </p:sp>
      <p:sp>
        <p:nvSpPr>
          <p:cNvPr id="2" name="Freccia in giù 1">
            <a:extLst>
              <a:ext uri="{FF2B5EF4-FFF2-40B4-BE49-F238E27FC236}">
                <a16:creationId xmlns:a16="http://schemas.microsoft.com/office/drawing/2014/main" id="{167C47D4-A36A-4F94-A198-2CA8FBFF9555}"/>
              </a:ext>
            </a:extLst>
          </p:cNvPr>
          <p:cNvSpPr/>
          <p:nvPr/>
        </p:nvSpPr>
        <p:spPr>
          <a:xfrm>
            <a:off x="5154124" y="3429000"/>
            <a:ext cx="864096" cy="720080"/>
          </a:xfrm>
          <a:prstGeom prst="downArrow">
            <a:avLst/>
          </a:prstGeom>
          <a:solidFill>
            <a:srgbClr val="FF99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6051925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4">
            <a:extLst>
              <a:ext uri="{FF2B5EF4-FFF2-40B4-BE49-F238E27FC236}">
                <a16:creationId xmlns:a16="http://schemas.microsoft.com/office/drawing/2014/main" id="{3BDB6D6B-24CE-41BA-9655-0BEC606213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INNOVAZIONE E CICLI ECONOMICI: JOSEPH SCHUMPETER (1883-1950)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633101F5-F2C7-4B83-ACE4-7A066287926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l"/>
            <a:r>
              <a:rPr lang="it-IT" dirty="0"/>
              <a:t>In quell’epoca (Grande Depressione) in occidente ebbe successo l’opera di un economista sovietico, KONDRAT’EV, che aveva proposto di scomporre l’evoluzione dell’economia capitalistica in cicli di lunga durata (45-60 anni)</a:t>
            </a:r>
          </a:p>
          <a:p>
            <a:pPr algn="l"/>
            <a:endParaRPr lang="it-IT" dirty="0"/>
          </a:p>
          <a:p>
            <a:pPr algn="l"/>
            <a:endParaRPr lang="it-IT" dirty="0"/>
          </a:p>
          <a:p>
            <a:pPr algn="l"/>
            <a:r>
              <a:rPr lang="it-IT" dirty="0"/>
              <a:t>Si deve a S. la definizione di «cicli di Kondrat’ev» e l’integrazione dell’opera dell’economista sovietico nella sua teoria generale dello sviluppo capitalistico</a:t>
            </a:r>
          </a:p>
        </p:txBody>
      </p:sp>
      <p:sp>
        <p:nvSpPr>
          <p:cNvPr id="2" name="Freccia in giù 1">
            <a:extLst>
              <a:ext uri="{FF2B5EF4-FFF2-40B4-BE49-F238E27FC236}">
                <a16:creationId xmlns:a16="http://schemas.microsoft.com/office/drawing/2014/main" id="{167C47D4-A36A-4F94-A198-2CA8FBFF9555}"/>
              </a:ext>
            </a:extLst>
          </p:cNvPr>
          <p:cNvSpPr/>
          <p:nvPr/>
        </p:nvSpPr>
        <p:spPr>
          <a:xfrm>
            <a:off x="5087888" y="3875189"/>
            <a:ext cx="864096" cy="720080"/>
          </a:xfrm>
          <a:prstGeom prst="downArrow">
            <a:avLst/>
          </a:prstGeom>
          <a:solidFill>
            <a:srgbClr val="FF99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33516704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4">
            <a:extLst>
              <a:ext uri="{FF2B5EF4-FFF2-40B4-BE49-F238E27FC236}">
                <a16:creationId xmlns:a16="http://schemas.microsoft.com/office/drawing/2014/main" id="{3BDB6D6B-24CE-41BA-9655-0BEC606213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INNOVAZIONE E CICLI ECONOMICI: JOSEPH SCHUMPETER (1883-1950)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633101F5-F2C7-4B83-ACE4-7A066287926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it-IT" dirty="0"/>
              <a:t>Il processo innovativo viene considerato come fattore scatenante la crescita economica e la causa primaria della instabilità ciclica del sistema.</a:t>
            </a:r>
          </a:p>
          <a:p>
            <a:pPr algn="l"/>
            <a:endParaRPr lang="it-IT" dirty="0"/>
          </a:p>
          <a:p>
            <a:pPr algn="l"/>
            <a:endParaRPr lang="it-IT" dirty="0"/>
          </a:p>
          <a:p>
            <a:pPr marL="0" indent="0">
              <a:buNone/>
            </a:pPr>
            <a:r>
              <a:rPr lang="it-IT" dirty="0"/>
              <a:t>Si avranno così </a:t>
            </a:r>
            <a:r>
              <a:rPr lang="it-IT" dirty="0">
                <a:solidFill>
                  <a:srgbClr val="0070C0"/>
                </a:solidFill>
              </a:rPr>
              <a:t>«onde lunghe» </a:t>
            </a:r>
            <a:r>
              <a:rPr lang="it-IT" dirty="0"/>
              <a:t>del processo di sviluppo scomponibili in 4 fasi caratterizzate da una certa struttura della domanda e da un certo tipo di attività innovativa:</a:t>
            </a:r>
          </a:p>
          <a:p>
            <a:pPr marL="514350" indent="-514350">
              <a:buAutoNum type="arabicParenR"/>
            </a:pPr>
            <a:r>
              <a:rPr lang="it-IT" dirty="0"/>
              <a:t>Prosperità</a:t>
            </a:r>
          </a:p>
          <a:p>
            <a:pPr marL="514350" indent="-514350">
              <a:buAutoNum type="arabicParenR"/>
            </a:pPr>
            <a:r>
              <a:rPr lang="it-IT" dirty="0"/>
              <a:t>Recessione</a:t>
            </a:r>
          </a:p>
          <a:p>
            <a:pPr marL="514350" indent="-514350">
              <a:buAutoNum type="arabicParenR"/>
            </a:pPr>
            <a:r>
              <a:rPr lang="it-IT" dirty="0"/>
              <a:t>Depressione</a:t>
            </a:r>
          </a:p>
          <a:p>
            <a:pPr marL="514350" indent="-514350">
              <a:buAutoNum type="arabicParenR"/>
            </a:pPr>
            <a:r>
              <a:rPr lang="it-IT" dirty="0"/>
              <a:t>Ripresa</a:t>
            </a:r>
          </a:p>
          <a:p>
            <a:pPr marL="0" indent="0">
              <a:buNone/>
            </a:pPr>
            <a:endParaRPr lang="it-IT" dirty="0"/>
          </a:p>
        </p:txBody>
      </p:sp>
      <p:sp>
        <p:nvSpPr>
          <p:cNvPr id="2" name="Freccia in giù 1">
            <a:extLst>
              <a:ext uri="{FF2B5EF4-FFF2-40B4-BE49-F238E27FC236}">
                <a16:creationId xmlns:a16="http://schemas.microsoft.com/office/drawing/2014/main" id="{167C47D4-A36A-4F94-A198-2CA8FBFF9555}"/>
              </a:ext>
            </a:extLst>
          </p:cNvPr>
          <p:cNvSpPr/>
          <p:nvPr/>
        </p:nvSpPr>
        <p:spPr>
          <a:xfrm>
            <a:off x="5231904" y="2860508"/>
            <a:ext cx="864096" cy="720080"/>
          </a:xfrm>
          <a:prstGeom prst="downArrow">
            <a:avLst/>
          </a:prstGeom>
          <a:solidFill>
            <a:srgbClr val="FF99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49662474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52E3A55-1636-4AB6-B61A-FB035E3433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I CICLI ECONOMICI</a:t>
            </a:r>
          </a:p>
        </p:txBody>
      </p:sp>
      <p:pic>
        <p:nvPicPr>
          <p:cNvPr id="5" name="Segnaposto contenuto 4" descr="Immagine che contiene testo&#10;&#10;Descrizione generata automaticamente">
            <a:extLst>
              <a:ext uri="{FF2B5EF4-FFF2-40B4-BE49-F238E27FC236}">
                <a16:creationId xmlns:a16="http://schemas.microsoft.com/office/drawing/2014/main" id="{F8A57E7B-30C6-4116-8924-AFC235ED2D5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7636" y="1170182"/>
            <a:ext cx="6959521" cy="5652000"/>
          </a:xfrm>
        </p:spPr>
      </p:pic>
    </p:spTree>
    <p:extLst>
      <p:ext uri="{BB962C8B-B14F-4D97-AF65-F5344CB8AC3E}">
        <p14:creationId xmlns:p14="http://schemas.microsoft.com/office/powerpoint/2010/main" val="27569241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6A5435B-55FB-41F9-A0F7-68CD7110AC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INNOVAZIONE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2986136-A3E1-4F3E-B941-2765F28608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it-IT" dirty="0"/>
              <a:t>Innovazione tecnologica: creazione, sviluppo e diffusione di un nuovo prodotto e di un nuovo processo</a:t>
            </a:r>
          </a:p>
          <a:p>
            <a:r>
              <a:rPr lang="it-IT" dirty="0"/>
              <a:t>Problema nuovo: anni ‘30</a:t>
            </a:r>
          </a:p>
          <a:p>
            <a:r>
              <a:rPr lang="it-IT" dirty="0"/>
              <a:t>Trascurato dalla tradizione neoclassica = la disponibilità di tecnologia veniva assunta come data, al pari degli altri fattori di produzione</a:t>
            </a:r>
          </a:p>
          <a:p>
            <a:r>
              <a:rPr lang="it-IT" dirty="0"/>
              <a:t>In realtà l’innovazione non è un fenomeno esterno al sistema economico, ma si realizza attraverso il rapporto tra la struttura scientifica (ricerca ecc.) ed uno specifico ambiente economico e sociale, popolato da imprese e da altri soggetti portatori di strategie tecnologiche e competitive</a:t>
            </a:r>
          </a:p>
        </p:txBody>
      </p:sp>
    </p:spTree>
    <p:extLst>
      <p:ext uri="{BB962C8B-B14F-4D97-AF65-F5344CB8AC3E}">
        <p14:creationId xmlns:p14="http://schemas.microsoft.com/office/powerpoint/2010/main" val="8642804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368E3BF-B75B-46B2-B29E-3868BABD24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244184"/>
            <a:ext cx="10515600" cy="497530"/>
          </a:xfrm>
        </p:spPr>
        <p:txBody>
          <a:bodyPr/>
          <a:lstStyle/>
          <a:p>
            <a:pPr algn="ctr"/>
            <a:r>
              <a:rPr lang="it-IT" dirty="0"/>
              <a:t>MODELLO INNOVATIVO E LINEARE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5943435-520A-42E1-8382-6A6F56E5C1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8971" y="1741714"/>
            <a:ext cx="11506200" cy="4604657"/>
          </a:xfrm>
        </p:spPr>
        <p:txBody>
          <a:bodyPr>
            <a:normAutofit fontScale="85000" lnSpcReduction="20000"/>
          </a:bodyPr>
          <a:lstStyle/>
          <a:p>
            <a:r>
              <a:rPr lang="it-IT" dirty="0"/>
              <a:t>Sino a poco tempo fa era accettata l’idea secondo cui l’innovazione seguisse un processo lineare scomponibile in fasi:</a:t>
            </a:r>
          </a:p>
          <a:p>
            <a:pPr>
              <a:buFontTx/>
              <a:buChar char="-"/>
            </a:pPr>
            <a:r>
              <a:rPr lang="it-IT" dirty="0"/>
              <a:t>Invenzione</a:t>
            </a:r>
          </a:p>
          <a:p>
            <a:pPr>
              <a:buFontTx/>
              <a:buChar char="-"/>
            </a:pPr>
            <a:r>
              <a:rPr lang="it-IT" dirty="0"/>
              <a:t>Applicazione in prodotti da parte dell'innovatore</a:t>
            </a:r>
          </a:p>
          <a:p>
            <a:pPr>
              <a:buFontTx/>
              <a:buChar char="-"/>
            </a:pPr>
            <a:r>
              <a:rPr lang="it-IT" dirty="0"/>
              <a:t>Diffusione ad altre imprese</a:t>
            </a:r>
          </a:p>
          <a:p>
            <a:r>
              <a:rPr lang="it-IT" dirty="0"/>
              <a:t>Lo schema interpretativo più noto è quello del </a:t>
            </a:r>
            <a:r>
              <a:rPr lang="it-IT" dirty="0">
                <a:solidFill>
                  <a:srgbClr val="FFFF00"/>
                </a:solidFill>
              </a:rPr>
              <a:t>CICLO DI VITA DEL PRODOTTO di Vernon </a:t>
            </a:r>
            <a:r>
              <a:rPr lang="it-IT" dirty="0"/>
              <a:t>(1979)</a:t>
            </a:r>
          </a:p>
          <a:p>
            <a:r>
              <a:rPr lang="it-IT" dirty="0"/>
              <a:t>Individua 3 fasi successive nella evoluzione della vita di un prodotto cui corrispondono modi diversi di produzione e di organizzazione delle funzioni d’impresa</a:t>
            </a:r>
          </a:p>
          <a:p>
            <a:pPr marL="514350" indent="-514350">
              <a:buAutoNum type="arabicParenR"/>
            </a:pPr>
            <a:r>
              <a:rPr lang="it-IT" dirty="0"/>
              <a:t>Introduzione</a:t>
            </a:r>
          </a:p>
          <a:p>
            <a:pPr marL="514350" indent="-514350">
              <a:buAutoNum type="arabicParenR"/>
            </a:pPr>
            <a:r>
              <a:rPr lang="it-IT" dirty="0"/>
              <a:t>Crescita</a:t>
            </a:r>
          </a:p>
          <a:p>
            <a:pPr marL="514350" indent="-514350">
              <a:buAutoNum type="arabicParenR"/>
            </a:pPr>
            <a:r>
              <a:rPr lang="it-IT" dirty="0"/>
              <a:t>Maturità</a:t>
            </a:r>
          </a:p>
          <a:p>
            <a:endParaRPr lang="it-IT" dirty="0"/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6786300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368E3BF-B75B-46B2-B29E-3868BABD24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244184"/>
            <a:ext cx="10515600" cy="453987"/>
          </a:xfrm>
        </p:spPr>
        <p:txBody>
          <a:bodyPr/>
          <a:lstStyle/>
          <a:p>
            <a:pPr algn="ctr"/>
            <a:r>
              <a:rPr lang="it-IT" dirty="0"/>
              <a:t>MODELLO INNOVATIVO E LINEARE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5943435-520A-42E1-8382-6A6F56E5C1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5429" y="1698171"/>
            <a:ext cx="11190514" cy="4615544"/>
          </a:xfrm>
        </p:spPr>
        <p:txBody>
          <a:bodyPr>
            <a:normAutofit fontScale="92500"/>
          </a:bodyPr>
          <a:lstStyle/>
          <a:p>
            <a:pPr marL="514350" indent="-514350">
              <a:buAutoNum type="arabicParenR"/>
            </a:pPr>
            <a:r>
              <a:rPr lang="it-IT" dirty="0">
                <a:solidFill>
                  <a:srgbClr val="FF0000"/>
                </a:solidFill>
              </a:rPr>
              <a:t>Introduzione:</a:t>
            </a:r>
            <a:r>
              <a:rPr lang="it-IT" dirty="0"/>
              <a:t> necessita di condizioni particolari (conoscenza tecnologica, elevata capacità imprenditoriale e manageriale, accesso alle risorse, mano d’opera qualificata, reddito elevato ecc.) = localizzazione nei paesi e nelle aree centrali del sistema economico</a:t>
            </a:r>
          </a:p>
          <a:p>
            <a:pPr marL="514350" indent="-514350">
              <a:buAutoNum type="arabicParenR"/>
            </a:pPr>
            <a:r>
              <a:rPr lang="it-IT" dirty="0">
                <a:solidFill>
                  <a:srgbClr val="0070C0"/>
                </a:solidFill>
              </a:rPr>
              <a:t>Crescita</a:t>
            </a:r>
            <a:r>
              <a:rPr lang="it-IT" dirty="0"/>
              <a:t>: espansione mercato, produzione in serie = decentramento di parte degli impianti sia in altre regioni dello stesso paese sia in nazioni tecnologicamente «intermedie»</a:t>
            </a:r>
          </a:p>
          <a:p>
            <a:pPr marL="514350" indent="-514350">
              <a:buAutoNum type="arabicParenR"/>
            </a:pPr>
            <a:r>
              <a:rPr lang="it-IT" dirty="0">
                <a:solidFill>
                  <a:srgbClr val="00B050"/>
                </a:solidFill>
              </a:rPr>
              <a:t>Maturità</a:t>
            </a:r>
            <a:r>
              <a:rPr lang="it-IT" dirty="0"/>
              <a:t> (standardizzazione): la riduzione dei costi diviene la variabile strategica = ricerca bacini mano d’opera a basso costo = decentramento produzione verso regioni o paesi a sviluppo tecnologico e livelli di reddito inferiori (di solito paesi sottosviluppati)</a:t>
            </a:r>
          </a:p>
          <a:p>
            <a:endParaRPr lang="it-IT" dirty="0"/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4462969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3D6EE13-55B3-4183-BE2C-5D4C4D364E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 dirty="0"/>
          </a:p>
        </p:txBody>
      </p:sp>
      <p:pic>
        <p:nvPicPr>
          <p:cNvPr id="5" name="Segnaposto contenuto 4">
            <a:extLst>
              <a:ext uri="{FF2B5EF4-FFF2-40B4-BE49-F238E27FC236}">
                <a16:creationId xmlns:a16="http://schemas.microsoft.com/office/drawing/2014/main" id="{A5F68BEA-A3AF-4038-BF64-C3B54679C87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1200" y="446315"/>
            <a:ext cx="8400000" cy="6300000"/>
          </a:xfrm>
        </p:spPr>
      </p:pic>
    </p:spTree>
    <p:extLst>
      <p:ext uri="{BB962C8B-B14F-4D97-AF65-F5344CB8AC3E}">
        <p14:creationId xmlns:p14="http://schemas.microsoft.com/office/powerpoint/2010/main" val="38714999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75BF35A-A14C-48C9-B041-D9825AC6DD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MODELLO INNOVATIVO E LINEARE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A59E2D0-625F-41DE-94DF-06EDEC9610C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CRITICHE:</a:t>
            </a:r>
          </a:p>
          <a:p>
            <a:pPr marL="514350" indent="-514350">
              <a:buAutoNum type="arabicParenR"/>
            </a:pPr>
            <a:r>
              <a:rPr lang="it-IT" dirty="0"/>
              <a:t>Debolezza modello dal punto di vista dei fondamenti logici: troppo deterministica la caduta verso il basso (dal centro alla periferia) e avulsa dal contesto sociale, politico e culturale</a:t>
            </a:r>
          </a:p>
          <a:p>
            <a:pPr marL="514350" indent="-514350">
              <a:buAutoNum type="arabicParenR"/>
            </a:pPr>
            <a:r>
              <a:rPr lang="it-IT" dirty="0"/>
              <a:t>Scarsa aderenza rispetto ai caratteri del nuovo paradigma tecnologico: il modello non distingue tra innovazione radicale e innovazione incrementale.</a:t>
            </a:r>
          </a:p>
          <a:p>
            <a:pPr marL="514350" indent="-514350">
              <a:buAutoNum type="arabicParenR"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3027671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F8881D1-BC05-47B4-A876-9AA512B09B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1199" y="381000"/>
            <a:ext cx="9699171" cy="671736"/>
          </a:xfrm>
        </p:spPr>
        <p:txBody>
          <a:bodyPr/>
          <a:lstStyle/>
          <a:p>
            <a:pPr algn="ctr"/>
            <a:br>
              <a:rPr lang="it-IT" sz="2800" dirty="0"/>
            </a:br>
            <a:br>
              <a:rPr lang="it-IT" sz="2800" dirty="0"/>
            </a:br>
            <a:br>
              <a:rPr lang="it-IT" sz="2800" dirty="0"/>
            </a:br>
            <a:r>
              <a:rPr lang="it-IT" sz="2800" dirty="0"/>
              <a:t>VARIANTE ALLO SCHEMA DEL CICLO DI VITA DEL PRODOTTO</a:t>
            </a:r>
          </a:p>
        </p:txBody>
      </p:sp>
      <p:pic>
        <p:nvPicPr>
          <p:cNvPr id="6" name="Segnaposto contenuto 5">
            <a:extLst>
              <a:ext uri="{FF2B5EF4-FFF2-40B4-BE49-F238E27FC236}">
                <a16:creationId xmlns:a16="http://schemas.microsoft.com/office/drawing/2014/main" id="{895E5D6B-8309-48B7-AB33-D76D0045DD7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1301536"/>
            <a:ext cx="5111750" cy="4795679"/>
          </a:xfrm>
        </p:spPr>
      </p:pic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7356D687-77E1-4EEA-9080-7AF10F720AD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72143" y="1301536"/>
            <a:ext cx="4959761" cy="4795679"/>
          </a:xfrm>
        </p:spPr>
        <p:txBody>
          <a:bodyPr>
            <a:normAutofit/>
          </a:bodyPr>
          <a:lstStyle/>
          <a:p>
            <a:pPr marL="342900" indent="-342900">
              <a:buFontTx/>
              <a:buChar char="-"/>
            </a:pPr>
            <a:r>
              <a:rPr lang="it-IT" sz="2000" dirty="0"/>
              <a:t>Il diagramma illustra una prima correzione allo schema.</a:t>
            </a:r>
          </a:p>
          <a:p>
            <a:pPr marL="342900" indent="-342900">
              <a:buFontTx/>
              <a:buChar char="-"/>
            </a:pPr>
            <a:r>
              <a:rPr lang="it-IT" sz="2000" dirty="0"/>
              <a:t>Le 3 fasi rimangono lo sfondo su cui si snoda la curva raffigurante la quantità di prodotto immessa sul mercato.</a:t>
            </a:r>
          </a:p>
          <a:p>
            <a:pPr marL="342900" indent="-342900">
              <a:buFontTx/>
              <a:buChar char="-"/>
            </a:pPr>
            <a:r>
              <a:rPr lang="it-IT" sz="2000" dirty="0"/>
              <a:t>Successive innovazioni incrementali (segmenti tratteggiati) impediscono o procrastinano il declino tecnologico del prodotto e spezzano il rigido nesso causale tra ciclo di vita e processi localizzativi</a:t>
            </a:r>
          </a:p>
        </p:txBody>
      </p:sp>
    </p:spTree>
    <p:extLst>
      <p:ext uri="{BB962C8B-B14F-4D97-AF65-F5344CB8AC3E}">
        <p14:creationId xmlns:p14="http://schemas.microsoft.com/office/powerpoint/2010/main" val="12576603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F8881D1-BC05-47B4-A876-9AA512B09B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1200" y="273050"/>
            <a:ext cx="8579296" cy="779686"/>
          </a:xfrm>
        </p:spPr>
        <p:txBody>
          <a:bodyPr/>
          <a:lstStyle/>
          <a:p>
            <a:pPr algn="ctr"/>
            <a:r>
              <a:rPr lang="it-IT" sz="2800" dirty="0"/>
              <a:t>VARIANTE ALLO SCHEMA DEL CICLO DI VITA DEL PRODOTTO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7356D687-77E1-4EEA-9080-7AF10F720AD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0" y="1124744"/>
            <a:ext cx="5231904" cy="5134542"/>
          </a:xfrm>
        </p:spPr>
        <p:txBody>
          <a:bodyPr>
            <a:normAutofit/>
          </a:bodyPr>
          <a:lstStyle/>
          <a:p>
            <a:pPr marL="342900" indent="-342900">
              <a:buFontTx/>
              <a:buChar char="-"/>
            </a:pPr>
            <a:r>
              <a:rPr lang="it-IT" sz="2000" dirty="0"/>
              <a:t>Nei comparti tecnologici più avanzati (informatica), il ciclo di vita è più breve e si richiedono continue innovazioni</a:t>
            </a:r>
          </a:p>
          <a:p>
            <a:pPr marL="342900" indent="-342900">
              <a:buFontTx/>
              <a:buChar char="-"/>
            </a:pPr>
            <a:r>
              <a:rPr lang="it-IT" sz="2000" dirty="0"/>
              <a:t>Il rapido declino del prodotto impone, dunque, l’adozione di una serie ravvicinata ed ininterrotta di adattamenti che consentano adeguati livelli di vendite e profitti</a:t>
            </a:r>
          </a:p>
          <a:p>
            <a:pPr marL="342900" indent="-342900">
              <a:buFontTx/>
              <a:buChar char="-"/>
            </a:pPr>
            <a:r>
              <a:rPr lang="it-IT" sz="2000" dirty="0"/>
              <a:t>L’elevata frequenza dei cicli suggerisce che poche aree hanno i requisiti richiesti e si realizza dunque una INERZIA LOCALIZZATIVA nella quale i VANTAGGI DA AGGLOMERAZIONE ritornano ad avere una funzione decisiva</a:t>
            </a:r>
          </a:p>
        </p:txBody>
      </p:sp>
      <p:pic>
        <p:nvPicPr>
          <p:cNvPr id="8" name="Segnaposto contenuto 7">
            <a:extLst>
              <a:ext uri="{FF2B5EF4-FFF2-40B4-BE49-F238E27FC236}">
                <a16:creationId xmlns:a16="http://schemas.microsoft.com/office/drawing/2014/main" id="{C339F6AA-40D6-48ED-A5F6-1597B8627D3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8860" y="2437637"/>
            <a:ext cx="5111750" cy="2444939"/>
          </a:xfrm>
        </p:spPr>
      </p:pic>
    </p:spTree>
    <p:extLst>
      <p:ext uri="{BB962C8B-B14F-4D97-AF65-F5344CB8AC3E}">
        <p14:creationId xmlns:p14="http://schemas.microsoft.com/office/powerpoint/2010/main" val="309216689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4">
            <a:extLst>
              <a:ext uri="{FF2B5EF4-FFF2-40B4-BE49-F238E27FC236}">
                <a16:creationId xmlns:a16="http://schemas.microsoft.com/office/drawing/2014/main" id="{3BDB6D6B-24CE-41BA-9655-0BEC606213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INNOVAZIONE E CICLI ECONOMICI: JOSEPH SCHUMPETER (1883-1950)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633101F5-F2C7-4B83-ACE4-7A066287926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it-IT" dirty="0"/>
              <a:t>Molte premesse che misero in discussione gli schemi teorici classici erano in realtà già state formulate nei primi decenni del XX sec. dall’economista Joseph SCHUMPETER</a:t>
            </a:r>
          </a:p>
          <a:p>
            <a:r>
              <a:rPr lang="it-IT" dirty="0"/>
              <a:t>Si dovette aspettare la fine degli anni 70 perché il suo apporto venisse riscoperto</a:t>
            </a:r>
          </a:p>
          <a:p>
            <a:r>
              <a:rPr lang="it-IT" dirty="0"/>
              <a:t>Ne «La teoria dello sviluppo capitalistico» del 1911, S. delineò la figura dell’imprenditore</a:t>
            </a:r>
          </a:p>
          <a:p>
            <a:r>
              <a:rPr lang="it-IT" dirty="0"/>
              <a:t>L’imprenditore schumpeteriano agisce sospinto da una pluralità di motivazioni che trascendono la razionalità e le forze immanenti = l’innovazione è un evento casuale che si situa al di là dei fenomeni economici e risponde alla volontà di realizzazione individuale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67101568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Gradazioni di grigio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</TotalTime>
  <Words>798</Words>
  <Application>Microsoft Office PowerPoint</Application>
  <PresentationFormat>Widescreen</PresentationFormat>
  <Paragraphs>57</Paragraphs>
  <Slides>13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13</vt:i4>
      </vt:variant>
    </vt:vector>
  </HeadingPairs>
  <TitlesOfParts>
    <vt:vector size="17" baseType="lpstr">
      <vt:lpstr>Arial</vt:lpstr>
      <vt:lpstr>Calibri</vt:lpstr>
      <vt:lpstr>Raleway</vt:lpstr>
      <vt:lpstr>Tema di Office</vt:lpstr>
      <vt:lpstr>INNOVAZIONE, TERRITORIO E DINAMICHE TECNOLOGICHE</vt:lpstr>
      <vt:lpstr>INNOVAZIONE</vt:lpstr>
      <vt:lpstr>MODELLO INNOVATIVO E LINEARE</vt:lpstr>
      <vt:lpstr>MODELLO INNOVATIVO E LINEARE</vt:lpstr>
      <vt:lpstr>Presentazione standard di PowerPoint</vt:lpstr>
      <vt:lpstr>MODELLO INNOVATIVO E LINEARE</vt:lpstr>
      <vt:lpstr>   VARIANTE ALLO SCHEMA DEL CICLO DI VITA DEL PRODOTTO</vt:lpstr>
      <vt:lpstr>VARIANTE ALLO SCHEMA DEL CICLO DI VITA DEL PRODOTTO</vt:lpstr>
      <vt:lpstr>INNOVAZIONE E CICLI ECONOMICI: JOSEPH SCHUMPETER (1883-1950)</vt:lpstr>
      <vt:lpstr>INNOVAZIONE E CICLI ECONOMICI: JOSEPH SCHUMPETER (1883-1950)</vt:lpstr>
      <vt:lpstr>INNOVAZIONE E CICLI ECONOMICI: JOSEPH SCHUMPETER (1883-1950)</vt:lpstr>
      <vt:lpstr>INNOVAZIONE E CICLI ECONOMICI: JOSEPH SCHUMPETER (1883-1950)</vt:lpstr>
      <vt:lpstr>I CICLI ECONOMICI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Microsoft Office User</dc:creator>
  <cp:lastModifiedBy>simona epasto</cp:lastModifiedBy>
  <cp:revision>10</cp:revision>
  <dcterms:created xsi:type="dcterms:W3CDTF">2020-04-25T16:23:21Z</dcterms:created>
  <dcterms:modified xsi:type="dcterms:W3CDTF">2023-02-19T11:09:14Z</dcterms:modified>
</cp:coreProperties>
</file>