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4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es-ES" smtClean="0"/>
              <a:pPr/>
              <a:t>19/02/2023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gradFill rotWithShape="0">
            <a:gsLst>
              <a:gs pos="100000">
                <a:schemeClr val="bg1">
                  <a:alpha val="46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214422"/>
            <a:ext cx="12192000" cy="5643578"/>
          </a:xfrm>
          <a:prstGeom prst="rect">
            <a:avLst/>
          </a:prstGeom>
          <a:gradFill rotWithShape="0">
            <a:gsLst>
              <a:gs pos="26000">
                <a:schemeClr val="bg1">
                  <a:alpha val="3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9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19/02/2023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40C38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es-ES" dirty="0"/>
              <a:t>INNOVAZIONE, TERRITORIO E DINAMICHE TECNOLOGICHE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BDB6D6B-24CE-41BA-9655-0BEC6062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INNOVAZIONE E CICLI ECONOMICI: JOSEPH SCHUMPETER (1883-1950)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3101F5-F2C7-4B83-ACE4-7A066287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Il concetto di processo innovativo trascende la dimensione d’impresa</a:t>
            </a:r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L’imprenditore esercita una funzione di distruzione creatrice che trasforma la vita economica e promuove il processo di sviluppo capitalistico la cui evoluzione sarà temporalmente discontinua, dando vita a CICLI ECONOMICI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167C47D4-A36A-4F94-A198-2CA8FBFF9555}"/>
              </a:ext>
            </a:extLst>
          </p:cNvPr>
          <p:cNvSpPr/>
          <p:nvPr/>
        </p:nvSpPr>
        <p:spPr>
          <a:xfrm>
            <a:off x="5154124" y="3429000"/>
            <a:ext cx="864096" cy="720080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19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BDB6D6B-24CE-41BA-9655-0BEC6062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INNOVAZIONE E CICLI ECONOMICI: JOSEPH SCHUMPETER (1883-1950)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3101F5-F2C7-4B83-ACE4-7A066287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it-IT" dirty="0"/>
              <a:t>In quell’epoca (Grande Depressione) in occidente ebbe successo l’opera di un economista sovietico, KONDRAT’EV, che aveva proposto di scomporre l’evoluzione dell’economia capitalistica in cicli di lunga durata (45-60 anni)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r>
              <a:rPr lang="it-IT" dirty="0"/>
              <a:t>Si deve a S. la definizione di «cicli di Kondrat’ev» e l’integrazione dell’opera dell’economista sovietico nella sua teoria generale dello sviluppo capitalistico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167C47D4-A36A-4F94-A198-2CA8FBFF9555}"/>
              </a:ext>
            </a:extLst>
          </p:cNvPr>
          <p:cNvSpPr/>
          <p:nvPr/>
        </p:nvSpPr>
        <p:spPr>
          <a:xfrm>
            <a:off x="5087888" y="3875189"/>
            <a:ext cx="864096" cy="720080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516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BDB6D6B-24CE-41BA-9655-0BEC6062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INNOVAZIONE E CICLI ECONOMICI: JOSEPH SCHUMPETER (1883-1950)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3101F5-F2C7-4B83-ACE4-7A066287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Il processo innovativo viene considerato come fattore scatenante la crescita economica e la causa primaria della instabilità ciclica del sistema.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marL="0" indent="0">
              <a:buNone/>
            </a:pPr>
            <a:r>
              <a:rPr lang="it-IT" dirty="0"/>
              <a:t>Si avranno così </a:t>
            </a:r>
            <a:r>
              <a:rPr lang="it-IT" dirty="0">
                <a:solidFill>
                  <a:srgbClr val="0070C0"/>
                </a:solidFill>
              </a:rPr>
              <a:t>«onde lunghe» </a:t>
            </a:r>
            <a:r>
              <a:rPr lang="it-IT" dirty="0"/>
              <a:t>del processo di sviluppo scomponibili in 4 fasi caratterizzate da una certa struttura della domanda e da un certo tipo di attività innovativa:</a:t>
            </a:r>
          </a:p>
          <a:p>
            <a:pPr marL="514350" indent="-514350">
              <a:buAutoNum type="arabicParenR"/>
            </a:pPr>
            <a:r>
              <a:rPr lang="it-IT" dirty="0"/>
              <a:t>Prosperità</a:t>
            </a:r>
          </a:p>
          <a:p>
            <a:pPr marL="514350" indent="-514350">
              <a:buAutoNum type="arabicParenR"/>
            </a:pPr>
            <a:r>
              <a:rPr lang="it-IT" dirty="0"/>
              <a:t>Recessione</a:t>
            </a:r>
          </a:p>
          <a:p>
            <a:pPr marL="514350" indent="-514350">
              <a:buAutoNum type="arabicParenR"/>
            </a:pPr>
            <a:r>
              <a:rPr lang="it-IT" dirty="0"/>
              <a:t>Depressione</a:t>
            </a:r>
          </a:p>
          <a:p>
            <a:pPr marL="514350" indent="-514350">
              <a:buAutoNum type="arabicParenR"/>
            </a:pPr>
            <a:r>
              <a:rPr lang="it-IT" dirty="0"/>
              <a:t>Ripresa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167C47D4-A36A-4F94-A198-2CA8FBFF9555}"/>
              </a:ext>
            </a:extLst>
          </p:cNvPr>
          <p:cNvSpPr/>
          <p:nvPr/>
        </p:nvSpPr>
        <p:spPr>
          <a:xfrm>
            <a:off x="5231904" y="2860508"/>
            <a:ext cx="864096" cy="720080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662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E3A55-1636-4AB6-B61A-FB035E34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CICLI ECONOMICI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A57E7B-30C6-4116-8924-AFC235ED2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6" y="1170182"/>
            <a:ext cx="6959521" cy="5652000"/>
          </a:xfrm>
        </p:spPr>
      </p:pic>
    </p:spTree>
    <p:extLst>
      <p:ext uri="{BB962C8B-B14F-4D97-AF65-F5344CB8AC3E}">
        <p14:creationId xmlns:p14="http://schemas.microsoft.com/office/powerpoint/2010/main" val="275692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5435B-55FB-41F9-A0F7-68CD7110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INNOVAZIONE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986136-A3E1-4F3E-B941-2765F286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Innovazione tecnologica: creazione, sviluppo e diffusione di un nuovo prodotto e di un nuovo processo</a:t>
            </a:r>
          </a:p>
          <a:p>
            <a:r>
              <a:rPr lang="it-IT" dirty="0"/>
              <a:t>Problema nuovo: anni ‘30</a:t>
            </a:r>
          </a:p>
          <a:p>
            <a:r>
              <a:rPr lang="it-IT" dirty="0"/>
              <a:t>Trascurato dalla tradizione neoclassica = la disponibilità di tecnologia veniva assunta come data, al pari degli altri fattori di produzione</a:t>
            </a:r>
          </a:p>
          <a:p>
            <a:r>
              <a:rPr lang="it-IT" dirty="0"/>
              <a:t>In realtà l’innovazione non è un fenomeno esterno al sistema economico, ma si realizza attraverso il rapporto tra la struttura scientifica (ricerca ecc.) ed uno specifico ambiente economico e sociale, popolato da imprese e da altri soggetti portatori di strategie tecnologiche e competitive</a:t>
            </a:r>
          </a:p>
        </p:txBody>
      </p:sp>
    </p:spTree>
    <p:extLst>
      <p:ext uri="{BB962C8B-B14F-4D97-AF65-F5344CB8AC3E}">
        <p14:creationId xmlns:p14="http://schemas.microsoft.com/office/powerpoint/2010/main" val="86428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8E3BF-B75B-46B2-B29E-3868BAB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497530"/>
          </a:xfrm>
        </p:spPr>
        <p:txBody>
          <a:bodyPr/>
          <a:lstStyle/>
          <a:p>
            <a:pPr algn="ctr"/>
            <a:r>
              <a:rPr lang="it-IT" dirty="0"/>
              <a:t>MODELLO INNOVATIVO E LINEARE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43435-520A-42E1-8382-6A6F56E5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741714"/>
            <a:ext cx="11506200" cy="460465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Sino a poco tempo fa era accettata l’idea secondo cui l’innovazione seguisse un processo lineare scomponibile in fasi:</a:t>
            </a:r>
          </a:p>
          <a:p>
            <a:pPr>
              <a:buFontTx/>
              <a:buChar char="-"/>
            </a:pPr>
            <a:r>
              <a:rPr lang="it-IT" dirty="0"/>
              <a:t>Invenzione</a:t>
            </a:r>
          </a:p>
          <a:p>
            <a:pPr>
              <a:buFontTx/>
              <a:buChar char="-"/>
            </a:pPr>
            <a:r>
              <a:rPr lang="it-IT" dirty="0"/>
              <a:t>Applicazione in prodotti da parte dell'innovatore</a:t>
            </a:r>
          </a:p>
          <a:p>
            <a:pPr>
              <a:buFontTx/>
              <a:buChar char="-"/>
            </a:pPr>
            <a:r>
              <a:rPr lang="it-IT" dirty="0"/>
              <a:t>Diffusione ad altre imprese</a:t>
            </a:r>
          </a:p>
          <a:p>
            <a:r>
              <a:rPr lang="it-IT" dirty="0"/>
              <a:t>Lo schema interpretativo più noto è quello del </a:t>
            </a:r>
            <a:r>
              <a:rPr lang="it-IT" dirty="0">
                <a:solidFill>
                  <a:srgbClr val="FFFF00"/>
                </a:solidFill>
              </a:rPr>
              <a:t>CICLO DI VITA DEL PRODOTTO di Vernon </a:t>
            </a:r>
            <a:r>
              <a:rPr lang="it-IT" dirty="0"/>
              <a:t>(1979)</a:t>
            </a:r>
          </a:p>
          <a:p>
            <a:r>
              <a:rPr lang="it-IT" dirty="0"/>
              <a:t>Individua 3 fasi successive nella evoluzione della vita di un prodotto cui corrispondono modi diversi di produzione e di organizzazione delle funzioni d’impresa</a:t>
            </a:r>
          </a:p>
          <a:p>
            <a:pPr marL="514350" indent="-514350">
              <a:buAutoNum type="arabicParenR"/>
            </a:pPr>
            <a:r>
              <a:rPr lang="it-IT" dirty="0"/>
              <a:t>Introduzione</a:t>
            </a:r>
          </a:p>
          <a:p>
            <a:pPr marL="514350" indent="-514350">
              <a:buAutoNum type="arabicParenR"/>
            </a:pPr>
            <a:r>
              <a:rPr lang="it-IT" dirty="0"/>
              <a:t>Crescita</a:t>
            </a:r>
          </a:p>
          <a:p>
            <a:pPr marL="514350" indent="-514350">
              <a:buAutoNum type="arabicParenR"/>
            </a:pPr>
            <a:r>
              <a:rPr lang="it-IT" dirty="0"/>
              <a:t>Maturità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63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8E3BF-B75B-46B2-B29E-3868BAB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453987"/>
          </a:xfrm>
        </p:spPr>
        <p:txBody>
          <a:bodyPr/>
          <a:lstStyle/>
          <a:p>
            <a:pPr algn="ctr"/>
            <a:r>
              <a:rPr lang="it-IT" dirty="0"/>
              <a:t>MODELLO INNOVATIVO E LINEARE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43435-520A-42E1-8382-6A6F56E5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698171"/>
            <a:ext cx="11190514" cy="4615544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it-IT" dirty="0">
                <a:solidFill>
                  <a:srgbClr val="FF0000"/>
                </a:solidFill>
              </a:rPr>
              <a:t>Introduzione:</a:t>
            </a:r>
            <a:r>
              <a:rPr lang="it-IT" dirty="0"/>
              <a:t> necessita di condizioni particolari (conoscenza tecnologica, elevata capacità imprenditoriale e manageriale, accesso alle risorse, mano d’opera qualificata, reddito elevato ecc.) = localizzazione nei paesi e nelle aree centrali del sistema economico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rgbClr val="0070C0"/>
                </a:solidFill>
              </a:rPr>
              <a:t>Crescita</a:t>
            </a:r>
            <a:r>
              <a:rPr lang="it-IT" dirty="0"/>
              <a:t>: espansione mercato, produzione in serie = decentramento di parte degli impianti sia in altre regioni dello stesso paese sia in nazioni tecnologicamente «intermedie»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rgbClr val="00B050"/>
                </a:solidFill>
              </a:rPr>
              <a:t>Maturità</a:t>
            </a:r>
            <a:r>
              <a:rPr lang="it-IT" dirty="0"/>
              <a:t> (standardizzazione): la riduzione dei costi diviene la variabile strategica = ricerca bacini mano d’opera a basso costo = decentramento produzione verso regioni o paesi a sviluppo tecnologico e livelli di reddito inferiori (di solito paesi sottosviluppati)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629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6EE13-55B3-4183-BE2C-5D4C4D36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5F68BEA-A3AF-4038-BF64-C3B54679C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6315"/>
            <a:ext cx="8400000" cy="6300000"/>
          </a:xfrm>
        </p:spPr>
      </p:pic>
    </p:spTree>
    <p:extLst>
      <p:ext uri="{BB962C8B-B14F-4D97-AF65-F5344CB8AC3E}">
        <p14:creationId xmlns:p14="http://schemas.microsoft.com/office/powerpoint/2010/main" val="38714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BF35A-A14C-48C9-B041-D9825AC6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MODELLO INNOVATIVO E LINEARE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59E2D0-625F-41DE-94DF-06EDEC961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CRITICHE:</a:t>
            </a:r>
          </a:p>
          <a:p>
            <a:pPr marL="514350" indent="-514350">
              <a:buAutoNum type="arabicParenR"/>
            </a:pPr>
            <a:r>
              <a:rPr lang="it-IT" dirty="0"/>
              <a:t>Debolezza modello dal punto di vista dei fondamenti logici: troppo deterministica la caduta verso il basso (dal centro alla periferia) e avulsa dal contesto sociale, politico e culturale</a:t>
            </a:r>
          </a:p>
          <a:p>
            <a:pPr marL="514350" indent="-514350">
              <a:buAutoNum type="arabicParenR"/>
            </a:pPr>
            <a:r>
              <a:rPr lang="it-IT" dirty="0"/>
              <a:t>Scarsa aderenza rispetto ai caratteri del nuovo paradigma tecnologico: il modello non distingue tra innovazione radicale e innovazione incrementale.</a:t>
            </a:r>
          </a:p>
          <a:p>
            <a:pPr marL="514350" indent="-51435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76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881D1-BC05-47B4-A876-9AA512B0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381000"/>
            <a:ext cx="9699171" cy="671736"/>
          </a:xfrm>
        </p:spPr>
        <p:txBody>
          <a:bodyPr/>
          <a:lstStyle/>
          <a:p>
            <a:pPr algn="ctr"/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VARIANTE ALLO SCHEMA DEL CICLO DI VITA DEL PRODOTTO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95E5D6B-8309-48B7-AB33-D76D0045D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1536"/>
            <a:ext cx="5111750" cy="479567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56D687-77E1-4EEA-9080-7AF10F72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143" y="1301536"/>
            <a:ext cx="4959761" cy="479567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sz="2000" dirty="0"/>
              <a:t>Il diagramma illustra una prima correzione allo schema.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Le 3 fasi rimangono lo sfondo su cui si snoda la curva raffigurante la quantità di prodotto immessa sul mercato.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Successive innovazioni incrementali (segmenti tratteggiati) impediscono o procrastinano il declino tecnologico del prodotto e spezzano il rigido nesso causale tra ciclo di vita e processi localizzativi</a:t>
            </a:r>
          </a:p>
        </p:txBody>
      </p:sp>
    </p:spTree>
    <p:extLst>
      <p:ext uri="{BB962C8B-B14F-4D97-AF65-F5344CB8AC3E}">
        <p14:creationId xmlns:p14="http://schemas.microsoft.com/office/powerpoint/2010/main" val="125766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881D1-BC05-47B4-A876-9AA512B0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050"/>
            <a:ext cx="8579296" cy="779686"/>
          </a:xfrm>
        </p:spPr>
        <p:txBody>
          <a:bodyPr/>
          <a:lstStyle/>
          <a:p>
            <a:pPr algn="ctr"/>
            <a:r>
              <a:rPr lang="it-IT" sz="2800" dirty="0"/>
              <a:t>VARIANTE ALLO SCHEMA DEL CICLO DI VITA DEL PRODOTTO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56D687-77E1-4EEA-9080-7AF10F72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5231904" cy="513454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sz="2000" dirty="0"/>
              <a:t>Nei comparti tecnologici più avanzati (informatica), il ciclo di vita è più breve e si richiedono continue innovazioni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Il rapido declino del prodotto impone, dunque, l’adozione di una serie ravvicinata ed ininterrotta di adattamenti che consentano adeguati livelli di vendite e profitti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L’elevata frequenza dei cicli suggerisce che poche aree hanno i requisiti richiesti e si realizza dunque una INERZIA LOCALIZZATIVA nella quale i VANTAGGI DA AGGLOMERAZIONE ritornano ad avere una funzione decisiva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339F6AA-40D6-48ED-A5F6-1597B8627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60" y="2437637"/>
            <a:ext cx="5111750" cy="2444939"/>
          </a:xfrm>
        </p:spPr>
      </p:pic>
    </p:spTree>
    <p:extLst>
      <p:ext uri="{BB962C8B-B14F-4D97-AF65-F5344CB8AC3E}">
        <p14:creationId xmlns:p14="http://schemas.microsoft.com/office/powerpoint/2010/main" val="309216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BDB6D6B-24CE-41BA-9655-0BEC6062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INNOVAZIONE E CICLI ECONOMICI: JOSEPH SCHUMPETER (1883-1950)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3101F5-F2C7-4B83-ACE4-7A066287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Molte premesse che misero in discussione gli schemi teorici classici erano in realtà già state formulate nei primi decenni del XX sec. dall’economista Joseph SCHUMPETER</a:t>
            </a:r>
          </a:p>
          <a:p>
            <a:r>
              <a:rPr lang="it-IT" dirty="0"/>
              <a:t>Si dovette aspettare la fine degli anni 70 perché il suo apporto venisse riscoperto</a:t>
            </a:r>
          </a:p>
          <a:p>
            <a:r>
              <a:rPr lang="it-IT" dirty="0"/>
              <a:t>Ne «La teoria dello sviluppo capitalistico» del 1911, S. delineò la figura dell’imprenditore</a:t>
            </a:r>
          </a:p>
          <a:p>
            <a:r>
              <a:rPr lang="it-IT" dirty="0"/>
              <a:t>L’imprenditore schumpeteriano agisce sospinto da una pluralità di motivazioni che trascendono la razionalità e le forze immanenti = l’innovazione è un evento casuale che si situa al di là dei fenomeni economici e risponde alla volontà di realizzazione individuale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015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798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Raleway</vt:lpstr>
      <vt:lpstr>Tema di Office</vt:lpstr>
      <vt:lpstr>INNOVAZIONE, TERRITORIO E DINAMICHE TECNOLOGICHE</vt:lpstr>
      <vt:lpstr>INNOVAZIONE</vt:lpstr>
      <vt:lpstr>MODELLO INNOVATIVO E LINEARE</vt:lpstr>
      <vt:lpstr>MODELLO INNOVATIVO E LINEARE</vt:lpstr>
      <vt:lpstr>Presentazione standard di PowerPoint</vt:lpstr>
      <vt:lpstr>MODELLO INNOVATIVO E LINEARE</vt:lpstr>
      <vt:lpstr>   VARIANTE ALLO SCHEMA DEL CICLO DI VITA DEL PRODOTTO</vt:lpstr>
      <vt:lpstr>VARIANTE ALLO SCHEMA DEL CICLO DI VITA DEL PRODOTTO</vt:lpstr>
      <vt:lpstr>INNOVAZIONE E CICLI ECONOMICI: JOSEPH SCHUMPETER (1883-1950)</vt:lpstr>
      <vt:lpstr>INNOVAZIONE E CICLI ECONOMICI: JOSEPH SCHUMPETER (1883-1950)</vt:lpstr>
      <vt:lpstr>INNOVAZIONE E CICLI ECONOMICI: JOSEPH SCHUMPETER (1883-1950)</vt:lpstr>
      <vt:lpstr>INNOVAZIONE E CICLI ECONOMICI: JOSEPH SCHUMPETER (1883-1950)</vt:lpstr>
      <vt:lpstr>I CICLI ECONOMICI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simona epasto</cp:lastModifiedBy>
  <cp:revision>10</cp:revision>
  <dcterms:created xsi:type="dcterms:W3CDTF">2020-04-25T16:23:21Z</dcterms:created>
  <dcterms:modified xsi:type="dcterms:W3CDTF">2023-02-19T11:09:14Z</dcterms:modified>
</cp:coreProperties>
</file>