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557" r:id="rId3"/>
    <p:sldId id="558" r:id="rId4"/>
    <p:sldId id="559" r:id="rId5"/>
    <p:sldId id="560" r:id="rId6"/>
    <p:sldId id="561" r:id="rId7"/>
    <p:sldId id="562" r:id="rId8"/>
    <p:sldId id="563" r:id="rId9"/>
    <p:sldId id="564" r:id="rId10"/>
    <p:sldId id="565" r:id="rId11"/>
    <p:sldId id="566" r:id="rId12"/>
    <p:sldId id="567" r:id="rId13"/>
    <p:sldId id="546" r:id="rId14"/>
    <p:sldId id="547" r:id="rId15"/>
    <p:sldId id="548" r:id="rId16"/>
    <p:sldId id="552" r:id="rId17"/>
    <p:sldId id="553" r:id="rId18"/>
    <p:sldId id="554" r:id="rId19"/>
    <p:sldId id="555" r:id="rId20"/>
    <p:sldId id="549" r:id="rId21"/>
    <p:sldId id="556" r:id="rId22"/>
    <p:sldId id="550" r:id="rId23"/>
    <p:sldId id="533"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468" r:id="rId39"/>
    <p:sldId id="469" r:id="rId40"/>
    <p:sldId id="470" r:id="rId41"/>
    <p:sldId id="471" r:id="rId42"/>
    <p:sldId id="568" r:id="rId43"/>
    <p:sldId id="569" r:id="rId44"/>
    <p:sldId id="570" r:id="rId45"/>
    <p:sldId id="472" r:id="rId46"/>
    <p:sldId id="473" r:id="rId47"/>
    <p:sldId id="474" r:id="rId48"/>
    <p:sldId id="475" r:id="rId49"/>
    <p:sldId id="476" r:id="rId50"/>
    <p:sldId id="477" r:id="rId51"/>
    <p:sldId id="478" r:id="rId52"/>
    <p:sldId id="479" r:id="rId53"/>
    <p:sldId id="481" r:id="rId54"/>
    <p:sldId id="482" r:id="rId55"/>
    <p:sldId id="484" r:id="rId56"/>
    <p:sldId id="485" r:id="rId57"/>
    <p:sldId id="487" r:id="rId58"/>
    <p:sldId id="488" r:id="rId59"/>
    <p:sldId id="489" r:id="rId60"/>
    <p:sldId id="490" r:id="rId61"/>
    <p:sldId id="491" r:id="rId62"/>
    <p:sldId id="492" r:id="rId63"/>
    <p:sldId id="493" r:id="rId64"/>
    <p:sldId id="494" r:id="rId65"/>
    <p:sldId id="495" r:id="rId66"/>
    <p:sldId id="496" r:id="rId67"/>
    <p:sldId id="497" r:id="rId68"/>
    <p:sldId id="498" r:id="rId69"/>
    <p:sldId id="499" r:id="rId70"/>
    <p:sldId id="500" r:id="rId71"/>
    <p:sldId id="501" r:id="rId72"/>
    <p:sldId id="502" r:id="rId73"/>
    <p:sldId id="503" r:id="rId74"/>
    <p:sldId id="504" r:id="rId75"/>
    <p:sldId id="512" r:id="rId76"/>
    <p:sldId id="513" r:id="rId77"/>
    <p:sldId id="514" r:id="rId78"/>
    <p:sldId id="515" r:id="rId79"/>
    <p:sldId id="517" r:id="rId80"/>
    <p:sldId id="518" r:id="rId81"/>
    <p:sldId id="519" r:id="rId82"/>
    <p:sldId id="520" r:id="rId83"/>
    <p:sldId id="521" r:id="rId84"/>
    <p:sldId id="522" r:id="rId85"/>
    <p:sldId id="571" r:id="rId86"/>
    <p:sldId id="572" r:id="rId87"/>
    <p:sldId id="573" r:id="rId88"/>
    <p:sldId id="574" r:id="rId89"/>
    <p:sldId id="575" r:id="rId90"/>
    <p:sldId id="576" r:id="rId91"/>
    <p:sldId id="577" r:id="rId92"/>
    <p:sldId id="578" r:id="rId93"/>
    <p:sldId id="579" r:id="rId94"/>
    <p:sldId id="580" r:id="rId95"/>
    <p:sldId id="581" r:id="rId96"/>
    <p:sldId id="582" r:id="rId97"/>
    <p:sldId id="583" r:id="rId98"/>
    <p:sldId id="584" r:id="rId99"/>
    <p:sldId id="585" r:id="rId100"/>
    <p:sldId id="586" r:id="rId101"/>
    <p:sldId id="587" r:id="rId102"/>
    <p:sldId id="588" r:id="rId103"/>
    <p:sldId id="589" r:id="rId10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84"/>
    <p:restoredTop sz="93447" autoAdjust="0"/>
  </p:normalViewPr>
  <p:slideViewPr>
    <p:cSldViewPr snapToGrid="0" snapToObjects="1">
      <p:cViewPr varScale="1">
        <p:scale>
          <a:sx n="68" d="100"/>
          <a:sy n="68"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15/03/2023</a:t>
            </a:fld>
            <a:endParaRPr lang="it-IT"/>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55809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15/03/2023</a:t>
            </a:fld>
            <a:endParaRPr lang="it-IT"/>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15/03/2023</a:t>
            </a:fld>
            <a:endParaRPr lang="it-IT"/>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15/03/2023</a:t>
            </a:fld>
            <a:endParaRPr lang="it-IT"/>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15/03/2023</a:t>
            </a:fld>
            <a:endParaRPr lang="it-IT"/>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15/03/2023</a:t>
            </a:fld>
            <a:endParaRPr lang="it-IT"/>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15/03/2023</a:t>
            </a:fld>
            <a:endParaRPr lang="it-IT"/>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15/03/2023</a:t>
            </a:fld>
            <a:endParaRPr lang="it-IT"/>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15/03/2023</a:t>
            </a:fld>
            <a:endParaRPr lang="it-IT"/>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15/03/2023</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000" b="1" kern="1200">
          <a:solidFill>
            <a:srgbClr val="640C38"/>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s://www.europarl.europa.eu/news/it/press-room/20191121IPR67110/il-parlamento-europeo-dichiara-l-emergenza-climatica" TargetMode="External"/><Relationship Id="rId7" Type="http://schemas.openxmlformats.org/officeDocument/2006/relationships/hyperlink" Target="https://www.europarl.europa.eu/news/it/headlines/priorities/economiacircolare/20210128STO96607/economia-circolare-in-che-modo-l-ue-intende-realizzarla-entro-il-2050" TargetMode="External"/><Relationship Id="rId2" Type="http://schemas.openxmlformats.org/officeDocument/2006/relationships/hyperlink" Target="https://www.europarl.europa.eu/news/it/press-room/20220304IPR24804/parliament-adopts-eu-environmental-objectives-until-2030" TargetMode="External"/><Relationship Id="rId1" Type="http://schemas.openxmlformats.org/officeDocument/2006/relationships/slideLayout" Target="../slideLayouts/slideLayout11.xml"/><Relationship Id="rId6" Type="http://schemas.openxmlformats.org/officeDocument/2006/relationships/hyperlink" Target="https://www.europarl.europa.eu/news/it/headlines/priorities/cambiamento-climatico/20180109STO91387/lotta-al-cambiamento-climatico-e-politiche-dell-ue-per-le-energie-pulite" TargetMode="External"/><Relationship Id="rId5" Type="http://schemas.openxmlformats.org/officeDocument/2006/relationships/hyperlink" Target="https://www.europarl.europa.eu/news/it/headlines/priorities/cambiamento-climatico/20190926STO62270/neutralita-carbonica-cos-e-e-come-raggiungerla" TargetMode="External"/><Relationship Id="rId4" Type="http://schemas.openxmlformats.org/officeDocument/2006/relationships/hyperlink" Target="https://www.europarl.europa.eu/news/it/headlines/priorities/cambiamento-climatico/20200618STO81513/green-deal-europeo-la-chiave-per-un-ue-sostenibile-e-climaticamente-neutral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eea.europa.eu/it/about-us" TargetMode="External"/><Relationship Id="rId2" Type="http://schemas.openxmlformats.org/officeDocument/2006/relationships/hyperlink" Target="https://www.eea.europa.eu/publications/soer-2020" TargetMode="External"/><Relationship Id="rId1" Type="http://schemas.openxmlformats.org/officeDocument/2006/relationships/slideLayout" Target="../slideLayouts/slideLayout11.xml"/><Relationship Id="rId5" Type="http://schemas.openxmlformats.org/officeDocument/2006/relationships/hyperlink" Target="https://www.europarl.europa.eu/legislative-train/theme-new-boost-for-jobs-growth-and-investment/file-towards-a-sustainable-europe-by-2030/05-2021" TargetMode="External"/><Relationship Id="rId4" Type="http://schemas.openxmlformats.org/officeDocument/2006/relationships/hyperlink" Target="https://www.europarl.europa.eu/news/it/press-room/20210610IPR05916/new-eu-environment-programme-to-address-challenges-facing-people-and-plane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hyperlink" Target="http://www.un.org/sustainabledevelopment/"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ECONOMIA E AMBIENTE: SOSTENIBILITA’, SVILUPPO, RESILIENZA</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DE16C16D-7137-5C89-B656-3A0D4A83ABE7}"/>
              </a:ext>
            </a:extLst>
          </p:cNvPr>
          <p:cNvPicPr>
            <a:picLocks noGrp="1" noChangeAspect="1"/>
          </p:cNvPicPr>
          <p:nvPr>
            <p:ph idx="1"/>
          </p:nvPr>
        </p:nvPicPr>
        <p:blipFill>
          <a:blip r:embed="rId2"/>
          <a:stretch>
            <a:fillRect/>
          </a:stretch>
        </p:blipFill>
        <p:spPr>
          <a:xfrm>
            <a:off x="1453443" y="643467"/>
            <a:ext cx="9285113" cy="5571066"/>
          </a:xfrm>
          <a:prstGeom prst="rect">
            <a:avLst/>
          </a:prstGeom>
        </p:spPr>
      </p:pic>
    </p:spTree>
    <p:extLst>
      <p:ext uri="{BB962C8B-B14F-4D97-AF65-F5344CB8AC3E}">
        <p14:creationId xmlns:p14="http://schemas.microsoft.com/office/powerpoint/2010/main" val="40508247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40245DDC-08D1-6CAA-3388-7B179AF9B811}"/>
              </a:ext>
            </a:extLst>
          </p:cNvPr>
          <p:cNvPicPr>
            <a:picLocks noGrp="1" noChangeAspect="1"/>
          </p:cNvPicPr>
          <p:nvPr>
            <p:ph idx="1"/>
          </p:nvPr>
        </p:nvPicPr>
        <p:blipFill>
          <a:blip r:embed="rId2"/>
          <a:stretch>
            <a:fillRect/>
          </a:stretch>
        </p:blipFill>
        <p:spPr>
          <a:xfrm>
            <a:off x="2293225" y="643467"/>
            <a:ext cx="7605550" cy="5571066"/>
          </a:xfrm>
          <a:prstGeom prst="rect">
            <a:avLst/>
          </a:prstGeom>
        </p:spPr>
      </p:pic>
    </p:spTree>
    <p:extLst>
      <p:ext uri="{BB962C8B-B14F-4D97-AF65-F5344CB8AC3E}">
        <p14:creationId xmlns:p14="http://schemas.microsoft.com/office/powerpoint/2010/main" val="40825779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3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B22A9206-E7B0-BEC7-3049-932AEF205C1E}"/>
              </a:ext>
            </a:extLst>
          </p:cNvPr>
          <p:cNvPicPr>
            <a:picLocks noGrp="1" noChangeAspect="1"/>
          </p:cNvPicPr>
          <p:nvPr>
            <p:ph idx="1"/>
          </p:nvPr>
        </p:nvPicPr>
        <p:blipFill>
          <a:blip r:embed="rId2"/>
          <a:stretch>
            <a:fillRect/>
          </a:stretch>
        </p:blipFill>
        <p:spPr>
          <a:xfrm>
            <a:off x="2200148" y="643467"/>
            <a:ext cx="7791703" cy="5571066"/>
          </a:xfrm>
          <a:prstGeom prst="rect">
            <a:avLst/>
          </a:prstGeom>
        </p:spPr>
      </p:pic>
    </p:spTree>
    <p:extLst>
      <p:ext uri="{BB962C8B-B14F-4D97-AF65-F5344CB8AC3E}">
        <p14:creationId xmlns:p14="http://schemas.microsoft.com/office/powerpoint/2010/main" val="12742180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3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F5025D35-2AF8-AB8D-17CE-5767662410CB}"/>
              </a:ext>
            </a:extLst>
          </p:cNvPr>
          <p:cNvPicPr>
            <a:picLocks noGrp="1" noChangeAspect="1"/>
          </p:cNvPicPr>
          <p:nvPr>
            <p:ph idx="1"/>
          </p:nvPr>
        </p:nvPicPr>
        <p:blipFill>
          <a:blip r:embed="rId2"/>
          <a:stretch>
            <a:fillRect/>
          </a:stretch>
        </p:blipFill>
        <p:spPr>
          <a:xfrm>
            <a:off x="2357028" y="643467"/>
            <a:ext cx="7477943" cy="5571066"/>
          </a:xfrm>
          <a:prstGeom prst="rect">
            <a:avLst/>
          </a:prstGeom>
        </p:spPr>
      </p:pic>
    </p:spTree>
    <p:extLst>
      <p:ext uri="{BB962C8B-B14F-4D97-AF65-F5344CB8AC3E}">
        <p14:creationId xmlns:p14="http://schemas.microsoft.com/office/powerpoint/2010/main" val="6911401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3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D6D2D7CF-6048-2C02-6567-CB27B222604E}"/>
              </a:ext>
            </a:extLst>
          </p:cNvPr>
          <p:cNvPicPr>
            <a:picLocks noGrp="1" noChangeAspect="1"/>
          </p:cNvPicPr>
          <p:nvPr>
            <p:ph idx="1"/>
          </p:nvPr>
        </p:nvPicPr>
        <p:blipFill>
          <a:blip r:embed="rId2"/>
          <a:stretch>
            <a:fillRect/>
          </a:stretch>
        </p:blipFill>
        <p:spPr>
          <a:xfrm>
            <a:off x="2418728" y="643467"/>
            <a:ext cx="7354543" cy="5571066"/>
          </a:xfrm>
          <a:prstGeom prst="rect">
            <a:avLst/>
          </a:prstGeom>
        </p:spPr>
      </p:pic>
    </p:spTree>
    <p:extLst>
      <p:ext uri="{BB962C8B-B14F-4D97-AF65-F5344CB8AC3E}">
        <p14:creationId xmlns:p14="http://schemas.microsoft.com/office/powerpoint/2010/main" val="365314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B9D76-0616-BA8C-7ED2-C0891AE436D6}"/>
              </a:ext>
            </a:extLst>
          </p:cNvPr>
          <p:cNvSpPr>
            <a:spLocks noGrp="1"/>
          </p:cNvSpPr>
          <p:nvPr>
            <p:ph type="title"/>
          </p:nvPr>
        </p:nvSpPr>
        <p:spPr/>
        <p:txBody>
          <a:bodyPr/>
          <a:lstStyle/>
          <a:p>
            <a:pPr algn="ctr"/>
            <a:r>
              <a:rPr lang="it-IT" sz="4000" dirty="0">
                <a:latin typeface="+mj-lt"/>
                <a:ea typeface="+mn-ea"/>
                <a:cs typeface="Times New Roman" pitchFamily="18" charset="0"/>
              </a:rPr>
              <a:t>L’impronta ecologica</a:t>
            </a:r>
            <a:br>
              <a:rPr lang="it-IT" sz="4000" dirty="0">
                <a:latin typeface="+mj-lt"/>
                <a:ea typeface="+mn-ea"/>
                <a:cs typeface="Times New Roman" pitchFamily="18" charset="0"/>
              </a:rPr>
            </a:br>
            <a:endParaRPr lang="it-IT" dirty="0"/>
          </a:p>
        </p:txBody>
      </p:sp>
      <p:sp>
        <p:nvSpPr>
          <p:cNvPr id="3" name="Segnaposto contenuto 2">
            <a:extLst>
              <a:ext uri="{FF2B5EF4-FFF2-40B4-BE49-F238E27FC236}">
                <a16:creationId xmlns:a16="http://schemas.microsoft.com/office/drawing/2014/main" id="{82C86332-2028-F272-2116-0E207C3B3501}"/>
              </a:ext>
            </a:extLst>
          </p:cNvPr>
          <p:cNvSpPr>
            <a:spLocks noGrp="1"/>
          </p:cNvSpPr>
          <p:nvPr>
            <p:ph idx="1"/>
          </p:nvPr>
        </p:nvSpPr>
        <p:spPr/>
        <p:txBody>
          <a:bodyPr/>
          <a:lstStyle/>
          <a:p>
            <a:r>
              <a:rPr lang="it-IT" sz="2800" b="1" dirty="0">
                <a:latin typeface="+mn-lt"/>
                <a:ea typeface="+mn-ea"/>
                <a:cs typeface="Times New Roman" pitchFamily="18" charset="0"/>
              </a:rPr>
              <a:t>impronta ecologica</a:t>
            </a:r>
            <a:r>
              <a:rPr lang="it-IT" sz="2800" dirty="0">
                <a:latin typeface="+mn-lt"/>
                <a:ea typeface="+mn-ea"/>
                <a:cs typeface="Times New Roman" pitchFamily="18" charset="0"/>
              </a:rPr>
              <a:t> indicatore della superficie di terra e di mare necessaria a produrre tutte le risorse che consuma ciascun paese e per assorbirne i rifiuti che produce. </a:t>
            </a:r>
          </a:p>
          <a:p>
            <a:r>
              <a:rPr lang="it-IT" b="0" i="0" dirty="0">
                <a:solidFill>
                  <a:srgbClr val="444444"/>
                </a:solidFill>
                <a:effectLst/>
                <a:latin typeface="Roboto" panose="02000000000000000000" pitchFamily="2" charset="0"/>
              </a:rPr>
              <a:t> è un indicatore che stima il consumo di risorse naturali da parte dell’uomo in proporzione alla capacità del pianeta di rigenerarle.</a:t>
            </a:r>
            <a:endParaRPr lang="it-IT" sz="2800" dirty="0">
              <a:latin typeface="+mn-lt"/>
              <a:ea typeface="+mn-ea"/>
              <a:cs typeface="Times New Roman" pitchFamily="18" charset="0"/>
            </a:endParaRPr>
          </a:p>
          <a:p>
            <a:endParaRPr lang="it-IT" dirty="0"/>
          </a:p>
        </p:txBody>
      </p:sp>
    </p:spTree>
    <p:extLst>
      <p:ext uri="{BB962C8B-B14F-4D97-AF65-F5344CB8AC3E}">
        <p14:creationId xmlns:p14="http://schemas.microsoft.com/office/powerpoint/2010/main" val="5844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345FAF2A-14F2-F8FC-1BE2-9244AD607CD7}"/>
              </a:ext>
            </a:extLst>
          </p:cNvPr>
          <p:cNvSpPr>
            <a:spLocks noGrp="1"/>
          </p:cNvSpPr>
          <p:nvPr>
            <p:ph type="subTitle" idx="1"/>
          </p:nvPr>
        </p:nvSpPr>
        <p:spPr/>
        <p:txBody>
          <a:bodyPr/>
          <a:lstStyle/>
          <a:p>
            <a:endParaRPr lang="it-IT"/>
          </a:p>
        </p:txBody>
      </p:sp>
      <p:sp>
        <p:nvSpPr>
          <p:cNvPr id="3" name="Titolo 2">
            <a:extLst>
              <a:ext uri="{FF2B5EF4-FFF2-40B4-BE49-F238E27FC236}">
                <a16:creationId xmlns:a16="http://schemas.microsoft.com/office/drawing/2014/main" id="{3406EE16-71FB-C5B7-61E0-6612A22F3F27}"/>
              </a:ext>
            </a:extLst>
          </p:cNvPr>
          <p:cNvSpPr>
            <a:spLocks noGrp="1"/>
          </p:cNvSpPr>
          <p:nvPr>
            <p:ph type="title"/>
          </p:nvPr>
        </p:nvSpPr>
        <p:spPr/>
        <p:txBody>
          <a:bodyPr/>
          <a:lstStyle/>
          <a:p>
            <a:r>
              <a:rPr lang="it-IT" dirty="0"/>
              <a:t>CRESCITA ECONOMICA E SVILUPPO</a:t>
            </a:r>
          </a:p>
        </p:txBody>
      </p:sp>
    </p:spTree>
    <p:extLst>
      <p:ext uri="{BB962C8B-B14F-4D97-AF65-F5344CB8AC3E}">
        <p14:creationId xmlns:p14="http://schemas.microsoft.com/office/powerpoint/2010/main" val="131492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5342" y="260648"/>
            <a:ext cx="8338457" cy="961184"/>
          </a:xfrm>
        </p:spPr>
        <p:txBody>
          <a:bodyPr/>
          <a:lstStyle/>
          <a:p>
            <a:r>
              <a:rPr lang="it-IT" dirty="0"/>
              <a:t>CRESCITA E SVILUPPO</a:t>
            </a:r>
          </a:p>
        </p:txBody>
      </p:sp>
      <p:sp>
        <p:nvSpPr>
          <p:cNvPr id="3" name="Segnaposto contenuto 2"/>
          <p:cNvSpPr>
            <a:spLocks noGrp="1"/>
          </p:cNvSpPr>
          <p:nvPr>
            <p:ph idx="1"/>
          </p:nvPr>
        </p:nvSpPr>
        <p:spPr>
          <a:xfrm>
            <a:off x="1981200" y="1221832"/>
            <a:ext cx="8229600" cy="5375520"/>
          </a:xfrm>
        </p:spPr>
        <p:txBody>
          <a:bodyPr>
            <a:normAutofit/>
          </a:bodyPr>
          <a:lstStyle/>
          <a:p>
            <a:r>
              <a:rPr lang="it-IT" dirty="0"/>
              <a:t>Concetto di crescita: varie interpretazioni</a:t>
            </a:r>
          </a:p>
          <a:p>
            <a:r>
              <a:rPr lang="it-IT" dirty="0"/>
              <a:t>Economia tradizionale: crescita economica = aumento ricchezza attraverso aumento fattori di produzione (terra capitale e lavoro) o più efficace utilizzo degli stessi</a:t>
            </a:r>
          </a:p>
          <a:p>
            <a:r>
              <a:rPr lang="it-IT" dirty="0"/>
              <a:t>Crescita: aumento solo quantitativo ricchezza e non legato all’equità della distribuzione</a:t>
            </a:r>
          </a:p>
          <a:p>
            <a:r>
              <a:rPr lang="it-IT" dirty="0"/>
              <a:t>Crescita: modello da perseguire</a:t>
            </a:r>
          </a:p>
          <a:p>
            <a:r>
              <a:rPr lang="it-IT" dirty="0"/>
              <a:t>Prima metà XX sec.: solo crescita quantitativa ma non pari miglioramento condizioni di vita, lavoro, igieniche, </a:t>
            </a:r>
            <a:r>
              <a:rPr lang="it-IT" dirty="0" err="1"/>
              <a:t>sanitarie…</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SVILUPPO E SOTTOSVILUPPO</a:t>
            </a:r>
          </a:p>
        </p:txBody>
      </p:sp>
      <p:sp>
        <p:nvSpPr>
          <p:cNvPr id="3" name="Segnaposto contenuto 2"/>
          <p:cNvSpPr>
            <a:spLocks noGrp="1"/>
          </p:cNvSpPr>
          <p:nvPr>
            <p:ph idx="1"/>
          </p:nvPr>
        </p:nvSpPr>
        <p:spPr/>
        <p:txBody>
          <a:bodyPr>
            <a:normAutofit/>
          </a:bodyPr>
          <a:lstStyle/>
          <a:p>
            <a:r>
              <a:rPr lang="it-IT" dirty="0"/>
              <a:t>Dualità teorica tra sviluppo e sottosviluppo</a:t>
            </a:r>
          </a:p>
          <a:p>
            <a:r>
              <a:rPr lang="it-IT" dirty="0"/>
              <a:t>Idea dell’esportazione della civiltà occidentale: colonizzazioni e imperialismo</a:t>
            </a:r>
          </a:p>
          <a:p>
            <a:r>
              <a:rPr lang="it-IT" dirty="0"/>
              <a:t>Evidente insuccesso empirico, anzi aumento distanze</a:t>
            </a:r>
          </a:p>
          <a:p>
            <a:r>
              <a:rPr lang="it-IT" dirty="0"/>
              <a:t>Critiche al mito dello sviluppo:</a:t>
            </a:r>
          </a:p>
          <a:p>
            <a:pPr marL="514350" indent="-514350">
              <a:buAutoNum type="arabicParenR"/>
            </a:pPr>
            <a:r>
              <a:rPr lang="it-IT" dirty="0"/>
              <a:t>Ignora storia prima della rivoluzione industriale</a:t>
            </a:r>
          </a:p>
          <a:p>
            <a:pPr marL="514350" indent="-514350">
              <a:buAutoNum type="arabicParenR"/>
            </a:pPr>
            <a:r>
              <a:rPr lang="it-IT" dirty="0"/>
              <a:t>Ignora ruolo violenza e coercizione nell’espansionismo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199" y="500742"/>
            <a:ext cx="9960429" cy="570803"/>
          </a:xfrm>
        </p:spPr>
        <p:txBody>
          <a:bodyPr>
            <a:normAutofit fontScale="90000"/>
          </a:bodyPr>
          <a:lstStyle/>
          <a:p>
            <a:r>
              <a:rPr lang="it-IT" dirty="0"/>
              <a:t>      SVILUPPO ECONOMICO OCCIDENTALE</a:t>
            </a:r>
          </a:p>
        </p:txBody>
      </p:sp>
      <p:sp>
        <p:nvSpPr>
          <p:cNvPr id="3" name="Segnaposto contenuto 2"/>
          <p:cNvSpPr>
            <a:spLocks noGrp="1"/>
          </p:cNvSpPr>
          <p:nvPr>
            <p:ph idx="1"/>
          </p:nvPr>
        </p:nvSpPr>
        <p:spPr>
          <a:xfrm>
            <a:off x="1981200" y="1142985"/>
            <a:ext cx="8229600" cy="4983179"/>
          </a:xfrm>
        </p:spPr>
        <p:txBody>
          <a:bodyPr>
            <a:normAutofit/>
          </a:bodyPr>
          <a:lstStyle/>
          <a:p>
            <a:r>
              <a:rPr lang="it-IT" dirty="0"/>
              <a:t>Paradigma intriso dei valori propri della civiltà occidentale:</a:t>
            </a:r>
          </a:p>
          <a:p>
            <a:pPr marL="514350" indent="-514350">
              <a:buAutoNum type="arabicParenR"/>
            </a:pPr>
            <a:r>
              <a:rPr lang="it-IT" dirty="0"/>
              <a:t>Esperienza storica</a:t>
            </a:r>
          </a:p>
          <a:p>
            <a:pPr marL="514350" indent="-514350">
              <a:buAutoNum type="arabicParenR"/>
            </a:pPr>
            <a:r>
              <a:rPr lang="it-IT" dirty="0"/>
              <a:t>Geografia</a:t>
            </a:r>
          </a:p>
          <a:p>
            <a:pPr marL="514350" indent="-514350">
              <a:buAutoNum type="arabicParenR"/>
            </a:pPr>
            <a:r>
              <a:rPr lang="it-IT" dirty="0"/>
              <a:t>Religione cristiana</a:t>
            </a:r>
          </a:p>
          <a:p>
            <a:pPr marL="514350" indent="-514350">
              <a:buAutoNum type="arabicParenR"/>
            </a:pPr>
            <a:r>
              <a:rPr lang="it-IT" dirty="0"/>
              <a:t>Razza bianca</a:t>
            </a:r>
          </a:p>
          <a:p>
            <a:pPr marL="514350" indent="-514350">
              <a:buAutoNum type="arabicParenR"/>
            </a:pPr>
            <a:r>
              <a:rPr lang="it-IT" dirty="0"/>
              <a:t>Economia capitalista</a:t>
            </a:r>
          </a:p>
          <a:p>
            <a:pPr marL="514350" indent="-514350"/>
            <a:r>
              <a:rPr lang="it-IT" dirty="0"/>
              <a:t>Anche quando divisione due blocchi con modelli di crescita opposti: ispirati alla modernizzazione</a:t>
            </a:r>
          </a:p>
          <a:p>
            <a:pPr marL="514350" indent="-514350">
              <a:buAutoNum type="arabicParenR"/>
            </a:pP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CRESCITA ECONOMICA e SVILUPPO</a:t>
            </a:r>
          </a:p>
        </p:txBody>
      </p:sp>
      <p:sp>
        <p:nvSpPr>
          <p:cNvPr id="3" name="Segnaposto contenuto 2"/>
          <p:cNvSpPr>
            <a:spLocks noGrp="1"/>
          </p:cNvSpPr>
          <p:nvPr>
            <p:ph idx="1"/>
          </p:nvPr>
        </p:nvSpPr>
        <p:spPr/>
        <p:txBody>
          <a:bodyPr/>
          <a:lstStyle/>
          <a:p>
            <a:r>
              <a:rPr lang="it-IT" dirty="0"/>
              <a:t>Distinzione fondamentale</a:t>
            </a:r>
          </a:p>
          <a:p>
            <a:r>
              <a:rPr lang="it-IT" b="1" dirty="0"/>
              <a:t>Crescita economica</a:t>
            </a:r>
            <a:r>
              <a:rPr lang="it-IT" dirty="0"/>
              <a:t>: aumento quantitativo di reddito e occupazione non necessariamente accompagnato da un miglioramento qualitativo delle condizioni di vita</a:t>
            </a:r>
          </a:p>
          <a:p>
            <a:r>
              <a:rPr lang="it-IT" b="1" dirty="0"/>
              <a:t>Sviluppo</a:t>
            </a:r>
            <a:r>
              <a:rPr lang="it-IT" dirty="0"/>
              <a:t>: fruizione di valori sociali e delle condizioni di vita indipendentemente dall’aumento del reddito e dell’occupazione </a:t>
            </a:r>
          </a:p>
        </p:txBody>
      </p:sp>
    </p:spTree>
    <p:extLst>
      <p:ext uri="{BB962C8B-B14F-4D97-AF65-F5344CB8AC3E}">
        <p14:creationId xmlns:p14="http://schemas.microsoft.com/office/powerpoint/2010/main" val="264605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METAFORE SVILUPPO E SOTTOSVILUPPO</a:t>
            </a:r>
          </a:p>
        </p:txBody>
      </p:sp>
      <p:sp>
        <p:nvSpPr>
          <p:cNvPr id="3" name="Segnaposto contenuto 2"/>
          <p:cNvSpPr>
            <a:spLocks noGrp="1"/>
          </p:cNvSpPr>
          <p:nvPr>
            <p:ph idx="1"/>
          </p:nvPr>
        </p:nvSpPr>
        <p:spPr>
          <a:xfrm>
            <a:off x="1981200" y="2060849"/>
            <a:ext cx="8229600" cy="4065315"/>
          </a:xfrm>
        </p:spPr>
        <p:txBody>
          <a:bodyPr/>
          <a:lstStyle/>
          <a:p>
            <a:pPr marL="514350" indent="-514350">
              <a:buAutoNum type="arabicParenR"/>
            </a:pPr>
            <a:r>
              <a:rPr lang="it-IT" dirty="0"/>
              <a:t>Primo, secondo e terzo mondo: 1952 </a:t>
            </a:r>
            <a:r>
              <a:rPr lang="it-IT" dirty="0" err="1"/>
              <a:t>Sauvy</a:t>
            </a:r>
            <a:endParaRPr lang="it-IT" dirty="0"/>
          </a:p>
          <a:p>
            <a:pPr marL="514350" indent="-514350">
              <a:buAutoNum type="arabicParenR"/>
            </a:pPr>
            <a:endParaRPr lang="it-IT" dirty="0"/>
          </a:p>
          <a:p>
            <a:pPr marL="514350" indent="-514350">
              <a:buAutoNum type="arabicParenR"/>
            </a:pPr>
            <a:r>
              <a:rPr lang="it-IT" dirty="0"/>
              <a:t>Nord e sud del mondo: Rapporto Brand 1980</a:t>
            </a:r>
          </a:p>
        </p:txBody>
      </p:sp>
    </p:spTree>
    <p:extLst>
      <p:ext uri="{BB962C8B-B14F-4D97-AF65-F5344CB8AC3E}">
        <p14:creationId xmlns:p14="http://schemas.microsoft.com/office/powerpoint/2010/main" val="162542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TEORIE SVILUPPO E SOTTOSVILUPPO</a:t>
            </a:r>
          </a:p>
        </p:txBody>
      </p:sp>
      <p:sp>
        <p:nvSpPr>
          <p:cNvPr id="3" name="Segnaposto contenuto 2"/>
          <p:cNvSpPr>
            <a:spLocks noGrp="1"/>
          </p:cNvSpPr>
          <p:nvPr>
            <p:ph idx="1"/>
          </p:nvPr>
        </p:nvSpPr>
        <p:spPr/>
        <p:txBody>
          <a:bodyPr>
            <a:normAutofit/>
          </a:bodyPr>
          <a:lstStyle/>
          <a:p>
            <a:r>
              <a:rPr lang="it-IT" dirty="0"/>
              <a:t>Teorie economiche classiche: inesauribilità risorse e crescita illimitata attraverso la combinazione dei fattori di produzione </a:t>
            </a:r>
          </a:p>
          <a:p>
            <a:r>
              <a:rPr lang="it-IT" dirty="0"/>
              <a:t>Teorie economiche neoclassiche: esauribilità risorse ma sostituzione con capitale umano o con meccanismi di autoregolazione del mercato</a:t>
            </a:r>
          </a:p>
          <a:p>
            <a:r>
              <a:rPr lang="it-IT" dirty="0"/>
              <a:t>Squilibri tra le diverse aree: fenomeno accidentale superabile attraverso i meccanismi di mercato- concorrenza perfetta (Marshall, Pareto,…</a:t>
            </a:r>
          </a:p>
        </p:txBody>
      </p:sp>
    </p:spTree>
    <p:extLst>
      <p:ext uri="{BB962C8B-B14F-4D97-AF65-F5344CB8AC3E}">
        <p14:creationId xmlns:p14="http://schemas.microsoft.com/office/powerpoint/2010/main" val="2669929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TEORIE SVILUPPO/SOTTOSVILUPPO</a:t>
            </a:r>
          </a:p>
        </p:txBody>
      </p:sp>
      <p:sp>
        <p:nvSpPr>
          <p:cNvPr id="3" name="Segnaposto contenuto 2"/>
          <p:cNvSpPr>
            <a:spLocks noGrp="1"/>
          </p:cNvSpPr>
          <p:nvPr>
            <p:ph idx="1"/>
          </p:nvPr>
        </p:nvSpPr>
        <p:spPr/>
        <p:txBody>
          <a:bodyPr>
            <a:normAutofit/>
          </a:bodyPr>
          <a:lstStyle/>
          <a:p>
            <a:r>
              <a:rPr lang="it-IT" dirty="0" err="1"/>
              <a:t>Marx</a:t>
            </a:r>
            <a:r>
              <a:rPr lang="it-IT" dirty="0"/>
              <a:t>: disuguaglianze riconducibili a contrapposizione proletari-capitalisti – plusvalore – evoluzione stadiale verso società socialiste</a:t>
            </a:r>
          </a:p>
          <a:p>
            <a:r>
              <a:rPr lang="it-IT" dirty="0" err="1"/>
              <a:t>Rostow</a:t>
            </a:r>
            <a:r>
              <a:rPr lang="it-IT" dirty="0"/>
              <a:t>: evoluzione stadiale</a:t>
            </a:r>
          </a:p>
          <a:p>
            <a:r>
              <a:rPr lang="it-IT" dirty="0" err="1"/>
              <a:t>Kondrat’ev</a:t>
            </a:r>
            <a:r>
              <a:rPr lang="it-IT" dirty="0"/>
              <a:t>: fluttuazioni di lungo periodo</a:t>
            </a:r>
          </a:p>
          <a:p>
            <a:r>
              <a:rPr lang="it-IT" dirty="0" err="1"/>
              <a:t>Schumpeter</a:t>
            </a:r>
            <a:r>
              <a:rPr lang="it-IT" dirty="0"/>
              <a:t>: onde lunghe e processi innovativi</a:t>
            </a:r>
          </a:p>
          <a:p>
            <a:r>
              <a:rPr lang="it-IT" dirty="0" err="1"/>
              <a:t>Hirschman</a:t>
            </a:r>
            <a:r>
              <a:rPr lang="it-IT" dirty="0"/>
              <a:t>: sviluppo come catena di squilibri</a:t>
            </a:r>
          </a:p>
        </p:txBody>
      </p:sp>
    </p:spTree>
    <p:extLst>
      <p:ext uri="{BB962C8B-B14F-4D97-AF65-F5344CB8AC3E}">
        <p14:creationId xmlns:p14="http://schemas.microsoft.com/office/powerpoint/2010/main" val="199637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E9C931-F8CA-A013-FC88-02688D85D4F0}"/>
              </a:ext>
            </a:extLst>
          </p:cNvPr>
          <p:cNvSpPr>
            <a:spLocks noGrp="1"/>
          </p:cNvSpPr>
          <p:nvPr>
            <p:ph type="title"/>
          </p:nvPr>
        </p:nvSpPr>
        <p:spPr>
          <a:xfrm>
            <a:off x="838200" y="1556656"/>
            <a:ext cx="10515600" cy="557451"/>
          </a:xfrm>
        </p:spPr>
        <p:txBody>
          <a:bodyPr/>
          <a:lstStyle/>
          <a:p>
            <a:pPr algn="ctr"/>
            <a:r>
              <a:rPr lang="it-IT" sz="4000" dirty="0">
                <a:latin typeface="+mj-lt"/>
                <a:ea typeface="+mn-ea"/>
                <a:cs typeface="Times New Roman" pitchFamily="18" charset="0"/>
              </a:rPr>
              <a:t>Ambiente, ecosistema, geosistema e sistema economico</a:t>
            </a:r>
            <a:br>
              <a:rPr lang="it-IT" sz="4000" dirty="0">
                <a:latin typeface="+mj-lt"/>
                <a:ea typeface="+mn-ea"/>
                <a:cs typeface="Times New Roman" pitchFamily="18" charset="0"/>
              </a:rPr>
            </a:br>
            <a:endParaRPr lang="it-IT" dirty="0"/>
          </a:p>
        </p:txBody>
      </p:sp>
      <p:sp>
        <p:nvSpPr>
          <p:cNvPr id="3" name="Segnaposto contenuto 2">
            <a:extLst>
              <a:ext uri="{FF2B5EF4-FFF2-40B4-BE49-F238E27FC236}">
                <a16:creationId xmlns:a16="http://schemas.microsoft.com/office/drawing/2014/main" id="{644BB8AA-7B3A-0F1A-AEB9-F929EA75A48F}"/>
              </a:ext>
            </a:extLst>
          </p:cNvPr>
          <p:cNvSpPr>
            <a:spLocks noGrp="1"/>
          </p:cNvSpPr>
          <p:nvPr>
            <p:ph idx="1"/>
          </p:nvPr>
        </p:nvSpPr>
        <p:spPr/>
        <p:txBody>
          <a:bodyPr>
            <a:normAutofit fontScale="85000" lnSpcReduction="20000"/>
          </a:bodyPr>
          <a:lstStyle/>
          <a:p>
            <a:pPr>
              <a:spcBef>
                <a:spcPct val="50000"/>
              </a:spcBef>
              <a:defRPr/>
            </a:pPr>
            <a:r>
              <a:rPr lang="it-IT" sz="2800" b="1" dirty="0">
                <a:latin typeface="+mn-lt"/>
                <a:ea typeface="+mn-ea"/>
                <a:cs typeface="Times New Roman" pitchFamily="18" charset="0"/>
              </a:rPr>
              <a:t>Ambiente</a:t>
            </a:r>
            <a:r>
              <a:rPr lang="it-IT" sz="2800" dirty="0">
                <a:latin typeface="+mn-lt"/>
                <a:ea typeface="+mn-ea"/>
                <a:cs typeface="Times New Roman" pitchFamily="18" charset="0"/>
              </a:rPr>
              <a:t> insieme delle relazioni e delle condizioni che permettono la vita degli esseri viventi un certo spazio della superficie terrestre. </a:t>
            </a:r>
          </a:p>
          <a:p>
            <a:pPr marL="0" indent="0">
              <a:spcBef>
                <a:spcPct val="50000"/>
              </a:spcBef>
              <a:buNone/>
              <a:defRPr/>
            </a:pPr>
            <a:r>
              <a:rPr lang="it-IT" sz="2800" i="1" dirty="0">
                <a:latin typeface="+mn-lt"/>
                <a:ea typeface="+mn-ea"/>
                <a:cs typeface="Times New Roman" pitchFamily="18" charset="0"/>
              </a:rPr>
              <a:t>          </a:t>
            </a:r>
          </a:p>
          <a:p>
            <a:pPr marL="0" indent="0">
              <a:spcBef>
                <a:spcPct val="50000"/>
              </a:spcBef>
              <a:buNone/>
              <a:defRPr/>
            </a:pPr>
            <a:r>
              <a:rPr lang="it-IT" sz="2800" i="1" dirty="0">
                <a:latin typeface="+mn-lt"/>
                <a:ea typeface="+mn-ea"/>
                <a:cs typeface="Times New Roman" pitchFamily="18" charset="0"/>
              </a:rPr>
              <a:t>           caratteristiche fisiche                                            esseri viventi</a:t>
            </a:r>
            <a:endParaRPr lang="it-IT" sz="2800" dirty="0">
              <a:latin typeface="+mn-lt"/>
              <a:ea typeface="+mn-ea"/>
              <a:cs typeface="Times New Roman" pitchFamily="18" charset="0"/>
            </a:endParaRPr>
          </a:p>
          <a:p>
            <a:pPr>
              <a:spcBef>
                <a:spcPct val="50000"/>
              </a:spcBef>
              <a:defRPr/>
            </a:pPr>
            <a:r>
              <a:rPr lang="it-IT" sz="2800" b="1" dirty="0">
                <a:latin typeface="+mn-lt"/>
                <a:ea typeface="+mn-ea"/>
                <a:cs typeface="Times New Roman" pitchFamily="18" charset="0"/>
              </a:rPr>
              <a:t>Ecosistema  </a:t>
            </a:r>
            <a:r>
              <a:rPr lang="it-IT" sz="2800" dirty="0">
                <a:solidFill>
                  <a:srgbClr val="000000"/>
                </a:solidFill>
                <a:latin typeface="+mn-lt"/>
                <a:ea typeface="ＭＳ 明朝" charset="-128"/>
                <a:cs typeface="Times New Roman" pitchFamily="18" charset="0"/>
              </a:rPr>
              <a:t>insieme  di vegetali e animali, collegati tra di loro e al loro ambiente fisico (rocce, suolo, clima, acque) da una trama di relazioni necessarie per la loro sopravvivenza</a:t>
            </a:r>
            <a:r>
              <a:rPr lang="it-IT" sz="2800" b="1" dirty="0">
                <a:solidFill>
                  <a:srgbClr val="000000"/>
                </a:solidFill>
                <a:latin typeface="+mn-lt"/>
                <a:ea typeface="ＭＳ 明朝" charset="-128"/>
                <a:cs typeface="Times New Roman" pitchFamily="18" charset="0"/>
              </a:rPr>
              <a:t>. </a:t>
            </a:r>
            <a:endParaRPr lang="it-IT" sz="2800" b="1" dirty="0">
              <a:solidFill>
                <a:srgbClr val="000000"/>
              </a:solidFill>
              <a:latin typeface="+mn-lt"/>
              <a:ea typeface="+mn-ea"/>
              <a:cs typeface="Times New Roman" pitchFamily="18" charset="0"/>
            </a:endParaRPr>
          </a:p>
          <a:p>
            <a:pPr>
              <a:spcBef>
                <a:spcPct val="50000"/>
              </a:spcBef>
              <a:defRPr/>
            </a:pPr>
            <a:r>
              <a:rPr lang="it-IT" sz="2800" b="1" dirty="0">
                <a:latin typeface="+mn-lt"/>
                <a:ea typeface="+mn-ea"/>
                <a:cs typeface="Times New Roman" pitchFamily="18" charset="0"/>
              </a:rPr>
              <a:t>Geosistema  </a:t>
            </a:r>
            <a:r>
              <a:rPr lang="it-IT" sz="2800" dirty="0">
                <a:latin typeface="+mn-lt"/>
                <a:ea typeface="+mn-ea"/>
                <a:cs typeface="Times New Roman" pitchFamily="18" charset="0"/>
              </a:rPr>
              <a:t>insieme del  nostro pianeta, le cui  parti (litosfera, idrosfera, idrosfera biosfera) sono  legate tra loro da flussi di materia ed energia e funzionano come un sistema</a:t>
            </a:r>
            <a:r>
              <a:rPr lang="it-IT" sz="2800" b="1" dirty="0">
                <a:latin typeface="+mn-lt"/>
                <a:ea typeface="+mn-ea"/>
                <a:cs typeface="Times New Roman" pitchFamily="18" charset="0"/>
              </a:rPr>
              <a:t>,</a:t>
            </a:r>
            <a:r>
              <a:rPr lang="it-IT" sz="2800" dirty="0">
                <a:latin typeface="+mn-lt"/>
                <a:ea typeface="+mn-ea"/>
                <a:cs typeface="Times New Roman" pitchFamily="18" charset="0"/>
              </a:rPr>
              <a:t>  mantenuto in equilibri da una serie di cicli</a:t>
            </a:r>
          </a:p>
          <a:p>
            <a:pPr>
              <a:spcBef>
                <a:spcPct val="50000"/>
              </a:spcBef>
              <a:defRPr/>
            </a:pPr>
            <a:r>
              <a:rPr lang="it-IT" sz="2800" b="1" dirty="0">
                <a:latin typeface="+mn-lt"/>
                <a:ea typeface="+mn-ea"/>
                <a:cs typeface="Times New Roman" pitchFamily="18" charset="0"/>
              </a:rPr>
              <a:t>Sistema economico</a:t>
            </a:r>
            <a:r>
              <a:rPr lang="it-IT" sz="2800" dirty="0">
                <a:latin typeface="+mn-lt"/>
                <a:ea typeface="+mn-ea"/>
                <a:cs typeface="Times New Roman" pitchFamily="18" charset="0"/>
              </a:rPr>
              <a:t> sottoinsieme del geosistema</a:t>
            </a:r>
          </a:p>
          <a:p>
            <a:endParaRPr lang="it-IT" dirty="0"/>
          </a:p>
        </p:txBody>
      </p:sp>
      <p:cxnSp>
        <p:nvCxnSpPr>
          <p:cNvPr id="5" name="Connettore 2 4">
            <a:extLst>
              <a:ext uri="{FF2B5EF4-FFF2-40B4-BE49-F238E27FC236}">
                <a16:creationId xmlns:a16="http://schemas.microsoft.com/office/drawing/2014/main" id="{D9CE3F0F-341C-8D56-6A61-7696AC06167B}"/>
              </a:ext>
            </a:extLst>
          </p:cNvPr>
          <p:cNvCxnSpPr>
            <a:cxnSpLocks/>
          </p:cNvCxnSpPr>
          <p:nvPr/>
        </p:nvCxnSpPr>
        <p:spPr>
          <a:xfrm>
            <a:off x="7489371" y="3026229"/>
            <a:ext cx="413658" cy="4027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473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4228" y="195943"/>
            <a:ext cx="9089571" cy="947041"/>
          </a:xfrm>
        </p:spPr>
        <p:txBody>
          <a:bodyPr>
            <a:normAutofit/>
          </a:bodyPr>
          <a:lstStyle/>
          <a:p>
            <a:r>
              <a:rPr lang="it-IT" dirty="0"/>
              <a:t>TEORIE SVILUPPO E SOTTOSVILUPPO</a:t>
            </a:r>
          </a:p>
        </p:txBody>
      </p:sp>
      <p:sp>
        <p:nvSpPr>
          <p:cNvPr id="3" name="Segnaposto contenuto 2"/>
          <p:cNvSpPr>
            <a:spLocks noGrp="1"/>
          </p:cNvSpPr>
          <p:nvPr>
            <p:ph idx="1"/>
          </p:nvPr>
        </p:nvSpPr>
        <p:spPr>
          <a:xfrm>
            <a:off x="1981200" y="1142984"/>
            <a:ext cx="8229600" cy="5715016"/>
          </a:xfrm>
        </p:spPr>
        <p:txBody>
          <a:bodyPr>
            <a:normAutofit/>
          </a:bodyPr>
          <a:lstStyle/>
          <a:p>
            <a:r>
              <a:rPr lang="it-IT" dirty="0"/>
              <a:t>Teoria della dipendenza: </a:t>
            </a:r>
            <a:r>
              <a:rPr lang="it-IT" dirty="0" err="1"/>
              <a:t>Wallerstein</a:t>
            </a:r>
            <a:r>
              <a:rPr lang="it-IT" dirty="0"/>
              <a:t> (sistema mondo, Lacoste)</a:t>
            </a:r>
          </a:p>
          <a:p>
            <a:r>
              <a:rPr lang="it-IT" dirty="0"/>
              <a:t>Centralità-perifericità: modello centro periferia (</a:t>
            </a:r>
            <a:r>
              <a:rPr lang="it-IT" dirty="0" err="1"/>
              <a:t>Wallerstein</a:t>
            </a:r>
            <a:r>
              <a:rPr lang="it-IT" dirty="0"/>
              <a:t>, </a:t>
            </a:r>
            <a:r>
              <a:rPr lang="it-IT" dirty="0" err="1"/>
              <a:t>Friedmann</a:t>
            </a:r>
            <a:r>
              <a:rPr lang="it-IT" dirty="0"/>
              <a:t>)</a:t>
            </a:r>
          </a:p>
          <a:p>
            <a:r>
              <a:rPr lang="it-IT" dirty="0"/>
              <a:t>Scambio ineguale: </a:t>
            </a:r>
            <a:r>
              <a:rPr lang="it-IT" dirty="0" err="1"/>
              <a:t>Arghiri</a:t>
            </a:r>
            <a:r>
              <a:rPr lang="it-IT" dirty="0"/>
              <a:t> Emmanuel, </a:t>
            </a:r>
            <a:r>
              <a:rPr lang="it-IT" dirty="0" err="1"/>
              <a:t>Samir</a:t>
            </a:r>
            <a:r>
              <a:rPr lang="it-IT" dirty="0"/>
              <a:t> </a:t>
            </a:r>
            <a:r>
              <a:rPr lang="it-IT" dirty="0" err="1"/>
              <a:t>Amin</a:t>
            </a:r>
            <a:endParaRPr lang="it-IT" dirty="0"/>
          </a:p>
          <a:p>
            <a:r>
              <a:rPr lang="it-IT" dirty="0"/>
              <a:t>Teorie contro-sviluppo: promuovere capacità autogestione popolazioni locali</a:t>
            </a:r>
          </a:p>
          <a:p>
            <a:r>
              <a:rPr lang="it-IT" dirty="0"/>
              <a:t>Postmodernismo e </a:t>
            </a:r>
            <a:r>
              <a:rPr lang="it-IT" dirty="0" err="1"/>
              <a:t>decotruzionismo</a:t>
            </a:r>
            <a:endParaRPr lang="it-IT" dirty="0"/>
          </a:p>
          <a:p>
            <a:endParaRPr lang="it-IT" dirty="0"/>
          </a:p>
          <a:p>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TEORIE SVILUPPO/SOTTOSVILUPPO</a:t>
            </a:r>
          </a:p>
        </p:txBody>
      </p:sp>
      <p:sp>
        <p:nvSpPr>
          <p:cNvPr id="3" name="Segnaposto contenuto 2"/>
          <p:cNvSpPr>
            <a:spLocks noGrp="1"/>
          </p:cNvSpPr>
          <p:nvPr>
            <p:ph idx="1"/>
          </p:nvPr>
        </p:nvSpPr>
        <p:spPr/>
        <p:txBody>
          <a:bodyPr>
            <a:normAutofit/>
          </a:bodyPr>
          <a:lstStyle/>
          <a:p>
            <a:r>
              <a:rPr lang="it-IT" dirty="0"/>
              <a:t>Sviluppo dal basso</a:t>
            </a:r>
          </a:p>
          <a:p>
            <a:r>
              <a:rPr lang="it-IT" dirty="0"/>
              <a:t>Sviluppo sostenibile e durevole (impatto ambiente e ecosistema)</a:t>
            </a:r>
          </a:p>
          <a:p>
            <a:r>
              <a:rPr lang="it-IT" dirty="0"/>
              <a:t>Concetto di decrescita: </a:t>
            </a:r>
            <a:r>
              <a:rPr lang="it-IT" dirty="0" err="1"/>
              <a:t>Serge</a:t>
            </a:r>
            <a:r>
              <a:rPr lang="it-IT" dirty="0"/>
              <a:t> </a:t>
            </a:r>
            <a:r>
              <a:rPr lang="it-IT" dirty="0" err="1"/>
              <a:t>Latouche</a:t>
            </a:r>
            <a:r>
              <a:rPr lang="it-IT" dirty="0"/>
              <a:t>-superamento visione quantitativa di uno sviluppo e di una crescita illimitata-Attivazione circolo virtuoso delle OTTO R finalizzato  ad invertire le tendenze attuali</a:t>
            </a:r>
          </a:p>
          <a:p>
            <a:r>
              <a:rPr lang="it-IT" dirty="0"/>
              <a:t>Movimento antiutilitarista: </a:t>
            </a:r>
            <a:r>
              <a:rPr lang="it-IT" dirty="0" err="1"/>
              <a:t>Marcell</a:t>
            </a:r>
            <a:r>
              <a:rPr lang="it-IT" dirty="0"/>
              <a:t> </a:t>
            </a:r>
            <a:r>
              <a:rPr lang="it-IT" dirty="0" err="1"/>
              <a:t>Mauss</a:t>
            </a:r>
            <a:r>
              <a:rPr lang="it-IT" dirty="0"/>
              <a:t>- </a:t>
            </a:r>
            <a:r>
              <a:rPr lang="it-IT" dirty="0" err="1"/>
              <a:t>Caillè</a:t>
            </a:r>
            <a:r>
              <a:rPr lang="it-IT" dirty="0"/>
              <a:t> -Teoria del dono</a:t>
            </a:r>
          </a:p>
          <a:p>
            <a:endParaRPr lang="it-IT" dirty="0"/>
          </a:p>
        </p:txBody>
      </p:sp>
    </p:spTree>
    <p:extLst>
      <p:ext uri="{BB962C8B-B14F-4D97-AF65-F5344CB8AC3E}">
        <p14:creationId xmlns:p14="http://schemas.microsoft.com/office/powerpoint/2010/main" val="3324297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0" y="457200"/>
            <a:ext cx="8403771" cy="542908"/>
          </a:xfrm>
        </p:spPr>
        <p:txBody>
          <a:bodyPr>
            <a:normAutofit fontScale="90000"/>
          </a:bodyPr>
          <a:lstStyle/>
          <a:p>
            <a:r>
              <a:rPr lang="it-IT" dirty="0"/>
              <a:t>STRUMENTI MISURAZIONE SVILUPPO</a:t>
            </a:r>
          </a:p>
        </p:txBody>
      </p:sp>
      <p:sp>
        <p:nvSpPr>
          <p:cNvPr id="3" name="Segnaposto contenuto 2"/>
          <p:cNvSpPr>
            <a:spLocks noGrp="1"/>
          </p:cNvSpPr>
          <p:nvPr>
            <p:ph idx="1"/>
          </p:nvPr>
        </p:nvSpPr>
        <p:spPr>
          <a:xfrm>
            <a:off x="1023257" y="1491343"/>
            <a:ext cx="10744200" cy="4634821"/>
          </a:xfrm>
        </p:spPr>
        <p:txBody>
          <a:bodyPr>
            <a:normAutofit fontScale="92500" lnSpcReduction="10000"/>
          </a:bodyPr>
          <a:lstStyle/>
          <a:p>
            <a:r>
              <a:rPr lang="it-IT" b="1" dirty="0"/>
              <a:t>P.I.L. </a:t>
            </a:r>
            <a:r>
              <a:rPr lang="it-IT" dirty="0"/>
              <a:t>(prodotto interno lordo): misura ricchezza prodotta in un paese</a:t>
            </a:r>
          </a:p>
          <a:p>
            <a:r>
              <a:rPr lang="it-IT" b="1" dirty="0" err="1"/>
              <a:t>P.N.L</a:t>
            </a:r>
            <a:r>
              <a:rPr lang="it-IT" dirty="0"/>
              <a:t> (prodotto nazionale lordo): considera la nazionalità degli operatori economici</a:t>
            </a:r>
          </a:p>
          <a:p>
            <a:r>
              <a:rPr lang="it-IT" dirty="0"/>
              <a:t>PIL e PNL sono carenti perché considerano solo valenze economiche</a:t>
            </a:r>
          </a:p>
          <a:p>
            <a:r>
              <a:rPr lang="it-IT" b="1" dirty="0" err="1"/>
              <a:t>I.S.U.</a:t>
            </a:r>
            <a:r>
              <a:rPr lang="it-IT" dirty="0"/>
              <a:t> (indice sviluppo umano): speranza di vita alla nascita, alfabetizzazione e standard di vita</a:t>
            </a:r>
          </a:p>
          <a:p>
            <a:r>
              <a:rPr lang="it-IT" b="1" dirty="0" err="1"/>
              <a:t>I.P.U.</a:t>
            </a:r>
            <a:r>
              <a:rPr lang="it-IT" dirty="0"/>
              <a:t> (indice povertà umana): individua i livelli di privazione ed è distinto in </a:t>
            </a:r>
            <a:r>
              <a:rPr lang="it-IT" dirty="0" err="1"/>
              <a:t>I.P.U.</a:t>
            </a:r>
            <a:r>
              <a:rPr lang="it-IT" dirty="0"/>
              <a:t> 1 (paesi in via di sviluppo) e </a:t>
            </a:r>
            <a:r>
              <a:rPr lang="it-IT" dirty="0" err="1"/>
              <a:t>I.P.U.</a:t>
            </a:r>
            <a:r>
              <a:rPr lang="it-IT" dirty="0"/>
              <a:t> 2 (Paesi ad alto reddito)</a:t>
            </a:r>
          </a:p>
          <a:p>
            <a:r>
              <a:rPr lang="it-IT" b="1" dirty="0" err="1"/>
              <a:t>I.S.G.</a:t>
            </a:r>
            <a:r>
              <a:rPr lang="it-IT" dirty="0"/>
              <a:t> (indice sviluppo di genere): come ISU ma distinto per genere</a:t>
            </a:r>
          </a:p>
          <a:p>
            <a:r>
              <a:rPr lang="it-IT" b="1" dirty="0" err="1"/>
              <a:t>G.N.H.I</a:t>
            </a:r>
            <a:r>
              <a:rPr lang="it-IT" b="1" dirty="0"/>
              <a:t> </a:t>
            </a:r>
            <a:r>
              <a:rPr lang="it-IT" dirty="0"/>
              <a:t>(indice della felicità): nuovo indicatore pubblicato nel World </a:t>
            </a:r>
            <a:r>
              <a:rPr lang="it-IT" dirty="0" err="1"/>
              <a:t>Happiness</a:t>
            </a:r>
            <a:r>
              <a:rPr lang="it-IT" dirty="0"/>
              <a:t> Report dell’O.N.U. nell’aprile 2012</a:t>
            </a:r>
            <a:endParaRPr lang="it-IT"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5400" dirty="0"/>
              <a:t>SVILUPPO SOSTENIBILE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CRESCITA ECONOMICA E SVILUPPO </a:t>
            </a:r>
          </a:p>
        </p:txBody>
      </p:sp>
      <p:sp>
        <p:nvSpPr>
          <p:cNvPr id="3" name="Segnaposto contenuto 2"/>
          <p:cNvSpPr>
            <a:spLocks noGrp="1"/>
          </p:cNvSpPr>
          <p:nvPr>
            <p:ph idx="1"/>
          </p:nvPr>
        </p:nvSpPr>
        <p:spPr/>
        <p:txBody>
          <a:bodyPr>
            <a:normAutofit/>
          </a:bodyPr>
          <a:lstStyle/>
          <a:p>
            <a:pPr marL="514350" indent="-514350">
              <a:buAutoNum type="arabicParenR"/>
            </a:pPr>
            <a:r>
              <a:rPr lang="it-IT" b="1" dirty="0"/>
              <a:t>CRESCITA ECONOMICA</a:t>
            </a:r>
            <a:r>
              <a:rPr lang="it-IT" dirty="0"/>
              <a:t>: aumento quantitativo dell’occupazione e del reddito non necessariamente accompagnato da un miglioramento qualitativo delle condizioni sociali</a:t>
            </a:r>
          </a:p>
          <a:p>
            <a:pPr marL="514350" indent="-514350">
              <a:buAutoNum type="arabicParenR"/>
            </a:pPr>
            <a:r>
              <a:rPr lang="it-IT" b="1" dirty="0"/>
              <a:t>SVILUPPO</a:t>
            </a:r>
            <a:r>
              <a:rPr lang="it-IT" dirty="0"/>
              <a:t>: non viene identificato solo con la crescita economica ma anche con la fruizione di valori riguardanti sia la società che la natura: qualità della vita, paesaggio, patrimonio culturale, rispetto diritti politici, civili e religiosi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SVILUPPO SOSTENIBILE</a:t>
            </a:r>
          </a:p>
        </p:txBody>
      </p:sp>
      <p:sp>
        <p:nvSpPr>
          <p:cNvPr id="3" name="Segnaposto contenuto 2"/>
          <p:cNvSpPr>
            <a:spLocks noGrp="1"/>
          </p:cNvSpPr>
          <p:nvPr>
            <p:ph idx="1"/>
          </p:nvPr>
        </p:nvSpPr>
        <p:spPr/>
        <p:txBody>
          <a:bodyPr>
            <a:normAutofit/>
          </a:bodyPr>
          <a:lstStyle/>
          <a:p>
            <a:r>
              <a:rPr lang="it-IT" dirty="0"/>
              <a:t>Sviluppo che soddisfi i bisogni della popolazione presente senza compromettere il soddisfacimento dei bisogni delle generazioni future</a:t>
            </a:r>
          </a:p>
          <a:p>
            <a:r>
              <a:rPr lang="it-IT" dirty="0"/>
              <a:t>Lo sviluppo sostenibile presuppone un </a:t>
            </a:r>
            <a:r>
              <a:rPr lang="it-IT" b="1" dirty="0"/>
              <a:t>nuova alleanza tra uomo e natura </a:t>
            </a:r>
            <a:r>
              <a:rPr lang="it-IT" dirty="0"/>
              <a:t>che superi tanto la visione antropocentrica (uomo dominatore della natura) quanto la visione </a:t>
            </a:r>
            <a:r>
              <a:rPr lang="it-IT" dirty="0" err="1"/>
              <a:t>naturocentrica</a:t>
            </a:r>
            <a:r>
              <a:rPr lang="it-IT" dirty="0"/>
              <a:t> (uomo come uno delle tante specie ospitate dalla natura)</a:t>
            </a:r>
          </a:p>
          <a:p>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28256" y="555170"/>
            <a:ext cx="8599715" cy="516375"/>
          </a:xfrm>
        </p:spPr>
        <p:txBody>
          <a:bodyPr>
            <a:normAutofit fontScale="90000"/>
          </a:bodyPr>
          <a:lstStyle/>
          <a:p>
            <a:r>
              <a:rPr lang="it-IT" dirty="0"/>
              <a:t>OBIETTIVI SVILUPPO SOSTENIBILE</a:t>
            </a:r>
          </a:p>
        </p:txBody>
      </p:sp>
      <p:sp>
        <p:nvSpPr>
          <p:cNvPr id="3" name="Segnaposto contenuto 2"/>
          <p:cNvSpPr>
            <a:spLocks noGrp="1"/>
          </p:cNvSpPr>
          <p:nvPr>
            <p:ph idx="1"/>
          </p:nvPr>
        </p:nvSpPr>
        <p:spPr>
          <a:xfrm>
            <a:off x="642257" y="1578429"/>
            <a:ext cx="11223172" cy="4724402"/>
          </a:xfrm>
        </p:spPr>
        <p:txBody>
          <a:bodyPr>
            <a:normAutofit fontScale="92500" lnSpcReduction="10000"/>
          </a:bodyPr>
          <a:lstStyle/>
          <a:p>
            <a:pPr marL="514350" indent="-514350">
              <a:buAutoNum type="arabicParenR"/>
            </a:pPr>
            <a:r>
              <a:rPr lang="it-IT" b="1" dirty="0"/>
              <a:t>Conservare l’integrità degli ecosistemi </a:t>
            </a:r>
            <a:r>
              <a:rPr lang="it-IT" dirty="0"/>
              <a:t>contenendo il flusso delle sostanze inquinanti e non alterando le capacità </a:t>
            </a:r>
            <a:r>
              <a:rPr lang="it-IT" dirty="0" err="1"/>
              <a:t>autopoietiche</a:t>
            </a:r>
            <a:r>
              <a:rPr lang="it-IT" dirty="0"/>
              <a:t> dell’ecosistema</a:t>
            </a:r>
          </a:p>
          <a:p>
            <a:pPr marL="514350" indent="-514350">
              <a:buAutoNum type="arabicParenR"/>
            </a:pPr>
            <a:r>
              <a:rPr lang="it-IT" dirty="0"/>
              <a:t>Assicurare </a:t>
            </a:r>
            <a:r>
              <a:rPr lang="it-IT" b="1" dirty="0"/>
              <a:t>l’efficienza economica </a:t>
            </a:r>
            <a:r>
              <a:rPr lang="it-IT" dirty="0"/>
              <a:t>massimizzando le risorse rinnovabili e minimizzando quelle non rinnovabili</a:t>
            </a:r>
          </a:p>
          <a:p>
            <a:pPr marL="514350" indent="-514350">
              <a:buAutoNum type="arabicParenR"/>
            </a:pPr>
            <a:r>
              <a:rPr lang="it-IT" dirty="0"/>
              <a:t>Utilizzare le </a:t>
            </a:r>
            <a:r>
              <a:rPr lang="it-IT" b="1" dirty="0"/>
              <a:t>risorse naturali </a:t>
            </a:r>
            <a:r>
              <a:rPr lang="it-IT" dirty="0"/>
              <a:t>in modo da soddisfare i bisogni attuali senza compromettere quelli futuri</a:t>
            </a:r>
          </a:p>
          <a:p>
            <a:pPr marL="514350" indent="-514350">
              <a:buAutoNum type="arabicParenR"/>
            </a:pPr>
            <a:r>
              <a:rPr lang="it-IT" dirty="0"/>
              <a:t>Realizzare </a:t>
            </a:r>
            <a:r>
              <a:rPr lang="it-IT" b="1" dirty="0"/>
              <a:t>l’equità sociale </a:t>
            </a:r>
            <a:r>
              <a:rPr lang="it-IT" dirty="0" err="1"/>
              <a:t>intragenerazionale</a:t>
            </a:r>
            <a:r>
              <a:rPr lang="it-IT" dirty="0"/>
              <a:t> (tra i popoli nello stesso momento storico) e intergenerazionale </a:t>
            </a:r>
          </a:p>
          <a:p>
            <a:pPr marL="514350" indent="-514350">
              <a:buAutoNum type="arabicParenR"/>
            </a:pPr>
            <a:r>
              <a:rPr lang="it-IT" dirty="0"/>
              <a:t>Rispettare le </a:t>
            </a:r>
            <a:r>
              <a:rPr lang="it-IT" b="1" dirty="0"/>
              <a:t>libertà fondamentali </a:t>
            </a:r>
            <a:r>
              <a:rPr lang="it-IT" dirty="0"/>
              <a:t>della persona</a:t>
            </a:r>
          </a:p>
          <a:p>
            <a:pPr marL="514350" indent="-514350">
              <a:buAutoNum type="arabicParenR"/>
            </a:pPr>
            <a:r>
              <a:rPr lang="it-IT" dirty="0"/>
              <a:t>Garantire la </a:t>
            </a:r>
            <a:r>
              <a:rPr lang="it-IT" b="1" dirty="0"/>
              <a:t>conservazione dei valori ambientali </a:t>
            </a:r>
            <a:r>
              <a:rPr lang="it-IT" dirty="0"/>
              <a:t>(paesaggi, </a:t>
            </a:r>
            <a:r>
              <a:rPr lang="it-IT" dirty="0" err="1"/>
              <a:t>monumenti…</a:t>
            </a:r>
            <a:r>
              <a:rPr lang="it-IT" dirty="0"/>
              <a:t>) in modo che le generazioni future possano goderne almeno allo stesso modo delle presenti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04800"/>
            <a:ext cx="10515600" cy="909622"/>
          </a:xfrm>
        </p:spPr>
        <p:txBody>
          <a:bodyPr/>
          <a:lstStyle/>
          <a:p>
            <a:r>
              <a:rPr lang="it-IT" dirty="0"/>
              <a:t>                SVILUPPO SOSTENIBILE</a:t>
            </a:r>
          </a:p>
        </p:txBody>
      </p:sp>
      <p:sp>
        <p:nvSpPr>
          <p:cNvPr id="3" name="Segnaposto contenuto 2"/>
          <p:cNvSpPr>
            <a:spLocks noGrp="1"/>
          </p:cNvSpPr>
          <p:nvPr>
            <p:ph idx="1"/>
          </p:nvPr>
        </p:nvSpPr>
        <p:spPr>
          <a:xfrm>
            <a:off x="1981200" y="1214422"/>
            <a:ext cx="8229600" cy="5214974"/>
          </a:xfrm>
        </p:spPr>
        <p:txBody>
          <a:bodyPr>
            <a:normAutofit/>
          </a:bodyPr>
          <a:lstStyle/>
          <a:p>
            <a:r>
              <a:rPr lang="it-IT" dirty="0"/>
              <a:t>Sviluppo fondato su </a:t>
            </a:r>
            <a:r>
              <a:rPr lang="it-IT" b="1" dirty="0"/>
              <a:t>tre principi fondamentali</a:t>
            </a:r>
            <a:r>
              <a:rPr lang="it-IT" dirty="0"/>
              <a:t>:</a:t>
            </a:r>
          </a:p>
          <a:p>
            <a:pPr marL="514350" indent="-514350">
              <a:buAutoNum type="arabicParenR"/>
            </a:pPr>
            <a:r>
              <a:rPr lang="it-IT" dirty="0"/>
              <a:t>Integrità ecosistema</a:t>
            </a:r>
          </a:p>
          <a:p>
            <a:pPr marL="514350" indent="-514350">
              <a:buAutoNum type="arabicParenR"/>
            </a:pPr>
            <a:r>
              <a:rPr lang="it-IT" dirty="0"/>
              <a:t>Efficienza economica</a:t>
            </a:r>
          </a:p>
          <a:p>
            <a:pPr marL="514350" indent="-514350">
              <a:buAutoNum type="arabicParenR"/>
            </a:pPr>
            <a:r>
              <a:rPr lang="it-IT" dirty="0"/>
              <a:t>Equità sociale</a:t>
            </a:r>
          </a:p>
          <a:p>
            <a:pPr marL="514350" indent="-514350"/>
            <a:r>
              <a:rPr lang="it-IT" b="1" dirty="0"/>
              <a:t>Ambiente e etica</a:t>
            </a:r>
            <a:r>
              <a:rPr lang="it-IT" dirty="0"/>
              <a:t>: elementi integranti dell’economia che devono essere tenuti presenti nel calcolo dei costi e dei benefici</a:t>
            </a:r>
          </a:p>
          <a:p>
            <a:pPr marL="514350" indent="-514350"/>
            <a:r>
              <a:rPr lang="it-IT" dirty="0"/>
              <a:t>Terra: unico ambiente da gestire creando un equilibrio dinamico tra sistema ambientale e sistema produttivo</a:t>
            </a:r>
          </a:p>
          <a:p>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1071546"/>
          </a:xfrm>
        </p:spPr>
        <p:txBody>
          <a:bodyPr/>
          <a:lstStyle/>
          <a:p>
            <a:r>
              <a:rPr lang="it-IT" dirty="0"/>
              <a:t>     FORME DI SOSTENIBILITA’</a:t>
            </a:r>
          </a:p>
        </p:txBody>
      </p:sp>
      <p:sp>
        <p:nvSpPr>
          <p:cNvPr id="3" name="Segnaposto contenuto 2"/>
          <p:cNvSpPr>
            <a:spLocks noGrp="1"/>
          </p:cNvSpPr>
          <p:nvPr>
            <p:ph idx="1"/>
          </p:nvPr>
        </p:nvSpPr>
        <p:spPr>
          <a:xfrm>
            <a:off x="1981200" y="928670"/>
            <a:ext cx="8229600" cy="5786478"/>
          </a:xfrm>
        </p:spPr>
        <p:txBody>
          <a:bodyPr>
            <a:normAutofit fontScale="92500" lnSpcReduction="10000"/>
          </a:bodyPr>
          <a:lstStyle/>
          <a:p>
            <a:pPr marL="514350" indent="-514350">
              <a:buAutoNum type="arabicParenR"/>
            </a:pPr>
            <a:r>
              <a:rPr lang="it-IT" b="1" dirty="0"/>
              <a:t>Sostenibilità ambientale</a:t>
            </a:r>
            <a:r>
              <a:rPr lang="it-IT" dirty="0"/>
              <a:t>: integrità ecosistema terrestre e qualità ambiente</a:t>
            </a:r>
          </a:p>
          <a:p>
            <a:pPr marL="514350" indent="-514350">
              <a:buAutoNum type="arabicParenR"/>
            </a:pPr>
            <a:r>
              <a:rPr lang="it-IT" b="1" dirty="0"/>
              <a:t>Sostenibilità economica</a:t>
            </a:r>
            <a:r>
              <a:rPr lang="it-IT" dirty="0"/>
              <a:t>: efficienza economica attraverso attenta gestione delle risorse</a:t>
            </a:r>
          </a:p>
          <a:p>
            <a:pPr marL="514350" indent="-514350">
              <a:buAutoNum type="arabicParenR"/>
            </a:pPr>
            <a:r>
              <a:rPr lang="it-IT" b="1" dirty="0"/>
              <a:t>Sostenibilità demografica</a:t>
            </a:r>
            <a:r>
              <a:rPr lang="it-IT" dirty="0"/>
              <a:t>: capacità di carico di ciascun territorio in relazione alla popolazione</a:t>
            </a:r>
          </a:p>
          <a:p>
            <a:pPr marL="514350" indent="-514350">
              <a:buAutoNum type="arabicParenR"/>
            </a:pPr>
            <a:r>
              <a:rPr lang="it-IT" b="1" dirty="0"/>
              <a:t>Sostenibilità sociale</a:t>
            </a:r>
            <a:r>
              <a:rPr lang="it-IT" dirty="0"/>
              <a:t>: equità sociale come principio etico ed economico- discriminazioni e disuguaglianze</a:t>
            </a:r>
          </a:p>
          <a:p>
            <a:pPr marL="514350" indent="-514350">
              <a:buAutoNum type="arabicParenR"/>
            </a:pPr>
            <a:r>
              <a:rPr lang="it-IT" b="1" dirty="0"/>
              <a:t>Sostenibilità geografica</a:t>
            </a:r>
            <a:r>
              <a:rPr lang="it-IT" dirty="0"/>
              <a:t>: evitare squilibri territoriali nella distribuzione della popolazione, degli insediamenti, delle attività economiche, dello sfruttamento del suolo e delle risorse- biodiversità</a:t>
            </a:r>
          </a:p>
          <a:p>
            <a:pPr marL="514350" indent="-514350">
              <a:buAutoNum type="arabicParenR"/>
            </a:pPr>
            <a:r>
              <a:rPr lang="it-IT" b="1" dirty="0"/>
              <a:t>Sostenibilità culturale</a:t>
            </a:r>
            <a:r>
              <a:rPr lang="it-IT" dirty="0"/>
              <a:t>: non unica direttrice di sviluppo ma sviluppo commisurato a singole cultura che devono essere preservate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868346"/>
          </a:xfrm>
        </p:spPr>
        <p:txBody>
          <a:bodyPr/>
          <a:lstStyle/>
          <a:p>
            <a:r>
              <a:rPr lang="it-IT" dirty="0"/>
              <a:t>LOCALE E GLOBALE NELLO SS</a:t>
            </a:r>
          </a:p>
        </p:txBody>
      </p:sp>
      <p:sp>
        <p:nvSpPr>
          <p:cNvPr id="3" name="Segnaposto contenuto 2"/>
          <p:cNvSpPr>
            <a:spLocks noGrp="1"/>
          </p:cNvSpPr>
          <p:nvPr>
            <p:ph idx="1"/>
          </p:nvPr>
        </p:nvSpPr>
        <p:spPr>
          <a:xfrm>
            <a:off x="1981200" y="1071547"/>
            <a:ext cx="8229600" cy="5054617"/>
          </a:xfrm>
        </p:spPr>
        <p:txBody>
          <a:bodyPr>
            <a:normAutofit lnSpcReduction="10000"/>
          </a:bodyPr>
          <a:lstStyle/>
          <a:p>
            <a:r>
              <a:rPr lang="it-IT" b="1" dirty="0"/>
              <a:t>Globalità e localismo</a:t>
            </a:r>
            <a:r>
              <a:rPr lang="it-IT" dirty="0"/>
              <a:t>: concetti antinomici che devono coniugarsi in una visione armonica dello sviluppo</a:t>
            </a:r>
          </a:p>
          <a:p>
            <a:r>
              <a:rPr lang="it-IT" dirty="0"/>
              <a:t>Pensare globalmente e agire localmente</a:t>
            </a:r>
          </a:p>
          <a:p>
            <a:r>
              <a:rPr lang="it-IT" dirty="0"/>
              <a:t>Possono essere pensate soluzioni locali solo se progettate a livello globale</a:t>
            </a:r>
          </a:p>
          <a:p>
            <a:r>
              <a:rPr lang="it-IT" b="1" dirty="0"/>
              <a:t>1987: RAPPORTO BRUNDLAND </a:t>
            </a:r>
            <a:r>
              <a:rPr lang="it-IT" dirty="0"/>
              <a:t>(rapporto commissione ambiente e sviluppo dell’ONU): </a:t>
            </a:r>
            <a:r>
              <a:rPr lang="it-IT" dirty="0" err="1"/>
              <a:t>Our</a:t>
            </a:r>
            <a:r>
              <a:rPr lang="it-IT" dirty="0"/>
              <a:t> Common future</a:t>
            </a:r>
          </a:p>
          <a:p>
            <a:r>
              <a:rPr lang="it-IT" b="1" dirty="0"/>
              <a:t>1992: CONFERENZA </a:t>
            </a:r>
            <a:r>
              <a:rPr lang="it-IT" b="1" dirty="0" err="1"/>
              <a:t>DI</a:t>
            </a:r>
            <a:r>
              <a:rPr lang="it-IT" b="1" dirty="0"/>
              <a:t> RIO </a:t>
            </a:r>
            <a:r>
              <a:rPr lang="it-IT" dirty="0"/>
              <a:t>(ONU ambiente e sviluppo)- DICHIARAZIONE </a:t>
            </a:r>
            <a:r>
              <a:rPr lang="it-IT" dirty="0" err="1"/>
              <a:t>DI</a:t>
            </a:r>
            <a:r>
              <a:rPr lang="it-IT" dirty="0"/>
              <a:t> RIO- AGENDA XXI</a:t>
            </a:r>
          </a:p>
          <a:p>
            <a:r>
              <a:rPr lang="it-IT" b="1" dirty="0"/>
              <a:t>2002: SUMMIT </a:t>
            </a:r>
            <a:r>
              <a:rPr lang="it-IT" b="1" dirty="0" err="1"/>
              <a:t>DI</a:t>
            </a:r>
            <a:r>
              <a:rPr lang="it-IT" b="1" dirty="0"/>
              <a:t> JOHANNESBURG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AE6AEA-98A3-6223-8B5C-2F4C90380243}"/>
              </a:ext>
            </a:extLst>
          </p:cNvPr>
          <p:cNvSpPr>
            <a:spLocks noGrp="1"/>
          </p:cNvSpPr>
          <p:nvPr>
            <p:ph type="title"/>
          </p:nvPr>
        </p:nvSpPr>
        <p:spPr>
          <a:xfrm>
            <a:off x="648929" y="629266"/>
            <a:ext cx="3505495" cy="1622321"/>
          </a:xfrm>
        </p:spPr>
        <p:txBody>
          <a:bodyPr>
            <a:normAutofit/>
          </a:bodyPr>
          <a:lstStyle/>
          <a:p>
            <a:r>
              <a:rPr lang="it-IT" altLang="it-IT" dirty="0">
                <a:latin typeface="Arial" panose="020B0604020202020204" pitchFamily="34" charset="0"/>
                <a:cs typeface="Times New Roman" panose="02020603050405020304" pitchFamily="18" charset="0"/>
              </a:rPr>
              <a:t>I cicli del geosistema</a:t>
            </a:r>
            <a:endParaRPr lang="it-IT" dirty="0"/>
          </a:p>
        </p:txBody>
      </p:sp>
      <p:sp>
        <p:nvSpPr>
          <p:cNvPr id="3" name="Segnaposto contenuto 2">
            <a:extLst>
              <a:ext uri="{FF2B5EF4-FFF2-40B4-BE49-F238E27FC236}">
                <a16:creationId xmlns:a16="http://schemas.microsoft.com/office/drawing/2014/main" id="{F3BBDC70-5D9A-2A73-51B7-D967189B43F5}"/>
              </a:ext>
            </a:extLst>
          </p:cNvPr>
          <p:cNvSpPr>
            <a:spLocks noGrp="1"/>
          </p:cNvSpPr>
          <p:nvPr>
            <p:ph idx="1"/>
          </p:nvPr>
        </p:nvSpPr>
        <p:spPr>
          <a:xfrm>
            <a:off x="648931" y="2438400"/>
            <a:ext cx="3505494" cy="3785419"/>
          </a:xfrm>
        </p:spPr>
        <p:txBody>
          <a:bodyPr>
            <a:normAutofit/>
          </a:bodyPr>
          <a:lstStyle/>
          <a:p>
            <a:r>
              <a:rPr lang="it-IT" altLang="it-IT" sz="2000">
                <a:latin typeface="Arial" panose="020B0604020202020204" pitchFamily="34" charset="0"/>
                <a:cs typeface="Times New Roman" panose="02020603050405020304" pitchFamily="18" charset="0"/>
              </a:rPr>
              <a:t>. Il ciclo delle rocce</a:t>
            </a:r>
            <a:r>
              <a:rPr lang="it-IT" altLang="it-IT" sz="2000" b="1">
                <a:latin typeface="Arial" panose="020B0604020202020204" pitchFamily="34" charset="0"/>
                <a:cs typeface="Times New Roman" panose="02020603050405020304" pitchFamily="18" charset="0"/>
              </a:rPr>
              <a:t> </a:t>
            </a:r>
            <a:r>
              <a:rPr lang="it-IT" altLang="it-IT" sz="2000">
                <a:latin typeface="Arial" panose="020B0604020202020204" pitchFamily="34" charset="0"/>
                <a:cs typeface="Times New Roman" panose="02020603050405020304" pitchFamily="18" charset="0"/>
              </a:rPr>
              <a:t>segue tempi geologici, cioè dell’ordine di decine o centinaia di milioni di anni.</a:t>
            </a:r>
          </a:p>
          <a:p>
            <a:endParaRPr lang="it-IT" sz="200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7AB78FCD-CFA9-1CCE-10B9-20B53CBA6D5A}"/>
              </a:ext>
            </a:extLst>
          </p:cNvPr>
          <p:cNvPicPr>
            <a:picLocks noChangeAspect="1"/>
          </p:cNvPicPr>
          <p:nvPr/>
        </p:nvPicPr>
        <p:blipFill>
          <a:blip r:embed="rId2"/>
          <a:stretch>
            <a:fillRect/>
          </a:stretch>
        </p:blipFill>
        <p:spPr>
          <a:xfrm>
            <a:off x="5405862" y="1621578"/>
            <a:ext cx="6019331" cy="3611597"/>
          </a:xfrm>
          <a:prstGeom prst="rect">
            <a:avLst/>
          </a:prstGeom>
          <a:effectLst/>
        </p:spPr>
      </p:pic>
    </p:spTree>
    <p:extLst>
      <p:ext uri="{BB962C8B-B14F-4D97-AF65-F5344CB8AC3E}">
        <p14:creationId xmlns:p14="http://schemas.microsoft.com/office/powerpoint/2010/main" val="3813753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UNIONE EUROPEA E SVILUPPO SOSTENIBILE</a:t>
            </a:r>
          </a:p>
        </p:txBody>
      </p:sp>
      <p:sp>
        <p:nvSpPr>
          <p:cNvPr id="3" name="Segnaposto contenuto 2"/>
          <p:cNvSpPr>
            <a:spLocks noGrp="1"/>
          </p:cNvSpPr>
          <p:nvPr>
            <p:ph idx="1"/>
          </p:nvPr>
        </p:nvSpPr>
        <p:spPr/>
        <p:txBody>
          <a:bodyPr>
            <a:normAutofit/>
          </a:bodyPr>
          <a:lstStyle/>
          <a:p>
            <a:r>
              <a:rPr lang="it-IT" b="1" dirty="0"/>
              <a:t>Trattati Istitutivi</a:t>
            </a:r>
            <a:r>
              <a:rPr lang="it-IT" dirty="0"/>
              <a:t>: no specifico riferimento all’ambiente</a:t>
            </a:r>
          </a:p>
          <a:p>
            <a:r>
              <a:rPr lang="it-IT" b="1" dirty="0"/>
              <a:t>Anni ’60</a:t>
            </a:r>
            <a:r>
              <a:rPr lang="it-IT" dirty="0"/>
              <a:t>: si sente necessità cooperazione nel settore ambientale</a:t>
            </a:r>
          </a:p>
          <a:p>
            <a:r>
              <a:rPr lang="it-IT" b="1" dirty="0"/>
              <a:t>Rapporto </a:t>
            </a:r>
            <a:r>
              <a:rPr lang="it-IT" b="1" dirty="0" err="1"/>
              <a:t>Mansholt</a:t>
            </a:r>
            <a:r>
              <a:rPr lang="it-IT" dirty="0"/>
              <a:t>: Violento dibattito</a:t>
            </a:r>
          </a:p>
          <a:p>
            <a:r>
              <a:rPr lang="it-IT" b="1" dirty="0"/>
              <a:t>1972: Conferenza di Stoccolma </a:t>
            </a:r>
            <a:r>
              <a:rPr lang="it-IT" dirty="0"/>
              <a:t>(conferenza mondiale su ambiente umano) </a:t>
            </a:r>
          </a:p>
          <a:p>
            <a:r>
              <a:rPr lang="it-IT" b="1" dirty="0"/>
              <a:t>1972: Vertice di Parigi </a:t>
            </a:r>
            <a:r>
              <a:rPr lang="it-IT" dirty="0"/>
              <a:t>tra i capi di stato e governo Stati comunitari</a:t>
            </a:r>
          </a:p>
          <a:p>
            <a:r>
              <a:rPr lang="it-IT" dirty="0"/>
              <a:t>Nascono i </a:t>
            </a:r>
            <a:r>
              <a:rPr lang="it-IT" b="1" dirty="0"/>
              <a:t>Programmi d’azione per l’ambiente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PRIMO PROGRAMMA </a:t>
            </a:r>
            <a:r>
              <a:rPr lang="it-IT" dirty="0" err="1"/>
              <a:t>D’AZIONE</a:t>
            </a:r>
            <a:r>
              <a:rPr lang="it-IT" dirty="0"/>
              <a:t>(73-77)</a:t>
            </a:r>
          </a:p>
        </p:txBody>
      </p:sp>
      <p:sp>
        <p:nvSpPr>
          <p:cNvPr id="3" name="Segnaposto contenuto 2"/>
          <p:cNvSpPr>
            <a:spLocks noGrp="1"/>
          </p:cNvSpPr>
          <p:nvPr>
            <p:ph idx="1"/>
          </p:nvPr>
        </p:nvSpPr>
        <p:spPr>
          <a:xfrm>
            <a:off x="1981200" y="1357298"/>
            <a:ext cx="8229600" cy="4929222"/>
          </a:xfrm>
        </p:spPr>
        <p:txBody>
          <a:bodyPr>
            <a:normAutofit/>
          </a:bodyPr>
          <a:lstStyle/>
          <a:p>
            <a:r>
              <a:rPr lang="it-IT" dirty="0"/>
              <a:t>Interventi in </a:t>
            </a:r>
            <a:r>
              <a:rPr lang="it-IT" b="1" dirty="0"/>
              <a:t>settori specifici</a:t>
            </a:r>
          </a:p>
          <a:p>
            <a:r>
              <a:rPr lang="it-IT" dirty="0"/>
              <a:t>Ottica </a:t>
            </a:r>
            <a:r>
              <a:rPr lang="it-IT" b="1" dirty="0"/>
              <a:t>sviluppo economia </a:t>
            </a:r>
            <a:r>
              <a:rPr lang="it-IT" dirty="0"/>
              <a:t>e tenore di vita</a:t>
            </a:r>
          </a:p>
          <a:p>
            <a:r>
              <a:rPr lang="it-IT" dirty="0"/>
              <a:t>Semplice </a:t>
            </a:r>
            <a:r>
              <a:rPr lang="it-IT" b="1" dirty="0"/>
              <a:t>connessione</a:t>
            </a:r>
            <a:r>
              <a:rPr lang="it-IT" dirty="0"/>
              <a:t> con le politiche comuni</a:t>
            </a:r>
          </a:p>
          <a:p>
            <a:r>
              <a:rPr lang="it-IT" b="1" dirty="0"/>
              <a:t>Principio prevenzione</a:t>
            </a:r>
          </a:p>
          <a:p>
            <a:r>
              <a:rPr lang="it-IT" b="1" dirty="0"/>
              <a:t>Principio responsabilità</a:t>
            </a:r>
          </a:p>
          <a:p>
            <a:r>
              <a:rPr lang="it-IT" b="1" dirty="0"/>
              <a:t>Azioni</a:t>
            </a:r>
            <a:r>
              <a:rPr lang="it-IT" dirty="0"/>
              <a:t>: riduzione fattori inquinanti – forme di cooperazione organismi internazionale</a:t>
            </a:r>
          </a:p>
          <a:p>
            <a:r>
              <a:rPr lang="it-IT" b="1" dirty="0"/>
              <a:t>Limiti</a:t>
            </a:r>
            <a:r>
              <a:rPr lang="it-IT" dirty="0"/>
              <a:t>: strumenti utilizzati non obbligatori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82528"/>
          </a:xfrm>
        </p:spPr>
        <p:txBody>
          <a:bodyPr>
            <a:normAutofit fontScale="90000"/>
          </a:bodyPr>
          <a:lstStyle/>
          <a:p>
            <a:endParaRPr lang="it-IT" dirty="0"/>
          </a:p>
        </p:txBody>
      </p:sp>
      <p:sp>
        <p:nvSpPr>
          <p:cNvPr id="3" name="Segnaposto contenuto 2"/>
          <p:cNvSpPr>
            <a:spLocks noGrp="1"/>
          </p:cNvSpPr>
          <p:nvPr>
            <p:ph idx="1"/>
          </p:nvPr>
        </p:nvSpPr>
        <p:spPr>
          <a:xfrm>
            <a:off x="1981200" y="642919"/>
            <a:ext cx="8229600" cy="5483245"/>
          </a:xfrm>
        </p:spPr>
        <p:txBody>
          <a:bodyPr>
            <a:normAutofit/>
          </a:bodyPr>
          <a:lstStyle/>
          <a:p>
            <a:r>
              <a:rPr lang="it-IT" b="1" dirty="0"/>
              <a:t>SECONDO PROGRAMMA AZIONE </a:t>
            </a:r>
            <a:r>
              <a:rPr lang="it-IT" dirty="0"/>
              <a:t>(77-81): ottica globale- Valutazione impatto ambientale- Metodo cartografia ecologica</a:t>
            </a:r>
          </a:p>
          <a:p>
            <a:r>
              <a:rPr lang="it-IT" b="1" dirty="0"/>
              <a:t>TERZO PROGRAMMA AZIONE </a:t>
            </a:r>
            <a:r>
              <a:rPr lang="it-IT" dirty="0"/>
              <a:t>(82-86): contributo ricerca scientifica e tecnologica – freno sviluppo economico non ecocompatibile- sentenza Corte di Giustizia</a:t>
            </a:r>
          </a:p>
          <a:p>
            <a:r>
              <a:rPr lang="it-IT" b="1" dirty="0"/>
              <a:t>QUARTO PROGRAMMA AZIONE </a:t>
            </a:r>
            <a:r>
              <a:rPr lang="it-IT" dirty="0"/>
              <a:t>(87-92): Atto Unico 1987: titolo specifico- integrazione- inizia una seconda fase della politica ambientale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1071546"/>
          </a:xfrm>
        </p:spPr>
        <p:txBody>
          <a:bodyPr/>
          <a:lstStyle/>
          <a:p>
            <a:r>
              <a:rPr lang="it-IT" dirty="0"/>
              <a:t>TRATTATO </a:t>
            </a:r>
            <a:r>
              <a:rPr lang="it-IT" dirty="0" err="1"/>
              <a:t>DI</a:t>
            </a:r>
            <a:r>
              <a:rPr lang="it-IT" dirty="0"/>
              <a:t> MAASTRICHT</a:t>
            </a:r>
          </a:p>
        </p:txBody>
      </p:sp>
      <p:sp>
        <p:nvSpPr>
          <p:cNvPr id="3" name="Segnaposto contenuto 2"/>
          <p:cNvSpPr>
            <a:spLocks noGrp="1"/>
          </p:cNvSpPr>
          <p:nvPr>
            <p:ph idx="1"/>
          </p:nvPr>
        </p:nvSpPr>
        <p:spPr>
          <a:xfrm>
            <a:off x="870857" y="1426028"/>
            <a:ext cx="10472057" cy="4365171"/>
          </a:xfrm>
        </p:spPr>
        <p:txBody>
          <a:bodyPr>
            <a:normAutofit fontScale="92500"/>
          </a:bodyPr>
          <a:lstStyle/>
          <a:p>
            <a:r>
              <a:rPr lang="it-IT" dirty="0"/>
              <a:t>Inizia una </a:t>
            </a:r>
            <a:r>
              <a:rPr lang="it-IT" b="1" dirty="0"/>
              <a:t>terza fase</a:t>
            </a:r>
          </a:p>
          <a:p>
            <a:r>
              <a:rPr lang="it-IT" dirty="0"/>
              <a:t>Azione in materia ambientale elevata al rango di </a:t>
            </a:r>
            <a:r>
              <a:rPr lang="it-IT" b="1" dirty="0"/>
              <a:t>politica comunitaria</a:t>
            </a:r>
          </a:p>
          <a:p>
            <a:r>
              <a:rPr lang="it-IT" dirty="0"/>
              <a:t>Tutela ambientale parametro valutazione tutte le politiche UE</a:t>
            </a:r>
          </a:p>
          <a:p>
            <a:r>
              <a:rPr lang="it-IT" dirty="0"/>
              <a:t>Ribadisce </a:t>
            </a:r>
            <a:r>
              <a:rPr lang="it-IT" b="1" dirty="0"/>
              <a:t>principio prevenzione e responsabilità </a:t>
            </a:r>
          </a:p>
          <a:p>
            <a:r>
              <a:rPr lang="it-IT" b="1" dirty="0"/>
              <a:t>Principio chi inquina paga</a:t>
            </a:r>
            <a:r>
              <a:rPr lang="it-IT" dirty="0"/>
              <a:t>: strumento preventivo e sanzionatorio</a:t>
            </a:r>
          </a:p>
          <a:p>
            <a:r>
              <a:rPr lang="it-IT" dirty="0"/>
              <a:t>Nuovo </a:t>
            </a:r>
            <a:r>
              <a:rPr lang="it-IT" b="1" dirty="0"/>
              <a:t>principio PRECAUZIONE </a:t>
            </a:r>
            <a:r>
              <a:rPr lang="it-IT" dirty="0"/>
              <a:t>(es. mucca pazza)</a:t>
            </a:r>
          </a:p>
          <a:p>
            <a:r>
              <a:rPr lang="it-IT" b="1" dirty="0"/>
              <a:t>Principio correzione alla fonte</a:t>
            </a:r>
          </a:p>
          <a:p>
            <a:r>
              <a:rPr lang="it-IT" b="1" dirty="0"/>
              <a:t>Principio elevato grado di tutela</a:t>
            </a:r>
          </a:p>
          <a:p>
            <a:r>
              <a:rPr lang="it-IT" b="1" dirty="0"/>
              <a:t>Principio di integrazione</a:t>
            </a:r>
            <a:r>
              <a:rPr lang="it-IT" dirty="0"/>
              <a:t>: SVILUPPO </a:t>
            </a:r>
            <a:r>
              <a:rPr lang="it-IT" dirty="0" err="1"/>
              <a:t>SOSTENIBILE=</a:t>
            </a:r>
            <a:r>
              <a:rPr lang="it-IT" dirty="0"/>
              <a:t> obiettivo trasversale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ELABORAZIONE STRATEGIA PER SS</a:t>
            </a:r>
          </a:p>
        </p:txBody>
      </p:sp>
      <p:sp>
        <p:nvSpPr>
          <p:cNvPr id="3" name="Segnaposto contenuto 2"/>
          <p:cNvSpPr>
            <a:spLocks noGrp="1"/>
          </p:cNvSpPr>
          <p:nvPr>
            <p:ph idx="1"/>
          </p:nvPr>
        </p:nvSpPr>
        <p:spPr/>
        <p:txBody>
          <a:bodyPr>
            <a:normAutofit/>
          </a:bodyPr>
          <a:lstStyle/>
          <a:p>
            <a:r>
              <a:rPr lang="it-IT" b="1" dirty="0"/>
              <a:t>TRATTATO </a:t>
            </a:r>
            <a:r>
              <a:rPr lang="it-IT" b="1" dirty="0" err="1"/>
              <a:t>DI</a:t>
            </a:r>
            <a:r>
              <a:rPr lang="it-IT" b="1" dirty="0"/>
              <a:t> AMSTERDAM</a:t>
            </a:r>
            <a:r>
              <a:rPr lang="it-IT" dirty="0"/>
              <a:t>: principio SS nelle disposizioni generali – nuova fase</a:t>
            </a:r>
          </a:p>
          <a:p>
            <a:r>
              <a:rPr lang="it-IT" dirty="0"/>
              <a:t>Principio di integrazione: principio generale in materia ambientale</a:t>
            </a:r>
          </a:p>
          <a:p>
            <a:r>
              <a:rPr lang="it-IT" dirty="0"/>
              <a:t>Strategia di integrazione delle politiche UE in settori che hanno impatto sull’ambiente</a:t>
            </a:r>
          </a:p>
          <a:p>
            <a:r>
              <a:rPr lang="it-IT" dirty="0"/>
              <a:t>Protocollo di Kyoto</a:t>
            </a:r>
          </a:p>
          <a:p>
            <a:r>
              <a:rPr lang="it-IT" dirty="0"/>
              <a:t>Quinto Programma di azione</a:t>
            </a:r>
          </a:p>
          <a:p>
            <a:r>
              <a:rPr lang="it-IT" dirty="0"/>
              <a:t>Attività del </a:t>
            </a:r>
            <a:r>
              <a:rPr lang="it-IT" b="1" dirty="0"/>
              <a:t>Consiglio Europeo: </a:t>
            </a:r>
            <a:r>
              <a:rPr lang="it-IT" dirty="0"/>
              <a:t>vari settori</a:t>
            </a:r>
            <a:endParaRPr lang="it-IT"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SETTORI INTERVENTO</a:t>
            </a:r>
          </a:p>
        </p:txBody>
      </p:sp>
      <p:sp>
        <p:nvSpPr>
          <p:cNvPr id="3" name="Segnaposto contenuto 2"/>
          <p:cNvSpPr>
            <a:spLocks noGrp="1"/>
          </p:cNvSpPr>
          <p:nvPr>
            <p:ph idx="1"/>
          </p:nvPr>
        </p:nvSpPr>
        <p:spPr/>
        <p:txBody>
          <a:bodyPr/>
          <a:lstStyle/>
          <a:p>
            <a:r>
              <a:rPr lang="it-IT" dirty="0"/>
              <a:t>TRASPORTI</a:t>
            </a:r>
          </a:p>
          <a:p>
            <a:r>
              <a:rPr lang="it-IT" dirty="0"/>
              <a:t>AGRICOLTURA</a:t>
            </a:r>
          </a:p>
          <a:p>
            <a:r>
              <a:rPr lang="it-IT" dirty="0"/>
              <a:t>ENERGIA</a:t>
            </a:r>
          </a:p>
          <a:p>
            <a:r>
              <a:rPr lang="it-IT" dirty="0"/>
              <a:t>MERCATO INTERNO</a:t>
            </a:r>
          </a:p>
          <a:p>
            <a:r>
              <a:rPr lang="it-IT" dirty="0"/>
              <a:t>INDUSTRIA E SVILUPPO</a:t>
            </a:r>
          </a:p>
          <a:p>
            <a:r>
              <a:rPr lang="it-IT" dirty="0"/>
              <a:t>PESCA E CONSERVAZIONE AMBIENTE MARINO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3714" y="239486"/>
            <a:ext cx="8850086" cy="1475002"/>
          </a:xfrm>
        </p:spPr>
        <p:txBody>
          <a:bodyPr>
            <a:normAutofit/>
          </a:bodyPr>
          <a:lstStyle/>
          <a:p>
            <a:r>
              <a:rPr lang="it-IT" dirty="0"/>
              <a:t>PRIMI PASSI PER UNA STRATEGIA PER LO SVILUPPO SOSTENIBILE</a:t>
            </a:r>
          </a:p>
        </p:txBody>
      </p:sp>
      <p:sp>
        <p:nvSpPr>
          <p:cNvPr id="3" name="Segnaposto contenuto 2"/>
          <p:cNvSpPr>
            <a:spLocks noGrp="1"/>
          </p:cNvSpPr>
          <p:nvPr>
            <p:ph idx="1"/>
          </p:nvPr>
        </p:nvSpPr>
        <p:spPr>
          <a:xfrm>
            <a:off x="2122714" y="1714488"/>
            <a:ext cx="9372600" cy="4523026"/>
          </a:xfrm>
        </p:spPr>
        <p:txBody>
          <a:bodyPr>
            <a:normAutofit fontScale="92500" lnSpcReduction="20000"/>
          </a:bodyPr>
          <a:lstStyle/>
          <a:p>
            <a:r>
              <a:rPr lang="it-IT" dirty="0"/>
              <a:t>STRATEGIA </a:t>
            </a:r>
            <a:r>
              <a:rPr lang="it-IT" dirty="0" err="1"/>
              <a:t>DI</a:t>
            </a:r>
            <a:r>
              <a:rPr lang="it-IT" dirty="0"/>
              <a:t> LISBONA: </a:t>
            </a:r>
          </a:p>
          <a:p>
            <a:r>
              <a:rPr lang="it-IT" dirty="0"/>
              <a:t>Consiglio europeo 2000</a:t>
            </a:r>
          </a:p>
          <a:p>
            <a:r>
              <a:rPr lang="it-IT" dirty="0"/>
              <a:t>Diventare l’economia basata sulla conoscenza più dinamica e competitiva del mondo, in grado di realizzare</a:t>
            </a:r>
          </a:p>
          <a:p>
            <a:r>
              <a:rPr lang="it-IT" dirty="0"/>
              <a:t>STRATEGIA EUROPEA PER LO SVILUPPO SOSTENIBILE: viene delineata al Consiglio di Goteborg 2001</a:t>
            </a:r>
          </a:p>
          <a:p>
            <a:r>
              <a:rPr lang="it-IT" dirty="0"/>
              <a:t>Arricchisce la strategia di Lisbona introducendo la dimensione ambientale</a:t>
            </a:r>
          </a:p>
          <a:p>
            <a:r>
              <a:rPr lang="it-IT" dirty="0"/>
              <a:t>Necessità dissociare crescita economica  e sfruttamento risorse</a:t>
            </a:r>
          </a:p>
          <a:p>
            <a:r>
              <a:rPr lang="it-IT" dirty="0"/>
              <a:t>Integrazione indicatori ambientali con quelli sociali ed economici (Consiglio di </a:t>
            </a:r>
            <a:r>
              <a:rPr lang="it-IT" dirty="0" err="1"/>
              <a:t>Laeken</a:t>
            </a:r>
            <a:r>
              <a:rPr lang="it-IT" dirty="0"/>
              <a:t>)</a:t>
            </a:r>
          </a:p>
          <a:p>
            <a:r>
              <a:rPr lang="it-IT" dirty="0"/>
              <a:t>Valutazione impatto ambientale in tutte le politiche settoriali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STRATEGIA EUROPEA PER LO SVILUPPO SOSTENIBILE</a:t>
            </a:r>
          </a:p>
        </p:txBody>
      </p:sp>
      <p:sp>
        <p:nvSpPr>
          <p:cNvPr id="3" name="Segnaposto contenuto 2"/>
          <p:cNvSpPr>
            <a:spLocks noGrp="1"/>
          </p:cNvSpPr>
          <p:nvPr>
            <p:ph idx="1"/>
          </p:nvPr>
        </p:nvSpPr>
        <p:spPr/>
        <p:txBody>
          <a:bodyPr>
            <a:normAutofit lnSpcReduction="10000"/>
          </a:bodyPr>
          <a:lstStyle/>
          <a:p>
            <a:r>
              <a:rPr lang="it-IT" dirty="0"/>
              <a:t>Consiglio Bruxelles 2002: PRINCIPI FONDAMENTALI:</a:t>
            </a:r>
          </a:p>
          <a:p>
            <a:pPr marL="514350" indent="-514350">
              <a:buAutoNum type="arabicParenR"/>
            </a:pPr>
            <a:r>
              <a:rPr lang="it-IT" dirty="0"/>
              <a:t>Eradicazione povertà, promozione sviluppo sociale e salute</a:t>
            </a:r>
          </a:p>
          <a:p>
            <a:pPr marL="514350" indent="-514350">
              <a:buAutoNum type="arabicParenR"/>
            </a:pPr>
            <a:r>
              <a:rPr lang="it-IT" dirty="0"/>
              <a:t>Globalizzazione funzionale sviluppo sostenibile</a:t>
            </a:r>
          </a:p>
          <a:p>
            <a:pPr marL="514350" indent="-514350">
              <a:buAutoNum type="arabicParenR"/>
            </a:pPr>
            <a:r>
              <a:rPr lang="it-IT" dirty="0"/>
              <a:t>Modelli sostenibili di produzione e consumo</a:t>
            </a:r>
          </a:p>
          <a:p>
            <a:pPr marL="514350" indent="-514350">
              <a:buAutoNum type="arabicParenR"/>
            </a:pPr>
            <a:r>
              <a:rPr lang="it-IT" dirty="0"/>
              <a:t>Conservazione e gestione sostenibile risorse naturali e ambientali</a:t>
            </a:r>
          </a:p>
          <a:p>
            <a:pPr marL="514350" indent="-514350">
              <a:buAutoNum type="arabicParenR"/>
            </a:pPr>
            <a:r>
              <a:rPr lang="it-IT" dirty="0"/>
              <a:t>Rafforzamento </a:t>
            </a:r>
            <a:r>
              <a:rPr lang="it-IT" dirty="0" err="1"/>
              <a:t>governance</a:t>
            </a:r>
            <a:r>
              <a:rPr lang="it-IT" dirty="0"/>
              <a:t> per lo ss</a:t>
            </a:r>
          </a:p>
          <a:p>
            <a:pPr marL="514350" indent="-514350">
              <a:buAutoNum type="arabicParenR"/>
            </a:pPr>
            <a:r>
              <a:rPr lang="it-IT" dirty="0"/>
              <a:t>Mezzi di attuazione e cooperazione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NUOVA STRATEGIA SVILUPPO SOSTENIBILE 2006</a:t>
            </a:r>
          </a:p>
        </p:txBody>
      </p:sp>
      <p:sp>
        <p:nvSpPr>
          <p:cNvPr id="3" name="Segnaposto contenuto 2"/>
          <p:cNvSpPr>
            <a:spLocks noGrp="1"/>
          </p:cNvSpPr>
          <p:nvPr>
            <p:ph idx="1"/>
          </p:nvPr>
        </p:nvSpPr>
        <p:spPr/>
        <p:txBody>
          <a:bodyPr/>
          <a:lstStyle/>
          <a:p>
            <a:r>
              <a:rPr lang="it-IT" dirty="0"/>
              <a:t>QUATTRO OBIETTIVI CHIAVE:</a:t>
            </a:r>
          </a:p>
          <a:p>
            <a:pPr marL="514350" indent="-514350">
              <a:buAutoNum type="arabicParenR"/>
            </a:pPr>
            <a:r>
              <a:rPr lang="it-IT" dirty="0"/>
              <a:t>Tutela ambientale: spezzare il legame fra crescita economica e danni ambiente</a:t>
            </a:r>
          </a:p>
          <a:p>
            <a:pPr marL="514350" indent="-514350">
              <a:buAutoNum type="arabicParenR"/>
            </a:pPr>
            <a:r>
              <a:rPr lang="it-IT" dirty="0"/>
              <a:t>Equità e coesione sociale: piena occupazione</a:t>
            </a:r>
          </a:p>
          <a:p>
            <a:pPr marL="514350" indent="-514350">
              <a:buAutoNum type="arabicParenR"/>
            </a:pPr>
            <a:r>
              <a:rPr lang="it-IT" dirty="0"/>
              <a:t>Prosperità economica</a:t>
            </a:r>
          </a:p>
          <a:p>
            <a:pPr marL="514350" indent="-514350">
              <a:buAutoNum type="arabicParenR"/>
            </a:pPr>
            <a:r>
              <a:rPr lang="it-IT" dirty="0"/>
              <a:t>Rispetto impegni internazionali per crescita sostenibile: collaborazione con i </a:t>
            </a:r>
            <a:r>
              <a:rPr lang="it-IT" dirty="0" err="1"/>
              <a:t>parter</a:t>
            </a:r>
            <a:r>
              <a:rPr lang="it-IT" dirty="0"/>
              <a:t> e i paesi in via di sviluppo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NUOVA STRATEGIA SVILUPPO SOSTENIBILE 2006</a:t>
            </a:r>
          </a:p>
        </p:txBody>
      </p:sp>
      <p:sp>
        <p:nvSpPr>
          <p:cNvPr id="3" name="Segnaposto contenuto 2"/>
          <p:cNvSpPr>
            <a:spLocks noGrp="1"/>
          </p:cNvSpPr>
          <p:nvPr>
            <p:ph idx="1"/>
          </p:nvPr>
        </p:nvSpPr>
        <p:spPr/>
        <p:txBody>
          <a:bodyPr>
            <a:normAutofit lnSpcReduction="10000"/>
          </a:bodyPr>
          <a:lstStyle/>
          <a:p>
            <a:r>
              <a:rPr lang="it-IT" dirty="0"/>
              <a:t>SETTE SFIDE:</a:t>
            </a:r>
          </a:p>
          <a:p>
            <a:pPr marL="514350" indent="-514350">
              <a:buAutoNum type="arabicParenR"/>
            </a:pPr>
            <a:r>
              <a:rPr lang="it-IT" dirty="0"/>
              <a:t>Cambiamenti climatici e energia pulita</a:t>
            </a:r>
          </a:p>
          <a:p>
            <a:pPr marL="514350" indent="-514350">
              <a:buAutoNum type="arabicParenR"/>
            </a:pPr>
            <a:r>
              <a:rPr lang="it-IT" dirty="0"/>
              <a:t>Trasporti sostenibili</a:t>
            </a:r>
          </a:p>
          <a:p>
            <a:pPr marL="514350" indent="-514350">
              <a:buAutoNum type="arabicParenR"/>
            </a:pPr>
            <a:r>
              <a:rPr lang="it-IT" dirty="0"/>
              <a:t>Consumo e produzioni sostenibili</a:t>
            </a:r>
          </a:p>
          <a:p>
            <a:pPr marL="514350" indent="-514350">
              <a:buAutoNum type="arabicParenR"/>
            </a:pPr>
            <a:r>
              <a:rPr lang="it-IT" dirty="0"/>
              <a:t>Conservazione e gestione risorse naturali</a:t>
            </a:r>
          </a:p>
          <a:p>
            <a:pPr marL="514350" indent="-514350">
              <a:buAutoNum type="arabicParenR"/>
            </a:pPr>
            <a:r>
              <a:rPr lang="it-IT" dirty="0"/>
              <a:t>Salute pubblica</a:t>
            </a:r>
          </a:p>
          <a:p>
            <a:pPr marL="514350" indent="-514350">
              <a:buAutoNum type="arabicParenR"/>
            </a:pPr>
            <a:r>
              <a:rPr lang="it-IT" dirty="0"/>
              <a:t>Inclusione sociale, demografia e migrazione</a:t>
            </a:r>
          </a:p>
          <a:p>
            <a:pPr marL="514350" indent="-514350">
              <a:buAutoNum type="arabicParenR"/>
            </a:pPr>
            <a:r>
              <a:rPr lang="it-IT" dirty="0"/>
              <a:t>Povertà mondiale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A87A6-5F02-121C-DA89-27A6F7CE1D98}"/>
              </a:ext>
            </a:extLst>
          </p:cNvPr>
          <p:cNvSpPr>
            <a:spLocks noGrp="1"/>
          </p:cNvSpPr>
          <p:nvPr>
            <p:ph type="title"/>
          </p:nvPr>
        </p:nvSpPr>
        <p:spPr>
          <a:xfrm>
            <a:off x="648929" y="629266"/>
            <a:ext cx="3505495" cy="1622321"/>
          </a:xfrm>
        </p:spPr>
        <p:txBody>
          <a:bodyPr>
            <a:normAutofit/>
          </a:bodyPr>
          <a:lstStyle/>
          <a:p>
            <a:r>
              <a:rPr lang="it-IT" altLang="it-IT" dirty="0">
                <a:latin typeface="Arial" panose="020B0604020202020204" pitchFamily="34" charset="0"/>
                <a:cs typeface="Times New Roman" panose="02020603050405020304" pitchFamily="18" charset="0"/>
              </a:rPr>
              <a:t>I cicli del geosistema</a:t>
            </a:r>
            <a:endParaRPr lang="it-IT" dirty="0"/>
          </a:p>
        </p:txBody>
      </p:sp>
      <p:sp>
        <p:nvSpPr>
          <p:cNvPr id="3" name="Segnaposto contenuto 2">
            <a:extLst>
              <a:ext uri="{FF2B5EF4-FFF2-40B4-BE49-F238E27FC236}">
                <a16:creationId xmlns:a16="http://schemas.microsoft.com/office/drawing/2014/main" id="{98DCC2D5-AFD6-D0F6-C528-281B6112919E}"/>
              </a:ext>
            </a:extLst>
          </p:cNvPr>
          <p:cNvSpPr>
            <a:spLocks noGrp="1"/>
          </p:cNvSpPr>
          <p:nvPr>
            <p:ph idx="1"/>
          </p:nvPr>
        </p:nvSpPr>
        <p:spPr>
          <a:xfrm>
            <a:off x="648931" y="2438400"/>
            <a:ext cx="3505494" cy="3785419"/>
          </a:xfrm>
        </p:spPr>
        <p:txBody>
          <a:bodyPr>
            <a:normAutofit/>
          </a:bodyPr>
          <a:lstStyle/>
          <a:p>
            <a:r>
              <a:rPr lang="it-IT" altLang="it-IT" sz="2000">
                <a:latin typeface="Arial" panose="020B0604020202020204" pitchFamily="34" charset="0"/>
                <a:cs typeface="Times New Roman" panose="02020603050405020304" pitchFamily="18" charset="0"/>
              </a:rPr>
              <a:t>Il ciclo della materia organica ha tempi da annuali a decennali</a:t>
            </a:r>
            <a:endParaRPr lang="it-IT" sz="200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9A91A6C2-1412-4CFA-F3F1-2B030AD4565B}"/>
              </a:ext>
            </a:extLst>
          </p:cNvPr>
          <p:cNvPicPr>
            <a:picLocks noChangeAspect="1"/>
          </p:cNvPicPr>
          <p:nvPr/>
        </p:nvPicPr>
        <p:blipFill>
          <a:blip r:embed="rId2"/>
          <a:stretch>
            <a:fillRect/>
          </a:stretch>
        </p:blipFill>
        <p:spPr>
          <a:xfrm>
            <a:off x="5405862" y="1711868"/>
            <a:ext cx="6019331" cy="3431017"/>
          </a:xfrm>
          <a:prstGeom prst="rect">
            <a:avLst/>
          </a:prstGeom>
          <a:effectLst/>
        </p:spPr>
      </p:pic>
    </p:spTree>
    <p:extLst>
      <p:ext uri="{BB962C8B-B14F-4D97-AF65-F5344CB8AC3E}">
        <p14:creationId xmlns:p14="http://schemas.microsoft.com/office/powerpoint/2010/main" val="1069244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42900"/>
            <a:ext cx="8229600" cy="1000132"/>
          </a:xfrm>
        </p:spPr>
        <p:txBody>
          <a:bodyPr>
            <a:normAutofit fontScale="90000"/>
          </a:bodyPr>
          <a:lstStyle/>
          <a:p>
            <a:r>
              <a:rPr lang="it-IT" dirty="0"/>
              <a:t/>
            </a:r>
            <a:br>
              <a:rPr lang="it-IT" dirty="0"/>
            </a:br>
            <a:r>
              <a:rPr lang="it-IT" dirty="0"/>
              <a:t/>
            </a:r>
            <a:br>
              <a:rPr lang="it-IT" dirty="0"/>
            </a:br>
            <a:r>
              <a:rPr lang="it-IT" dirty="0"/>
              <a:t>QUINTO PROGRAMMA AZIONE (92-00)</a:t>
            </a:r>
          </a:p>
        </p:txBody>
      </p:sp>
      <p:sp>
        <p:nvSpPr>
          <p:cNvPr id="3" name="Segnaposto contenuto 2"/>
          <p:cNvSpPr>
            <a:spLocks noGrp="1"/>
          </p:cNvSpPr>
          <p:nvPr>
            <p:ph idx="1"/>
          </p:nvPr>
        </p:nvSpPr>
        <p:spPr>
          <a:xfrm>
            <a:off x="772885" y="1676400"/>
            <a:ext cx="11157857" cy="4604657"/>
          </a:xfrm>
        </p:spPr>
        <p:txBody>
          <a:bodyPr>
            <a:normAutofit fontScale="55000" lnSpcReduction="20000"/>
          </a:bodyPr>
          <a:lstStyle/>
          <a:p>
            <a:r>
              <a:rPr lang="it-IT" b="1" dirty="0"/>
              <a:t>Strategia innovativa</a:t>
            </a:r>
            <a:r>
              <a:rPr lang="it-IT" dirty="0"/>
              <a:t>: si propone di cambiare il comportamento della società</a:t>
            </a:r>
          </a:p>
          <a:p>
            <a:r>
              <a:rPr lang="it-IT" b="1" dirty="0"/>
              <a:t>SETTORI CHIAVE</a:t>
            </a:r>
            <a:r>
              <a:rPr lang="it-IT" dirty="0"/>
              <a:t>: </a:t>
            </a:r>
          </a:p>
          <a:p>
            <a:pPr marL="514350" indent="-514350">
              <a:buAutoNum type="arabicParenR"/>
            </a:pPr>
            <a:r>
              <a:rPr lang="it-IT" dirty="0"/>
              <a:t>Industria</a:t>
            </a:r>
          </a:p>
          <a:p>
            <a:pPr marL="514350" indent="-514350">
              <a:buAutoNum type="arabicParenR"/>
            </a:pPr>
            <a:r>
              <a:rPr lang="it-IT" dirty="0"/>
              <a:t>Energia</a:t>
            </a:r>
          </a:p>
          <a:p>
            <a:pPr marL="514350" indent="-514350">
              <a:buAutoNum type="arabicParenR"/>
            </a:pPr>
            <a:r>
              <a:rPr lang="it-IT" dirty="0"/>
              <a:t>Trasporti</a:t>
            </a:r>
          </a:p>
          <a:p>
            <a:pPr marL="514350" indent="-514350">
              <a:buAutoNum type="arabicParenR"/>
            </a:pPr>
            <a:r>
              <a:rPr lang="it-IT" dirty="0"/>
              <a:t>Agricoltura</a:t>
            </a:r>
          </a:p>
          <a:p>
            <a:pPr marL="514350" indent="-514350">
              <a:buAutoNum type="arabicParenR"/>
            </a:pPr>
            <a:r>
              <a:rPr lang="it-IT" dirty="0"/>
              <a:t>Turismo</a:t>
            </a:r>
          </a:p>
          <a:p>
            <a:pPr marL="514350" indent="-514350"/>
            <a:r>
              <a:rPr lang="it-IT" b="1" dirty="0"/>
              <a:t>TEMI SPECIFICI</a:t>
            </a:r>
            <a:r>
              <a:rPr lang="it-IT" dirty="0"/>
              <a:t>:</a:t>
            </a:r>
          </a:p>
          <a:p>
            <a:pPr marL="514350" indent="-514350">
              <a:buAutoNum type="arabicParenR"/>
            </a:pPr>
            <a:r>
              <a:rPr lang="it-IT" dirty="0"/>
              <a:t>Cambiamento climatico</a:t>
            </a:r>
          </a:p>
          <a:p>
            <a:pPr marL="514350" indent="-514350">
              <a:buAutoNum type="arabicParenR"/>
            </a:pPr>
            <a:r>
              <a:rPr lang="it-IT" dirty="0"/>
              <a:t>Risorse idriche</a:t>
            </a:r>
          </a:p>
          <a:p>
            <a:pPr marL="514350" indent="-514350">
              <a:buAutoNum type="arabicParenR"/>
            </a:pPr>
            <a:r>
              <a:rPr lang="it-IT" dirty="0"/>
              <a:t>Qualità dell’aria</a:t>
            </a:r>
          </a:p>
          <a:p>
            <a:pPr marL="514350" indent="-514350">
              <a:buAutoNum type="arabicParenR"/>
            </a:pPr>
            <a:r>
              <a:rPr lang="it-IT" dirty="0"/>
              <a:t>Natura e biodiversità</a:t>
            </a:r>
          </a:p>
          <a:p>
            <a:pPr marL="514350" indent="-514350">
              <a:buAutoNum type="arabicParenR"/>
            </a:pPr>
            <a:r>
              <a:rPr lang="it-IT" dirty="0"/>
              <a:t>Ambiente urbano</a:t>
            </a:r>
          </a:p>
          <a:p>
            <a:pPr marL="514350" indent="-514350">
              <a:buAutoNum type="arabicParenR"/>
            </a:pPr>
            <a:r>
              <a:rPr lang="it-IT" dirty="0"/>
              <a:t>Zone costiere</a:t>
            </a:r>
          </a:p>
          <a:p>
            <a:pPr marL="514350" indent="-514350">
              <a:buAutoNum type="arabicParenR"/>
            </a:pPr>
            <a:r>
              <a:rPr lang="it-IT" dirty="0"/>
              <a:t>rifiuti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40428" y="0"/>
            <a:ext cx="9013371" cy="1447800"/>
          </a:xfrm>
        </p:spPr>
        <p:txBody>
          <a:bodyPr>
            <a:normAutofit/>
          </a:bodyPr>
          <a:lstStyle/>
          <a:p>
            <a:r>
              <a:rPr lang="it-IT" dirty="0"/>
              <a:t>SESTO PROGRAMMA AZIONE(01-10)</a:t>
            </a:r>
          </a:p>
        </p:txBody>
      </p:sp>
      <p:sp>
        <p:nvSpPr>
          <p:cNvPr id="3" name="Segnaposto contenuto 2"/>
          <p:cNvSpPr>
            <a:spLocks noGrp="1"/>
          </p:cNvSpPr>
          <p:nvPr>
            <p:ph idx="1"/>
          </p:nvPr>
        </p:nvSpPr>
        <p:spPr>
          <a:xfrm>
            <a:off x="1981200" y="1632856"/>
            <a:ext cx="8229600" cy="4725101"/>
          </a:xfrm>
        </p:spPr>
        <p:txBody>
          <a:bodyPr>
            <a:normAutofit/>
          </a:bodyPr>
          <a:lstStyle/>
          <a:p>
            <a:r>
              <a:rPr lang="it-IT" dirty="0"/>
              <a:t>Obiettivi ancora lontani</a:t>
            </a:r>
          </a:p>
          <a:p>
            <a:r>
              <a:rPr lang="it-IT" dirty="0"/>
              <a:t>Necessaria intensificazione</a:t>
            </a:r>
          </a:p>
          <a:p>
            <a:r>
              <a:rPr lang="it-IT" b="1" dirty="0"/>
              <a:t>Collaborazione con mercato economico, imprese e consumatori</a:t>
            </a:r>
          </a:p>
          <a:p>
            <a:r>
              <a:rPr lang="it-IT" b="1" dirty="0"/>
              <a:t>Coinvolgimento cittadini</a:t>
            </a:r>
          </a:p>
          <a:p>
            <a:r>
              <a:rPr lang="it-IT" dirty="0"/>
              <a:t>Accento particolare su problematiche </a:t>
            </a:r>
            <a:r>
              <a:rPr lang="it-IT" b="1" dirty="0"/>
              <a:t>AMBIENTE URBANO</a:t>
            </a:r>
          </a:p>
          <a:p>
            <a:r>
              <a:rPr lang="it-IT" dirty="0"/>
              <a:t>Approccio globale e tematico</a:t>
            </a:r>
          </a:p>
          <a:p>
            <a:r>
              <a:rPr lang="it-IT" dirty="0"/>
              <a:t>Processo di allargamento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93EDD8-353F-D260-AA67-F6A012CB0455}"/>
              </a:ext>
            </a:extLst>
          </p:cNvPr>
          <p:cNvSpPr>
            <a:spLocks noGrp="1"/>
          </p:cNvSpPr>
          <p:nvPr>
            <p:ph type="title"/>
          </p:nvPr>
        </p:nvSpPr>
        <p:spPr>
          <a:xfrm>
            <a:off x="2960914" y="272144"/>
            <a:ext cx="8392886" cy="990600"/>
          </a:xfrm>
        </p:spPr>
        <p:txBody>
          <a:bodyPr/>
          <a:lstStyle/>
          <a:p>
            <a:r>
              <a:rPr lang="it-IT" i="0" u="none" strike="noStrike" dirty="0">
                <a:solidFill>
                  <a:srgbClr val="1E1E1F"/>
                </a:solidFill>
                <a:effectLst/>
                <a:latin typeface="inherit"/>
              </a:rPr>
              <a:t>Politica ambientale dell'UE per il 2030</a:t>
            </a:r>
            <a:endParaRPr lang="it-IT" dirty="0"/>
          </a:p>
        </p:txBody>
      </p:sp>
      <p:sp>
        <p:nvSpPr>
          <p:cNvPr id="3" name="Segnaposto contenuto 2">
            <a:extLst>
              <a:ext uri="{FF2B5EF4-FFF2-40B4-BE49-F238E27FC236}">
                <a16:creationId xmlns:a16="http://schemas.microsoft.com/office/drawing/2014/main" id="{B7237EAC-C1AE-D635-AD3A-C92E2A3FE28A}"/>
              </a:ext>
            </a:extLst>
          </p:cNvPr>
          <p:cNvSpPr>
            <a:spLocks noGrp="1"/>
          </p:cNvSpPr>
          <p:nvPr>
            <p:ph idx="1"/>
          </p:nvPr>
        </p:nvSpPr>
        <p:spPr>
          <a:xfrm>
            <a:off x="838200" y="1262744"/>
            <a:ext cx="10515600" cy="4914219"/>
          </a:xfrm>
        </p:spPr>
        <p:txBody>
          <a:bodyPr>
            <a:normAutofit fontScale="70000" lnSpcReduction="20000"/>
          </a:bodyPr>
          <a:lstStyle/>
          <a:p>
            <a:r>
              <a:rPr lang="it-IT" b="0" i="0" dirty="0">
                <a:solidFill>
                  <a:srgbClr val="505154"/>
                </a:solidFill>
                <a:effectLst/>
                <a:latin typeface="Helvetica" panose="020B0604020202020204" pitchFamily="34" charset="0"/>
              </a:rPr>
              <a:t>il 10 marzo 2022 il Parlamento europeo ha adottato il </a:t>
            </a:r>
            <a:r>
              <a:rPr lang="it-IT" b="0" i="0" u="sng" dirty="0">
                <a:solidFill>
                  <a:srgbClr val="3C77BD"/>
                </a:solidFill>
                <a:effectLst/>
                <a:latin typeface="Helvetica" panose="020B0604020202020204" pitchFamily="34" charset="0"/>
                <a:hlinkClick r:id="rId2"/>
              </a:rPr>
              <a:t>programma d'azione ambientale per il 2030</a:t>
            </a:r>
            <a:endParaRPr lang="it-IT" b="0" i="0" u="sng" dirty="0">
              <a:solidFill>
                <a:srgbClr val="3C77BD"/>
              </a:solidFill>
              <a:effectLst/>
              <a:latin typeface="Helvetica" panose="020B0604020202020204" pitchFamily="34" charset="0"/>
            </a:endParaRPr>
          </a:p>
          <a:p>
            <a:pPr algn="ctr" fontAlgn="base"/>
            <a:r>
              <a:rPr lang="it-IT" b="1" i="0" dirty="0">
                <a:solidFill>
                  <a:srgbClr val="1E1E1F"/>
                </a:solidFill>
                <a:effectLst/>
                <a:latin typeface="Georgia" panose="02040502050405020303" pitchFamily="18" charset="0"/>
              </a:rPr>
              <a:t>Verso una Unione climaticamente neutra</a:t>
            </a:r>
          </a:p>
          <a:p>
            <a:pPr algn="l" fontAlgn="ctr"/>
            <a:r>
              <a:rPr lang="it-IT" dirty="0"/>
              <a:t/>
            </a:r>
            <a:br>
              <a:rPr lang="it-IT" dirty="0"/>
            </a:br>
            <a:r>
              <a:rPr lang="it-IT" b="0" i="0" dirty="0">
                <a:solidFill>
                  <a:srgbClr val="505154"/>
                </a:solidFill>
                <a:effectLst/>
                <a:latin typeface="Helvetica" panose="020B0604020202020204" pitchFamily="34" charset="0"/>
              </a:rPr>
              <a:t>Nel novembre 2019, il Parlamento ha approvato una </a:t>
            </a:r>
            <a:r>
              <a:rPr lang="it-IT" b="0" i="0" u="sng" dirty="0">
                <a:solidFill>
                  <a:srgbClr val="3C77BD"/>
                </a:solidFill>
                <a:effectLst/>
                <a:latin typeface="inherit"/>
                <a:hlinkClick r:id="rId3"/>
              </a:rPr>
              <a:t>risoluzione in cui dichiarava l'emergenza climatica</a:t>
            </a:r>
            <a:r>
              <a:rPr lang="it-IT" b="0" i="0" dirty="0">
                <a:solidFill>
                  <a:srgbClr val="505154"/>
                </a:solidFill>
                <a:effectLst/>
                <a:latin typeface="Helvetica" panose="020B0604020202020204" pitchFamily="34" charset="0"/>
              </a:rPr>
              <a:t>, invitando la Commissione a garantire che tutte le future proposte legislative e di bilancio, fossero in linea con gli obiettivi dell'accordo di Parigi.</a:t>
            </a:r>
          </a:p>
          <a:p>
            <a:pPr algn="l" fontAlgn="ctr"/>
            <a:r>
              <a:rPr lang="it-IT" b="0" i="0" dirty="0">
                <a:solidFill>
                  <a:srgbClr val="505154"/>
                </a:solidFill>
                <a:effectLst/>
                <a:latin typeface="Helvetica" panose="020B0604020202020204" pitchFamily="34" charset="0"/>
              </a:rPr>
              <a:t>Di conseguenza, la Commissione ha elaborato il </a:t>
            </a:r>
            <a:r>
              <a:rPr lang="it-IT" b="0" i="0" u="sng" dirty="0">
                <a:solidFill>
                  <a:srgbClr val="0070C0"/>
                </a:solidFill>
                <a:effectLst/>
                <a:latin typeface="inherit"/>
                <a:hlinkClick r:id="rId4">
                  <a:extLst>
                    <a:ext uri="{A12FA001-AC4F-418D-AE19-62706E023703}">
                      <ahyp:hlinkClr xmlns:ahyp="http://schemas.microsoft.com/office/drawing/2018/hyperlinkcolor" xmlns="" val="tx"/>
                    </a:ext>
                  </a:extLst>
                </a:hlinkClick>
              </a:rPr>
              <a:t>Green Deal europeo</a:t>
            </a:r>
            <a:r>
              <a:rPr lang="it-IT" b="0" i="0" dirty="0">
                <a:solidFill>
                  <a:srgbClr val="505154"/>
                </a:solidFill>
                <a:effectLst/>
                <a:latin typeface="Helvetica" panose="020B0604020202020204" pitchFamily="34" charset="0"/>
              </a:rPr>
              <a:t>, la tabella di marcia per un’Europa climaticamente neutra. Il nuovo programma di azione ambientale aiuterà a raggiungere questo obiettivo.</a:t>
            </a:r>
          </a:p>
          <a:p>
            <a:pPr algn="l" fontAlgn="ctr"/>
            <a:r>
              <a:rPr lang="it-IT" b="0" i="0" dirty="0">
                <a:solidFill>
                  <a:srgbClr val="505154"/>
                </a:solidFill>
                <a:effectLst/>
                <a:latin typeface="Helvetica" panose="020B0604020202020204" pitchFamily="34" charset="0"/>
              </a:rPr>
              <a:t>L'obiettivo del primo programma di azione in materia ambientale dell'UE, pubblicato nel 1973, era quello ridurre l'inquinamento, aumentare la consapevolezza sui problemi ecologici, migliorare gli ambienti urbani e quelli naturali.</a:t>
            </a:r>
          </a:p>
          <a:p>
            <a:pPr algn="l" fontAlgn="ctr"/>
            <a:r>
              <a:rPr lang="it-IT" b="0" i="0" dirty="0">
                <a:solidFill>
                  <a:srgbClr val="505154"/>
                </a:solidFill>
                <a:effectLst/>
                <a:latin typeface="Helvetica" panose="020B0604020202020204" pitchFamily="34" charset="0"/>
              </a:rPr>
              <a:t>L'ottavo aggiornamento si concentra sull'accelerazione della transizione verso la</a:t>
            </a:r>
            <a:r>
              <a:rPr lang="it-IT" b="0" i="0" dirty="0">
                <a:solidFill>
                  <a:srgbClr val="C00000"/>
                </a:solidFill>
                <a:effectLst/>
                <a:latin typeface="Helvetica" panose="020B0604020202020204" pitchFamily="34" charset="0"/>
              </a:rPr>
              <a:t> </a:t>
            </a:r>
            <a:r>
              <a:rPr lang="it-IT" b="0" i="0" u="sng" dirty="0">
                <a:solidFill>
                  <a:srgbClr val="C00000"/>
                </a:solidFill>
                <a:effectLst/>
                <a:latin typeface="inherit"/>
                <a:hlinkClick r:id="rId5">
                  <a:extLst>
                    <a:ext uri="{A12FA001-AC4F-418D-AE19-62706E023703}">
                      <ahyp:hlinkClr xmlns:ahyp="http://schemas.microsoft.com/office/drawing/2018/hyperlinkcolor" xmlns="" val="tx"/>
                    </a:ext>
                  </a:extLst>
                </a:hlinkClick>
              </a:rPr>
              <a:t>neutralità climatica</a:t>
            </a:r>
            <a:r>
              <a:rPr lang="it-IT" b="0" i="0" dirty="0">
                <a:solidFill>
                  <a:srgbClr val="C00000"/>
                </a:solidFill>
                <a:effectLst/>
                <a:latin typeface="Helvetica" panose="020B0604020202020204" pitchFamily="34" charset="0"/>
              </a:rPr>
              <a:t>, verso </a:t>
            </a:r>
            <a:r>
              <a:rPr lang="it-IT" b="0" i="0" u="sng" dirty="0">
                <a:solidFill>
                  <a:srgbClr val="C00000"/>
                </a:solidFill>
                <a:effectLst/>
                <a:latin typeface="inherit"/>
                <a:hlinkClick r:id="rId6">
                  <a:extLst>
                    <a:ext uri="{A12FA001-AC4F-418D-AE19-62706E023703}">
                      <ahyp:hlinkClr xmlns:ahyp="http://schemas.microsoft.com/office/drawing/2018/hyperlinkcolor" xmlns="" val="tx"/>
                    </a:ext>
                  </a:extLst>
                </a:hlinkClick>
              </a:rPr>
              <a:t>energie pulite ed efficienti</a:t>
            </a:r>
            <a:r>
              <a:rPr lang="it-IT" b="0" i="0" dirty="0">
                <a:solidFill>
                  <a:srgbClr val="C00000"/>
                </a:solidFill>
                <a:effectLst/>
                <a:latin typeface="Helvetica" panose="020B0604020202020204" pitchFamily="34" charset="0"/>
              </a:rPr>
              <a:t> e verso un'</a:t>
            </a:r>
            <a:r>
              <a:rPr lang="it-IT" b="0" i="0" u="sng" dirty="0">
                <a:solidFill>
                  <a:srgbClr val="C00000"/>
                </a:solidFill>
                <a:effectLst/>
                <a:latin typeface="inherit"/>
                <a:hlinkClick r:id="rId7">
                  <a:extLst>
                    <a:ext uri="{A12FA001-AC4F-418D-AE19-62706E023703}">
                      <ahyp:hlinkClr xmlns:ahyp="http://schemas.microsoft.com/office/drawing/2018/hyperlinkcolor" xmlns="" val="tx"/>
                    </a:ext>
                  </a:extLst>
                </a:hlinkClick>
              </a:rPr>
              <a:t>economia circolare e del benessere.</a:t>
            </a:r>
            <a:endParaRPr lang="it-IT" b="0" i="0" dirty="0">
              <a:solidFill>
                <a:srgbClr val="C00000"/>
              </a:solidFill>
              <a:effectLst/>
              <a:latin typeface="Helvetica" panose="020B0604020202020204" pitchFamily="34" charset="0"/>
            </a:endParaRPr>
          </a:p>
        </p:txBody>
      </p:sp>
    </p:spTree>
    <p:extLst>
      <p:ext uri="{BB962C8B-B14F-4D97-AF65-F5344CB8AC3E}">
        <p14:creationId xmlns:p14="http://schemas.microsoft.com/office/powerpoint/2010/main" val="3045934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93EDD8-353F-D260-AA67-F6A012CB0455}"/>
              </a:ext>
            </a:extLst>
          </p:cNvPr>
          <p:cNvSpPr>
            <a:spLocks noGrp="1"/>
          </p:cNvSpPr>
          <p:nvPr>
            <p:ph type="title"/>
          </p:nvPr>
        </p:nvSpPr>
        <p:spPr>
          <a:xfrm>
            <a:off x="2960914" y="272144"/>
            <a:ext cx="8392886" cy="990600"/>
          </a:xfrm>
        </p:spPr>
        <p:txBody>
          <a:bodyPr/>
          <a:lstStyle/>
          <a:p>
            <a:r>
              <a:rPr lang="it-IT" i="0" u="none" strike="noStrike" dirty="0">
                <a:solidFill>
                  <a:srgbClr val="1E1E1F"/>
                </a:solidFill>
                <a:effectLst/>
                <a:latin typeface="inherit"/>
              </a:rPr>
              <a:t>Politica ambientale dell'UE per il 2030</a:t>
            </a:r>
            <a:endParaRPr lang="it-IT" dirty="0"/>
          </a:p>
        </p:txBody>
      </p:sp>
      <p:sp>
        <p:nvSpPr>
          <p:cNvPr id="3" name="Segnaposto contenuto 2">
            <a:extLst>
              <a:ext uri="{FF2B5EF4-FFF2-40B4-BE49-F238E27FC236}">
                <a16:creationId xmlns:a16="http://schemas.microsoft.com/office/drawing/2014/main" id="{B7237EAC-C1AE-D635-AD3A-C92E2A3FE28A}"/>
              </a:ext>
            </a:extLst>
          </p:cNvPr>
          <p:cNvSpPr>
            <a:spLocks noGrp="1"/>
          </p:cNvSpPr>
          <p:nvPr>
            <p:ph idx="1"/>
          </p:nvPr>
        </p:nvSpPr>
        <p:spPr>
          <a:xfrm>
            <a:off x="838200" y="1262744"/>
            <a:ext cx="10515600" cy="4914219"/>
          </a:xfrm>
        </p:spPr>
        <p:txBody>
          <a:bodyPr>
            <a:normAutofit lnSpcReduction="10000"/>
          </a:bodyPr>
          <a:lstStyle/>
          <a:p>
            <a:pPr algn="l" fontAlgn="base"/>
            <a:r>
              <a:rPr lang="it-IT" b="0" i="0" dirty="0">
                <a:solidFill>
                  <a:srgbClr val="1E1E1F"/>
                </a:solidFill>
                <a:effectLst/>
                <a:latin typeface="Georgia" panose="02040502050405020303" pitchFamily="18" charset="0"/>
              </a:rPr>
              <a:t>L'economia sostenibile come chiave</a:t>
            </a:r>
          </a:p>
          <a:p>
            <a:pPr algn="l" fontAlgn="ctr"/>
            <a:r>
              <a:rPr lang="it-IT" dirty="0"/>
              <a:t/>
            </a:r>
            <a:br>
              <a:rPr lang="it-IT" dirty="0"/>
            </a:br>
            <a:r>
              <a:rPr lang="it-IT" b="0" i="0" dirty="0">
                <a:solidFill>
                  <a:srgbClr val="505154"/>
                </a:solidFill>
                <a:effectLst/>
                <a:latin typeface="Helvetica" panose="020B0604020202020204" pitchFamily="34" charset="0"/>
              </a:rPr>
              <a:t>Nella sua </a:t>
            </a:r>
            <a:r>
              <a:rPr lang="it-IT" b="0" i="0" u="sng" dirty="0">
                <a:solidFill>
                  <a:srgbClr val="3C77BD"/>
                </a:solidFill>
                <a:effectLst/>
                <a:latin typeface="inherit"/>
                <a:hlinkClick r:id="rId2"/>
              </a:rPr>
              <a:t>relazione sullo stato dell'ambiente 2020</a:t>
            </a:r>
            <a:r>
              <a:rPr lang="it-IT" b="0" i="0" dirty="0">
                <a:solidFill>
                  <a:srgbClr val="505154"/>
                </a:solidFill>
                <a:effectLst/>
                <a:latin typeface="Helvetica" panose="020B0604020202020204" pitchFamily="34" charset="0"/>
              </a:rPr>
              <a:t>, l'</a:t>
            </a:r>
            <a:r>
              <a:rPr lang="it-IT" b="0" i="0" u="sng" dirty="0">
                <a:solidFill>
                  <a:srgbClr val="3C77BD"/>
                </a:solidFill>
                <a:effectLst/>
                <a:latin typeface="inherit"/>
                <a:hlinkClick r:id="rId3"/>
              </a:rPr>
              <a:t>Agenzia europea dell'ambiente</a:t>
            </a:r>
            <a:r>
              <a:rPr lang="it-IT" b="0" i="0" dirty="0">
                <a:solidFill>
                  <a:srgbClr val="505154"/>
                </a:solidFill>
                <a:effectLst/>
                <a:latin typeface="Helvetica" panose="020B0604020202020204" pitchFamily="34" charset="0"/>
              </a:rPr>
              <a:t> (AEA) ha affermato che le attività economiche e i cambiamenti dello stile di vita, costituiscono le maggiori sfide ambientali per l'Europa.</a:t>
            </a:r>
          </a:p>
          <a:p>
            <a:pPr algn="l" fontAlgn="ctr"/>
            <a:r>
              <a:rPr lang="it-IT" b="0" i="0" dirty="0">
                <a:solidFill>
                  <a:srgbClr val="505154"/>
                </a:solidFill>
                <a:effectLst/>
                <a:latin typeface="Helvetica" panose="020B0604020202020204" pitchFamily="34" charset="0"/>
              </a:rPr>
              <a:t>La commissione per l'ambiente del Parlamento europeo, sostiene che l'UE dovrebbe evolvere verso </a:t>
            </a:r>
            <a:r>
              <a:rPr lang="it-IT" b="0" i="0" u="sng" dirty="0">
                <a:solidFill>
                  <a:srgbClr val="C00000"/>
                </a:solidFill>
                <a:effectLst/>
                <a:latin typeface="inherit"/>
                <a:hlinkClick r:id="rId4">
                  <a:extLst>
                    <a:ext uri="{A12FA001-AC4F-418D-AE19-62706E023703}">
                      <ahyp:hlinkClr xmlns:ahyp="http://schemas.microsoft.com/office/drawing/2018/hyperlinkcolor" xmlns="" val="tx"/>
                    </a:ext>
                  </a:extLst>
                </a:hlinkClick>
              </a:rPr>
              <a:t>un'economia del benessere sostenibile</a:t>
            </a:r>
            <a:r>
              <a:rPr lang="it-IT" b="0" i="0" dirty="0">
                <a:solidFill>
                  <a:srgbClr val="C00000"/>
                </a:solidFill>
                <a:effectLst/>
                <a:latin typeface="Helvetica" panose="020B0604020202020204" pitchFamily="34" charset="0"/>
              </a:rPr>
              <a:t> </a:t>
            </a:r>
            <a:r>
              <a:rPr lang="it-IT" b="0" i="0" dirty="0">
                <a:solidFill>
                  <a:srgbClr val="505154"/>
                </a:solidFill>
                <a:effectLst/>
                <a:latin typeface="Helvetica" panose="020B0604020202020204" pitchFamily="34" charset="0"/>
              </a:rPr>
              <a:t> basata su </a:t>
            </a:r>
            <a:r>
              <a:rPr lang="it-IT" b="0" i="0" u="sng" dirty="0">
                <a:solidFill>
                  <a:srgbClr val="3C77BD"/>
                </a:solidFill>
                <a:effectLst/>
                <a:latin typeface="inherit"/>
                <a:hlinkClick r:id="rId5"/>
              </a:rPr>
              <a:t>obiettivi di sviluppo sostenibile</a:t>
            </a:r>
            <a:r>
              <a:rPr lang="it-IT" b="0" i="0" dirty="0">
                <a:solidFill>
                  <a:srgbClr val="505154"/>
                </a:solidFill>
                <a:effectLst/>
                <a:latin typeface="Helvetica" panose="020B0604020202020204" pitchFamily="34" charset="0"/>
              </a:rPr>
              <a:t>. Dove per economia del benessere, si intende quella per cui gli interessi pubblici determinano l'economia e non viceversa.</a:t>
            </a:r>
          </a:p>
          <a:p>
            <a:endParaRPr lang="it-IT" b="0" i="0" dirty="0">
              <a:solidFill>
                <a:srgbClr val="C00000"/>
              </a:solidFill>
              <a:effectLst/>
              <a:latin typeface="Helvetica" panose="020B0604020202020204" pitchFamily="34" charset="0"/>
            </a:endParaRPr>
          </a:p>
        </p:txBody>
      </p:sp>
    </p:spTree>
    <p:extLst>
      <p:ext uri="{BB962C8B-B14F-4D97-AF65-F5344CB8AC3E}">
        <p14:creationId xmlns:p14="http://schemas.microsoft.com/office/powerpoint/2010/main" val="987991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93EDD8-353F-D260-AA67-F6A012CB0455}"/>
              </a:ext>
            </a:extLst>
          </p:cNvPr>
          <p:cNvSpPr>
            <a:spLocks noGrp="1"/>
          </p:cNvSpPr>
          <p:nvPr>
            <p:ph type="title"/>
          </p:nvPr>
        </p:nvSpPr>
        <p:spPr>
          <a:xfrm>
            <a:off x="2960914" y="272144"/>
            <a:ext cx="8392886" cy="990600"/>
          </a:xfrm>
        </p:spPr>
        <p:txBody>
          <a:bodyPr/>
          <a:lstStyle/>
          <a:p>
            <a:r>
              <a:rPr lang="it-IT" i="0" u="none" strike="noStrike" dirty="0">
                <a:solidFill>
                  <a:srgbClr val="1E1E1F"/>
                </a:solidFill>
                <a:effectLst/>
                <a:latin typeface="inherit"/>
              </a:rPr>
              <a:t>Politica ambientale dell'UE per il 2030</a:t>
            </a:r>
            <a:endParaRPr lang="it-IT" dirty="0"/>
          </a:p>
        </p:txBody>
      </p:sp>
      <p:sp>
        <p:nvSpPr>
          <p:cNvPr id="3" name="Segnaposto contenuto 2">
            <a:extLst>
              <a:ext uri="{FF2B5EF4-FFF2-40B4-BE49-F238E27FC236}">
                <a16:creationId xmlns:a16="http://schemas.microsoft.com/office/drawing/2014/main" id="{B7237EAC-C1AE-D635-AD3A-C92E2A3FE28A}"/>
              </a:ext>
            </a:extLst>
          </p:cNvPr>
          <p:cNvSpPr>
            <a:spLocks noGrp="1"/>
          </p:cNvSpPr>
          <p:nvPr>
            <p:ph idx="1"/>
          </p:nvPr>
        </p:nvSpPr>
        <p:spPr>
          <a:xfrm>
            <a:off x="838200" y="1262744"/>
            <a:ext cx="10515600" cy="4914219"/>
          </a:xfrm>
        </p:spPr>
        <p:txBody>
          <a:bodyPr>
            <a:normAutofit fontScale="62500" lnSpcReduction="20000"/>
          </a:bodyPr>
          <a:lstStyle/>
          <a:p>
            <a:pPr algn="l" fontAlgn="ctr"/>
            <a:r>
              <a:rPr lang="it-IT" b="0" i="0" dirty="0">
                <a:solidFill>
                  <a:srgbClr val="505154"/>
                </a:solidFill>
                <a:effectLst/>
                <a:latin typeface="Helvetica" panose="020B0604020202020204" pitchFamily="34" charset="0"/>
              </a:rPr>
              <a:t>Secondo il programma d'azione, le priorità includono:</a:t>
            </a:r>
          </a:p>
          <a:p>
            <a:pPr algn="l" fontAlgn="ctr"/>
            <a:r>
              <a:rPr lang="it-IT" b="0" i="0" dirty="0">
                <a:solidFill>
                  <a:srgbClr val="505154"/>
                </a:solidFill>
                <a:effectLst/>
                <a:latin typeface="inherit"/>
              </a:rPr>
              <a:t>considerare il danno ambientale come una priorità, rettificato alla fonte e pagato da chi inquina</a:t>
            </a:r>
          </a:p>
          <a:p>
            <a:pPr algn="l" fontAlgn="ctr">
              <a:buFont typeface="Arial" panose="020B0604020202020204" pitchFamily="34" charset="0"/>
              <a:buChar char="•"/>
            </a:pPr>
            <a:r>
              <a:rPr lang="it-IT" b="0" i="0" dirty="0">
                <a:solidFill>
                  <a:srgbClr val="505154"/>
                </a:solidFill>
                <a:effectLst/>
                <a:latin typeface="inherit"/>
              </a:rPr>
              <a:t>promuovere la mitigazione dei cambiamenti climatici per raggiungere gli obiettivi di riduzione delle emissioni di gas serra per il 2030, garantendo nel contempo una transizione giusta che non lasci indietro nessuno</a:t>
            </a:r>
          </a:p>
          <a:p>
            <a:pPr algn="l" fontAlgn="ctr">
              <a:buFont typeface="Arial" panose="020B0604020202020204" pitchFamily="34" charset="0"/>
              <a:buChar char="•"/>
            </a:pPr>
            <a:r>
              <a:rPr lang="it-IT" b="0" i="0" dirty="0">
                <a:solidFill>
                  <a:srgbClr val="505154"/>
                </a:solidFill>
                <a:effectLst/>
                <a:latin typeface="inherit"/>
              </a:rPr>
              <a:t>adattare e ridurre la vulnerabilità dell’ambiente, della società e di tutti i settori dell’economia ai cambiamenti climatici</a:t>
            </a:r>
          </a:p>
          <a:p>
            <a:pPr algn="l" fontAlgn="ctr">
              <a:buFont typeface="Arial" panose="020B0604020202020204" pitchFamily="34" charset="0"/>
              <a:buChar char="•"/>
            </a:pPr>
            <a:r>
              <a:rPr lang="it-IT" b="0" i="0" dirty="0">
                <a:solidFill>
                  <a:srgbClr val="505154"/>
                </a:solidFill>
                <a:effectLst/>
                <a:latin typeface="inherit"/>
              </a:rPr>
              <a:t>perseguire l’obiettivo “zero inquinamento”, anche in relazione alle sostanze chimiche nocive</a:t>
            </a:r>
          </a:p>
          <a:p>
            <a:pPr algn="l" fontAlgn="ctr">
              <a:buFont typeface="Arial" panose="020B0604020202020204" pitchFamily="34" charset="0"/>
              <a:buChar char="•"/>
            </a:pPr>
            <a:r>
              <a:rPr lang="it-IT" b="0" i="0" dirty="0">
                <a:solidFill>
                  <a:srgbClr val="505154"/>
                </a:solidFill>
                <a:effectLst/>
                <a:latin typeface="inherit"/>
              </a:rPr>
              <a:t>avanzare verso un’economia del benessere in cui la crescita è rigenerativa</a:t>
            </a:r>
          </a:p>
          <a:p>
            <a:pPr algn="l" fontAlgn="ctr">
              <a:buFont typeface="Arial" panose="020B0604020202020204" pitchFamily="34" charset="0"/>
              <a:buChar char="•"/>
            </a:pPr>
            <a:r>
              <a:rPr lang="it-IT" b="0" i="0" dirty="0">
                <a:solidFill>
                  <a:srgbClr val="505154"/>
                </a:solidFill>
                <a:effectLst/>
                <a:latin typeface="inherit"/>
              </a:rPr>
              <a:t>proteggere, preservare e ripristinare la biodiversità, arrestarne e invertirne la perdita</a:t>
            </a:r>
          </a:p>
          <a:p>
            <a:pPr algn="l" fontAlgn="ctr">
              <a:buFont typeface="Arial" panose="020B0604020202020204" pitchFamily="34" charset="0"/>
              <a:buChar char="•"/>
            </a:pPr>
            <a:r>
              <a:rPr lang="it-IT" b="0" i="0" dirty="0">
                <a:solidFill>
                  <a:srgbClr val="505154"/>
                </a:solidFill>
                <a:effectLst/>
                <a:latin typeface="inherit"/>
              </a:rPr>
              <a:t>ridurre le principali pressioni ambientali e climatiche legate alla produzione e al consumo</a:t>
            </a:r>
          </a:p>
          <a:p>
            <a:pPr algn="l" fontAlgn="ctr">
              <a:buFont typeface="Arial" panose="020B0604020202020204" pitchFamily="34" charset="0"/>
              <a:buChar char="•"/>
            </a:pPr>
            <a:r>
              <a:rPr lang="it-IT" b="0" i="0" dirty="0">
                <a:solidFill>
                  <a:srgbClr val="505154"/>
                </a:solidFill>
                <a:effectLst/>
                <a:latin typeface="inherit"/>
              </a:rPr>
              <a:t>rafforzare gli incentivi ambientali positivi e l’eliminazione graduale delle sovvenzioni dannose per l’ambiente, in particolare quelle legate ai combustibili fossili</a:t>
            </a:r>
          </a:p>
          <a:p>
            <a:pPr algn="l" fontAlgn="ctr">
              <a:buFont typeface="Arial" panose="020B0604020202020204" pitchFamily="34" charset="0"/>
              <a:buChar char="•"/>
            </a:pPr>
            <a:r>
              <a:rPr lang="it-IT" b="0" i="0" dirty="0">
                <a:solidFill>
                  <a:srgbClr val="505154"/>
                </a:solidFill>
                <a:effectLst/>
                <a:latin typeface="inherit"/>
              </a:rPr>
              <a:t>utilizzare le tecnologie dei dati per supportare la politica ambientale, assicurando trasparenza e accessibilità</a:t>
            </a:r>
          </a:p>
          <a:p>
            <a:pPr marL="0" indent="0" algn="l" fontAlgn="ctr">
              <a:buNone/>
            </a:pPr>
            <a:r>
              <a:rPr lang="it-IT" b="0" i="0" dirty="0">
                <a:solidFill>
                  <a:srgbClr val="505154"/>
                </a:solidFill>
                <a:effectLst/>
                <a:latin typeface="Helvetica" panose="020B0604020202020204" pitchFamily="34" charset="0"/>
              </a:rPr>
              <a:t>La Commissione riesaminerà questi obiettivi entro il 31 marzo 2024.</a:t>
            </a:r>
          </a:p>
          <a:p>
            <a:endParaRPr lang="it-IT" b="0" i="0" dirty="0">
              <a:solidFill>
                <a:srgbClr val="C00000"/>
              </a:solidFill>
              <a:effectLst/>
              <a:latin typeface="Helvetica" panose="020B0604020202020204" pitchFamily="34" charset="0"/>
            </a:endParaRPr>
          </a:p>
        </p:txBody>
      </p:sp>
    </p:spTree>
    <p:extLst>
      <p:ext uri="{BB962C8B-B14F-4D97-AF65-F5344CB8AC3E}">
        <p14:creationId xmlns:p14="http://schemas.microsoft.com/office/powerpoint/2010/main" val="239977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GOVERNANCE E SVILUPPO SOSTENIBILE</a:t>
            </a:r>
          </a:p>
        </p:txBody>
      </p:sp>
      <p:sp>
        <p:nvSpPr>
          <p:cNvPr id="3" name="Segnaposto contenuto 2"/>
          <p:cNvSpPr>
            <a:spLocks noGrp="1"/>
          </p:cNvSpPr>
          <p:nvPr>
            <p:ph idx="1"/>
          </p:nvPr>
        </p:nvSpPr>
        <p:spPr/>
        <p:txBody>
          <a:bodyPr>
            <a:normAutofit lnSpcReduction="10000"/>
          </a:bodyPr>
          <a:lstStyle/>
          <a:p>
            <a:r>
              <a:rPr lang="it-IT" dirty="0" err="1"/>
              <a:t>Globale-locale</a:t>
            </a:r>
            <a:endParaRPr lang="it-IT" dirty="0"/>
          </a:p>
          <a:p>
            <a:r>
              <a:rPr lang="it-IT" dirty="0"/>
              <a:t>SS che vede interagire tutti i soggetti</a:t>
            </a:r>
          </a:p>
          <a:p>
            <a:r>
              <a:rPr lang="it-IT" dirty="0"/>
              <a:t>Ruolo fondamentale azione locale</a:t>
            </a:r>
          </a:p>
          <a:p>
            <a:r>
              <a:rPr lang="it-IT" dirty="0"/>
              <a:t>Pensare globalmente e agire localmente</a:t>
            </a:r>
          </a:p>
          <a:p>
            <a:r>
              <a:rPr lang="it-IT" dirty="0"/>
              <a:t>ATTORI:</a:t>
            </a:r>
          </a:p>
          <a:p>
            <a:pPr marL="514350" indent="-514350">
              <a:buAutoNum type="arabicParenR"/>
            </a:pPr>
            <a:r>
              <a:rPr lang="it-IT" dirty="0"/>
              <a:t>REGIONI</a:t>
            </a:r>
          </a:p>
          <a:p>
            <a:pPr marL="514350" indent="-514350">
              <a:buAutoNum type="arabicParenR"/>
            </a:pPr>
            <a:r>
              <a:rPr lang="it-IT" dirty="0"/>
              <a:t>CITTA’</a:t>
            </a:r>
          </a:p>
          <a:p>
            <a:pPr marL="514350" indent="-514350">
              <a:buAutoNum type="arabicParenR"/>
            </a:pPr>
            <a:r>
              <a:rPr lang="it-IT" dirty="0"/>
              <a:t>SOCIETA’ CIVILE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1000108"/>
          </a:xfrm>
        </p:spPr>
        <p:txBody>
          <a:bodyPr/>
          <a:lstStyle/>
          <a:p>
            <a:r>
              <a:rPr lang="it-IT" dirty="0"/>
              <a:t>REGIONI</a:t>
            </a:r>
          </a:p>
        </p:txBody>
      </p:sp>
      <p:sp>
        <p:nvSpPr>
          <p:cNvPr id="3" name="Segnaposto contenuto 2"/>
          <p:cNvSpPr>
            <a:spLocks noGrp="1"/>
          </p:cNvSpPr>
          <p:nvPr>
            <p:ph idx="1"/>
          </p:nvPr>
        </p:nvSpPr>
        <p:spPr>
          <a:xfrm>
            <a:off x="1981200" y="1142984"/>
            <a:ext cx="8229600" cy="5715016"/>
          </a:xfrm>
        </p:spPr>
        <p:txBody>
          <a:bodyPr>
            <a:normAutofit fontScale="92500" lnSpcReduction="10000"/>
          </a:bodyPr>
          <a:lstStyle/>
          <a:p>
            <a:r>
              <a:rPr lang="it-IT" b="1" dirty="0"/>
              <a:t>ENCORE </a:t>
            </a:r>
            <a:r>
              <a:rPr lang="it-IT" dirty="0"/>
              <a:t>(Conferenza ambientale regioni europee): piattaforma di scambio per i ministri e i leader regionali che si tiene ogni due anni</a:t>
            </a:r>
          </a:p>
          <a:p>
            <a:r>
              <a:rPr lang="it-IT" b="1" dirty="0"/>
              <a:t>AGENDA XXI LOCALE</a:t>
            </a:r>
          </a:p>
          <a:p>
            <a:r>
              <a:rPr lang="it-IT" b="1" dirty="0"/>
              <a:t>CARTA </a:t>
            </a:r>
            <a:r>
              <a:rPr lang="it-IT" b="1" dirty="0" err="1"/>
              <a:t>DI</a:t>
            </a:r>
            <a:r>
              <a:rPr lang="it-IT" b="1" dirty="0"/>
              <a:t> VALENCIA</a:t>
            </a:r>
            <a:r>
              <a:rPr lang="it-IT" dirty="0"/>
              <a:t>: ruolo regioni nelle politiche ambientali</a:t>
            </a:r>
          </a:p>
          <a:p>
            <a:r>
              <a:rPr lang="it-IT" dirty="0"/>
              <a:t>STRUMENTI: legislazione e accordi volontari</a:t>
            </a:r>
          </a:p>
          <a:p>
            <a:r>
              <a:rPr lang="it-IT" dirty="0"/>
              <a:t>SETTORI</a:t>
            </a:r>
          </a:p>
          <a:p>
            <a:r>
              <a:rPr lang="it-IT" dirty="0"/>
              <a:t>Strategie integrate all’interno di sistemi di pianificazione territoriale</a:t>
            </a:r>
          </a:p>
          <a:p>
            <a:r>
              <a:rPr lang="it-IT" dirty="0"/>
              <a:t>Regioni attori chiave</a:t>
            </a:r>
          </a:p>
          <a:p>
            <a:r>
              <a:rPr lang="it-IT" dirty="0"/>
              <a:t>Tutela ambiente urbano</a:t>
            </a:r>
          </a:p>
          <a:p>
            <a:r>
              <a:rPr lang="it-IT" dirty="0"/>
              <a:t>Costituzione rete di Regioni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CITTA’</a:t>
            </a:r>
          </a:p>
        </p:txBody>
      </p:sp>
      <p:sp>
        <p:nvSpPr>
          <p:cNvPr id="3" name="Segnaposto contenuto 2"/>
          <p:cNvSpPr>
            <a:spLocks noGrp="1"/>
          </p:cNvSpPr>
          <p:nvPr>
            <p:ph idx="1"/>
          </p:nvPr>
        </p:nvSpPr>
        <p:spPr/>
        <p:txBody>
          <a:bodyPr>
            <a:normAutofit fontScale="92500" lnSpcReduction="20000"/>
          </a:bodyPr>
          <a:lstStyle/>
          <a:p>
            <a:r>
              <a:rPr lang="it-IT" dirty="0"/>
              <a:t>Ambiente urbano: una delle strategie tematiche Sesto Programma Azione</a:t>
            </a:r>
          </a:p>
          <a:p>
            <a:r>
              <a:rPr lang="it-IT" dirty="0"/>
              <a:t>LIBRO VERDE AMBIENTE URBANO</a:t>
            </a:r>
          </a:p>
          <a:p>
            <a:r>
              <a:rPr lang="it-IT" dirty="0"/>
              <a:t>CAMPAGNA EUROPEA CITTA’ SOSTENIBILI</a:t>
            </a:r>
          </a:p>
          <a:p>
            <a:r>
              <a:rPr lang="it-IT" dirty="0"/>
              <a:t>CONFERENZA EUROPEA CITTA’ SOSTENIBILI</a:t>
            </a:r>
          </a:p>
          <a:p>
            <a:r>
              <a:rPr lang="it-IT" dirty="0"/>
              <a:t>CARTA </a:t>
            </a:r>
            <a:r>
              <a:rPr lang="it-IT" dirty="0" err="1"/>
              <a:t>DI</a:t>
            </a:r>
            <a:r>
              <a:rPr lang="it-IT" dirty="0"/>
              <a:t> AALBORG: impegni e programmi per sviluppo durevole e sostenibile</a:t>
            </a:r>
          </a:p>
          <a:p>
            <a:r>
              <a:rPr lang="it-IT" dirty="0"/>
              <a:t>Conservazione ricchezze e capitale naturale</a:t>
            </a:r>
          </a:p>
          <a:p>
            <a:r>
              <a:rPr lang="it-IT" dirty="0"/>
              <a:t>Politiche di pianificazione territoriale</a:t>
            </a:r>
          </a:p>
          <a:p>
            <a:r>
              <a:rPr lang="it-IT" dirty="0"/>
              <a:t>AGENDA XXI LOCALE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903514"/>
            <a:ext cx="8229600" cy="1469572"/>
          </a:xfrm>
        </p:spPr>
        <p:txBody>
          <a:bodyPr>
            <a:normAutofit fontScale="90000"/>
          </a:bodyPr>
          <a:lstStyle/>
          <a:p>
            <a:r>
              <a:rPr lang="it-IT" dirty="0"/>
              <a:t>STRATEGIA TEMATICA AMBIENTE URBANO 2005</a:t>
            </a:r>
            <a:br>
              <a:rPr lang="it-IT" dirty="0"/>
            </a:br>
            <a:endParaRPr lang="it-IT" dirty="0"/>
          </a:p>
        </p:txBody>
      </p:sp>
      <p:sp>
        <p:nvSpPr>
          <p:cNvPr id="3" name="Segnaposto contenuto 2"/>
          <p:cNvSpPr>
            <a:spLocks noGrp="1"/>
          </p:cNvSpPr>
          <p:nvPr>
            <p:ph idx="1"/>
          </p:nvPr>
        </p:nvSpPr>
        <p:spPr/>
        <p:txBody>
          <a:bodyPr>
            <a:normAutofit/>
          </a:bodyPr>
          <a:lstStyle/>
          <a:p>
            <a:r>
              <a:rPr lang="it-IT" dirty="0"/>
              <a:t>MISURE PRIORITARIE:</a:t>
            </a:r>
          </a:p>
          <a:p>
            <a:pPr marL="514350" indent="-514350">
              <a:buAutoNum type="arabicParenR"/>
            </a:pPr>
            <a:r>
              <a:rPr lang="it-IT" dirty="0"/>
              <a:t>Integrazione tematiche ambientali in politiche urbane</a:t>
            </a:r>
          </a:p>
          <a:p>
            <a:pPr marL="514350" indent="-514350">
              <a:buAutoNum type="arabicParenR"/>
            </a:pPr>
            <a:r>
              <a:rPr lang="it-IT" dirty="0"/>
              <a:t>Piani di trasporto urbano sostenibili</a:t>
            </a:r>
          </a:p>
          <a:p>
            <a:pPr marL="514350" indent="-514350">
              <a:buAutoNum type="arabicParenR"/>
            </a:pPr>
            <a:r>
              <a:rPr lang="it-IT" dirty="0"/>
              <a:t>Scambio migliori pratiche</a:t>
            </a:r>
          </a:p>
          <a:p>
            <a:pPr marL="514350" indent="-514350">
              <a:buAutoNum type="arabicParenR"/>
            </a:pPr>
            <a:r>
              <a:rPr lang="it-IT" dirty="0"/>
              <a:t>Informazione e formazione</a:t>
            </a:r>
          </a:p>
          <a:p>
            <a:pPr marL="514350" indent="-514350">
              <a:buAutoNum type="arabicParenR"/>
            </a:pPr>
            <a:r>
              <a:rPr lang="it-IT" dirty="0"/>
              <a:t>Uso programmi politica coesione e ricerca</a:t>
            </a:r>
          </a:p>
          <a:p>
            <a:pPr marL="514350" indent="-514350"/>
            <a:r>
              <a:rPr lang="it-IT" dirty="0"/>
              <a:t>SCHEMA </a:t>
            </a:r>
            <a:r>
              <a:rPr lang="it-IT" dirty="0" err="1"/>
              <a:t>DI</a:t>
            </a:r>
            <a:r>
              <a:rPr lang="it-IT" dirty="0"/>
              <a:t> SVILUPPO SPAZIO EUROPEO</a:t>
            </a:r>
          </a:p>
          <a:p>
            <a:pPr marL="514350" indent="-514350">
              <a:buNone/>
            </a:pPr>
            <a:endParaRPr lang="it-I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SOCIETA’ CIVILE</a:t>
            </a:r>
          </a:p>
        </p:txBody>
      </p:sp>
      <p:sp>
        <p:nvSpPr>
          <p:cNvPr id="3" name="Segnaposto contenuto 2"/>
          <p:cNvSpPr>
            <a:spLocks noGrp="1"/>
          </p:cNvSpPr>
          <p:nvPr>
            <p:ph idx="1"/>
          </p:nvPr>
        </p:nvSpPr>
        <p:spPr/>
        <p:txBody>
          <a:bodyPr>
            <a:normAutofit lnSpcReduction="10000"/>
          </a:bodyPr>
          <a:lstStyle/>
          <a:p>
            <a:r>
              <a:rPr lang="it-IT" dirty="0"/>
              <a:t>Informazione e partecipazione cittadini alla gestione del territorio</a:t>
            </a:r>
          </a:p>
          <a:p>
            <a:r>
              <a:rPr lang="it-IT" dirty="0"/>
              <a:t>AGENDA XXI: strumento indispensabile per la partecipazione della società civile ai processi decisionali</a:t>
            </a:r>
          </a:p>
          <a:p>
            <a:r>
              <a:rPr lang="it-IT" dirty="0"/>
              <a:t>CONVENZIONE </a:t>
            </a:r>
            <a:r>
              <a:rPr lang="it-IT" dirty="0" err="1"/>
              <a:t>DI</a:t>
            </a:r>
            <a:r>
              <a:rPr lang="it-IT" dirty="0"/>
              <a:t> AARHUS 1998: </a:t>
            </a:r>
          </a:p>
          <a:p>
            <a:pPr marL="514350" indent="-514350">
              <a:buAutoNum type="arabicParenR"/>
            </a:pPr>
            <a:r>
              <a:rPr lang="it-IT" dirty="0"/>
              <a:t>Diritto all’informazione</a:t>
            </a:r>
          </a:p>
          <a:p>
            <a:pPr marL="514350" indent="-514350">
              <a:buAutoNum type="arabicParenR"/>
            </a:pPr>
            <a:r>
              <a:rPr lang="it-IT" dirty="0"/>
              <a:t>Intervento dei cittadini nei processi decisionali</a:t>
            </a:r>
          </a:p>
          <a:p>
            <a:pPr marL="514350" indent="-514350">
              <a:buAutoNum type="arabicParenR"/>
            </a:pPr>
            <a:r>
              <a:rPr lang="it-IT" dirty="0"/>
              <a:t>Capacità processuale e accesso </a:t>
            </a:r>
            <a:r>
              <a:rPr lang="it-IT"/>
              <a:t>alla giustizia</a:t>
            </a:r>
            <a:endParaRPr lang="it-IT" dirty="0"/>
          </a:p>
          <a:p>
            <a:pPr marL="514350" indent="-514350">
              <a:buAutoNum type="arabicParenR"/>
            </a:pPr>
            <a:r>
              <a:rPr lang="it-IT" dirty="0"/>
              <a:t>Accesso informazioni e trasparenza</a:t>
            </a: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080F36-DB5D-5CDE-B3AA-42C8AAA222DF}"/>
              </a:ext>
            </a:extLst>
          </p:cNvPr>
          <p:cNvSpPr>
            <a:spLocks noGrp="1"/>
          </p:cNvSpPr>
          <p:nvPr>
            <p:ph type="title"/>
          </p:nvPr>
        </p:nvSpPr>
        <p:spPr>
          <a:xfrm>
            <a:off x="648929" y="629266"/>
            <a:ext cx="3505495" cy="1622321"/>
          </a:xfrm>
        </p:spPr>
        <p:txBody>
          <a:bodyPr>
            <a:normAutofit/>
          </a:bodyPr>
          <a:lstStyle/>
          <a:p>
            <a:r>
              <a:rPr lang="it-IT" altLang="it-IT" dirty="0">
                <a:latin typeface="Arial" panose="020B0604020202020204" pitchFamily="34" charset="0"/>
                <a:cs typeface="Times New Roman" panose="02020603050405020304" pitchFamily="18" charset="0"/>
              </a:rPr>
              <a:t>I cicli del geosistema</a:t>
            </a:r>
            <a:endParaRPr lang="it-IT" dirty="0"/>
          </a:p>
        </p:txBody>
      </p:sp>
      <p:sp>
        <p:nvSpPr>
          <p:cNvPr id="3" name="Segnaposto contenuto 2">
            <a:extLst>
              <a:ext uri="{FF2B5EF4-FFF2-40B4-BE49-F238E27FC236}">
                <a16:creationId xmlns:a16="http://schemas.microsoft.com/office/drawing/2014/main" id="{5B15A736-0D57-6DEA-455E-68241006207E}"/>
              </a:ext>
            </a:extLst>
          </p:cNvPr>
          <p:cNvSpPr>
            <a:spLocks noGrp="1"/>
          </p:cNvSpPr>
          <p:nvPr>
            <p:ph idx="1"/>
          </p:nvPr>
        </p:nvSpPr>
        <p:spPr>
          <a:xfrm>
            <a:off x="648931" y="2438400"/>
            <a:ext cx="3505494" cy="3785419"/>
          </a:xfrm>
        </p:spPr>
        <p:txBody>
          <a:bodyPr>
            <a:normAutofit/>
          </a:bodyPr>
          <a:lstStyle/>
          <a:p>
            <a:r>
              <a:rPr lang="it-IT" sz="2000">
                <a:latin typeface="+mn-lt"/>
                <a:ea typeface="+mn-ea"/>
                <a:cs typeface="Times New Roman" pitchFamily="18" charset="0"/>
              </a:rPr>
              <a:t>Il ciclo dell’acqua</a:t>
            </a:r>
            <a:r>
              <a:rPr lang="it-IT" sz="2000" b="1">
                <a:latin typeface="+mn-lt"/>
                <a:ea typeface="+mn-ea"/>
                <a:cs typeface="Times New Roman" pitchFamily="18" charset="0"/>
              </a:rPr>
              <a:t> </a:t>
            </a:r>
            <a:r>
              <a:rPr lang="it-IT" sz="2000">
                <a:latin typeface="+mn-lt"/>
                <a:ea typeface="+mn-ea"/>
                <a:cs typeface="Times New Roman" pitchFamily="18" charset="0"/>
              </a:rPr>
              <a:t>si compie in tempi dell’ordine di anni</a:t>
            </a:r>
          </a:p>
          <a:p>
            <a:endParaRPr lang="it-IT" sz="200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8ADFB0C5-B3AC-02AD-CC88-B52174556130}"/>
              </a:ext>
            </a:extLst>
          </p:cNvPr>
          <p:cNvPicPr>
            <a:picLocks noChangeAspect="1"/>
          </p:cNvPicPr>
          <p:nvPr/>
        </p:nvPicPr>
        <p:blipFill>
          <a:blip r:embed="rId2"/>
          <a:stretch>
            <a:fillRect/>
          </a:stretch>
        </p:blipFill>
        <p:spPr>
          <a:xfrm>
            <a:off x="5405862" y="1832255"/>
            <a:ext cx="6019331" cy="3190244"/>
          </a:xfrm>
          <a:prstGeom prst="rect">
            <a:avLst/>
          </a:prstGeom>
          <a:effectLst/>
        </p:spPr>
      </p:pic>
    </p:spTree>
    <p:extLst>
      <p:ext uri="{BB962C8B-B14F-4D97-AF65-F5344CB8AC3E}">
        <p14:creationId xmlns:p14="http://schemas.microsoft.com/office/powerpoint/2010/main" val="3144251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857232"/>
          </a:xfrm>
        </p:spPr>
        <p:txBody>
          <a:bodyPr>
            <a:normAutofit/>
          </a:bodyPr>
          <a:lstStyle/>
          <a:p>
            <a:r>
              <a:rPr lang="it-IT" dirty="0"/>
              <a:t>EMERGENZE AMBIENTALI</a:t>
            </a:r>
          </a:p>
        </p:txBody>
      </p:sp>
      <p:sp>
        <p:nvSpPr>
          <p:cNvPr id="3" name="Segnaposto contenuto 2"/>
          <p:cNvSpPr>
            <a:spLocks noGrp="1"/>
          </p:cNvSpPr>
          <p:nvPr>
            <p:ph idx="1"/>
          </p:nvPr>
        </p:nvSpPr>
        <p:spPr>
          <a:xfrm>
            <a:off x="500743" y="1230086"/>
            <a:ext cx="10809514" cy="4909457"/>
          </a:xfrm>
        </p:spPr>
        <p:txBody>
          <a:bodyPr>
            <a:normAutofit fontScale="92500" lnSpcReduction="20000"/>
          </a:bodyPr>
          <a:lstStyle/>
          <a:p>
            <a:pPr marL="514350" indent="-514350">
              <a:buAutoNum type="arabicParenR"/>
            </a:pPr>
            <a:r>
              <a:rPr lang="it-IT" dirty="0"/>
              <a:t>CAMBIAMENTI CLIMATICI</a:t>
            </a:r>
          </a:p>
          <a:p>
            <a:pPr marL="514350" indent="-514350">
              <a:buAutoNum type="arabicParenR"/>
            </a:pPr>
            <a:r>
              <a:rPr lang="it-IT" dirty="0"/>
              <a:t>INQUINAMENTO ATMOSFERICO</a:t>
            </a:r>
          </a:p>
          <a:p>
            <a:pPr marL="514350" indent="-514350">
              <a:buAutoNum type="arabicParenR"/>
            </a:pPr>
            <a:r>
              <a:rPr lang="it-IT" dirty="0"/>
              <a:t>INQUINAMENTO ACUSTICO</a:t>
            </a:r>
          </a:p>
          <a:p>
            <a:pPr marL="514350" indent="-514350">
              <a:buAutoNum type="arabicParenR"/>
            </a:pPr>
            <a:r>
              <a:rPr lang="it-IT" dirty="0"/>
              <a:t>RISORSE IDRICHE</a:t>
            </a:r>
          </a:p>
          <a:p>
            <a:pPr marL="514350" indent="-514350">
              <a:buAutoNum type="arabicParenR"/>
            </a:pPr>
            <a:r>
              <a:rPr lang="it-IT" dirty="0"/>
              <a:t>RIFIUTI</a:t>
            </a:r>
          </a:p>
          <a:p>
            <a:pPr marL="514350" indent="-514350">
              <a:buAutoNum type="arabicParenR"/>
            </a:pPr>
            <a:r>
              <a:rPr lang="it-IT" dirty="0"/>
              <a:t>RISORSE NATURALI</a:t>
            </a:r>
          </a:p>
          <a:p>
            <a:pPr marL="514350" indent="-514350">
              <a:buAutoNum type="arabicParenR"/>
            </a:pPr>
            <a:r>
              <a:rPr lang="it-IT" dirty="0"/>
              <a:t>TUTELA DEL SUOLO</a:t>
            </a:r>
          </a:p>
          <a:p>
            <a:pPr marL="514350" indent="-514350">
              <a:buAutoNum type="arabicParenR"/>
            </a:pPr>
            <a:r>
              <a:rPr lang="it-IT" dirty="0"/>
              <a:t>ECOSISTEMI FORESTALI</a:t>
            </a:r>
          </a:p>
          <a:p>
            <a:pPr marL="514350" indent="-514350">
              <a:buAutoNum type="arabicParenR"/>
            </a:pPr>
            <a:r>
              <a:rPr lang="it-IT" dirty="0"/>
              <a:t>AREE RURALI</a:t>
            </a:r>
          </a:p>
          <a:p>
            <a:pPr marL="514350" indent="-514350">
              <a:buAutoNum type="arabicParenR"/>
            </a:pPr>
            <a:r>
              <a:rPr lang="it-IT" dirty="0"/>
              <a:t>ZONE COSTIERE</a:t>
            </a:r>
          </a:p>
          <a:p>
            <a:pPr marL="514350" indent="-514350">
              <a:buAutoNum type="arabicParenR"/>
            </a:pPr>
            <a:r>
              <a:rPr lang="it-IT" dirty="0"/>
              <a:t>BIODIVERSITA’ E HABITAT NATURALI</a:t>
            </a:r>
          </a:p>
          <a:p>
            <a:pPr marL="514350" indent="-514350">
              <a:buAutoNum type="arabicParenR"/>
            </a:pPr>
            <a:r>
              <a:rPr lang="it-IT" dirty="0"/>
              <a:t>RISORSE ALIEUTICHE</a:t>
            </a:r>
          </a:p>
          <a:p>
            <a:pPr marL="514350" indent="-514350">
              <a:buAutoNum type="arabicParenR"/>
            </a:pPr>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SETTORI </a:t>
            </a:r>
            <a:r>
              <a:rPr lang="it-IT" dirty="0" err="1"/>
              <a:t>D’INTERVENTO</a:t>
            </a:r>
            <a:endParaRPr lang="it-IT" dirty="0"/>
          </a:p>
        </p:txBody>
      </p:sp>
      <p:sp>
        <p:nvSpPr>
          <p:cNvPr id="3" name="Segnaposto contenuto 2"/>
          <p:cNvSpPr>
            <a:spLocks noGrp="1"/>
          </p:cNvSpPr>
          <p:nvPr>
            <p:ph idx="1"/>
          </p:nvPr>
        </p:nvSpPr>
        <p:spPr/>
        <p:txBody>
          <a:bodyPr/>
          <a:lstStyle/>
          <a:p>
            <a:pPr marL="514350" indent="-514350">
              <a:buAutoNum type="arabicParenR"/>
            </a:pPr>
            <a:r>
              <a:rPr lang="it-IT" dirty="0"/>
              <a:t>FONTI ENERGETICHE</a:t>
            </a:r>
          </a:p>
          <a:p>
            <a:pPr marL="514350" indent="-514350">
              <a:buAutoNum type="arabicParenR"/>
            </a:pPr>
            <a:r>
              <a:rPr lang="it-IT" dirty="0"/>
              <a:t>TRASPORTI E COMUNICAZIONI</a:t>
            </a:r>
          </a:p>
          <a:p>
            <a:pPr marL="514350" indent="-514350">
              <a:buAutoNum type="arabicParenR"/>
            </a:pPr>
            <a:r>
              <a:rPr lang="it-IT" dirty="0"/>
              <a:t>TRASPORTI SU STRADA</a:t>
            </a:r>
          </a:p>
          <a:p>
            <a:pPr marL="514350" indent="-514350">
              <a:buAutoNum type="arabicParenR"/>
            </a:pPr>
            <a:r>
              <a:rPr lang="it-IT" dirty="0"/>
              <a:t>TRASPORTI MARITTIMI</a:t>
            </a:r>
          </a:p>
          <a:p>
            <a:pPr marL="514350" indent="-514350">
              <a:buAutoNum type="arabicParenR"/>
            </a:pPr>
            <a:r>
              <a:rPr lang="it-IT" dirty="0"/>
              <a:t>TRASPORTI AEREI</a:t>
            </a:r>
          </a:p>
          <a:p>
            <a:pPr marL="514350" indent="-514350">
              <a:buAutoNum type="arabicParenR"/>
            </a:pPr>
            <a:r>
              <a:rPr lang="it-IT" dirty="0"/>
              <a:t>INNNOVAZIONE, COMPETITIVITA’ E RICERCA</a:t>
            </a:r>
          </a:p>
          <a:p>
            <a:pPr marL="514350" indent="-514350">
              <a:buAutoNum type="arabicParenR"/>
            </a:pPr>
            <a:r>
              <a:rPr lang="it-IT" dirty="0"/>
              <a:t>TURISMO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24198" y="359230"/>
            <a:ext cx="8229601" cy="1066800"/>
          </a:xfrm>
        </p:spPr>
        <p:txBody>
          <a:bodyPr>
            <a:normAutofit fontScale="90000"/>
          </a:bodyPr>
          <a:lstStyle/>
          <a:p>
            <a:r>
              <a:rPr lang="it-IT" dirty="0"/>
              <a:t>CAMBIAMENTI CLIMATICI (CLIMAT CHANGE)</a:t>
            </a:r>
          </a:p>
        </p:txBody>
      </p:sp>
      <p:sp>
        <p:nvSpPr>
          <p:cNvPr id="3" name="Segnaposto contenuto 2"/>
          <p:cNvSpPr>
            <a:spLocks noGrp="1"/>
          </p:cNvSpPr>
          <p:nvPr>
            <p:ph idx="1"/>
          </p:nvPr>
        </p:nvSpPr>
        <p:spPr>
          <a:xfrm>
            <a:off x="1981200" y="1285860"/>
            <a:ext cx="8229600" cy="5357850"/>
          </a:xfrm>
        </p:spPr>
        <p:txBody>
          <a:bodyPr>
            <a:normAutofit lnSpcReduction="10000"/>
          </a:bodyPr>
          <a:lstStyle/>
          <a:p>
            <a:r>
              <a:rPr lang="it-IT" dirty="0"/>
              <a:t>Dal 1770 a oggi legame crescente tra emissioni co2 e aumento temperature</a:t>
            </a:r>
          </a:p>
          <a:p>
            <a:r>
              <a:rPr lang="it-IT" dirty="0"/>
              <a:t>Contenere aumento temperature entro 2° rispetto ai periodi preindustriali</a:t>
            </a:r>
          </a:p>
          <a:p>
            <a:r>
              <a:rPr lang="it-IT" dirty="0"/>
              <a:t>Consumi: naturale principio affermazione mondo occidentale</a:t>
            </a:r>
          </a:p>
          <a:p>
            <a:r>
              <a:rPr lang="it-IT" dirty="0"/>
              <a:t>Progresso infinito e inarrestabile</a:t>
            </a:r>
          </a:p>
          <a:p>
            <a:r>
              <a:rPr lang="it-IT" dirty="0"/>
              <a:t>EFFETTI RISCALDAMENTO GLOBALE:</a:t>
            </a:r>
          </a:p>
          <a:p>
            <a:pPr marL="514350" indent="-514350">
              <a:buAutoNum type="arabicParenR"/>
            </a:pPr>
            <a:r>
              <a:rPr lang="it-IT" dirty="0"/>
              <a:t>Scioglimento ghiacciai</a:t>
            </a:r>
          </a:p>
          <a:p>
            <a:pPr marL="514350" indent="-514350">
              <a:buAutoNum type="arabicParenR"/>
            </a:pPr>
            <a:r>
              <a:rPr lang="it-IT" dirty="0"/>
              <a:t>Innalzamento livello mare (pericolo zone costiere)</a:t>
            </a:r>
          </a:p>
          <a:p>
            <a:pPr marL="514350" indent="-514350">
              <a:buAutoNum type="arabicParenR"/>
            </a:pPr>
            <a:r>
              <a:rPr lang="it-IT" dirty="0"/>
              <a:t>Instabilità clima (uragani, alluvioni, siccità, </a:t>
            </a:r>
            <a:r>
              <a:rPr lang="it-IT" dirty="0" err="1"/>
              <a:t>inondazioni…</a:t>
            </a:r>
            <a:r>
              <a:rPr lang="it-IT" dirty="0"/>
              <a:t>)</a:t>
            </a:r>
          </a:p>
          <a:p>
            <a:endParaRPr lang="it-IT"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402770"/>
            <a:ext cx="9818914" cy="811651"/>
          </a:xfrm>
        </p:spPr>
        <p:txBody>
          <a:bodyPr>
            <a:normAutofit/>
          </a:bodyPr>
          <a:lstStyle/>
          <a:p>
            <a:r>
              <a:rPr lang="it-IT" dirty="0"/>
              <a:t>POLITICHE EUROPEE E CLIMAT CHANGE</a:t>
            </a:r>
          </a:p>
        </p:txBody>
      </p:sp>
      <p:sp>
        <p:nvSpPr>
          <p:cNvPr id="3" name="Segnaposto contenuto 2"/>
          <p:cNvSpPr>
            <a:spLocks noGrp="1"/>
          </p:cNvSpPr>
          <p:nvPr>
            <p:ph idx="1"/>
          </p:nvPr>
        </p:nvSpPr>
        <p:spPr>
          <a:xfrm>
            <a:off x="642257" y="1214422"/>
            <a:ext cx="11157857" cy="5240808"/>
          </a:xfrm>
        </p:spPr>
        <p:txBody>
          <a:bodyPr>
            <a:normAutofit fontScale="70000" lnSpcReduction="20000"/>
          </a:bodyPr>
          <a:lstStyle/>
          <a:p>
            <a:r>
              <a:rPr lang="it-IT" b="1" dirty="0"/>
              <a:t>Principio di integrazione</a:t>
            </a:r>
            <a:r>
              <a:rPr lang="it-IT" dirty="0"/>
              <a:t>: </a:t>
            </a:r>
          </a:p>
          <a:p>
            <a:pPr marL="514350" indent="-514350">
              <a:buAutoNum type="arabicParenR"/>
            </a:pPr>
            <a:r>
              <a:rPr lang="it-IT" dirty="0"/>
              <a:t>Consumo efficiente e ecocompatibile </a:t>
            </a:r>
            <a:r>
              <a:rPr lang="it-IT" b="1" dirty="0"/>
              <a:t>Fonti energetiche</a:t>
            </a:r>
          </a:p>
          <a:p>
            <a:pPr marL="514350" indent="-514350">
              <a:buAutoNum type="arabicParenR"/>
            </a:pPr>
            <a:r>
              <a:rPr lang="it-IT" dirty="0"/>
              <a:t>Sistemi di </a:t>
            </a:r>
            <a:r>
              <a:rPr lang="it-IT" b="1" dirty="0"/>
              <a:t>trasporto</a:t>
            </a:r>
          </a:p>
          <a:p>
            <a:pPr marL="514350" indent="-514350">
              <a:buAutoNum type="arabicParenR"/>
            </a:pPr>
            <a:r>
              <a:rPr lang="it-IT" dirty="0"/>
              <a:t>Responsabilizzazione </a:t>
            </a:r>
            <a:r>
              <a:rPr lang="it-IT" b="1" dirty="0"/>
              <a:t>imprese</a:t>
            </a:r>
          </a:p>
          <a:p>
            <a:pPr marL="514350" indent="-514350">
              <a:buAutoNum type="arabicParenR"/>
            </a:pPr>
            <a:r>
              <a:rPr lang="it-IT" dirty="0"/>
              <a:t>Gestione del </a:t>
            </a:r>
            <a:r>
              <a:rPr lang="it-IT" b="1" dirty="0"/>
              <a:t>territorio</a:t>
            </a:r>
          </a:p>
          <a:p>
            <a:pPr marL="514350" indent="-514350">
              <a:buAutoNum type="arabicParenR"/>
            </a:pPr>
            <a:r>
              <a:rPr lang="it-IT" b="1" dirty="0"/>
              <a:t>Agricoltura e industria</a:t>
            </a:r>
          </a:p>
          <a:p>
            <a:pPr marL="514350" indent="-514350">
              <a:buAutoNum type="arabicParenR"/>
            </a:pPr>
            <a:r>
              <a:rPr lang="it-IT" b="1" dirty="0"/>
              <a:t>Ricerca e innovazione</a:t>
            </a:r>
          </a:p>
          <a:p>
            <a:pPr marL="514350" indent="-514350"/>
            <a:r>
              <a:rPr lang="it-IT" b="1" dirty="0"/>
              <a:t>PROGRAMMA EUROPEO PER IL CAMBIAMENTO CLIMATICO (ECCP)</a:t>
            </a:r>
            <a:r>
              <a:rPr lang="it-IT" dirty="0"/>
              <a:t>: programma orientato più alle politiche che alle tecnologie</a:t>
            </a:r>
          </a:p>
          <a:p>
            <a:pPr marL="514350" indent="-514350"/>
            <a:r>
              <a:rPr lang="it-IT" dirty="0"/>
              <a:t>Necessità di integrazione delle tematiche relative al GW nelle altre politiche settoriali</a:t>
            </a:r>
          </a:p>
          <a:p>
            <a:pPr marL="514350" indent="-514350"/>
            <a:r>
              <a:rPr lang="it-IT" dirty="0"/>
              <a:t>Individuazione e superamento </a:t>
            </a:r>
            <a:r>
              <a:rPr lang="it-IT" b="1" dirty="0"/>
              <a:t>OSTACOLI:</a:t>
            </a:r>
          </a:p>
          <a:p>
            <a:pPr marL="514350" indent="-514350">
              <a:buAutoNum type="arabicParenR"/>
            </a:pPr>
            <a:r>
              <a:rPr lang="it-IT" sz="3100" b="1" dirty="0"/>
              <a:t>Ostacoli tecnici</a:t>
            </a:r>
            <a:r>
              <a:rPr lang="it-IT" dirty="0"/>
              <a:t>:  sviluppo ricerca e investimenti</a:t>
            </a:r>
          </a:p>
          <a:p>
            <a:pPr marL="514350" indent="-514350">
              <a:buAutoNum type="arabicParenR"/>
            </a:pPr>
            <a:r>
              <a:rPr lang="it-IT" sz="3100" b="1" dirty="0"/>
              <a:t>Ostacoli normativi</a:t>
            </a:r>
            <a:r>
              <a:rPr lang="it-IT" dirty="0"/>
              <a:t>: introduzione biocarburanti, </a:t>
            </a:r>
            <a:r>
              <a:rPr lang="it-IT" dirty="0" err="1"/>
              <a:t>gas…</a:t>
            </a:r>
            <a:endParaRPr lang="it-IT" dirty="0"/>
          </a:p>
          <a:p>
            <a:pPr marL="514350" indent="-514350">
              <a:buAutoNum type="arabicParenR"/>
            </a:pPr>
            <a:r>
              <a:rPr lang="it-IT" b="1" dirty="0"/>
              <a:t>Ostacoli economici</a:t>
            </a:r>
            <a:r>
              <a:rPr lang="it-IT" dirty="0"/>
              <a:t>: forme fiscali di sostegno e deterrenza </a:t>
            </a:r>
          </a:p>
          <a:p>
            <a:pPr marL="514350" indent="-514350">
              <a:buAutoNum type="arabicParenR"/>
            </a:pPr>
            <a:r>
              <a:rPr lang="it-IT" b="1" dirty="0"/>
              <a:t>Ostacoli sociali</a:t>
            </a:r>
            <a:r>
              <a:rPr lang="it-IT" dirty="0"/>
              <a:t>: campagne sensibilizzazione cittadini</a:t>
            </a:r>
          </a:p>
          <a:p>
            <a:pPr marL="514350" indent="-514350">
              <a:buNone/>
            </a:pPr>
            <a:endParaRPr lang="it-IT"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083212"/>
            <a:ext cx="10515600" cy="516988"/>
          </a:xfrm>
        </p:spPr>
        <p:txBody>
          <a:bodyPr>
            <a:normAutofit fontScale="90000"/>
          </a:bodyPr>
          <a:lstStyle/>
          <a:p>
            <a:pPr algn="ctr"/>
            <a:r>
              <a:rPr lang="it-IT" dirty="0"/>
              <a:t>POLITICHE EUROPEE E CLIMAT CHANGE</a:t>
            </a:r>
          </a:p>
        </p:txBody>
      </p:sp>
      <p:sp>
        <p:nvSpPr>
          <p:cNvPr id="3" name="Segnaposto contenuto 2"/>
          <p:cNvSpPr>
            <a:spLocks noGrp="1"/>
          </p:cNvSpPr>
          <p:nvPr>
            <p:ph idx="1"/>
          </p:nvPr>
        </p:nvSpPr>
        <p:spPr>
          <a:xfrm>
            <a:off x="1981200" y="1600200"/>
            <a:ext cx="8229600" cy="4972072"/>
          </a:xfrm>
        </p:spPr>
        <p:txBody>
          <a:bodyPr>
            <a:normAutofit/>
          </a:bodyPr>
          <a:lstStyle/>
          <a:p>
            <a:r>
              <a:rPr lang="it-IT" dirty="0"/>
              <a:t>2003 SISTEMA SCAMBIO QUOTE </a:t>
            </a:r>
            <a:r>
              <a:rPr lang="it-IT" dirty="0" err="1"/>
              <a:t>DI</a:t>
            </a:r>
            <a:r>
              <a:rPr lang="it-IT" dirty="0"/>
              <a:t> EMISSIONE GAS A EFFETTO SERRA tra i Paesi membri UE (</a:t>
            </a:r>
            <a:r>
              <a:rPr lang="it-IT" dirty="0" err="1"/>
              <a:t>emission</a:t>
            </a:r>
            <a:r>
              <a:rPr lang="it-IT" dirty="0"/>
              <a:t> trading </a:t>
            </a:r>
            <a:r>
              <a:rPr lang="it-IT" dirty="0" err="1"/>
              <a:t>scheme</a:t>
            </a:r>
            <a:r>
              <a:rPr lang="it-IT" dirty="0"/>
              <a:t>)</a:t>
            </a:r>
          </a:p>
          <a:p>
            <a:r>
              <a:rPr lang="it-IT" dirty="0"/>
              <a:t>Graduale riduzione agenti inquinanti</a:t>
            </a:r>
          </a:p>
          <a:p>
            <a:r>
              <a:rPr lang="it-IT" dirty="0"/>
              <a:t>Attribuzione, individuazione e gestione quote con PIANO NAZIONALE </a:t>
            </a:r>
            <a:r>
              <a:rPr lang="it-IT" dirty="0" err="1"/>
              <a:t>DI</a:t>
            </a:r>
            <a:r>
              <a:rPr lang="it-IT" dirty="0"/>
              <a:t> ASSEGNAZIONE</a:t>
            </a:r>
          </a:p>
          <a:p>
            <a:r>
              <a:rPr lang="it-IT" dirty="0"/>
              <a:t>Libera circolazione quote: trasferimento, restituzione, cancellazione, vendita</a:t>
            </a:r>
          </a:p>
          <a:p>
            <a:r>
              <a:rPr lang="it-IT" dirty="0"/>
              <a:t>Meccanismi sanzionatori</a:t>
            </a:r>
          </a:p>
          <a:p>
            <a:r>
              <a:rPr lang="it-IT" dirty="0"/>
              <a:t>FINALITA’: rafforzamento responsabilizzazione ambientale e sociale delle imprese</a:t>
            </a:r>
          </a:p>
          <a:p>
            <a:pPr>
              <a:buNone/>
            </a:pPr>
            <a:endParaRPr lang="it-IT"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424543"/>
            <a:ext cx="10515600" cy="1175657"/>
          </a:xfrm>
        </p:spPr>
        <p:txBody>
          <a:bodyPr>
            <a:normAutofit fontScale="90000"/>
          </a:bodyPr>
          <a:lstStyle/>
          <a:p>
            <a:r>
              <a:rPr lang="it-IT" dirty="0" smtClean="0"/>
              <a:t/>
            </a:r>
            <a:br>
              <a:rPr lang="it-IT" dirty="0" smtClean="0"/>
            </a:br>
            <a:r>
              <a:rPr lang="it-IT" dirty="0" smtClean="0"/>
              <a:t>POLITICHE </a:t>
            </a:r>
            <a:r>
              <a:rPr lang="it-IT" dirty="0"/>
              <a:t>EUROPEE E CLIMAT CHANGE</a:t>
            </a:r>
          </a:p>
        </p:txBody>
      </p:sp>
      <p:sp>
        <p:nvSpPr>
          <p:cNvPr id="3" name="Segnaposto contenuto 2"/>
          <p:cNvSpPr>
            <a:spLocks noGrp="1"/>
          </p:cNvSpPr>
          <p:nvPr>
            <p:ph idx="1"/>
          </p:nvPr>
        </p:nvSpPr>
        <p:spPr>
          <a:xfrm>
            <a:off x="1981200" y="1600200"/>
            <a:ext cx="8229600" cy="5257800"/>
          </a:xfrm>
        </p:spPr>
        <p:txBody>
          <a:bodyPr>
            <a:normAutofit/>
          </a:bodyPr>
          <a:lstStyle/>
          <a:p>
            <a:r>
              <a:rPr lang="it-IT" dirty="0"/>
              <a:t>Riduzione dipendenza da importazioni energetiche</a:t>
            </a:r>
          </a:p>
          <a:p>
            <a:r>
              <a:rPr lang="it-IT" dirty="0"/>
              <a:t>Abbattimento emissioni</a:t>
            </a:r>
          </a:p>
          <a:p>
            <a:r>
              <a:rPr lang="it-IT" dirty="0"/>
              <a:t>Nuovi sbocchi agricoltura</a:t>
            </a:r>
          </a:p>
          <a:p>
            <a:r>
              <a:rPr lang="it-IT" dirty="0"/>
              <a:t>Sensibilizzazione pubblico</a:t>
            </a:r>
          </a:p>
          <a:p>
            <a:r>
              <a:rPr lang="it-IT" dirty="0"/>
              <a:t>Investimenti in ricerca scientifica</a:t>
            </a:r>
          </a:p>
          <a:p>
            <a:r>
              <a:rPr lang="it-IT" dirty="0"/>
              <a:t>Necessità estendere lotta a tutti i paesi e a tutti i settori</a:t>
            </a:r>
          </a:p>
          <a:p>
            <a:r>
              <a:rPr lang="it-IT" dirty="0"/>
              <a:t>Fare i conti ci cambiamenti climatici già in atto</a:t>
            </a:r>
          </a:p>
          <a:p>
            <a:r>
              <a:rPr lang="it-IT" dirty="0"/>
              <a:t>Costi inazione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POLITICHE EUROPEE E CAMBIAMENTI CLIMATICI</a:t>
            </a:r>
          </a:p>
        </p:txBody>
      </p:sp>
      <p:sp>
        <p:nvSpPr>
          <p:cNvPr id="3" name="Segnaposto contenuto 2"/>
          <p:cNvSpPr>
            <a:spLocks noGrp="1"/>
          </p:cNvSpPr>
          <p:nvPr>
            <p:ph idx="1"/>
          </p:nvPr>
        </p:nvSpPr>
        <p:spPr/>
        <p:txBody>
          <a:bodyPr>
            <a:normAutofit/>
          </a:bodyPr>
          <a:lstStyle/>
          <a:p>
            <a:r>
              <a:rPr lang="it-IT" dirty="0"/>
              <a:t>RISULTATI:</a:t>
            </a:r>
          </a:p>
          <a:p>
            <a:r>
              <a:rPr lang="it-IT" dirty="0"/>
              <a:t>Riduzione sensibile emissioni solo in Germania, Finlandia e Olanda: minor utilizzo carbone, miglioramento condizioni climatiche, ecotasse e auto diesel</a:t>
            </a:r>
          </a:p>
          <a:p>
            <a:r>
              <a:rPr lang="it-IT" dirty="0"/>
              <a:t>EMERGENZE:</a:t>
            </a:r>
          </a:p>
          <a:p>
            <a:r>
              <a:rPr lang="it-IT" dirty="0"/>
              <a:t>Scioglimento ghiacciai </a:t>
            </a:r>
            <a:r>
              <a:rPr lang="it-IT" dirty="0" err="1"/>
              <a:t>Nord-Europa</a:t>
            </a:r>
            <a:endParaRPr lang="it-IT" dirty="0"/>
          </a:p>
          <a:p>
            <a:r>
              <a:rPr lang="it-IT" dirty="0"/>
              <a:t>Desertificazione</a:t>
            </a:r>
          </a:p>
          <a:p>
            <a:r>
              <a:rPr lang="it-IT" dirty="0"/>
              <a:t>ESTENSIONE SETTORI RIENTRANTI NELL’</a:t>
            </a:r>
            <a:r>
              <a:rPr lang="it-IT" dirty="0" err="1"/>
              <a:t>EMt</a:t>
            </a:r>
            <a:endParaRPr lang="it-IT" dirty="0"/>
          </a:p>
          <a:p>
            <a:endParaRPr lang="it-IT"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3828" y="285728"/>
            <a:ext cx="8479971" cy="857256"/>
          </a:xfrm>
        </p:spPr>
        <p:txBody>
          <a:bodyPr/>
          <a:lstStyle/>
          <a:p>
            <a:r>
              <a:rPr lang="it-IT" dirty="0"/>
              <a:t>INQUINAMENTO ATMOSFERICO</a:t>
            </a:r>
          </a:p>
        </p:txBody>
      </p:sp>
      <p:sp>
        <p:nvSpPr>
          <p:cNvPr id="3" name="Segnaposto contenuto 2"/>
          <p:cNvSpPr>
            <a:spLocks noGrp="1"/>
          </p:cNvSpPr>
          <p:nvPr>
            <p:ph idx="1"/>
          </p:nvPr>
        </p:nvSpPr>
        <p:spPr>
          <a:xfrm>
            <a:off x="1981200" y="1142984"/>
            <a:ext cx="8229600" cy="5429288"/>
          </a:xfrm>
        </p:spPr>
        <p:txBody>
          <a:bodyPr>
            <a:normAutofit fontScale="92500" lnSpcReduction="20000"/>
          </a:bodyPr>
          <a:lstStyle/>
          <a:p>
            <a:r>
              <a:rPr lang="it-IT" b="1" dirty="0"/>
              <a:t>DIRETTIVA QUALITA’ DELL’ARIA</a:t>
            </a:r>
            <a:r>
              <a:rPr lang="it-IT" dirty="0"/>
              <a:t>: aria-ambiente – inquinanti – valore limite – soglia allarme</a:t>
            </a:r>
          </a:p>
          <a:p>
            <a:r>
              <a:rPr lang="it-IT" dirty="0"/>
              <a:t>La prima delle 7 strategie </a:t>
            </a:r>
            <a:r>
              <a:rPr lang="it-IT" dirty="0" err="1"/>
              <a:t>VI</a:t>
            </a:r>
            <a:r>
              <a:rPr lang="it-IT" dirty="0"/>
              <a:t> Programma di azione</a:t>
            </a:r>
          </a:p>
          <a:p>
            <a:r>
              <a:rPr lang="it-IT" b="1" dirty="0"/>
              <a:t>STRATEGIA TEMATICA SULL’INQUINAMENTO ATMOSFERICO</a:t>
            </a:r>
          </a:p>
          <a:p>
            <a:r>
              <a:rPr lang="it-IT" b="1" dirty="0"/>
              <a:t>RIPERCUSSIONI:</a:t>
            </a:r>
          </a:p>
          <a:p>
            <a:pPr marL="514350" indent="-514350">
              <a:buAutoNum type="arabicParenR"/>
            </a:pPr>
            <a:r>
              <a:rPr lang="it-IT" dirty="0"/>
              <a:t>Salute umana</a:t>
            </a:r>
          </a:p>
          <a:p>
            <a:pPr marL="514350" indent="-514350">
              <a:buAutoNum type="arabicParenR"/>
            </a:pPr>
            <a:r>
              <a:rPr lang="it-IT" dirty="0"/>
              <a:t>Danno ecosistemi (eutrofizzazione,piogge acide)</a:t>
            </a:r>
          </a:p>
          <a:p>
            <a:pPr marL="514350" indent="-514350"/>
            <a:r>
              <a:rPr lang="it-IT" dirty="0"/>
              <a:t>S</a:t>
            </a:r>
            <a:r>
              <a:rPr lang="it-IT" b="1" dirty="0"/>
              <a:t>ETTORI INTERESSATI</a:t>
            </a:r>
            <a:r>
              <a:rPr lang="it-IT" dirty="0"/>
              <a:t>:</a:t>
            </a:r>
          </a:p>
          <a:p>
            <a:pPr marL="514350" indent="-514350">
              <a:buAutoNum type="arabicParenR"/>
            </a:pPr>
            <a:r>
              <a:rPr lang="it-IT" dirty="0"/>
              <a:t>Energia- Industrie</a:t>
            </a:r>
          </a:p>
          <a:p>
            <a:pPr marL="514350" indent="-514350">
              <a:buAutoNum type="arabicParenR"/>
            </a:pPr>
            <a:r>
              <a:rPr lang="it-IT" dirty="0"/>
              <a:t>Trasporti</a:t>
            </a:r>
          </a:p>
          <a:p>
            <a:pPr marL="514350" indent="-514350">
              <a:buAutoNum type="arabicParenR"/>
            </a:pPr>
            <a:r>
              <a:rPr lang="it-IT" dirty="0"/>
              <a:t>Agricoltura (riduzione uso azoto e ammoniaca)</a:t>
            </a:r>
          </a:p>
          <a:p>
            <a:pPr marL="514350" indent="-514350"/>
            <a:r>
              <a:rPr lang="it-IT" dirty="0"/>
              <a:t>Necessità di evitare il </a:t>
            </a:r>
            <a:r>
              <a:rPr lang="it-IT" b="1" dirty="0"/>
              <a:t>DUMPING AMBIENTALE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928670"/>
          </a:xfrm>
        </p:spPr>
        <p:txBody>
          <a:bodyPr/>
          <a:lstStyle/>
          <a:p>
            <a:pPr algn="ctr"/>
            <a:r>
              <a:rPr lang="it-IT" dirty="0"/>
              <a:t>RISORSE IDRICHE</a:t>
            </a:r>
          </a:p>
        </p:txBody>
      </p:sp>
      <p:sp>
        <p:nvSpPr>
          <p:cNvPr id="3" name="Segnaposto contenuto 2"/>
          <p:cNvSpPr>
            <a:spLocks noGrp="1"/>
          </p:cNvSpPr>
          <p:nvPr>
            <p:ph idx="1"/>
          </p:nvPr>
        </p:nvSpPr>
        <p:spPr>
          <a:xfrm>
            <a:off x="838200" y="1306286"/>
            <a:ext cx="9372600" cy="4898571"/>
          </a:xfrm>
        </p:spPr>
        <p:txBody>
          <a:bodyPr>
            <a:normAutofit fontScale="77500" lnSpcReduction="20000"/>
          </a:bodyPr>
          <a:lstStyle/>
          <a:p>
            <a:r>
              <a:rPr lang="it-IT" dirty="0"/>
              <a:t>Tutte le attività umane esercitano una pressione crescente</a:t>
            </a:r>
          </a:p>
          <a:p>
            <a:r>
              <a:rPr lang="it-IT" b="1" dirty="0"/>
              <a:t>2001 CARTA EUROPEA RISORSE IDRICHE</a:t>
            </a:r>
          </a:p>
          <a:p>
            <a:r>
              <a:rPr lang="it-IT" b="1" dirty="0"/>
              <a:t>Integrazione</a:t>
            </a:r>
            <a:r>
              <a:rPr lang="it-IT" dirty="0"/>
              <a:t> con altre politiche:</a:t>
            </a:r>
          </a:p>
          <a:p>
            <a:pPr marL="514350" indent="-514350">
              <a:buAutoNum type="arabicParenR"/>
            </a:pPr>
            <a:r>
              <a:rPr lang="it-IT" dirty="0"/>
              <a:t>Energia e trasporti</a:t>
            </a:r>
          </a:p>
          <a:p>
            <a:pPr marL="514350" indent="-514350">
              <a:buAutoNum type="arabicParenR"/>
            </a:pPr>
            <a:r>
              <a:rPr lang="it-IT" dirty="0"/>
              <a:t>Agricoltura</a:t>
            </a:r>
          </a:p>
          <a:p>
            <a:pPr marL="514350" indent="-514350">
              <a:buAutoNum type="arabicParenR"/>
            </a:pPr>
            <a:r>
              <a:rPr lang="it-IT" dirty="0"/>
              <a:t>Pesca</a:t>
            </a:r>
          </a:p>
          <a:p>
            <a:pPr marL="514350" indent="-514350">
              <a:buAutoNum type="arabicParenR"/>
            </a:pPr>
            <a:r>
              <a:rPr lang="it-IT" dirty="0"/>
              <a:t>Politica regionale</a:t>
            </a:r>
          </a:p>
          <a:p>
            <a:pPr marL="514350" indent="-514350">
              <a:buAutoNum type="arabicParenR"/>
            </a:pPr>
            <a:r>
              <a:rPr lang="it-IT" dirty="0"/>
              <a:t>Turismo</a:t>
            </a:r>
          </a:p>
          <a:p>
            <a:pPr marL="514350" indent="-514350"/>
            <a:r>
              <a:rPr lang="it-IT" dirty="0"/>
              <a:t>Individuazione acque europee: </a:t>
            </a:r>
            <a:r>
              <a:rPr lang="it-IT" b="1" dirty="0"/>
              <a:t>classificazione per bacini o distretti idrografici</a:t>
            </a:r>
          </a:p>
          <a:p>
            <a:pPr marL="514350" indent="-514350"/>
            <a:r>
              <a:rPr lang="it-IT" b="1" dirty="0"/>
              <a:t>Elenco sostanze pericolose</a:t>
            </a:r>
          </a:p>
          <a:p>
            <a:pPr marL="514350" indent="-514350"/>
            <a:r>
              <a:rPr lang="it-IT" dirty="0"/>
              <a:t>Mappa 25 </a:t>
            </a:r>
            <a:r>
              <a:rPr lang="it-IT" b="1" dirty="0"/>
              <a:t>ECOREGIONI </a:t>
            </a:r>
            <a:r>
              <a:rPr lang="it-IT" dirty="0"/>
              <a:t>relative a fiumi o laghi e 6 ECOREGIONI relative ad acque di transizione o costiere</a:t>
            </a:r>
          </a:p>
          <a:p>
            <a:pPr marL="514350" indent="-514350"/>
            <a:r>
              <a:rPr lang="it-IT" dirty="0"/>
              <a:t>Tutela </a:t>
            </a:r>
            <a:r>
              <a:rPr lang="it-IT" b="1" dirty="0"/>
              <a:t>acque sotterranee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928670"/>
          </a:xfrm>
        </p:spPr>
        <p:txBody>
          <a:bodyPr/>
          <a:lstStyle/>
          <a:p>
            <a:pPr algn="ctr"/>
            <a:r>
              <a:rPr lang="it-IT" dirty="0"/>
              <a:t>RISORSE IDRICHE</a:t>
            </a:r>
          </a:p>
        </p:txBody>
      </p:sp>
      <p:sp>
        <p:nvSpPr>
          <p:cNvPr id="3" name="Segnaposto contenuto 2"/>
          <p:cNvSpPr>
            <a:spLocks noGrp="1"/>
          </p:cNvSpPr>
          <p:nvPr>
            <p:ph idx="1"/>
          </p:nvPr>
        </p:nvSpPr>
        <p:spPr>
          <a:xfrm>
            <a:off x="489857" y="1071546"/>
            <a:ext cx="11582400" cy="5220397"/>
          </a:xfrm>
        </p:spPr>
        <p:txBody>
          <a:bodyPr>
            <a:normAutofit fontScale="77500" lnSpcReduction="20000"/>
          </a:bodyPr>
          <a:lstStyle/>
          <a:p>
            <a:r>
              <a:rPr lang="it-IT" b="1" dirty="0"/>
              <a:t>Principali elementi che esercitano pressioni</a:t>
            </a:r>
          </a:p>
          <a:p>
            <a:pPr marL="514350" indent="-514350">
              <a:buAutoNum type="arabicParenR"/>
            </a:pPr>
            <a:r>
              <a:rPr lang="it-IT" dirty="0"/>
              <a:t>Inquinamento diffuso</a:t>
            </a:r>
          </a:p>
          <a:p>
            <a:pPr marL="514350" indent="-514350">
              <a:buAutoNum type="arabicParenR"/>
            </a:pPr>
            <a:r>
              <a:rPr lang="it-IT" dirty="0"/>
              <a:t>Degrado ecosistemi acquatici</a:t>
            </a:r>
          </a:p>
          <a:p>
            <a:pPr marL="514350" indent="-514350">
              <a:buAutoNum type="arabicParenR"/>
            </a:pPr>
            <a:r>
              <a:rPr lang="it-IT" dirty="0"/>
              <a:t>Eccessivo sfruttamento risorse sopr. Europa meridionale</a:t>
            </a:r>
          </a:p>
          <a:p>
            <a:pPr marL="514350" indent="-514350">
              <a:buAutoNum type="arabicParenR"/>
            </a:pPr>
            <a:r>
              <a:rPr lang="it-IT" dirty="0"/>
              <a:t>Inquinamenti specifici dovuti a attività industriali, consumi domestici, trasporti </a:t>
            </a:r>
            <a:r>
              <a:rPr lang="it-IT" dirty="0" err="1"/>
              <a:t>marittimi…</a:t>
            </a:r>
            <a:endParaRPr lang="it-IT" dirty="0"/>
          </a:p>
          <a:p>
            <a:pPr marL="514350" indent="-514350"/>
            <a:r>
              <a:rPr lang="it-IT" b="1" dirty="0"/>
              <a:t>Siccità e scarsità idrica</a:t>
            </a:r>
          </a:p>
          <a:p>
            <a:pPr marL="514350" indent="-514350"/>
            <a:r>
              <a:rPr lang="it-IT" b="1" dirty="0"/>
              <a:t>STRATEGIA AMBIENTE MARINO </a:t>
            </a:r>
            <a:r>
              <a:rPr lang="it-IT" dirty="0"/>
              <a:t>(una delle 7 del </a:t>
            </a:r>
            <a:r>
              <a:rPr lang="it-IT" dirty="0" err="1"/>
              <a:t>VI</a:t>
            </a:r>
            <a:r>
              <a:rPr lang="it-IT" dirty="0"/>
              <a:t> piano di azione) </a:t>
            </a:r>
            <a:r>
              <a:rPr lang="it-IT" b="1" dirty="0"/>
              <a:t>E LIBRO VERDE</a:t>
            </a:r>
          </a:p>
          <a:p>
            <a:pPr marL="514350" indent="-514350"/>
            <a:r>
              <a:rPr lang="it-IT" dirty="0"/>
              <a:t>Degrado popolazioni animali e vegetali- </a:t>
            </a:r>
            <a:r>
              <a:rPr lang="it-IT" b="1" dirty="0"/>
              <a:t>biodiversità</a:t>
            </a:r>
          </a:p>
          <a:p>
            <a:pPr marL="514350" indent="-514350"/>
            <a:r>
              <a:rPr lang="it-IT" b="1" dirty="0"/>
              <a:t>Danni attività economiche</a:t>
            </a:r>
            <a:r>
              <a:rPr lang="it-IT" dirty="0"/>
              <a:t>, sopr. PESCA E TURISMO</a:t>
            </a:r>
          </a:p>
          <a:p>
            <a:pPr marL="514350" indent="-514350"/>
            <a:r>
              <a:rPr lang="it-IT" dirty="0"/>
              <a:t>Individuazione </a:t>
            </a:r>
            <a:r>
              <a:rPr lang="it-IT" b="1" dirty="0"/>
              <a:t>REGIONI MARINE </a:t>
            </a:r>
          </a:p>
          <a:p>
            <a:pPr marL="514350" indent="-514350"/>
            <a:r>
              <a:rPr lang="it-IT" dirty="0"/>
              <a:t>Problema cause accidentali e </a:t>
            </a:r>
            <a:r>
              <a:rPr lang="it-IT" b="1" dirty="0"/>
              <a:t>sicurezza marittima</a:t>
            </a:r>
          </a:p>
          <a:p>
            <a:pPr marL="514350" indent="-514350"/>
            <a:r>
              <a:rPr lang="it-IT" b="1" dirty="0"/>
              <a:t>Energia eolica e mareomotrice</a:t>
            </a:r>
          </a:p>
          <a:p>
            <a:pPr marL="514350" indent="-514350"/>
            <a:r>
              <a:rPr lang="it-IT" dirty="0"/>
              <a:t>Qualità della vita </a:t>
            </a:r>
            <a:r>
              <a:rPr lang="it-IT" b="1" dirty="0"/>
              <a:t>zone costiere</a:t>
            </a:r>
          </a:p>
          <a:p>
            <a:pPr marL="514350" indent="-514350"/>
            <a:r>
              <a:rPr lang="it-IT" b="1" dirty="0"/>
              <a:t>Turismo sostenibile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B8B1CF-3FA8-0D6E-66D1-DB6F49C0F2F4}"/>
              </a:ext>
            </a:extLst>
          </p:cNvPr>
          <p:cNvSpPr>
            <a:spLocks noGrp="1"/>
          </p:cNvSpPr>
          <p:nvPr>
            <p:ph type="title"/>
          </p:nvPr>
        </p:nvSpPr>
        <p:spPr/>
        <p:txBody>
          <a:bodyPr/>
          <a:lstStyle/>
          <a:p>
            <a:pPr algn="ctr"/>
            <a:r>
              <a:rPr lang="it-IT" sz="4000" dirty="0">
                <a:latin typeface="+mj-lt"/>
                <a:ea typeface="+mn-ea"/>
                <a:cs typeface="Times New Roman" pitchFamily="18" charset="0"/>
              </a:rPr>
              <a:t>I tempi delle società umane</a:t>
            </a:r>
            <a:br>
              <a:rPr lang="it-IT" sz="4000" dirty="0">
                <a:latin typeface="+mj-lt"/>
                <a:ea typeface="+mn-ea"/>
                <a:cs typeface="Times New Roman" pitchFamily="18" charset="0"/>
              </a:rPr>
            </a:br>
            <a:endParaRPr lang="it-IT" dirty="0"/>
          </a:p>
        </p:txBody>
      </p:sp>
      <p:sp>
        <p:nvSpPr>
          <p:cNvPr id="3" name="Segnaposto contenuto 2">
            <a:extLst>
              <a:ext uri="{FF2B5EF4-FFF2-40B4-BE49-F238E27FC236}">
                <a16:creationId xmlns:a16="http://schemas.microsoft.com/office/drawing/2014/main" id="{800FAE20-254D-B3B5-5CAF-A5219F3997CB}"/>
              </a:ext>
            </a:extLst>
          </p:cNvPr>
          <p:cNvSpPr>
            <a:spLocks noGrp="1"/>
          </p:cNvSpPr>
          <p:nvPr>
            <p:ph idx="1"/>
          </p:nvPr>
        </p:nvSpPr>
        <p:spPr/>
        <p:txBody>
          <a:bodyPr/>
          <a:lstStyle/>
          <a:p>
            <a:pPr>
              <a:spcBef>
                <a:spcPct val="50000"/>
              </a:spcBef>
              <a:buFont typeface="Wingdings" pitchFamily="2" charset="2"/>
              <a:buChar char="§"/>
              <a:defRPr/>
            </a:pPr>
            <a:r>
              <a:rPr lang="it-IT" sz="2800" dirty="0">
                <a:latin typeface="+mn-lt"/>
                <a:ea typeface="+mn-ea"/>
                <a:cs typeface="Times New Roman" pitchFamily="18" charset="0"/>
              </a:rPr>
              <a:t>  i tempi </a:t>
            </a:r>
            <a:r>
              <a:rPr lang="it-IT" sz="2800" b="1" dirty="0">
                <a:latin typeface="+mn-lt"/>
                <a:ea typeface="+mn-ea"/>
                <a:cs typeface="Times New Roman" pitchFamily="18" charset="0"/>
              </a:rPr>
              <a:t>lunghi</a:t>
            </a:r>
            <a:r>
              <a:rPr lang="it-IT" sz="2800" dirty="0">
                <a:latin typeface="+mn-lt"/>
                <a:ea typeface="+mn-ea"/>
                <a:cs typeface="Times New Roman" pitchFamily="18" charset="0"/>
              </a:rPr>
              <a:t> </a:t>
            </a:r>
            <a:r>
              <a:rPr lang="it-IT" sz="2800" b="1" dirty="0">
                <a:latin typeface="+mn-lt"/>
                <a:ea typeface="+mn-ea"/>
                <a:cs typeface="Times New Roman" pitchFamily="18" charset="0"/>
              </a:rPr>
              <a:t>della storia</a:t>
            </a:r>
            <a:r>
              <a:rPr lang="it-IT" sz="2800" dirty="0">
                <a:latin typeface="+mn-lt"/>
                <a:ea typeface="+mn-ea"/>
                <a:cs typeface="Times New Roman" pitchFamily="18" charset="0"/>
              </a:rPr>
              <a:t> dell’uomo sono dell’ordine massimo di alcune migliaia di anni</a:t>
            </a:r>
          </a:p>
          <a:p>
            <a:pPr>
              <a:spcBef>
                <a:spcPct val="50000"/>
              </a:spcBef>
              <a:buFont typeface="Wingdings" pitchFamily="2" charset="2"/>
              <a:buChar char="§"/>
              <a:defRPr/>
            </a:pPr>
            <a:r>
              <a:rPr lang="it-IT" sz="2800" dirty="0">
                <a:latin typeface="+mn-lt"/>
                <a:ea typeface="+mn-ea"/>
                <a:cs typeface="Times New Roman" pitchFamily="18" charset="0"/>
              </a:rPr>
              <a:t>   i tempi della </a:t>
            </a:r>
            <a:r>
              <a:rPr lang="it-IT" sz="2800" b="1" dirty="0">
                <a:latin typeface="+mn-lt"/>
                <a:ea typeface="+mn-ea"/>
                <a:cs typeface="Times New Roman" pitchFamily="18" charset="0"/>
              </a:rPr>
              <a:t>vita umana</a:t>
            </a:r>
            <a:r>
              <a:rPr lang="it-IT" sz="2800" dirty="0">
                <a:latin typeface="+mn-lt"/>
                <a:ea typeface="+mn-ea"/>
                <a:cs typeface="Times New Roman" pitchFamily="18" charset="0"/>
              </a:rPr>
              <a:t> sono brevi si calcolano in decine di anni</a:t>
            </a:r>
          </a:p>
          <a:p>
            <a:pPr>
              <a:spcBef>
                <a:spcPct val="50000"/>
              </a:spcBef>
              <a:buFont typeface="Wingdings" pitchFamily="2" charset="2"/>
              <a:buChar char="§"/>
              <a:defRPr/>
            </a:pPr>
            <a:r>
              <a:rPr lang="it-IT" sz="2800" dirty="0">
                <a:latin typeface="+mn-lt"/>
                <a:ea typeface="+mn-ea"/>
                <a:cs typeface="Times New Roman" pitchFamily="18" charset="0"/>
              </a:rPr>
              <a:t>   i </a:t>
            </a:r>
            <a:r>
              <a:rPr lang="it-IT" sz="2800" b="1" dirty="0">
                <a:latin typeface="+mn-lt"/>
                <a:ea typeface="+mn-ea"/>
                <a:cs typeface="Times New Roman" pitchFamily="18" charset="0"/>
              </a:rPr>
              <a:t>tempi dell’economia</a:t>
            </a:r>
            <a:r>
              <a:rPr lang="it-IT" sz="2800" dirty="0">
                <a:latin typeface="+mn-lt"/>
                <a:ea typeface="+mn-ea"/>
                <a:cs typeface="Times New Roman" pitchFamily="18" charset="0"/>
              </a:rPr>
              <a:t> sono ancora più brevi, perché legati ai bilanci economici delle imprese su cui si fonda l’economia di mercato. </a:t>
            </a:r>
          </a:p>
          <a:p>
            <a:endParaRPr lang="it-IT" dirty="0"/>
          </a:p>
        </p:txBody>
      </p:sp>
    </p:spTree>
    <p:extLst>
      <p:ext uri="{BB962C8B-B14F-4D97-AF65-F5344CB8AC3E}">
        <p14:creationId xmlns:p14="http://schemas.microsoft.com/office/powerpoint/2010/main" val="302643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82142" y="285728"/>
            <a:ext cx="7271657" cy="966129"/>
          </a:xfrm>
        </p:spPr>
        <p:txBody>
          <a:bodyPr/>
          <a:lstStyle/>
          <a:p>
            <a:r>
              <a:rPr lang="it-IT" dirty="0"/>
              <a:t>RIFIUTI</a:t>
            </a:r>
          </a:p>
        </p:txBody>
      </p:sp>
      <p:sp>
        <p:nvSpPr>
          <p:cNvPr id="3" name="Segnaposto contenuto 2"/>
          <p:cNvSpPr>
            <a:spLocks noGrp="1"/>
          </p:cNvSpPr>
          <p:nvPr>
            <p:ph idx="1"/>
          </p:nvPr>
        </p:nvSpPr>
        <p:spPr>
          <a:xfrm>
            <a:off x="1981200" y="1142984"/>
            <a:ext cx="8229600" cy="5429288"/>
          </a:xfrm>
        </p:spPr>
        <p:txBody>
          <a:bodyPr>
            <a:normAutofit/>
          </a:bodyPr>
          <a:lstStyle/>
          <a:p>
            <a:r>
              <a:rPr lang="it-IT" dirty="0"/>
              <a:t>Problematiche connesse alla prevenzione, allo stoccaggio, allo smaltimento e al riciclaggio al centro delle politiche ambientali sin dagli anni ’70</a:t>
            </a:r>
          </a:p>
          <a:p>
            <a:r>
              <a:rPr lang="it-IT" dirty="0"/>
              <a:t>Già nei Primi Programmi d’azione:</a:t>
            </a:r>
          </a:p>
          <a:p>
            <a:pPr marL="514350" indent="-514350">
              <a:buAutoNum type="arabicParenR"/>
            </a:pPr>
            <a:r>
              <a:rPr lang="it-IT" dirty="0"/>
              <a:t>Prevenzione produzione rifiuti</a:t>
            </a:r>
          </a:p>
          <a:p>
            <a:pPr marL="514350" indent="-514350">
              <a:buAutoNum type="arabicParenR"/>
            </a:pPr>
            <a:r>
              <a:rPr lang="it-IT" dirty="0"/>
              <a:t>Sistema comunitario di certificazione ambientale</a:t>
            </a:r>
          </a:p>
          <a:p>
            <a:pPr marL="514350" indent="-514350">
              <a:buAutoNum type="arabicParenR"/>
            </a:pPr>
            <a:r>
              <a:rPr lang="it-IT" dirty="0"/>
              <a:t>Promozione riciclaggio</a:t>
            </a:r>
          </a:p>
          <a:p>
            <a:pPr marL="514350" indent="-514350"/>
            <a:r>
              <a:rPr lang="it-IT" dirty="0"/>
              <a:t>Dopo anni ’90 Sistema comunitario di controllo dei movimenti dei rifiuti dentro i confini UE</a:t>
            </a:r>
          </a:p>
          <a:p>
            <a:pPr marL="514350" indent="-514350"/>
            <a:r>
              <a:rPr lang="it-IT" dirty="0"/>
              <a:t>Armonizzazione legislazioni nazionali in materia di rifiuti di imballaggio</a:t>
            </a:r>
          </a:p>
          <a:p>
            <a:pPr marL="514350" indent="-514350">
              <a:buNone/>
            </a:pPr>
            <a:endParaRPr lang="it-IT" dirty="0"/>
          </a:p>
          <a:p>
            <a:pPr marL="514350" indent="-514350">
              <a:buNone/>
            </a:pPr>
            <a:endParaRPr lang="it-IT" dirty="0"/>
          </a:p>
          <a:p>
            <a:pPr marL="514350" indent="-514350">
              <a:buAutoNum type="arabicParenR"/>
            </a:pPr>
            <a:endParaRPr lang="it-IT" dirty="0"/>
          </a:p>
          <a:p>
            <a:pPr marL="514350" indent="-514350">
              <a:buAutoNum type="arabicParenR"/>
            </a:pPr>
            <a:endParaRPr lang="it-IT"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DISCARICHE</a:t>
            </a:r>
          </a:p>
        </p:txBody>
      </p:sp>
      <p:sp>
        <p:nvSpPr>
          <p:cNvPr id="3" name="Segnaposto contenuto 2"/>
          <p:cNvSpPr>
            <a:spLocks noGrp="1"/>
          </p:cNvSpPr>
          <p:nvPr>
            <p:ph idx="1"/>
          </p:nvPr>
        </p:nvSpPr>
        <p:spPr/>
        <p:txBody>
          <a:bodyPr>
            <a:normAutofit/>
          </a:bodyPr>
          <a:lstStyle/>
          <a:p>
            <a:r>
              <a:rPr lang="it-IT" dirty="0"/>
              <a:t>Distinzione in tre categorie:</a:t>
            </a:r>
          </a:p>
          <a:p>
            <a:pPr marL="514350" indent="-514350">
              <a:buAutoNum type="arabicParenR"/>
            </a:pPr>
            <a:r>
              <a:rPr lang="it-IT" dirty="0"/>
              <a:t>Discariche per rifiuti pericolosi</a:t>
            </a:r>
          </a:p>
          <a:p>
            <a:pPr marL="514350" indent="-514350">
              <a:buAutoNum type="arabicParenR"/>
            </a:pPr>
            <a:r>
              <a:rPr lang="it-IT" dirty="0"/>
              <a:t>Discariche per rifiuti non pericolosi</a:t>
            </a:r>
          </a:p>
          <a:p>
            <a:pPr marL="514350" indent="-514350">
              <a:buAutoNum type="arabicParenR"/>
            </a:pPr>
            <a:r>
              <a:rPr lang="it-IT" dirty="0"/>
              <a:t>Discariche per rifiuti inerti</a:t>
            </a:r>
          </a:p>
          <a:p>
            <a:pPr marL="514350" indent="-514350"/>
            <a:r>
              <a:rPr lang="it-IT" dirty="0"/>
              <a:t>Procedure per concessione autorizzazione alla gestione delle discariche</a:t>
            </a:r>
          </a:p>
          <a:p>
            <a:pPr marL="514350" indent="-514350"/>
            <a:r>
              <a:rPr lang="it-IT" dirty="0"/>
              <a:t>Incenerimento, controllo emissioni e recupero energia termica generata dall’incenerimento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PREVENZIONE E RICICLAGGIO RIFIUTI</a:t>
            </a:r>
          </a:p>
        </p:txBody>
      </p:sp>
      <p:sp>
        <p:nvSpPr>
          <p:cNvPr id="3" name="Segnaposto contenuto 2"/>
          <p:cNvSpPr>
            <a:spLocks noGrp="1"/>
          </p:cNvSpPr>
          <p:nvPr>
            <p:ph idx="1"/>
          </p:nvPr>
        </p:nvSpPr>
        <p:spPr/>
        <p:txBody>
          <a:bodyPr>
            <a:normAutofit/>
          </a:bodyPr>
          <a:lstStyle/>
          <a:p>
            <a:r>
              <a:rPr lang="it-IT" dirty="0"/>
              <a:t>Una delle sette Strategie del </a:t>
            </a:r>
            <a:r>
              <a:rPr lang="it-IT" dirty="0" err="1"/>
              <a:t>VI</a:t>
            </a:r>
            <a:r>
              <a:rPr lang="it-IT" dirty="0"/>
              <a:t> Programma d’Azione</a:t>
            </a:r>
          </a:p>
          <a:p>
            <a:r>
              <a:rPr lang="it-IT" dirty="0"/>
              <a:t>Strategia per prevenzione e riciclaggio in rapporto con politica integrata dei prodotti e uso sostenibile delle risorse</a:t>
            </a:r>
          </a:p>
          <a:p>
            <a:r>
              <a:rPr lang="it-IT" dirty="0"/>
              <a:t>RIFIUTI: non solo fonte inquinamento ma potenziale risorse da sfruttare</a:t>
            </a:r>
          </a:p>
          <a:p>
            <a:r>
              <a:rPr lang="it-IT" dirty="0"/>
              <a:t>Gestione coordinata e cooperazione Stati membri</a:t>
            </a:r>
          </a:p>
          <a:p>
            <a:r>
              <a:rPr lang="it-IT" dirty="0"/>
              <a:t>PRINCIPIO “CHI INQUINA PAGA”: costo smaltimento sostenuto dal detentore e/o produttore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94314" y="76200"/>
            <a:ext cx="7859486" cy="1219200"/>
          </a:xfrm>
        </p:spPr>
        <p:txBody>
          <a:bodyPr/>
          <a:lstStyle/>
          <a:p>
            <a:r>
              <a:rPr lang="it-IT" dirty="0"/>
              <a:t>RISORSE NATURALI</a:t>
            </a:r>
          </a:p>
        </p:txBody>
      </p:sp>
      <p:sp>
        <p:nvSpPr>
          <p:cNvPr id="3" name="Segnaposto contenuto 2"/>
          <p:cNvSpPr>
            <a:spLocks noGrp="1"/>
          </p:cNvSpPr>
          <p:nvPr>
            <p:ph idx="1"/>
          </p:nvPr>
        </p:nvSpPr>
        <p:spPr>
          <a:xfrm>
            <a:off x="1981200" y="1142984"/>
            <a:ext cx="8229600" cy="5083645"/>
          </a:xfrm>
        </p:spPr>
        <p:txBody>
          <a:bodyPr>
            <a:normAutofit fontScale="92500"/>
          </a:bodyPr>
          <a:lstStyle/>
          <a:p>
            <a:r>
              <a:rPr lang="it-IT" dirty="0"/>
              <a:t>Ritmo consumo risorse e pressioni ambientali non sostenibili</a:t>
            </a:r>
          </a:p>
          <a:p>
            <a:r>
              <a:rPr lang="it-IT" dirty="0"/>
              <a:t>Accentuazione per sviluppo industriale di Cina e India</a:t>
            </a:r>
          </a:p>
          <a:p>
            <a:r>
              <a:rPr lang="it-IT" dirty="0"/>
              <a:t>Modifica ecosistemi e perdita biodiversità</a:t>
            </a:r>
          </a:p>
          <a:p>
            <a:r>
              <a:rPr lang="it-IT" dirty="0"/>
              <a:t>Strategia per l’uso sostenibile delle risorse naturali: una delle sette del Sesto Programma d’Azione</a:t>
            </a:r>
          </a:p>
          <a:p>
            <a:r>
              <a:rPr lang="it-IT" b="1" dirty="0"/>
              <a:t>Classificazione risorse</a:t>
            </a:r>
            <a:r>
              <a:rPr lang="it-IT" dirty="0"/>
              <a:t>:</a:t>
            </a:r>
          </a:p>
          <a:p>
            <a:pPr marL="514350" indent="-514350">
              <a:buAutoNum type="arabicParenR"/>
            </a:pPr>
            <a:r>
              <a:rPr lang="it-IT" dirty="0"/>
              <a:t>Materie prime (minerali, biomassa)</a:t>
            </a:r>
          </a:p>
          <a:p>
            <a:pPr marL="514350" indent="-514350">
              <a:buAutoNum type="arabicParenR"/>
            </a:pPr>
            <a:r>
              <a:rPr lang="it-IT" dirty="0"/>
              <a:t>Comparti ambientali (acqua, aria, terra)</a:t>
            </a:r>
          </a:p>
          <a:p>
            <a:pPr marL="514350" indent="-514350">
              <a:buAutoNum type="arabicParenR"/>
            </a:pPr>
            <a:r>
              <a:rPr lang="it-IT" dirty="0"/>
              <a:t>Risorse diffuse (energia eolica, </a:t>
            </a:r>
            <a:r>
              <a:rPr lang="it-IT" dirty="0" err="1"/>
              <a:t>termica…</a:t>
            </a:r>
            <a:r>
              <a:rPr lang="it-IT" dirty="0"/>
              <a:t>)</a:t>
            </a:r>
          </a:p>
          <a:p>
            <a:pPr marL="514350" indent="-514350">
              <a:buAutoNum type="arabicParenR"/>
            </a:pPr>
            <a:r>
              <a:rPr lang="it-IT" dirty="0"/>
              <a:t>Spazio fisico</a:t>
            </a:r>
          </a:p>
          <a:p>
            <a:pPr marL="514350" indent="-514350">
              <a:buAutoNum type="arabicParenR"/>
            </a:pPr>
            <a:endParaRPr lang="it-IT"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39886" y="357166"/>
            <a:ext cx="7913914" cy="949120"/>
          </a:xfrm>
        </p:spPr>
        <p:txBody>
          <a:bodyPr/>
          <a:lstStyle/>
          <a:p>
            <a:r>
              <a:rPr lang="it-IT" dirty="0"/>
              <a:t>RISORSE NATURALI</a:t>
            </a:r>
          </a:p>
        </p:txBody>
      </p:sp>
      <p:sp>
        <p:nvSpPr>
          <p:cNvPr id="3" name="Segnaposto contenuto 2"/>
          <p:cNvSpPr>
            <a:spLocks noGrp="1"/>
          </p:cNvSpPr>
          <p:nvPr>
            <p:ph idx="1"/>
          </p:nvPr>
        </p:nvSpPr>
        <p:spPr>
          <a:xfrm>
            <a:off x="1981200" y="1214422"/>
            <a:ext cx="8229600" cy="5286412"/>
          </a:xfrm>
        </p:spPr>
        <p:txBody>
          <a:bodyPr>
            <a:normAutofit/>
          </a:bodyPr>
          <a:lstStyle/>
          <a:p>
            <a:r>
              <a:rPr lang="it-IT" dirty="0"/>
              <a:t>Risorse rinnovabili e non rinnovabili</a:t>
            </a:r>
          </a:p>
          <a:p>
            <a:r>
              <a:rPr lang="it-IT" dirty="0"/>
              <a:t>Eterogeneità problemi = azioni diverse da parte delle autorità che coprano tutto il CICLO </a:t>
            </a:r>
            <a:r>
              <a:rPr lang="it-IT" dirty="0" err="1"/>
              <a:t>DI</a:t>
            </a:r>
            <a:r>
              <a:rPr lang="it-IT" dirty="0"/>
              <a:t> VITA delle risorse ambientali (estrazione, raccolta, utilizzo e smaltimento)</a:t>
            </a:r>
          </a:p>
          <a:p>
            <a:r>
              <a:rPr lang="it-IT" dirty="0"/>
              <a:t>Programmi d’azione</a:t>
            </a:r>
          </a:p>
          <a:p>
            <a:r>
              <a:rPr lang="it-IT" dirty="0"/>
              <a:t>Rispetto obiettivi di Lisbona</a:t>
            </a:r>
          </a:p>
          <a:p>
            <a:r>
              <a:rPr lang="it-IT" dirty="0"/>
              <a:t>Principio di integrazione</a:t>
            </a:r>
          </a:p>
          <a:p>
            <a:r>
              <a:rPr lang="it-IT" b="1" dirty="0"/>
              <a:t>Tecnologie ambientali </a:t>
            </a:r>
            <a:r>
              <a:rPr lang="it-IT" dirty="0"/>
              <a:t>e rimozione ostacoli alla diffusione</a:t>
            </a:r>
          </a:p>
          <a:p>
            <a:r>
              <a:rPr lang="it-IT" dirty="0"/>
              <a:t>Investimenti in tecnologie rispettose dell’ambiente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1071546"/>
          </a:xfrm>
        </p:spPr>
        <p:txBody>
          <a:bodyPr>
            <a:normAutofit/>
          </a:bodyPr>
          <a:lstStyle/>
          <a:p>
            <a:pPr algn="ctr"/>
            <a:r>
              <a:rPr lang="it-IT" dirty="0"/>
              <a:t>TUTELA DEL SUOLO</a:t>
            </a:r>
          </a:p>
        </p:txBody>
      </p:sp>
      <p:sp>
        <p:nvSpPr>
          <p:cNvPr id="3" name="Segnaposto contenuto 2"/>
          <p:cNvSpPr>
            <a:spLocks noGrp="1"/>
          </p:cNvSpPr>
          <p:nvPr>
            <p:ph idx="1"/>
          </p:nvPr>
        </p:nvSpPr>
        <p:spPr>
          <a:xfrm>
            <a:off x="1981200" y="1071546"/>
            <a:ext cx="8229600" cy="6000792"/>
          </a:xfrm>
        </p:spPr>
        <p:txBody>
          <a:bodyPr>
            <a:normAutofit/>
          </a:bodyPr>
          <a:lstStyle/>
          <a:p>
            <a:r>
              <a:rPr lang="it-IT" dirty="0"/>
              <a:t>Risorsa essenzialmente non rinnovabile perché processo di rigenerazione lento</a:t>
            </a:r>
          </a:p>
          <a:p>
            <a:r>
              <a:rPr lang="it-IT" dirty="0"/>
              <a:t>Sesto Programma Azione: strategia tematica protezione del suolo</a:t>
            </a:r>
          </a:p>
          <a:p>
            <a:r>
              <a:rPr lang="it-IT" dirty="0"/>
              <a:t>Cause degrado suolo in UE:</a:t>
            </a:r>
          </a:p>
          <a:p>
            <a:pPr marL="514350" indent="-514350">
              <a:buAutoNum type="arabicParenR"/>
            </a:pPr>
            <a:r>
              <a:rPr lang="it-IT" dirty="0"/>
              <a:t>Pratiche agricole e silvicole</a:t>
            </a:r>
          </a:p>
          <a:p>
            <a:pPr marL="514350" indent="-514350">
              <a:buAutoNum type="arabicParenR"/>
            </a:pPr>
            <a:r>
              <a:rPr lang="it-IT" dirty="0"/>
              <a:t>Attività industriali</a:t>
            </a:r>
          </a:p>
          <a:p>
            <a:pPr marL="514350" indent="-514350">
              <a:buAutoNum type="arabicParenR"/>
            </a:pPr>
            <a:r>
              <a:rPr lang="it-IT" dirty="0"/>
              <a:t>Turismo</a:t>
            </a:r>
          </a:p>
          <a:p>
            <a:pPr marL="514350" indent="-514350">
              <a:buAutoNum type="arabicParenR"/>
            </a:pPr>
            <a:r>
              <a:rPr lang="it-IT" dirty="0"/>
              <a:t>Sviluppo urbano e pianificazione territoriale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24200" y="489857"/>
            <a:ext cx="8229600" cy="724565"/>
          </a:xfrm>
        </p:spPr>
        <p:txBody>
          <a:bodyPr/>
          <a:lstStyle/>
          <a:p>
            <a:r>
              <a:rPr lang="it-IT" dirty="0"/>
              <a:t>TUTELA DEL SUOLO</a:t>
            </a:r>
          </a:p>
        </p:txBody>
      </p:sp>
      <p:sp>
        <p:nvSpPr>
          <p:cNvPr id="3" name="Segnaposto contenuto 2"/>
          <p:cNvSpPr>
            <a:spLocks noGrp="1"/>
          </p:cNvSpPr>
          <p:nvPr>
            <p:ph idx="1"/>
          </p:nvPr>
        </p:nvSpPr>
        <p:spPr>
          <a:xfrm>
            <a:off x="1981200" y="1214422"/>
            <a:ext cx="8229600" cy="5643578"/>
          </a:xfrm>
        </p:spPr>
        <p:txBody>
          <a:bodyPr>
            <a:normAutofit fontScale="85000" lnSpcReduction="20000"/>
          </a:bodyPr>
          <a:lstStyle/>
          <a:p>
            <a:pPr marL="514350" indent="-514350"/>
            <a:r>
              <a:rPr lang="it-IT" dirty="0"/>
              <a:t>Conseguenze degrado sul suolo europeo:</a:t>
            </a:r>
          </a:p>
          <a:p>
            <a:pPr marL="514350" indent="-514350">
              <a:buAutoNum type="arabicParenR"/>
            </a:pPr>
            <a:r>
              <a:rPr lang="it-IT" dirty="0"/>
              <a:t>Erosione, inondazioni e smottamenti</a:t>
            </a:r>
          </a:p>
          <a:p>
            <a:pPr marL="514350" indent="-514350">
              <a:buAutoNum type="arabicParenR"/>
            </a:pPr>
            <a:r>
              <a:rPr lang="it-IT" dirty="0"/>
              <a:t>Diminuzione materie organiche</a:t>
            </a:r>
          </a:p>
          <a:p>
            <a:pPr marL="514350" indent="-514350">
              <a:buAutoNum type="arabicParenR"/>
            </a:pPr>
            <a:r>
              <a:rPr lang="it-IT" dirty="0"/>
              <a:t>Contaminazione</a:t>
            </a:r>
          </a:p>
          <a:p>
            <a:pPr marL="514350" indent="-514350">
              <a:buAutoNum type="arabicParenR"/>
            </a:pPr>
            <a:r>
              <a:rPr lang="it-IT" dirty="0"/>
              <a:t>Impermeabilizzazione</a:t>
            </a:r>
          </a:p>
          <a:p>
            <a:pPr marL="514350" indent="-514350">
              <a:buAutoNum type="arabicParenR"/>
            </a:pPr>
            <a:r>
              <a:rPr lang="it-IT" dirty="0"/>
              <a:t>Compattamento</a:t>
            </a:r>
          </a:p>
          <a:p>
            <a:pPr marL="514350" indent="-514350">
              <a:buAutoNum type="arabicParenR"/>
            </a:pPr>
            <a:r>
              <a:rPr lang="it-IT" dirty="0" err="1"/>
              <a:t>Salinizzazione</a:t>
            </a:r>
            <a:endParaRPr lang="it-IT" dirty="0"/>
          </a:p>
          <a:p>
            <a:pPr marL="514350" indent="-514350">
              <a:buAutoNum type="arabicParenR"/>
            </a:pPr>
            <a:r>
              <a:rPr lang="it-IT" dirty="0"/>
              <a:t>Perdita biodiversità</a:t>
            </a:r>
          </a:p>
          <a:p>
            <a:pPr marL="514350" indent="-514350"/>
            <a:r>
              <a:rPr lang="it-IT" dirty="0"/>
              <a:t>POLITICA AGRICOLA COMUNE (PAC):</a:t>
            </a:r>
          </a:p>
          <a:p>
            <a:pPr marL="514350" indent="-514350">
              <a:buNone/>
            </a:pPr>
            <a:r>
              <a:rPr lang="it-IT" dirty="0"/>
              <a:t>1) Agricoltura biologica</a:t>
            </a:r>
          </a:p>
          <a:p>
            <a:pPr marL="514350" indent="-514350">
              <a:buNone/>
            </a:pPr>
            <a:r>
              <a:rPr lang="it-IT" dirty="0"/>
              <a:t>2) Protezione terrazzamenti</a:t>
            </a:r>
          </a:p>
          <a:p>
            <a:pPr marL="514350" indent="-514350">
              <a:buNone/>
            </a:pPr>
            <a:r>
              <a:rPr lang="it-IT" dirty="0"/>
              <a:t>3) Rimboschimento e silvicoltura</a:t>
            </a:r>
          </a:p>
          <a:p>
            <a:pPr marL="514350" indent="-514350">
              <a:buNone/>
            </a:pPr>
            <a:r>
              <a:rPr lang="it-IT" dirty="0"/>
              <a:t>4) Riduzione pesticidi</a:t>
            </a:r>
          </a:p>
          <a:p>
            <a:pPr marL="514350" indent="-514350"/>
            <a:r>
              <a:rPr lang="it-IT" dirty="0"/>
              <a:t>Individuazione, bonifica e ripristino siti degradati</a:t>
            </a:r>
          </a:p>
          <a:p>
            <a:pPr marL="514350" indent="-514350">
              <a:buNone/>
            </a:pPr>
            <a:endParaRPr lang="it-IT" dirty="0"/>
          </a:p>
          <a:p>
            <a:pPr marL="514350" indent="-514350">
              <a:buAutoNum type="arabicParenR"/>
            </a:pPr>
            <a:endParaRPr lang="it-IT" dirty="0"/>
          </a:p>
          <a:p>
            <a:pPr marL="514350" indent="-514350">
              <a:buNone/>
            </a:pPr>
            <a:endParaRPr lang="it-IT" dirty="0"/>
          </a:p>
          <a:p>
            <a:pPr marL="514350" indent="-514350">
              <a:buNone/>
            </a:pPr>
            <a:endParaRPr lang="it-IT" dirty="0"/>
          </a:p>
          <a:p>
            <a:pPr marL="514350" indent="-514350">
              <a:buNone/>
            </a:pPr>
            <a:endParaRPr lang="it-IT" dirty="0"/>
          </a:p>
          <a:p>
            <a:pPr marL="514350" indent="-514350">
              <a:buAutoNum type="arabicParenR"/>
            </a:pPr>
            <a:endParaRPr lang="it-IT" dirty="0"/>
          </a:p>
          <a:p>
            <a:endParaRPr lang="it-IT"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1000108"/>
          </a:xfrm>
        </p:spPr>
        <p:txBody>
          <a:bodyPr/>
          <a:lstStyle/>
          <a:p>
            <a:pPr algn="ctr"/>
            <a:r>
              <a:rPr lang="it-IT" dirty="0"/>
              <a:t>ECOSISTEMI FORESTALI</a:t>
            </a:r>
          </a:p>
        </p:txBody>
      </p:sp>
      <p:sp>
        <p:nvSpPr>
          <p:cNvPr id="3" name="Segnaposto contenuto 2"/>
          <p:cNvSpPr>
            <a:spLocks noGrp="1"/>
          </p:cNvSpPr>
          <p:nvPr>
            <p:ph idx="1"/>
          </p:nvPr>
        </p:nvSpPr>
        <p:spPr>
          <a:xfrm>
            <a:off x="1110343" y="785794"/>
            <a:ext cx="11081657" cy="5386406"/>
          </a:xfrm>
        </p:spPr>
        <p:txBody>
          <a:bodyPr>
            <a:normAutofit fontScale="85000" lnSpcReduction="20000"/>
          </a:bodyPr>
          <a:lstStyle/>
          <a:p>
            <a:r>
              <a:rPr lang="it-IT" dirty="0"/>
              <a:t>Azione comunitaria </a:t>
            </a:r>
            <a:r>
              <a:rPr lang="it-IT" b="1" dirty="0"/>
              <a:t>FOREST FOCUS</a:t>
            </a:r>
          </a:p>
          <a:p>
            <a:r>
              <a:rPr lang="it-IT" b="1" dirty="0"/>
              <a:t>Obiettivi</a:t>
            </a:r>
            <a:r>
              <a:rPr lang="it-IT" dirty="0"/>
              <a:t>:</a:t>
            </a:r>
          </a:p>
          <a:p>
            <a:pPr marL="514350" indent="-514350">
              <a:buAutoNum type="arabicParenR"/>
            </a:pPr>
            <a:r>
              <a:rPr lang="it-IT" dirty="0"/>
              <a:t>Monitoraggio ecosistemi forestali</a:t>
            </a:r>
          </a:p>
          <a:p>
            <a:pPr marL="514350" indent="-514350">
              <a:buAutoNum type="arabicParenR"/>
            </a:pPr>
            <a:r>
              <a:rPr lang="it-IT" dirty="0"/>
              <a:t>Inquinamento atmosferico e cambiamenti climatici</a:t>
            </a:r>
          </a:p>
          <a:p>
            <a:pPr marL="514350" indent="-514350">
              <a:buAutoNum type="arabicParenR"/>
            </a:pPr>
            <a:r>
              <a:rPr lang="it-IT" dirty="0"/>
              <a:t>Prevenzione incendi</a:t>
            </a:r>
          </a:p>
          <a:p>
            <a:pPr marL="514350" indent="-514350">
              <a:buAutoNum type="arabicParenR"/>
            </a:pPr>
            <a:r>
              <a:rPr lang="it-IT" dirty="0"/>
              <a:t>Preservazione biodiversità</a:t>
            </a:r>
          </a:p>
          <a:p>
            <a:pPr marL="514350" indent="-514350">
              <a:buAutoNum type="arabicParenR"/>
            </a:pPr>
            <a:r>
              <a:rPr lang="it-IT" dirty="0"/>
              <a:t>Protezione suolo</a:t>
            </a:r>
          </a:p>
          <a:p>
            <a:pPr marL="514350" indent="-514350"/>
            <a:r>
              <a:rPr lang="it-IT" b="1" dirty="0"/>
              <a:t>Strategia di Lisbona e Goteborg</a:t>
            </a:r>
          </a:p>
          <a:p>
            <a:pPr marL="514350" indent="-514350"/>
            <a:r>
              <a:rPr lang="it-IT" dirty="0"/>
              <a:t>Investimento in vari settori:</a:t>
            </a:r>
          </a:p>
          <a:p>
            <a:pPr marL="514350" indent="-514350">
              <a:buAutoNum type="arabicParenR"/>
            </a:pPr>
            <a:r>
              <a:rPr lang="it-IT" dirty="0"/>
              <a:t>Politica di sviluppo rurale</a:t>
            </a:r>
          </a:p>
          <a:p>
            <a:pPr marL="514350" indent="-514350">
              <a:buAutoNum type="arabicParenR"/>
            </a:pPr>
            <a:r>
              <a:rPr lang="it-IT" dirty="0"/>
              <a:t>Prevenzione incendi e inquinamento</a:t>
            </a:r>
          </a:p>
          <a:p>
            <a:pPr marL="514350" indent="-514350">
              <a:buAutoNum type="arabicParenR"/>
            </a:pPr>
            <a:r>
              <a:rPr lang="it-IT" dirty="0"/>
              <a:t>Tutela della biodiversità</a:t>
            </a:r>
          </a:p>
          <a:p>
            <a:pPr marL="514350" indent="-514350">
              <a:buAutoNum type="arabicParenR"/>
            </a:pPr>
            <a:r>
              <a:rPr lang="it-IT" dirty="0"/>
              <a:t>Competitività silvicoltura</a:t>
            </a:r>
          </a:p>
          <a:p>
            <a:pPr marL="514350" indent="-514350"/>
            <a:r>
              <a:rPr lang="it-IT" dirty="0"/>
              <a:t>Piano d’Azione a favore delle Foreste e strumenti finanziari specifici</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AREE RURALI</a:t>
            </a:r>
          </a:p>
        </p:txBody>
      </p:sp>
      <p:sp>
        <p:nvSpPr>
          <p:cNvPr id="3" name="Segnaposto contenuto 2"/>
          <p:cNvSpPr>
            <a:spLocks noGrp="1"/>
          </p:cNvSpPr>
          <p:nvPr>
            <p:ph idx="1"/>
          </p:nvPr>
        </p:nvSpPr>
        <p:spPr/>
        <p:txBody>
          <a:bodyPr>
            <a:normAutofit fontScale="85000" lnSpcReduction="20000"/>
          </a:bodyPr>
          <a:lstStyle/>
          <a:p>
            <a:r>
              <a:rPr lang="it-IT" dirty="0"/>
              <a:t>80% territorio UE</a:t>
            </a:r>
          </a:p>
          <a:p>
            <a:r>
              <a:rPr lang="it-IT" dirty="0"/>
              <a:t>Tessuto sociale, economico, culturale e geografico peculiare</a:t>
            </a:r>
          </a:p>
          <a:p>
            <a:r>
              <a:rPr lang="it-IT" dirty="0"/>
              <a:t>Paesaggi europei</a:t>
            </a:r>
          </a:p>
          <a:p>
            <a:r>
              <a:rPr lang="it-IT" dirty="0"/>
              <a:t>Politica Agricola Comune (PAC)</a:t>
            </a:r>
          </a:p>
          <a:p>
            <a:r>
              <a:rPr lang="it-IT" dirty="0"/>
              <a:t>Conferenza Europea Sviluppo Rurale: DICHIARAZIONE </a:t>
            </a:r>
            <a:r>
              <a:rPr lang="it-IT" dirty="0" err="1"/>
              <a:t>DI</a:t>
            </a:r>
            <a:r>
              <a:rPr lang="it-IT" dirty="0"/>
              <a:t> CORK:</a:t>
            </a:r>
          </a:p>
          <a:p>
            <a:pPr marL="514350" indent="-514350">
              <a:buAutoNum type="arabicParenR"/>
            </a:pPr>
            <a:r>
              <a:rPr lang="it-IT" dirty="0"/>
              <a:t>Priorità sviluppo rurale sostenibile</a:t>
            </a:r>
          </a:p>
          <a:p>
            <a:pPr marL="514350" indent="-514350">
              <a:buAutoNum type="arabicParenR"/>
            </a:pPr>
            <a:r>
              <a:rPr lang="it-IT" dirty="0"/>
              <a:t>Approccio integrato con altre politiche (agricoltura,</a:t>
            </a:r>
            <a:r>
              <a:rPr lang="it-IT" dirty="0" err="1"/>
              <a:t>turismo…</a:t>
            </a:r>
            <a:r>
              <a:rPr lang="it-IT" dirty="0"/>
              <a:t>)</a:t>
            </a:r>
          </a:p>
          <a:p>
            <a:pPr marL="514350" indent="-514350">
              <a:buAutoNum type="arabicParenR"/>
            </a:pPr>
            <a:r>
              <a:rPr lang="it-IT" dirty="0"/>
              <a:t>Tutela qualità paesaggi europei</a:t>
            </a:r>
          </a:p>
          <a:p>
            <a:pPr marL="514350" indent="-514350">
              <a:buAutoNum type="arabicParenR"/>
            </a:pPr>
            <a:r>
              <a:rPr lang="it-IT" dirty="0"/>
              <a:t>Sussidiarietà interventi</a:t>
            </a:r>
          </a:p>
          <a:p>
            <a:pPr marL="514350" indent="-514350">
              <a:buAutoNum type="arabicParenR"/>
            </a:pPr>
            <a:r>
              <a:rPr lang="it-IT" dirty="0"/>
              <a:t>Semplificazione, programmazione, finanziamenti e ricerca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24200" y="357166"/>
            <a:ext cx="8229600" cy="714380"/>
          </a:xfrm>
        </p:spPr>
        <p:txBody>
          <a:bodyPr/>
          <a:lstStyle/>
          <a:p>
            <a:r>
              <a:rPr lang="it-IT" dirty="0"/>
              <a:t>REGIONI COSTIERE</a:t>
            </a:r>
          </a:p>
        </p:txBody>
      </p:sp>
      <p:sp>
        <p:nvSpPr>
          <p:cNvPr id="3" name="Segnaposto contenuto 2"/>
          <p:cNvSpPr>
            <a:spLocks noGrp="1"/>
          </p:cNvSpPr>
          <p:nvPr>
            <p:ph idx="1"/>
          </p:nvPr>
        </p:nvSpPr>
        <p:spPr>
          <a:xfrm>
            <a:off x="1981200" y="1071546"/>
            <a:ext cx="8229600" cy="5429288"/>
          </a:xfrm>
        </p:spPr>
        <p:txBody>
          <a:bodyPr>
            <a:normAutofit fontScale="92500" lnSpcReduction="20000"/>
          </a:bodyPr>
          <a:lstStyle/>
          <a:p>
            <a:r>
              <a:rPr lang="it-IT" dirty="0"/>
              <a:t>Degrado coste europee</a:t>
            </a:r>
          </a:p>
          <a:p>
            <a:r>
              <a:rPr lang="it-IT" dirty="0"/>
              <a:t>Mutamenti nella destinazione d’uso dei suoli</a:t>
            </a:r>
          </a:p>
          <a:p>
            <a:r>
              <a:rPr lang="it-IT" dirty="0"/>
              <a:t>Pressioni su ecosistemi costieri:</a:t>
            </a:r>
          </a:p>
          <a:p>
            <a:pPr>
              <a:buNone/>
            </a:pPr>
            <a:r>
              <a:rPr lang="it-IT" dirty="0"/>
              <a:t>1) Sviluppo porti (Commercio e logistica)</a:t>
            </a:r>
          </a:p>
          <a:p>
            <a:pPr>
              <a:buNone/>
            </a:pPr>
            <a:r>
              <a:rPr lang="it-IT" dirty="0"/>
              <a:t>2) Turismo</a:t>
            </a:r>
          </a:p>
          <a:p>
            <a:pPr>
              <a:buNone/>
            </a:pPr>
            <a:r>
              <a:rPr lang="it-IT" dirty="0"/>
              <a:t>3) Acquacoltura</a:t>
            </a:r>
          </a:p>
          <a:p>
            <a:pPr>
              <a:buNone/>
            </a:pPr>
            <a:r>
              <a:rPr lang="it-IT" dirty="0"/>
              <a:t>4) Pesca</a:t>
            </a:r>
          </a:p>
          <a:p>
            <a:pPr>
              <a:buNone/>
            </a:pPr>
            <a:r>
              <a:rPr lang="it-IT" dirty="0"/>
              <a:t>5) Sfruttamento eccessivo fondali marini</a:t>
            </a:r>
          </a:p>
          <a:p>
            <a:pPr>
              <a:buNone/>
            </a:pPr>
            <a:r>
              <a:rPr lang="it-IT" dirty="0"/>
              <a:t>6) Densità superiore a zone interne</a:t>
            </a:r>
          </a:p>
          <a:p>
            <a:r>
              <a:rPr lang="it-IT" dirty="0"/>
              <a:t>Zone costiere maggiormente sfruttate:</a:t>
            </a:r>
          </a:p>
          <a:p>
            <a:pPr marL="514350" indent="-514350">
              <a:buAutoNum type="arabicParenR"/>
            </a:pPr>
            <a:r>
              <a:rPr lang="it-IT" dirty="0"/>
              <a:t>Costa mediterranea</a:t>
            </a:r>
          </a:p>
          <a:p>
            <a:pPr marL="514350" indent="-514350">
              <a:buAutoNum type="arabicParenR"/>
            </a:pPr>
            <a:r>
              <a:rPr lang="it-IT" dirty="0"/>
              <a:t>Costa atlantica (Francia, Spagna, Portogallo)</a:t>
            </a:r>
          </a:p>
          <a:p>
            <a:pPr marL="514350" indent="-514350">
              <a:buAutoNum type="arabicParenR"/>
            </a:pPr>
            <a:r>
              <a:rPr lang="it-IT" dirty="0"/>
              <a:t>Coste Mare del Nord (Olanda e Belgio)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6E2DD-D55D-8F24-9982-95EEE64D9367}"/>
              </a:ext>
            </a:extLst>
          </p:cNvPr>
          <p:cNvSpPr>
            <a:spLocks noGrp="1"/>
          </p:cNvSpPr>
          <p:nvPr>
            <p:ph type="title"/>
          </p:nvPr>
        </p:nvSpPr>
        <p:spPr/>
        <p:txBody>
          <a:bodyPr/>
          <a:lstStyle/>
          <a:p>
            <a:r>
              <a:rPr lang="it-IT" dirty="0"/>
              <a:t>Sistema economico e ambiente</a:t>
            </a:r>
          </a:p>
        </p:txBody>
      </p:sp>
      <p:sp>
        <p:nvSpPr>
          <p:cNvPr id="3" name="Segnaposto contenuto 2">
            <a:extLst>
              <a:ext uri="{FF2B5EF4-FFF2-40B4-BE49-F238E27FC236}">
                <a16:creationId xmlns:a16="http://schemas.microsoft.com/office/drawing/2014/main" id="{0CA93178-A898-F836-A84A-517D75CE08C0}"/>
              </a:ext>
            </a:extLst>
          </p:cNvPr>
          <p:cNvSpPr>
            <a:spLocks noGrp="1"/>
          </p:cNvSpPr>
          <p:nvPr>
            <p:ph idx="1"/>
          </p:nvPr>
        </p:nvSpPr>
        <p:spPr/>
        <p:txBody>
          <a:bodyPr>
            <a:normAutofit fontScale="92500" lnSpcReduction="10000"/>
          </a:bodyPr>
          <a:lstStyle/>
          <a:p>
            <a:pPr>
              <a:spcBef>
                <a:spcPts val="0"/>
              </a:spcBef>
              <a:defRPr/>
            </a:pPr>
            <a:r>
              <a:rPr lang="it-IT" sz="2800" dirty="0">
                <a:latin typeface="+mn-lt"/>
                <a:ea typeface="+mn-ea"/>
                <a:cs typeface="Times New Roman" pitchFamily="18" charset="0"/>
              </a:rPr>
              <a:t>Il sistema economico alimenta una circolazione di materia ed  energia secondo tempi e modalità diverse da quelli dell’ecosistema stesso e questo provoca all’ambiente delle  </a:t>
            </a:r>
            <a:r>
              <a:rPr lang="it-IT" sz="2800" b="1" dirty="0">
                <a:latin typeface="+mn-lt"/>
                <a:ea typeface="+mn-ea"/>
                <a:cs typeface="Times New Roman" pitchFamily="18" charset="0"/>
              </a:rPr>
              <a:t>alterazioni</a:t>
            </a:r>
            <a:r>
              <a:rPr lang="it-IT" sz="2800" dirty="0">
                <a:latin typeface="+mn-lt"/>
                <a:ea typeface="+mn-ea"/>
                <a:cs typeface="Times New Roman" pitchFamily="18" charset="0"/>
              </a:rPr>
              <a:t>. </a:t>
            </a:r>
          </a:p>
          <a:p>
            <a:pPr>
              <a:spcBef>
                <a:spcPts val="0"/>
              </a:spcBef>
              <a:defRPr/>
            </a:pPr>
            <a:endParaRPr lang="it-IT" b="1" dirty="0">
              <a:latin typeface="+mn-lt"/>
              <a:cs typeface="Times New Roman" pitchFamily="18" charset="0"/>
            </a:endParaRPr>
          </a:p>
          <a:p>
            <a:pPr marL="0" indent="0">
              <a:spcBef>
                <a:spcPts val="0"/>
              </a:spcBef>
              <a:buNone/>
              <a:defRPr/>
            </a:pPr>
            <a:r>
              <a:rPr lang="it-IT" sz="2800" b="1" dirty="0">
                <a:latin typeface="+mn-lt"/>
                <a:ea typeface="+mn-ea"/>
                <a:cs typeface="Times New Roman" pitchFamily="18" charset="0"/>
              </a:rPr>
              <a:t>1) Reversibili </a:t>
            </a:r>
            <a:r>
              <a:rPr lang="it-IT" sz="2800" dirty="0">
                <a:latin typeface="+mn-lt"/>
                <a:ea typeface="+mn-ea"/>
                <a:cs typeface="Times New Roman" pitchFamily="18" charset="0"/>
              </a:rPr>
              <a:t>che possono cioè essere riassorbite da </a:t>
            </a:r>
            <a:r>
              <a:rPr lang="it-IT" sz="2800" b="1" dirty="0">
                <a:latin typeface="+mn-lt"/>
                <a:ea typeface="+mn-ea"/>
                <a:cs typeface="Times New Roman" pitchFamily="18" charset="0"/>
              </a:rPr>
              <a:t>retroazioni </a:t>
            </a:r>
            <a:r>
              <a:rPr lang="it-IT" sz="2800" b="1" dirty="0" err="1">
                <a:latin typeface="+mn-lt"/>
                <a:ea typeface="+mn-ea"/>
                <a:cs typeface="Times New Roman" pitchFamily="18" charset="0"/>
              </a:rPr>
              <a:t>riequilibratrici</a:t>
            </a:r>
            <a:endParaRPr lang="it-IT" sz="2800" i="1" dirty="0">
              <a:latin typeface="+mn-lt"/>
              <a:ea typeface="+mn-ea"/>
              <a:cs typeface="Times New Roman" pitchFamily="18" charset="0"/>
            </a:endParaRPr>
          </a:p>
          <a:p>
            <a:pPr>
              <a:spcBef>
                <a:spcPts val="0"/>
              </a:spcBef>
              <a:defRPr/>
            </a:pPr>
            <a:endParaRPr lang="it-IT" sz="2800" i="1" dirty="0">
              <a:latin typeface="+mn-lt"/>
              <a:ea typeface="+mn-ea"/>
              <a:cs typeface="Times New Roman" pitchFamily="18" charset="0"/>
            </a:endParaRPr>
          </a:p>
          <a:p>
            <a:pPr>
              <a:spcBef>
                <a:spcPts val="0"/>
              </a:spcBef>
              <a:defRPr/>
            </a:pPr>
            <a:endParaRPr lang="it-IT" sz="2800" i="1" dirty="0">
              <a:latin typeface="+mn-lt"/>
              <a:ea typeface="+mn-ea"/>
              <a:cs typeface="Times New Roman" pitchFamily="18" charset="0"/>
            </a:endParaRPr>
          </a:p>
          <a:p>
            <a:pPr>
              <a:spcBef>
                <a:spcPts val="0"/>
              </a:spcBef>
              <a:defRPr/>
            </a:pPr>
            <a:endParaRPr lang="it-IT" sz="2800" i="1" dirty="0">
              <a:latin typeface="+mn-lt"/>
              <a:ea typeface="+mn-ea"/>
              <a:cs typeface="Times New Roman" pitchFamily="18" charset="0"/>
            </a:endParaRPr>
          </a:p>
          <a:p>
            <a:pPr marL="0" indent="0">
              <a:spcBef>
                <a:spcPts val="0"/>
              </a:spcBef>
              <a:buNone/>
              <a:defRPr/>
            </a:pPr>
            <a:r>
              <a:rPr lang="it-IT" sz="2800" b="1" dirty="0">
                <a:latin typeface="+mn-lt"/>
                <a:ea typeface="+mn-ea"/>
                <a:cs typeface="Times New Roman" pitchFamily="18" charset="0"/>
              </a:rPr>
              <a:t>2) Irreversibili</a:t>
            </a:r>
            <a:r>
              <a:rPr lang="it-IT" sz="2800" dirty="0">
                <a:latin typeface="+mn-lt"/>
                <a:ea typeface="+mn-ea"/>
                <a:cs typeface="Times New Roman" pitchFamily="18" charset="0"/>
              </a:rPr>
              <a:t> che allontanano l’ambiente dai suoi equilibri definitivamente e che perciò hanno su di esso effetti distruttivi, a breve o a lungo termine.</a:t>
            </a:r>
          </a:p>
          <a:p>
            <a:endParaRPr lang="it-IT" sz="2800" dirty="0">
              <a:latin typeface="+mn-lt"/>
              <a:ea typeface="+mn-ea"/>
              <a:cs typeface="Times New Roman" pitchFamily="18" charset="0"/>
            </a:endParaRPr>
          </a:p>
          <a:p>
            <a:endParaRPr lang="it-IT" dirty="0"/>
          </a:p>
        </p:txBody>
      </p:sp>
    </p:spTree>
    <p:extLst>
      <p:ext uri="{BB962C8B-B14F-4D97-AF65-F5344CB8AC3E}">
        <p14:creationId xmlns:p14="http://schemas.microsoft.com/office/powerpoint/2010/main" val="38318714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REGIONI COSTIERE</a:t>
            </a:r>
          </a:p>
        </p:txBody>
      </p:sp>
      <p:sp>
        <p:nvSpPr>
          <p:cNvPr id="3" name="Segnaposto contenuto 2"/>
          <p:cNvSpPr>
            <a:spLocks noGrp="1"/>
          </p:cNvSpPr>
          <p:nvPr>
            <p:ph idx="1"/>
          </p:nvPr>
        </p:nvSpPr>
        <p:spPr/>
        <p:txBody>
          <a:bodyPr>
            <a:normAutofit/>
          </a:bodyPr>
          <a:lstStyle/>
          <a:p>
            <a:r>
              <a:rPr lang="it-IT" dirty="0"/>
              <a:t>Turismo e seconde case</a:t>
            </a:r>
          </a:p>
          <a:p>
            <a:r>
              <a:rPr lang="it-IT" dirty="0"/>
              <a:t>Urbanizzazione pianure alluvionali Fiumi (Po, Reno): pressione costiera crescente</a:t>
            </a:r>
          </a:p>
          <a:p>
            <a:r>
              <a:rPr lang="it-IT" dirty="0"/>
              <a:t>Gestione integrata zone costiere: molte politiche impatto (</a:t>
            </a:r>
            <a:r>
              <a:rPr lang="it-IT" dirty="0" err="1"/>
              <a:t>pac</a:t>
            </a:r>
            <a:r>
              <a:rPr lang="it-IT" dirty="0"/>
              <a:t>, politiche zone rurali, turismo)</a:t>
            </a:r>
          </a:p>
          <a:p>
            <a:r>
              <a:rPr lang="it-IT" dirty="0"/>
              <a:t>Obiettivi:</a:t>
            </a:r>
          </a:p>
          <a:p>
            <a:pPr marL="514350" indent="-514350">
              <a:buAutoNum type="arabicParenR"/>
            </a:pPr>
            <a:r>
              <a:rPr lang="it-IT" dirty="0"/>
              <a:t>Tutela ecosistemi</a:t>
            </a:r>
          </a:p>
          <a:p>
            <a:pPr marL="514350" indent="-514350">
              <a:buAutoNum type="arabicParenR"/>
            </a:pPr>
            <a:r>
              <a:rPr lang="it-IT" dirty="0"/>
              <a:t>Promozione benessere economico e sociale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05200" y="285728"/>
            <a:ext cx="7848600" cy="928694"/>
          </a:xfrm>
        </p:spPr>
        <p:txBody>
          <a:bodyPr/>
          <a:lstStyle/>
          <a:p>
            <a:r>
              <a:rPr lang="it-IT" dirty="0"/>
              <a:t>BIODIVERSITA’</a:t>
            </a:r>
          </a:p>
        </p:txBody>
      </p:sp>
      <p:sp>
        <p:nvSpPr>
          <p:cNvPr id="3" name="Segnaposto contenuto 2"/>
          <p:cNvSpPr>
            <a:spLocks noGrp="1"/>
          </p:cNvSpPr>
          <p:nvPr>
            <p:ph idx="1"/>
          </p:nvPr>
        </p:nvSpPr>
        <p:spPr>
          <a:xfrm>
            <a:off x="1981200" y="1214422"/>
            <a:ext cx="8229600" cy="5357850"/>
          </a:xfrm>
        </p:spPr>
        <p:txBody>
          <a:bodyPr>
            <a:normAutofit fontScale="92500" lnSpcReduction="10000"/>
          </a:bodyPr>
          <a:lstStyle/>
          <a:p>
            <a:r>
              <a:rPr lang="it-IT" dirty="0"/>
              <a:t>CONVENZIONE </a:t>
            </a:r>
            <a:r>
              <a:rPr lang="it-IT" dirty="0" err="1"/>
              <a:t>DI</a:t>
            </a:r>
            <a:r>
              <a:rPr lang="it-IT" dirty="0"/>
              <a:t> RIO SULLA BIODIVERSITA’</a:t>
            </a:r>
          </a:p>
          <a:p>
            <a:r>
              <a:rPr lang="it-IT" dirty="0"/>
              <a:t>Crescente diminuzione diversità biologica in Europa a causa delle attività umane:</a:t>
            </a:r>
          </a:p>
          <a:p>
            <a:pPr marL="514350" indent="-514350">
              <a:buAutoNum type="arabicParenR"/>
            </a:pPr>
            <a:r>
              <a:rPr lang="it-IT" dirty="0"/>
              <a:t>Pratiche agricole</a:t>
            </a:r>
          </a:p>
          <a:p>
            <a:pPr marL="514350" indent="-514350">
              <a:buAutoNum type="arabicParenR"/>
            </a:pPr>
            <a:r>
              <a:rPr lang="it-IT" dirty="0"/>
              <a:t>Infrastrutture</a:t>
            </a:r>
          </a:p>
          <a:p>
            <a:pPr marL="514350" indent="-514350">
              <a:buAutoNum type="arabicParenR"/>
            </a:pPr>
            <a:r>
              <a:rPr lang="it-IT" dirty="0"/>
              <a:t>Urbanizzazione</a:t>
            </a:r>
          </a:p>
          <a:p>
            <a:pPr marL="514350" indent="-514350">
              <a:buAutoNum type="arabicParenR"/>
            </a:pPr>
            <a:r>
              <a:rPr lang="it-IT" dirty="0"/>
              <a:t>Turismo di massa</a:t>
            </a:r>
          </a:p>
          <a:p>
            <a:pPr marL="514350" indent="-514350">
              <a:buAutoNum type="arabicParenR"/>
            </a:pPr>
            <a:r>
              <a:rPr lang="it-IT" dirty="0"/>
              <a:t>inquinamento</a:t>
            </a:r>
          </a:p>
          <a:p>
            <a:r>
              <a:rPr lang="it-IT" dirty="0"/>
              <a:t>Johannesburg e Goteborg</a:t>
            </a:r>
          </a:p>
          <a:p>
            <a:r>
              <a:rPr lang="it-IT" dirty="0"/>
              <a:t>STRATEGIA PER LA DIVERSITA’ BIOLOGICA</a:t>
            </a:r>
          </a:p>
          <a:p>
            <a:r>
              <a:rPr lang="it-IT" dirty="0"/>
              <a:t>Ruolo fondamentale comunità locali e popolazioni autoctone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24200" y="468086"/>
            <a:ext cx="8229600" cy="664028"/>
          </a:xfrm>
        </p:spPr>
        <p:txBody>
          <a:bodyPr/>
          <a:lstStyle/>
          <a:p>
            <a:r>
              <a:rPr lang="it-IT" dirty="0"/>
              <a:t>BIODIVERSITA’</a:t>
            </a:r>
          </a:p>
        </p:txBody>
      </p:sp>
      <p:sp>
        <p:nvSpPr>
          <p:cNvPr id="3" name="Segnaposto contenuto 2"/>
          <p:cNvSpPr>
            <a:spLocks noGrp="1"/>
          </p:cNvSpPr>
          <p:nvPr>
            <p:ph idx="1"/>
          </p:nvPr>
        </p:nvSpPr>
        <p:spPr>
          <a:xfrm>
            <a:off x="1981200" y="1000108"/>
            <a:ext cx="8229600" cy="5572164"/>
          </a:xfrm>
        </p:spPr>
        <p:txBody>
          <a:bodyPr>
            <a:normAutofit/>
          </a:bodyPr>
          <a:lstStyle/>
          <a:p>
            <a:r>
              <a:rPr lang="it-IT" dirty="0"/>
              <a:t>SETTORI E OBIETTIVI:</a:t>
            </a:r>
          </a:p>
          <a:p>
            <a:pPr marL="514350" indent="-514350">
              <a:buAutoNum type="arabicParenR"/>
            </a:pPr>
            <a:r>
              <a:rPr lang="it-IT" dirty="0"/>
              <a:t>Conservazione risorse naturali:creazione rete ecologica zone speciali protette NATURA 2000</a:t>
            </a:r>
          </a:p>
          <a:p>
            <a:pPr marL="514350" indent="-514350">
              <a:buAutoNum type="arabicParenR"/>
            </a:pPr>
            <a:r>
              <a:rPr lang="it-IT" dirty="0"/>
              <a:t>Agricoltura: promozione buone pratiche agricole</a:t>
            </a:r>
          </a:p>
          <a:p>
            <a:pPr marL="514350" indent="-514350">
              <a:buAutoNum type="arabicParenR"/>
            </a:pPr>
            <a:r>
              <a:rPr lang="it-IT" dirty="0"/>
              <a:t>Pesca: promozione pratiche con impatto limitato e conservazione stock ittici</a:t>
            </a:r>
          </a:p>
          <a:p>
            <a:pPr marL="514350" indent="-514350">
              <a:buAutoNum type="arabicParenR"/>
            </a:pPr>
            <a:r>
              <a:rPr lang="it-IT" dirty="0"/>
              <a:t>Politica regionale</a:t>
            </a:r>
          </a:p>
          <a:p>
            <a:pPr marL="514350" indent="-514350">
              <a:buAutoNum type="arabicParenR"/>
            </a:pPr>
            <a:r>
              <a:rPr lang="it-IT" dirty="0"/>
              <a:t>Foreste</a:t>
            </a:r>
          </a:p>
          <a:p>
            <a:pPr marL="514350" indent="-514350">
              <a:buAutoNum type="arabicParenR"/>
            </a:pPr>
            <a:r>
              <a:rPr lang="it-IT" dirty="0"/>
              <a:t>Energia e trasporti</a:t>
            </a:r>
          </a:p>
          <a:p>
            <a:pPr marL="514350" indent="-514350">
              <a:buAutoNum type="arabicParenR"/>
            </a:pPr>
            <a:r>
              <a:rPr lang="it-IT" dirty="0"/>
              <a:t>Sviluppo e cooperazione economica</a:t>
            </a:r>
          </a:p>
          <a:p>
            <a:pPr marL="514350" indent="-514350">
              <a:buAutoNum type="arabicParenR"/>
            </a:pPr>
            <a:endParaRPr lang="it-IT"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84714" y="357166"/>
            <a:ext cx="8469086" cy="949120"/>
          </a:xfrm>
        </p:spPr>
        <p:txBody>
          <a:bodyPr/>
          <a:lstStyle/>
          <a:p>
            <a:r>
              <a:rPr lang="it-IT" dirty="0"/>
              <a:t>RISORSE ALIEUTICHE</a:t>
            </a:r>
          </a:p>
        </p:txBody>
      </p:sp>
      <p:sp>
        <p:nvSpPr>
          <p:cNvPr id="3" name="Segnaposto contenuto 2"/>
          <p:cNvSpPr>
            <a:spLocks noGrp="1"/>
          </p:cNvSpPr>
          <p:nvPr>
            <p:ph idx="1"/>
          </p:nvPr>
        </p:nvSpPr>
        <p:spPr>
          <a:xfrm>
            <a:off x="1981200" y="1214422"/>
            <a:ext cx="8229600" cy="5286412"/>
          </a:xfrm>
        </p:spPr>
        <p:txBody>
          <a:bodyPr/>
          <a:lstStyle/>
          <a:p>
            <a:r>
              <a:rPr lang="it-IT" dirty="0"/>
              <a:t>Politica comune della pesca</a:t>
            </a:r>
          </a:p>
          <a:p>
            <a:r>
              <a:rPr lang="it-IT" dirty="0"/>
              <a:t>Obiettivo:attuare approccio basato sugli ecosistemi</a:t>
            </a:r>
          </a:p>
          <a:p>
            <a:r>
              <a:rPr lang="it-IT" dirty="0"/>
              <a:t>Politica alieutica con impatto minimo su ecosistemi marittimi e specie marine</a:t>
            </a:r>
          </a:p>
          <a:p>
            <a:r>
              <a:rPr lang="it-IT" dirty="0"/>
              <a:t>Adozione misure di emergenza</a:t>
            </a:r>
          </a:p>
          <a:p>
            <a:r>
              <a:rPr lang="it-IT" dirty="0"/>
              <a:t>Congelamento capacità totale flotta comunitaria</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AZIONI POLICHE UE SU MODELLI </a:t>
            </a:r>
            <a:r>
              <a:rPr lang="it-IT" dirty="0" err="1"/>
              <a:t>DI</a:t>
            </a:r>
            <a:r>
              <a:rPr lang="it-IT" dirty="0"/>
              <a:t> PRODUZIONE E CONSUMO IN CHIAVE </a:t>
            </a:r>
            <a:r>
              <a:rPr lang="it-IT" dirty="0" err="1"/>
              <a:t>DI</a:t>
            </a:r>
            <a:r>
              <a:rPr lang="it-IT" dirty="0"/>
              <a:t> S.S.</a:t>
            </a:r>
          </a:p>
        </p:txBody>
      </p:sp>
      <p:sp>
        <p:nvSpPr>
          <p:cNvPr id="3" name="Segnaposto contenuto 2"/>
          <p:cNvSpPr>
            <a:spLocks noGrp="1"/>
          </p:cNvSpPr>
          <p:nvPr>
            <p:ph idx="1"/>
          </p:nvPr>
        </p:nvSpPr>
        <p:spPr>
          <a:xfrm>
            <a:off x="1981200" y="2214555"/>
            <a:ext cx="8229600" cy="3911609"/>
          </a:xfrm>
        </p:spPr>
        <p:txBody>
          <a:bodyPr/>
          <a:lstStyle/>
          <a:p>
            <a:pPr marL="514350" indent="-514350">
              <a:buAutoNum type="arabicParenR"/>
            </a:pPr>
            <a:r>
              <a:rPr lang="it-IT" dirty="0"/>
              <a:t>ENERGIE</a:t>
            </a:r>
          </a:p>
          <a:p>
            <a:pPr marL="514350" indent="-514350">
              <a:buAutoNum type="arabicParenR"/>
            </a:pPr>
            <a:r>
              <a:rPr lang="it-IT" dirty="0"/>
              <a:t>TRASPORTI</a:t>
            </a:r>
          </a:p>
          <a:p>
            <a:pPr marL="514350" indent="-514350">
              <a:buAutoNum type="arabicParenR"/>
            </a:pPr>
            <a:r>
              <a:rPr lang="it-IT" dirty="0"/>
              <a:t>INNOVAZIONE, RICERCA E COMPETITIVITA’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379828"/>
            <a:ext cx="8229600" cy="477404"/>
          </a:xfrm>
        </p:spPr>
        <p:txBody>
          <a:bodyPr/>
          <a:lstStyle/>
          <a:p>
            <a:pPr algn="ctr"/>
            <a:r>
              <a:rPr lang="it-IT" dirty="0"/>
              <a:t>TURISMO SOSTENIBILE</a:t>
            </a:r>
          </a:p>
        </p:txBody>
      </p:sp>
      <p:sp>
        <p:nvSpPr>
          <p:cNvPr id="3" name="Segnaposto contenuto 2"/>
          <p:cNvSpPr>
            <a:spLocks noGrp="1"/>
          </p:cNvSpPr>
          <p:nvPr>
            <p:ph idx="1"/>
          </p:nvPr>
        </p:nvSpPr>
        <p:spPr>
          <a:xfrm>
            <a:off x="1981200" y="1308294"/>
            <a:ext cx="8229600" cy="5335415"/>
          </a:xfrm>
        </p:spPr>
        <p:txBody>
          <a:bodyPr>
            <a:normAutofit fontScale="92500" lnSpcReduction="10000"/>
          </a:bodyPr>
          <a:lstStyle/>
          <a:p>
            <a:r>
              <a:rPr lang="it-IT" dirty="0"/>
              <a:t>XXI sec.: uno dei fenomeni mondiali sociale ed economici più dirompenti</a:t>
            </a:r>
          </a:p>
          <a:p>
            <a:r>
              <a:rPr lang="it-IT" dirty="0"/>
              <a:t>Globalizzazione: bene primaria importanza</a:t>
            </a:r>
          </a:p>
          <a:p>
            <a:r>
              <a:rPr lang="it-IT" dirty="0"/>
              <a:t>Mezzo evasione e formazione personale</a:t>
            </a:r>
          </a:p>
          <a:p>
            <a:r>
              <a:rPr lang="it-IT" dirty="0"/>
              <a:t>Organizzazione Mondiale del Turismo: fenomeno in continuo aumento</a:t>
            </a:r>
          </a:p>
          <a:p>
            <a:r>
              <a:rPr lang="it-IT" b="1" dirty="0"/>
              <a:t>IMPATTI AMBIENTALI ATTIVITA’ TURISTICHE</a:t>
            </a:r>
            <a:r>
              <a:rPr lang="it-IT" dirty="0"/>
              <a:t>:</a:t>
            </a:r>
          </a:p>
          <a:p>
            <a:pPr marL="514350" indent="-514350">
              <a:buAutoNum type="arabicParenR"/>
            </a:pPr>
            <a:r>
              <a:rPr lang="it-IT" dirty="0"/>
              <a:t>Inquinamento di ogni genere</a:t>
            </a:r>
          </a:p>
          <a:p>
            <a:pPr marL="514350" indent="-514350">
              <a:buAutoNum type="arabicParenR"/>
            </a:pPr>
            <a:r>
              <a:rPr lang="it-IT" dirty="0"/>
              <a:t>Diminuzione terreni per attività agricole e pastorizia</a:t>
            </a:r>
          </a:p>
          <a:p>
            <a:pPr marL="514350" indent="-514350">
              <a:buAutoNum type="arabicParenR"/>
            </a:pPr>
            <a:r>
              <a:rPr lang="it-IT" dirty="0"/>
              <a:t>Distruzione flora e fauna</a:t>
            </a:r>
          </a:p>
          <a:p>
            <a:pPr marL="514350" indent="-514350">
              <a:buAutoNum type="arabicParenR"/>
            </a:pPr>
            <a:r>
              <a:rPr lang="it-IT" dirty="0"/>
              <a:t>Congestione</a:t>
            </a:r>
          </a:p>
          <a:p>
            <a:pPr marL="514350" indent="-514350">
              <a:buAutoNum type="arabicParenR"/>
            </a:pPr>
            <a:r>
              <a:rPr lang="it-IT" dirty="0"/>
              <a:t>Concorrenza con altri settori</a:t>
            </a:r>
          </a:p>
          <a:p>
            <a:endParaRPr lang="it-IT"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0744"/>
            <a:ext cx="10515600" cy="642242"/>
          </a:xfrm>
        </p:spPr>
        <p:txBody>
          <a:bodyPr/>
          <a:lstStyle/>
          <a:p>
            <a:pPr algn="ctr"/>
            <a:r>
              <a:rPr lang="it-IT" dirty="0"/>
              <a:t>TURISMO</a:t>
            </a:r>
          </a:p>
        </p:txBody>
      </p:sp>
      <p:sp>
        <p:nvSpPr>
          <p:cNvPr id="3" name="Segnaposto contenuto 2"/>
          <p:cNvSpPr>
            <a:spLocks noGrp="1"/>
          </p:cNvSpPr>
          <p:nvPr>
            <p:ph idx="1"/>
          </p:nvPr>
        </p:nvSpPr>
        <p:spPr>
          <a:xfrm>
            <a:off x="1981200" y="1142985"/>
            <a:ext cx="8229600" cy="4983179"/>
          </a:xfrm>
        </p:spPr>
        <p:txBody>
          <a:bodyPr>
            <a:normAutofit/>
          </a:bodyPr>
          <a:lstStyle/>
          <a:p>
            <a:r>
              <a:rPr lang="it-IT" dirty="0"/>
              <a:t>RAPPORTO BRUNDLAND 1987: “le attività turistiche sono sostenibili quando si sviluppano in modo tale da mantenersi vitali in un’area turistica per un tempo illimitato, non alterano l’ambiente (naturale, sociale ed artistico) e non ostacolano lo sviluppo di altre attività sociali ed economiche”</a:t>
            </a:r>
          </a:p>
          <a:p>
            <a:r>
              <a:rPr lang="it-IT" dirty="0"/>
              <a:t>Necessario equilibrio tra aspetti ambientali, economici e sociali del turismo</a:t>
            </a:r>
          </a:p>
          <a:p>
            <a:endParaRPr lang="it-IT"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928670"/>
          </a:xfrm>
        </p:spPr>
        <p:txBody>
          <a:bodyPr/>
          <a:lstStyle/>
          <a:p>
            <a:r>
              <a:rPr lang="it-IT" dirty="0"/>
              <a:t>      CARTA DI LANZAROTE</a:t>
            </a:r>
          </a:p>
        </p:txBody>
      </p:sp>
      <p:sp>
        <p:nvSpPr>
          <p:cNvPr id="3" name="Segnaposto contenuto 2"/>
          <p:cNvSpPr>
            <a:spLocks noGrp="1"/>
          </p:cNvSpPr>
          <p:nvPr>
            <p:ph idx="1"/>
          </p:nvPr>
        </p:nvSpPr>
        <p:spPr>
          <a:xfrm>
            <a:off x="1981200" y="1295400"/>
            <a:ext cx="8229600" cy="4811486"/>
          </a:xfrm>
        </p:spPr>
        <p:txBody>
          <a:bodyPr>
            <a:normAutofit fontScale="85000" lnSpcReduction="20000"/>
          </a:bodyPr>
          <a:lstStyle/>
          <a:p>
            <a:r>
              <a:rPr lang="it-IT" dirty="0"/>
              <a:t>1995 CARTA </a:t>
            </a:r>
            <a:r>
              <a:rPr lang="it-IT" dirty="0" err="1"/>
              <a:t>DI</a:t>
            </a:r>
            <a:r>
              <a:rPr lang="it-IT" dirty="0"/>
              <a:t> LANZAROTE: Carta per un turismo sostenibile</a:t>
            </a:r>
          </a:p>
          <a:p>
            <a:r>
              <a:rPr lang="it-IT" dirty="0"/>
              <a:t>PRINCIPI:</a:t>
            </a:r>
          </a:p>
          <a:p>
            <a:pPr marL="514350" indent="-514350">
              <a:buAutoNum type="arabicParenR"/>
            </a:pPr>
            <a:r>
              <a:rPr lang="it-IT" dirty="0"/>
              <a:t>Sostenibilità ambientale, economica e sociale</a:t>
            </a:r>
          </a:p>
          <a:p>
            <a:pPr marL="514350" indent="-514350">
              <a:buAutoNum type="arabicParenR"/>
            </a:pPr>
            <a:r>
              <a:rPr lang="it-IT" dirty="0"/>
              <a:t>Integrazione aspetti naturali,culturali e umani</a:t>
            </a:r>
          </a:p>
          <a:p>
            <a:pPr marL="514350" indent="-514350">
              <a:buAutoNum type="arabicParenR"/>
            </a:pPr>
            <a:r>
              <a:rPr lang="it-IT" dirty="0"/>
              <a:t>Considerazione effetti su patrimonio e comunità locali</a:t>
            </a:r>
          </a:p>
          <a:p>
            <a:pPr marL="514350" indent="-514350">
              <a:buAutoNum type="arabicParenR"/>
            </a:pPr>
            <a:r>
              <a:rPr lang="it-IT" dirty="0"/>
              <a:t>Cooperazione di tutti gli attori e a tutti i livelli</a:t>
            </a:r>
          </a:p>
          <a:p>
            <a:pPr marL="514350" indent="-514350">
              <a:buAutoNum type="arabicParenR"/>
            </a:pPr>
            <a:r>
              <a:rPr lang="it-IT" dirty="0"/>
              <a:t>Azioni programmazione turistica</a:t>
            </a:r>
          </a:p>
          <a:p>
            <a:pPr marL="514350" indent="-514350">
              <a:buAutoNum type="arabicParenR"/>
            </a:pPr>
            <a:r>
              <a:rPr lang="it-IT" dirty="0"/>
              <a:t>Distribuzione benefici e oneri</a:t>
            </a:r>
          </a:p>
          <a:p>
            <a:pPr marL="514350" indent="-514350">
              <a:buAutoNum type="arabicParenR"/>
            </a:pPr>
            <a:r>
              <a:rPr lang="it-IT" dirty="0"/>
              <a:t>Scambio informazioni</a:t>
            </a:r>
          </a:p>
          <a:p>
            <a:pPr marL="514350" indent="-514350">
              <a:buAutoNum type="arabicParenR"/>
            </a:pPr>
            <a:r>
              <a:rPr lang="it-IT" dirty="0"/>
              <a:t>Trasporti</a:t>
            </a:r>
          </a:p>
          <a:p>
            <a:pPr marL="514350" indent="-514350">
              <a:buAutoNum type="arabicParenR"/>
            </a:pPr>
            <a:r>
              <a:rPr lang="it-IT" dirty="0"/>
              <a:t>Codici di comportamento imprese</a:t>
            </a:r>
          </a:p>
          <a:p>
            <a:endParaRPr lang="it-IT"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84714" y="285728"/>
            <a:ext cx="8469086" cy="889929"/>
          </a:xfrm>
        </p:spPr>
        <p:txBody>
          <a:bodyPr/>
          <a:lstStyle/>
          <a:p>
            <a:r>
              <a:rPr lang="it-IT" dirty="0"/>
              <a:t>CARTA </a:t>
            </a:r>
            <a:r>
              <a:rPr lang="it-IT" dirty="0" err="1"/>
              <a:t>DI</a:t>
            </a:r>
            <a:r>
              <a:rPr lang="it-IT" dirty="0"/>
              <a:t> LANZAROTE</a:t>
            </a:r>
          </a:p>
        </p:txBody>
      </p:sp>
      <p:sp>
        <p:nvSpPr>
          <p:cNvPr id="3" name="Segnaposto contenuto 2"/>
          <p:cNvSpPr>
            <a:spLocks noGrp="1"/>
          </p:cNvSpPr>
          <p:nvPr>
            <p:ph idx="1"/>
          </p:nvPr>
        </p:nvSpPr>
        <p:spPr>
          <a:xfrm>
            <a:off x="1981200" y="1000108"/>
            <a:ext cx="8229600" cy="5572164"/>
          </a:xfrm>
        </p:spPr>
        <p:txBody>
          <a:bodyPr>
            <a:normAutofit/>
          </a:bodyPr>
          <a:lstStyle/>
          <a:p>
            <a:r>
              <a:rPr lang="it-IT" dirty="0"/>
              <a:t>Misure previste nel PIANO </a:t>
            </a:r>
            <a:r>
              <a:rPr lang="it-IT" dirty="0" err="1"/>
              <a:t>D’AZIONE</a:t>
            </a:r>
            <a:r>
              <a:rPr lang="it-IT" dirty="0"/>
              <a:t> SUL TURISMO RESPONSABILE, in appendice alla Carta di Lanzarote:</a:t>
            </a:r>
          </a:p>
          <a:p>
            <a:pPr marL="514350" indent="-514350">
              <a:buAutoNum type="arabicParenR"/>
            </a:pPr>
            <a:r>
              <a:rPr lang="it-IT" dirty="0"/>
              <a:t>Valutazione contributo turismo su sostenibilità globale </a:t>
            </a:r>
          </a:p>
          <a:p>
            <a:pPr marL="514350" indent="-514350">
              <a:buAutoNum type="arabicParenR"/>
            </a:pPr>
            <a:r>
              <a:rPr lang="it-IT" dirty="0"/>
              <a:t>Pianificazione attività turistiche secondo sostenibilità</a:t>
            </a:r>
          </a:p>
          <a:p>
            <a:pPr marL="514350" indent="-514350">
              <a:buAutoNum type="arabicParenR"/>
            </a:pPr>
            <a:r>
              <a:rPr lang="it-IT" dirty="0"/>
              <a:t>Rafforzamento ruolo parti</a:t>
            </a:r>
          </a:p>
          <a:p>
            <a:pPr marL="514350" indent="-514350">
              <a:buAutoNum type="arabicParenR"/>
            </a:pPr>
            <a:r>
              <a:rPr lang="it-IT" dirty="0"/>
              <a:t>Promozione turismo locale</a:t>
            </a:r>
          </a:p>
          <a:p>
            <a:pPr marL="514350" indent="-514350">
              <a:buAutoNum type="arabicParenR"/>
            </a:pPr>
            <a:r>
              <a:rPr lang="it-IT" dirty="0"/>
              <a:t>Priorità aree particolari: piccole isole, aree costiere, zone alta montagna, città e centri storici</a:t>
            </a:r>
          </a:p>
          <a:p>
            <a:pPr marL="514350" indent="-514350">
              <a:buAutoNum type="arabicParenR"/>
            </a:pPr>
            <a:r>
              <a:rPr lang="it-IT" dirty="0"/>
              <a:t>Sviluppo misure di sostegno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32313" y="374260"/>
            <a:ext cx="8730343" cy="869924"/>
          </a:xfrm>
        </p:spPr>
        <p:txBody>
          <a:bodyPr>
            <a:normAutofit fontScale="90000"/>
          </a:bodyPr>
          <a:lstStyle/>
          <a:p>
            <a:r>
              <a:rPr lang="it-IT" dirty="0"/>
              <a:t>POLITICHE COMUNITARIE TURISMO SOSTENIBILE</a:t>
            </a:r>
          </a:p>
        </p:txBody>
      </p:sp>
      <p:sp>
        <p:nvSpPr>
          <p:cNvPr id="3" name="Segnaposto contenuto 2"/>
          <p:cNvSpPr>
            <a:spLocks noGrp="1"/>
          </p:cNvSpPr>
          <p:nvPr>
            <p:ph idx="1"/>
          </p:nvPr>
        </p:nvSpPr>
        <p:spPr>
          <a:xfrm>
            <a:off x="1981200" y="1600200"/>
            <a:ext cx="8229600" cy="4972072"/>
          </a:xfrm>
        </p:spPr>
        <p:txBody>
          <a:bodyPr>
            <a:normAutofit fontScale="92500" lnSpcReduction="10000"/>
          </a:bodyPr>
          <a:lstStyle/>
          <a:p>
            <a:r>
              <a:rPr lang="it-IT" dirty="0"/>
              <a:t>Non esiste specifica politica sul turismo nei Trattati Istitutivi</a:t>
            </a:r>
          </a:p>
          <a:p>
            <a:r>
              <a:rPr lang="it-IT" dirty="0"/>
              <a:t>Fondamentale politica coesione, sviluppo (Lisbona) e Sostenibilità (Goteborg)</a:t>
            </a:r>
          </a:p>
          <a:p>
            <a:r>
              <a:rPr lang="it-IT" dirty="0"/>
              <a:t>POLITICHE TRASVERSALI:</a:t>
            </a:r>
          </a:p>
          <a:p>
            <a:pPr marL="514350" indent="-514350">
              <a:buAutoNum type="arabicParenR"/>
            </a:pPr>
            <a:r>
              <a:rPr lang="it-IT" dirty="0"/>
              <a:t>Cultura</a:t>
            </a:r>
          </a:p>
          <a:p>
            <a:pPr marL="514350" indent="-514350">
              <a:buAutoNum type="arabicParenR"/>
            </a:pPr>
            <a:r>
              <a:rPr lang="it-IT" dirty="0"/>
              <a:t>Ricerca</a:t>
            </a:r>
          </a:p>
          <a:p>
            <a:pPr marL="514350" indent="-514350">
              <a:buAutoNum type="arabicParenR"/>
            </a:pPr>
            <a:r>
              <a:rPr lang="it-IT" dirty="0"/>
              <a:t>Trasporti</a:t>
            </a:r>
          </a:p>
          <a:p>
            <a:pPr marL="514350" indent="-514350">
              <a:buAutoNum type="arabicParenR"/>
            </a:pPr>
            <a:r>
              <a:rPr lang="it-IT" dirty="0"/>
              <a:t>Politiche regionali</a:t>
            </a:r>
          </a:p>
          <a:p>
            <a:pPr marL="514350" indent="-514350">
              <a:buAutoNum type="arabicParenR"/>
            </a:pPr>
            <a:r>
              <a:rPr lang="it-IT" dirty="0"/>
              <a:t>Libera circolazione</a:t>
            </a:r>
          </a:p>
          <a:p>
            <a:pPr marL="514350" indent="-514350">
              <a:buAutoNum type="arabicParenR"/>
            </a:pPr>
            <a:r>
              <a:rPr lang="it-IT" dirty="0"/>
              <a:t>Piccole e medie imprese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D51B8C-71DF-2A7A-CE97-607EC99B2D48}"/>
              </a:ext>
            </a:extLst>
          </p:cNvPr>
          <p:cNvSpPr>
            <a:spLocks noGrp="1"/>
          </p:cNvSpPr>
          <p:nvPr>
            <p:ph type="title"/>
          </p:nvPr>
        </p:nvSpPr>
        <p:spPr/>
        <p:txBody>
          <a:bodyPr/>
          <a:lstStyle/>
          <a:p>
            <a:pPr algn="ctr"/>
            <a:r>
              <a:rPr lang="it-IT" sz="4000" dirty="0">
                <a:latin typeface="+mj-lt"/>
                <a:ea typeface="+mn-ea"/>
                <a:cs typeface="Times New Roman" pitchFamily="18" charset="0"/>
              </a:rPr>
              <a:t>Il problema ecologico</a:t>
            </a:r>
            <a:br>
              <a:rPr lang="it-IT" sz="4000" dirty="0">
                <a:latin typeface="+mj-lt"/>
                <a:ea typeface="+mn-ea"/>
                <a:cs typeface="Times New Roman" pitchFamily="18" charset="0"/>
              </a:rPr>
            </a:br>
            <a:endParaRPr lang="it-IT" dirty="0"/>
          </a:p>
        </p:txBody>
      </p:sp>
      <p:sp>
        <p:nvSpPr>
          <p:cNvPr id="3" name="Segnaposto contenuto 2">
            <a:extLst>
              <a:ext uri="{FF2B5EF4-FFF2-40B4-BE49-F238E27FC236}">
                <a16:creationId xmlns:a16="http://schemas.microsoft.com/office/drawing/2014/main" id="{4D6C4364-2278-B342-EF15-A9067A5F4E84}"/>
              </a:ext>
            </a:extLst>
          </p:cNvPr>
          <p:cNvSpPr>
            <a:spLocks noGrp="1"/>
          </p:cNvSpPr>
          <p:nvPr>
            <p:ph idx="1"/>
          </p:nvPr>
        </p:nvSpPr>
        <p:spPr/>
        <p:txBody>
          <a:bodyPr/>
          <a:lstStyle/>
          <a:p>
            <a:pPr>
              <a:spcBef>
                <a:spcPct val="50000"/>
              </a:spcBef>
              <a:buFontTx/>
              <a:buChar char="•"/>
              <a:defRPr/>
            </a:pPr>
            <a:r>
              <a:rPr lang="it-IT" sz="2800" b="1" i="1" dirty="0">
                <a:latin typeface="+mn-lt"/>
                <a:ea typeface="+mn-ea"/>
                <a:cs typeface="Times New Roman" pitchFamily="18" charset="0"/>
              </a:rPr>
              <a:t>Global </a:t>
            </a:r>
            <a:r>
              <a:rPr lang="it-IT" sz="2800" b="1" i="1" dirty="0" err="1">
                <a:latin typeface="+mn-lt"/>
                <a:ea typeface="+mn-ea"/>
                <a:cs typeface="Times New Roman" pitchFamily="18" charset="0"/>
              </a:rPr>
              <a:t>change</a:t>
            </a:r>
            <a:r>
              <a:rPr lang="it-IT" sz="2800" b="1" i="1" dirty="0">
                <a:latin typeface="+mn-lt"/>
                <a:ea typeface="+mn-ea"/>
                <a:cs typeface="Times New Roman" pitchFamily="18" charset="0"/>
              </a:rPr>
              <a:t>                  global warming</a:t>
            </a:r>
          </a:p>
          <a:p>
            <a:pPr>
              <a:spcBef>
                <a:spcPct val="50000"/>
              </a:spcBef>
              <a:buFontTx/>
              <a:buChar char="•"/>
              <a:defRPr/>
            </a:pPr>
            <a:r>
              <a:rPr lang="it-IT" sz="2800" b="1" dirty="0">
                <a:latin typeface="+mn-lt"/>
                <a:ea typeface="+mn-ea"/>
                <a:cs typeface="Times New Roman" pitchFamily="18" charset="0"/>
              </a:rPr>
              <a:t> inquinamenti</a:t>
            </a:r>
          </a:p>
          <a:p>
            <a:pPr>
              <a:spcBef>
                <a:spcPct val="50000"/>
              </a:spcBef>
              <a:buFontTx/>
              <a:buChar char="•"/>
              <a:defRPr/>
            </a:pPr>
            <a:r>
              <a:rPr lang="it-IT" sz="2800" dirty="0">
                <a:latin typeface="+mn-lt"/>
                <a:ea typeface="+mn-ea"/>
                <a:cs typeface="Times New Roman" pitchFamily="18" charset="0"/>
              </a:rPr>
              <a:t> esaurimento delle risorse</a:t>
            </a:r>
            <a:r>
              <a:rPr lang="it-IT" sz="2800" b="1" dirty="0">
                <a:latin typeface="+mn-lt"/>
                <a:ea typeface="+mn-ea"/>
                <a:cs typeface="Times New Roman" pitchFamily="18" charset="0"/>
              </a:rPr>
              <a:t> naturali</a:t>
            </a:r>
          </a:p>
          <a:p>
            <a:pPr>
              <a:spcBef>
                <a:spcPct val="50000"/>
              </a:spcBef>
              <a:buFontTx/>
              <a:buChar char="•"/>
              <a:defRPr/>
            </a:pPr>
            <a:r>
              <a:rPr lang="it-IT" sz="2800" dirty="0">
                <a:latin typeface="+mn-lt"/>
                <a:ea typeface="+mn-ea"/>
                <a:cs typeface="Times New Roman" pitchFamily="18" charset="0"/>
              </a:rPr>
              <a:t> perdita della</a:t>
            </a:r>
            <a:r>
              <a:rPr lang="it-IT" sz="2800" b="1" dirty="0">
                <a:latin typeface="+mn-lt"/>
                <a:ea typeface="+mn-ea"/>
                <a:cs typeface="Times New Roman" pitchFamily="18" charset="0"/>
              </a:rPr>
              <a:t> biodiversità</a:t>
            </a:r>
          </a:p>
          <a:p>
            <a:endParaRPr lang="it-IT" dirty="0"/>
          </a:p>
        </p:txBody>
      </p:sp>
      <p:sp>
        <p:nvSpPr>
          <p:cNvPr id="4" name="Freccia a destra 3">
            <a:extLst>
              <a:ext uri="{FF2B5EF4-FFF2-40B4-BE49-F238E27FC236}">
                <a16:creationId xmlns:a16="http://schemas.microsoft.com/office/drawing/2014/main" id="{6623D68D-29E0-4695-8EDC-992206668F8F}"/>
              </a:ext>
            </a:extLst>
          </p:cNvPr>
          <p:cNvSpPr/>
          <p:nvPr/>
        </p:nvSpPr>
        <p:spPr>
          <a:xfrm>
            <a:off x="3592286" y="22934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286658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2056" y="359229"/>
            <a:ext cx="8501743" cy="1230085"/>
          </a:xfrm>
        </p:spPr>
        <p:txBody>
          <a:bodyPr>
            <a:normAutofit/>
          </a:bodyPr>
          <a:lstStyle/>
          <a:p>
            <a:r>
              <a:rPr lang="it-IT" dirty="0"/>
              <a:t>POLITICHE COMUNITARIE TURISMO SOSTENIBILE</a:t>
            </a:r>
          </a:p>
        </p:txBody>
      </p:sp>
      <p:sp>
        <p:nvSpPr>
          <p:cNvPr id="3" name="Segnaposto contenuto 2"/>
          <p:cNvSpPr>
            <a:spLocks noGrp="1"/>
          </p:cNvSpPr>
          <p:nvPr>
            <p:ph idx="1"/>
          </p:nvPr>
        </p:nvSpPr>
        <p:spPr>
          <a:xfrm>
            <a:off x="1981200" y="1428736"/>
            <a:ext cx="8229600" cy="5214974"/>
          </a:xfrm>
        </p:spPr>
        <p:txBody>
          <a:bodyPr>
            <a:normAutofit/>
          </a:bodyPr>
          <a:lstStyle/>
          <a:p>
            <a:r>
              <a:rPr lang="it-IT" dirty="0"/>
              <a:t>Nonostante ciò politica attiva nel settore</a:t>
            </a:r>
          </a:p>
          <a:p>
            <a:r>
              <a:rPr lang="it-IT" dirty="0"/>
              <a:t>Ma competenze prevalenti Stati</a:t>
            </a:r>
          </a:p>
          <a:p>
            <a:r>
              <a:rPr lang="it-IT" dirty="0"/>
              <a:t>Quinto Programma Azione: tra i 5 settori principali SS = TURISMO</a:t>
            </a:r>
          </a:p>
          <a:p>
            <a:r>
              <a:rPr lang="it-IT" dirty="0"/>
              <a:t>Turismo/sviluppo regionale/ambiente</a:t>
            </a:r>
          </a:p>
          <a:p>
            <a:r>
              <a:rPr lang="it-IT" dirty="0"/>
              <a:t>zone costiere e mari: PIANO BLU MEDITERRANEO</a:t>
            </a:r>
          </a:p>
          <a:p>
            <a:r>
              <a:rPr lang="it-IT" dirty="0"/>
              <a:t>EUROPA 2000:</a:t>
            </a:r>
          </a:p>
          <a:p>
            <a:pPr marL="514350" indent="-514350">
              <a:buAutoNum type="arabicParenR"/>
            </a:pPr>
            <a:r>
              <a:rPr lang="it-IT" dirty="0"/>
              <a:t>Diversificazione attività turistiche</a:t>
            </a:r>
          </a:p>
          <a:p>
            <a:pPr marL="514350" indent="-514350">
              <a:buAutoNum type="arabicParenR"/>
            </a:pPr>
            <a:r>
              <a:rPr lang="it-IT" dirty="0"/>
              <a:t>Miglioramento qualità servizi</a:t>
            </a:r>
          </a:p>
          <a:p>
            <a:pPr marL="514350" indent="-514350">
              <a:buAutoNum type="arabicParenR"/>
            </a:pPr>
            <a:r>
              <a:rPr lang="it-IT" dirty="0"/>
              <a:t>Azione su comportamento turisti</a:t>
            </a:r>
          </a:p>
          <a:p>
            <a:pPr marL="514350" indent="-514350">
              <a:buNone/>
            </a:pPr>
            <a:endParaRPr lang="it-IT" dirty="0"/>
          </a:p>
          <a:p>
            <a:pPr marL="514350" indent="-514350">
              <a:buNone/>
            </a:pPr>
            <a:endParaRPr lang="it-IT"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32314" y="370114"/>
            <a:ext cx="8621486" cy="1230086"/>
          </a:xfrm>
        </p:spPr>
        <p:txBody>
          <a:bodyPr>
            <a:normAutofit/>
          </a:bodyPr>
          <a:lstStyle/>
          <a:p>
            <a:r>
              <a:rPr lang="it-IT" dirty="0"/>
              <a:t>POLITICHE COMUNITARIE TURISMO SOSTENIBILE</a:t>
            </a:r>
          </a:p>
        </p:txBody>
      </p:sp>
      <p:sp>
        <p:nvSpPr>
          <p:cNvPr id="3" name="Segnaposto contenuto 2"/>
          <p:cNvSpPr>
            <a:spLocks noGrp="1"/>
          </p:cNvSpPr>
          <p:nvPr>
            <p:ph idx="1"/>
          </p:nvPr>
        </p:nvSpPr>
        <p:spPr>
          <a:xfrm>
            <a:off x="1981200" y="1600200"/>
            <a:ext cx="8229600" cy="4972072"/>
          </a:xfrm>
        </p:spPr>
        <p:txBody>
          <a:bodyPr>
            <a:normAutofit fontScale="92500" lnSpcReduction="10000"/>
          </a:bodyPr>
          <a:lstStyle/>
          <a:p>
            <a:r>
              <a:rPr lang="it-IT" dirty="0"/>
              <a:t>AGENDA XXI</a:t>
            </a:r>
          </a:p>
          <a:p>
            <a:r>
              <a:rPr lang="it-IT" dirty="0"/>
              <a:t>CARTA EUROPEA TURISMO SOSTENIBILE: Turismo non più minaccia per l’ambiente ma fondamentale fattore di sviluppo socio-economico e potenziale strumento per rivitalizzare le aree protette</a:t>
            </a:r>
          </a:p>
          <a:p>
            <a:r>
              <a:rPr lang="it-IT" dirty="0"/>
              <a:t>CARTA EUROPEA TURISMO DUREVOLE</a:t>
            </a:r>
          </a:p>
          <a:p>
            <a:r>
              <a:rPr lang="it-IT" dirty="0"/>
              <a:t>Turismo e occupazione</a:t>
            </a:r>
          </a:p>
          <a:p>
            <a:r>
              <a:rPr lang="it-IT" dirty="0"/>
              <a:t>Sesto Programma Azione e Agenda XXI europea e locale</a:t>
            </a:r>
          </a:p>
          <a:p>
            <a:r>
              <a:rPr lang="it-IT" dirty="0"/>
              <a:t>Comportamento sostenibile turisti: chiave per un turismo che sia ecocompatibile</a:t>
            </a:r>
          </a:p>
          <a:p>
            <a:r>
              <a:rPr lang="it-IT" dirty="0"/>
              <a:t>Sviluppo sostenibile e durevole settore turistico legato alla crescita qualitativa piuttosto che quantitativa</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POLITICHE COMUNITARIE TURISMO SOSTENIBILE</a:t>
            </a:r>
          </a:p>
        </p:txBody>
      </p:sp>
      <p:sp>
        <p:nvSpPr>
          <p:cNvPr id="3" name="Segnaposto contenuto 2"/>
          <p:cNvSpPr>
            <a:spLocks noGrp="1"/>
          </p:cNvSpPr>
          <p:nvPr>
            <p:ph idx="1"/>
          </p:nvPr>
        </p:nvSpPr>
        <p:spPr/>
        <p:txBody>
          <a:bodyPr>
            <a:normAutofit lnSpcReduction="10000"/>
          </a:bodyPr>
          <a:lstStyle/>
          <a:p>
            <a:r>
              <a:rPr lang="it-IT" dirty="0"/>
              <a:t>PROBLEMATICHE:</a:t>
            </a:r>
          </a:p>
          <a:p>
            <a:pPr marL="514350" indent="-514350">
              <a:buAutoNum type="arabicParenR"/>
            </a:pPr>
            <a:r>
              <a:rPr lang="it-IT" dirty="0"/>
              <a:t>Concentrazione in ristretti periodi dell’anno</a:t>
            </a:r>
          </a:p>
          <a:p>
            <a:pPr marL="514350" indent="-514350">
              <a:buAutoNum type="arabicParenR"/>
            </a:pPr>
            <a:r>
              <a:rPr lang="it-IT" dirty="0"/>
              <a:t>Trasporti</a:t>
            </a:r>
          </a:p>
          <a:p>
            <a:pPr marL="514350" indent="-514350">
              <a:buAutoNum type="arabicParenR"/>
            </a:pPr>
            <a:r>
              <a:rPr lang="it-IT" dirty="0"/>
              <a:t>Scarso interesse sostenibilità da parte dei turisti</a:t>
            </a:r>
          </a:p>
          <a:p>
            <a:pPr marL="514350" indent="-514350">
              <a:buAutoNum type="arabicParenR"/>
            </a:pPr>
            <a:r>
              <a:rPr lang="it-IT" dirty="0"/>
              <a:t>Capacità ricettiva aree geografiche</a:t>
            </a:r>
          </a:p>
          <a:p>
            <a:pPr marL="514350" indent="-514350"/>
            <a:r>
              <a:rPr lang="it-IT" dirty="0"/>
              <a:t>Problema sostenibilità area mediterranea e Nord Europa</a:t>
            </a:r>
          </a:p>
          <a:p>
            <a:pPr marL="514350" indent="-514350"/>
            <a:r>
              <a:rPr lang="it-IT" dirty="0"/>
              <a:t>Modelli di consumo e produzione industria turistica per lo + insostenibili</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86742" y="285728"/>
            <a:ext cx="8567057" cy="1194729"/>
          </a:xfrm>
        </p:spPr>
        <p:txBody>
          <a:bodyPr>
            <a:normAutofit/>
          </a:bodyPr>
          <a:lstStyle/>
          <a:p>
            <a:r>
              <a:rPr lang="it-IT" dirty="0"/>
              <a:t>POLITICHE COMUNITARIE TURISMO SOSTENIBILE</a:t>
            </a:r>
          </a:p>
        </p:txBody>
      </p:sp>
      <p:sp>
        <p:nvSpPr>
          <p:cNvPr id="3" name="Segnaposto contenuto 2"/>
          <p:cNvSpPr>
            <a:spLocks noGrp="1"/>
          </p:cNvSpPr>
          <p:nvPr>
            <p:ph idx="1"/>
          </p:nvPr>
        </p:nvSpPr>
        <p:spPr>
          <a:xfrm>
            <a:off x="1981200" y="1600200"/>
            <a:ext cx="8229600" cy="4972072"/>
          </a:xfrm>
        </p:spPr>
        <p:txBody>
          <a:bodyPr>
            <a:normAutofit/>
          </a:bodyPr>
          <a:lstStyle/>
          <a:p>
            <a:r>
              <a:rPr lang="it-IT" dirty="0"/>
              <a:t>Agenzia Europea per l’Ambiente: indicatori chiave</a:t>
            </a:r>
          </a:p>
          <a:p>
            <a:r>
              <a:rPr lang="it-IT" b="1" dirty="0"/>
              <a:t>CRITERI MISURA IMPATTO AMBIENTALE</a:t>
            </a:r>
            <a:r>
              <a:rPr lang="it-IT" dirty="0"/>
              <a:t>:</a:t>
            </a:r>
          </a:p>
          <a:p>
            <a:pPr>
              <a:buNone/>
            </a:pPr>
            <a:r>
              <a:rPr lang="it-IT" dirty="0"/>
              <a:t>1)CAPACITA’ </a:t>
            </a:r>
            <a:r>
              <a:rPr lang="it-IT" dirty="0" err="1"/>
              <a:t>DI</a:t>
            </a:r>
            <a:r>
              <a:rPr lang="it-IT" dirty="0"/>
              <a:t> CARICO (CARRYING CAPACITY)</a:t>
            </a:r>
          </a:p>
          <a:p>
            <a:pPr>
              <a:buNone/>
            </a:pPr>
            <a:r>
              <a:rPr lang="it-IT" dirty="0"/>
              <a:t>2) VALUTAZIONE IMPATTO AMBIENTALE (VIA)</a:t>
            </a:r>
          </a:p>
          <a:p>
            <a:pPr>
              <a:buNone/>
            </a:pPr>
            <a:r>
              <a:rPr lang="it-IT" dirty="0"/>
              <a:t>3) VALUTAZIONE AMBIENTALE STRATEGICA (VAS)</a:t>
            </a:r>
          </a:p>
          <a:p>
            <a:r>
              <a:rPr lang="it-IT" b="1" dirty="0"/>
              <a:t>STRUMENTI </a:t>
            </a:r>
            <a:r>
              <a:rPr lang="it-IT" b="1" dirty="0" err="1"/>
              <a:t>DI</a:t>
            </a:r>
            <a:r>
              <a:rPr lang="it-IT" b="1" dirty="0"/>
              <a:t> CERTIFICAZIONE AMBIENTALE</a:t>
            </a:r>
          </a:p>
          <a:p>
            <a:pPr marL="514350" indent="-514350">
              <a:buAutoNum type="arabicParenR"/>
            </a:pPr>
            <a:r>
              <a:rPr lang="it-IT" dirty="0"/>
              <a:t>SISTEMA COMUNITARIO </a:t>
            </a:r>
            <a:r>
              <a:rPr lang="it-IT" dirty="0" err="1"/>
              <a:t>DI</a:t>
            </a:r>
            <a:r>
              <a:rPr lang="it-IT" dirty="0"/>
              <a:t> ECOGESTIONE (EMAS)</a:t>
            </a:r>
          </a:p>
          <a:p>
            <a:pPr marL="514350" indent="-514350">
              <a:buAutoNum type="arabicParenR"/>
            </a:pPr>
            <a:r>
              <a:rPr lang="it-IT" dirty="0"/>
              <a:t>MARCHIO EUROPEO </a:t>
            </a:r>
            <a:r>
              <a:rPr lang="it-IT" dirty="0" err="1"/>
              <a:t>DI</a:t>
            </a:r>
            <a:r>
              <a:rPr lang="it-IT" dirty="0"/>
              <a:t> QUALITA’ ECOLOGICA (ECOLABEL)</a:t>
            </a:r>
          </a:p>
          <a:p>
            <a:pPr marL="514350" indent="-514350"/>
            <a:r>
              <a:rPr lang="it-IT" dirty="0"/>
              <a:t>STRUMENTI FINANZIARI:</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POLITICHE TURISMO SOSTENIBILE</a:t>
            </a:r>
          </a:p>
        </p:txBody>
      </p:sp>
      <p:sp>
        <p:nvSpPr>
          <p:cNvPr id="3" name="Segnaposto contenuto 2"/>
          <p:cNvSpPr>
            <a:spLocks noGrp="1"/>
          </p:cNvSpPr>
          <p:nvPr>
            <p:ph idx="1"/>
          </p:nvPr>
        </p:nvSpPr>
        <p:spPr/>
        <p:txBody>
          <a:bodyPr/>
          <a:lstStyle/>
          <a:p>
            <a:r>
              <a:rPr lang="it-IT" dirty="0"/>
              <a:t>SETTORI CHIAVE:</a:t>
            </a:r>
          </a:p>
          <a:p>
            <a:pPr>
              <a:buNone/>
            </a:pPr>
            <a:r>
              <a:rPr lang="it-IT" dirty="0"/>
              <a:t>1) Turismo rurale</a:t>
            </a:r>
          </a:p>
          <a:p>
            <a:pPr>
              <a:buNone/>
            </a:pPr>
            <a:r>
              <a:rPr lang="it-IT" dirty="0"/>
              <a:t>2) Agriturismo</a:t>
            </a:r>
          </a:p>
          <a:p>
            <a:pPr>
              <a:buNone/>
            </a:pPr>
            <a:r>
              <a:rPr lang="it-IT" dirty="0"/>
              <a:t>3) Ecoturismo</a:t>
            </a:r>
          </a:p>
          <a:p>
            <a:pPr>
              <a:buNone/>
            </a:pPr>
            <a:r>
              <a:rPr lang="it-IT" dirty="0"/>
              <a:t>4) Attività turistiche associate alle peculiarità degli ecosistemi locali e delle culture e tradizioni locali</a:t>
            </a:r>
          </a:p>
          <a:p>
            <a:pPr>
              <a:buNone/>
            </a:pPr>
            <a:r>
              <a:rPr lang="it-IT"/>
              <a:t>LOCALE-GLOBALE</a:t>
            </a:r>
            <a:endParaRPr lang="it-IT" dirty="0"/>
          </a:p>
          <a:p>
            <a:endParaRPr lang="it-IT"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B34BA9AE-EFD9-1125-448E-B71EC6ED1713}"/>
              </a:ext>
            </a:extLst>
          </p:cNvPr>
          <p:cNvPicPr>
            <a:picLocks noGrp="1" noChangeAspect="1"/>
          </p:cNvPicPr>
          <p:nvPr>
            <p:ph idx="1"/>
          </p:nvPr>
        </p:nvPicPr>
        <p:blipFill>
          <a:blip r:embed="rId2"/>
          <a:stretch>
            <a:fillRect/>
          </a:stretch>
        </p:blipFill>
        <p:spPr>
          <a:xfrm>
            <a:off x="643467" y="811783"/>
            <a:ext cx="10905066" cy="5234432"/>
          </a:xfrm>
          <a:prstGeom prst="rect">
            <a:avLst/>
          </a:prstGeom>
        </p:spPr>
      </p:pic>
    </p:spTree>
    <p:extLst>
      <p:ext uri="{BB962C8B-B14F-4D97-AF65-F5344CB8AC3E}">
        <p14:creationId xmlns:p14="http://schemas.microsoft.com/office/powerpoint/2010/main" val="38115301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A1F19569-307F-A187-201C-2F7ED10DE88B}"/>
              </a:ext>
            </a:extLst>
          </p:cNvPr>
          <p:cNvPicPr>
            <a:picLocks noGrp="1" noChangeAspect="1"/>
          </p:cNvPicPr>
          <p:nvPr>
            <p:ph idx="1"/>
          </p:nvPr>
        </p:nvPicPr>
        <p:blipFill>
          <a:blip r:embed="rId2"/>
          <a:stretch>
            <a:fillRect/>
          </a:stretch>
        </p:blipFill>
        <p:spPr>
          <a:xfrm>
            <a:off x="2581130" y="643466"/>
            <a:ext cx="7029740" cy="5571067"/>
          </a:xfrm>
          <a:prstGeom prst="rect">
            <a:avLst/>
          </a:prstGeom>
        </p:spPr>
      </p:pic>
    </p:spTree>
    <p:extLst>
      <p:ext uri="{BB962C8B-B14F-4D97-AF65-F5344CB8AC3E}">
        <p14:creationId xmlns:p14="http://schemas.microsoft.com/office/powerpoint/2010/main" val="12378535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D4AC870B-A03E-5EEC-1FA8-E7E902418904}"/>
              </a:ext>
            </a:extLst>
          </p:cNvPr>
          <p:cNvPicPr>
            <a:picLocks noGrp="1" noChangeAspect="1"/>
          </p:cNvPicPr>
          <p:nvPr>
            <p:ph idx="1"/>
          </p:nvPr>
        </p:nvPicPr>
        <p:blipFill>
          <a:blip r:embed="rId2"/>
          <a:stretch>
            <a:fillRect/>
          </a:stretch>
        </p:blipFill>
        <p:spPr>
          <a:xfrm>
            <a:off x="643467" y="893571"/>
            <a:ext cx="10905066" cy="5070856"/>
          </a:xfrm>
          <a:prstGeom prst="rect">
            <a:avLst/>
          </a:prstGeom>
        </p:spPr>
      </p:pic>
    </p:spTree>
    <p:extLst>
      <p:ext uri="{BB962C8B-B14F-4D97-AF65-F5344CB8AC3E}">
        <p14:creationId xmlns:p14="http://schemas.microsoft.com/office/powerpoint/2010/main" val="8498423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E75FA0CB-7C4C-9C24-23DC-2095C9C668BB}"/>
              </a:ext>
            </a:extLst>
          </p:cNvPr>
          <p:cNvPicPr>
            <a:picLocks noGrp="1" noChangeAspect="1"/>
          </p:cNvPicPr>
          <p:nvPr>
            <p:ph idx="1"/>
          </p:nvPr>
        </p:nvPicPr>
        <p:blipFill>
          <a:blip r:embed="rId2"/>
          <a:stretch>
            <a:fillRect/>
          </a:stretch>
        </p:blipFill>
        <p:spPr>
          <a:xfrm>
            <a:off x="864952" y="643466"/>
            <a:ext cx="10462095" cy="5571067"/>
          </a:xfrm>
          <a:prstGeom prst="rect">
            <a:avLst/>
          </a:prstGeom>
        </p:spPr>
      </p:pic>
    </p:spTree>
    <p:extLst>
      <p:ext uri="{BB962C8B-B14F-4D97-AF65-F5344CB8AC3E}">
        <p14:creationId xmlns:p14="http://schemas.microsoft.com/office/powerpoint/2010/main" val="39141885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36512F-53BB-9021-CDA8-7B0C99320F13}"/>
              </a:ext>
            </a:extLst>
          </p:cNvPr>
          <p:cNvSpPr>
            <a:spLocks noGrp="1"/>
          </p:cNvSpPr>
          <p:nvPr>
            <p:ph type="title"/>
          </p:nvPr>
        </p:nvSpPr>
        <p:spPr/>
        <p:txBody>
          <a:bodyPr/>
          <a:lstStyle/>
          <a:p>
            <a:r>
              <a:rPr lang="it-IT" dirty="0"/>
              <a:t>AGENDA 2030 per lo sviluppo sostenibile</a:t>
            </a:r>
          </a:p>
        </p:txBody>
      </p:sp>
      <p:sp>
        <p:nvSpPr>
          <p:cNvPr id="3" name="Segnaposto contenuto 2">
            <a:extLst>
              <a:ext uri="{FF2B5EF4-FFF2-40B4-BE49-F238E27FC236}">
                <a16:creationId xmlns:a16="http://schemas.microsoft.com/office/drawing/2014/main" id="{BFEC3ED1-75C2-202B-F38B-081F142E53A5}"/>
              </a:ext>
            </a:extLst>
          </p:cNvPr>
          <p:cNvSpPr>
            <a:spLocks noGrp="1"/>
          </p:cNvSpPr>
          <p:nvPr>
            <p:ph idx="1"/>
          </p:nvPr>
        </p:nvSpPr>
        <p:spPr/>
        <p:txBody>
          <a:bodyPr>
            <a:normAutofit fontScale="62500" lnSpcReduction="20000"/>
          </a:bodyPr>
          <a:lstStyle/>
          <a:p>
            <a:pPr algn="l"/>
            <a:r>
              <a:rPr lang="it-IT" b="0" i="0" dirty="0">
                <a:solidFill>
                  <a:srgbClr val="222222"/>
                </a:solidFill>
                <a:effectLst/>
                <a:latin typeface="Roboto" panose="02000000000000000000" pitchFamily="2" charset="0"/>
              </a:rPr>
              <a:t>L’Agenda 2030 per lo Sviluppo Sostenibile è un programma d’azione sottoscritto nel settembre 2015 dai governi dei 193 Paesi membri dell’ONU. </a:t>
            </a:r>
            <a:endParaRPr lang="it-IT" dirty="0">
              <a:solidFill>
                <a:srgbClr val="222222"/>
              </a:solidFill>
              <a:latin typeface="Roboto" panose="02000000000000000000" pitchFamily="2" charset="0"/>
            </a:endParaRPr>
          </a:p>
          <a:p>
            <a:pPr algn="l"/>
            <a:r>
              <a:rPr lang="it-IT" b="0" i="0" dirty="0">
                <a:solidFill>
                  <a:srgbClr val="222222"/>
                </a:solidFill>
                <a:effectLst/>
                <a:latin typeface="Roboto" panose="02000000000000000000" pitchFamily="2" charset="0"/>
              </a:rPr>
              <a:t>Ingloba 17 Obiettivi per lo Sviluppo Sostenibile – </a:t>
            </a:r>
            <a:r>
              <a:rPr lang="it-IT" b="0" i="0" u="none" strike="noStrike" dirty="0" err="1">
                <a:solidFill>
                  <a:srgbClr val="4DB2EC"/>
                </a:solidFill>
                <a:effectLst/>
                <a:latin typeface="Roboto" panose="02000000000000000000" pitchFamily="2" charset="0"/>
                <a:hlinkClick r:id="rId2"/>
              </a:rPr>
              <a:t>Sustainable</a:t>
            </a:r>
            <a:r>
              <a:rPr lang="it-IT" b="0" i="0" u="none" strike="noStrike" dirty="0">
                <a:solidFill>
                  <a:srgbClr val="4DB2EC"/>
                </a:solidFill>
                <a:effectLst/>
                <a:latin typeface="Roboto" panose="02000000000000000000" pitchFamily="2" charset="0"/>
                <a:hlinkClick r:id="rId2"/>
              </a:rPr>
              <a:t> Development Goals, </a:t>
            </a:r>
            <a:r>
              <a:rPr lang="it-IT" b="0" i="0" u="none" strike="noStrike" dirty="0" err="1">
                <a:solidFill>
                  <a:srgbClr val="4DB2EC"/>
                </a:solidFill>
                <a:effectLst/>
                <a:latin typeface="Roboto" panose="02000000000000000000" pitchFamily="2" charset="0"/>
                <a:hlinkClick r:id="rId2"/>
              </a:rPr>
              <a:t>SDGs</a:t>
            </a:r>
            <a:r>
              <a:rPr lang="it-IT" b="0" i="0" dirty="0">
                <a:solidFill>
                  <a:srgbClr val="222222"/>
                </a:solidFill>
                <a:effectLst/>
                <a:latin typeface="Roboto" panose="02000000000000000000" pitchFamily="2" charset="0"/>
              </a:rPr>
              <a:t> – in un grande programma d’azione per un totale di 169 ‘target’ o traguardi.</a:t>
            </a:r>
          </a:p>
          <a:p>
            <a:pPr algn="l"/>
            <a:r>
              <a:rPr lang="it-IT" b="0" i="0" dirty="0">
                <a:solidFill>
                  <a:srgbClr val="222222"/>
                </a:solidFill>
                <a:effectLst/>
                <a:latin typeface="Roboto" panose="02000000000000000000" pitchFamily="2" charset="0"/>
              </a:rPr>
              <a:t>L’avvio ufficiale degli Obiettivi per lo Sviluppo Sostenibile ha coinciso con l’inizio del 2016, guidando il mondo sulla strada da percorrere nell’arco dei prossimi 15 anni: i Paesi, infatti, si sono impegnati a raggiungerli entro il 2030.</a:t>
            </a:r>
          </a:p>
          <a:p>
            <a:pPr algn="l"/>
            <a:r>
              <a:rPr lang="it-IT" b="0" i="0" dirty="0">
                <a:solidFill>
                  <a:srgbClr val="222222"/>
                </a:solidFill>
                <a:effectLst/>
                <a:latin typeface="Roboto" panose="02000000000000000000" pitchFamily="2" charset="0"/>
              </a:rPr>
              <a:t>Gli Obiettivi per lo Sviluppo danno seguito ai risultati degli Obiettivi di Sviluppo del Millennio (Millennium Development Goals) che li hanno preceduti, e rappresentano obiettivi comuni su un insieme di questioni importanti per lo sviluppo: la lotta alla povertà, l’eliminazione della fame e il contrasto al cambiamento climatico, per citarne solo alcuni. ‘Obiettivi comuni’ significa che essi riguardano tutti i Paesi e tutti gli individui: nessuno ne è escluso, né deve essere lasciato indietro lungo il cammino necessario per portare il mondo sulla strada della sostenibilità.</a:t>
            </a:r>
          </a:p>
          <a:p>
            <a:endParaRPr lang="it-IT" dirty="0"/>
          </a:p>
        </p:txBody>
      </p:sp>
    </p:spTree>
    <p:extLst>
      <p:ext uri="{BB962C8B-B14F-4D97-AF65-F5344CB8AC3E}">
        <p14:creationId xmlns:p14="http://schemas.microsoft.com/office/powerpoint/2010/main" val="359203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F726B5-E889-3926-87EE-290F0B980528}"/>
              </a:ext>
            </a:extLst>
          </p:cNvPr>
          <p:cNvSpPr>
            <a:spLocks noGrp="1"/>
          </p:cNvSpPr>
          <p:nvPr>
            <p:ph type="title"/>
          </p:nvPr>
        </p:nvSpPr>
        <p:spPr/>
        <p:txBody>
          <a:bodyPr/>
          <a:lstStyle/>
          <a:p>
            <a:pPr algn="ctr"/>
            <a:r>
              <a:rPr lang="it-IT" sz="4000" dirty="0">
                <a:latin typeface="+mj-lt"/>
                <a:ea typeface="+mn-ea"/>
                <a:cs typeface="Times New Roman" pitchFamily="18" charset="0"/>
              </a:rPr>
              <a:t>L’effetto serra e il global warming</a:t>
            </a:r>
            <a:br>
              <a:rPr lang="it-IT" sz="4000" dirty="0">
                <a:latin typeface="+mj-lt"/>
                <a:ea typeface="+mn-ea"/>
                <a:cs typeface="Times New Roman" pitchFamily="18" charset="0"/>
              </a:rPr>
            </a:br>
            <a:endParaRPr lang="it-IT" dirty="0"/>
          </a:p>
        </p:txBody>
      </p:sp>
      <p:pic>
        <p:nvPicPr>
          <p:cNvPr id="4" name="Picture 8" descr="schema_effetto_serra">
            <a:extLst>
              <a:ext uri="{FF2B5EF4-FFF2-40B4-BE49-F238E27FC236}">
                <a16:creationId xmlns:a16="http://schemas.microsoft.com/office/drawing/2014/main" id="{B158475A-BD77-627F-BB5D-A52FA9DDFF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4226" y="2114108"/>
            <a:ext cx="52101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9840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36512F-53BB-9021-CDA8-7B0C99320F13}"/>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000" kern="1200">
                <a:solidFill>
                  <a:schemeClr val="tx1"/>
                </a:solidFill>
                <a:latin typeface="+mj-lt"/>
                <a:ea typeface="+mj-ea"/>
                <a:cs typeface="+mj-cs"/>
              </a:rPr>
              <a:t>AGENDA 2030 per lo sviluppo sostenibile</a:t>
            </a:r>
          </a:p>
        </p:txBody>
      </p:sp>
      <p:pic>
        <p:nvPicPr>
          <p:cNvPr id="5" name="Segnaposto contenuto 4">
            <a:extLst>
              <a:ext uri="{FF2B5EF4-FFF2-40B4-BE49-F238E27FC236}">
                <a16:creationId xmlns:a16="http://schemas.microsoft.com/office/drawing/2014/main" id="{8B8CF433-B057-4899-DA8F-10B7C97FB4D1}"/>
              </a:ext>
            </a:extLst>
          </p:cNvPr>
          <p:cNvPicPr>
            <a:picLocks noGrp="1" noChangeAspect="1"/>
          </p:cNvPicPr>
          <p:nvPr>
            <p:ph idx="1"/>
          </p:nvPr>
        </p:nvPicPr>
        <p:blipFill>
          <a:blip r:embed="rId2"/>
          <a:stretch>
            <a:fillRect/>
          </a:stretch>
        </p:blipFill>
        <p:spPr>
          <a:xfrm>
            <a:off x="1610398" y="1863801"/>
            <a:ext cx="8971202" cy="4440746"/>
          </a:xfrm>
          <a:prstGeom prst="rect">
            <a:avLst/>
          </a:prstGeom>
        </p:spPr>
      </p:pic>
    </p:spTree>
    <p:extLst>
      <p:ext uri="{BB962C8B-B14F-4D97-AF65-F5344CB8AC3E}">
        <p14:creationId xmlns:p14="http://schemas.microsoft.com/office/powerpoint/2010/main" val="36508812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7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3D845902-2E94-1A0F-119F-7C2F89CD9BC2}"/>
              </a:ext>
            </a:extLst>
          </p:cNvPr>
          <p:cNvPicPr>
            <a:picLocks noGrp="1" noChangeAspect="1"/>
          </p:cNvPicPr>
          <p:nvPr>
            <p:ph idx="1"/>
          </p:nvPr>
        </p:nvPicPr>
        <p:blipFill>
          <a:blip r:embed="rId2"/>
          <a:stretch>
            <a:fillRect/>
          </a:stretch>
        </p:blipFill>
        <p:spPr>
          <a:xfrm>
            <a:off x="2172714" y="643467"/>
            <a:ext cx="7846571" cy="5571066"/>
          </a:xfrm>
          <a:prstGeom prst="rect">
            <a:avLst/>
          </a:prstGeom>
        </p:spPr>
      </p:pic>
    </p:spTree>
    <p:extLst>
      <p:ext uri="{BB962C8B-B14F-4D97-AF65-F5344CB8AC3E}">
        <p14:creationId xmlns:p14="http://schemas.microsoft.com/office/powerpoint/2010/main" val="9767292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BF9A2DBA-3BB6-D7D1-42A8-83CB1E992BCD}"/>
              </a:ext>
            </a:extLst>
          </p:cNvPr>
          <p:cNvPicPr>
            <a:picLocks noGrp="1" noChangeAspect="1"/>
          </p:cNvPicPr>
          <p:nvPr>
            <p:ph idx="1"/>
          </p:nvPr>
        </p:nvPicPr>
        <p:blipFill>
          <a:blip r:embed="rId2"/>
          <a:stretch>
            <a:fillRect/>
          </a:stretch>
        </p:blipFill>
        <p:spPr>
          <a:xfrm>
            <a:off x="2116666" y="643467"/>
            <a:ext cx="7958668" cy="5571066"/>
          </a:xfrm>
          <a:prstGeom prst="rect">
            <a:avLst/>
          </a:prstGeom>
        </p:spPr>
      </p:pic>
    </p:spTree>
    <p:extLst>
      <p:ext uri="{BB962C8B-B14F-4D97-AF65-F5344CB8AC3E}">
        <p14:creationId xmlns:p14="http://schemas.microsoft.com/office/powerpoint/2010/main" val="23343699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3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DF7140FD-BC57-1E58-2639-06CA46AA1A9B}"/>
              </a:ext>
            </a:extLst>
          </p:cNvPr>
          <p:cNvPicPr>
            <a:picLocks noGrp="1" noChangeAspect="1"/>
          </p:cNvPicPr>
          <p:nvPr>
            <p:ph idx="1"/>
          </p:nvPr>
        </p:nvPicPr>
        <p:blipFill>
          <a:blip r:embed="rId2"/>
          <a:stretch>
            <a:fillRect/>
          </a:stretch>
        </p:blipFill>
        <p:spPr>
          <a:xfrm>
            <a:off x="2442842" y="643467"/>
            <a:ext cx="7306315" cy="5571066"/>
          </a:xfrm>
          <a:prstGeom prst="rect">
            <a:avLst/>
          </a:prstGeom>
        </p:spPr>
      </p:pic>
    </p:spTree>
    <p:extLst>
      <p:ext uri="{BB962C8B-B14F-4D97-AF65-F5344CB8AC3E}">
        <p14:creationId xmlns:p14="http://schemas.microsoft.com/office/powerpoint/2010/main" val="21815911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3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BC8EF758-6331-D188-1C27-C0F5FCD20257}"/>
              </a:ext>
            </a:extLst>
          </p:cNvPr>
          <p:cNvPicPr>
            <a:picLocks noGrp="1" noChangeAspect="1"/>
          </p:cNvPicPr>
          <p:nvPr>
            <p:ph idx="1"/>
          </p:nvPr>
        </p:nvPicPr>
        <p:blipFill>
          <a:blip r:embed="rId2"/>
          <a:stretch>
            <a:fillRect/>
          </a:stretch>
        </p:blipFill>
        <p:spPr>
          <a:xfrm>
            <a:off x="2418728" y="643467"/>
            <a:ext cx="7354543" cy="5571066"/>
          </a:xfrm>
          <a:prstGeom prst="rect">
            <a:avLst/>
          </a:prstGeom>
        </p:spPr>
      </p:pic>
    </p:spTree>
    <p:extLst>
      <p:ext uri="{BB962C8B-B14F-4D97-AF65-F5344CB8AC3E}">
        <p14:creationId xmlns:p14="http://schemas.microsoft.com/office/powerpoint/2010/main" val="37267185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780DA8B0-BC7A-516F-763E-DDBC445EED5C}"/>
              </a:ext>
            </a:extLst>
          </p:cNvPr>
          <p:cNvPicPr>
            <a:picLocks noGrp="1" noChangeAspect="1"/>
          </p:cNvPicPr>
          <p:nvPr>
            <p:ph idx="1"/>
          </p:nvPr>
        </p:nvPicPr>
        <p:blipFill>
          <a:blip r:embed="rId2"/>
          <a:stretch>
            <a:fillRect/>
          </a:stretch>
        </p:blipFill>
        <p:spPr>
          <a:xfrm>
            <a:off x="2344440" y="643467"/>
            <a:ext cx="7503120" cy="5571066"/>
          </a:xfrm>
          <a:prstGeom prst="rect">
            <a:avLst/>
          </a:prstGeom>
        </p:spPr>
      </p:pic>
    </p:spTree>
    <p:extLst>
      <p:ext uri="{BB962C8B-B14F-4D97-AF65-F5344CB8AC3E}">
        <p14:creationId xmlns:p14="http://schemas.microsoft.com/office/powerpoint/2010/main" val="13631136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3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B9B5E655-0316-B161-8565-C37A9EBF234F}"/>
              </a:ext>
            </a:extLst>
          </p:cNvPr>
          <p:cNvPicPr>
            <a:picLocks noGrp="1" noChangeAspect="1"/>
          </p:cNvPicPr>
          <p:nvPr>
            <p:ph idx="1"/>
          </p:nvPr>
        </p:nvPicPr>
        <p:blipFill>
          <a:blip r:embed="rId2"/>
          <a:stretch>
            <a:fillRect/>
          </a:stretch>
        </p:blipFill>
        <p:spPr>
          <a:xfrm>
            <a:off x="2253886" y="643467"/>
            <a:ext cx="7684228" cy="5571066"/>
          </a:xfrm>
          <a:prstGeom prst="rect">
            <a:avLst/>
          </a:prstGeom>
        </p:spPr>
      </p:pic>
    </p:spTree>
    <p:extLst>
      <p:ext uri="{BB962C8B-B14F-4D97-AF65-F5344CB8AC3E}">
        <p14:creationId xmlns:p14="http://schemas.microsoft.com/office/powerpoint/2010/main" val="19353012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6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8C37C9B6-4DBF-24FF-7AB8-EA871CE625AF}"/>
              </a:ext>
            </a:extLst>
          </p:cNvPr>
          <p:cNvPicPr>
            <a:picLocks noGrp="1" noChangeAspect="1"/>
          </p:cNvPicPr>
          <p:nvPr>
            <p:ph idx="1"/>
          </p:nvPr>
        </p:nvPicPr>
        <p:blipFill>
          <a:blip r:embed="rId2"/>
          <a:stretch>
            <a:fillRect/>
          </a:stretch>
        </p:blipFill>
        <p:spPr>
          <a:xfrm>
            <a:off x="1794019" y="643467"/>
            <a:ext cx="8603962" cy="5571066"/>
          </a:xfrm>
          <a:prstGeom prst="rect">
            <a:avLst/>
          </a:prstGeom>
        </p:spPr>
      </p:pic>
    </p:spTree>
    <p:extLst>
      <p:ext uri="{BB962C8B-B14F-4D97-AF65-F5344CB8AC3E}">
        <p14:creationId xmlns:p14="http://schemas.microsoft.com/office/powerpoint/2010/main" val="26152226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3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6835C9C3-396F-346D-F642-E9EE21A98422}"/>
              </a:ext>
            </a:extLst>
          </p:cNvPr>
          <p:cNvPicPr>
            <a:picLocks noGrp="1" noChangeAspect="1"/>
          </p:cNvPicPr>
          <p:nvPr>
            <p:ph idx="1"/>
          </p:nvPr>
        </p:nvPicPr>
        <p:blipFill>
          <a:blip r:embed="rId2"/>
          <a:stretch>
            <a:fillRect/>
          </a:stretch>
        </p:blipFill>
        <p:spPr>
          <a:xfrm>
            <a:off x="2240590" y="643467"/>
            <a:ext cx="7710820" cy="5571066"/>
          </a:xfrm>
          <a:prstGeom prst="rect">
            <a:avLst/>
          </a:prstGeom>
        </p:spPr>
      </p:pic>
    </p:spTree>
    <p:extLst>
      <p:ext uri="{BB962C8B-B14F-4D97-AF65-F5344CB8AC3E}">
        <p14:creationId xmlns:p14="http://schemas.microsoft.com/office/powerpoint/2010/main" val="16930235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7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7DA14D24-C13B-0A61-CF27-7CEA6C99D18C}"/>
              </a:ext>
            </a:extLst>
          </p:cNvPr>
          <p:cNvPicPr>
            <a:picLocks noGrp="1" noChangeAspect="1"/>
          </p:cNvPicPr>
          <p:nvPr>
            <p:ph idx="1"/>
          </p:nvPr>
        </p:nvPicPr>
        <p:blipFill>
          <a:blip r:embed="rId2"/>
          <a:stretch>
            <a:fillRect/>
          </a:stretch>
        </p:blipFill>
        <p:spPr>
          <a:xfrm>
            <a:off x="2227203" y="643467"/>
            <a:ext cx="7737593" cy="5571066"/>
          </a:xfrm>
          <a:prstGeom prst="rect">
            <a:avLst/>
          </a:prstGeom>
        </p:spPr>
      </p:pic>
    </p:spTree>
    <p:extLst>
      <p:ext uri="{BB962C8B-B14F-4D97-AF65-F5344CB8AC3E}">
        <p14:creationId xmlns:p14="http://schemas.microsoft.com/office/powerpoint/2010/main" val="1267557732"/>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4653</Words>
  <Application>Microsoft Office PowerPoint</Application>
  <PresentationFormat>Widescreen</PresentationFormat>
  <Paragraphs>641</Paragraphs>
  <Slides>103</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103</vt:i4>
      </vt:variant>
    </vt:vector>
  </HeadingPairs>
  <TitlesOfParts>
    <vt:vector size="115" baseType="lpstr">
      <vt:lpstr>Arial</vt:lpstr>
      <vt:lpstr>Calibri</vt:lpstr>
      <vt:lpstr>Calibri Light</vt:lpstr>
      <vt:lpstr>Georgia</vt:lpstr>
      <vt:lpstr>Helvetica</vt:lpstr>
      <vt:lpstr>inherit</vt:lpstr>
      <vt:lpstr>ＭＳ 明朝</vt:lpstr>
      <vt:lpstr>Raleway</vt:lpstr>
      <vt:lpstr>Roboto</vt:lpstr>
      <vt:lpstr>Times New Roman</vt:lpstr>
      <vt:lpstr>Wingdings</vt:lpstr>
      <vt:lpstr>Tema di Office</vt:lpstr>
      <vt:lpstr>ECONOMIA E AMBIENTE: SOSTENIBILITA’, SVILUPPO, RESILIENZA</vt:lpstr>
      <vt:lpstr>Ambiente, ecosistema, geosistema e sistema economico </vt:lpstr>
      <vt:lpstr>I cicli del geosistema</vt:lpstr>
      <vt:lpstr>I cicli del geosistema</vt:lpstr>
      <vt:lpstr>I cicli del geosistema</vt:lpstr>
      <vt:lpstr>I tempi delle società umane </vt:lpstr>
      <vt:lpstr>Sistema economico e ambiente</vt:lpstr>
      <vt:lpstr>Il problema ecologico </vt:lpstr>
      <vt:lpstr>L’effetto serra e il global warming </vt:lpstr>
      <vt:lpstr>Presentazione standard di PowerPoint</vt:lpstr>
      <vt:lpstr>L’impronta ecologica </vt:lpstr>
      <vt:lpstr>CRESCITA ECONOMICA E SVILUPPO</vt:lpstr>
      <vt:lpstr>CRESCITA E SVILUPPO</vt:lpstr>
      <vt:lpstr>SVILUPPO E SOTTOSVILUPPO</vt:lpstr>
      <vt:lpstr>      SVILUPPO ECONOMICO OCCIDENTALE</vt:lpstr>
      <vt:lpstr>CRESCITA ECONOMICA e SVILUPPO</vt:lpstr>
      <vt:lpstr>METAFORE SVILUPPO E SOTTOSVILUPPO</vt:lpstr>
      <vt:lpstr>TEORIE SVILUPPO E SOTTOSVILUPPO</vt:lpstr>
      <vt:lpstr>TEORIE SVILUPPO/SOTTOSVILUPPO</vt:lpstr>
      <vt:lpstr>TEORIE SVILUPPO E SOTTOSVILUPPO</vt:lpstr>
      <vt:lpstr>TEORIE SVILUPPO/SOTTOSVILUPPO</vt:lpstr>
      <vt:lpstr>STRUMENTI MISURAZIONE SVILUPPO</vt:lpstr>
      <vt:lpstr>Presentazione standard di PowerPoint</vt:lpstr>
      <vt:lpstr>CRESCITA ECONOMICA E SVILUPPO </vt:lpstr>
      <vt:lpstr>SVILUPPO SOSTENIBILE</vt:lpstr>
      <vt:lpstr>OBIETTIVI SVILUPPO SOSTENIBILE</vt:lpstr>
      <vt:lpstr>                SVILUPPO SOSTENIBILE</vt:lpstr>
      <vt:lpstr>     FORME DI SOSTENIBILITA’</vt:lpstr>
      <vt:lpstr>LOCALE E GLOBALE NELLO SS</vt:lpstr>
      <vt:lpstr>UNIONE EUROPEA E SVILUPPO SOSTENIBILE</vt:lpstr>
      <vt:lpstr>PRIMO PROGRAMMA D’AZIONE(73-77)</vt:lpstr>
      <vt:lpstr>Presentazione standard di PowerPoint</vt:lpstr>
      <vt:lpstr>TRATTATO DI MAASTRICHT</vt:lpstr>
      <vt:lpstr>ELABORAZIONE STRATEGIA PER SS</vt:lpstr>
      <vt:lpstr>SETTORI INTERVENTO</vt:lpstr>
      <vt:lpstr>PRIMI PASSI PER UNA STRATEGIA PER LO SVILUPPO SOSTENIBILE</vt:lpstr>
      <vt:lpstr>STRATEGIA EUROPEA PER LO SVILUPPO SOSTENIBILE</vt:lpstr>
      <vt:lpstr>NUOVA STRATEGIA SVILUPPO SOSTENIBILE 2006</vt:lpstr>
      <vt:lpstr>NUOVA STRATEGIA SVILUPPO SOSTENIBILE 2006</vt:lpstr>
      <vt:lpstr>  QUINTO PROGRAMMA AZIONE (92-00)</vt:lpstr>
      <vt:lpstr>SESTO PROGRAMMA AZIONE(01-10)</vt:lpstr>
      <vt:lpstr>Politica ambientale dell'UE per il 2030</vt:lpstr>
      <vt:lpstr>Politica ambientale dell'UE per il 2030</vt:lpstr>
      <vt:lpstr>Politica ambientale dell'UE per il 2030</vt:lpstr>
      <vt:lpstr>GOVERNANCE E SVILUPPO SOSTENIBILE</vt:lpstr>
      <vt:lpstr>REGIONI</vt:lpstr>
      <vt:lpstr>CITTA’</vt:lpstr>
      <vt:lpstr>STRATEGIA TEMATICA AMBIENTE URBANO 2005 </vt:lpstr>
      <vt:lpstr>SOCIETA’ CIVILE</vt:lpstr>
      <vt:lpstr>EMERGENZE AMBIENTALI</vt:lpstr>
      <vt:lpstr>SETTORI D’INTERVENTO</vt:lpstr>
      <vt:lpstr>CAMBIAMENTI CLIMATICI (CLIMAT CHANGE)</vt:lpstr>
      <vt:lpstr>POLITICHE EUROPEE E CLIMAT CHANGE</vt:lpstr>
      <vt:lpstr>POLITICHE EUROPEE E CLIMAT CHANGE</vt:lpstr>
      <vt:lpstr> POLITICHE EUROPEE E CLIMAT CHANGE</vt:lpstr>
      <vt:lpstr>POLITICHE EUROPEE E CAMBIAMENTI CLIMATICI</vt:lpstr>
      <vt:lpstr>INQUINAMENTO ATMOSFERICO</vt:lpstr>
      <vt:lpstr>RISORSE IDRICHE</vt:lpstr>
      <vt:lpstr>RISORSE IDRICHE</vt:lpstr>
      <vt:lpstr>RIFIUTI</vt:lpstr>
      <vt:lpstr>DISCARICHE</vt:lpstr>
      <vt:lpstr>PREVENZIONE E RICICLAGGIO RIFIUTI</vt:lpstr>
      <vt:lpstr>RISORSE NATURALI</vt:lpstr>
      <vt:lpstr>RISORSE NATURALI</vt:lpstr>
      <vt:lpstr>TUTELA DEL SUOLO</vt:lpstr>
      <vt:lpstr>TUTELA DEL SUOLO</vt:lpstr>
      <vt:lpstr>ECOSISTEMI FORESTALI</vt:lpstr>
      <vt:lpstr>AREE RURALI</vt:lpstr>
      <vt:lpstr>REGIONI COSTIERE</vt:lpstr>
      <vt:lpstr>REGIONI COSTIERE</vt:lpstr>
      <vt:lpstr>BIODIVERSITA’</vt:lpstr>
      <vt:lpstr>BIODIVERSITA’</vt:lpstr>
      <vt:lpstr>RISORSE ALIEUTICHE</vt:lpstr>
      <vt:lpstr>AZIONI POLICHE UE SU MODELLI DI PRODUZIONE E CONSUMO IN CHIAVE DI S.S.</vt:lpstr>
      <vt:lpstr>TURISMO SOSTENIBILE</vt:lpstr>
      <vt:lpstr>TURISMO</vt:lpstr>
      <vt:lpstr>      CARTA DI LANZAROTE</vt:lpstr>
      <vt:lpstr>CARTA DI LANZAROTE</vt:lpstr>
      <vt:lpstr>POLITICHE COMUNITARIE TURISMO SOSTENIBILE</vt:lpstr>
      <vt:lpstr>POLITICHE COMUNITARIE TURISMO SOSTENIBILE</vt:lpstr>
      <vt:lpstr>POLITICHE COMUNITARIE TURISMO SOSTENIBILE</vt:lpstr>
      <vt:lpstr>POLITICHE COMUNITARIE TURISMO SOSTENIBILE</vt:lpstr>
      <vt:lpstr>POLITICHE COMUNITARIE TURISMO SOSTENIBILE</vt:lpstr>
      <vt:lpstr>POLITICHE TURISMO SOSTENIBILE</vt:lpstr>
      <vt:lpstr>Presentazione standard di PowerPoint</vt:lpstr>
      <vt:lpstr>Presentazione standard di PowerPoint</vt:lpstr>
      <vt:lpstr>Presentazione standard di PowerPoint</vt:lpstr>
      <vt:lpstr>Presentazione standard di PowerPoint</vt:lpstr>
      <vt:lpstr>AGENDA 2030 per lo sviluppo sostenibile</vt:lpstr>
      <vt:lpstr>AGENDA 2030 per lo sviluppo sostenibile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mihaela.nicolau@unimc.it</cp:lastModifiedBy>
  <cp:revision>13</cp:revision>
  <dcterms:created xsi:type="dcterms:W3CDTF">2020-04-25T16:23:21Z</dcterms:created>
  <dcterms:modified xsi:type="dcterms:W3CDTF">2023-03-15T10:09:00Z</dcterms:modified>
</cp:coreProperties>
</file>