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6" r:id="rId4"/>
    <p:sldId id="296" r:id="rId5"/>
    <p:sldId id="287" r:id="rId6"/>
    <p:sldId id="288" r:id="rId7"/>
    <p:sldId id="289" r:id="rId8"/>
    <p:sldId id="290" r:id="rId9"/>
    <p:sldId id="291" r:id="rId10"/>
    <p:sldId id="292" r:id="rId11"/>
    <p:sldId id="293" r:id="rId12"/>
    <p:sldId id="294" r:id="rId13"/>
    <p:sldId id="295"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p:restoredTop sz="94674"/>
  </p:normalViewPr>
  <p:slideViewPr>
    <p:cSldViewPr snapToGrid="0" snapToObjects="1">
      <p:cViewPr varScale="1">
        <p:scale>
          <a:sx n="59" d="100"/>
          <a:sy n="59" d="100"/>
        </p:scale>
        <p:origin x="5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04/10/2023</a:t>
            </a:fld>
            <a:endParaRPr lang="it-IT" dirty="0"/>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57213" y="274638"/>
            <a:ext cx="10725187" cy="939784"/>
          </a:xfrm>
        </p:spPr>
        <p:txBody>
          <a:bodyPr>
            <a:noAutofit/>
          </a:bodyPr>
          <a:lstStyle>
            <a:lvl1pPr>
              <a:defRPr sz="3500" b="1">
                <a:latin typeface="Eras Medium ITC" pitchFamily="34" charset="0"/>
              </a:defRPr>
            </a:lvl1pPr>
          </a:lstStyle>
          <a:p>
            <a:r>
              <a:rPr lang="it-IT"/>
              <a:t>Fare clic per modificare lo stile del titolo dello schema</a:t>
            </a:r>
            <a:endParaRPr lang="es-ES" dirty="0"/>
          </a:p>
        </p:txBody>
      </p:sp>
      <p:sp>
        <p:nvSpPr>
          <p:cNvPr id="3" name="2 Marcador de contenido"/>
          <p:cNvSpPr>
            <a:spLocks noGrp="1"/>
          </p:cNvSpPr>
          <p:nvPr>
            <p:ph idx="1"/>
          </p:nvPr>
        </p:nvSpPr>
        <p:spPr/>
        <p:txBody>
          <a:bodyPr/>
          <a:lstStyle>
            <a:lvl1pPr>
              <a:defRPr sz="2700">
                <a:latin typeface="Eras Medium ITC" pitchFamily="34" charset="0"/>
              </a:defRPr>
            </a:lvl1pPr>
            <a:lvl2pPr>
              <a:defRPr sz="2600">
                <a:latin typeface="Eras Medium ITC" pitchFamily="34" charset="0"/>
              </a:defRPr>
            </a:lvl2pPr>
            <a:lvl3pPr>
              <a:defRPr>
                <a:latin typeface="Eras Medium ITC" pitchFamily="34" charset="0"/>
              </a:defRPr>
            </a:lvl3pPr>
            <a:lvl4pPr>
              <a:defRPr>
                <a:latin typeface="Eras Medium ITC" pitchFamily="34" charset="0"/>
              </a:defRPr>
            </a:lvl4pPr>
            <a:lvl5pPr>
              <a:defRPr>
                <a:latin typeface="Eras Medium ITC"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dirty="0"/>
          </a:p>
        </p:txBody>
      </p:sp>
      <p:sp>
        <p:nvSpPr>
          <p:cNvPr id="4" name="3 Marcador de fecha"/>
          <p:cNvSpPr>
            <a:spLocks noGrp="1"/>
          </p:cNvSpPr>
          <p:nvPr>
            <p:ph type="dt" sz="half" idx="10"/>
          </p:nvPr>
        </p:nvSpPr>
        <p:spPr/>
        <p:txBody>
          <a:bodyPr/>
          <a:lstStyle/>
          <a:p>
            <a:fld id="{39E91C3F-2703-426D-AA7C-675FFC4322C9}" type="datetimeFigureOut">
              <a:rPr lang="es-ES" smtClean="0"/>
              <a:pPr/>
              <a:t>04/10/2023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2418DC-86E1-42AF-B75A-720E871B94E6}" type="slidenum">
              <a:rPr lang="es-ES" smtClean="0"/>
              <a:pPr/>
              <a:t>‹N›</a:t>
            </a:fld>
            <a:endParaRPr lang="es-ES"/>
          </a:p>
        </p:txBody>
      </p:sp>
    </p:spTree>
    <p:extLst>
      <p:ext uri="{BB962C8B-B14F-4D97-AF65-F5344CB8AC3E}">
        <p14:creationId xmlns:p14="http://schemas.microsoft.com/office/powerpoint/2010/main" val="333230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04/10/2023</a:t>
            </a:fld>
            <a:endParaRPr lang="it-IT" dirty="0"/>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04/10/2023</a:t>
            </a:fld>
            <a:endParaRPr lang="it-IT" dirty="0"/>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04/10/2023</a:t>
            </a:fld>
            <a:endParaRPr lang="it-IT" dirty="0"/>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dirty="0"/>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04/10/2023</a:t>
            </a:fld>
            <a:endParaRPr lang="it-IT" dirty="0"/>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dirty="0"/>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04/10/2023</a:t>
            </a:fld>
            <a:endParaRPr lang="it-IT" dirty="0"/>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dirty="0"/>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04/10/2023</a:t>
            </a:fld>
            <a:endParaRPr lang="it-IT" dirty="0"/>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04/10/2023</a:t>
            </a:fld>
            <a:endParaRPr lang="it-IT" dirty="0"/>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04/10/2023</a:t>
            </a:fld>
            <a:endParaRPr lang="it-IT" dirty="0"/>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04/10/2023</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dirty="0"/>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dirty="0"/>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000" b="1" kern="1200">
          <a:solidFill>
            <a:srgbClr val="007BB6"/>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mesonline.com/cartaceo/pechino-imita-gli-usa-per-sviluppare-le-sue-vie-digitali" TargetMode="External"/><Relationship Id="rId2" Type="http://schemas.openxmlformats.org/officeDocument/2006/relationships/hyperlink" Target="https://www.limesonline.com/cartaceo/russia-e-cina-ci-hanno-scippato-internet"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reccani.it/enciclopedia/ministro" TargetMode="External"/><Relationship Id="rId2" Type="http://schemas.openxmlformats.org/officeDocument/2006/relationships/hyperlink" Target="https://www.treccani.it/enciclopedia/segreto"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s://www.limesonline.com/cartaceo/spie-in-rivolta-contro-netanyahu"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GEOPOLITICA E PAESI MEDITERRANEI</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r>
              <a:rPr lang="it-IT" dirty="0"/>
              <a:t>Prof.ssa Simona Epasto</a:t>
            </a:r>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tenze_cibernetiche_giacomello_0217">
            <a:extLst>
              <a:ext uri="{FF2B5EF4-FFF2-40B4-BE49-F238E27FC236}">
                <a16:creationId xmlns:a16="http://schemas.microsoft.com/office/drawing/2014/main" id="{E38F9E81-7438-DE7A-2271-B28A934EC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267" y="225000"/>
            <a:ext cx="9169465" cy="64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024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B0B7D8-9C69-A296-CD5C-9FF48E93BB1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F130C92-63DD-776D-B2F3-71E50DB41214}"/>
              </a:ext>
            </a:extLst>
          </p:cNvPr>
          <p:cNvSpPr>
            <a:spLocks noGrp="1"/>
          </p:cNvSpPr>
          <p:nvPr>
            <p:ph idx="1"/>
          </p:nvPr>
        </p:nvSpPr>
        <p:spPr/>
        <p:txBody>
          <a:bodyPr>
            <a:normAutofit fontScale="92500" lnSpcReduction="10000"/>
          </a:bodyPr>
          <a:lstStyle/>
          <a:p>
            <a:pPr algn="just" fontAlgn="base"/>
            <a:r>
              <a:rPr lang="it-IT" b="1" i="0" dirty="0">
                <a:solidFill>
                  <a:srgbClr val="666666"/>
                </a:solidFill>
                <a:effectLst/>
                <a:latin typeface="inherit"/>
              </a:rPr>
              <a:t>Il governo israeliano sostiene pienamente gli sforzi commerciali</a:t>
            </a:r>
            <a:r>
              <a:rPr lang="it-IT" b="0" i="0" dirty="0">
                <a:solidFill>
                  <a:srgbClr val="666666"/>
                </a:solidFill>
                <a:effectLst/>
                <a:latin typeface="inherit"/>
              </a:rPr>
              <a:t> delle aziende del settore a fini economici ma anche geopolitici. </a:t>
            </a:r>
          </a:p>
          <a:p>
            <a:pPr algn="just" fontAlgn="base"/>
            <a:r>
              <a:rPr lang="it-IT" b="0" i="0" dirty="0">
                <a:solidFill>
                  <a:srgbClr val="666666"/>
                </a:solidFill>
                <a:effectLst/>
                <a:latin typeface="inherit"/>
              </a:rPr>
              <a:t>L’Agenzia per lo sviluppo internazionale del ministero degli Esteri (</a:t>
            </a:r>
            <a:r>
              <a:rPr lang="it-IT" b="0" i="0" dirty="0" err="1">
                <a:solidFill>
                  <a:srgbClr val="666666"/>
                </a:solidFill>
                <a:effectLst/>
                <a:latin typeface="inherit"/>
              </a:rPr>
              <a:t>Mashav</a:t>
            </a:r>
            <a:r>
              <a:rPr lang="it-IT" b="0" i="0" dirty="0">
                <a:solidFill>
                  <a:srgbClr val="666666"/>
                </a:solidFill>
                <a:effectLst/>
                <a:latin typeface="inherit"/>
              </a:rPr>
              <a:t>) fornisce programmi di formazione e di consulenza per la </a:t>
            </a:r>
            <a:r>
              <a:rPr lang="it-IT" b="0" i="0" dirty="0" err="1">
                <a:solidFill>
                  <a:srgbClr val="666666"/>
                </a:solidFill>
                <a:effectLst/>
                <a:latin typeface="inherit"/>
              </a:rPr>
              <a:t>cibersicurezza</a:t>
            </a:r>
            <a:r>
              <a:rPr lang="it-IT" b="0" i="0" dirty="0">
                <a:solidFill>
                  <a:srgbClr val="666666"/>
                </a:solidFill>
                <a:effectLst/>
                <a:latin typeface="inherit"/>
              </a:rPr>
              <a:t> a paesi in via di sviluppo. I legami che si creano in questo campo tra attori stranieri pubblici e privati ed entità commerciali israeliane rafforzano i rapporti internazionali dello Stato ebraico. </a:t>
            </a:r>
          </a:p>
          <a:p>
            <a:pPr algn="just" fontAlgn="base"/>
            <a:r>
              <a:rPr lang="it-IT" b="0" i="0" dirty="0">
                <a:solidFill>
                  <a:srgbClr val="666666"/>
                </a:solidFill>
                <a:effectLst/>
                <a:latin typeface="inherit"/>
              </a:rPr>
              <a:t>La scoperta che i servizi segreti degli Emirati Arabi Uniti e dell’Arabia Saudita impiegano un malware di produzione israeliana per spiare gli smartphone è probabilmente solo la punta dell’iceberg di una relazione molto più estesa e profonda.</a:t>
            </a:r>
            <a:endParaRPr lang="it-IT" b="0" i="0" dirty="0">
              <a:solidFill>
                <a:srgbClr val="666666"/>
              </a:solidFill>
              <a:effectLst/>
              <a:latin typeface="Arimo"/>
            </a:endParaRPr>
          </a:p>
          <a:p>
            <a:endParaRPr lang="it-IT" dirty="0"/>
          </a:p>
        </p:txBody>
      </p:sp>
    </p:spTree>
    <p:extLst>
      <p:ext uri="{BB962C8B-B14F-4D97-AF65-F5344CB8AC3E}">
        <p14:creationId xmlns:p14="http://schemas.microsoft.com/office/powerpoint/2010/main" val="354221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C1B9C5-2799-5DA9-5078-2D321ABBF42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5192C1A-DFE7-AC55-AC96-75F5EBA4A3ED}"/>
              </a:ext>
            </a:extLst>
          </p:cNvPr>
          <p:cNvSpPr>
            <a:spLocks noGrp="1"/>
          </p:cNvSpPr>
          <p:nvPr>
            <p:ph idx="1"/>
          </p:nvPr>
        </p:nvSpPr>
        <p:spPr>
          <a:xfrm>
            <a:off x="838200" y="1643743"/>
            <a:ext cx="10515600" cy="4533220"/>
          </a:xfrm>
        </p:spPr>
        <p:txBody>
          <a:bodyPr>
            <a:normAutofit fontScale="77500" lnSpcReduction="20000"/>
          </a:bodyPr>
          <a:lstStyle/>
          <a:p>
            <a:pPr algn="just" fontAlgn="base"/>
            <a:r>
              <a:rPr lang="it-IT" b="1" i="0" dirty="0">
                <a:solidFill>
                  <a:srgbClr val="666666"/>
                </a:solidFill>
                <a:effectLst/>
                <a:latin typeface="inherit"/>
              </a:rPr>
              <a:t>In Asia, è Singapore l’hub strategico per le imprese israeliane</a:t>
            </a:r>
            <a:r>
              <a:rPr lang="it-IT" b="0" i="0" dirty="0">
                <a:solidFill>
                  <a:srgbClr val="666666"/>
                </a:solidFill>
                <a:effectLst/>
                <a:latin typeface="inherit"/>
              </a:rPr>
              <a:t> che intendono conquistare i mercati orientali, specie la Corea del Sud, l’India, le Filippine e la Thailandia. Nella città-Stato la </a:t>
            </a:r>
            <a:r>
              <a:rPr lang="it-IT" b="0" i="0" dirty="0" err="1">
                <a:solidFill>
                  <a:srgbClr val="666666"/>
                </a:solidFill>
                <a:effectLst/>
                <a:latin typeface="inherit"/>
              </a:rPr>
              <a:t>Iai</a:t>
            </a:r>
            <a:r>
              <a:rPr lang="it-IT" b="0" i="0" dirty="0">
                <a:solidFill>
                  <a:srgbClr val="666666"/>
                </a:solidFill>
                <a:effectLst/>
                <a:latin typeface="inherit"/>
              </a:rPr>
              <a:t> ha creato un centro per la </a:t>
            </a:r>
            <a:r>
              <a:rPr lang="it-IT" b="0" i="0" dirty="0" err="1">
                <a:solidFill>
                  <a:srgbClr val="666666"/>
                </a:solidFill>
                <a:effectLst/>
                <a:latin typeface="inherit"/>
              </a:rPr>
              <a:t>cibersicurezza</a:t>
            </a:r>
            <a:r>
              <a:rPr lang="it-IT" b="0" i="0" dirty="0">
                <a:solidFill>
                  <a:srgbClr val="666666"/>
                </a:solidFill>
                <a:effectLst/>
                <a:latin typeface="inherit"/>
              </a:rPr>
              <a:t> e i due paesi intrattengono da decenni stretti legami nel campo della difesa e dell’intelligence, esteso all’ambito cibernetico.</a:t>
            </a:r>
            <a:endParaRPr lang="it-IT" b="0" i="0" dirty="0">
              <a:solidFill>
                <a:srgbClr val="666666"/>
              </a:solidFill>
              <a:effectLst/>
              <a:latin typeface="Arimo"/>
            </a:endParaRPr>
          </a:p>
          <a:p>
            <a:r>
              <a:rPr lang="it-IT" b="1" i="0" dirty="0">
                <a:solidFill>
                  <a:srgbClr val="666666"/>
                </a:solidFill>
                <a:effectLst/>
                <a:latin typeface="inherit"/>
              </a:rPr>
              <a:t>Altro Stato chiave è il Giappone, dopo l’intesa siglata nel 2014</a:t>
            </a:r>
            <a:r>
              <a:rPr lang="it-IT" b="0" i="0" dirty="0">
                <a:solidFill>
                  <a:srgbClr val="666666"/>
                </a:solidFill>
                <a:effectLst/>
                <a:latin typeface="Arimo"/>
              </a:rPr>
              <a:t> tra Netanyahu e </a:t>
            </a:r>
            <a:r>
              <a:rPr lang="it-IT" b="0" i="0" dirty="0" err="1">
                <a:solidFill>
                  <a:srgbClr val="666666"/>
                </a:solidFill>
                <a:effectLst/>
                <a:latin typeface="Arimo"/>
              </a:rPr>
              <a:t>Abe</a:t>
            </a:r>
            <a:r>
              <a:rPr lang="it-IT" b="0" i="0" dirty="0">
                <a:solidFill>
                  <a:srgbClr val="666666"/>
                </a:solidFill>
                <a:effectLst/>
                <a:latin typeface="Arimo"/>
              </a:rPr>
              <a:t> </a:t>
            </a:r>
            <a:r>
              <a:rPr lang="it-IT" b="0" i="0" dirty="0" err="1">
                <a:solidFill>
                  <a:srgbClr val="666666"/>
                </a:solidFill>
                <a:effectLst/>
                <a:latin typeface="Arimo"/>
              </a:rPr>
              <a:t>Shinzō</a:t>
            </a:r>
            <a:r>
              <a:rPr lang="it-IT" b="0" i="0" dirty="0">
                <a:solidFill>
                  <a:srgbClr val="666666"/>
                </a:solidFill>
                <a:effectLst/>
                <a:latin typeface="Arimo"/>
              </a:rPr>
              <a:t> che prevede la formazione in Israele di esperti giapponesi in sicurezza informatica e la consulenza da parte dello Stato ebraico per la protezione virtuale delle prossime Olimpiadi di </a:t>
            </a:r>
            <a:r>
              <a:rPr lang="it-IT" b="0" i="0" dirty="0" err="1">
                <a:solidFill>
                  <a:srgbClr val="666666"/>
                </a:solidFill>
                <a:effectLst/>
                <a:latin typeface="Arimo"/>
              </a:rPr>
              <a:t>Tōkyō</a:t>
            </a:r>
            <a:r>
              <a:rPr lang="it-IT" b="0" i="0" dirty="0">
                <a:solidFill>
                  <a:srgbClr val="666666"/>
                </a:solidFill>
                <a:effectLst/>
                <a:latin typeface="Arimo"/>
              </a:rPr>
              <a:t> 2020. I due governi hanno pure creato un forum di dialogo sul tema.</a:t>
            </a:r>
          </a:p>
          <a:p>
            <a:r>
              <a:rPr lang="it-IT" b="1" dirty="0">
                <a:solidFill>
                  <a:srgbClr val="666666"/>
                </a:solidFill>
                <a:latin typeface="Arimo"/>
              </a:rPr>
              <a:t>L’UE</a:t>
            </a:r>
            <a:r>
              <a:rPr lang="it-IT" b="1" i="0" dirty="0">
                <a:solidFill>
                  <a:srgbClr val="666666"/>
                </a:solidFill>
                <a:effectLst/>
                <a:latin typeface="Arimo"/>
              </a:rPr>
              <a:t>, già in vista del Brexit il Regno Unito</a:t>
            </a:r>
            <a:r>
              <a:rPr lang="it-IT" b="0" i="0" dirty="0">
                <a:solidFill>
                  <a:srgbClr val="666666"/>
                </a:solidFill>
                <a:effectLst/>
                <a:latin typeface="Arimo"/>
              </a:rPr>
              <a:t> stava rafforzando le proprie relazioni industriali e di sicurezza con alcuni Stati chiave, Israele compreso, con il quale il governo britannico intende collaborare allo sviluppo di tecnologie per l’industria 4.0, comprendenti l’intelligenza artificiale e la </a:t>
            </a:r>
            <a:r>
              <a:rPr lang="it-IT" b="0" i="0" dirty="0" err="1">
                <a:solidFill>
                  <a:srgbClr val="666666"/>
                </a:solidFill>
                <a:effectLst/>
                <a:latin typeface="Arimo"/>
              </a:rPr>
              <a:t>cibersicurezza</a:t>
            </a:r>
            <a:r>
              <a:rPr lang="it-IT" b="0" i="0" dirty="0">
                <a:solidFill>
                  <a:srgbClr val="666666"/>
                </a:solidFill>
                <a:effectLst/>
                <a:latin typeface="Arimo"/>
              </a:rPr>
              <a:t>.</a:t>
            </a:r>
          </a:p>
          <a:p>
            <a:r>
              <a:rPr lang="it-IT" b="0" i="0" dirty="0">
                <a:solidFill>
                  <a:srgbClr val="666666"/>
                </a:solidFill>
                <a:effectLst/>
                <a:latin typeface="Arimo"/>
              </a:rPr>
              <a:t>Inoltre Londra, insieme a New York, è un’importante piazza finanziaria per le</a:t>
            </a:r>
            <a:r>
              <a:rPr lang="it-IT" b="0" i="1" dirty="0">
                <a:solidFill>
                  <a:srgbClr val="666666"/>
                </a:solidFill>
                <a:effectLst/>
                <a:latin typeface="Arimo"/>
              </a:rPr>
              <a:t> </a:t>
            </a:r>
            <a:r>
              <a:rPr lang="it-IT" b="0" i="0" dirty="0">
                <a:solidFill>
                  <a:srgbClr val="666666"/>
                </a:solidFill>
                <a:effectLst/>
                <a:latin typeface="Arimo"/>
              </a:rPr>
              <a:t>start-up</a:t>
            </a:r>
            <a:r>
              <a:rPr lang="it-IT" b="0" i="1" dirty="0">
                <a:solidFill>
                  <a:srgbClr val="666666"/>
                </a:solidFill>
                <a:effectLst/>
                <a:latin typeface="Arimo"/>
              </a:rPr>
              <a:t> </a:t>
            </a:r>
            <a:r>
              <a:rPr lang="it-IT" b="0" i="0" dirty="0">
                <a:solidFill>
                  <a:srgbClr val="666666"/>
                </a:solidFill>
                <a:effectLst/>
                <a:latin typeface="Arimo"/>
              </a:rPr>
              <a:t>israeliane in cerca di fondi. In Francia alcune società israeliane sono fornitrici dei servizi governativi, nonostante le diffidenze legate allo scontro tra aziende dei due paesi sui mercati africani..</a:t>
            </a:r>
            <a:br>
              <a:rPr lang="it-IT" dirty="0"/>
            </a:br>
            <a:endParaRPr lang="it-IT" dirty="0"/>
          </a:p>
        </p:txBody>
      </p:sp>
    </p:spTree>
    <p:extLst>
      <p:ext uri="{BB962C8B-B14F-4D97-AF65-F5344CB8AC3E}">
        <p14:creationId xmlns:p14="http://schemas.microsoft.com/office/powerpoint/2010/main" val="402234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4CE374-068A-0648-28A2-AA003D5D5656}"/>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AB726E3-A48E-1895-51CC-4680A1E184C8}"/>
              </a:ext>
            </a:extLst>
          </p:cNvPr>
          <p:cNvSpPr>
            <a:spLocks noGrp="1"/>
          </p:cNvSpPr>
          <p:nvPr>
            <p:ph idx="1"/>
          </p:nvPr>
        </p:nvSpPr>
        <p:spPr>
          <a:xfrm>
            <a:off x="838200" y="1556657"/>
            <a:ext cx="10515600" cy="4620306"/>
          </a:xfrm>
        </p:spPr>
        <p:txBody>
          <a:bodyPr>
            <a:normAutofit fontScale="85000" lnSpcReduction="20000"/>
          </a:bodyPr>
          <a:lstStyle/>
          <a:p>
            <a:r>
              <a:rPr lang="it-IT" b="1" i="0" dirty="0">
                <a:solidFill>
                  <a:srgbClr val="666666"/>
                </a:solidFill>
                <a:effectLst/>
                <a:latin typeface="inherit"/>
              </a:rPr>
              <a:t>Infine la Cina costituisce una sfida e un’opportunità</a:t>
            </a:r>
            <a:r>
              <a:rPr lang="it-IT" b="0" i="0" dirty="0">
                <a:solidFill>
                  <a:srgbClr val="666666"/>
                </a:solidFill>
                <a:effectLst/>
                <a:latin typeface="Arimo"/>
              </a:rPr>
              <a:t>. Se pure nel 2017 la Repubblica Popolare contava un terzo degli investimenti nel settore high tech israeliano, secondo lo Shin </a:t>
            </a:r>
            <a:r>
              <a:rPr lang="it-IT" b="0" i="0" dirty="0" err="1">
                <a:solidFill>
                  <a:srgbClr val="666666"/>
                </a:solidFill>
                <a:effectLst/>
                <a:latin typeface="Arimo"/>
              </a:rPr>
              <a:t>Bet</a:t>
            </a:r>
            <a:r>
              <a:rPr lang="it-IT" b="0" i="0" dirty="0">
                <a:solidFill>
                  <a:srgbClr val="666666"/>
                </a:solidFill>
                <a:effectLst/>
                <a:latin typeface="Arimo"/>
              </a:rPr>
              <a:t> le maggiori minacce nel campo cibernetico</a:t>
            </a:r>
            <a:r>
              <a:rPr lang="it-IT" b="0" i="1" dirty="0">
                <a:solidFill>
                  <a:srgbClr val="666666"/>
                </a:solidFill>
                <a:effectLst/>
                <a:latin typeface="Arimo"/>
              </a:rPr>
              <a:t> </a:t>
            </a:r>
            <a:r>
              <a:rPr lang="it-IT" b="0" i="0" dirty="0">
                <a:solidFill>
                  <a:srgbClr val="666666"/>
                </a:solidFill>
                <a:effectLst/>
                <a:latin typeface="Arimo"/>
              </a:rPr>
              <a:t>per lo Stato ebraico proverrebbero proprio da </a:t>
            </a:r>
            <a:r>
              <a:rPr lang="it-IT" b="0" i="0" u="none" strike="noStrike" dirty="0">
                <a:solidFill>
                  <a:srgbClr val="087BBB"/>
                </a:solidFill>
                <a:effectLst/>
                <a:latin typeface="inherit"/>
                <a:hlinkClick r:id="rId2"/>
              </a:rPr>
              <a:t>Russia e Cina</a:t>
            </a:r>
            <a:r>
              <a:rPr lang="it-IT" b="0" i="0" dirty="0">
                <a:solidFill>
                  <a:srgbClr val="666666"/>
                </a:solidFill>
                <a:effectLst/>
                <a:latin typeface="Arimo"/>
              </a:rPr>
              <a:t>, non da Iran o </a:t>
            </a:r>
            <a:r>
              <a:rPr lang="it-IT" b="0" i="0" dirty="0" err="1">
                <a:solidFill>
                  <a:srgbClr val="666666"/>
                </a:solidFill>
                <a:effectLst/>
                <a:latin typeface="Arimo"/>
              </a:rPr>
              <a:t>Ḥamās</a:t>
            </a:r>
            <a:r>
              <a:rPr lang="it-IT" b="0" i="0" dirty="0">
                <a:solidFill>
                  <a:srgbClr val="666666"/>
                </a:solidFill>
                <a:effectLst/>
                <a:latin typeface="Arimo"/>
              </a:rPr>
              <a:t>. </a:t>
            </a:r>
          </a:p>
          <a:p>
            <a:r>
              <a:rPr lang="it-IT" b="0" i="0" dirty="0">
                <a:solidFill>
                  <a:srgbClr val="666666"/>
                </a:solidFill>
                <a:effectLst/>
                <a:latin typeface="Arimo"/>
              </a:rPr>
              <a:t>Hacker cinesi avrebbero rubato alcuni segreti dei sistemi antimissili </a:t>
            </a:r>
            <a:r>
              <a:rPr lang="it-IT" b="0" i="0" dirty="0" err="1">
                <a:solidFill>
                  <a:srgbClr val="666666"/>
                </a:solidFill>
                <a:effectLst/>
                <a:latin typeface="Arimo"/>
              </a:rPr>
              <a:t>Iron</a:t>
            </a:r>
            <a:r>
              <a:rPr lang="it-IT" b="0" i="0" dirty="0">
                <a:solidFill>
                  <a:srgbClr val="666666"/>
                </a:solidFill>
                <a:effectLst/>
                <a:latin typeface="Arimo"/>
              </a:rPr>
              <a:t> Dome e Arrow 3. Così in Israele si è aperto un dibattito sugli </a:t>
            </a:r>
            <a:r>
              <a:rPr lang="it-IT" b="0" i="0" u="none" strike="noStrike" dirty="0">
                <a:solidFill>
                  <a:srgbClr val="087BBB"/>
                </a:solidFill>
                <a:effectLst/>
                <a:latin typeface="inherit"/>
                <a:hlinkClick r:id="rId3"/>
              </a:rPr>
              <a:t>investimenti della Repubblica Popolare nel settore </a:t>
            </a:r>
            <a:r>
              <a:rPr lang="it-IT" b="0" i="0" u="none" strike="noStrike" dirty="0" err="1">
                <a:solidFill>
                  <a:srgbClr val="087BBB"/>
                </a:solidFill>
                <a:effectLst/>
                <a:latin typeface="inherit"/>
                <a:hlinkClick r:id="rId3"/>
              </a:rPr>
              <a:t>hig</a:t>
            </a:r>
            <a:r>
              <a:rPr lang="it-IT" b="0" i="0" u="none" strike="noStrike" dirty="0">
                <a:solidFill>
                  <a:srgbClr val="087BBB"/>
                </a:solidFill>
                <a:effectLst/>
                <a:latin typeface="inherit"/>
                <a:hlinkClick r:id="rId3"/>
              </a:rPr>
              <a:t> tech</a:t>
            </a:r>
            <a:r>
              <a:rPr lang="it-IT" b="0" i="0" dirty="0">
                <a:solidFill>
                  <a:srgbClr val="666666"/>
                </a:solidFill>
                <a:effectLst/>
                <a:latin typeface="Arimo"/>
              </a:rPr>
              <a:t> e nelle infrastrutture nazionali, per timore che lo spionaggio di Pechino li usi per sottrarre segreti industriali e militari. </a:t>
            </a:r>
          </a:p>
          <a:p>
            <a:r>
              <a:rPr lang="it-IT" b="0" i="0" dirty="0">
                <a:solidFill>
                  <a:srgbClr val="666666"/>
                </a:solidFill>
                <a:effectLst/>
                <a:latin typeface="Arimo"/>
              </a:rPr>
              <a:t>Persino i sistemi intelligenti di regolazione del traffico installati da aziende cinesi in alcuni importanti snodi stradali dello Stato ebraico possono veicolare all’intelligence dell’Impero del Centro informazioni su movimenti militari o sull’innalzamento del livello d’allarme delle truppe di </a:t>
            </a:r>
            <a:r>
              <a:rPr lang="it-IT" b="0" i="0" dirty="0" err="1">
                <a:solidFill>
                  <a:srgbClr val="666666"/>
                </a:solidFill>
                <a:effectLst/>
                <a:latin typeface="Arimo"/>
              </a:rPr>
              <a:t>Tzahal</a:t>
            </a:r>
            <a:r>
              <a:rPr lang="it-IT" b="0" i="0" dirty="0">
                <a:solidFill>
                  <a:srgbClr val="666666"/>
                </a:solidFill>
                <a:effectLst/>
                <a:latin typeface="Arimo"/>
              </a:rPr>
              <a:t>. </a:t>
            </a:r>
          </a:p>
          <a:p>
            <a:r>
              <a:rPr lang="it-IT" b="0" i="0" dirty="0">
                <a:solidFill>
                  <a:srgbClr val="666666"/>
                </a:solidFill>
                <a:effectLst/>
                <a:latin typeface="Arimo"/>
              </a:rPr>
              <a:t>Insomma Israele dovrà presto decidere da che parte schierarsi, quando l’alleato americano intensificherà ulteriormente il confronto a tutto campo con Pechino.</a:t>
            </a:r>
          </a:p>
          <a:p>
            <a:r>
              <a:rPr lang="it-IT" dirty="0"/>
              <a:t>https://www.youtube.com/watch?v=r3AGNVWEJ4A</a:t>
            </a:r>
          </a:p>
        </p:txBody>
      </p:sp>
    </p:spTree>
    <p:extLst>
      <p:ext uri="{BB962C8B-B14F-4D97-AF65-F5344CB8AC3E}">
        <p14:creationId xmlns:p14="http://schemas.microsoft.com/office/powerpoint/2010/main" val="196783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2894B-70F4-9F4A-B7C6-068ED1B0CB71}"/>
              </a:ext>
            </a:extLst>
          </p:cNvPr>
          <p:cNvSpPr>
            <a:spLocks noGrp="1"/>
          </p:cNvSpPr>
          <p:nvPr>
            <p:ph type="title"/>
          </p:nvPr>
        </p:nvSpPr>
        <p:spPr/>
        <p:txBody>
          <a:bodyPr/>
          <a:lstStyle/>
          <a:p>
            <a:pPr algn="ctr"/>
            <a:r>
              <a:rPr lang="it-IT" dirty="0"/>
              <a:t>SERVIZI SEGRETI ISRAELIANI</a:t>
            </a:r>
          </a:p>
        </p:txBody>
      </p:sp>
      <p:sp>
        <p:nvSpPr>
          <p:cNvPr id="3" name="Segnaposto testo 2">
            <a:extLst>
              <a:ext uri="{FF2B5EF4-FFF2-40B4-BE49-F238E27FC236}">
                <a16:creationId xmlns:a16="http://schemas.microsoft.com/office/drawing/2014/main" id="{44546E72-B7B5-8A49-A711-8EB40DFD703D}"/>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33354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E22B90-1846-4E20-3D7B-0B017EF3AE6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590FF9D-B378-017C-126B-E170C5D3A6A8}"/>
              </a:ext>
            </a:extLst>
          </p:cNvPr>
          <p:cNvSpPr>
            <a:spLocks noGrp="1"/>
          </p:cNvSpPr>
          <p:nvPr>
            <p:ph idx="1"/>
          </p:nvPr>
        </p:nvSpPr>
        <p:spPr/>
        <p:txBody>
          <a:bodyPr>
            <a:normAutofit fontScale="92500" lnSpcReduction="10000"/>
          </a:bodyPr>
          <a:lstStyle/>
          <a:p>
            <a:r>
              <a:rPr lang="it-IT" b="0" i="0" dirty="0">
                <a:solidFill>
                  <a:srgbClr val="0F1111"/>
                </a:solidFill>
                <a:effectLst/>
                <a:latin typeface="Amazon Ember"/>
              </a:rPr>
              <a:t>Lo stato di Israele è inserito in un contesto geopolitico “complicato” in cui la necessità di tutela della sicurezza fa sì che le agenzie di intelligence abbiano sempre ricoperto un ruolo basilare per la protezione del territorio stesso e dei suoi abitanti. </a:t>
            </a:r>
          </a:p>
          <a:p>
            <a:r>
              <a:rPr lang="it-IT" b="0" i="0" dirty="0">
                <a:solidFill>
                  <a:srgbClr val="3E3F3E"/>
                </a:solidFill>
                <a:effectLst/>
                <a:latin typeface="Crimson Text"/>
              </a:rPr>
              <a:t>MOSSAD: Servizio </a:t>
            </a:r>
            <a:r>
              <a:rPr lang="it-IT" b="0" i="0" u="none" strike="noStrike" dirty="0">
                <a:solidFill>
                  <a:srgbClr val="D61E39"/>
                </a:solidFill>
                <a:effectLst/>
                <a:latin typeface="Crimson Text"/>
                <a:hlinkClick r:id="rId2"/>
              </a:rPr>
              <a:t>segreto</a:t>
            </a:r>
            <a:r>
              <a:rPr lang="it-IT" b="0" i="0" dirty="0">
                <a:solidFill>
                  <a:srgbClr val="3E3F3E"/>
                </a:solidFill>
                <a:effectLst/>
                <a:latin typeface="Crimson Text"/>
              </a:rPr>
              <a:t> israeliano istituito ufficialmente nel 1949 con funzioni di spionaggio e controspionaggio e attivo soprattutto all’estero (lo Shin Beth si occupa della sicurezza interna). I vertici del M., che è noto per la sua efficienza informativa e operativa, rispondono direttamente al primo </a:t>
            </a:r>
            <a:r>
              <a:rPr lang="it-IT" b="0" i="0" u="none" strike="noStrike" dirty="0">
                <a:solidFill>
                  <a:srgbClr val="D61E39"/>
                </a:solidFill>
                <a:effectLst/>
                <a:latin typeface="Crimson Text"/>
                <a:hlinkClick r:id="rId3"/>
              </a:rPr>
              <a:t>ministro</a:t>
            </a:r>
            <a:r>
              <a:rPr lang="it-IT" b="0" i="0" dirty="0">
                <a:solidFill>
                  <a:srgbClr val="3E3F3E"/>
                </a:solidFill>
                <a:effectLst/>
                <a:latin typeface="Crimson Text"/>
              </a:rPr>
              <a:t>.</a:t>
            </a:r>
            <a:endParaRPr lang="it-IT" b="0" i="0" dirty="0">
              <a:solidFill>
                <a:srgbClr val="0F1111"/>
              </a:solidFill>
              <a:effectLst/>
              <a:latin typeface="Amazon Ember"/>
            </a:endParaRPr>
          </a:p>
          <a:p>
            <a:r>
              <a:rPr lang="it-IT" b="0" i="0" dirty="0">
                <a:solidFill>
                  <a:srgbClr val="0F1111"/>
                </a:solidFill>
                <a:effectLst/>
                <a:latin typeface="Amazon Ember"/>
              </a:rPr>
              <a:t>LO SHABAK O SHIN BET ha il compito istituzionale del mantenimento della sicurezza interna su tutti i territori, compresi quelli occupati. </a:t>
            </a:r>
            <a:endParaRPr lang="it-IT" dirty="0"/>
          </a:p>
        </p:txBody>
      </p:sp>
    </p:spTree>
    <p:extLst>
      <p:ext uri="{BB962C8B-B14F-4D97-AF65-F5344CB8AC3E}">
        <p14:creationId xmlns:p14="http://schemas.microsoft.com/office/powerpoint/2010/main" val="242777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arta di Francesca Canali - 2018">
            <a:extLst>
              <a:ext uri="{FF2B5EF4-FFF2-40B4-BE49-F238E27FC236}">
                <a16:creationId xmlns:a16="http://schemas.microsoft.com/office/drawing/2014/main" id="{BAF90D4C-6637-763E-845C-6FB1BAAF33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29693" y="643466"/>
            <a:ext cx="3732614"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5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81484E-A90D-D2EB-2F50-72AFDCDC0B2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F88A5D7-8E0C-5241-AFF9-804688450B76}"/>
              </a:ext>
            </a:extLst>
          </p:cNvPr>
          <p:cNvSpPr>
            <a:spLocks noGrp="1"/>
          </p:cNvSpPr>
          <p:nvPr>
            <p:ph idx="1"/>
          </p:nvPr>
        </p:nvSpPr>
        <p:spPr/>
        <p:txBody>
          <a:bodyPr/>
          <a:lstStyle/>
          <a:p>
            <a:r>
              <a:rPr lang="it-IT" b="1" i="0" dirty="0">
                <a:solidFill>
                  <a:srgbClr val="666666"/>
                </a:solidFill>
                <a:effectLst/>
                <a:latin typeface="Arimo"/>
              </a:rPr>
              <a:t>L’ecosistema cibernetico dello Stato ebraico è frutto di molteplici fattori</a:t>
            </a:r>
            <a:r>
              <a:rPr lang="it-IT" b="0" i="0" dirty="0">
                <a:solidFill>
                  <a:srgbClr val="666666"/>
                </a:solidFill>
                <a:effectLst/>
                <a:latin typeface="Arimo"/>
              </a:rPr>
              <a:t>. Ma il principale è lo shock che Israele, le sue Forze armate e l’intera popolazione hanno subìto con l’attacco a sorpresa da parte araba nella guerra dello Yom Kippur (1973). </a:t>
            </a:r>
          </a:p>
          <a:p>
            <a:r>
              <a:rPr lang="it-IT" b="0" i="0" dirty="0" err="1">
                <a:solidFill>
                  <a:srgbClr val="666666"/>
                </a:solidFill>
                <a:effectLst/>
                <a:latin typeface="Arimo"/>
              </a:rPr>
              <a:t>Tzahal</a:t>
            </a:r>
            <a:r>
              <a:rPr lang="it-IT" b="0" i="0" dirty="0">
                <a:solidFill>
                  <a:srgbClr val="666666"/>
                </a:solidFill>
                <a:effectLst/>
                <a:latin typeface="Arimo"/>
              </a:rPr>
              <a:t> e la comunità d’intelligence israeliana furono colti alla sprovvista non solo dall’assalto delle truppe egiziane lungo le rive del Canale di Suez e di quelle siriane sulle alture del Golan, ma anche dalle performance dei missili anticarro e soprattutto antiaerei forniti dai sovietici ai due eserciti arabi.</a:t>
            </a:r>
            <a:endParaRPr lang="it-IT" dirty="0"/>
          </a:p>
        </p:txBody>
      </p:sp>
    </p:spTree>
    <p:extLst>
      <p:ext uri="{BB962C8B-B14F-4D97-AF65-F5344CB8AC3E}">
        <p14:creationId xmlns:p14="http://schemas.microsoft.com/office/powerpoint/2010/main" val="365365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A37E6E-29FF-EFF2-6C5E-2BDAA12C38D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792378A-63D8-8926-E778-AEF836CE2892}"/>
              </a:ext>
            </a:extLst>
          </p:cNvPr>
          <p:cNvSpPr>
            <a:spLocks noGrp="1"/>
          </p:cNvSpPr>
          <p:nvPr>
            <p:ph idx="1"/>
          </p:nvPr>
        </p:nvSpPr>
        <p:spPr/>
        <p:txBody>
          <a:bodyPr>
            <a:normAutofit fontScale="92500" lnSpcReduction="10000"/>
          </a:bodyPr>
          <a:lstStyle/>
          <a:p>
            <a:r>
              <a:rPr lang="it-IT" b="1" i="0" dirty="0">
                <a:solidFill>
                  <a:srgbClr val="666666"/>
                </a:solidFill>
                <a:effectLst/>
                <a:latin typeface="Arimo"/>
              </a:rPr>
              <a:t>L’elaborazione d’urgenza di tattiche specifiche</a:t>
            </a:r>
            <a:r>
              <a:rPr lang="it-IT" b="0" i="0" dirty="0">
                <a:solidFill>
                  <a:srgbClr val="666666"/>
                </a:solidFill>
                <a:effectLst/>
                <a:latin typeface="Arimo"/>
              </a:rPr>
              <a:t> e la fornitura di contromisure elettroniche da parte americana permisero all’Aeronautica israeliana di dominare le difese aeree avversarie, a prezzo di perdite sostenute soprattutto nella fase iniziale del conflitto</a:t>
            </a:r>
            <a:r>
              <a:rPr lang="it-IT" b="0" i="0" baseline="30000" dirty="0">
                <a:solidFill>
                  <a:srgbClr val="666666"/>
                </a:solidFill>
                <a:effectLst/>
                <a:latin typeface="Arimo"/>
              </a:rPr>
              <a:t> </a:t>
            </a:r>
          </a:p>
          <a:p>
            <a:r>
              <a:rPr lang="it-IT" b="0" i="0" dirty="0">
                <a:solidFill>
                  <a:srgbClr val="666666"/>
                </a:solidFill>
                <a:effectLst/>
                <a:latin typeface="Arimo"/>
              </a:rPr>
              <a:t> A seguito della guerra del Kippur Israele decise di incrementare lo sviluppo della propria industria elettronica militare e civile. Non è forse un caso che nell’anno successivo alla guerra fu fondata la prima filiale israeliana dell’Intel americana. Sempre sull’onda del medesimo shock, qualche anno dopo due professori dell’Università ebraica di Gerusalemme, Felix Dothan e Shaul </a:t>
            </a:r>
            <a:r>
              <a:rPr lang="it-IT" b="0" i="0" dirty="0" err="1">
                <a:solidFill>
                  <a:srgbClr val="666666"/>
                </a:solidFill>
                <a:effectLst/>
                <a:latin typeface="Arimo"/>
              </a:rPr>
              <a:t>Yatziv</a:t>
            </a:r>
            <a:r>
              <a:rPr lang="it-IT" b="0" i="0" dirty="0">
                <a:solidFill>
                  <a:srgbClr val="666666"/>
                </a:solidFill>
                <a:effectLst/>
                <a:latin typeface="Arimo"/>
              </a:rPr>
              <a:t>, lanciarono il programma </a:t>
            </a:r>
            <a:r>
              <a:rPr lang="it-IT" b="0" i="0" dirty="0" err="1">
                <a:solidFill>
                  <a:srgbClr val="666666"/>
                </a:solidFill>
                <a:effectLst/>
                <a:latin typeface="Arimo"/>
              </a:rPr>
              <a:t>Talpiot</a:t>
            </a:r>
            <a:r>
              <a:rPr lang="it-IT" b="0" i="0" dirty="0">
                <a:solidFill>
                  <a:srgbClr val="666666"/>
                </a:solidFill>
                <a:effectLst/>
                <a:latin typeface="Arimo"/>
              </a:rPr>
              <a:t> per selezionare e formare l’élite di scienziati e tecnici destinati a servire nella </a:t>
            </a:r>
            <a:r>
              <a:rPr lang="it-IT" b="0" i="0" dirty="0" err="1">
                <a:solidFill>
                  <a:srgbClr val="666666"/>
                </a:solidFill>
                <a:effectLst/>
                <a:latin typeface="Arimo"/>
              </a:rPr>
              <a:t>Mafat</a:t>
            </a:r>
            <a:r>
              <a:rPr lang="it-IT" b="0" i="0" dirty="0">
                <a:solidFill>
                  <a:srgbClr val="666666"/>
                </a:solidFill>
                <a:effectLst/>
                <a:latin typeface="Arimo"/>
              </a:rPr>
              <a:t>, l’unità di sviluppo tecnologico di </a:t>
            </a:r>
            <a:r>
              <a:rPr lang="it-IT" b="0" i="0" dirty="0" err="1">
                <a:solidFill>
                  <a:srgbClr val="666666"/>
                </a:solidFill>
                <a:effectLst/>
                <a:latin typeface="Arimo"/>
              </a:rPr>
              <a:t>Tzahal</a:t>
            </a:r>
            <a:r>
              <a:rPr lang="it-IT" b="0" i="0" dirty="0">
                <a:solidFill>
                  <a:srgbClr val="666666"/>
                </a:solidFill>
                <a:effectLst/>
                <a:latin typeface="Arimo"/>
              </a:rPr>
              <a:t>,</a:t>
            </a:r>
            <a:endParaRPr lang="it-IT" dirty="0"/>
          </a:p>
        </p:txBody>
      </p:sp>
    </p:spTree>
    <p:extLst>
      <p:ext uri="{BB962C8B-B14F-4D97-AF65-F5344CB8AC3E}">
        <p14:creationId xmlns:p14="http://schemas.microsoft.com/office/powerpoint/2010/main" val="12221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4EF57D-1C07-08EF-02A0-B6D9CF27625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F15790E-9147-8C46-4909-636C4FD218EB}"/>
              </a:ext>
            </a:extLst>
          </p:cNvPr>
          <p:cNvSpPr>
            <a:spLocks noGrp="1"/>
          </p:cNvSpPr>
          <p:nvPr>
            <p:ph idx="1"/>
          </p:nvPr>
        </p:nvSpPr>
        <p:spPr/>
        <p:txBody>
          <a:bodyPr>
            <a:normAutofit fontScale="92500" lnSpcReduction="10000"/>
          </a:bodyPr>
          <a:lstStyle/>
          <a:p>
            <a:r>
              <a:rPr lang="it-IT" b="0" i="0" dirty="0">
                <a:solidFill>
                  <a:srgbClr val="666666"/>
                </a:solidFill>
                <a:effectLst/>
                <a:latin typeface="Arimo"/>
              </a:rPr>
              <a:t> la maggioranza dei </a:t>
            </a:r>
            <a:r>
              <a:rPr lang="it-IT" b="0" i="0" dirty="0" err="1">
                <a:solidFill>
                  <a:srgbClr val="666666"/>
                </a:solidFill>
                <a:effectLst/>
                <a:latin typeface="Arimo"/>
              </a:rPr>
              <a:t>ciberguerrieri</a:t>
            </a:r>
            <a:r>
              <a:rPr lang="it-IT" b="0" i="0" dirty="0">
                <a:solidFill>
                  <a:srgbClr val="666666"/>
                </a:solidFill>
                <a:effectLst/>
                <a:latin typeface="Arimo"/>
              </a:rPr>
              <a:t> israeliani è addestrata da due unità specializzate dell’Aman, l’intelligence militare. L’Unità 8.200, spesso descritta come il contraltare israeliano </a:t>
            </a:r>
            <a:r>
              <a:rPr lang="it-IT" b="0" i="0" dirty="0" err="1">
                <a:solidFill>
                  <a:srgbClr val="666666"/>
                </a:solidFill>
                <a:effectLst/>
                <a:latin typeface="Arimo"/>
              </a:rPr>
              <a:t>dell’Nsa</a:t>
            </a:r>
            <a:r>
              <a:rPr lang="it-IT" b="0" i="0" dirty="0">
                <a:solidFill>
                  <a:srgbClr val="666666"/>
                </a:solidFill>
                <a:effectLst/>
                <a:latin typeface="Arimo"/>
              </a:rPr>
              <a:t> americana, è incaricata di intercettare le comunicazioni di soggetti nemici, neutrali e amici, nonché di svolgere attività offensive ad ampio raggio nel campo informatico.</a:t>
            </a:r>
          </a:p>
          <a:p>
            <a:r>
              <a:rPr lang="it-IT" b="0" i="0" dirty="0">
                <a:solidFill>
                  <a:srgbClr val="666666"/>
                </a:solidFill>
                <a:effectLst/>
                <a:latin typeface="Arimo"/>
              </a:rPr>
              <a:t> L’Unità 8.200 dispone di un reparto di ricerca, soprannominato «The Farm», incaricato di trovare mezzi e modalità sempre nuovi per aggirare le protezioni crittografiche dei sistemi di comunicazione militari e civili, comprese applicazioni come WhatsApp e </a:t>
            </a:r>
            <a:r>
              <a:rPr lang="it-IT" b="0" i="0" dirty="0" err="1">
                <a:solidFill>
                  <a:srgbClr val="666666"/>
                </a:solidFill>
                <a:effectLst/>
                <a:latin typeface="Arimo"/>
              </a:rPr>
              <a:t>Telegram</a:t>
            </a:r>
            <a:r>
              <a:rPr lang="it-IT" b="0" i="0" dirty="0">
                <a:solidFill>
                  <a:srgbClr val="666666"/>
                </a:solidFill>
                <a:effectLst/>
                <a:latin typeface="Arimo"/>
              </a:rPr>
              <a:t>. The Farm lavora anche a beneficio dell’ancor più segreta Unità 8.100 che si occupa di penetrare i sistemi di comunicazione e di stoccaggio dei dati di singole organizzazioni e individui.</a:t>
            </a:r>
            <a:endParaRPr lang="it-IT" dirty="0"/>
          </a:p>
        </p:txBody>
      </p:sp>
    </p:spTree>
    <p:extLst>
      <p:ext uri="{BB962C8B-B14F-4D97-AF65-F5344CB8AC3E}">
        <p14:creationId xmlns:p14="http://schemas.microsoft.com/office/powerpoint/2010/main" val="322809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4223C5-ECBE-298A-B86A-6DEB6E93FDE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8C44834-F5E2-3D93-12E1-3FA980640622}"/>
              </a:ext>
            </a:extLst>
          </p:cNvPr>
          <p:cNvSpPr>
            <a:spLocks noGrp="1"/>
          </p:cNvSpPr>
          <p:nvPr>
            <p:ph idx="1"/>
          </p:nvPr>
        </p:nvSpPr>
        <p:spPr>
          <a:xfrm>
            <a:off x="838200" y="1458686"/>
            <a:ext cx="10515600" cy="4718277"/>
          </a:xfrm>
        </p:spPr>
        <p:txBody>
          <a:bodyPr>
            <a:normAutofit fontScale="92500" lnSpcReduction="20000"/>
          </a:bodyPr>
          <a:lstStyle/>
          <a:p>
            <a:r>
              <a:rPr lang="it-IT" b="1" i="0" dirty="0">
                <a:solidFill>
                  <a:srgbClr val="666666"/>
                </a:solidFill>
                <a:effectLst/>
                <a:latin typeface="Arimo"/>
              </a:rPr>
              <a:t>La svolta tecnologica impressa dall’intelligence militare ha coinvolto</a:t>
            </a:r>
            <a:r>
              <a:rPr lang="it-IT" b="0" i="0" dirty="0">
                <a:solidFill>
                  <a:srgbClr val="666666"/>
                </a:solidFill>
                <a:effectLst/>
                <a:latin typeface="Arimo"/>
              </a:rPr>
              <a:t> anche le due agenzie civili: il servizio di sicurezza interna, </a:t>
            </a:r>
            <a:r>
              <a:rPr lang="it-IT" b="0" i="0" u="none" strike="noStrike" dirty="0">
                <a:solidFill>
                  <a:srgbClr val="087BBB"/>
                </a:solidFill>
                <a:effectLst/>
                <a:latin typeface="Arimo"/>
                <a:hlinkClick r:id="rId2"/>
              </a:rPr>
              <a:t>lo Shin </a:t>
            </a:r>
            <a:r>
              <a:rPr lang="it-IT" b="0" i="0" u="none" strike="noStrike" dirty="0" err="1">
                <a:solidFill>
                  <a:srgbClr val="087BBB"/>
                </a:solidFill>
                <a:effectLst/>
                <a:latin typeface="Arimo"/>
                <a:hlinkClick r:id="rId2"/>
              </a:rPr>
              <a:t>Bet</a:t>
            </a:r>
            <a:r>
              <a:rPr lang="it-IT" b="0" i="0" u="none" strike="noStrike" dirty="0">
                <a:solidFill>
                  <a:srgbClr val="087BBB"/>
                </a:solidFill>
                <a:effectLst/>
                <a:latin typeface="Arimo"/>
                <a:hlinkClick r:id="rId2"/>
              </a:rPr>
              <a:t>, e il Mossad</a:t>
            </a:r>
            <a:r>
              <a:rPr lang="it-IT" b="0" i="0" dirty="0">
                <a:solidFill>
                  <a:srgbClr val="666666"/>
                </a:solidFill>
                <a:effectLst/>
                <a:latin typeface="Arimo"/>
              </a:rPr>
              <a:t>, dedito allo spionaggio e alle operazioni speciali. </a:t>
            </a:r>
          </a:p>
          <a:p>
            <a:r>
              <a:rPr lang="it-IT" b="0" i="0" dirty="0">
                <a:solidFill>
                  <a:srgbClr val="666666"/>
                </a:solidFill>
                <a:effectLst/>
                <a:latin typeface="Arimo"/>
              </a:rPr>
              <a:t>Il primo ha sviluppato rilevanti capacità nel campo della sorveglianza elettronica e cibernetica, da solo o in collaborazione con lo spionaggio militare.</a:t>
            </a:r>
          </a:p>
          <a:p>
            <a:r>
              <a:rPr lang="it-IT" b="1" i="0" dirty="0">
                <a:solidFill>
                  <a:srgbClr val="666666"/>
                </a:solidFill>
                <a:effectLst/>
                <a:latin typeface="inherit"/>
              </a:rPr>
              <a:t>Lo Shin </a:t>
            </a:r>
            <a:r>
              <a:rPr lang="it-IT" b="1" i="0" dirty="0" err="1">
                <a:solidFill>
                  <a:srgbClr val="666666"/>
                </a:solidFill>
                <a:effectLst/>
                <a:latin typeface="inherit"/>
              </a:rPr>
              <a:t>Bet</a:t>
            </a:r>
            <a:r>
              <a:rPr lang="it-IT" b="1" i="0" dirty="0">
                <a:solidFill>
                  <a:srgbClr val="666666"/>
                </a:solidFill>
                <a:effectLst/>
                <a:latin typeface="inherit"/>
              </a:rPr>
              <a:t> è passato addirittura per ben tre rivoluzioni digitali</a:t>
            </a:r>
            <a:r>
              <a:rPr lang="it-IT" b="0" i="0" dirty="0">
                <a:solidFill>
                  <a:srgbClr val="666666"/>
                </a:solidFill>
                <a:effectLst/>
                <a:latin typeface="Arimo"/>
              </a:rPr>
              <a:t>, la prima alla fine degli anni Novanta per far fronte all’ondata di attentati suicidi commessi da </a:t>
            </a:r>
            <a:r>
              <a:rPr lang="it-IT" b="0" i="0" dirty="0" err="1">
                <a:solidFill>
                  <a:srgbClr val="666666"/>
                </a:solidFill>
                <a:effectLst/>
                <a:latin typeface="Arimo"/>
              </a:rPr>
              <a:t>Ḥamās</a:t>
            </a:r>
            <a:r>
              <a:rPr lang="it-IT" b="0" i="0" dirty="0">
                <a:solidFill>
                  <a:srgbClr val="666666"/>
                </a:solidFill>
                <a:effectLst/>
                <a:latin typeface="Arimo"/>
              </a:rPr>
              <a:t>. Ora siamo alla terza rivoluzione con la fusione della branca responsabile della </a:t>
            </a:r>
            <a:r>
              <a:rPr lang="it-IT" b="0" i="0" dirty="0" err="1">
                <a:solidFill>
                  <a:srgbClr val="666666"/>
                </a:solidFill>
                <a:effectLst/>
                <a:latin typeface="Arimo"/>
              </a:rPr>
              <a:t>Sigint</a:t>
            </a:r>
            <a:r>
              <a:rPr lang="it-IT" b="0" i="0" dirty="0">
                <a:solidFill>
                  <a:srgbClr val="666666"/>
                </a:solidFill>
                <a:effectLst/>
                <a:latin typeface="Arimo"/>
              </a:rPr>
              <a:t> (lo spionaggio elettronico) con quella incaricata delle operazioni difensive e offensive nel ciberspazio. </a:t>
            </a:r>
          </a:p>
          <a:p>
            <a:r>
              <a:rPr lang="it-IT" b="0" i="0" dirty="0">
                <a:solidFill>
                  <a:srgbClr val="666666"/>
                </a:solidFill>
                <a:effectLst/>
                <a:latin typeface="Arimo"/>
              </a:rPr>
              <a:t>Nel corso degli anni lo Shin </a:t>
            </a:r>
            <a:r>
              <a:rPr lang="it-IT" b="0" i="0" dirty="0" err="1">
                <a:solidFill>
                  <a:srgbClr val="666666"/>
                </a:solidFill>
                <a:effectLst/>
                <a:latin typeface="Arimo"/>
              </a:rPr>
              <a:t>Bet</a:t>
            </a:r>
            <a:r>
              <a:rPr lang="it-IT" b="0" i="0" dirty="0">
                <a:solidFill>
                  <a:srgbClr val="666666"/>
                </a:solidFill>
                <a:effectLst/>
                <a:latin typeface="Arimo"/>
              </a:rPr>
              <a:t> si è specializzato nell’intelligence dei social media (</a:t>
            </a:r>
            <a:r>
              <a:rPr lang="it-IT" b="0" i="0" dirty="0" err="1">
                <a:solidFill>
                  <a:srgbClr val="666666"/>
                </a:solidFill>
                <a:effectLst/>
                <a:latin typeface="Arimo"/>
              </a:rPr>
              <a:t>Socmint</a:t>
            </a:r>
            <a:r>
              <a:rPr lang="it-IT" b="0" i="0" dirty="0">
                <a:solidFill>
                  <a:srgbClr val="666666"/>
                </a:solidFill>
                <a:effectLst/>
                <a:latin typeface="Arimo"/>
              </a:rPr>
              <a:t>) per prevenire attentati da parte di formazioni terroristiche e di singoli individui. Al momento il 25% del personale dello Shin </a:t>
            </a:r>
            <a:r>
              <a:rPr lang="it-IT" b="0" i="0" dirty="0" err="1">
                <a:solidFill>
                  <a:srgbClr val="666666"/>
                </a:solidFill>
                <a:effectLst/>
                <a:latin typeface="Arimo"/>
              </a:rPr>
              <a:t>Bet</a:t>
            </a:r>
            <a:r>
              <a:rPr lang="it-IT" b="0" i="0" dirty="0">
                <a:solidFill>
                  <a:srgbClr val="666666"/>
                </a:solidFill>
                <a:effectLst/>
                <a:latin typeface="Arimo"/>
              </a:rPr>
              <a:t> è impiegato nella branca </a:t>
            </a:r>
            <a:r>
              <a:rPr lang="it-IT" b="0" i="0" dirty="0" err="1">
                <a:solidFill>
                  <a:srgbClr val="666666"/>
                </a:solidFill>
                <a:effectLst/>
                <a:latin typeface="Arimo"/>
              </a:rPr>
              <a:t>Sigint</a:t>
            </a:r>
            <a:r>
              <a:rPr lang="it-IT" b="0" i="0" dirty="0">
                <a:solidFill>
                  <a:srgbClr val="666666"/>
                </a:solidFill>
                <a:effectLst/>
                <a:latin typeface="Arimo"/>
              </a:rPr>
              <a:t>/Cyber.</a:t>
            </a:r>
            <a:endParaRPr lang="it-IT" dirty="0"/>
          </a:p>
        </p:txBody>
      </p:sp>
    </p:spTree>
    <p:extLst>
      <p:ext uri="{BB962C8B-B14F-4D97-AF65-F5344CB8AC3E}">
        <p14:creationId xmlns:p14="http://schemas.microsoft.com/office/powerpoint/2010/main" val="411880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8F0006-92FA-0A1C-4D5F-593F00C1D59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9F83087-BDA4-87CA-0E31-57EBC7D9105B}"/>
              </a:ext>
            </a:extLst>
          </p:cNvPr>
          <p:cNvSpPr>
            <a:spLocks noGrp="1"/>
          </p:cNvSpPr>
          <p:nvPr>
            <p:ph idx="1"/>
          </p:nvPr>
        </p:nvSpPr>
        <p:spPr>
          <a:xfrm>
            <a:off x="838200" y="1214422"/>
            <a:ext cx="10515600" cy="4962541"/>
          </a:xfrm>
        </p:spPr>
        <p:txBody>
          <a:bodyPr>
            <a:normAutofit fontScale="85000" lnSpcReduction="20000"/>
          </a:bodyPr>
          <a:lstStyle/>
          <a:p>
            <a:r>
              <a:rPr lang="it-IT" b="1" i="0" dirty="0">
                <a:solidFill>
                  <a:srgbClr val="666666"/>
                </a:solidFill>
                <a:effectLst/>
                <a:latin typeface="Arimo"/>
              </a:rPr>
              <a:t>La protezione delle reti civili è condivisa tra l’Autorità cibernetica</a:t>
            </a:r>
            <a:r>
              <a:rPr lang="it-IT" b="0" i="0" dirty="0">
                <a:solidFill>
                  <a:srgbClr val="666666"/>
                </a:solidFill>
                <a:effectLst/>
                <a:latin typeface="Arimo"/>
              </a:rPr>
              <a:t> del direttorato nazionale e lo Shin </a:t>
            </a:r>
            <a:r>
              <a:rPr lang="it-IT" b="0" i="0" dirty="0" err="1">
                <a:solidFill>
                  <a:srgbClr val="666666"/>
                </a:solidFill>
                <a:effectLst/>
                <a:latin typeface="Arimo"/>
              </a:rPr>
              <a:t>Bet</a:t>
            </a:r>
            <a:r>
              <a:rPr lang="it-IT" b="0" i="0" dirty="0">
                <a:solidFill>
                  <a:srgbClr val="666666"/>
                </a:solidFill>
                <a:effectLst/>
                <a:latin typeface="Arimo"/>
              </a:rPr>
              <a:t>. La prima, che dispone di un team di pronta risposta con sede a </a:t>
            </a:r>
            <a:r>
              <a:rPr lang="it-IT" b="0" i="0" dirty="0" err="1">
                <a:solidFill>
                  <a:srgbClr val="666666"/>
                </a:solidFill>
                <a:effectLst/>
                <a:latin typeface="Arimo"/>
              </a:rPr>
              <a:t>Be’er</a:t>
            </a:r>
            <a:r>
              <a:rPr lang="it-IT" b="0" i="0" dirty="0">
                <a:solidFill>
                  <a:srgbClr val="666666"/>
                </a:solidFill>
                <a:effectLst/>
                <a:latin typeface="Arimo"/>
              </a:rPr>
              <a:t> Sheva‘, è responsabile della protezione dei due terzi delle infrastrutture vitali del paese, comprese quelle energetiche ed elettriche; il secondo del restante terzo, comprese le infrastrutture delle telecomunicazioni.</a:t>
            </a:r>
          </a:p>
          <a:p>
            <a:r>
              <a:rPr lang="it-IT" b="1" i="0" dirty="0">
                <a:solidFill>
                  <a:srgbClr val="666666"/>
                </a:solidFill>
                <a:effectLst/>
                <a:latin typeface="Arimo"/>
              </a:rPr>
              <a:t>A sua volta il Mossad dispone di un segretissimo reparto hacker</a:t>
            </a:r>
            <a:r>
              <a:rPr lang="it-IT" b="0" i="0" dirty="0">
                <a:solidFill>
                  <a:srgbClr val="666666"/>
                </a:solidFill>
                <a:effectLst/>
                <a:latin typeface="Arimo"/>
              </a:rPr>
              <a:t> che, analogamente a quello dell’Unità 8100, prende di mira le comunicazioni e i dati di singole persone o organizzazioni. </a:t>
            </a:r>
          </a:p>
          <a:p>
            <a:r>
              <a:rPr lang="it-IT" b="0" i="0" dirty="0">
                <a:solidFill>
                  <a:srgbClr val="666666"/>
                </a:solidFill>
                <a:effectLst/>
                <a:latin typeface="Arimo"/>
              </a:rPr>
              <a:t>Il Mossad intrattiene relazioni con alcuni hacker esterni cui appalta molteplici operazioni, così da mantenere un grado di separazione tra la propria organizzazione e i bersagli colpiti. Di recente il Mossad ha creato un fondo d’investimento sulla falsariga di In-Q-Tel, il braccio finanziario della Cia nella Silicon Valley.</a:t>
            </a:r>
          </a:p>
          <a:p>
            <a:r>
              <a:rPr lang="it-IT" b="0" i="0" dirty="0">
                <a:solidFill>
                  <a:srgbClr val="666666"/>
                </a:solidFill>
                <a:effectLst/>
                <a:latin typeface="Arimo"/>
              </a:rPr>
              <a:t>Annunciato nel giugno 2017, </a:t>
            </a:r>
            <a:r>
              <a:rPr lang="it-IT" b="0" i="0" dirty="0" err="1">
                <a:solidFill>
                  <a:srgbClr val="666666"/>
                </a:solidFill>
                <a:effectLst/>
                <a:latin typeface="Arimo"/>
              </a:rPr>
              <a:t>Libertad</a:t>
            </a:r>
            <a:r>
              <a:rPr lang="it-IT" b="0" i="0" dirty="0">
                <a:solidFill>
                  <a:srgbClr val="666666"/>
                </a:solidFill>
                <a:effectLst/>
                <a:latin typeface="Arimo"/>
              </a:rPr>
              <a:t> Ventures consente al Mossad di relazionarsi con le dinamiche start-up israeliane del Silicon Wadi. Situazione quasi paradossale perché molte delle società nel campo informatico e della sicurezza cibernetica sono state create da giovani che hanno servito nelle due unità di spionaggio elettronico dell’Aman, una volta tornati alla vita civile.</a:t>
            </a:r>
            <a:endParaRPr lang="it-IT" dirty="0"/>
          </a:p>
        </p:txBody>
      </p:sp>
    </p:spTree>
    <p:extLst>
      <p:ext uri="{BB962C8B-B14F-4D97-AF65-F5344CB8AC3E}">
        <p14:creationId xmlns:p14="http://schemas.microsoft.com/office/powerpoint/2010/main" val="3141981651"/>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1370</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Amazon Ember</vt:lpstr>
      <vt:lpstr>Arial</vt:lpstr>
      <vt:lpstr>Arimo</vt:lpstr>
      <vt:lpstr>Crimson Text</vt:lpstr>
      <vt:lpstr>Eras Medium ITC</vt:lpstr>
      <vt:lpstr>inherit</vt:lpstr>
      <vt:lpstr>Raleway</vt:lpstr>
      <vt:lpstr>Tema di Office</vt:lpstr>
      <vt:lpstr>GEOPOLITICA E PAESI MEDITERRANEI</vt:lpstr>
      <vt:lpstr>SERVIZI SEGRETI ISRAELIANI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12</cp:revision>
  <dcterms:created xsi:type="dcterms:W3CDTF">2020-04-25T16:23:21Z</dcterms:created>
  <dcterms:modified xsi:type="dcterms:W3CDTF">2023-10-04T07:25:18Z</dcterms:modified>
</cp:coreProperties>
</file>