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7" r:id="rId6"/>
    <p:sldId id="268" r:id="rId7"/>
    <p:sldId id="269" r:id="rId8"/>
    <p:sldId id="270" r:id="rId9"/>
    <p:sldId id="271" r:id="rId10"/>
    <p:sldId id="280" r:id="rId11"/>
    <p:sldId id="272" r:id="rId12"/>
    <p:sldId id="273" r:id="rId13"/>
    <p:sldId id="274" r:id="rId14"/>
    <p:sldId id="275" r:id="rId15"/>
    <p:sldId id="281" r:id="rId16"/>
    <p:sldId id="276" r:id="rId17"/>
    <p:sldId id="277" r:id="rId18"/>
    <p:sldId id="278" r:id="rId19"/>
    <p:sldId id="282" r:id="rId20"/>
    <p:sldId id="279" r:id="rId21"/>
    <p:sldId id="283" r:id="rId22"/>
    <p:sldId id="284" r:id="rId23"/>
    <p:sldId id="285" r:id="rId2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007B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49"/>
    <p:restoredTop sz="94674"/>
  </p:normalViewPr>
  <p:slideViewPr>
    <p:cSldViewPr snapToGrid="0" snapToObjects="1">
      <p:cViewPr varScale="1">
        <p:scale>
          <a:sx n="59" d="100"/>
          <a:sy n="59" d="100"/>
        </p:scale>
        <p:origin x="56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Sottotitolo 2">
            <a:extLst>
              <a:ext uri="{FF2B5EF4-FFF2-40B4-BE49-F238E27FC236}">
                <a16:creationId xmlns:a16="http://schemas.microsoft.com/office/drawing/2014/main" id="{601FA7F9-12DE-ED42-B12D-9953F30D0ED6}"/>
              </a:ext>
            </a:extLst>
          </p:cNvPr>
          <p:cNvSpPr>
            <a:spLocks noGrp="1"/>
          </p:cNvSpPr>
          <p:nvPr>
            <p:ph type="subTitle" idx="1"/>
          </p:nvPr>
        </p:nvSpPr>
        <p:spPr>
          <a:xfrm>
            <a:off x="2713218" y="3882452"/>
            <a:ext cx="8640580" cy="899410"/>
          </a:xfrm>
        </p:spPr>
        <p:txBody>
          <a:bodyPr/>
          <a:lstStyle>
            <a:lvl1pPr marL="0" indent="0" algn="l">
              <a:buNone/>
              <a:defRPr sz="2400">
                <a:solidFill>
                  <a:schemeClr val="bg1"/>
                </a:solidFill>
                <a:latin typeface="Raleway" panose="020B0503030101060003"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 lo stile del sottotitolo dello schema</a:t>
            </a:r>
          </a:p>
        </p:txBody>
      </p:sp>
      <p:sp>
        <p:nvSpPr>
          <p:cNvPr id="8" name="Titolo 7">
            <a:extLst>
              <a:ext uri="{FF2B5EF4-FFF2-40B4-BE49-F238E27FC236}">
                <a16:creationId xmlns:a16="http://schemas.microsoft.com/office/drawing/2014/main" id="{44F19C3A-61AF-6349-B009-01240C731B89}"/>
              </a:ext>
            </a:extLst>
          </p:cNvPr>
          <p:cNvSpPr>
            <a:spLocks noGrp="1"/>
          </p:cNvSpPr>
          <p:nvPr>
            <p:ph type="title"/>
          </p:nvPr>
        </p:nvSpPr>
        <p:spPr>
          <a:xfrm>
            <a:off x="2713218" y="2067586"/>
            <a:ext cx="7373141" cy="1642768"/>
          </a:xfrm>
        </p:spPr>
        <p:txBody>
          <a:bodyPr/>
          <a:lstStyle>
            <a:lvl1pPr>
              <a:defRPr>
                <a:solidFill>
                  <a:schemeClr val="bg1"/>
                </a:solidFill>
              </a:defRPr>
            </a:lvl1pPr>
          </a:lstStyle>
          <a:p>
            <a:r>
              <a:rPr lang="it-IT" dirty="0"/>
              <a:t>Fare clic per modificare lo stile del titolo dello schema</a:t>
            </a:r>
          </a:p>
        </p:txBody>
      </p:sp>
    </p:spTree>
    <p:extLst>
      <p:ext uri="{BB962C8B-B14F-4D97-AF65-F5344CB8AC3E}">
        <p14:creationId xmlns:p14="http://schemas.microsoft.com/office/powerpoint/2010/main" val="594821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A37F374C-0DD9-BF49-95E5-25DECDA15C28}"/>
              </a:ext>
            </a:extLst>
          </p:cNvPr>
          <p:cNvSpPr>
            <a:spLocks noGrp="1"/>
          </p:cNvSpPr>
          <p:nvPr>
            <p:ph type="title" orient="vert"/>
          </p:nvPr>
        </p:nvSpPr>
        <p:spPr>
          <a:xfrm>
            <a:off x="8724900" y="1324303"/>
            <a:ext cx="2628900" cy="4852660"/>
          </a:xfrm>
        </p:spPr>
        <p:txBody>
          <a:bodyPr vert="eaVert"/>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C26F6BA3-830C-4E4B-B489-7EACBE7E6CBC}"/>
              </a:ext>
            </a:extLst>
          </p:cNvPr>
          <p:cNvSpPr>
            <a:spLocks noGrp="1"/>
          </p:cNvSpPr>
          <p:nvPr>
            <p:ph type="body" orient="vert" idx="1"/>
          </p:nvPr>
        </p:nvSpPr>
        <p:spPr>
          <a:xfrm>
            <a:off x="838200" y="1324303"/>
            <a:ext cx="7734300" cy="4852660"/>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4BAFAA6C-918C-5940-8D9D-8665E97EA315}"/>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20/09/2023</a:t>
            </a:fld>
            <a:endParaRPr lang="it-IT" dirty="0"/>
          </a:p>
        </p:txBody>
      </p:sp>
      <p:sp>
        <p:nvSpPr>
          <p:cNvPr id="5" name="Segnaposto piè di pagina 4">
            <a:extLst>
              <a:ext uri="{FF2B5EF4-FFF2-40B4-BE49-F238E27FC236}">
                <a16:creationId xmlns:a16="http://schemas.microsoft.com/office/drawing/2014/main" id="{8AE58354-0C2D-474C-A379-E866638D827B}"/>
              </a:ext>
            </a:extLst>
          </p:cNvPr>
          <p:cNvSpPr>
            <a:spLocks noGrp="1"/>
          </p:cNvSpPr>
          <p:nvPr>
            <p:ph type="ftr" sz="quarter" idx="11"/>
          </p:nvPr>
        </p:nvSpPr>
        <p:spPr>
          <a:xfrm>
            <a:off x="4038600" y="6403648"/>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9ACC8012-130C-4642-938C-A3F25DB1A83F}"/>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07522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857213" y="274638"/>
            <a:ext cx="10725187" cy="939784"/>
          </a:xfrm>
        </p:spPr>
        <p:txBody>
          <a:bodyPr>
            <a:noAutofit/>
          </a:bodyPr>
          <a:lstStyle>
            <a:lvl1pPr>
              <a:defRPr sz="3500" b="1">
                <a:latin typeface="Eras Medium ITC" pitchFamily="34" charset="0"/>
              </a:defRPr>
            </a:lvl1pPr>
          </a:lstStyle>
          <a:p>
            <a:r>
              <a:rPr lang="it-IT"/>
              <a:t>Fare clic per modificare lo stile del titolo dello schema</a:t>
            </a:r>
            <a:endParaRPr lang="es-ES" dirty="0"/>
          </a:p>
        </p:txBody>
      </p:sp>
      <p:sp>
        <p:nvSpPr>
          <p:cNvPr id="3" name="2 Marcador de contenido"/>
          <p:cNvSpPr>
            <a:spLocks noGrp="1"/>
          </p:cNvSpPr>
          <p:nvPr>
            <p:ph idx="1"/>
          </p:nvPr>
        </p:nvSpPr>
        <p:spPr/>
        <p:txBody>
          <a:bodyPr/>
          <a:lstStyle>
            <a:lvl1pPr>
              <a:defRPr sz="2700">
                <a:latin typeface="Eras Medium ITC" pitchFamily="34" charset="0"/>
              </a:defRPr>
            </a:lvl1pPr>
            <a:lvl2pPr>
              <a:defRPr sz="2600">
                <a:latin typeface="Eras Medium ITC" pitchFamily="34" charset="0"/>
              </a:defRPr>
            </a:lvl2pPr>
            <a:lvl3pPr>
              <a:defRPr>
                <a:latin typeface="Eras Medium ITC" pitchFamily="34" charset="0"/>
              </a:defRPr>
            </a:lvl3pPr>
            <a:lvl4pPr>
              <a:defRPr>
                <a:latin typeface="Eras Medium ITC" pitchFamily="34" charset="0"/>
              </a:defRPr>
            </a:lvl4pPr>
            <a:lvl5pPr>
              <a:defRPr>
                <a:latin typeface="Eras Medium ITC" pitchFamily="34" charset="0"/>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s-ES" dirty="0"/>
          </a:p>
        </p:txBody>
      </p:sp>
      <p:sp>
        <p:nvSpPr>
          <p:cNvPr id="4" name="3 Marcador de fecha"/>
          <p:cNvSpPr>
            <a:spLocks noGrp="1"/>
          </p:cNvSpPr>
          <p:nvPr>
            <p:ph type="dt" sz="half" idx="10"/>
          </p:nvPr>
        </p:nvSpPr>
        <p:spPr/>
        <p:txBody>
          <a:bodyPr/>
          <a:lstStyle/>
          <a:p>
            <a:fld id="{39E91C3F-2703-426D-AA7C-675FFC4322C9}" type="datetimeFigureOut">
              <a:rPr lang="es-ES" smtClean="0"/>
              <a:pPr/>
              <a:t>20/09/2023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42418DC-86E1-42AF-B75A-720E871B94E6}" type="slidenum">
              <a:rPr lang="es-ES" smtClean="0"/>
              <a:pPr/>
              <a:t>‹N›</a:t>
            </a:fld>
            <a:endParaRPr lang="es-ES"/>
          </a:p>
        </p:txBody>
      </p:sp>
    </p:spTree>
    <p:extLst>
      <p:ext uri="{BB962C8B-B14F-4D97-AF65-F5344CB8AC3E}">
        <p14:creationId xmlns:p14="http://schemas.microsoft.com/office/powerpoint/2010/main" val="333230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C81AEC-CBEF-2349-ADAC-694AAB045059}"/>
              </a:ext>
            </a:extLst>
          </p:cNvPr>
          <p:cNvSpPr>
            <a:spLocks noGrp="1"/>
          </p:cNvSpPr>
          <p:nvPr>
            <p:ph type="title"/>
          </p:nvPr>
        </p:nvSpPr>
        <p:spPr>
          <a:xfrm>
            <a:off x="838200" y="1594735"/>
            <a:ext cx="10515600" cy="1834265"/>
          </a:xfrm>
        </p:spPr>
        <p:txBody>
          <a:bodyPr anchor="b"/>
          <a:lstStyle>
            <a:lvl1pPr>
              <a:defRPr sz="6000"/>
            </a:lvl1p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9BB61BBD-DC46-DC48-BE46-C1396EF78A40}"/>
              </a:ext>
            </a:extLst>
          </p:cNvPr>
          <p:cNvSpPr>
            <a:spLocks noGrp="1"/>
          </p:cNvSpPr>
          <p:nvPr>
            <p:ph type="body" idx="1"/>
          </p:nvPr>
        </p:nvSpPr>
        <p:spPr>
          <a:xfrm>
            <a:off x="831850" y="3687581"/>
            <a:ext cx="10515600" cy="240207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dirty="0"/>
              <a:t>Fare clic per modificare gli stili del testo dello schema</a:t>
            </a:r>
          </a:p>
        </p:txBody>
      </p:sp>
      <p:sp>
        <p:nvSpPr>
          <p:cNvPr id="4" name="Segnaposto data 3">
            <a:extLst>
              <a:ext uri="{FF2B5EF4-FFF2-40B4-BE49-F238E27FC236}">
                <a16:creationId xmlns:a16="http://schemas.microsoft.com/office/drawing/2014/main" id="{B071D491-8608-674A-9D82-578950F9B44D}"/>
              </a:ext>
            </a:extLst>
          </p:cNvPr>
          <p:cNvSpPr>
            <a:spLocks noGrp="1"/>
          </p:cNvSpPr>
          <p:nvPr>
            <p:ph type="dt" sz="half" idx="10"/>
          </p:nvPr>
        </p:nvSpPr>
        <p:spPr>
          <a:xfrm>
            <a:off x="838200" y="6450944"/>
            <a:ext cx="2743200" cy="365125"/>
          </a:xfrm>
        </p:spPr>
        <p:txBody>
          <a:bodyPr/>
          <a:lstStyle/>
          <a:p>
            <a:fld id="{A3750EE6-F4FC-E84C-AF13-5CDD6CE7CC66}" type="datetimeFigureOut">
              <a:rPr lang="it-IT" smtClean="0"/>
              <a:t>20/09/2023</a:t>
            </a:fld>
            <a:endParaRPr lang="it-IT" dirty="0"/>
          </a:p>
        </p:txBody>
      </p:sp>
      <p:sp>
        <p:nvSpPr>
          <p:cNvPr id="5" name="Segnaposto piè di pagina 4">
            <a:extLst>
              <a:ext uri="{FF2B5EF4-FFF2-40B4-BE49-F238E27FC236}">
                <a16:creationId xmlns:a16="http://schemas.microsoft.com/office/drawing/2014/main" id="{BC481B03-386C-684E-ABCE-7478D809ADCF}"/>
              </a:ext>
            </a:extLst>
          </p:cNvPr>
          <p:cNvSpPr>
            <a:spLocks noGrp="1"/>
          </p:cNvSpPr>
          <p:nvPr>
            <p:ph type="ftr" sz="quarter" idx="11"/>
          </p:nvPr>
        </p:nvSpPr>
        <p:spPr>
          <a:xfrm>
            <a:off x="4038600" y="645094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5870F3AB-3307-1746-99C6-48544C9E4EED}"/>
              </a:ext>
            </a:extLst>
          </p:cNvPr>
          <p:cNvSpPr>
            <a:spLocks noGrp="1"/>
          </p:cNvSpPr>
          <p:nvPr>
            <p:ph type="sldNum" sz="quarter" idx="12"/>
          </p:nvPr>
        </p:nvSpPr>
        <p:spPr>
          <a:xfrm>
            <a:off x="8610600" y="645094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976547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C8475D-7526-E046-B96C-CF5DF57F43E6}"/>
              </a:ext>
            </a:extLst>
          </p:cNvPr>
          <p:cNvSpPr>
            <a:spLocks noGrp="1"/>
          </p:cNvSpPr>
          <p:nvPr>
            <p:ph type="title"/>
          </p:nvPr>
        </p:nvSpPr>
        <p:spPr>
          <a:xfrm>
            <a:off x="838200" y="1380152"/>
            <a:ext cx="10515600" cy="869924"/>
          </a:xfrm>
        </p:spPr>
        <p:txBody>
          <a:body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C0AC8C8B-C1F5-AC4D-B6FC-E61B03DDDCE9}"/>
              </a:ext>
            </a:extLst>
          </p:cNvPr>
          <p:cNvSpPr>
            <a:spLocks noGrp="1"/>
          </p:cNvSpPr>
          <p:nvPr>
            <p:ph sz="half" idx="1"/>
          </p:nvPr>
        </p:nvSpPr>
        <p:spPr>
          <a:xfrm>
            <a:off x="838200" y="2774731"/>
            <a:ext cx="5181600" cy="3402232"/>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contenuto 3">
            <a:extLst>
              <a:ext uri="{FF2B5EF4-FFF2-40B4-BE49-F238E27FC236}">
                <a16:creationId xmlns:a16="http://schemas.microsoft.com/office/drawing/2014/main" id="{AB27E3DD-D9BF-CE4E-A799-838C5ADCE1E2}"/>
              </a:ext>
            </a:extLst>
          </p:cNvPr>
          <p:cNvSpPr>
            <a:spLocks noGrp="1"/>
          </p:cNvSpPr>
          <p:nvPr>
            <p:ph sz="half" idx="2"/>
          </p:nvPr>
        </p:nvSpPr>
        <p:spPr>
          <a:xfrm>
            <a:off x="6172200" y="2774731"/>
            <a:ext cx="5181600" cy="3402232"/>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70CAE719-FFFB-D44F-B925-7437D686A517}"/>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20/09/2023</a:t>
            </a:fld>
            <a:endParaRPr lang="it-IT" dirty="0"/>
          </a:p>
        </p:txBody>
      </p:sp>
      <p:sp>
        <p:nvSpPr>
          <p:cNvPr id="6" name="Segnaposto piè di pagina 5">
            <a:extLst>
              <a:ext uri="{FF2B5EF4-FFF2-40B4-BE49-F238E27FC236}">
                <a16:creationId xmlns:a16="http://schemas.microsoft.com/office/drawing/2014/main" id="{E24A362F-97FF-0540-8CA1-5C15FA646786}"/>
              </a:ext>
            </a:extLst>
          </p:cNvPr>
          <p:cNvSpPr>
            <a:spLocks noGrp="1"/>
          </p:cNvSpPr>
          <p:nvPr>
            <p:ph type="ftr" sz="quarter" idx="11"/>
          </p:nvPr>
        </p:nvSpPr>
        <p:spPr>
          <a:xfrm>
            <a:off x="4038600" y="6403648"/>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96B03FB6-9D21-5F46-890A-673BF11E8909}"/>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888714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7F380A-2025-104F-A50B-E2571587CE92}"/>
              </a:ext>
            </a:extLst>
          </p:cNvPr>
          <p:cNvSpPr>
            <a:spLocks noGrp="1"/>
          </p:cNvSpPr>
          <p:nvPr>
            <p:ph type="title"/>
          </p:nvPr>
        </p:nvSpPr>
        <p:spPr>
          <a:xfrm>
            <a:off x="914400" y="1382151"/>
            <a:ext cx="10515600" cy="1325563"/>
          </a:xfrm>
        </p:spPr>
        <p:txBody>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F6C35060-75A4-C342-8D8B-7789D2516F86}"/>
              </a:ext>
            </a:extLst>
          </p:cNvPr>
          <p:cNvSpPr>
            <a:spLocks noGrp="1"/>
          </p:cNvSpPr>
          <p:nvPr>
            <p:ph type="body" idx="1"/>
          </p:nvPr>
        </p:nvSpPr>
        <p:spPr>
          <a:xfrm>
            <a:off x="921246" y="2983269"/>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C2D176E5-CE4C-5447-AF7A-B538C7CEC3BD}"/>
              </a:ext>
            </a:extLst>
          </p:cNvPr>
          <p:cNvSpPr>
            <a:spLocks noGrp="1"/>
          </p:cNvSpPr>
          <p:nvPr>
            <p:ph sz="half" idx="2"/>
          </p:nvPr>
        </p:nvSpPr>
        <p:spPr>
          <a:xfrm>
            <a:off x="921246" y="4082735"/>
            <a:ext cx="5157787" cy="2106927"/>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5" name="Segnaposto testo 4">
            <a:extLst>
              <a:ext uri="{FF2B5EF4-FFF2-40B4-BE49-F238E27FC236}">
                <a16:creationId xmlns:a16="http://schemas.microsoft.com/office/drawing/2014/main" id="{A7EDEF16-CD2C-074D-B271-F44F76B81F0C}"/>
              </a:ext>
            </a:extLst>
          </p:cNvPr>
          <p:cNvSpPr>
            <a:spLocks noGrp="1"/>
          </p:cNvSpPr>
          <p:nvPr>
            <p:ph type="body" sz="quarter" idx="3"/>
          </p:nvPr>
        </p:nvSpPr>
        <p:spPr>
          <a:xfrm>
            <a:off x="6253658" y="2983269"/>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6" name="Segnaposto contenuto 5">
            <a:extLst>
              <a:ext uri="{FF2B5EF4-FFF2-40B4-BE49-F238E27FC236}">
                <a16:creationId xmlns:a16="http://schemas.microsoft.com/office/drawing/2014/main" id="{EF1E8DE2-0079-7B44-8428-4F5C17CD348E}"/>
              </a:ext>
            </a:extLst>
          </p:cNvPr>
          <p:cNvSpPr>
            <a:spLocks noGrp="1"/>
          </p:cNvSpPr>
          <p:nvPr>
            <p:ph sz="quarter" idx="4"/>
          </p:nvPr>
        </p:nvSpPr>
        <p:spPr>
          <a:xfrm>
            <a:off x="6246812" y="4097968"/>
            <a:ext cx="5183188" cy="2091694"/>
          </a:xfrm>
        </p:spPr>
        <p:txBody>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7" name="Segnaposto data 6">
            <a:extLst>
              <a:ext uri="{FF2B5EF4-FFF2-40B4-BE49-F238E27FC236}">
                <a16:creationId xmlns:a16="http://schemas.microsoft.com/office/drawing/2014/main" id="{8180FAC4-A06E-E94C-9A76-C2F1B703F451}"/>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20/09/2023</a:t>
            </a:fld>
            <a:endParaRPr lang="it-IT" dirty="0"/>
          </a:p>
        </p:txBody>
      </p:sp>
      <p:sp>
        <p:nvSpPr>
          <p:cNvPr id="8" name="Segnaposto piè di pagina 7">
            <a:extLst>
              <a:ext uri="{FF2B5EF4-FFF2-40B4-BE49-F238E27FC236}">
                <a16:creationId xmlns:a16="http://schemas.microsoft.com/office/drawing/2014/main" id="{F3A91576-A15A-BD44-99BB-0DAEA976A048}"/>
              </a:ext>
            </a:extLst>
          </p:cNvPr>
          <p:cNvSpPr>
            <a:spLocks noGrp="1"/>
          </p:cNvSpPr>
          <p:nvPr>
            <p:ph type="ftr" sz="quarter" idx="11"/>
          </p:nvPr>
        </p:nvSpPr>
        <p:spPr>
          <a:xfrm>
            <a:off x="4038600" y="6403648"/>
            <a:ext cx="4114800" cy="365125"/>
          </a:xfrm>
        </p:spPr>
        <p:txBody>
          <a:bodyPr/>
          <a:lstStyle/>
          <a:p>
            <a:endParaRPr lang="it-IT" dirty="0"/>
          </a:p>
        </p:txBody>
      </p:sp>
      <p:sp>
        <p:nvSpPr>
          <p:cNvPr id="9" name="Segnaposto numero diapositiva 8">
            <a:extLst>
              <a:ext uri="{FF2B5EF4-FFF2-40B4-BE49-F238E27FC236}">
                <a16:creationId xmlns:a16="http://schemas.microsoft.com/office/drawing/2014/main" id="{F2F55F22-26BF-654B-ADC0-629A5D21C0A1}"/>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994459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533DCF1-0C08-4D46-A818-6EB683D07A97}"/>
              </a:ext>
            </a:extLst>
          </p:cNvPr>
          <p:cNvSpPr>
            <a:spLocks noGrp="1"/>
          </p:cNvSpPr>
          <p:nvPr>
            <p:ph type="title"/>
          </p:nvPr>
        </p:nvSpPr>
        <p:spPr>
          <a:xfrm>
            <a:off x="838200" y="1386073"/>
            <a:ext cx="10515600" cy="869924"/>
          </a:xfrm>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701F6FA8-F741-4849-AA76-B2B5B78B3900}"/>
              </a:ext>
            </a:extLst>
          </p:cNvPr>
          <p:cNvSpPr>
            <a:spLocks noGrp="1"/>
          </p:cNvSpPr>
          <p:nvPr>
            <p:ph type="dt" sz="half" idx="10"/>
          </p:nvPr>
        </p:nvSpPr>
        <p:spPr>
          <a:xfrm>
            <a:off x="838200" y="6403648"/>
            <a:ext cx="2743200" cy="365125"/>
          </a:xfrm>
        </p:spPr>
        <p:txBody>
          <a:bodyPr/>
          <a:lstStyle/>
          <a:p>
            <a:fld id="{A3750EE6-F4FC-E84C-AF13-5CDD6CE7CC66}" type="datetimeFigureOut">
              <a:rPr lang="it-IT" smtClean="0"/>
              <a:t>20/09/2023</a:t>
            </a:fld>
            <a:endParaRPr lang="it-IT" dirty="0"/>
          </a:p>
        </p:txBody>
      </p:sp>
      <p:sp>
        <p:nvSpPr>
          <p:cNvPr id="4" name="Segnaposto piè di pagina 3">
            <a:extLst>
              <a:ext uri="{FF2B5EF4-FFF2-40B4-BE49-F238E27FC236}">
                <a16:creationId xmlns:a16="http://schemas.microsoft.com/office/drawing/2014/main" id="{57A95D4B-7BC6-E34D-943A-845FF13F4CA5}"/>
              </a:ext>
            </a:extLst>
          </p:cNvPr>
          <p:cNvSpPr>
            <a:spLocks noGrp="1"/>
          </p:cNvSpPr>
          <p:nvPr>
            <p:ph type="ftr" sz="quarter" idx="11"/>
          </p:nvPr>
        </p:nvSpPr>
        <p:spPr>
          <a:xfrm>
            <a:off x="4038600" y="6403648"/>
            <a:ext cx="4114800" cy="365125"/>
          </a:xfrm>
        </p:spPr>
        <p:txBody>
          <a:bodyPr/>
          <a:lstStyle/>
          <a:p>
            <a:endParaRPr lang="it-IT" dirty="0"/>
          </a:p>
        </p:txBody>
      </p:sp>
      <p:sp>
        <p:nvSpPr>
          <p:cNvPr id="5" name="Segnaposto numero diapositiva 4">
            <a:extLst>
              <a:ext uri="{FF2B5EF4-FFF2-40B4-BE49-F238E27FC236}">
                <a16:creationId xmlns:a16="http://schemas.microsoft.com/office/drawing/2014/main" id="{0116E4EF-52DB-B947-B7C2-B64EE8F45A67}"/>
              </a:ext>
            </a:extLst>
          </p:cNvPr>
          <p:cNvSpPr>
            <a:spLocks noGrp="1"/>
          </p:cNvSpPr>
          <p:nvPr>
            <p:ph type="sldNum" sz="quarter" idx="12"/>
          </p:nvPr>
        </p:nvSpPr>
        <p:spPr>
          <a:xfrm>
            <a:off x="8610600" y="6403648"/>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839449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2CE94AE3-42D6-6344-8967-D8452263BCD7}"/>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20/09/2023</a:t>
            </a:fld>
            <a:endParaRPr lang="it-IT" dirty="0"/>
          </a:p>
        </p:txBody>
      </p:sp>
      <p:sp>
        <p:nvSpPr>
          <p:cNvPr id="3" name="Segnaposto piè di pagina 2">
            <a:extLst>
              <a:ext uri="{FF2B5EF4-FFF2-40B4-BE49-F238E27FC236}">
                <a16:creationId xmlns:a16="http://schemas.microsoft.com/office/drawing/2014/main" id="{E0B20478-C96F-1C45-9765-C5679642668F}"/>
              </a:ext>
            </a:extLst>
          </p:cNvPr>
          <p:cNvSpPr>
            <a:spLocks noGrp="1"/>
          </p:cNvSpPr>
          <p:nvPr>
            <p:ph type="ftr" sz="quarter" idx="11"/>
          </p:nvPr>
        </p:nvSpPr>
        <p:spPr>
          <a:xfrm>
            <a:off x="4038600" y="6435179"/>
            <a:ext cx="4114800" cy="365125"/>
          </a:xfrm>
        </p:spPr>
        <p:txBody>
          <a:bodyPr/>
          <a:lstStyle/>
          <a:p>
            <a:endParaRPr lang="it-IT" dirty="0"/>
          </a:p>
        </p:txBody>
      </p:sp>
      <p:sp>
        <p:nvSpPr>
          <p:cNvPr id="4" name="Segnaposto numero diapositiva 3">
            <a:extLst>
              <a:ext uri="{FF2B5EF4-FFF2-40B4-BE49-F238E27FC236}">
                <a16:creationId xmlns:a16="http://schemas.microsoft.com/office/drawing/2014/main" id="{5D729070-1FA0-4B46-A8F3-24662683E2A8}"/>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5495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C81D9-F22F-5C4B-AC68-E136786E2235}"/>
              </a:ext>
            </a:extLst>
          </p:cNvPr>
          <p:cNvSpPr>
            <a:spLocks noGrp="1"/>
          </p:cNvSpPr>
          <p:nvPr>
            <p:ph type="title"/>
          </p:nvPr>
        </p:nvSpPr>
        <p:spPr>
          <a:xfrm>
            <a:off x="836612" y="1581150"/>
            <a:ext cx="3932237" cy="1600200"/>
          </a:xfrm>
        </p:spPr>
        <p:txBody>
          <a:bodyPr anchor="b"/>
          <a:lstStyle>
            <a:lvl1pPr>
              <a:defRPr sz="3200"/>
            </a:lvl1pPr>
          </a:lstStyle>
          <a:p>
            <a:r>
              <a:rPr lang="it-IT" dirty="0"/>
              <a:t>Fare clic per modificare lo stile del titolo dello schema</a:t>
            </a:r>
          </a:p>
        </p:txBody>
      </p:sp>
      <p:sp>
        <p:nvSpPr>
          <p:cNvPr id="3" name="Segnaposto contenuto 2">
            <a:extLst>
              <a:ext uri="{FF2B5EF4-FFF2-40B4-BE49-F238E27FC236}">
                <a16:creationId xmlns:a16="http://schemas.microsoft.com/office/drawing/2014/main" id="{83237EEC-3180-F041-864E-B2C0221B9C37}"/>
              </a:ext>
            </a:extLst>
          </p:cNvPr>
          <p:cNvSpPr>
            <a:spLocks noGrp="1"/>
          </p:cNvSpPr>
          <p:nvPr>
            <p:ph idx="1"/>
          </p:nvPr>
        </p:nvSpPr>
        <p:spPr>
          <a:xfrm>
            <a:off x="5183188" y="1581150"/>
            <a:ext cx="6172200" cy="42799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testo 3">
            <a:extLst>
              <a:ext uri="{FF2B5EF4-FFF2-40B4-BE49-F238E27FC236}">
                <a16:creationId xmlns:a16="http://schemas.microsoft.com/office/drawing/2014/main" id="{BA3B782C-0DCD-A94D-B620-362DA760D24B}"/>
              </a:ext>
            </a:extLst>
          </p:cNvPr>
          <p:cNvSpPr>
            <a:spLocks noGrp="1"/>
          </p:cNvSpPr>
          <p:nvPr>
            <p:ph type="body" sz="half" idx="2"/>
          </p:nvPr>
        </p:nvSpPr>
        <p:spPr>
          <a:xfrm>
            <a:off x="839788" y="3429000"/>
            <a:ext cx="3932237" cy="24399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5E2638-156C-8740-A1F7-DF4182D995FC}"/>
              </a:ext>
            </a:extLst>
          </p:cNvPr>
          <p:cNvSpPr>
            <a:spLocks noGrp="1"/>
          </p:cNvSpPr>
          <p:nvPr>
            <p:ph type="dt" sz="half" idx="10"/>
          </p:nvPr>
        </p:nvSpPr>
        <p:spPr>
          <a:xfrm>
            <a:off x="838200" y="6435180"/>
            <a:ext cx="2743200" cy="365125"/>
          </a:xfrm>
        </p:spPr>
        <p:txBody>
          <a:bodyPr/>
          <a:lstStyle/>
          <a:p>
            <a:fld id="{A3750EE6-F4FC-E84C-AF13-5CDD6CE7CC66}" type="datetimeFigureOut">
              <a:rPr lang="it-IT" smtClean="0"/>
              <a:t>20/09/2023</a:t>
            </a:fld>
            <a:endParaRPr lang="it-IT" dirty="0"/>
          </a:p>
        </p:txBody>
      </p:sp>
      <p:sp>
        <p:nvSpPr>
          <p:cNvPr id="6" name="Segnaposto piè di pagina 5">
            <a:extLst>
              <a:ext uri="{FF2B5EF4-FFF2-40B4-BE49-F238E27FC236}">
                <a16:creationId xmlns:a16="http://schemas.microsoft.com/office/drawing/2014/main" id="{14304A7F-EDD3-4440-9E86-57D8D8ACF776}"/>
              </a:ext>
            </a:extLst>
          </p:cNvPr>
          <p:cNvSpPr>
            <a:spLocks noGrp="1"/>
          </p:cNvSpPr>
          <p:nvPr>
            <p:ph type="ftr" sz="quarter" idx="11"/>
          </p:nvPr>
        </p:nvSpPr>
        <p:spPr>
          <a:xfrm>
            <a:off x="4038600" y="6435180"/>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3A914550-14E8-8841-8CAB-D367CCCF8B4B}"/>
              </a:ext>
            </a:extLst>
          </p:cNvPr>
          <p:cNvSpPr>
            <a:spLocks noGrp="1"/>
          </p:cNvSpPr>
          <p:nvPr>
            <p:ph type="sldNum" sz="quarter" idx="12"/>
          </p:nvPr>
        </p:nvSpPr>
        <p:spPr>
          <a:xfrm>
            <a:off x="8610600" y="6435180"/>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3662223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CF315C-0734-014E-AB37-D7E823E86277}"/>
              </a:ext>
            </a:extLst>
          </p:cNvPr>
          <p:cNvSpPr>
            <a:spLocks noGrp="1"/>
          </p:cNvSpPr>
          <p:nvPr>
            <p:ph type="title"/>
          </p:nvPr>
        </p:nvSpPr>
        <p:spPr>
          <a:xfrm>
            <a:off x="836612" y="1340069"/>
            <a:ext cx="3932237" cy="2088931"/>
          </a:xfrm>
        </p:spPr>
        <p:txBody>
          <a:bodyPr anchor="b"/>
          <a:lstStyle>
            <a:lvl1pPr>
              <a:defRPr sz="3200"/>
            </a:lvl1pPr>
          </a:lstStyle>
          <a:p>
            <a:r>
              <a:rPr lang="it-IT" dirty="0"/>
              <a:t>Fare clic per modificare lo stile del titolo dello schema</a:t>
            </a:r>
          </a:p>
        </p:txBody>
      </p:sp>
      <p:sp>
        <p:nvSpPr>
          <p:cNvPr id="3" name="Segnaposto immagine 2">
            <a:extLst>
              <a:ext uri="{FF2B5EF4-FFF2-40B4-BE49-F238E27FC236}">
                <a16:creationId xmlns:a16="http://schemas.microsoft.com/office/drawing/2014/main" id="{BDBD5771-BB4A-3B49-BCE4-3B550D0E3F47}"/>
              </a:ext>
            </a:extLst>
          </p:cNvPr>
          <p:cNvSpPr>
            <a:spLocks noGrp="1"/>
          </p:cNvSpPr>
          <p:nvPr>
            <p:ph type="pic" idx="1"/>
          </p:nvPr>
        </p:nvSpPr>
        <p:spPr>
          <a:xfrm>
            <a:off x="5183188" y="1340068"/>
            <a:ext cx="6172200" cy="45209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dirty="0"/>
          </a:p>
        </p:txBody>
      </p:sp>
      <p:sp>
        <p:nvSpPr>
          <p:cNvPr id="4" name="Segnaposto testo 3">
            <a:extLst>
              <a:ext uri="{FF2B5EF4-FFF2-40B4-BE49-F238E27FC236}">
                <a16:creationId xmlns:a16="http://schemas.microsoft.com/office/drawing/2014/main" id="{ED1FDF3B-475F-D249-AC54-9ADF90E4E64D}"/>
              </a:ext>
            </a:extLst>
          </p:cNvPr>
          <p:cNvSpPr>
            <a:spLocks noGrp="1"/>
          </p:cNvSpPr>
          <p:nvPr>
            <p:ph type="body" sz="half" idx="2"/>
          </p:nvPr>
        </p:nvSpPr>
        <p:spPr>
          <a:xfrm>
            <a:off x="838589" y="3657600"/>
            <a:ext cx="3932237" cy="220345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dirty="0"/>
              <a:t>Fare clic per modificare gli stili del testo dello schema</a:t>
            </a:r>
          </a:p>
        </p:txBody>
      </p:sp>
      <p:sp>
        <p:nvSpPr>
          <p:cNvPr id="5" name="Segnaposto data 4">
            <a:extLst>
              <a:ext uri="{FF2B5EF4-FFF2-40B4-BE49-F238E27FC236}">
                <a16:creationId xmlns:a16="http://schemas.microsoft.com/office/drawing/2014/main" id="{C0E3BD24-40F9-0C4D-B4D3-099578C1C24F}"/>
              </a:ext>
            </a:extLst>
          </p:cNvPr>
          <p:cNvSpPr>
            <a:spLocks noGrp="1"/>
          </p:cNvSpPr>
          <p:nvPr>
            <p:ph type="dt" sz="half" idx="10"/>
          </p:nvPr>
        </p:nvSpPr>
        <p:spPr>
          <a:xfrm>
            <a:off x="838200" y="6435179"/>
            <a:ext cx="2743200" cy="365125"/>
          </a:xfrm>
        </p:spPr>
        <p:txBody>
          <a:bodyPr/>
          <a:lstStyle/>
          <a:p>
            <a:fld id="{A3750EE6-F4FC-E84C-AF13-5CDD6CE7CC66}" type="datetimeFigureOut">
              <a:rPr lang="it-IT" smtClean="0"/>
              <a:t>20/09/2023</a:t>
            </a:fld>
            <a:endParaRPr lang="it-IT" dirty="0"/>
          </a:p>
        </p:txBody>
      </p:sp>
      <p:sp>
        <p:nvSpPr>
          <p:cNvPr id="6" name="Segnaposto piè di pagina 5">
            <a:extLst>
              <a:ext uri="{FF2B5EF4-FFF2-40B4-BE49-F238E27FC236}">
                <a16:creationId xmlns:a16="http://schemas.microsoft.com/office/drawing/2014/main" id="{721102C4-CB9D-9843-AB20-9C84D52814BA}"/>
              </a:ext>
            </a:extLst>
          </p:cNvPr>
          <p:cNvSpPr>
            <a:spLocks noGrp="1"/>
          </p:cNvSpPr>
          <p:nvPr>
            <p:ph type="ftr" sz="quarter" idx="11"/>
          </p:nvPr>
        </p:nvSpPr>
        <p:spPr>
          <a:xfrm>
            <a:off x="4038600" y="6435179"/>
            <a:ext cx="4114800" cy="365125"/>
          </a:xfrm>
        </p:spPr>
        <p:txBody>
          <a:bodyPr/>
          <a:lstStyle/>
          <a:p>
            <a:endParaRPr lang="it-IT" dirty="0"/>
          </a:p>
        </p:txBody>
      </p:sp>
      <p:sp>
        <p:nvSpPr>
          <p:cNvPr id="7" name="Segnaposto numero diapositiva 6">
            <a:extLst>
              <a:ext uri="{FF2B5EF4-FFF2-40B4-BE49-F238E27FC236}">
                <a16:creationId xmlns:a16="http://schemas.microsoft.com/office/drawing/2014/main" id="{E4D8800B-7444-DA47-A26C-BCA4839390A6}"/>
              </a:ext>
            </a:extLst>
          </p:cNvPr>
          <p:cNvSpPr>
            <a:spLocks noGrp="1"/>
          </p:cNvSpPr>
          <p:nvPr>
            <p:ph type="sldNum" sz="quarter" idx="12"/>
          </p:nvPr>
        </p:nvSpPr>
        <p:spPr>
          <a:xfrm>
            <a:off x="8610600" y="6435179"/>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2694762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1E532E-34DC-0441-ACE7-10BF804CE147}"/>
              </a:ext>
            </a:extLst>
          </p:cNvPr>
          <p:cNvSpPr>
            <a:spLocks noGrp="1"/>
          </p:cNvSpPr>
          <p:nvPr>
            <p:ph type="title"/>
          </p:nvPr>
        </p:nvSpPr>
        <p:spPr>
          <a:xfrm>
            <a:off x="838200" y="1244184"/>
            <a:ext cx="10515600" cy="1146208"/>
          </a:xfrm>
        </p:spPr>
        <p:txBody>
          <a:bodyPr/>
          <a:lstStyle/>
          <a:p>
            <a:r>
              <a:rPr lang="it-IT" dirty="0"/>
              <a:t>Fare clic per modificare lo stile del titolo dello schema</a:t>
            </a:r>
          </a:p>
        </p:txBody>
      </p:sp>
      <p:sp>
        <p:nvSpPr>
          <p:cNvPr id="3" name="Segnaposto testo verticale 2">
            <a:extLst>
              <a:ext uri="{FF2B5EF4-FFF2-40B4-BE49-F238E27FC236}">
                <a16:creationId xmlns:a16="http://schemas.microsoft.com/office/drawing/2014/main" id="{7DC7C49F-A357-A54B-911E-C61D5957976D}"/>
              </a:ext>
            </a:extLst>
          </p:cNvPr>
          <p:cNvSpPr>
            <a:spLocks noGrp="1"/>
          </p:cNvSpPr>
          <p:nvPr>
            <p:ph type="body" orient="vert" idx="1"/>
          </p:nvPr>
        </p:nvSpPr>
        <p:spPr>
          <a:xfrm>
            <a:off x="838200" y="2569779"/>
            <a:ext cx="10515600" cy="3607184"/>
          </a:xfrm>
        </p:spPr>
        <p:txBody>
          <a:bodyPr vert="eaVert"/>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F8E0899B-5F07-4144-9F69-AE008DCED1F2}"/>
              </a:ext>
            </a:extLst>
          </p:cNvPr>
          <p:cNvSpPr>
            <a:spLocks noGrp="1"/>
          </p:cNvSpPr>
          <p:nvPr>
            <p:ph type="dt" sz="half" idx="10"/>
          </p:nvPr>
        </p:nvSpPr>
        <p:spPr>
          <a:xfrm>
            <a:off x="838200" y="6419414"/>
            <a:ext cx="2743200" cy="365125"/>
          </a:xfrm>
        </p:spPr>
        <p:txBody>
          <a:bodyPr/>
          <a:lstStyle/>
          <a:p>
            <a:fld id="{A3750EE6-F4FC-E84C-AF13-5CDD6CE7CC66}" type="datetimeFigureOut">
              <a:rPr lang="it-IT" smtClean="0"/>
              <a:t>20/09/2023</a:t>
            </a:fld>
            <a:endParaRPr lang="it-IT" dirty="0"/>
          </a:p>
        </p:txBody>
      </p:sp>
      <p:sp>
        <p:nvSpPr>
          <p:cNvPr id="5" name="Segnaposto piè di pagina 4">
            <a:extLst>
              <a:ext uri="{FF2B5EF4-FFF2-40B4-BE49-F238E27FC236}">
                <a16:creationId xmlns:a16="http://schemas.microsoft.com/office/drawing/2014/main" id="{A9640A71-5027-1B40-BDC4-26798F939EF7}"/>
              </a:ext>
            </a:extLst>
          </p:cNvPr>
          <p:cNvSpPr>
            <a:spLocks noGrp="1"/>
          </p:cNvSpPr>
          <p:nvPr>
            <p:ph type="ftr" sz="quarter" idx="11"/>
          </p:nvPr>
        </p:nvSpPr>
        <p:spPr>
          <a:xfrm>
            <a:off x="4038600" y="6419414"/>
            <a:ext cx="4114800" cy="365125"/>
          </a:xfrm>
        </p:spPr>
        <p:txBody>
          <a:bodyPr/>
          <a:lstStyle/>
          <a:p>
            <a:endParaRPr lang="it-IT" dirty="0"/>
          </a:p>
        </p:txBody>
      </p:sp>
      <p:sp>
        <p:nvSpPr>
          <p:cNvPr id="6" name="Segnaposto numero diapositiva 5">
            <a:extLst>
              <a:ext uri="{FF2B5EF4-FFF2-40B4-BE49-F238E27FC236}">
                <a16:creationId xmlns:a16="http://schemas.microsoft.com/office/drawing/2014/main" id="{636504EA-2BB4-574D-BE45-BBD2A8F53FB4}"/>
              </a:ext>
            </a:extLst>
          </p:cNvPr>
          <p:cNvSpPr>
            <a:spLocks noGrp="1"/>
          </p:cNvSpPr>
          <p:nvPr>
            <p:ph type="sldNum" sz="quarter" idx="12"/>
          </p:nvPr>
        </p:nvSpPr>
        <p:spPr>
          <a:xfrm>
            <a:off x="8610600" y="6419414"/>
            <a:ext cx="2743200" cy="365125"/>
          </a:xfrm>
        </p:spPr>
        <p:txBody>
          <a:bodyPr/>
          <a:lstStyle/>
          <a:p>
            <a:fld id="{521F8777-1489-2D4A-93C2-4300528E9CD9}" type="slidenum">
              <a:rPr lang="it-IT" smtClean="0"/>
              <a:t>‹N›</a:t>
            </a:fld>
            <a:endParaRPr lang="it-IT" dirty="0"/>
          </a:p>
        </p:txBody>
      </p:sp>
    </p:spTree>
    <p:extLst>
      <p:ext uri="{BB962C8B-B14F-4D97-AF65-F5344CB8AC3E}">
        <p14:creationId xmlns:p14="http://schemas.microsoft.com/office/powerpoint/2010/main" val="1190454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62A5B01-81DF-F94E-93C7-559EE94CFBD7}"/>
              </a:ext>
            </a:extLst>
          </p:cNvPr>
          <p:cNvSpPr>
            <a:spLocks noGrp="1"/>
          </p:cNvSpPr>
          <p:nvPr>
            <p:ph type="title"/>
          </p:nvPr>
        </p:nvSpPr>
        <p:spPr>
          <a:xfrm>
            <a:off x="838200" y="1244184"/>
            <a:ext cx="10515600" cy="869924"/>
          </a:xfrm>
          <a:prstGeom prst="rect">
            <a:avLst/>
          </a:prstGeom>
        </p:spPr>
        <p:txBody>
          <a:bodyPr vert="horz" lIns="91440" tIns="45720" rIns="91440" bIns="45720" rtlCol="0" anchor="ctr">
            <a:no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4DAF2986-DE06-DE4C-9395-E031CB387859}"/>
              </a:ext>
            </a:extLst>
          </p:cNvPr>
          <p:cNvSpPr>
            <a:spLocks noGrp="1"/>
          </p:cNvSpPr>
          <p:nvPr>
            <p:ph type="body" idx="1"/>
          </p:nvPr>
        </p:nvSpPr>
        <p:spPr>
          <a:xfrm>
            <a:off x="838200" y="2293495"/>
            <a:ext cx="10515600" cy="388346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60E76108-1715-774E-90C6-BAF7F529E9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Raleway" panose="020B0503030101060003" pitchFamily="34" charset="77"/>
              </a:defRPr>
            </a:lvl1pPr>
          </a:lstStyle>
          <a:p>
            <a:fld id="{A3750EE6-F4FC-E84C-AF13-5CDD6CE7CC66}" type="datetimeFigureOut">
              <a:rPr lang="it-IT" smtClean="0"/>
              <a:pPr/>
              <a:t>20/09/2023</a:t>
            </a:fld>
            <a:endParaRPr lang="it-IT" dirty="0"/>
          </a:p>
        </p:txBody>
      </p:sp>
      <p:sp>
        <p:nvSpPr>
          <p:cNvPr id="5" name="Segnaposto piè di pagina 4">
            <a:extLst>
              <a:ext uri="{FF2B5EF4-FFF2-40B4-BE49-F238E27FC236}">
                <a16:creationId xmlns:a16="http://schemas.microsoft.com/office/drawing/2014/main" id="{9C93133D-901F-F041-8BF9-04104E663D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Raleway" panose="020B0503030101060003" pitchFamily="34" charset="77"/>
              </a:defRPr>
            </a:lvl1pPr>
          </a:lstStyle>
          <a:p>
            <a:endParaRPr lang="it-IT" dirty="0"/>
          </a:p>
        </p:txBody>
      </p:sp>
      <p:sp>
        <p:nvSpPr>
          <p:cNvPr id="6" name="Segnaposto numero diapositiva 5">
            <a:extLst>
              <a:ext uri="{FF2B5EF4-FFF2-40B4-BE49-F238E27FC236}">
                <a16:creationId xmlns:a16="http://schemas.microsoft.com/office/drawing/2014/main" id="{465EA247-C9B6-7947-BF94-5DF875E42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Raleway" panose="020B0503030101060003" pitchFamily="34" charset="77"/>
              </a:defRPr>
            </a:lvl1pPr>
          </a:lstStyle>
          <a:p>
            <a:fld id="{521F8777-1489-2D4A-93C2-4300528E9CD9}" type="slidenum">
              <a:rPr lang="it-IT" smtClean="0"/>
              <a:pPr/>
              <a:t>‹N›</a:t>
            </a:fld>
            <a:endParaRPr lang="it-IT" dirty="0"/>
          </a:p>
        </p:txBody>
      </p:sp>
    </p:spTree>
    <p:extLst>
      <p:ext uri="{BB962C8B-B14F-4D97-AF65-F5344CB8AC3E}">
        <p14:creationId xmlns:p14="http://schemas.microsoft.com/office/powerpoint/2010/main" val="289759071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000" b="1" kern="1200">
          <a:solidFill>
            <a:srgbClr val="007BB6"/>
          </a:solidFill>
          <a:latin typeface="Raleway" panose="020B0503030101060003"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aleway" panose="020B05030301010600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aleway" panose="020B05030301010600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aleway" panose="020B05030301010600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aleway" panose="020B05030301010600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is.muni.cz/el/fss/jaro2019/POL587/um/Cornell_The_Nagorno-Karabakh_Conflict.pdf" TargetMode="Externa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hyperlink" Target="http://src-h.slav.hokudai.ac.jp/coe21/publish/no18/3_yoshimura.pdf" TargetMode="External"/><Relationship Id="rId2" Type="http://schemas.openxmlformats.org/officeDocument/2006/relationships/hyperlink" Target="http://turkishpolicy.com/Files/ArticlePDF/democratization-and-the-conflict-of-nagarno-karabakh-fall-2007-en.pdf" TargetMode="External"/><Relationship Id="rId1" Type="http://schemas.openxmlformats.org/officeDocument/2006/relationships/slideLayout" Target="../slideLayouts/slideLayout11.xml"/><Relationship Id="rId4" Type="http://schemas.openxmlformats.org/officeDocument/2006/relationships/hyperlink" Target="https://www.ideasforpeace.org/wp-content/uploads/2020/06/intractability.pdf"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limesonline.com/genocidio-armeno-turchia-storia-geopolitica-meds-yeghern/106197" TargetMode="External"/><Relationship Id="rId2" Type="http://schemas.openxmlformats.org/officeDocument/2006/relationships/hyperlink" Target="https://www.gov.am/en/independence/" TargetMode="Externa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www.limesonline.com/cartaceo/kizilelma-la-meta-della-marcia-turca-nel-grande-mediterraneo" TargetMode="External"/><Relationship Id="rId2" Type="http://schemas.openxmlformats.org/officeDocument/2006/relationships/hyperlink" Target="https://www.limesonline.com/cartaceo/la-corsa-turca-agli-oceani" TargetMode="Externa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theguardian.com/world/2020/nov/10/nagorno-karabakh-armenia-pm-signs-deal-to-end-war-with-azerbaijan-and-russia" TargetMode="External"/><Relationship Id="rId7" Type="http://schemas.openxmlformats.org/officeDocument/2006/relationships/hyperlink" Target="https://www.youtube.com/watch?v=tQuIxpdJdn4" TargetMode="External"/><Relationship Id="rId2" Type="http://schemas.openxmlformats.org/officeDocument/2006/relationships/hyperlink" Target="https://www.limesonline.com/notizie-mondo-oggi-10-novembre-armenia-azerbaigian-accordo-trump-esper-licenzia/120915" TargetMode="External"/><Relationship Id="rId1" Type="http://schemas.openxmlformats.org/officeDocument/2006/relationships/slideLayout" Target="../slideLayouts/slideLayout11.xml"/><Relationship Id="rId6" Type="http://schemas.openxmlformats.org/officeDocument/2006/relationships/hyperlink" Target="https://www.dailysabah.com/politics/euphoric-azerbaijanis-celebrate-victorious-nagorno-karabakh-peace-deal/news" TargetMode="External"/><Relationship Id="rId5" Type="http://schemas.openxmlformats.org/officeDocument/2006/relationships/hyperlink" Target="https://twitter.com/5inan_/status/1325963570954330113" TargetMode="External"/><Relationship Id="rId4" Type="http://schemas.openxmlformats.org/officeDocument/2006/relationships/hyperlink" Target="https://twitter.com/ragipsoylu/status/1326052071804637184"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www.limesonline.com/notizie-mondo-settimana-riassunto-trump-biden-telefonate-brexit-russia-tregua-nagorno-karabakh-jack-ma-ant/121039" TargetMode="Externa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hyperlink" Target="https://www.aa.com.tr/en/europe/military-conflict-not-on-armenian-lands-russian-leader/1998942" TargetMode="Externa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mfa.gov.az/en/news/no50423" TargetMode="External"/><Relationship Id="rId2" Type="http://schemas.openxmlformats.org/officeDocument/2006/relationships/hyperlink" Target="https://mfa.gov.az/en/news/no50523"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hyperlink" Target="https://x.com/Caucasuswar/status/1704112414801707017?s=20" TargetMode="External"/><Relationship Id="rId2" Type="http://schemas.openxmlformats.org/officeDocument/2006/relationships/hyperlink" Target="https://euractiv.it/section/mondo/news/una-nuova-guerra-con-lazerbaigian-e-molto-probabile-per-il-premier-armeno/" TargetMode="External"/><Relationship Id="rId1" Type="http://schemas.openxmlformats.org/officeDocument/2006/relationships/slideLayout" Target="../slideLayouts/slideLayout11.xml"/><Relationship Id="rId4" Type="http://schemas.openxmlformats.org/officeDocument/2006/relationships/hyperlink" Target="https://x.com/NationalIndNews/status/1704113045302030847"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hyperlink" Target="https://caucasusedition.net/nagorno-karabakh-conflict-war-humanitarian-challenge-and-peacekeeping/" TargetMode="Externa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70C1307-183D-CB4E-83E4-965CAC12A206}"/>
              </a:ext>
            </a:extLst>
          </p:cNvPr>
          <p:cNvSpPr>
            <a:spLocks noGrp="1"/>
          </p:cNvSpPr>
          <p:nvPr>
            <p:ph type="ctrTitle"/>
          </p:nvPr>
        </p:nvSpPr>
        <p:spPr>
          <a:xfrm>
            <a:off x="2713220" y="2027549"/>
            <a:ext cx="8640580" cy="1482413"/>
          </a:xfrm>
        </p:spPr>
        <p:txBody>
          <a:bodyPr/>
          <a:lstStyle/>
          <a:p>
            <a:r>
              <a:rPr lang="it-IT" dirty="0"/>
              <a:t>GEOPOLITICA E PAESI MEDITERRANEI</a:t>
            </a:r>
          </a:p>
        </p:txBody>
      </p:sp>
      <p:sp>
        <p:nvSpPr>
          <p:cNvPr id="3" name="Sottotitolo 2">
            <a:extLst>
              <a:ext uri="{FF2B5EF4-FFF2-40B4-BE49-F238E27FC236}">
                <a16:creationId xmlns:a16="http://schemas.microsoft.com/office/drawing/2014/main" id="{243ECAB6-6677-A34F-A194-030954E4B7FC}"/>
              </a:ext>
            </a:extLst>
          </p:cNvPr>
          <p:cNvSpPr>
            <a:spLocks noGrp="1"/>
          </p:cNvSpPr>
          <p:nvPr>
            <p:ph type="subTitle" idx="1"/>
          </p:nvPr>
        </p:nvSpPr>
        <p:spPr/>
        <p:txBody>
          <a:bodyPr/>
          <a:lstStyle/>
          <a:p>
            <a:r>
              <a:rPr lang="it-IT" dirty="0"/>
              <a:t>Prof.ssa Simona Epasto</a:t>
            </a:r>
          </a:p>
        </p:txBody>
      </p:sp>
    </p:spTree>
    <p:extLst>
      <p:ext uri="{BB962C8B-B14F-4D97-AF65-F5344CB8AC3E}">
        <p14:creationId xmlns:p14="http://schemas.microsoft.com/office/powerpoint/2010/main" val="41259569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672E9CDC-342E-0068-3522-7113F795E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 y="242888"/>
            <a:ext cx="9525000" cy="6372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641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0"/>
            <a:ext cx="10515600" cy="4855029"/>
          </a:xfrm>
        </p:spPr>
        <p:txBody>
          <a:bodyPr>
            <a:normAutofit fontScale="70000" lnSpcReduction="20000"/>
          </a:bodyPr>
          <a:lstStyle/>
          <a:p>
            <a:pPr algn="just" fontAlgn="base"/>
            <a:r>
              <a:rPr lang="it-IT" b="1" i="0" dirty="0">
                <a:solidFill>
                  <a:srgbClr val="666666"/>
                </a:solidFill>
                <a:effectLst/>
                <a:latin typeface="Arimo"/>
              </a:rPr>
              <a:t>Gli equilibri demografici cambiano radicalmente solo tra la fine del XVIII</a:t>
            </a:r>
            <a:r>
              <a:rPr lang="it-IT" b="0" i="0" dirty="0">
                <a:solidFill>
                  <a:srgbClr val="666666"/>
                </a:solidFill>
                <a:effectLst/>
                <a:latin typeface="Arimo"/>
              </a:rPr>
              <a:t> </a:t>
            </a:r>
            <a:r>
              <a:rPr lang="it-IT" b="1" i="0" dirty="0">
                <a:solidFill>
                  <a:srgbClr val="666666"/>
                </a:solidFill>
                <a:effectLst/>
                <a:latin typeface="Arimo"/>
              </a:rPr>
              <a:t>e l’inizio del XIX secolo,</a:t>
            </a:r>
            <a:r>
              <a:rPr lang="it-IT" b="0" i="0" dirty="0">
                <a:solidFill>
                  <a:srgbClr val="666666"/>
                </a:solidFill>
                <a:effectLst/>
                <a:latin typeface="Arimo"/>
              </a:rPr>
              <a:t> quando l’elemento azero comincia ad affluire copiosamente nella regione. Nasce il canato del Karabakh, con capitale a </a:t>
            </a:r>
            <a:r>
              <a:rPr lang="it-IT" b="0" i="0" dirty="0" err="1">
                <a:solidFill>
                  <a:srgbClr val="666666"/>
                </a:solidFill>
                <a:effectLst/>
                <a:latin typeface="Arimo"/>
              </a:rPr>
              <a:t>Şuşi</a:t>
            </a:r>
            <a:r>
              <a:rPr lang="it-IT" b="0" i="0" dirty="0">
                <a:solidFill>
                  <a:srgbClr val="666666"/>
                </a:solidFill>
                <a:effectLst/>
                <a:latin typeface="Arimo"/>
              </a:rPr>
              <a:t>, sull’altura che attualmente domina Stepanakert: una delle numerose formazioni statuali turche nel Caucaso, tra cui figura persino un canato basato a Erevan.</a:t>
            </a:r>
            <a:br>
              <a:rPr lang="it-IT" dirty="0"/>
            </a:br>
            <a:r>
              <a:rPr lang="it-IT" b="0" i="0" dirty="0">
                <a:solidFill>
                  <a:srgbClr val="666666"/>
                </a:solidFill>
                <a:effectLst/>
                <a:latin typeface="Arimo"/>
              </a:rPr>
              <a:t>I flussi umani che accompagnano la conquista degli azeri – “musulmani” nei censimenti – </a:t>
            </a:r>
            <a:r>
              <a:rPr lang="it-IT" b="0" i="0" u="none" strike="noStrike" dirty="0">
                <a:solidFill>
                  <a:srgbClr val="087BBB"/>
                </a:solidFill>
                <a:effectLst/>
                <a:latin typeface="Arimo"/>
                <a:hlinkClick r:id="rId2"/>
              </a:rPr>
              <a:t>stravolgono</a:t>
            </a:r>
            <a:r>
              <a:rPr lang="it-IT" b="0" i="0" dirty="0">
                <a:solidFill>
                  <a:srgbClr val="666666"/>
                </a:solidFill>
                <a:effectLst/>
                <a:latin typeface="Arimo"/>
              </a:rPr>
              <a:t> il tessuto demografico locale, non solo nel Nagorno Karabakh. </a:t>
            </a:r>
          </a:p>
          <a:p>
            <a:pPr algn="just" fontAlgn="base"/>
            <a:r>
              <a:rPr lang="it-IT" b="0" i="0" dirty="0">
                <a:solidFill>
                  <a:srgbClr val="666666"/>
                </a:solidFill>
                <a:effectLst/>
                <a:latin typeface="Arimo"/>
              </a:rPr>
              <a:t>Nel 1823 la popolazione di </a:t>
            </a:r>
            <a:r>
              <a:rPr lang="it-IT" b="0" i="0" dirty="0" err="1">
                <a:solidFill>
                  <a:srgbClr val="666666"/>
                </a:solidFill>
                <a:effectLst/>
                <a:latin typeface="Arimo"/>
              </a:rPr>
              <a:t>Şuşi</a:t>
            </a:r>
            <a:r>
              <a:rPr lang="it-IT" b="0" i="0" dirty="0">
                <a:solidFill>
                  <a:srgbClr val="666666"/>
                </a:solidFill>
                <a:effectLst/>
                <a:latin typeface="Arimo"/>
              </a:rPr>
              <a:t> è composta al 91% da turchi, che diventano maggioranza anche nel canato di Erevan.</a:t>
            </a:r>
            <a:r>
              <a:rPr lang="it-IT" b="1" i="0" dirty="0">
                <a:solidFill>
                  <a:srgbClr val="666666"/>
                </a:solidFill>
                <a:effectLst/>
                <a:latin typeface="inherit"/>
              </a:rPr>
              <a:t> La completa turchizzazione del Caucaso meridionale viene impedita dall’irruzione dei russi</a:t>
            </a:r>
            <a:r>
              <a:rPr lang="it-IT" b="0" i="0" dirty="0">
                <a:solidFill>
                  <a:srgbClr val="666666"/>
                </a:solidFill>
                <a:effectLst/>
                <a:latin typeface="Arimo"/>
              </a:rPr>
              <a:t>, </a:t>
            </a:r>
            <a:r>
              <a:rPr lang="it-IT" b="1" i="0" dirty="0">
                <a:solidFill>
                  <a:srgbClr val="666666"/>
                </a:solidFill>
                <a:effectLst/>
                <a:latin typeface="inherit"/>
              </a:rPr>
              <a:t>avviata nel 1801 con l’annessione della Georgia.</a:t>
            </a:r>
            <a:r>
              <a:rPr lang="it-IT" b="0" i="0" dirty="0">
                <a:solidFill>
                  <a:srgbClr val="666666"/>
                </a:solidFill>
                <a:effectLst/>
                <a:latin typeface="Arimo"/>
              </a:rPr>
              <a:t> Nel decennio successivo San Pietroburgo occupa uno a uno gli emirati costituiti dai turchi tra Armenia e Azerbaigian. L’imposizione del giogo russo viene sancita dall’esito delle due guerre russo-persiane del 1812-13 e del 1826-28 e degli accordi che vi posero fine, i trattati del </a:t>
            </a:r>
            <a:r>
              <a:rPr lang="it-IT" b="0" i="0" dirty="0" err="1">
                <a:solidFill>
                  <a:srgbClr val="666666"/>
                </a:solidFill>
                <a:effectLst/>
                <a:latin typeface="Arimo"/>
              </a:rPr>
              <a:t>Gülistan</a:t>
            </a:r>
            <a:r>
              <a:rPr lang="it-IT" b="0" i="0" dirty="0">
                <a:solidFill>
                  <a:srgbClr val="666666"/>
                </a:solidFill>
                <a:effectLst/>
                <a:latin typeface="Arimo"/>
              </a:rPr>
              <a:t> (1813) e di </a:t>
            </a:r>
            <a:r>
              <a:rPr lang="it-IT" b="0" i="0" dirty="0" err="1">
                <a:solidFill>
                  <a:srgbClr val="666666"/>
                </a:solidFill>
                <a:effectLst/>
                <a:latin typeface="Arimo"/>
              </a:rPr>
              <a:t>Türkmençay</a:t>
            </a:r>
            <a:r>
              <a:rPr lang="it-IT" b="0" i="0" dirty="0">
                <a:solidFill>
                  <a:srgbClr val="666666"/>
                </a:solidFill>
                <a:effectLst/>
                <a:latin typeface="Arimo"/>
              </a:rPr>
              <a:t> (1828). </a:t>
            </a:r>
          </a:p>
          <a:p>
            <a:pPr algn="just" fontAlgn="base"/>
            <a:r>
              <a:rPr lang="it-IT" b="0" i="0" dirty="0">
                <a:solidFill>
                  <a:srgbClr val="666666"/>
                </a:solidFill>
                <a:effectLst/>
                <a:latin typeface="Arimo"/>
              </a:rPr>
              <a:t>I russi, impegnati militarmente anche e soprattutto contro gli ottomani, temono la saldatura tra questi ultimi e gli azeri sunniti del Caucaso, che vengono dunque costretti a migrare verso l’Anatolia, mentre i loro connazionali sciiti prendono la via della Persia. Contestualmente, la Russia favorisce un corposo flusso di armeni, che nel 1880 tornano maggioranza assoluta nel Nagorno Karabakh. Gli scontri del 1918-1920, innescati dalla rivoluzione bolscevica del 1917, consolidano questa tendenza: nel 1921 gli armeni rappresentano il 96% della popolazione regionale.</a:t>
            </a:r>
            <a:br>
              <a:rPr lang="it-IT" dirty="0"/>
            </a:br>
            <a:endParaRPr lang="it-IT" dirty="0"/>
          </a:p>
        </p:txBody>
      </p:sp>
    </p:spTree>
    <p:extLst>
      <p:ext uri="{BB962C8B-B14F-4D97-AF65-F5344CB8AC3E}">
        <p14:creationId xmlns:p14="http://schemas.microsoft.com/office/powerpoint/2010/main" val="35943160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77500" lnSpcReduction="20000"/>
          </a:bodyPr>
          <a:lstStyle/>
          <a:p>
            <a:pPr algn="just" fontAlgn="base"/>
            <a:r>
              <a:rPr lang="it-IT" b="1" i="0" dirty="0">
                <a:solidFill>
                  <a:srgbClr val="666666"/>
                </a:solidFill>
                <a:effectLst/>
                <a:latin typeface="inherit"/>
              </a:rPr>
              <a:t>Questo dato indusse la sezione caucasica del Partito comunista a inserire </a:t>
            </a:r>
            <a:r>
              <a:rPr lang="it-IT" b="0" i="0" dirty="0">
                <a:solidFill>
                  <a:srgbClr val="666666"/>
                </a:solidFill>
                <a:effectLst/>
                <a:latin typeface="Arimo"/>
              </a:rPr>
              <a:t>il Nagorno Karabakh nei confini della Repubblica socialista sovietica di Armenia nel luglio di quello stesso anno. Decisione immediatamente rovesciata per volere di Stalin, che impose </a:t>
            </a:r>
            <a:r>
              <a:rPr lang="it-IT" b="0" i="0" u="none" strike="noStrike" dirty="0">
                <a:solidFill>
                  <a:srgbClr val="087BBB"/>
                </a:solidFill>
                <a:effectLst/>
                <a:latin typeface="inherit"/>
                <a:hlinkClick r:id="rId2"/>
              </a:rPr>
              <a:t>l’inclusione</a:t>
            </a:r>
            <a:r>
              <a:rPr lang="it-IT" b="0" i="0" dirty="0">
                <a:solidFill>
                  <a:srgbClr val="666666"/>
                </a:solidFill>
                <a:effectLst/>
                <a:latin typeface="Arimo"/>
              </a:rPr>
              <a:t> della regione a maggioranza armena nella Repubblica socialista sovietica dell’Azerbaigian con uno status di autonomia. Una delle prime manifestazioni della politica delle nazionalità in seguito perseguita dal leader sovietico, volta a minare la capacità dei gruppi nazionali dell’impero di agire come entità unitarie e a cooptare settori chiave di ogni minoranza etnica. In questo caso, gli armeni del Nagorno Karabakh. Si generano così le dinamiche demografiche che nel 1979 avrebbero portato gli azeri a </a:t>
            </a:r>
            <a:r>
              <a:rPr lang="it-IT" b="0" i="0" u="none" strike="noStrike" dirty="0">
                <a:solidFill>
                  <a:srgbClr val="087BBB"/>
                </a:solidFill>
                <a:effectLst/>
                <a:latin typeface="inherit"/>
                <a:hlinkClick r:id="rId3"/>
              </a:rPr>
              <a:t>costituire</a:t>
            </a:r>
            <a:r>
              <a:rPr lang="it-IT" b="0" i="0" dirty="0">
                <a:solidFill>
                  <a:srgbClr val="666666"/>
                </a:solidFill>
                <a:effectLst/>
                <a:latin typeface="Arimo"/>
              </a:rPr>
              <a:t> un quarto della popolazione locale.</a:t>
            </a:r>
          </a:p>
          <a:p>
            <a:r>
              <a:rPr lang="it-IT" b="1" i="0" dirty="0">
                <a:solidFill>
                  <a:srgbClr val="666666"/>
                </a:solidFill>
                <a:effectLst/>
                <a:latin typeface="Arimo"/>
              </a:rPr>
              <a:t>La reazione degli armeni è violenta, ma la presa sovietica sul Caucaso impedisce</a:t>
            </a:r>
            <a:r>
              <a:rPr lang="it-IT" b="0" i="0" dirty="0">
                <a:solidFill>
                  <a:srgbClr val="666666"/>
                </a:solidFill>
                <a:effectLst/>
                <a:latin typeface="Arimo"/>
              </a:rPr>
              <a:t> che gli scontri del 1963 e del 1968 evolvano in guerra aperta. Invece nel febbraio 1988 il soviet della Repubblica autonoma del Nagorno Karabakh </a:t>
            </a:r>
            <a:r>
              <a:rPr lang="it-IT" b="0" i="0" u="none" strike="noStrike" dirty="0">
                <a:solidFill>
                  <a:srgbClr val="087BBB"/>
                </a:solidFill>
                <a:effectLst/>
                <a:latin typeface="Arimo"/>
                <a:hlinkClick r:id="rId4"/>
              </a:rPr>
              <a:t>approva</a:t>
            </a:r>
            <a:r>
              <a:rPr lang="it-IT" b="0" i="0" dirty="0">
                <a:solidFill>
                  <a:srgbClr val="666666"/>
                </a:solidFill>
                <a:effectLst/>
                <a:latin typeface="Arimo"/>
              </a:rPr>
              <a:t> una dichiarazione che prevede l’incorporazione dell’entità nei confini della Repubblica socialista sovietica armena, innescando gli scontri a bassa intensità che sfociano nel conflitto derivante dal collasso dell’Unione Sovietica nel 1991 e dalla conseguente indipendenza di Armenia e Azerbaigian. Originariamente legate alla regione da ragioni essenzialmente sentimentali.</a:t>
            </a:r>
            <a:br>
              <a:rPr lang="it-IT" dirty="0"/>
            </a:br>
            <a:endParaRPr lang="it-IT" dirty="0"/>
          </a:p>
        </p:txBody>
      </p:sp>
    </p:spTree>
    <p:extLst>
      <p:ext uri="{BB962C8B-B14F-4D97-AF65-F5344CB8AC3E}">
        <p14:creationId xmlns:p14="http://schemas.microsoft.com/office/powerpoint/2010/main" val="2154796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85000" lnSpcReduction="20000"/>
          </a:bodyPr>
          <a:lstStyle/>
          <a:p>
            <a:r>
              <a:rPr lang="it-IT" b="1" i="0" dirty="0">
                <a:solidFill>
                  <a:srgbClr val="666666"/>
                </a:solidFill>
                <a:effectLst/>
                <a:latin typeface="Arimo"/>
              </a:rPr>
              <a:t>La visione del mondo armena è stata profondamente influenzata dalla drammatica</a:t>
            </a:r>
            <a:r>
              <a:rPr lang="it-IT" b="0" i="0" dirty="0">
                <a:solidFill>
                  <a:srgbClr val="666666"/>
                </a:solidFill>
                <a:effectLst/>
                <a:latin typeface="Arimo"/>
              </a:rPr>
              <a:t> </a:t>
            </a:r>
            <a:r>
              <a:rPr lang="it-IT" b="1" i="0" dirty="0">
                <a:solidFill>
                  <a:srgbClr val="666666"/>
                </a:solidFill>
                <a:effectLst/>
                <a:latin typeface="Arimo"/>
              </a:rPr>
              <a:t>contrazione territoriale dell’ultimo millennio.</a:t>
            </a:r>
            <a:r>
              <a:rPr lang="it-IT" b="0" i="0" dirty="0">
                <a:solidFill>
                  <a:srgbClr val="666666"/>
                </a:solidFill>
                <a:effectLst/>
                <a:latin typeface="Arimo"/>
              </a:rPr>
              <a:t> Il territorio della Repubblica d’Armenia costituisce solo una marginale sezione orientale dello spazio armeno, esteso dalla Cilicia alle vette del Caucaso, dal Mar Nero al medio corso dell’Eufrate. Gran parte di questo territorio – l’“Armenia occidentale” – viene rivendicato in termini formali nella </a:t>
            </a:r>
            <a:r>
              <a:rPr lang="it-IT" b="0" i="0" u="none" strike="noStrike" dirty="0">
                <a:solidFill>
                  <a:srgbClr val="087BBB"/>
                </a:solidFill>
                <a:effectLst/>
                <a:latin typeface="Arimo"/>
                <a:hlinkClick r:id="rId2"/>
              </a:rPr>
              <a:t>dichiarazione</a:t>
            </a:r>
            <a:r>
              <a:rPr lang="it-IT" b="0" i="0" dirty="0">
                <a:solidFill>
                  <a:srgbClr val="666666"/>
                </a:solidFill>
                <a:effectLst/>
                <a:latin typeface="Arimo"/>
              </a:rPr>
              <a:t> d’indipendenza del 1991.</a:t>
            </a:r>
            <a:r>
              <a:rPr lang="it-IT" b="1" i="0" dirty="0">
                <a:solidFill>
                  <a:srgbClr val="666666"/>
                </a:solidFill>
                <a:effectLst/>
                <a:latin typeface="Arimo"/>
              </a:rPr>
              <a:t> </a:t>
            </a:r>
          </a:p>
          <a:p>
            <a:r>
              <a:rPr lang="it-IT" b="1" i="0" dirty="0">
                <a:solidFill>
                  <a:srgbClr val="666666"/>
                </a:solidFill>
                <a:effectLst/>
                <a:latin typeface="Arimo"/>
              </a:rPr>
              <a:t>Al netto della sua importanza identitaria, il controllo dell’</a:t>
            </a:r>
            <a:r>
              <a:rPr lang="it-IT" b="1" i="0" dirty="0" err="1">
                <a:solidFill>
                  <a:srgbClr val="666666"/>
                </a:solidFill>
                <a:effectLst/>
                <a:latin typeface="Arimo"/>
              </a:rPr>
              <a:t>Artsakh</a:t>
            </a:r>
            <a:r>
              <a:rPr lang="it-IT" b="1" i="0" dirty="0">
                <a:solidFill>
                  <a:srgbClr val="666666"/>
                </a:solidFill>
                <a:effectLst/>
                <a:latin typeface="Arimo"/>
              </a:rPr>
              <a:t> (toponimo armeno per il Nagorno Karabakh) consente dunque agli armeni di scacciare i fantasmi del passato, arrestando il processo apparentemente irreversibile di arretramento territoriale innescato dalla conquista turca dell’Armenia storica e suggellato dai </a:t>
            </a:r>
            <a:r>
              <a:rPr lang="it-IT" b="1" i="0" u="none" strike="noStrike" dirty="0">
                <a:solidFill>
                  <a:srgbClr val="087BBB"/>
                </a:solidFill>
                <a:effectLst/>
                <a:latin typeface="inherit"/>
                <a:hlinkClick r:id="rId3"/>
              </a:rPr>
              <a:t>fatti</a:t>
            </a:r>
            <a:r>
              <a:rPr lang="it-IT" b="1" i="0" dirty="0">
                <a:solidFill>
                  <a:srgbClr val="666666"/>
                </a:solidFill>
                <a:effectLst/>
                <a:latin typeface="Arimo"/>
              </a:rPr>
              <a:t> del 1915.</a:t>
            </a:r>
            <a:r>
              <a:rPr lang="it-IT" b="0" i="0" dirty="0">
                <a:solidFill>
                  <a:srgbClr val="666666"/>
                </a:solidFill>
                <a:effectLst/>
                <a:latin typeface="Arimo"/>
              </a:rPr>
              <a:t> Per convincere prima di tutto se stessi di volere e potere riappropriarsi dello spazio armeno in una congiuntura geopolitica in cui lo sfondamento a ovest non è un’opzione. D’altra parte, l’area occupata dall’Armenia tra il 1992 e il 1994 – il Nagorno Karabakh e i sette distretti adiacenti – equivale a un decimo del territorio nazionale azero. Indipendentemente dalla ricchezza o dalla valenza geopolitica della regione, le rivendicazioni di Baku sono inevitabili.</a:t>
            </a:r>
            <a:endParaRPr lang="it-IT" dirty="0"/>
          </a:p>
        </p:txBody>
      </p:sp>
    </p:spTree>
    <p:extLst>
      <p:ext uri="{BB962C8B-B14F-4D97-AF65-F5344CB8AC3E}">
        <p14:creationId xmlns:p14="http://schemas.microsoft.com/office/powerpoint/2010/main" val="950666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92500" lnSpcReduction="10000"/>
          </a:bodyPr>
          <a:lstStyle/>
          <a:p>
            <a:r>
              <a:rPr lang="it-IT" b="1" i="0" dirty="0">
                <a:solidFill>
                  <a:srgbClr val="666666"/>
                </a:solidFill>
                <a:effectLst/>
                <a:latin typeface="Arimo"/>
              </a:rPr>
              <a:t>La contesa per l’Azerbaigian ha assunto una dimensione strategica</a:t>
            </a:r>
            <a:r>
              <a:rPr lang="it-IT" b="0" i="0" dirty="0">
                <a:solidFill>
                  <a:srgbClr val="666666"/>
                </a:solidFill>
                <a:effectLst/>
                <a:latin typeface="Arimo"/>
              </a:rPr>
              <a:t> </a:t>
            </a:r>
            <a:r>
              <a:rPr lang="it-IT" b="1" i="0" dirty="0">
                <a:solidFill>
                  <a:srgbClr val="666666"/>
                </a:solidFill>
                <a:effectLst/>
                <a:latin typeface="Arimo"/>
              </a:rPr>
              <a:t>solo nell’ultimo decennio</a:t>
            </a:r>
            <a:r>
              <a:rPr lang="it-IT" b="0" i="0" dirty="0">
                <a:solidFill>
                  <a:srgbClr val="666666"/>
                </a:solidFill>
                <a:effectLst/>
                <a:latin typeface="Arimo"/>
              </a:rPr>
              <a:t>. </a:t>
            </a:r>
          </a:p>
          <a:p>
            <a:r>
              <a:rPr lang="it-IT" b="0" i="0" dirty="0">
                <a:solidFill>
                  <a:srgbClr val="666666"/>
                </a:solidFill>
                <a:effectLst/>
                <a:latin typeface="Arimo"/>
              </a:rPr>
              <a:t>Nella prima metà degli anni Novanta i rapporti di forza tra Armenia e Azerbaigian erano sostanzialmente equilibrati; la relativa superiorità armena non permetteva a Erevan di minacciare il territorio nazionale azero propriamente detto (minaccia che sarebbe stata facilmente sventata dalle grandi potenze). La rendita petrolifera accumulata a partire dalla seconda metà di quel decennio e i conseguenti investimenti in armamenti hanno permesso a Baku di stravolgere l’equazione regionale, guadagnando una netta superiorità militare sull’avversario. Ciò ha indotto la leadership azera a perseguire un progetto radicato nell’immaginario della repubblica caucasica ma fino ad allora impraticabile: connettere il nocciolo del proprio territorio nazionale all’appendice del </a:t>
            </a:r>
            <a:r>
              <a:rPr lang="it-IT" b="0" i="0" dirty="0" err="1">
                <a:solidFill>
                  <a:srgbClr val="666666"/>
                </a:solidFill>
                <a:effectLst/>
                <a:latin typeface="Arimo"/>
              </a:rPr>
              <a:t>Nahçıvan</a:t>
            </a:r>
            <a:r>
              <a:rPr lang="it-IT" b="0" i="0" dirty="0">
                <a:solidFill>
                  <a:srgbClr val="666666"/>
                </a:solidFill>
                <a:effectLst/>
                <a:latin typeface="Arimo"/>
              </a:rPr>
              <a:t>, exclave azera in Armenia.</a:t>
            </a:r>
            <a:endParaRPr lang="it-IT" dirty="0"/>
          </a:p>
        </p:txBody>
      </p:sp>
    </p:spTree>
    <p:extLst>
      <p:ext uri="{BB962C8B-B14F-4D97-AF65-F5344CB8AC3E}">
        <p14:creationId xmlns:p14="http://schemas.microsoft.com/office/powerpoint/2010/main" val="5182062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arta di Laura Canali - 2014">
            <a:extLst>
              <a:ext uri="{FF2B5EF4-FFF2-40B4-BE49-F238E27FC236}">
                <a16:creationId xmlns:a16="http://schemas.microsoft.com/office/drawing/2014/main" id="{0B5A09FB-B20F-C57A-90F2-1B508165CA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885825"/>
            <a:ext cx="7620000" cy="5086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92540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92500" lnSpcReduction="20000"/>
          </a:bodyPr>
          <a:lstStyle/>
          <a:p>
            <a:r>
              <a:rPr lang="it-IT" b="1" i="0" dirty="0">
                <a:solidFill>
                  <a:srgbClr val="666666"/>
                </a:solidFill>
                <a:effectLst/>
                <a:latin typeface="Arimo"/>
              </a:rPr>
              <a:t>Connettere Azerbaigian e </a:t>
            </a:r>
            <a:r>
              <a:rPr lang="it-IT" b="1" i="0" dirty="0" err="1">
                <a:solidFill>
                  <a:srgbClr val="666666"/>
                </a:solidFill>
                <a:effectLst/>
                <a:latin typeface="Arimo"/>
              </a:rPr>
              <a:t>Nahçıvan</a:t>
            </a:r>
            <a:r>
              <a:rPr lang="it-IT" b="1" i="0" dirty="0">
                <a:solidFill>
                  <a:srgbClr val="666666"/>
                </a:solidFill>
                <a:effectLst/>
                <a:latin typeface="Arimo"/>
              </a:rPr>
              <a:t> presuppone la conquista azera (più o meno diretta) non solo del Nagorno Karabakh e del corridoio di </a:t>
            </a:r>
            <a:r>
              <a:rPr lang="it-IT" b="1" i="0" dirty="0" err="1">
                <a:solidFill>
                  <a:srgbClr val="666666"/>
                </a:solidFill>
                <a:effectLst/>
                <a:latin typeface="Arimo"/>
              </a:rPr>
              <a:t>Laçin</a:t>
            </a:r>
            <a:r>
              <a:rPr lang="it-IT" b="1" i="0" dirty="0">
                <a:solidFill>
                  <a:srgbClr val="666666"/>
                </a:solidFill>
                <a:effectLst/>
                <a:latin typeface="Arimo"/>
              </a:rPr>
              <a:t> ma anche della striscia di territorio armeno che separa quest’ultimo dall’exclave.</a:t>
            </a:r>
            <a:r>
              <a:rPr lang="it-IT" b="0" i="0" dirty="0">
                <a:solidFill>
                  <a:srgbClr val="666666"/>
                </a:solidFill>
                <a:effectLst/>
                <a:latin typeface="Arimo"/>
              </a:rPr>
              <a:t> La posta in gioco, a quel punto, non è più il Nagorno Karabakh, ma tutta l’Armenia. La superiorità militare guadagnata da Baku ha infatti trasformato il Nagorno Karabakh nella prima e ultima linea di difesa, un avamposto dal quale il nemico può attaccare in profondità il cuore dello spazio nazionale armeno. Come accaduto tra settembre e novembre 2020.</a:t>
            </a:r>
          </a:p>
          <a:p>
            <a:r>
              <a:rPr lang="it-IT" b="1" i="0" dirty="0">
                <a:solidFill>
                  <a:srgbClr val="666666"/>
                </a:solidFill>
                <a:effectLst/>
                <a:latin typeface="Arimo"/>
              </a:rPr>
              <a:t>La difesa del Nagorno Karabakh per l’Armenia equivale dunque alla difesa della propria indipendenza.</a:t>
            </a:r>
            <a:r>
              <a:rPr lang="it-IT" b="0" i="0" dirty="0">
                <a:solidFill>
                  <a:srgbClr val="666666"/>
                </a:solidFill>
                <a:effectLst/>
                <a:latin typeface="Arimo"/>
              </a:rPr>
              <a:t> Potenzialmente, della propria esistenza.</a:t>
            </a:r>
            <a:r>
              <a:rPr lang="it-IT" b="1" i="0" dirty="0">
                <a:solidFill>
                  <a:srgbClr val="666666"/>
                </a:solidFill>
                <a:effectLst/>
                <a:latin typeface="Arimo"/>
              </a:rPr>
              <a:t> </a:t>
            </a:r>
          </a:p>
          <a:p>
            <a:r>
              <a:rPr lang="it-IT" b="1" i="0" dirty="0">
                <a:solidFill>
                  <a:srgbClr val="666666"/>
                </a:solidFill>
                <a:effectLst/>
                <a:latin typeface="Arimo"/>
              </a:rPr>
              <a:t>Lo slittamento nei rapporti di forza regionali non sarebbe stato tuttavia sufficiente</a:t>
            </a:r>
            <a:r>
              <a:rPr lang="it-IT" b="0" i="0" dirty="0">
                <a:solidFill>
                  <a:srgbClr val="666666"/>
                </a:solidFill>
                <a:effectLst/>
                <a:latin typeface="Arimo"/>
              </a:rPr>
              <a:t> </a:t>
            </a:r>
            <a:r>
              <a:rPr lang="it-IT" b="1" i="0" dirty="0">
                <a:solidFill>
                  <a:srgbClr val="666666"/>
                </a:solidFill>
                <a:effectLst/>
                <a:latin typeface="Arimo"/>
              </a:rPr>
              <a:t>a scongelare il conflitto</a:t>
            </a:r>
            <a:r>
              <a:rPr lang="it-IT" b="0" i="0" dirty="0">
                <a:solidFill>
                  <a:srgbClr val="666666"/>
                </a:solidFill>
                <a:effectLst/>
                <a:latin typeface="Arimo"/>
              </a:rPr>
              <a:t>; hanno contribuito in modo decisivo tre fattori.</a:t>
            </a:r>
            <a:endParaRPr lang="it-IT" dirty="0"/>
          </a:p>
        </p:txBody>
      </p:sp>
    </p:spTree>
    <p:extLst>
      <p:ext uri="{BB962C8B-B14F-4D97-AF65-F5344CB8AC3E}">
        <p14:creationId xmlns:p14="http://schemas.microsoft.com/office/powerpoint/2010/main" val="29312295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85000" lnSpcReduction="20000"/>
          </a:bodyPr>
          <a:lstStyle/>
          <a:p>
            <a:r>
              <a:rPr lang="it-IT" b="1" i="0" dirty="0">
                <a:solidFill>
                  <a:srgbClr val="666666"/>
                </a:solidFill>
                <a:effectLst/>
                <a:latin typeface="Arimo"/>
              </a:rPr>
              <a:t>Il primo è la progressiva contrazione dell’influenza russa (non solo) nel Caucaso.</a:t>
            </a:r>
            <a:r>
              <a:rPr lang="it-IT" b="0" i="0" dirty="0">
                <a:solidFill>
                  <a:srgbClr val="666666"/>
                </a:solidFill>
                <a:effectLst/>
                <a:latin typeface="Arimo"/>
              </a:rPr>
              <a:t> Testimoniata dalla perdita della Georgia e dal successivo intervento armato del 2008 – manifestazione di debolezza, non di forza. Così come dal lento ma costante </a:t>
            </a:r>
            <a:r>
              <a:rPr lang="it-IT" b="0" i="0" dirty="0" err="1">
                <a:solidFill>
                  <a:srgbClr val="666666"/>
                </a:solidFill>
                <a:effectLst/>
                <a:latin typeface="Arimo"/>
              </a:rPr>
              <a:t>scarrellamento</a:t>
            </a:r>
            <a:r>
              <a:rPr lang="it-IT" b="0" i="0" dirty="0">
                <a:solidFill>
                  <a:srgbClr val="666666"/>
                </a:solidFill>
                <a:effectLst/>
                <a:latin typeface="Arimo"/>
              </a:rPr>
              <a:t> dell’Azerbaigian nell’orbita turco-americana. Processo reificato nelle infrastrutture energetiche sponsorizzate dagli Usa che sottraggono alla disponibilità di Mosca gli idrocarburi azeri – l’oleodotto Baku-Tblisi-Ceyhan (</a:t>
            </a:r>
            <a:r>
              <a:rPr lang="it-IT" b="0" i="0" dirty="0" err="1">
                <a:solidFill>
                  <a:srgbClr val="666666"/>
                </a:solidFill>
                <a:effectLst/>
                <a:latin typeface="Arimo"/>
              </a:rPr>
              <a:t>Btc</a:t>
            </a:r>
            <a:r>
              <a:rPr lang="it-IT" b="0" i="0" dirty="0">
                <a:solidFill>
                  <a:srgbClr val="666666"/>
                </a:solidFill>
                <a:effectLst/>
                <a:latin typeface="Arimo"/>
              </a:rPr>
              <a:t>) e il gasdotto Baku-Tblisi-Erzurum (</a:t>
            </a:r>
            <a:r>
              <a:rPr lang="it-IT" b="0" i="0" dirty="0" err="1">
                <a:solidFill>
                  <a:srgbClr val="666666"/>
                </a:solidFill>
                <a:effectLst/>
                <a:latin typeface="Arimo"/>
              </a:rPr>
              <a:t>Bte</a:t>
            </a:r>
            <a:r>
              <a:rPr lang="it-IT" b="0" i="0" dirty="0">
                <a:solidFill>
                  <a:srgbClr val="666666"/>
                </a:solidFill>
                <a:effectLst/>
                <a:latin typeface="Arimo"/>
              </a:rPr>
              <a:t>).</a:t>
            </a:r>
            <a:r>
              <a:rPr lang="it-IT" b="1" i="0" dirty="0">
                <a:solidFill>
                  <a:srgbClr val="666666"/>
                </a:solidFill>
                <a:effectLst/>
                <a:latin typeface="Arimo"/>
              </a:rPr>
              <a:t> </a:t>
            </a:r>
          </a:p>
          <a:p>
            <a:r>
              <a:rPr lang="it-IT" b="1" i="0" dirty="0">
                <a:solidFill>
                  <a:srgbClr val="666666"/>
                </a:solidFill>
                <a:effectLst/>
                <a:latin typeface="Arimo"/>
              </a:rPr>
              <a:t>Il secondo è il graduale approfondimento</a:t>
            </a:r>
            <a:r>
              <a:rPr lang="it-IT" b="0" i="0" dirty="0">
                <a:solidFill>
                  <a:srgbClr val="666666"/>
                </a:solidFill>
                <a:effectLst/>
                <a:latin typeface="Arimo"/>
              </a:rPr>
              <a:t> </a:t>
            </a:r>
            <a:r>
              <a:rPr lang="it-IT" b="1" i="0" dirty="0">
                <a:solidFill>
                  <a:srgbClr val="666666"/>
                </a:solidFill>
                <a:effectLst/>
                <a:latin typeface="Arimo"/>
              </a:rPr>
              <a:t>della partnership turco-azera.</a:t>
            </a:r>
            <a:r>
              <a:rPr lang="it-IT" b="0" i="0" dirty="0">
                <a:solidFill>
                  <a:srgbClr val="666666"/>
                </a:solidFill>
                <a:effectLst/>
                <a:latin typeface="Arimo"/>
              </a:rPr>
              <a:t> Come ha detto il presidente azero </a:t>
            </a:r>
            <a:r>
              <a:rPr lang="it-IT" b="0" i="0" dirty="0" err="1">
                <a:solidFill>
                  <a:srgbClr val="666666"/>
                </a:solidFill>
                <a:effectLst/>
                <a:latin typeface="Arimo"/>
              </a:rPr>
              <a:t>Haydar</a:t>
            </a:r>
            <a:r>
              <a:rPr lang="it-IT" b="0" i="0" dirty="0">
                <a:solidFill>
                  <a:srgbClr val="666666"/>
                </a:solidFill>
                <a:effectLst/>
                <a:latin typeface="Arimo"/>
              </a:rPr>
              <a:t> </a:t>
            </a:r>
            <a:r>
              <a:rPr lang="it-IT" b="0" i="0" dirty="0" err="1">
                <a:solidFill>
                  <a:srgbClr val="666666"/>
                </a:solidFill>
                <a:effectLst/>
                <a:latin typeface="Arimo"/>
              </a:rPr>
              <a:t>Aliyev</a:t>
            </a:r>
            <a:r>
              <a:rPr lang="it-IT" b="0" i="0" dirty="0">
                <a:solidFill>
                  <a:srgbClr val="666666"/>
                </a:solidFill>
                <a:effectLst/>
                <a:latin typeface="Arimo"/>
              </a:rPr>
              <a:t> nella prima metà degli anni Novanta, Turchia e Azerbaigian sono due Stati che governano una sola nazione. I profondi legami etno-culturali hanno fatto da propulsore naturale al consolidamento della relazione bilaterale. Evidente nei progetti infrastrutturali comuni – ai quali va aggiunta la ferrovia Baku-Tblisi-Kars (</a:t>
            </a:r>
            <a:r>
              <a:rPr lang="it-IT" b="0" i="0" dirty="0" err="1">
                <a:solidFill>
                  <a:srgbClr val="666666"/>
                </a:solidFill>
                <a:effectLst/>
                <a:latin typeface="Arimo"/>
              </a:rPr>
              <a:t>Btk</a:t>
            </a:r>
            <a:r>
              <a:rPr lang="it-IT" b="0" i="0" dirty="0">
                <a:solidFill>
                  <a:srgbClr val="666666"/>
                </a:solidFill>
                <a:effectLst/>
                <a:latin typeface="Arimo"/>
              </a:rPr>
              <a:t>) – nei programmi d’addestramento delle Forze armate di Baku condotti ormai da molti anni dalla Turchia, nella radicata presenza di Ankara nei settori mediatico, culturale e tecnologico della repubblica sorella.</a:t>
            </a:r>
            <a:endParaRPr lang="it-IT" dirty="0"/>
          </a:p>
        </p:txBody>
      </p:sp>
    </p:spTree>
    <p:extLst>
      <p:ext uri="{BB962C8B-B14F-4D97-AF65-F5344CB8AC3E}">
        <p14:creationId xmlns:p14="http://schemas.microsoft.com/office/powerpoint/2010/main" val="2167268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a:bodyPr>
          <a:lstStyle/>
          <a:p>
            <a:r>
              <a:rPr lang="it-IT" b="1" i="0" dirty="0">
                <a:solidFill>
                  <a:srgbClr val="666666"/>
                </a:solidFill>
                <a:effectLst/>
                <a:latin typeface="Arimo"/>
              </a:rPr>
              <a:t>Il terzo fattore è il salto di qualità geopolitica </a:t>
            </a:r>
            <a:r>
              <a:rPr lang="it-IT" b="1" i="0" u="none" strike="noStrike" dirty="0">
                <a:solidFill>
                  <a:srgbClr val="087BBB"/>
                </a:solidFill>
                <a:effectLst/>
                <a:latin typeface="inherit"/>
                <a:hlinkClick r:id="rId2"/>
              </a:rPr>
              <a:t>compiuto</a:t>
            </a:r>
            <a:r>
              <a:rPr lang="it-IT" b="1" i="0" dirty="0">
                <a:solidFill>
                  <a:srgbClr val="666666"/>
                </a:solidFill>
                <a:effectLst/>
                <a:latin typeface="Arimo"/>
              </a:rPr>
              <a:t> dalla Turchia dopo il fallito golpe contro </a:t>
            </a:r>
            <a:r>
              <a:rPr lang="it-IT" b="1" i="0" dirty="0" err="1">
                <a:solidFill>
                  <a:srgbClr val="666666"/>
                </a:solidFill>
                <a:effectLst/>
                <a:latin typeface="Arimo"/>
              </a:rPr>
              <a:t>Erdoğan</a:t>
            </a:r>
            <a:r>
              <a:rPr lang="it-IT" b="1" i="0" dirty="0">
                <a:solidFill>
                  <a:srgbClr val="666666"/>
                </a:solidFill>
                <a:effectLst/>
                <a:latin typeface="Arimo"/>
              </a:rPr>
              <a:t> del 2016</a:t>
            </a:r>
            <a:r>
              <a:rPr lang="it-IT" b="0" i="0" dirty="0">
                <a:solidFill>
                  <a:srgbClr val="666666"/>
                </a:solidFill>
                <a:effectLst/>
                <a:latin typeface="Arimo"/>
              </a:rPr>
              <a:t>. Testimoniato dalle quattro operazioni militari realizzate con relativo successo in Siria, dalla trionfale campagna in Tripolitania, dall’efficace difesa del Qatar dall’aggressione </a:t>
            </a:r>
            <a:r>
              <a:rPr lang="it-IT" b="0" i="0" dirty="0" err="1">
                <a:solidFill>
                  <a:srgbClr val="666666"/>
                </a:solidFill>
                <a:effectLst/>
                <a:latin typeface="Arimo"/>
              </a:rPr>
              <a:t>saudo</a:t>
            </a:r>
            <a:r>
              <a:rPr lang="it-IT" b="0" i="0" dirty="0">
                <a:solidFill>
                  <a:srgbClr val="666666"/>
                </a:solidFill>
                <a:effectLst/>
                <a:latin typeface="Arimo"/>
              </a:rPr>
              <a:t>-emiratina. </a:t>
            </a:r>
            <a:r>
              <a:rPr lang="it-IT" b="0" i="0" u="none" strike="noStrike" dirty="0">
                <a:solidFill>
                  <a:srgbClr val="087BBB"/>
                </a:solidFill>
                <a:effectLst/>
                <a:latin typeface="Arimo"/>
                <a:hlinkClick r:id="rId3"/>
              </a:rPr>
              <a:t>Estroversione</a:t>
            </a:r>
            <a:r>
              <a:rPr lang="it-IT" b="0" i="0" dirty="0">
                <a:solidFill>
                  <a:srgbClr val="666666"/>
                </a:solidFill>
                <a:effectLst/>
                <a:latin typeface="Arimo"/>
              </a:rPr>
              <a:t> che ha saldato le grandi strategie di Ankara e Baku, il desiderio azero di rompere l’isolamento geografico che ostacola la proiezione verso ovest (aggirabile unicamente mediante il corridoio georgiano, a tiro delle forze russe) e l’ambizione turca di raggiungere la “quarta sponda” caspica, completamento naturale della penetrazione marittima nel Mar Nero, nell’Egeo e nel Mediterraneo orientale.</a:t>
            </a:r>
            <a:endParaRPr lang="it-IT" dirty="0"/>
          </a:p>
        </p:txBody>
      </p:sp>
    </p:spTree>
    <p:extLst>
      <p:ext uri="{BB962C8B-B14F-4D97-AF65-F5344CB8AC3E}">
        <p14:creationId xmlns:p14="http://schemas.microsoft.com/office/powerpoint/2010/main" val="2520546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arta di Laura Canali - 2020">
            <a:extLst>
              <a:ext uri="{FF2B5EF4-FFF2-40B4-BE49-F238E27FC236}">
                <a16:creationId xmlns:a16="http://schemas.microsoft.com/office/drawing/2014/main" id="{0B0731DE-5238-7F23-FBDF-2E4E90BD99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088" y="0"/>
            <a:ext cx="102838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4119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52894B-70F4-9F4A-B7C6-068ED1B0CB71}"/>
              </a:ext>
            </a:extLst>
          </p:cNvPr>
          <p:cNvSpPr>
            <a:spLocks noGrp="1"/>
          </p:cNvSpPr>
          <p:nvPr>
            <p:ph type="title"/>
          </p:nvPr>
        </p:nvSpPr>
        <p:spPr/>
        <p:txBody>
          <a:bodyPr/>
          <a:lstStyle/>
          <a:p>
            <a:pPr algn="ctr"/>
            <a:r>
              <a:rPr lang="it-IT" dirty="0"/>
              <a:t>NAGORNO KARABAKH</a:t>
            </a:r>
          </a:p>
        </p:txBody>
      </p:sp>
      <p:sp>
        <p:nvSpPr>
          <p:cNvPr id="3" name="Segnaposto testo 2">
            <a:extLst>
              <a:ext uri="{FF2B5EF4-FFF2-40B4-BE49-F238E27FC236}">
                <a16:creationId xmlns:a16="http://schemas.microsoft.com/office/drawing/2014/main" id="{44546E72-B7B5-8A49-A711-8EB40DFD703D}"/>
              </a:ext>
            </a:extLst>
          </p:cNvPr>
          <p:cNvSpPr>
            <a:spLocks noGrp="1"/>
          </p:cNvSpPr>
          <p:nvPr>
            <p:ph type="body" idx="1"/>
          </p:nvPr>
        </p:nvSpPr>
        <p:spPr/>
        <p:txBody>
          <a:bodyPr/>
          <a:lstStyle/>
          <a:p>
            <a:endParaRPr lang="it-IT" dirty="0"/>
          </a:p>
        </p:txBody>
      </p:sp>
    </p:spTree>
    <p:extLst>
      <p:ext uri="{BB962C8B-B14F-4D97-AF65-F5344CB8AC3E}">
        <p14:creationId xmlns:p14="http://schemas.microsoft.com/office/powerpoint/2010/main" val="3333544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92500" lnSpcReduction="10000"/>
          </a:bodyPr>
          <a:lstStyle/>
          <a:p>
            <a:r>
              <a:rPr lang="it-IT" b="1" i="0" dirty="0">
                <a:solidFill>
                  <a:srgbClr val="666666"/>
                </a:solidFill>
                <a:effectLst/>
                <a:latin typeface="Arimo"/>
              </a:rPr>
              <a:t>Non a caso gli scontri azero-armeni</a:t>
            </a:r>
            <a:r>
              <a:rPr lang="it-IT" b="0" i="0" dirty="0">
                <a:solidFill>
                  <a:srgbClr val="666666"/>
                </a:solidFill>
                <a:effectLst/>
                <a:latin typeface="Arimo"/>
              </a:rPr>
              <a:t> </a:t>
            </a:r>
            <a:r>
              <a:rPr lang="it-IT" b="1" i="0" dirty="0">
                <a:solidFill>
                  <a:srgbClr val="666666"/>
                </a:solidFill>
                <a:effectLst/>
                <a:latin typeface="Arimo"/>
              </a:rPr>
              <a:t>sono iniziati in coincidenza della fine formale della prima fase della campagna turca in Libia.</a:t>
            </a:r>
            <a:r>
              <a:rPr lang="it-IT" b="0" i="0" dirty="0">
                <a:solidFill>
                  <a:srgbClr val="666666"/>
                </a:solidFill>
                <a:effectLst/>
                <a:latin typeface="Arimo"/>
              </a:rPr>
              <a:t> Derivano dunque dall’iperattivismo turco, dalla volontà di Ankara di esibire la potenza militare accumulata nello scorso quinquennio. Con conseguenze molto visibili sugli equilibri regionali.</a:t>
            </a:r>
          </a:p>
          <a:p>
            <a:r>
              <a:rPr lang="it-IT" b="1" i="0" dirty="0">
                <a:solidFill>
                  <a:srgbClr val="666666"/>
                </a:solidFill>
                <a:effectLst/>
                <a:latin typeface="Arimo"/>
              </a:rPr>
              <a:t>La vittoria della coalizione turco-azera è stata netta, forse più di quanto</a:t>
            </a:r>
            <a:r>
              <a:rPr lang="it-IT" b="0" i="0" dirty="0">
                <a:solidFill>
                  <a:srgbClr val="666666"/>
                </a:solidFill>
                <a:effectLst/>
                <a:latin typeface="Arimo"/>
              </a:rPr>
              <a:t> </a:t>
            </a:r>
            <a:r>
              <a:rPr lang="it-IT" b="1" i="0" dirty="0">
                <a:solidFill>
                  <a:srgbClr val="666666"/>
                </a:solidFill>
                <a:effectLst/>
                <a:latin typeface="Arimo"/>
              </a:rPr>
              <a:t>si aspettassero i diretti interessati alla vigilia.</a:t>
            </a:r>
            <a:r>
              <a:rPr lang="it-IT" b="0" i="0" dirty="0">
                <a:solidFill>
                  <a:srgbClr val="666666"/>
                </a:solidFill>
                <a:effectLst/>
                <a:latin typeface="Arimo"/>
              </a:rPr>
              <a:t> </a:t>
            </a:r>
            <a:r>
              <a:rPr lang="it-IT" b="0" i="0" u="none" strike="noStrike" dirty="0">
                <a:solidFill>
                  <a:srgbClr val="087BBB"/>
                </a:solidFill>
                <a:effectLst/>
                <a:latin typeface="Arimo"/>
                <a:hlinkClick r:id="rId2"/>
              </a:rPr>
              <a:t>Esito</a:t>
            </a:r>
            <a:r>
              <a:rPr lang="it-IT" b="0" i="0" dirty="0">
                <a:solidFill>
                  <a:srgbClr val="666666"/>
                </a:solidFill>
                <a:effectLst/>
                <a:latin typeface="Arimo"/>
              </a:rPr>
              <a:t> testimoniato dalla violenta reazione armena alla firma della tregua, dall’</a:t>
            </a:r>
            <a:r>
              <a:rPr lang="it-IT" b="0" i="0" u="none" strike="noStrike" dirty="0">
                <a:solidFill>
                  <a:srgbClr val="087BBB"/>
                </a:solidFill>
                <a:effectLst/>
                <a:latin typeface="Arimo"/>
                <a:hlinkClick r:id="rId3"/>
              </a:rPr>
              <a:t>irruzione</a:t>
            </a:r>
            <a:r>
              <a:rPr lang="it-IT" b="0" i="0" dirty="0">
                <a:solidFill>
                  <a:srgbClr val="666666"/>
                </a:solidFill>
                <a:effectLst/>
                <a:latin typeface="Arimo"/>
              </a:rPr>
              <a:t> dei manifestanti nel parlamento di Erevan, dalle </a:t>
            </a:r>
            <a:r>
              <a:rPr lang="it-IT" b="0" i="0" u="none" strike="noStrike" dirty="0">
                <a:solidFill>
                  <a:srgbClr val="087BBB"/>
                </a:solidFill>
                <a:effectLst/>
                <a:latin typeface="Arimo"/>
                <a:hlinkClick r:id="rId4"/>
              </a:rPr>
              <a:t>percosse</a:t>
            </a:r>
            <a:r>
              <a:rPr lang="it-IT" b="0" i="0" dirty="0">
                <a:solidFill>
                  <a:srgbClr val="666666"/>
                </a:solidFill>
                <a:effectLst/>
                <a:latin typeface="Arimo"/>
              </a:rPr>
              <a:t> subite dal presidente dell’assemblea. Così come dai </a:t>
            </a:r>
            <a:r>
              <a:rPr lang="it-IT" b="0" i="0" u="none" strike="noStrike" dirty="0">
                <a:solidFill>
                  <a:srgbClr val="087BBB"/>
                </a:solidFill>
                <a:effectLst/>
                <a:latin typeface="Arimo"/>
                <a:hlinkClick r:id="rId5"/>
              </a:rPr>
              <a:t>caroselli</a:t>
            </a:r>
            <a:r>
              <a:rPr lang="it-IT" b="0" i="0" dirty="0">
                <a:solidFill>
                  <a:srgbClr val="666666"/>
                </a:solidFill>
                <a:effectLst/>
                <a:latin typeface="Arimo"/>
              </a:rPr>
              <a:t> messi in scena dagli azeri per celebrare la fine delle ostilità, dalle </a:t>
            </a:r>
            <a:r>
              <a:rPr lang="it-IT" b="0" i="0" u="none" strike="noStrike" dirty="0">
                <a:solidFill>
                  <a:srgbClr val="087BBB"/>
                </a:solidFill>
                <a:effectLst/>
                <a:latin typeface="Arimo"/>
                <a:hlinkClick r:id="rId6"/>
              </a:rPr>
              <a:t>manifestazioni</a:t>
            </a:r>
            <a:r>
              <a:rPr lang="it-IT" b="0" i="0" dirty="0">
                <a:solidFill>
                  <a:srgbClr val="666666"/>
                </a:solidFill>
                <a:effectLst/>
                <a:latin typeface="Arimo"/>
              </a:rPr>
              <a:t> panturche di Baku, dalla </a:t>
            </a:r>
            <a:r>
              <a:rPr lang="it-IT" b="0" i="0" u="none" strike="noStrike" dirty="0">
                <a:solidFill>
                  <a:srgbClr val="087BBB"/>
                </a:solidFill>
                <a:effectLst/>
                <a:latin typeface="Arimo"/>
                <a:hlinkClick r:id="rId7"/>
              </a:rPr>
              <a:t>retorica</a:t>
            </a:r>
            <a:r>
              <a:rPr lang="it-IT" b="0" i="0" dirty="0">
                <a:solidFill>
                  <a:srgbClr val="666666"/>
                </a:solidFill>
                <a:effectLst/>
                <a:latin typeface="Arimo"/>
              </a:rPr>
              <a:t> umiliante usata dal presidente azero İlham </a:t>
            </a:r>
            <a:r>
              <a:rPr lang="it-IT" b="0" i="0" dirty="0" err="1">
                <a:solidFill>
                  <a:srgbClr val="666666"/>
                </a:solidFill>
                <a:effectLst/>
                <a:latin typeface="Arimo"/>
              </a:rPr>
              <a:t>Aliyev</a:t>
            </a:r>
            <a:r>
              <a:rPr lang="it-IT" b="0" i="0" dirty="0">
                <a:solidFill>
                  <a:srgbClr val="666666"/>
                </a:solidFill>
                <a:effectLst/>
                <a:latin typeface="Arimo"/>
              </a:rPr>
              <a:t> nei confronti del suo rivale Nikol </a:t>
            </a:r>
            <a:r>
              <a:rPr lang="it-IT" b="0" i="0" dirty="0" err="1">
                <a:solidFill>
                  <a:srgbClr val="666666"/>
                </a:solidFill>
                <a:effectLst/>
                <a:latin typeface="Arimo"/>
              </a:rPr>
              <a:t>Pasinyan</a:t>
            </a:r>
            <a:r>
              <a:rPr lang="it-IT" b="0" i="0" dirty="0">
                <a:solidFill>
                  <a:srgbClr val="666666"/>
                </a:solidFill>
                <a:effectLst/>
                <a:latin typeface="Arimo"/>
              </a:rPr>
              <a:t> – “ne </a:t>
            </a:r>
            <a:r>
              <a:rPr lang="it-IT" b="0" i="0" dirty="0" err="1">
                <a:solidFill>
                  <a:srgbClr val="666666"/>
                </a:solidFill>
                <a:effectLst/>
                <a:latin typeface="Arimo"/>
              </a:rPr>
              <a:t>oldu</a:t>
            </a:r>
            <a:r>
              <a:rPr lang="it-IT" b="0" i="0" dirty="0">
                <a:solidFill>
                  <a:srgbClr val="666666"/>
                </a:solidFill>
                <a:effectLst/>
                <a:latin typeface="Arimo"/>
              </a:rPr>
              <a:t> </a:t>
            </a:r>
            <a:r>
              <a:rPr lang="it-IT" b="0" i="0" dirty="0" err="1">
                <a:solidFill>
                  <a:srgbClr val="666666"/>
                </a:solidFill>
                <a:effectLst/>
                <a:latin typeface="Arimo"/>
              </a:rPr>
              <a:t>Pashinyan</a:t>
            </a:r>
            <a:r>
              <a:rPr lang="it-IT" b="0" i="0" dirty="0">
                <a:solidFill>
                  <a:srgbClr val="666666"/>
                </a:solidFill>
                <a:effectLst/>
                <a:latin typeface="Arimo"/>
              </a:rPr>
              <a:t>?”, “che è successo, </a:t>
            </a:r>
            <a:r>
              <a:rPr lang="it-IT" b="0" i="0" dirty="0" err="1">
                <a:solidFill>
                  <a:srgbClr val="666666"/>
                </a:solidFill>
                <a:effectLst/>
                <a:latin typeface="Arimo"/>
              </a:rPr>
              <a:t>Pashinyan</a:t>
            </a:r>
            <a:r>
              <a:rPr lang="it-IT" b="0" i="0" dirty="0">
                <a:solidFill>
                  <a:srgbClr val="666666"/>
                </a:solidFill>
                <a:effectLst/>
                <a:latin typeface="Arimo"/>
              </a:rPr>
              <a:t>?”.</a:t>
            </a:r>
            <a:endParaRPr lang="it-IT" dirty="0"/>
          </a:p>
        </p:txBody>
      </p:sp>
    </p:spTree>
    <p:extLst>
      <p:ext uri="{BB962C8B-B14F-4D97-AF65-F5344CB8AC3E}">
        <p14:creationId xmlns:p14="http://schemas.microsoft.com/office/powerpoint/2010/main" val="1925247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92500" lnSpcReduction="20000"/>
          </a:bodyPr>
          <a:lstStyle/>
          <a:p>
            <a:r>
              <a:rPr lang="it-IT" b="1" i="0" dirty="0">
                <a:solidFill>
                  <a:srgbClr val="666666"/>
                </a:solidFill>
                <a:effectLst/>
                <a:latin typeface="Arimo"/>
              </a:rPr>
              <a:t>La tregua negoziata dal presidente russo Vladimir Putin permette infatti all’Azerbaigian</a:t>
            </a:r>
            <a:r>
              <a:rPr lang="it-IT" b="0" i="0" dirty="0">
                <a:solidFill>
                  <a:srgbClr val="666666"/>
                </a:solidFill>
                <a:effectLst/>
                <a:latin typeface="Arimo"/>
              </a:rPr>
              <a:t> </a:t>
            </a:r>
            <a:r>
              <a:rPr lang="it-IT" b="1" i="0" dirty="0">
                <a:solidFill>
                  <a:srgbClr val="666666"/>
                </a:solidFill>
                <a:effectLst/>
                <a:latin typeface="Arimo"/>
              </a:rPr>
              <a:t>di raggiungere i propri obiettivi strategici</a:t>
            </a:r>
            <a:r>
              <a:rPr lang="it-IT" b="0" i="0" dirty="0">
                <a:solidFill>
                  <a:srgbClr val="666666"/>
                </a:solidFill>
                <a:effectLst/>
                <a:latin typeface="Arimo"/>
              </a:rPr>
              <a:t>, sia pure indirettamente. Oltre alla sezione meridionale del Nagorno Karabakh (occupata militarmente), Mosca si è </a:t>
            </a:r>
            <a:r>
              <a:rPr lang="it-IT" b="0" i="0" u="none" strike="noStrike" dirty="0">
                <a:solidFill>
                  <a:srgbClr val="087BBB"/>
                </a:solidFill>
                <a:effectLst/>
                <a:latin typeface="Arimo"/>
                <a:hlinkClick r:id="rId2"/>
              </a:rPr>
              <a:t>impegnata</a:t>
            </a:r>
            <a:r>
              <a:rPr lang="it-IT" b="0" i="0" dirty="0">
                <a:solidFill>
                  <a:srgbClr val="666666"/>
                </a:solidFill>
                <a:effectLst/>
                <a:latin typeface="Arimo"/>
              </a:rPr>
              <a:t> a garantire a Baku la restituzione di una serie di territori ancora sotto il controllo formale di Erevan, tra cui il corridoio di </a:t>
            </a:r>
            <a:r>
              <a:rPr lang="it-IT" b="0" i="0" dirty="0" err="1">
                <a:solidFill>
                  <a:srgbClr val="666666"/>
                </a:solidFill>
                <a:effectLst/>
                <a:latin typeface="Arimo"/>
              </a:rPr>
              <a:t>Laçin</a:t>
            </a:r>
            <a:r>
              <a:rPr lang="it-IT" b="0" i="0" dirty="0">
                <a:solidFill>
                  <a:srgbClr val="666666"/>
                </a:solidFill>
                <a:effectLst/>
                <a:latin typeface="Arimo"/>
              </a:rPr>
              <a:t>. Inoltre, i peacekeeper russi si occuperanno di assicurare l’apertura ai veicoli azeri dell’infrastruttura stradale che connette proprio il corridoio al </a:t>
            </a:r>
            <a:r>
              <a:rPr lang="it-IT" b="0" i="0" dirty="0" err="1">
                <a:solidFill>
                  <a:srgbClr val="666666"/>
                </a:solidFill>
                <a:effectLst/>
                <a:latin typeface="Arimo"/>
              </a:rPr>
              <a:t>Nahçıvan</a:t>
            </a:r>
            <a:r>
              <a:rPr lang="it-IT" b="0" i="0" dirty="0">
                <a:solidFill>
                  <a:srgbClr val="666666"/>
                </a:solidFill>
                <a:effectLst/>
                <a:latin typeface="Arimo"/>
              </a:rPr>
              <a:t>, dunque all’Anatolia. Dinamica che crea un legame fisico tra Turchia e Azerbaigian.</a:t>
            </a:r>
          </a:p>
          <a:p>
            <a:pPr algn="just" fontAlgn="base"/>
            <a:r>
              <a:rPr lang="it-IT" b="1" i="0" dirty="0">
                <a:solidFill>
                  <a:srgbClr val="666666"/>
                </a:solidFill>
                <a:effectLst/>
                <a:latin typeface="inherit"/>
              </a:rPr>
              <a:t>La netta superiorità militare esibita dagli azeri con il decisivo contributo dell’alleato turco pone nel medio periodo una minaccia esistenziale</a:t>
            </a:r>
            <a:r>
              <a:rPr lang="it-IT" b="0" i="0" dirty="0">
                <a:solidFill>
                  <a:srgbClr val="666666"/>
                </a:solidFill>
                <a:effectLst/>
                <a:latin typeface="Arimo"/>
              </a:rPr>
              <a:t> all’integrità territoriale dell’Armenia, allo status quo caucasico e dunque all’influenza regionale della Russia. Che nella sua dimensione egemonica è evaporata nel corso dell’offensiva turco-azera.</a:t>
            </a:r>
          </a:p>
          <a:p>
            <a:pPr marL="0" indent="0">
              <a:buNone/>
            </a:pPr>
            <a:endParaRPr lang="it-IT" dirty="0"/>
          </a:p>
        </p:txBody>
      </p:sp>
    </p:spTree>
    <p:extLst>
      <p:ext uri="{BB962C8B-B14F-4D97-AF65-F5344CB8AC3E}">
        <p14:creationId xmlns:p14="http://schemas.microsoft.com/office/powerpoint/2010/main" val="29075320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0"/>
            <a:ext cx="10515600" cy="4855029"/>
          </a:xfrm>
        </p:spPr>
        <p:txBody>
          <a:bodyPr>
            <a:normAutofit fontScale="77500" lnSpcReduction="20000"/>
          </a:bodyPr>
          <a:lstStyle/>
          <a:p>
            <a:pPr algn="just" fontAlgn="base"/>
            <a:r>
              <a:rPr lang="it-IT" b="1" i="0" dirty="0">
                <a:solidFill>
                  <a:srgbClr val="666666"/>
                </a:solidFill>
                <a:effectLst/>
                <a:latin typeface="inherit"/>
              </a:rPr>
              <a:t>Mosca resta di gran lunga l’attore più influente nel Caucaso.</a:t>
            </a:r>
            <a:r>
              <a:rPr lang="it-IT" b="0" i="0" dirty="0">
                <a:solidFill>
                  <a:srgbClr val="666666"/>
                </a:solidFill>
                <a:effectLst/>
                <a:latin typeface="Arimo"/>
              </a:rPr>
              <a:t> È riuscita a porre termine alle ostilità prima che Baku sfondasse l’ultima linea di difesa armena. Ha dunque impedito la completa affermazione dell’Azerbaigian filoturco, mettendo temporaneamente la parola fine al conflitto. I duellanti hanno sempre guardato alla Federazione quale arbitro della contesa, giudice di ultima istanza della disputa (non all’America, tantomeno a Turchia e Iran).</a:t>
            </a:r>
          </a:p>
          <a:p>
            <a:pPr algn="just" fontAlgn="base"/>
            <a:r>
              <a:rPr lang="it-IT" b="0" i="0" dirty="0">
                <a:solidFill>
                  <a:srgbClr val="666666"/>
                </a:solidFill>
                <a:effectLst/>
                <a:latin typeface="Arimo"/>
              </a:rPr>
              <a:t>La Russia ha conseguito alcuni importanti obiettivi tattici. Ha indebolito il primo ministro armeno Nikol </a:t>
            </a:r>
            <a:r>
              <a:rPr lang="it-IT" b="0" i="0" dirty="0" err="1">
                <a:solidFill>
                  <a:srgbClr val="666666"/>
                </a:solidFill>
                <a:effectLst/>
                <a:latin typeface="Arimo"/>
              </a:rPr>
              <a:t>Pashinyan</a:t>
            </a:r>
            <a:r>
              <a:rPr lang="it-IT" b="0" i="0" dirty="0">
                <a:solidFill>
                  <a:srgbClr val="666666"/>
                </a:solidFill>
                <a:effectLst/>
                <a:latin typeface="Arimo"/>
              </a:rPr>
              <a:t>, percepito come eccessivamente filoamericano. Ha legittimato diplomaticamente e internazionalmente le conquiste di Baku, segnalando la propria non ostilità agli azeri. Ma ha impiegato sei settimane per comprendere quale corso d’azione adottare; in questo lasso di tempo, grazie alle vittorie conseguite sul campo, la Turchia ha aumentato il proprio prestigio regionale.</a:t>
            </a:r>
          </a:p>
          <a:p>
            <a:r>
              <a:rPr lang="it-IT" b="1" i="0" dirty="0">
                <a:solidFill>
                  <a:srgbClr val="666666"/>
                </a:solidFill>
                <a:effectLst/>
                <a:latin typeface="Arimo"/>
              </a:rPr>
              <a:t>Mosca ha inoltre perso qualsiasi credibilità in Armenia,</a:t>
            </a:r>
            <a:r>
              <a:rPr lang="it-IT" b="0" i="0" dirty="0">
                <a:solidFill>
                  <a:srgbClr val="666666"/>
                </a:solidFill>
                <a:effectLst/>
                <a:latin typeface="Arimo"/>
              </a:rPr>
              <a:t> </a:t>
            </a:r>
            <a:r>
              <a:rPr lang="it-IT" b="1" i="0" dirty="0">
                <a:solidFill>
                  <a:srgbClr val="666666"/>
                </a:solidFill>
                <a:effectLst/>
                <a:latin typeface="Arimo"/>
              </a:rPr>
              <a:t>paese che resta incardinato nell’orbita russa unicamente per assenza di pretendenti alternativi.</a:t>
            </a:r>
            <a:r>
              <a:rPr lang="it-IT" b="0" i="0" dirty="0">
                <a:solidFill>
                  <a:srgbClr val="666666"/>
                </a:solidFill>
                <a:effectLst/>
                <a:latin typeface="Arimo"/>
              </a:rPr>
              <a:t> Gli armeni non dimenticheranno il tradimento di Putin, che nel momento di massima difficoltà di Erevan ha espunto il Nagorno Karabakh dalla disponibilità formale di quest’ultima </a:t>
            </a:r>
            <a:r>
              <a:rPr lang="it-IT" b="0" i="0" u="none" strike="noStrike" dirty="0">
                <a:solidFill>
                  <a:srgbClr val="087BBB"/>
                </a:solidFill>
                <a:effectLst/>
                <a:latin typeface="Arimo"/>
                <a:hlinkClick r:id="rId2"/>
              </a:rPr>
              <a:t>sentenziando</a:t>
            </a:r>
            <a:r>
              <a:rPr lang="it-IT" b="0" i="0" dirty="0">
                <a:solidFill>
                  <a:srgbClr val="666666"/>
                </a:solidFill>
                <a:effectLst/>
                <a:latin typeface="Arimo"/>
              </a:rPr>
              <a:t> che “il conflitto non si combatte in territorio armeno”. Legittimare le conquiste azere non ha però permesso di guadagnare punti a Baku, che alla luce degli eventi degli ultimi mesi può rinfacciare a Mosca di non aver mosso un dito a favore della causa nazionale azera per 26 anni, pur avendo risorse e influenza per costringere l’Armenia al compromesso.</a:t>
            </a:r>
            <a:br>
              <a:rPr lang="it-IT" dirty="0"/>
            </a:br>
            <a:endParaRPr lang="it-IT" dirty="0"/>
          </a:p>
        </p:txBody>
      </p:sp>
    </p:spTree>
    <p:extLst>
      <p:ext uri="{BB962C8B-B14F-4D97-AF65-F5344CB8AC3E}">
        <p14:creationId xmlns:p14="http://schemas.microsoft.com/office/powerpoint/2010/main" val="30882321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77500" lnSpcReduction="20000"/>
          </a:bodyPr>
          <a:lstStyle/>
          <a:p>
            <a:r>
              <a:rPr lang="it-IT" b="1" i="0" dirty="0">
                <a:solidFill>
                  <a:srgbClr val="666666"/>
                </a:solidFill>
                <a:effectLst/>
                <a:latin typeface="Arimo"/>
              </a:rPr>
              <a:t>La conseguenza principale del recente conflitto tra Armenia e Azerbaigian (2020) è dunque l’innalzamento</a:t>
            </a:r>
            <a:r>
              <a:rPr lang="it-IT" b="0" i="0" dirty="0">
                <a:solidFill>
                  <a:srgbClr val="666666"/>
                </a:solidFill>
                <a:effectLst/>
                <a:latin typeface="Arimo"/>
              </a:rPr>
              <a:t> </a:t>
            </a:r>
            <a:r>
              <a:rPr lang="it-IT" b="1" i="0" dirty="0">
                <a:solidFill>
                  <a:srgbClr val="666666"/>
                </a:solidFill>
                <a:effectLst/>
                <a:latin typeface="Arimo"/>
              </a:rPr>
              <a:t>dello status regionale della Turchia, con conseguente trasformazione del Caucaso in condominio turco-russo.</a:t>
            </a:r>
            <a:r>
              <a:rPr lang="it-IT" b="0" i="0" dirty="0">
                <a:solidFill>
                  <a:srgbClr val="666666"/>
                </a:solidFill>
                <a:effectLst/>
                <a:latin typeface="Arimo"/>
              </a:rPr>
              <a:t> Come in altri quadranti (Siria, Libia, Iraq), Ankara non dispone delle risorse per perseguire in autonomia i propri obiettivi strategici. Si propone dunque di coinvolgere almeno uno dei due antagonisti regionali, Russia e Iran, costringendoli a cooperare alternando l’uso dello strumento militare alla condiscendenza diplomatica.</a:t>
            </a:r>
          </a:p>
          <a:p>
            <a:r>
              <a:rPr lang="it-IT" b="0" i="0" dirty="0">
                <a:solidFill>
                  <a:srgbClr val="666666"/>
                </a:solidFill>
                <a:effectLst/>
                <a:latin typeface="Arimo"/>
              </a:rPr>
              <a:t>La Turchia ha accettato di buon grado la tregua negoziata dalla Russia, che verrà monitorata da un centro di comando turco-russo con il possibile dispiegamento di peacekeeper turchi al fianco di quelli russi. Anche perché Ankara dispone di numerosi uomini e mezzi militari sul territorio azero, all’occorrenza trasferibili con facilità nella sezione del Nagorno Karabakh conquistata da Baku.</a:t>
            </a:r>
          </a:p>
          <a:p>
            <a:r>
              <a:rPr lang="it-IT" b="1" i="0" dirty="0">
                <a:solidFill>
                  <a:srgbClr val="666666"/>
                </a:solidFill>
                <a:effectLst/>
                <a:latin typeface="Arimo"/>
              </a:rPr>
              <a:t>Le dinamiche innescate dagli scontri nel Nagorno Karabakh non produrranno i loro effetti unicamente nel Caucaso.</a:t>
            </a:r>
            <a:r>
              <a:rPr lang="it-IT" b="0" i="0" dirty="0">
                <a:solidFill>
                  <a:srgbClr val="666666"/>
                </a:solidFill>
                <a:effectLst/>
                <a:latin typeface="Arimo"/>
              </a:rPr>
              <a:t> Fino al 27 settembre le avventure mediterranee della Turchia avevano avuto come teatro lo spazio ottomano: Siria, Libia, Iraq, Cipro. Adesso Ankara è entrata a piedi uniti nel cortile di casa russo. Con conseguenze che si riverbereranno nell’intero spazio ex sovietico, dalla steppa sarmatica ai monti </a:t>
            </a:r>
            <a:r>
              <a:rPr lang="it-IT" b="0" i="0" dirty="0" err="1">
                <a:solidFill>
                  <a:srgbClr val="666666"/>
                </a:solidFill>
                <a:effectLst/>
                <a:latin typeface="Arimo"/>
              </a:rPr>
              <a:t>Altay</a:t>
            </a:r>
            <a:r>
              <a:rPr lang="it-IT" b="0" i="0" dirty="0">
                <a:solidFill>
                  <a:srgbClr val="666666"/>
                </a:solidFill>
                <a:effectLst/>
                <a:latin typeface="Arimo"/>
              </a:rPr>
              <a:t>.</a:t>
            </a:r>
            <a:endParaRPr lang="it-IT" dirty="0"/>
          </a:p>
        </p:txBody>
      </p:sp>
    </p:spTree>
    <p:extLst>
      <p:ext uri="{BB962C8B-B14F-4D97-AF65-F5344CB8AC3E}">
        <p14:creationId xmlns:p14="http://schemas.microsoft.com/office/powerpoint/2010/main" val="2901963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arta di Laura Canali - 2014">
            <a:extLst>
              <a:ext uri="{FF2B5EF4-FFF2-40B4-BE49-F238E27FC236}">
                <a16:creationId xmlns:a16="http://schemas.microsoft.com/office/drawing/2014/main" id="{D2D14CA4-CACE-85CE-3DEE-BD4D0C9A6F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398" y="153000"/>
            <a:ext cx="9815747" cy="655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6906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CD6ED4C-AB10-DE94-7555-B91876B660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2415" y="297000"/>
            <a:ext cx="9389917" cy="626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07815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Guerra in Nagorno-Karabakh </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p:txBody>
          <a:bodyPr>
            <a:normAutofit fontScale="85000" lnSpcReduction="20000"/>
          </a:bodyPr>
          <a:lstStyle/>
          <a:p>
            <a:pPr algn="l" fontAlgn="base"/>
            <a:r>
              <a:rPr lang="it-IT" b="0" i="0" dirty="0">
                <a:solidFill>
                  <a:srgbClr val="666666"/>
                </a:solidFill>
                <a:effectLst/>
                <a:latin typeface="Arimo"/>
              </a:rPr>
              <a:t>Il ministero della Difesa dell’Azerbaigian </a:t>
            </a:r>
            <a:r>
              <a:rPr lang="it-IT" b="0" i="0" u="none" strike="noStrike" dirty="0">
                <a:solidFill>
                  <a:srgbClr val="087BBB"/>
                </a:solidFill>
                <a:effectLst/>
                <a:latin typeface="inherit"/>
                <a:hlinkClick r:id="rId2"/>
              </a:rPr>
              <a:t>ha comunicato</a:t>
            </a:r>
            <a:r>
              <a:rPr lang="it-IT" b="0" i="0" dirty="0">
                <a:solidFill>
                  <a:srgbClr val="666666"/>
                </a:solidFill>
                <a:effectLst/>
                <a:latin typeface="Arimo"/>
              </a:rPr>
              <a:t> l’avvio di una “operazione antiterrorismo” volta a “ripristinare l’ordine costituzionale” nella regione indipendentista del Nagorno-Karabakh (</a:t>
            </a:r>
            <a:r>
              <a:rPr lang="it-IT" b="0" i="0" dirty="0" err="1">
                <a:solidFill>
                  <a:srgbClr val="666666"/>
                </a:solidFill>
                <a:effectLst/>
                <a:latin typeface="Arimo"/>
              </a:rPr>
              <a:t>Artsakh</a:t>
            </a:r>
            <a:r>
              <a:rPr lang="it-IT" b="0" i="0" dirty="0">
                <a:solidFill>
                  <a:srgbClr val="666666"/>
                </a:solidFill>
                <a:effectLst/>
                <a:latin typeface="Arimo"/>
              </a:rPr>
              <a:t>).</a:t>
            </a:r>
          </a:p>
          <a:p>
            <a:pPr algn="l" fontAlgn="base"/>
            <a:r>
              <a:rPr lang="it-IT" b="0" i="0" dirty="0">
                <a:solidFill>
                  <a:srgbClr val="666666"/>
                </a:solidFill>
                <a:effectLst/>
                <a:latin typeface="Arimo"/>
              </a:rPr>
              <a:t> A giustificare l’intervento militare vi sarebbe la morte di quattro militari e due civili nel distretto di </a:t>
            </a:r>
            <a:r>
              <a:rPr lang="it-IT" b="0" i="0" dirty="0" err="1">
                <a:solidFill>
                  <a:srgbClr val="666666"/>
                </a:solidFill>
                <a:effectLst/>
                <a:latin typeface="Arimo"/>
              </a:rPr>
              <a:t>Khojavend</a:t>
            </a:r>
            <a:r>
              <a:rPr lang="it-IT" b="0" i="0" dirty="0">
                <a:solidFill>
                  <a:srgbClr val="666666"/>
                </a:solidFill>
                <a:effectLst/>
                <a:latin typeface="Arimo"/>
              </a:rPr>
              <a:t> (Azerbaigian), dovuta all’</a:t>
            </a:r>
            <a:r>
              <a:rPr lang="it-IT" b="0" i="0" u="none" strike="noStrike" dirty="0">
                <a:solidFill>
                  <a:srgbClr val="087BBB"/>
                </a:solidFill>
                <a:effectLst/>
                <a:latin typeface="inherit"/>
                <a:hlinkClick r:id="rId3"/>
              </a:rPr>
              <a:t>esplosione di una mina</a:t>
            </a:r>
            <a:r>
              <a:rPr lang="it-IT" b="0" i="0" dirty="0">
                <a:solidFill>
                  <a:srgbClr val="666666"/>
                </a:solidFill>
                <a:effectLst/>
                <a:latin typeface="Arimo"/>
              </a:rPr>
              <a:t> anticarro che secondo Baku sarebbe stata piazzata da ribelli armeni.</a:t>
            </a:r>
          </a:p>
          <a:p>
            <a:pPr algn="l" fontAlgn="base"/>
            <a:r>
              <a:rPr lang="it-IT" b="0" i="0" dirty="0">
                <a:solidFill>
                  <a:srgbClr val="666666"/>
                </a:solidFill>
                <a:effectLst/>
                <a:latin typeface="Arimo"/>
              </a:rPr>
              <a:t>I bombardamenti con droni kamikaze e artiglieria hanno colpito fin da subito Stepanakert, capitale della Repubblica dell’</a:t>
            </a:r>
            <a:r>
              <a:rPr lang="it-IT" b="0" i="0" dirty="0" err="1">
                <a:solidFill>
                  <a:srgbClr val="666666"/>
                </a:solidFill>
                <a:effectLst/>
                <a:latin typeface="Arimo"/>
              </a:rPr>
              <a:t>Artsakh</a:t>
            </a:r>
            <a:r>
              <a:rPr lang="it-IT" b="0" i="0" dirty="0">
                <a:solidFill>
                  <a:srgbClr val="666666"/>
                </a:solidFill>
                <a:effectLst/>
                <a:latin typeface="Arimo"/>
              </a:rPr>
              <a:t> internazionalmente non riconosciuta.</a:t>
            </a:r>
          </a:p>
          <a:p>
            <a:pPr algn="l" fontAlgn="base"/>
            <a:r>
              <a:rPr lang="it-IT" b="0" i="0" dirty="0">
                <a:solidFill>
                  <a:srgbClr val="666666"/>
                </a:solidFill>
                <a:effectLst/>
                <a:latin typeface="Arimo"/>
              </a:rPr>
              <a:t> Scopo di Baku è distruggere le batterie antiaeree e i sistemi per la guerra elettronica per agevolare la copertura aerea per l’avanzata dell’Esercito. </a:t>
            </a:r>
          </a:p>
          <a:p>
            <a:pPr algn="l" fontAlgn="base"/>
            <a:r>
              <a:rPr lang="it-IT" b="0" i="0" dirty="0">
                <a:solidFill>
                  <a:srgbClr val="666666"/>
                </a:solidFill>
                <a:effectLst/>
                <a:latin typeface="Arimo"/>
              </a:rPr>
              <a:t>Le Forze di Difesa locali denunciano il chiaro tentativo azero di penetrare con i propri mezzi blindati nella regione etnicamente abitata da armeni.</a:t>
            </a:r>
          </a:p>
          <a:p>
            <a:endParaRPr lang="it-IT" dirty="0"/>
          </a:p>
        </p:txBody>
      </p:sp>
    </p:spTree>
    <p:extLst>
      <p:ext uri="{BB962C8B-B14F-4D97-AF65-F5344CB8AC3E}">
        <p14:creationId xmlns:p14="http://schemas.microsoft.com/office/powerpoint/2010/main" val="36333759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Guerra in Nagorno-Karabakh </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70000" lnSpcReduction="20000"/>
          </a:bodyPr>
          <a:lstStyle/>
          <a:p>
            <a:pPr algn="l" fontAlgn="base"/>
            <a:r>
              <a:rPr lang="it-IT" b="0" i="0" dirty="0">
                <a:solidFill>
                  <a:srgbClr val="666666"/>
                </a:solidFill>
                <a:effectLst/>
                <a:latin typeface="Arimo"/>
              </a:rPr>
              <a:t>I mezzi militari delle Forze armate dell’Azerbaigian, precedentemente ammassati lungo i confini del Nagorno-Karabakh e dell’Armenia con il pretesto delle esercitazioni militari e ora impiegati nella “operazione antiterrorismo”, sono contrassegnati da una A capovolta. Il simbolo matematico del quantificatore universale (∀) – che deve la propria grafica alla parola inglese </a:t>
            </a:r>
            <a:r>
              <a:rPr lang="it-IT" b="0" i="1" dirty="0">
                <a:solidFill>
                  <a:srgbClr val="666666"/>
                </a:solidFill>
                <a:effectLst/>
                <a:latin typeface="inherit"/>
              </a:rPr>
              <a:t>All</a:t>
            </a:r>
            <a:r>
              <a:rPr lang="it-IT" b="0" i="0" dirty="0">
                <a:solidFill>
                  <a:srgbClr val="666666"/>
                </a:solidFill>
                <a:effectLst/>
                <a:latin typeface="Arimo"/>
              </a:rPr>
              <a:t> (tutto), quasi a sottolineare le intenzioni massimaliste di Baku – ricorda la Z impiegata dalle forze di invasione della Russia per la “operazione militare speciale” in Ucraina. Il simbolo ∀ è immediatamente assurto a segno distintivo dei sostenitori/propagandisti dell’iniziativa militare azerbaigiana. Il </a:t>
            </a:r>
            <a:r>
              <a:rPr lang="it-IT" b="0" i="1" dirty="0">
                <a:solidFill>
                  <a:srgbClr val="666666"/>
                </a:solidFill>
                <a:effectLst/>
                <a:latin typeface="inherit"/>
              </a:rPr>
              <a:t>modus operandi</a:t>
            </a:r>
            <a:r>
              <a:rPr lang="it-IT" b="0" i="0" dirty="0">
                <a:solidFill>
                  <a:srgbClr val="666666"/>
                </a:solidFill>
                <a:effectLst/>
                <a:latin typeface="Arimo"/>
              </a:rPr>
              <a:t> della nazione turcica ricalca in effetti quello adottato da Mosca nel febbraio 2022.</a:t>
            </a:r>
          </a:p>
          <a:p>
            <a:pPr algn="l" fontAlgn="base"/>
            <a:r>
              <a:rPr lang="it-IT" b="0" i="0" dirty="0">
                <a:solidFill>
                  <a:srgbClr val="666666"/>
                </a:solidFill>
                <a:effectLst/>
                <a:latin typeface="Arimo"/>
              </a:rPr>
              <a:t>L’Azerbaigian si è a lungo preparato per questo conflitto armato, come testimonia il blocco economico totale della regione. </a:t>
            </a:r>
          </a:p>
          <a:p>
            <a:pPr algn="l" fontAlgn="base"/>
            <a:r>
              <a:rPr lang="it-IT" b="0" i="0" dirty="0">
                <a:solidFill>
                  <a:srgbClr val="666666"/>
                </a:solidFill>
                <a:effectLst/>
                <a:latin typeface="Arimo"/>
              </a:rPr>
              <a:t>Alla popolazione civile che abita nel Nagorno-Karabakh è infatti negato da mesi l’accesso a qualsiasi bene di importazione, compresi cibo e medicinali. Nel Nagorno-Karabakh aleggia lo spettro di una nuova pulizia etnica a discapito degli armeni, che costituisco la quasi totalità degli abitanti. Lo stesso primo ministro dell’Armenia Nikol </a:t>
            </a:r>
            <a:r>
              <a:rPr lang="it-IT" b="0" i="0" dirty="0" err="1">
                <a:solidFill>
                  <a:srgbClr val="666666"/>
                </a:solidFill>
                <a:effectLst/>
                <a:latin typeface="Arimo"/>
              </a:rPr>
              <a:t>Pashinyan</a:t>
            </a:r>
            <a:r>
              <a:rPr lang="it-IT" b="0" i="0" dirty="0">
                <a:solidFill>
                  <a:srgbClr val="666666"/>
                </a:solidFill>
                <a:effectLst/>
                <a:latin typeface="Arimo"/>
              </a:rPr>
              <a:t> </a:t>
            </a:r>
            <a:r>
              <a:rPr lang="it-IT" b="0" i="0" u="none" strike="noStrike" dirty="0">
                <a:solidFill>
                  <a:srgbClr val="087BBB"/>
                </a:solidFill>
                <a:effectLst/>
                <a:latin typeface="inherit"/>
                <a:hlinkClick r:id="rId2"/>
              </a:rPr>
              <a:t>ha più volte denunciato</a:t>
            </a:r>
            <a:r>
              <a:rPr lang="it-IT" b="0" i="0" dirty="0">
                <a:solidFill>
                  <a:srgbClr val="666666"/>
                </a:solidFill>
                <a:effectLst/>
                <a:latin typeface="Arimo"/>
              </a:rPr>
              <a:t> un tale rischio nella contesa regione montuosa: “Non stiamo parlando di una preparazione al genocidio, ma di un processo di genocidio in corso”. Il capo del governo di Erevan ha comunque messo in chiaro che l’Armenia </a:t>
            </a:r>
            <a:r>
              <a:rPr lang="it-IT" b="0" i="0" u="none" strike="noStrike" dirty="0">
                <a:solidFill>
                  <a:srgbClr val="087BBB"/>
                </a:solidFill>
                <a:effectLst/>
                <a:latin typeface="inherit"/>
                <a:hlinkClick r:id="rId3"/>
              </a:rPr>
              <a:t>non entrerà in guerra</a:t>
            </a:r>
            <a:r>
              <a:rPr lang="it-IT" b="0" i="0" dirty="0">
                <a:solidFill>
                  <a:srgbClr val="666666"/>
                </a:solidFill>
                <a:effectLst/>
                <a:latin typeface="Arimo"/>
              </a:rPr>
              <a:t> contro l’Azerbaigian per il Nagorno-Karabakh, causando la protesta al grido di “</a:t>
            </a:r>
            <a:r>
              <a:rPr lang="it-IT" b="0" i="0" u="none" strike="noStrike" dirty="0" err="1">
                <a:solidFill>
                  <a:srgbClr val="087BBB"/>
                </a:solidFill>
                <a:effectLst/>
                <a:latin typeface="inherit"/>
                <a:hlinkClick r:id="rId4"/>
              </a:rPr>
              <a:t>Pashinyan</a:t>
            </a:r>
            <a:r>
              <a:rPr lang="it-IT" b="0" i="0" u="none" strike="noStrike" dirty="0">
                <a:solidFill>
                  <a:srgbClr val="087BBB"/>
                </a:solidFill>
                <a:effectLst/>
                <a:latin typeface="inherit"/>
                <a:hlinkClick r:id="rId4"/>
              </a:rPr>
              <a:t> traditore</a:t>
            </a:r>
            <a:r>
              <a:rPr lang="it-IT" b="0" i="0" dirty="0">
                <a:solidFill>
                  <a:srgbClr val="666666"/>
                </a:solidFill>
                <a:effectLst/>
                <a:latin typeface="Arimo"/>
              </a:rPr>
              <a:t>” di fronte al parlamento dei cittadini vicini alla linea interventista a difesa dei connazionali dell’</a:t>
            </a:r>
            <a:r>
              <a:rPr lang="it-IT" b="0" i="1" dirty="0">
                <a:solidFill>
                  <a:srgbClr val="666666"/>
                </a:solidFill>
                <a:effectLst/>
                <a:latin typeface="inherit"/>
              </a:rPr>
              <a:t>exclave</a:t>
            </a:r>
            <a:r>
              <a:rPr lang="it-IT" b="0" i="0" dirty="0">
                <a:solidFill>
                  <a:srgbClr val="666666"/>
                </a:solidFill>
                <a:effectLst/>
                <a:latin typeface="Arimo"/>
              </a:rPr>
              <a:t>.</a:t>
            </a:r>
          </a:p>
          <a:p>
            <a:endParaRPr lang="it-IT" dirty="0"/>
          </a:p>
        </p:txBody>
      </p:sp>
    </p:spTree>
    <p:extLst>
      <p:ext uri="{BB962C8B-B14F-4D97-AF65-F5344CB8AC3E}">
        <p14:creationId xmlns:p14="http://schemas.microsoft.com/office/powerpoint/2010/main" val="4159421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669972"/>
          </a:xfrm>
        </p:spPr>
        <p:txBody>
          <a:bodyPr>
            <a:normAutofit fontScale="85000" lnSpcReduction="20000"/>
          </a:bodyPr>
          <a:lstStyle/>
          <a:p>
            <a:r>
              <a:rPr lang="it-IT" b="0" i="0" dirty="0">
                <a:solidFill>
                  <a:srgbClr val="000000"/>
                </a:solidFill>
                <a:effectLst/>
                <a:latin typeface="Arimo"/>
              </a:rPr>
              <a:t>Storia della contesa tra Armenia e Azerbaigian. Una questione identitaria e sentimentale, gravida di conseguenze geopolitiche. La Russia non è più l’unica potenza del Caucaso (2020).</a:t>
            </a:r>
          </a:p>
          <a:p>
            <a:r>
              <a:rPr lang="it-IT" b="1" i="0" dirty="0">
                <a:solidFill>
                  <a:srgbClr val="666666"/>
                </a:solidFill>
                <a:effectLst/>
                <a:latin typeface="Arimo"/>
              </a:rPr>
              <a:t>La vittoria dell’Azerbaigian nei recenti scontri (2020) con l’Armenia</a:t>
            </a:r>
            <a:r>
              <a:rPr lang="it-IT" b="0" i="0" dirty="0">
                <a:solidFill>
                  <a:srgbClr val="666666"/>
                </a:solidFill>
                <a:effectLst/>
                <a:latin typeface="Arimo"/>
              </a:rPr>
              <a:t> </a:t>
            </a:r>
            <a:r>
              <a:rPr lang="it-IT" b="1" i="0" dirty="0">
                <a:solidFill>
                  <a:srgbClr val="666666"/>
                </a:solidFill>
                <a:effectLst/>
                <a:latin typeface="Arimo"/>
              </a:rPr>
              <a:t>per il controllo della regione del Nagorno Karabakh</a:t>
            </a:r>
            <a:r>
              <a:rPr lang="it-IT" b="0" i="0" dirty="0">
                <a:solidFill>
                  <a:srgbClr val="666666"/>
                </a:solidFill>
                <a:effectLst/>
                <a:latin typeface="Arimo"/>
              </a:rPr>
              <a:t> segna uno slittamento notevole negli equilibri del Caucaso.</a:t>
            </a:r>
          </a:p>
          <a:p>
            <a:r>
              <a:rPr lang="it-IT" b="1" i="0" dirty="0">
                <a:solidFill>
                  <a:srgbClr val="666666"/>
                </a:solidFill>
                <a:effectLst/>
                <a:latin typeface="Arimo"/>
              </a:rPr>
              <a:t>Riflesso in primo luogo dall’inedita centralità assunta dal conflitto,</a:t>
            </a:r>
            <a:r>
              <a:rPr lang="it-IT" b="0" i="0" dirty="0">
                <a:solidFill>
                  <a:srgbClr val="666666"/>
                </a:solidFill>
                <a:effectLst/>
                <a:latin typeface="Arimo"/>
              </a:rPr>
              <a:t> evoluto da marginale guerra di successione sovietica a teatro di confronto di prossimità tra le tre potenze regionali: Turchia, Russia e Iran.</a:t>
            </a:r>
            <a:r>
              <a:rPr lang="it-IT" b="1" i="0" dirty="0">
                <a:solidFill>
                  <a:srgbClr val="666666"/>
                </a:solidFill>
                <a:effectLst/>
                <a:latin typeface="Arimo"/>
              </a:rPr>
              <a:t> </a:t>
            </a:r>
          </a:p>
          <a:p>
            <a:r>
              <a:rPr lang="it-IT" b="1" i="0" dirty="0">
                <a:solidFill>
                  <a:srgbClr val="666666"/>
                </a:solidFill>
                <a:effectLst/>
                <a:latin typeface="Arimo"/>
              </a:rPr>
              <a:t>Durante la guerra del 1992-94, innescata dal collasso dell’Unione Sovietica</a:t>
            </a:r>
            <a:r>
              <a:rPr lang="it-IT" b="0" i="0" dirty="0">
                <a:solidFill>
                  <a:srgbClr val="666666"/>
                </a:solidFill>
                <a:effectLst/>
                <a:latin typeface="Arimo"/>
              </a:rPr>
              <a:t> </a:t>
            </a:r>
            <a:r>
              <a:rPr lang="it-IT" b="1" i="0" dirty="0">
                <a:solidFill>
                  <a:srgbClr val="666666"/>
                </a:solidFill>
                <a:effectLst/>
                <a:latin typeface="Arimo"/>
              </a:rPr>
              <a:t>ma di fatto in corso dalla fine degli anni Ottanta</a:t>
            </a:r>
            <a:r>
              <a:rPr lang="it-IT" b="0" i="0" dirty="0">
                <a:solidFill>
                  <a:srgbClr val="666666"/>
                </a:solidFill>
                <a:effectLst/>
                <a:latin typeface="Arimo"/>
              </a:rPr>
              <a:t>, il coinvolgimento esterno fu minimo. La Turchia non inviò all’Azerbaigian neppure un elicottero per il trasporto dei feriti; la Russia intervenne diplomaticamente solo nel maggio 1994 per certificare l’avvenuta conquista da parte armena dell’intero Nagorno Karabakh e di sette distretti adiacenti, tra cui lo strategico corridoio di </a:t>
            </a:r>
            <a:r>
              <a:rPr lang="it-IT" b="0" i="0" dirty="0" err="1">
                <a:solidFill>
                  <a:srgbClr val="666666"/>
                </a:solidFill>
                <a:effectLst/>
                <a:latin typeface="Arimo"/>
              </a:rPr>
              <a:t>Laçin</a:t>
            </a:r>
            <a:r>
              <a:rPr lang="it-IT" b="0" i="0" dirty="0">
                <a:solidFill>
                  <a:srgbClr val="666666"/>
                </a:solidFill>
                <a:effectLst/>
                <a:latin typeface="Arimo"/>
              </a:rPr>
              <a:t>, che connette la regione contesa all’Armenia.</a:t>
            </a:r>
            <a:br>
              <a:rPr lang="it-IT" dirty="0"/>
            </a:br>
            <a:r>
              <a:rPr lang="it-IT" b="0" i="0" dirty="0">
                <a:solidFill>
                  <a:srgbClr val="666666"/>
                </a:solidFill>
                <a:effectLst/>
                <a:latin typeface="Arimo"/>
              </a:rPr>
              <a:t>Nel complesso, Erevan riuscì a occupare circa il 10% del territorio nazionale azero.</a:t>
            </a:r>
            <a:endParaRPr lang="it-IT" dirty="0"/>
          </a:p>
        </p:txBody>
      </p:sp>
    </p:spTree>
    <p:extLst>
      <p:ext uri="{BB962C8B-B14F-4D97-AF65-F5344CB8AC3E}">
        <p14:creationId xmlns:p14="http://schemas.microsoft.com/office/powerpoint/2010/main" val="4190068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92500"/>
          </a:bodyPr>
          <a:lstStyle/>
          <a:p>
            <a:r>
              <a:rPr lang="it-IT" b="1" i="0" dirty="0">
                <a:solidFill>
                  <a:srgbClr val="666666"/>
                </a:solidFill>
                <a:effectLst/>
                <a:latin typeface="Arimo"/>
              </a:rPr>
              <a:t>Da allora, il coinvolgimento delle potenze che si sono </a:t>
            </a:r>
            <a:r>
              <a:rPr lang="it-IT" b="1" i="0" dirty="0" err="1">
                <a:solidFill>
                  <a:srgbClr val="666666"/>
                </a:solidFill>
                <a:effectLst/>
                <a:latin typeface="Arimo"/>
              </a:rPr>
              <a:t>autointestate</a:t>
            </a:r>
            <a:r>
              <a:rPr lang="it-IT" b="1" i="0" dirty="0">
                <a:solidFill>
                  <a:srgbClr val="666666"/>
                </a:solidFill>
                <a:effectLst/>
                <a:latin typeface="Arimo"/>
              </a:rPr>
              <a:t> la gestione della crisi</a:t>
            </a:r>
            <a:r>
              <a:rPr lang="it-IT" b="0" i="0" dirty="0">
                <a:solidFill>
                  <a:srgbClr val="666666"/>
                </a:solidFill>
                <a:effectLst/>
                <a:latin typeface="Arimo"/>
              </a:rPr>
              <a:t> – Stati Uniti, Russia e Francia – è stato trascurabile. Il Gruppo di Minsk, da esse composto, non ha mai assunto alcuna iniziativa di rilievo, neppure scenografico. Segno della marginalità geopolitica della regione, invece centrale nell’immaginario di azeri e armeni.</a:t>
            </a:r>
          </a:p>
          <a:p>
            <a:r>
              <a:rPr lang="it-IT" b="1" i="0" dirty="0">
                <a:solidFill>
                  <a:srgbClr val="666666"/>
                </a:solidFill>
                <a:effectLst/>
                <a:latin typeface="Arimo"/>
              </a:rPr>
              <a:t>Per gli armeni il Nagorno Karabakh incarna l’indipendenza dell’Armenia,</a:t>
            </a:r>
            <a:r>
              <a:rPr lang="it-IT" b="0" i="0" dirty="0">
                <a:solidFill>
                  <a:srgbClr val="666666"/>
                </a:solidFill>
                <a:effectLst/>
                <a:latin typeface="Arimo"/>
              </a:rPr>
              <a:t> la continuità storica della propria tradizione statuale. L’area montagnosa entra nella disponibilità del regno d’Armenia quantomeno nel IV secolo a.C. e nella narrazione nazionalista viene </a:t>
            </a:r>
            <a:r>
              <a:rPr lang="it-IT" b="0" i="0" u="none" strike="noStrike" dirty="0">
                <a:solidFill>
                  <a:srgbClr val="087BBB"/>
                </a:solidFill>
                <a:effectLst/>
                <a:latin typeface="Arimo"/>
                <a:hlinkClick r:id="rId2"/>
              </a:rPr>
              <a:t>descritta</a:t>
            </a:r>
            <a:r>
              <a:rPr lang="it-IT" b="0" i="0" dirty="0">
                <a:solidFill>
                  <a:srgbClr val="666666"/>
                </a:solidFill>
                <a:effectLst/>
                <a:latin typeface="Arimo"/>
              </a:rPr>
              <a:t> come il solo territorio a maggioranza armena scampato alla dominazione persiana, dunque l’unico ad aver preservato inalterata la propria identità.</a:t>
            </a:r>
            <a:endParaRPr lang="it-IT" dirty="0"/>
          </a:p>
        </p:txBody>
      </p:sp>
    </p:spTree>
    <p:extLst>
      <p:ext uri="{BB962C8B-B14F-4D97-AF65-F5344CB8AC3E}">
        <p14:creationId xmlns:p14="http://schemas.microsoft.com/office/powerpoint/2010/main" val="1565206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28955C-46BB-F5FB-F124-02B34A02396F}"/>
              </a:ext>
            </a:extLst>
          </p:cNvPr>
          <p:cNvSpPr>
            <a:spLocks noGrp="1"/>
          </p:cNvSpPr>
          <p:nvPr>
            <p:ph type="title"/>
          </p:nvPr>
        </p:nvSpPr>
        <p:spPr>
          <a:xfrm>
            <a:off x="1371600" y="1556657"/>
            <a:ext cx="10210800" cy="587828"/>
          </a:xfrm>
        </p:spPr>
        <p:txBody>
          <a:bodyPr/>
          <a:lstStyle/>
          <a:p>
            <a:pPr algn="ctr"/>
            <a:r>
              <a:rPr lang="it-IT"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LE RADICI E LE CONSEGUENZE</a:t>
            </a:r>
            <a:r>
              <a:rPr lang="es-ES" dirty="0">
                <a:ln w="11430">
                  <a:solidFill>
                    <a:sysClr val="windowText" lastClr="000000"/>
                  </a:solidFill>
                </a:ln>
                <a:solidFill>
                  <a:srgbClr val="FF9900"/>
                </a:solidFill>
                <a:effectLst>
                  <a:outerShdw blurRad="50800" dist="39000" dir="5460000" algn="tl">
                    <a:srgbClr val="000000">
                      <a:alpha val="38000"/>
                    </a:srgbClr>
                  </a:outerShdw>
                </a:effectLst>
                <a:latin typeface="Eras Demi ITC" pitchFamily="34" charset="0"/>
              </a:rPr>
              <a:t> </a:t>
            </a:r>
            <a:br>
              <a:rPr lang="it-IT" b="1" i="0" dirty="0">
                <a:solidFill>
                  <a:srgbClr val="666666"/>
                </a:solidFill>
                <a:effectLst/>
                <a:latin typeface="inherit"/>
              </a:rPr>
            </a:br>
            <a:endParaRPr lang="it-IT" dirty="0"/>
          </a:p>
        </p:txBody>
      </p:sp>
      <p:sp>
        <p:nvSpPr>
          <p:cNvPr id="3" name="Segnaposto contenuto 2">
            <a:extLst>
              <a:ext uri="{FF2B5EF4-FFF2-40B4-BE49-F238E27FC236}">
                <a16:creationId xmlns:a16="http://schemas.microsoft.com/office/drawing/2014/main" id="{16DD6493-6240-805B-0C87-FBD8D1F154AC}"/>
              </a:ext>
            </a:extLst>
          </p:cNvPr>
          <p:cNvSpPr>
            <a:spLocks noGrp="1"/>
          </p:cNvSpPr>
          <p:nvPr>
            <p:ph idx="1"/>
          </p:nvPr>
        </p:nvSpPr>
        <p:spPr>
          <a:xfrm>
            <a:off x="838200" y="2002971"/>
            <a:ext cx="10515600" cy="4299858"/>
          </a:xfrm>
        </p:spPr>
        <p:txBody>
          <a:bodyPr>
            <a:normAutofit fontScale="92500" lnSpcReduction="20000"/>
          </a:bodyPr>
          <a:lstStyle/>
          <a:p>
            <a:r>
              <a:rPr lang="it-IT" b="1" i="0" dirty="0">
                <a:solidFill>
                  <a:srgbClr val="666666"/>
                </a:solidFill>
                <a:effectLst/>
                <a:latin typeface="Arimo"/>
              </a:rPr>
              <a:t>La conformazione demografica della regione non viene sconvolta dall’irruzione</a:t>
            </a:r>
            <a:r>
              <a:rPr lang="it-IT" b="0" i="0" dirty="0">
                <a:solidFill>
                  <a:srgbClr val="666666"/>
                </a:solidFill>
                <a:effectLst/>
                <a:latin typeface="Arimo"/>
              </a:rPr>
              <a:t> </a:t>
            </a:r>
            <a:r>
              <a:rPr lang="it-IT" b="1" i="0" dirty="0">
                <a:solidFill>
                  <a:srgbClr val="666666"/>
                </a:solidFill>
                <a:effectLst/>
                <a:latin typeface="Arimo"/>
              </a:rPr>
              <a:t>dei turchi nel Caucaso,</a:t>
            </a:r>
            <a:r>
              <a:rPr lang="it-IT" b="0" i="0" dirty="0">
                <a:solidFill>
                  <a:srgbClr val="666666"/>
                </a:solidFill>
                <a:effectLst/>
                <a:latin typeface="Arimo"/>
              </a:rPr>
              <a:t> ben avviata quando ancora l’Anatolia era terra relativamente incognita. </a:t>
            </a:r>
          </a:p>
          <a:p>
            <a:r>
              <a:rPr lang="it-IT" b="0" i="0" dirty="0">
                <a:solidFill>
                  <a:srgbClr val="666666"/>
                </a:solidFill>
                <a:effectLst/>
                <a:latin typeface="Arimo"/>
              </a:rPr>
              <a:t>La distruzione di Ani (capitale storica del regno d’Armenia) da parte di sultan </a:t>
            </a:r>
            <a:r>
              <a:rPr lang="it-IT" b="0" i="0" dirty="0" err="1">
                <a:solidFill>
                  <a:srgbClr val="666666"/>
                </a:solidFill>
                <a:effectLst/>
                <a:latin typeface="Arimo"/>
              </a:rPr>
              <a:t>Alparslan</a:t>
            </a:r>
            <a:r>
              <a:rPr lang="it-IT" b="0" i="0" dirty="0">
                <a:solidFill>
                  <a:srgbClr val="666666"/>
                </a:solidFill>
                <a:effectLst/>
                <a:latin typeface="Arimo"/>
              </a:rPr>
              <a:t> risale al 1064, dunque a sette anni prima della battaglia di </a:t>
            </a:r>
            <a:r>
              <a:rPr lang="it-IT" b="0" i="0" dirty="0" err="1">
                <a:solidFill>
                  <a:srgbClr val="666666"/>
                </a:solidFill>
                <a:effectLst/>
                <a:latin typeface="Arimo"/>
              </a:rPr>
              <a:t>Manzicerta</a:t>
            </a:r>
            <a:r>
              <a:rPr lang="it-IT" b="0" i="0" dirty="0">
                <a:solidFill>
                  <a:srgbClr val="666666"/>
                </a:solidFill>
                <a:effectLst/>
                <a:latin typeface="Arimo"/>
              </a:rPr>
              <a:t>, la vittoria nella quale aprì ai turchi le porte della penisola.</a:t>
            </a:r>
          </a:p>
          <a:p>
            <a:r>
              <a:rPr lang="it-IT" b="0" i="0" dirty="0">
                <a:solidFill>
                  <a:srgbClr val="666666"/>
                </a:solidFill>
                <a:effectLst/>
                <a:latin typeface="Arimo"/>
              </a:rPr>
              <a:t>Malgrado il Nagorno Karabakh rientri spesso nei confini degli emirati, canati e consociazioni dinastiche costituiti dai turchi in Azerbaigian – valvola di sfogo per i turcomanni indisciplinati in epoca selgiuchide e poi base di dinastie locali con ambizioni regionali come gli </a:t>
            </a:r>
            <a:r>
              <a:rPr lang="it-IT" b="0" i="0" dirty="0" err="1">
                <a:solidFill>
                  <a:srgbClr val="666666"/>
                </a:solidFill>
                <a:effectLst/>
                <a:latin typeface="Arimo"/>
              </a:rPr>
              <a:t>Akkoyunlu</a:t>
            </a:r>
            <a:r>
              <a:rPr lang="it-IT" b="0" i="0" dirty="0">
                <a:solidFill>
                  <a:srgbClr val="666666"/>
                </a:solidFill>
                <a:effectLst/>
                <a:latin typeface="Arimo"/>
              </a:rPr>
              <a:t> – l’elemento autoctono resta profondamente armeno. </a:t>
            </a:r>
          </a:p>
          <a:p>
            <a:r>
              <a:rPr lang="it-IT" b="0" i="0" dirty="0">
                <a:solidFill>
                  <a:srgbClr val="666666"/>
                </a:solidFill>
                <a:effectLst/>
                <a:latin typeface="Arimo"/>
              </a:rPr>
              <a:t>Nel XIV emerge una sorta di entità autonoma poi riconosciuta come tale all’inizio del XVI secolo dall’impero safavide, che al netto di alcuni interludi ottomani controlla la regione per i successivi tre secoli.</a:t>
            </a:r>
            <a:endParaRPr lang="it-IT" dirty="0"/>
          </a:p>
        </p:txBody>
      </p:sp>
    </p:spTree>
    <p:extLst>
      <p:ext uri="{BB962C8B-B14F-4D97-AF65-F5344CB8AC3E}">
        <p14:creationId xmlns:p14="http://schemas.microsoft.com/office/powerpoint/2010/main" val="3693721621"/>
      </p:ext>
    </p:extLst>
  </p:cSld>
  <p:clrMapOvr>
    <a:masterClrMapping/>
  </p:clrMapOvr>
</p:sld>
</file>

<file path=ppt/theme/theme1.xml><?xml version="1.0" encoding="utf-8"?>
<a:theme xmlns:a="http://schemas.openxmlformats.org/drawingml/2006/main" name="Tema di Office">
  <a:themeElements>
    <a:clrScheme name="Gradazioni di grigio">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3026</Words>
  <Application>Microsoft Office PowerPoint</Application>
  <PresentationFormat>Widescreen</PresentationFormat>
  <Paragraphs>62</Paragraphs>
  <Slides>23</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23</vt:i4>
      </vt:variant>
    </vt:vector>
  </HeadingPairs>
  <TitlesOfParts>
    <vt:vector size="30" baseType="lpstr">
      <vt:lpstr>Arial</vt:lpstr>
      <vt:lpstr>Arimo</vt:lpstr>
      <vt:lpstr>Eras Demi ITC</vt:lpstr>
      <vt:lpstr>Eras Medium ITC</vt:lpstr>
      <vt:lpstr>inherit</vt:lpstr>
      <vt:lpstr>Raleway</vt:lpstr>
      <vt:lpstr>Tema di Office</vt:lpstr>
      <vt:lpstr>GEOPOLITICA E PAESI MEDITERRANEI</vt:lpstr>
      <vt:lpstr>NAGORNO KARABAKH</vt:lpstr>
      <vt:lpstr>Presentazione standard di PowerPoint</vt:lpstr>
      <vt:lpstr>Presentazione standard di PowerPoint</vt:lpstr>
      <vt:lpstr>Guerra in Nagorno-Karabakh   </vt:lpstr>
      <vt:lpstr>Guerra in Nagorno-Karabakh   </vt:lpstr>
      <vt:lpstr>LE RADICI E LE CONSEGUENZE  </vt:lpstr>
      <vt:lpstr>LE RADICI E LE CONSEGUENZE  </vt:lpstr>
      <vt:lpstr>LE RADICI E LE CONSEGUENZE  </vt:lpstr>
      <vt:lpstr>Presentazione standard di PowerPoint</vt:lpstr>
      <vt:lpstr>LE RADICI E LE CONSEGUENZE  </vt:lpstr>
      <vt:lpstr>LE RADICI E LE CONSEGUENZE  </vt:lpstr>
      <vt:lpstr>LE RADICI E LE CONSEGUENZE  </vt:lpstr>
      <vt:lpstr>LE RADICI E LE CONSEGUENZE  </vt:lpstr>
      <vt:lpstr>Presentazione standard di PowerPoint</vt:lpstr>
      <vt:lpstr>LE RADICI E LE CONSEGUENZE  </vt:lpstr>
      <vt:lpstr>LE RADICI E LE CONSEGUENZE  </vt:lpstr>
      <vt:lpstr>LE RADICI E LE CONSEGUENZE  </vt:lpstr>
      <vt:lpstr>Presentazione standard di PowerPoint</vt:lpstr>
      <vt:lpstr>LE RADICI E LE CONSEGUENZE  </vt:lpstr>
      <vt:lpstr>LE RADICI E LE CONSEGUENZE  </vt:lpstr>
      <vt:lpstr>LE RADICI E LE CONSEGUENZE  </vt:lpstr>
      <vt:lpstr>LE RADICI E LE CONSEGUENZE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simona epasto</cp:lastModifiedBy>
  <cp:revision>11</cp:revision>
  <dcterms:created xsi:type="dcterms:W3CDTF">2020-04-25T16:23:21Z</dcterms:created>
  <dcterms:modified xsi:type="dcterms:W3CDTF">2023-09-20T07:43:50Z</dcterms:modified>
</cp:coreProperties>
</file>