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92" r:id="rId4"/>
    <p:sldId id="293" r:id="rId5"/>
    <p:sldId id="294" r:id="rId6"/>
    <p:sldId id="295" r:id="rId7"/>
    <p:sldId id="296" r:id="rId8"/>
    <p:sldId id="297" r:id="rId9"/>
    <p:sldId id="298" r:id="rId10"/>
    <p:sldId id="299" r:id="rId11"/>
    <p:sldId id="300" r:id="rId12"/>
    <p:sldId id="267" r:id="rId13"/>
    <p:sldId id="286" r:id="rId14"/>
    <p:sldId id="287" r:id="rId15"/>
    <p:sldId id="288" r:id="rId16"/>
    <p:sldId id="289" r:id="rId17"/>
    <p:sldId id="290" r:id="rId18"/>
    <p:sldId id="291"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007B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549"/>
    <p:restoredTop sz="94674"/>
  </p:normalViewPr>
  <p:slideViewPr>
    <p:cSldViewPr snapToGrid="0" snapToObjects="1">
      <p:cViewPr varScale="1">
        <p:scale>
          <a:sx n="59" d="100"/>
          <a:sy n="59" d="100"/>
        </p:scale>
        <p:origin x="560" y="5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601FA7F9-12DE-ED42-B12D-9953F30D0ED6}"/>
              </a:ext>
            </a:extLst>
          </p:cNvPr>
          <p:cNvSpPr>
            <a:spLocks noGrp="1"/>
          </p:cNvSpPr>
          <p:nvPr>
            <p:ph type="subTitle" idx="1"/>
          </p:nvPr>
        </p:nvSpPr>
        <p:spPr>
          <a:xfrm>
            <a:off x="2713218" y="3882452"/>
            <a:ext cx="8640580" cy="899410"/>
          </a:xfrm>
        </p:spPr>
        <p:txBody>
          <a:bodyPr/>
          <a:lstStyle>
            <a:lvl1pPr marL="0" indent="0" algn="l">
              <a:buNone/>
              <a:defRPr sz="2400">
                <a:solidFill>
                  <a:schemeClr val="bg1"/>
                </a:solidFill>
                <a:latin typeface="Raleway" panose="020B05030301010600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8" name="Titolo 7">
            <a:extLst>
              <a:ext uri="{FF2B5EF4-FFF2-40B4-BE49-F238E27FC236}">
                <a16:creationId xmlns:a16="http://schemas.microsoft.com/office/drawing/2014/main" id="{44F19C3A-61AF-6349-B009-01240C731B89}"/>
              </a:ext>
            </a:extLst>
          </p:cNvPr>
          <p:cNvSpPr>
            <a:spLocks noGrp="1"/>
          </p:cNvSpPr>
          <p:nvPr>
            <p:ph type="title"/>
          </p:nvPr>
        </p:nvSpPr>
        <p:spPr>
          <a:xfrm>
            <a:off x="2713218" y="2067586"/>
            <a:ext cx="7373141" cy="1642768"/>
          </a:xfrm>
        </p:spPr>
        <p:txBody>
          <a:bodyPr/>
          <a:lstStyle>
            <a:lvl1pPr>
              <a:defRPr>
                <a:solidFill>
                  <a:schemeClr val="bg1"/>
                </a:solidFill>
              </a:defRPr>
            </a:lvl1pPr>
          </a:lstStyle>
          <a:p>
            <a:r>
              <a:rPr lang="it-IT" dirty="0"/>
              <a:t>Fare clic per modificare lo stile del titolo dello schema</a:t>
            </a:r>
          </a:p>
        </p:txBody>
      </p:sp>
    </p:spTree>
    <p:extLst>
      <p:ext uri="{BB962C8B-B14F-4D97-AF65-F5344CB8AC3E}">
        <p14:creationId xmlns:p14="http://schemas.microsoft.com/office/powerpoint/2010/main" val="59482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7F374C-0DD9-BF49-95E5-25DECDA15C28}"/>
              </a:ext>
            </a:extLst>
          </p:cNvPr>
          <p:cNvSpPr>
            <a:spLocks noGrp="1"/>
          </p:cNvSpPr>
          <p:nvPr>
            <p:ph type="title" orient="vert"/>
          </p:nvPr>
        </p:nvSpPr>
        <p:spPr>
          <a:xfrm>
            <a:off x="8724900" y="1324303"/>
            <a:ext cx="2628900" cy="4852660"/>
          </a:xfrm>
        </p:spPr>
        <p:txBody>
          <a:bodyPr vert="eaVert"/>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C26F6BA3-830C-4E4B-B489-7EACBE7E6CBC}"/>
              </a:ext>
            </a:extLst>
          </p:cNvPr>
          <p:cNvSpPr>
            <a:spLocks noGrp="1"/>
          </p:cNvSpPr>
          <p:nvPr>
            <p:ph type="body" orient="vert" idx="1"/>
          </p:nvPr>
        </p:nvSpPr>
        <p:spPr>
          <a:xfrm>
            <a:off x="838200" y="1324303"/>
            <a:ext cx="7734300" cy="4852660"/>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4BAFAA6C-918C-5940-8D9D-8665E97EA315}"/>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29/09/2023</a:t>
            </a:fld>
            <a:endParaRPr lang="it-IT" dirty="0"/>
          </a:p>
        </p:txBody>
      </p:sp>
      <p:sp>
        <p:nvSpPr>
          <p:cNvPr id="5" name="Segnaposto piè di pagina 4">
            <a:extLst>
              <a:ext uri="{FF2B5EF4-FFF2-40B4-BE49-F238E27FC236}">
                <a16:creationId xmlns:a16="http://schemas.microsoft.com/office/drawing/2014/main" id="{8AE58354-0C2D-474C-A379-E866638D827B}"/>
              </a:ext>
            </a:extLst>
          </p:cNvPr>
          <p:cNvSpPr>
            <a:spLocks noGrp="1"/>
          </p:cNvSpPr>
          <p:nvPr>
            <p:ph type="ftr" sz="quarter" idx="11"/>
          </p:nvPr>
        </p:nvSpPr>
        <p:spPr>
          <a:xfrm>
            <a:off x="4038600" y="6403648"/>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9ACC8012-130C-4642-938C-A3F25DB1A83F}"/>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90752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857213" y="274638"/>
            <a:ext cx="10725187" cy="939784"/>
          </a:xfrm>
        </p:spPr>
        <p:txBody>
          <a:bodyPr>
            <a:noAutofit/>
          </a:bodyPr>
          <a:lstStyle>
            <a:lvl1pPr>
              <a:defRPr sz="3500" b="1">
                <a:latin typeface="Eras Medium ITC" pitchFamily="34" charset="0"/>
              </a:defRPr>
            </a:lvl1pPr>
          </a:lstStyle>
          <a:p>
            <a:r>
              <a:rPr lang="it-IT"/>
              <a:t>Fare clic per modificare lo stile del titolo dello schema</a:t>
            </a:r>
            <a:endParaRPr lang="es-ES" dirty="0"/>
          </a:p>
        </p:txBody>
      </p:sp>
      <p:sp>
        <p:nvSpPr>
          <p:cNvPr id="3" name="2 Marcador de contenido"/>
          <p:cNvSpPr>
            <a:spLocks noGrp="1"/>
          </p:cNvSpPr>
          <p:nvPr>
            <p:ph idx="1"/>
          </p:nvPr>
        </p:nvSpPr>
        <p:spPr/>
        <p:txBody>
          <a:bodyPr/>
          <a:lstStyle>
            <a:lvl1pPr>
              <a:defRPr sz="2700">
                <a:latin typeface="Eras Medium ITC" pitchFamily="34" charset="0"/>
              </a:defRPr>
            </a:lvl1pPr>
            <a:lvl2pPr>
              <a:defRPr sz="2600">
                <a:latin typeface="Eras Medium ITC" pitchFamily="34" charset="0"/>
              </a:defRPr>
            </a:lvl2pPr>
            <a:lvl3pPr>
              <a:defRPr>
                <a:latin typeface="Eras Medium ITC" pitchFamily="34" charset="0"/>
              </a:defRPr>
            </a:lvl3pPr>
            <a:lvl4pPr>
              <a:defRPr>
                <a:latin typeface="Eras Medium ITC" pitchFamily="34" charset="0"/>
              </a:defRPr>
            </a:lvl4pPr>
            <a:lvl5pPr>
              <a:defRPr>
                <a:latin typeface="Eras Medium ITC"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dirty="0"/>
          </a:p>
        </p:txBody>
      </p:sp>
      <p:sp>
        <p:nvSpPr>
          <p:cNvPr id="4" name="3 Marcador de fecha"/>
          <p:cNvSpPr>
            <a:spLocks noGrp="1"/>
          </p:cNvSpPr>
          <p:nvPr>
            <p:ph type="dt" sz="half" idx="10"/>
          </p:nvPr>
        </p:nvSpPr>
        <p:spPr/>
        <p:txBody>
          <a:bodyPr/>
          <a:lstStyle/>
          <a:p>
            <a:fld id="{39E91C3F-2703-426D-AA7C-675FFC4322C9}" type="datetimeFigureOut">
              <a:rPr lang="es-ES" smtClean="0"/>
              <a:pPr/>
              <a:t>29/09/2023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42418DC-86E1-42AF-B75A-720E871B94E6}" type="slidenum">
              <a:rPr lang="es-ES" smtClean="0"/>
              <a:pPr/>
              <a:t>‹N›</a:t>
            </a:fld>
            <a:endParaRPr lang="es-ES"/>
          </a:p>
        </p:txBody>
      </p:sp>
    </p:spTree>
    <p:extLst>
      <p:ext uri="{BB962C8B-B14F-4D97-AF65-F5344CB8AC3E}">
        <p14:creationId xmlns:p14="http://schemas.microsoft.com/office/powerpoint/2010/main" val="3332309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C81AEC-CBEF-2349-ADAC-694AAB045059}"/>
              </a:ext>
            </a:extLst>
          </p:cNvPr>
          <p:cNvSpPr>
            <a:spLocks noGrp="1"/>
          </p:cNvSpPr>
          <p:nvPr>
            <p:ph type="title"/>
          </p:nvPr>
        </p:nvSpPr>
        <p:spPr>
          <a:xfrm>
            <a:off x="838200" y="1594735"/>
            <a:ext cx="10515600" cy="1834265"/>
          </a:xfrm>
        </p:spPr>
        <p:txBody>
          <a:bodyPr anchor="b"/>
          <a:lstStyle>
            <a:lvl1pPr>
              <a:defRPr sz="6000"/>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9BB61BBD-DC46-DC48-BE46-C1396EF78A40}"/>
              </a:ext>
            </a:extLst>
          </p:cNvPr>
          <p:cNvSpPr>
            <a:spLocks noGrp="1"/>
          </p:cNvSpPr>
          <p:nvPr>
            <p:ph type="body" idx="1"/>
          </p:nvPr>
        </p:nvSpPr>
        <p:spPr>
          <a:xfrm>
            <a:off x="831850" y="3687581"/>
            <a:ext cx="10515600" cy="240207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gli stili del testo dello schema</a:t>
            </a:r>
          </a:p>
        </p:txBody>
      </p:sp>
      <p:sp>
        <p:nvSpPr>
          <p:cNvPr id="4" name="Segnaposto data 3">
            <a:extLst>
              <a:ext uri="{FF2B5EF4-FFF2-40B4-BE49-F238E27FC236}">
                <a16:creationId xmlns:a16="http://schemas.microsoft.com/office/drawing/2014/main" id="{B071D491-8608-674A-9D82-578950F9B44D}"/>
              </a:ext>
            </a:extLst>
          </p:cNvPr>
          <p:cNvSpPr>
            <a:spLocks noGrp="1"/>
          </p:cNvSpPr>
          <p:nvPr>
            <p:ph type="dt" sz="half" idx="10"/>
          </p:nvPr>
        </p:nvSpPr>
        <p:spPr>
          <a:xfrm>
            <a:off x="838200" y="6450944"/>
            <a:ext cx="2743200" cy="365125"/>
          </a:xfrm>
        </p:spPr>
        <p:txBody>
          <a:bodyPr/>
          <a:lstStyle/>
          <a:p>
            <a:fld id="{A3750EE6-F4FC-E84C-AF13-5CDD6CE7CC66}" type="datetimeFigureOut">
              <a:rPr lang="it-IT" smtClean="0"/>
              <a:t>29/09/2023</a:t>
            </a:fld>
            <a:endParaRPr lang="it-IT" dirty="0"/>
          </a:p>
        </p:txBody>
      </p:sp>
      <p:sp>
        <p:nvSpPr>
          <p:cNvPr id="5" name="Segnaposto piè di pagina 4">
            <a:extLst>
              <a:ext uri="{FF2B5EF4-FFF2-40B4-BE49-F238E27FC236}">
                <a16:creationId xmlns:a16="http://schemas.microsoft.com/office/drawing/2014/main" id="{BC481B03-386C-684E-ABCE-7478D809ADCF}"/>
              </a:ext>
            </a:extLst>
          </p:cNvPr>
          <p:cNvSpPr>
            <a:spLocks noGrp="1"/>
          </p:cNvSpPr>
          <p:nvPr>
            <p:ph type="ftr" sz="quarter" idx="11"/>
          </p:nvPr>
        </p:nvSpPr>
        <p:spPr>
          <a:xfrm>
            <a:off x="4038600" y="645094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5870F3AB-3307-1746-99C6-48544C9E4EED}"/>
              </a:ext>
            </a:extLst>
          </p:cNvPr>
          <p:cNvSpPr>
            <a:spLocks noGrp="1"/>
          </p:cNvSpPr>
          <p:nvPr>
            <p:ph type="sldNum" sz="quarter" idx="12"/>
          </p:nvPr>
        </p:nvSpPr>
        <p:spPr>
          <a:xfrm>
            <a:off x="8610600" y="6450944"/>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97654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C8475D-7526-E046-B96C-CF5DF57F43E6}"/>
              </a:ext>
            </a:extLst>
          </p:cNvPr>
          <p:cNvSpPr>
            <a:spLocks noGrp="1"/>
          </p:cNvSpPr>
          <p:nvPr>
            <p:ph type="title"/>
          </p:nvPr>
        </p:nvSpPr>
        <p:spPr>
          <a:xfrm>
            <a:off x="838200" y="1380152"/>
            <a:ext cx="10515600" cy="869924"/>
          </a:xfrm>
        </p:spPr>
        <p:txBody>
          <a:body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C0AC8C8B-C1F5-AC4D-B6FC-E61B03DDDCE9}"/>
              </a:ext>
            </a:extLst>
          </p:cNvPr>
          <p:cNvSpPr>
            <a:spLocks noGrp="1"/>
          </p:cNvSpPr>
          <p:nvPr>
            <p:ph sz="half" idx="1"/>
          </p:nvPr>
        </p:nvSpPr>
        <p:spPr>
          <a:xfrm>
            <a:off x="838200" y="2774731"/>
            <a:ext cx="5181600" cy="3402232"/>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a:extLst>
              <a:ext uri="{FF2B5EF4-FFF2-40B4-BE49-F238E27FC236}">
                <a16:creationId xmlns:a16="http://schemas.microsoft.com/office/drawing/2014/main" id="{AB27E3DD-D9BF-CE4E-A799-838C5ADCE1E2}"/>
              </a:ext>
            </a:extLst>
          </p:cNvPr>
          <p:cNvSpPr>
            <a:spLocks noGrp="1"/>
          </p:cNvSpPr>
          <p:nvPr>
            <p:ph sz="half" idx="2"/>
          </p:nvPr>
        </p:nvSpPr>
        <p:spPr>
          <a:xfrm>
            <a:off x="6172200" y="2774731"/>
            <a:ext cx="5181600" cy="340223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0CAE719-FFFB-D44F-B925-7437D686A517}"/>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29/09/2023</a:t>
            </a:fld>
            <a:endParaRPr lang="it-IT" dirty="0"/>
          </a:p>
        </p:txBody>
      </p:sp>
      <p:sp>
        <p:nvSpPr>
          <p:cNvPr id="6" name="Segnaposto piè di pagina 5">
            <a:extLst>
              <a:ext uri="{FF2B5EF4-FFF2-40B4-BE49-F238E27FC236}">
                <a16:creationId xmlns:a16="http://schemas.microsoft.com/office/drawing/2014/main" id="{E24A362F-97FF-0540-8CA1-5C15FA646786}"/>
              </a:ext>
            </a:extLst>
          </p:cNvPr>
          <p:cNvSpPr>
            <a:spLocks noGrp="1"/>
          </p:cNvSpPr>
          <p:nvPr>
            <p:ph type="ftr" sz="quarter" idx="11"/>
          </p:nvPr>
        </p:nvSpPr>
        <p:spPr>
          <a:xfrm>
            <a:off x="4038600" y="6403648"/>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96B03FB6-9D21-5F46-890A-673BF11E8909}"/>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88871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F380A-2025-104F-A50B-E2571587CE92}"/>
              </a:ext>
            </a:extLst>
          </p:cNvPr>
          <p:cNvSpPr>
            <a:spLocks noGrp="1"/>
          </p:cNvSpPr>
          <p:nvPr>
            <p:ph type="title"/>
          </p:nvPr>
        </p:nvSpPr>
        <p:spPr>
          <a:xfrm>
            <a:off x="914400" y="1382151"/>
            <a:ext cx="10515600" cy="1325563"/>
          </a:xfrm>
        </p:spPr>
        <p:txBody>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F6C35060-75A4-C342-8D8B-7789D2516F86}"/>
              </a:ext>
            </a:extLst>
          </p:cNvPr>
          <p:cNvSpPr>
            <a:spLocks noGrp="1"/>
          </p:cNvSpPr>
          <p:nvPr>
            <p:ph type="body" idx="1"/>
          </p:nvPr>
        </p:nvSpPr>
        <p:spPr>
          <a:xfrm>
            <a:off x="921246" y="29832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4" name="Segnaposto contenuto 3">
            <a:extLst>
              <a:ext uri="{FF2B5EF4-FFF2-40B4-BE49-F238E27FC236}">
                <a16:creationId xmlns:a16="http://schemas.microsoft.com/office/drawing/2014/main" id="{C2D176E5-CE4C-5447-AF7A-B538C7CEC3BD}"/>
              </a:ext>
            </a:extLst>
          </p:cNvPr>
          <p:cNvSpPr>
            <a:spLocks noGrp="1"/>
          </p:cNvSpPr>
          <p:nvPr>
            <p:ph sz="half" idx="2"/>
          </p:nvPr>
        </p:nvSpPr>
        <p:spPr>
          <a:xfrm>
            <a:off x="921246" y="4082735"/>
            <a:ext cx="5157787" cy="2106927"/>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a:extLst>
              <a:ext uri="{FF2B5EF4-FFF2-40B4-BE49-F238E27FC236}">
                <a16:creationId xmlns:a16="http://schemas.microsoft.com/office/drawing/2014/main" id="{A7EDEF16-CD2C-074D-B271-F44F76B81F0C}"/>
              </a:ext>
            </a:extLst>
          </p:cNvPr>
          <p:cNvSpPr>
            <a:spLocks noGrp="1"/>
          </p:cNvSpPr>
          <p:nvPr>
            <p:ph type="body" sz="quarter" idx="3"/>
          </p:nvPr>
        </p:nvSpPr>
        <p:spPr>
          <a:xfrm>
            <a:off x="6253658" y="29832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6" name="Segnaposto contenuto 5">
            <a:extLst>
              <a:ext uri="{FF2B5EF4-FFF2-40B4-BE49-F238E27FC236}">
                <a16:creationId xmlns:a16="http://schemas.microsoft.com/office/drawing/2014/main" id="{EF1E8DE2-0079-7B44-8428-4F5C17CD348E}"/>
              </a:ext>
            </a:extLst>
          </p:cNvPr>
          <p:cNvSpPr>
            <a:spLocks noGrp="1"/>
          </p:cNvSpPr>
          <p:nvPr>
            <p:ph sz="quarter" idx="4"/>
          </p:nvPr>
        </p:nvSpPr>
        <p:spPr>
          <a:xfrm>
            <a:off x="6246812" y="4097968"/>
            <a:ext cx="5183188" cy="2091694"/>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Segnaposto data 6">
            <a:extLst>
              <a:ext uri="{FF2B5EF4-FFF2-40B4-BE49-F238E27FC236}">
                <a16:creationId xmlns:a16="http://schemas.microsoft.com/office/drawing/2014/main" id="{8180FAC4-A06E-E94C-9A76-C2F1B703F451}"/>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29/09/2023</a:t>
            </a:fld>
            <a:endParaRPr lang="it-IT" dirty="0"/>
          </a:p>
        </p:txBody>
      </p:sp>
      <p:sp>
        <p:nvSpPr>
          <p:cNvPr id="8" name="Segnaposto piè di pagina 7">
            <a:extLst>
              <a:ext uri="{FF2B5EF4-FFF2-40B4-BE49-F238E27FC236}">
                <a16:creationId xmlns:a16="http://schemas.microsoft.com/office/drawing/2014/main" id="{F3A91576-A15A-BD44-99BB-0DAEA976A048}"/>
              </a:ext>
            </a:extLst>
          </p:cNvPr>
          <p:cNvSpPr>
            <a:spLocks noGrp="1"/>
          </p:cNvSpPr>
          <p:nvPr>
            <p:ph type="ftr" sz="quarter" idx="11"/>
          </p:nvPr>
        </p:nvSpPr>
        <p:spPr>
          <a:xfrm>
            <a:off x="4038600" y="6403648"/>
            <a:ext cx="4114800" cy="365125"/>
          </a:xfrm>
        </p:spPr>
        <p:txBody>
          <a:bodyPr/>
          <a:lstStyle/>
          <a:p>
            <a:endParaRPr lang="it-IT" dirty="0"/>
          </a:p>
        </p:txBody>
      </p:sp>
      <p:sp>
        <p:nvSpPr>
          <p:cNvPr id="9" name="Segnaposto numero diapositiva 8">
            <a:extLst>
              <a:ext uri="{FF2B5EF4-FFF2-40B4-BE49-F238E27FC236}">
                <a16:creationId xmlns:a16="http://schemas.microsoft.com/office/drawing/2014/main" id="{F2F55F22-26BF-654B-ADC0-629A5D21C0A1}"/>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9944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DCF1-0C08-4D46-A818-6EB683D07A97}"/>
              </a:ext>
            </a:extLst>
          </p:cNvPr>
          <p:cNvSpPr>
            <a:spLocks noGrp="1"/>
          </p:cNvSpPr>
          <p:nvPr>
            <p:ph type="title"/>
          </p:nvPr>
        </p:nvSpPr>
        <p:spPr>
          <a:xfrm>
            <a:off x="838200" y="1386073"/>
            <a:ext cx="10515600" cy="869924"/>
          </a:xfr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701F6FA8-F741-4849-AA76-B2B5B78B3900}"/>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29/09/2023</a:t>
            </a:fld>
            <a:endParaRPr lang="it-IT" dirty="0"/>
          </a:p>
        </p:txBody>
      </p:sp>
      <p:sp>
        <p:nvSpPr>
          <p:cNvPr id="4" name="Segnaposto piè di pagina 3">
            <a:extLst>
              <a:ext uri="{FF2B5EF4-FFF2-40B4-BE49-F238E27FC236}">
                <a16:creationId xmlns:a16="http://schemas.microsoft.com/office/drawing/2014/main" id="{57A95D4B-7BC6-E34D-943A-845FF13F4CA5}"/>
              </a:ext>
            </a:extLst>
          </p:cNvPr>
          <p:cNvSpPr>
            <a:spLocks noGrp="1"/>
          </p:cNvSpPr>
          <p:nvPr>
            <p:ph type="ftr" sz="quarter" idx="11"/>
          </p:nvPr>
        </p:nvSpPr>
        <p:spPr>
          <a:xfrm>
            <a:off x="4038600" y="6403648"/>
            <a:ext cx="4114800" cy="365125"/>
          </a:xfrm>
        </p:spPr>
        <p:txBody>
          <a:bodyPr/>
          <a:lstStyle/>
          <a:p>
            <a:endParaRPr lang="it-IT" dirty="0"/>
          </a:p>
        </p:txBody>
      </p:sp>
      <p:sp>
        <p:nvSpPr>
          <p:cNvPr id="5" name="Segnaposto numero diapositiva 4">
            <a:extLst>
              <a:ext uri="{FF2B5EF4-FFF2-40B4-BE49-F238E27FC236}">
                <a16:creationId xmlns:a16="http://schemas.microsoft.com/office/drawing/2014/main" id="{0116E4EF-52DB-B947-B7C2-B64EE8F45A67}"/>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3839449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CE94AE3-42D6-6344-8967-D8452263BCD7}"/>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29/09/2023</a:t>
            </a:fld>
            <a:endParaRPr lang="it-IT" dirty="0"/>
          </a:p>
        </p:txBody>
      </p:sp>
      <p:sp>
        <p:nvSpPr>
          <p:cNvPr id="3" name="Segnaposto piè di pagina 2">
            <a:extLst>
              <a:ext uri="{FF2B5EF4-FFF2-40B4-BE49-F238E27FC236}">
                <a16:creationId xmlns:a16="http://schemas.microsoft.com/office/drawing/2014/main" id="{E0B20478-C96F-1C45-9765-C5679642668F}"/>
              </a:ext>
            </a:extLst>
          </p:cNvPr>
          <p:cNvSpPr>
            <a:spLocks noGrp="1"/>
          </p:cNvSpPr>
          <p:nvPr>
            <p:ph type="ftr" sz="quarter" idx="11"/>
          </p:nvPr>
        </p:nvSpPr>
        <p:spPr>
          <a:xfrm>
            <a:off x="4038600" y="6435179"/>
            <a:ext cx="4114800" cy="365125"/>
          </a:xfrm>
        </p:spPr>
        <p:txBody>
          <a:bodyPr/>
          <a:lstStyle/>
          <a:p>
            <a:endParaRPr lang="it-IT" dirty="0"/>
          </a:p>
        </p:txBody>
      </p:sp>
      <p:sp>
        <p:nvSpPr>
          <p:cNvPr id="4" name="Segnaposto numero diapositiva 3">
            <a:extLst>
              <a:ext uri="{FF2B5EF4-FFF2-40B4-BE49-F238E27FC236}">
                <a16:creationId xmlns:a16="http://schemas.microsoft.com/office/drawing/2014/main" id="{5D729070-1FA0-4B46-A8F3-24662683E2A8}"/>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5495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C81D9-F22F-5C4B-AC68-E136786E2235}"/>
              </a:ext>
            </a:extLst>
          </p:cNvPr>
          <p:cNvSpPr>
            <a:spLocks noGrp="1"/>
          </p:cNvSpPr>
          <p:nvPr>
            <p:ph type="title"/>
          </p:nvPr>
        </p:nvSpPr>
        <p:spPr>
          <a:xfrm>
            <a:off x="836612" y="1581150"/>
            <a:ext cx="3932237" cy="1600200"/>
          </a:xfrm>
        </p:spPr>
        <p:txBody>
          <a:bodyPr anchor="b"/>
          <a:lstStyle>
            <a:lvl1pPr>
              <a:defRPr sz="3200"/>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83237EEC-3180-F041-864E-B2C0221B9C37}"/>
              </a:ext>
            </a:extLst>
          </p:cNvPr>
          <p:cNvSpPr>
            <a:spLocks noGrp="1"/>
          </p:cNvSpPr>
          <p:nvPr>
            <p:ph idx="1"/>
          </p:nvPr>
        </p:nvSpPr>
        <p:spPr>
          <a:xfrm>
            <a:off x="5183188" y="1581150"/>
            <a:ext cx="6172200" cy="42799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3">
            <a:extLst>
              <a:ext uri="{FF2B5EF4-FFF2-40B4-BE49-F238E27FC236}">
                <a16:creationId xmlns:a16="http://schemas.microsoft.com/office/drawing/2014/main" id="{BA3B782C-0DCD-A94D-B620-362DA760D24B}"/>
              </a:ext>
            </a:extLst>
          </p:cNvPr>
          <p:cNvSpPr>
            <a:spLocks noGrp="1"/>
          </p:cNvSpPr>
          <p:nvPr>
            <p:ph type="body" sz="half" idx="2"/>
          </p:nvPr>
        </p:nvSpPr>
        <p:spPr>
          <a:xfrm>
            <a:off x="839788" y="3429000"/>
            <a:ext cx="3932237"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5E2638-156C-8740-A1F7-DF4182D995FC}"/>
              </a:ext>
            </a:extLst>
          </p:cNvPr>
          <p:cNvSpPr>
            <a:spLocks noGrp="1"/>
          </p:cNvSpPr>
          <p:nvPr>
            <p:ph type="dt" sz="half" idx="10"/>
          </p:nvPr>
        </p:nvSpPr>
        <p:spPr>
          <a:xfrm>
            <a:off x="838200" y="6435180"/>
            <a:ext cx="2743200" cy="365125"/>
          </a:xfrm>
        </p:spPr>
        <p:txBody>
          <a:bodyPr/>
          <a:lstStyle/>
          <a:p>
            <a:fld id="{A3750EE6-F4FC-E84C-AF13-5CDD6CE7CC66}" type="datetimeFigureOut">
              <a:rPr lang="it-IT" smtClean="0"/>
              <a:t>29/09/2023</a:t>
            </a:fld>
            <a:endParaRPr lang="it-IT" dirty="0"/>
          </a:p>
        </p:txBody>
      </p:sp>
      <p:sp>
        <p:nvSpPr>
          <p:cNvPr id="6" name="Segnaposto piè di pagina 5">
            <a:extLst>
              <a:ext uri="{FF2B5EF4-FFF2-40B4-BE49-F238E27FC236}">
                <a16:creationId xmlns:a16="http://schemas.microsoft.com/office/drawing/2014/main" id="{14304A7F-EDD3-4440-9E86-57D8D8ACF776}"/>
              </a:ext>
            </a:extLst>
          </p:cNvPr>
          <p:cNvSpPr>
            <a:spLocks noGrp="1"/>
          </p:cNvSpPr>
          <p:nvPr>
            <p:ph type="ftr" sz="quarter" idx="11"/>
          </p:nvPr>
        </p:nvSpPr>
        <p:spPr>
          <a:xfrm>
            <a:off x="4038600" y="6435180"/>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3A914550-14E8-8841-8CAB-D367CCCF8B4B}"/>
              </a:ext>
            </a:extLst>
          </p:cNvPr>
          <p:cNvSpPr>
            <a:spLocks noGrp="1"/>
          </p:cNvSpPr>
          <p:nvPr>
            <p:ph type="sldNum" sz="quarter" idx="12"/>
          </p:nvPr>
        </p:nvSpPr>
        <p:spPr>
          <a:xfrm>
            <a:off x="8610600" y="6435180"/>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366222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F315C-0734-014E-AB37-D7E823E86277}"/>
              </a:ext>
            </a:extLst>
          </p:cNvPr>
          <p:cNvSpPr>
            <a:spLocks noGrp="1"/>
          </p:cNvSpPr>
          <p:nvPr>
            <p:ph type="title"/>
          </p:nvPr>
        </p:nvSpPr>
        <p:spPr>
          <a:xfrm>
            <a:off x="836612" y="1340069"/>
            <a:ext cx="3932237" cy="2088931"/>
          </a:xfrm>
        </p:spPr>
        <p:txBody>
          <a:bodyPr anchor="b"/>
          <a:lstStyle>
            <a:lvl1pPr>
              <a:defRPr sz="3200"/>
            </a:lvl1pPr>
          </a:lstStyle>
          <a:p>
            <a:r>
              <a:rPr lang="it-IT" dirty="0"/>
              <a:t>Fare clic per modificare lo stile del titolo dello schema</a:t>
            </a:r>
          </a:p>
        </p:txBody>
      </p:sp>
      <p:sp>
        <p:nvSpPr>
          <p:cNvPr id="3" name="Segnaposto immagine 2">
            <a:extLst>
              <a:ext uri="{FF2B5EF4-FFF2-40B4-BE49-F238E27FC236}">
                <a16:creationId xmlns:a16="http://schemas.microsoft.com/office/drawing/2014/main" id="{BDBD5771-BB4A-3B49-BCE4-3B550D0E3F47}"/>
              </a:ext>
            </a:extLst>
          </p:cNvPr>
          <p:cNvSpPr>
            <a:spLocks noGrp="1"/>
          </p:cNvSpPr>
          <p:nvPr>
            <p:ph type="pic" idx="1"/>
          </p:nvPr>
        </p:nvSpPr>
        <p:spPr>
          <a:xfrm>
            <a:off x="5183188" y="1340068"/>
            <a:ext cx="6172200" cy="45209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a:extLst>
              <a:ext uri="{FF2B5EF4-FFF2-40B4-BE49-F238E27FC236}">
                <a16:creationId xmlns:a16="http://schemas.microsoft.com/office/drawing/2014/main" id="{ED1FDF3B-475F-D249-AC54-9ADF90E4E64D}"/>
              </a:ext>
            </a:extLst>
          </p:cNvPr>
          <p:cNvSpPr>
            <a:spLocks noGrp="1"/>
          </p:cNvSpPr>
          <p:nvPr>
            <p:ph type="body" sz="half" idx="2"/>
          </p:nvPr>
        </p:nvSpPr>
        <p:spPr>
          <a:xfrm>
            <a:off x="838589" y="3657600"/>
            <a:ext cx="3932237" cy="2203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E3BD24-40F9-0C4D-B4D3-099578C1C24F}"/>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29/09/2023</a:t>
            </a:fld>
            <a:endParaRPr lang="it-IT" dirty="0"/>
          </a:p>
        </p:txBody>
      </p:sp>
      <p:sp>
        <p:nvSpPr>
          <p:cNvPr id="6" name="Segnaposto piè di pagina 5">
            <a:extLst>
              <a:ext uri="{FF2B5EF4-FFF2-40B4-BE49-F238E27FC236}">
                <a16:creationId xmlns:a16="http://schemas.microsoft.com/office/drawing/2014/main" id="{721102C4-CB9D-9843-AB20-9C84D52814BA}"/>
              </a:ext>
            </a:extLst>
          </p:cNvPr>
          <p:cNvSpPr>
            <a:spLocks noGrp="1"/>
          </p:cNvSpPr>
          <p:nvPr>
            <p:ph type="ftr" sz="quarter" idx="11"/>
          </p:nvPr>
        </p:nvSpPr>
        <p:spPr>
          <a:xfrm>
            <a:off x="4038600" y="6435179"/>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E4D8800B-7444-DA47-A26C-BCA4839390A6}"/>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69476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E532E-34DC-0441-ACE7-10BF804CE147}"/>
              </a:ext>
            </a:extLst>
          </p:cNvPr>
          <p:cNvSpPr>
            <a:spLocks noGrp="1"/>
          </p:cNvSpPr>
          <p:nvPr>
            <p:ph type="title"/>
          </p:nvPr>
        </p:nvSpPr>
        <p:spPr>
          <a:xfrm>
            <a:off x="838200" y="1244184"/>
            <a:ext cx="10515600" cy="1146208"/>
          </a:xfrm>
        </p:spPr>
        <p:txBody>
          <a:bodyPr/>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7DC7C49F-A357-A54B-911E-C61D5957976D}"/>
              </a:ext>
            </a:extLst>
          </p:cNvPr>
          <p:cNvSpPr>
            <a:spLocks noGrp="1"/>
          </p:cNvSpPr>
          <p:nvPr>
            <p:ph type="body" orient="vert" idx="1"/>
          </p:nvPr>
        </p:nvSpPr>
        <p:spPr>
          <a:xfrm>
            <a:off x="838200" y="2569779"/>
            <a:ext cx="10515600" cy="3607184"/>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F8E0899B-5F07-4144-9F69-AE008DCED1F2}"/>
              </a:ext>
            </a:extLst>
          </p:cNvPr>
          <p:cNvSpPr>
            <a:spLocks noGrp="1"/>
          </p:cNvSpPr>
          <p:nvPr>
            <p:ph type="dt" sz="half" idx="10"/>
          </p:nvPr>
        </p:nvSpPr>
        <p:spPr>
          <a:xfrm>
            <a:off x="838200" y="6419414"/>
            <a:ext cx="2743200" cy="365125"/>
          </a:xfrm>
        </p:spPr>
        <p:txBody>
          <a:bodyPr/>
          <a:lstStyle/>
          <a:p>
            <a:fld id="{A3750EE6-F4FC-E84C-AF13-5CDD6CE7CC66}" type="datetimeFigureOut">
              <a:rPr lang="it-IT" smtClean="0"/>
              <a:t>29/09/2023</a:t>
            </a:fld>
            <a:endParaRPr lang="it-IT" dirty="0"/>
          </a:p>
        </p:txBody>
      </p:sp>
      <p:sp>
        <p:nvSpPr>
          <p:cNvPr id="5" name="Segnaposto piè di pagina 4">
            <a:extLst>
              <a:ext uri="{FF2B5EF4-FFF2-40B4-BE49-F238E27FC236}">
                <a16:creationId xmlns:a16="http://schemas.microsoft.com/office/drawing/2014/main" id="{A9640A71-5027-1B40-BDC4-26798F939EF7}"/>
              </a:ext>
            </a:extLst>
          </p:cNvPr>
          <p:cNvSpPr>
            <a:spLocks noGrp="1"/>
          </p:cNvSpPr>
          <p:nvPr>
            <p:ph type="ftr" sz="quarter" idx="11"/>
          </p:nvPr>
        </p:nvSpPr>
        <p:spPr>
          <a:xfrm>
            <a:off x="4038600" y="641941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636504EA-2BB4-574D-BE45-BBD2A8F53FB4}"/>
              </a:ext>
            </a:extLst>
          </p:cNvPr>
          <p:cNvSpPr>
            <a:spLocks noGrp="1"/>
          </p:cNvSpPr>
          <p:nvPr>
            <p:ph type="sldNum" sz="quarter" idx="12"/>
          </p:nvPr>
        </p:nvSpPr>
        <p:spPr>
          <a:xfrm>
            <a:off x="8610600" y="6419414"/>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119045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2A5B01-81DF-F94E-93C7-559EE94CFBD7}"/>
              </a:ext>
            </a:extLst>
          </p:cNvPr>
          <p:cNvSpPr>
            <a:spLocks noGrp="1"/>
          </p:cNvSpPr>
          <p:nvPr>
            <p:ph type="title"/>
          </p:nvPr>
        </p:nvSpPr>
        <p:spPr>
          <a:xfrm>
            <a:off x="838200" y="1244184"/>
            <a:ext cx="10515600" cy="869924"/>
          </a:xfrm>
          <a:prstGeom prst="rect">
            <a:avLst/>
          </a:prstGeom>
        </p:spPr>
        <p:txBody>
          <a:bodyPr vert="horz" lIns="91440" tIns="45720" rIns="91440" bIns="45720"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AF2986-DE06-DE4C-9395-E031CB387859}"/>
              </a:ext>
            </a:extLst>
          </p:cNvPr>
          <p:cNvSpPr>
            <a:spLocks noGrp="1"/>
          </p:cNvSpPr>
          <p:nvPr>
            <p:ph type="body" idx="1"/>
          </p:nvPr>
        </p:nvSpPr>
        <p:spPr>
          <a:xfrm>
            <a:off x="838200" y="2293495"/>
            <a:ext cx="10515600" cy="388346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60E76108-1715-774E-90C6-BAF7F529E9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503030101060003" pitchFamily="34" charset="77"/>
              </a:defRPr>
            </a:lvl1pPr>
          </a:lstStyle>
          <a:p>
            <a:fld id="{A3750EE6-F4FC-E84C-AF13-5CDD6CE7CC66}" type="datetimeFigureOut">
              <a:rPr lang="it-IT" smtClean="0"/>
              <a:pPr/>
              <a:t>29/09/2023</a:t>
            </a:fld>
            <a:endParaRPr lang="it-IT" dirty="0"/>
          </a:p>
        </p:txBody>
      </p:sp>
      <p:sp>
        <p:nvSpPr>
          <p:cNvPr id="5" name="Segnaposto piè di pagina 4">
            <a:extLst>
              <a:ext uri="{FF2B5EF4-FFF2-40B4-BE49-F238E27FC236}">
                <a16:creationId xmlns:a16="http://schemas.microsoft.com/office/drawing/2014/main" id="{9C93133D-901F-F041-8BF9-04104E663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503030101060003" pitchFamily="34" charset="77"/>
              </a:defRPr>
            </a:lvl1pPr>
          </a:lstStyle>
          <a:p>
            <a:endParaRPr lang="it-IT" dirty="0"/>
          </a:p>
        </p:txBody>
      </p:sp>
      <p:sp>
        <p:nvSpPr>
          <p:cNvPr id="6" name="Segnaposto numero diapositiva 5">
            <a:extLst>
              <a:ext uri="{FF2B5EF4-FFF2-40B4-BE49-F238E27FC236}">
                <a16:creationId xmlns:a16="http://schemas.microsoft.com/office/drawing/2014/main" id="{465EA247-C9B6-7947-BF94-5DF875E42C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503030101060003" pitchFamily="34" charset="77"/>
              </a:defRPr>
            </a:lvl1pPr>
          </a:lstStyle>
          <a:p>
            <a:fld id="{521F8777-1489-2D4A-93C2-4300528E9CD9}" type="slidenum">
              <a:rPr lang="it-IT" smtClean="0"/>
              <a:pPr/>
              <a:t>‹N›</a:t>
            </a:fld>
            <a:endParaRPr lang="it-IT" dirty="0"/>
          </a:p>
        </p:txBody>
      </p:sp>
    </p:spTree>
    <p:extLst>
      <p:ext uri="{BB962C8B-B14F-4D97-AF65-F5344CB8AC3E}">
        <p14:creationId xmlns:p14="http://schemas.microsoft.com/office/powerpoint/2010/main" val="289759071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914400" rtl="0" eaLnBrk="1" latinLnBrk="0" hangingPunct="1">
        <a:lnSpc>
          <a:spcPct val="90000"/>
        </a:lnSpc>
        <a:spcBef>
          <a:spcPct val="0"/>
        </a:spcBef>
        <a:buNone/>
        <a:defRPr sz="4000" b="1" kern="1200">
          <a:solidFill>
            <a:srgbClr val="007BB6"/>
          </a:solidFill>
          <a:latin typeface="Raleway" panose="020B05030301010600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0C1307-183D-CB4E-83E4-965CAC12A206}"/>
              </a:ext>
            </a:extLst>
          </p:cNvPr>
          <p:cNvSpPr>
            <a:spLocks noGrp="1"/>
          </p:cNvSpPr>
          <p:nvPr>
            <p:ph type="ctrTitle"/>
          </p:nvPr>
        </p:nvSpPr>
        <p:spPr>
          <a:xfrm>
            <a:off x="2713220" y="2027549"/>
            <a:ext cx="8640580" cy="1482413"/>
          </a:xfrm>
        </p:spPr>
        <p:txBody>
          <a:bodyPr/>
          <a:lstStyle/>
          <a:p>
            <a:r>
              <a:rPr lang="it-IT" dirty="0"/>
              <a:t>GEOPOLITICA E PAESI MEDITERRANEI</a:t>
            </a:r>
          </a:p>
        </p:txBody>
      </p:sp>
      <p:sp>
        <p:nvSpPr>
          <p:cNvPr id="3" name="Sottotitolo 2">
            <a:extLst>
              <a:ext uri="{FF2B5EF4-FFF2-40B4-BE49-F238E27FC236}">
                <a16:creationId xmlns:a16="http://schemas.microsoft.com/office/drawing/2014/main" id="{243ECAB6-6677-A34F-A194-030954E4B7FC}"/>
              </a:ext>
            </a:extLst>
          </p:cNvPr>
          <p:cNvSpPr>
            <a:spLocks noGrp="1"/>
          </p:cNvSpPr>
          <p:nvPr>
            <p:ph type="subTitle" idx="1"/>
          </p:nvPr>
        </p:nvSpPr>
        <p:spPr/>
        <p:txBody>
          <a:bodyPr/>
          <a:lstStyle/>
          <a:p>
            <a:r>
              <a:rPr lang="it-IT" dirty="0"/>
              <a:t>Prof.ssa Simona Epasto</a:t>
            </a:r>
          </a:p>
        </p:txBody>
      </p:sp>
    </p:spTree>
    <p:extLst>
      <p:ext uri="{BB962C8B-B14F-4D97-AF65-F5344CB8AC3E}">
        <p14:creationId xmlns:p14="http://schemas.microsoft.com/office/powerpoint/2010/main" val="4125956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b="0" i="0" dirty="0">
                <a:solidFill>
                  <a:srgbClr val="3E3F3E"/>
                </a:solidFill>
                <a:effectLst/>
                <a:latin typeface="Crimson Text"/>
              </a:rPr>
              <a:t> </a:t>
            </a: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Approcci, metodi e tecniche</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676400"/>
            <a:ext cx="10515600" cy="5029199"/>
          </a:xfrm>
        </p:spPr>
        <p:txBody>
          <a:bodyPr>
            <a:normAutofit/>
          </a:bodyPr>
          <a:lstStyle/>
          <a:p>
            <a:pPr marL="0" indent="0" algn="just">
              <a:lnSpc>
                <a:spcPts val="2250"/>
              </a:lnSpc>
              <a:buNone/>
            </a:pPr>
            <a:endParaRPr lang="it-IT" sz="2000" b="0" i="0" dirty="0">
              <a:solidFill>
                <a:srgbClr val="3E3F3E"/>
              </a:solidFill>
              <a:effectLst/>
              <a:latin typeface="Crimson Text"/>
            </a:endParaRPr>
          </a:p>
          <a:p>
            <a:pPr algn="just"/>
            <a:r>
              <a:rPr lang="it-IT" sz="2000" b="0" i="0" dirty="0">
                <a:solidFill>
                  <a:srgbClr val="3E3F3E"/>
                </a:solidFill>
                <a:effectLst/>
                <a:latin typeface="Crimson Text"/>
              </a:rPr>
              <a:t>Insomma, la ‛nuova' geopolitica rimane soprattutto </a:t>
            </a:r>
            <a:r>
              <a:rPr lang="it-IT" sz="2000" b="0" i="0" dirty="0" err="1">
                <a:solidFill>
                  <a:srgbClr val="3E3F3E"/>
                </a:solidFill>
                <a:effectLst/>
                <a:latin typeface="Crimson Text"/>
              </a:rPr>
              <a:t>statocentrica</a:t>
            </a:r>
            <a:r>
              <a:rPr lang="it-IT" sz="2000" b="0" i="0" dirty="0">
                <a:solidFill>
                  <a:srgbClr val="3E3F3E"/>
                </a:solidFill>
                <a:effectLst/>
                <a:latin typeface="Crimson Text"/>
              </a:rPr>
              <a:t>, anche se è molto più multidirezionale e multidisciplinare che in passato. </a:t>
            </a:r>
          </a:p>
          <a:p>
            <a:pPr algn="just"/>
            <a:r>
              <a:rPr lang="it-IT" sz="2000" b="0" i="0" dirty="0">
                <a:solidFill>
                  <a:srgbClr val="3E3F3E"/>
                </a:solidFill>
                <a:effectLst/>
                <a:latin typeface="Crimson Text"/>
              </a:rPr>
              <a:t>Ogni fattore e ogni attore ha un suo spazio specifico, che si incrocia con quello degli altri sul medesimo territorio: non si tratta di spazi reali né tantomeno naturali, ma di spazi risultanti da una concettualizzazione, basati sia sugli interessi, sia sulle capacità necessarie per conseguirli e che sono sempre più immateriali. </a:t>
            </a:r>
          </a:p>
          <a:p>
            <a:pPr algn="just"/>
            <a:r>
              <a:rPr lang="it-IT" sz="2000" b="0" i="0" dirty="0">
                <a:solidFill>
                  <a:srgbClr val="3E3F3E"/>
                </a:solidFill>
                <a:effectLst/>
                <a:latin typeface="Crimson Text"/>
              </a:rPr>
              <a:t>La geografia che interessa non è tanto quella fisica, quanto quella umana. </a:t>
            </a:r>
          </a:p>
          <a:p>
            <a:pPr algn="just"/>
            <a:r>
              <a:rPr lang="it-IT" sz="2000" b="0" i="0" dirty="0">
                <a:solidFill>
                  <a:srgbClr val="3E3F3E"/>
                </a:solidFill>
                <a:effectLst/>
                <a:latin typeface="Crimson Text"/>
              </a:rPr>
              <a:t>Mentre la geopolitica classica considerava soprattutto le dimensioni spaziali - diversamente dalla filosofia, che dava preminenza a quelle temporali - la nuova geopolitica attribuisce importanza a entrambe le dimensioni e ai fattori immateriali.</a:t>
            </a:r>
          </a:p>
          <a:p>
            <a:pPr algn="just"/>
            <a:r>
              <a:rPr lang="it-IT" sz="2000" b="0" i="0" dirty="0">
                <a:solidFill>
                  <a:srgbClr val="3E3F3E"/>
                </a:solidFill>
                <a:effectLst/>
                <a:latin typeface="Crimson Text"/>
              </a:rPr>
              <a:t> Per pensare lo spazio, al fine di poter agire efficacemente, possono essere seguiti vari approcci (v. Cohen, 1963; v. </a:t>
            </a:r>
            <a:r>
              <a:rPr lang="it-IT" sz="2000" b="0" i="0" dirty="0" err="1">
                <a:solidFill>
                  <a:srgbClr val="3E3F3E"/>
                </a:solidFill>
                <a:effectLst/>
                <a:latin typeface="Crimson Text"/>
              </a:rPr>
              <a:t>Hartshorne</a:t>
            </a:r>
            <a:r>
              <a:rPr lang="it-IT" sz="2000" b="0" i="0" dirty="0">
                <a:solidFill>
                  <a:srgbClr val="3E3F3E"/>
                </a:solidFill>
                <a:effectLst/>
                <a:latin typeface="Crimson Text"/>
              </a:rPr>
              <a:t>, 1950 e 1960): storico, morfologico o geografico in senso proprio, funzionalista, dell'analisi di potenza, comportamentale e sistemico. </a:t>
            </a:r>
            <a:endParaRPr lang="it-IT" sz="2800" b="0" i="0" dirty="0">
              <a:solidFill>
                <a:srgbClr val="3E3F3E"/>
              </a:solidFill>
              <a:effectLst/>
              <a:latin typeface="Crimson Text"/>
            </a:endParaRPr>
          </a:p>
          <a:p>
            <a:pPr marL="0" indent="0" algn="just">
              <a:lnSpc>
                <a:spcPts val="2250"/>
              </a:lnSpc>
              <a:buNone/>
            </a:pPr>
            <a:endParaRPr lang="it-IT" sz="2800" b="0" i="0" dirty="0">
              <a:solidFill>
                <a:srgbClr val="3E3F3E"/>
              </a:solidFill>
              <a:effectLst/>
              <a:latin typeface="Crimson Text"/>
            </a:endParaRPr>
          </a:p>
        </p:txBody>
      </p:sp>
    </p:spTree>
    <p:extLst>
      <p:ext uri="{BB962C8B-B14F-4D97-AF65-F5344CB8AC3E}">
        <p14:creationId xmlns:p14="http://schemas.microsoft.com/office/powerpoint/2010/main" val="3848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859972"/>
            <a:ext cx="10210800" cy="1284514"/>
          </a:xfrm>
        </p:spPr>
        <p:txBody>
          <a:bodyPr/>
          <a:lstStyle/>
          <a:p>
            <a:pPr algn="ctr"/>
            <a:r>
              <a:rPr lang="it-IT" b="0" i="0" dirty="0">
                <a:solidFill>
                  <a:srgbClr val="3E3F3E"/>
                </a:solidFill>
                <a:effectLst/>
                <a:latin typeface="Crimson Text"/>
              </a:rPr>
              <a:t> </a:t>
            </a: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Approcci, metodi e tecniche</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447800"/>
            <a:ext cx="10515600" cy="5257799"/>
          </a:xfrm>
        </p:spPr>
        <p:txBody>
          <a:bodyPr>
            <a:normAutofit/>
          </a:bodyPr>
          <a:lstStyle/>
          <a:p>
            <a:pPr algn="just"/>
            <a:r>
              <a:rPr lang="it-IT" sz="2000" b="0" i="0" dirty="0">
                <a:solidFill>
                  <a:srgbClr val="3E3F3E"/>
                </a:solidFill>
                <a:effectLst/>
                <a:latin typeface="Crimson Text"/>
              </a:rPr>
              <a:t>L'approccio storico prende in considerazione soprattutto le ‛rappresentazioni geopolitiche', cioè il ‛senso dello </a:t>
            </a:r>
            <a:r>
              <a:rPr lang="it-IT" sz="2000" b="0" i="0" dirty="0" err="1">
                <a:solidFill>
                  <a:srgbClr val="3E3F3E"/>
                </a:solidFill>
                <a:effectLst/>
                <a:latin typeface="Crimson Text"/>
              </a:rPr>
              <a:t>spazio'</a:t>
            </a:r>
            <a:r>
              <a:rPr lang="it-IT" sz="2000" b="0" i="0" dirty="0">
                <a:solidFill>
                  <a:srgbClr val="3E3F3E"/>
                </a:solidFill>
                <a:effectLst/>
                <a:latin typeface="Crimson Text"/>
              </a:rPr>
              <a:t> dei vari attori; </a:t>
            </a:r>
          </a:p>
          <a:p>
            <a:pPr algn="just"/>
            <a:r>
              <a:rPr lang="it-IT" sz="2000" b="0" i="0" dirty="0">
                <a:solidFill>
                  <a:srgbClr val="3E3F3E"/>
                </a:solidFill>
                <a:effectLst/>
                <a:latin typeface="Crimson Text"/>
              </a:rPr>
              <a:t>quello morfologico-geografico analizza i fattori geopolitici permanenti e variabili con le metodologie proprie delle scienze geografiche, mettendo in correlazione i vari fattori, valutandoli e ponderandoli secondo la logica dei loro meccanismi interni, beninteso in relazione agli interessi che ne hanno motivato la rilevazione e che influiscono anche sulle valutazioni; </a:t>
            </a:r>
          </a:p>
          <a:p>
            <a:pPr algn="just"/>
            <a:r>
              <a:rPr lang="it-IT" sz="2000" b="0" i="0" dirty="0">
                <a:solidFill>
                  <a:srgbClr val="3E3F3E"/>
                </a:solidFill>
                <a:effectLst/>
                <a:latin typeface="Crimson Text"/>
              </a:rPr>
              <a:t>l'approccio funzionale si incentra sulla valutazione del funzionamento e del significato di una particolare regione, considerata come un'entità politica, economica, strategica, ecc.; </a:t>
            </a:r>
          </a:p>
          <a:p>
            <a:pPr algn="just"/>
            <a:r>
              <a:rPr lang="it-IT" sz="2000" b="0" i="0" dirty="0">
                <a:solidFill>
                  <a:srgbClr val="3E3F3E"/>
                </a:solidFill>
                <a:effectLst/>
                <a:latin typeface="Crimson Text"/>
              </a:rPr>
              <a:t>quello dell'analisi di potenza tende a dare rilievo alle interrelazioni esistenti in una determinata area fra i vari soggetti che vi agiscono e si basa sull'individuazione di convergenze e conflittualità e sulla correlazione delle forze presenti nell'area; </a:t>
            </a:r>
          </a:p>
          <a:p>
            <a:pPr algn="just"/>
            <a:r>
              <a:rPr lang="it-IT" sz="2000" b="0" i="0" dirty="0">
                <a:solidFill>
                  <a:srgbClr val="3E3F3E"/>
                </a:solidFill>
                <a:effectLst/>
                <a:latin typeface="Crimson Text"/>
              </a:rPr>
              <a:t>l'approccio comportamentale è fondato sull'individuazione delle presumibili intenzioni dei vari attori, su cui influiscono le strutture e i meccanismi decisionali, politici e burocratici; </a:t>
            </a:r>
          </a:p>
          <a:p>
            <a:pPr algn="just"/>
            <a:r>
              <a:rPr lang="it-IT" sz="2000" b="0" i="0" dirty="0">
                <a:solidFill>
                  <a:srgbClr val="3E3F3E"/>
                </a:solidFill>
                <a:effectLst/>
                <a:latin typeface="Crimson Text"/>
              </a:rPr>
              <a:t>l'approccio sistemico, infine, è una combinazione dei precedenti, soprattutto di quello dell'analisi di potenza e di quello comportamentale, e attribuisce eguale importanza alle possibilità e alle intenzioni.</a:t>
            </a:r>
          </a:p>
          <a:p>
            <a:pPr marL="0" indent="0" algn="just">
              <a:lnSpc>
                <a:spcPts val="2250"/>
              </a:lnSpc>
              <a:buNone/>
            </a:pPr>
            <a:endParaRPr lang="it-IT" sz="2800" b="0" i="0" dirty="0">
              <a:solidFill>
                <a:srgbClr val="3E3F3E"/>
              </a:solidFill>
              <a:effectLst/>
              <a:latin typeface="Crimson Text"/>
            </a:endParaRPr>
          </a:p>
          <a:p>
            <a:pPr marL="0" indent="0" algn="just">
              <a:lnSpc>
                <a:spcPts val="2250"/>
              </a:lnSpc>
              <a:buNone/>
            </a:pPr>
            <a:endParaRPr lang="it-IT" sz="2800" b="0" i="0" dirty="0">
              <a:solidFill>
                <a:srgbClr val="3E3F3E"/>
              </a:solidFill>
              <a:effectLst/>
              <a:latin typeface="Crimson Text"/>
            </a:endParaRPr>
          </a:p>
        </p:txBody>
      </p:sp>
    </p:spTree>
    <p:extLst>
      <p:ext uri="{BB962C8B-B14F-4D97-AF65-F5344CB8AC3E}">
        <p14:creationId xmlns:p14="http://schemas.microsoft.com/office/powerpoint/2010/main" val="2747118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556657"/>
            <a:ext cx="10210800" cy="587828"/>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Metodologia di valutazione geopolitica</a:t>
            </a:r>
            <a:r>
              <a:rPr lang="es-ES"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p:txBody>
          <a:bodyPr>
            <a:normAutofit/>
          </a:bodyPr>
          <a:lstStyle/>
          <a:p>
            <a:pPr marL="0" indent="0">
              <a:buNone/>
            </a:pPr>
            <a:r>
              <a:rPr lang="it-IT" sz="3200" dirty="0">
                <a:solidFill>
                  <a:srgbClr val="3E3F3E"/>
                </a:solidFill>
                <a:effectLst/>
                <a:latin typeface="Garamond" panose="02020404030301010803" pitchFamily="18" charset="0"/>
                <a:ea typeface="Calibri" panose="020F0502020204030204" pitchFamily="34" charset="0"/>
                <a:cs typeface="Times New Roman" panose="02020603050405020304" pitchFamily="18" charset="0"/>
              </a:rPr>
              <a:t>Qualsiasi metodologia di valutazione geopolitica comporta tre aspetti:</a:t>
            </a:r>
          </a:p>
          <a:p>
            <a:pPr marL="0" indent="0">
              <a:buNone/>
            </a:pPr>
            <a:r>
              <a:rPr lang="it-IT" sz="3200" dirty="0">
                <a:solidFill>
                  <a:srgbClr val="3E3F3E"/>
                </a:solidFill>
                <a:effectLst/>
                <a:latin typeface="Garamond" panose="02020404030301010803" pitchFamily="18" charset="0"/>
                <a:ea typeface="Calibri" panose="020F0502020204030204" pitchFamily="34" charset="0"/>
                <a:cs typeface="Times New Roman" panose="02020603050405020304" pitchFamily="18" charset="0"/>
              </a:rPr>
              <a:t> 1) la definizione degli spazi, e quindi degli attori interni ed esterni, da considerare; </a:t>
            </a:r>
          </a:p>
          <a:p>
            <a:pPr marL="0" indent="0">
              <a:buNone/>
            </a:pPr>
            <a:r>
              <a:rPr lang="it-IT" sz="3200" dirty="0">
                <a:solidFill>
                  <a:srgbClr val="3E3F3E"/>
                </a:solidFill>
                <a:effectLst/>
                <a:latin typeface="Garamond" panose="02020404030301010803" pitchFamily="18" charset="0"/>
                <a:ea typeface="Calibri" panose="020F0502020204030204" pitchFamily="34" charset="0"/>
                <a:cs typeface="Times New Roman" panose="02020603050405020304" pitchFamily="18" charset="0"/>
              </a:rPr>
              <a:t>2) i fattori da valutare; </a:t>
            </a:r>
          </a:p>
          <a:p>
            <a:pPr marL="0" indent="0">
              <a:buNone/>
            </a:pPr>
            <a:r>
              <a:rPr lang="it-IT" sz="3200" dirty="0">
                <a:solidFill>
                  <a:srgbClr val="3E3F3E"/>
                </a:solidFill>
                <a:effectLst/>
                <a:latin typeface="Garamond" panose="02020404030301010803" pitchFamily="18" charset="0"/>
                <a:ea typeface="Calibri" panose="020F0502020204030204" pitchFamily="34" charset="0"/>
                <a:cs typeface="Times New Roman" panose="02020603050405020304" pitchFamily="18" charset="0"/>
              </a:rPr>
              <a:t>3) le interconnessioni fra attori e fattori. </a:t>
            </a:r>
            <a:endParaRPr lang="it-IT" sz="3200" dirty="0"/>
          </a:p>
        </p:txBody>
      </p:sp>
    </p:spTree>
    <p:extLst>
      <p:ext uri="{BB962C8B-B14F-4D97-AF65-F5344CB8AC3E}">
        <p14:creationId xmlns:p14="http://schemas.microsoft.com/office/powerpoint/2010/main" val="94908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055914"/>
            <a:ext cx="10210800" cy="1088571"/>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Metodologia di valutazione geopolitica</a:t>
            </a:r>
            <a:r>
              <a:rPr lang="es-ES"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611086"/>
            <a:ext cx="10515600" cy="5094513"/>
          </a:xfrm>
        </p:spPr>
        <p:txBody>
          <a:bodyPr>
            <a:normAutofit fontScale="92500"/>
          </a:bodyPr>
          <a:lstStyle/>
          <a:p>
            <a:pPr marL="0" indent="0">
              <a:buNone/>
            </a:pPr>
            <a:r>
              <a:rPr lang="it-IT" sz="2600" dirty="0">
                <a:solidFill>
                  <a:srgbClr val="3E3F3E"/>
                </a:solidFill>
                <a:effectLst/>
                <a:latin typeface="Garamond" panose="02020404030301010803" pitchFamily="18" charset="0"/>
                <a:ea typeface="Calibri" panose="020F0502020204030204" pitchFamily="34" charset="0"/>
                <a:cs typeface="Times New Roman" panose="02020603050405020304" pitchFamily="18" charset="0"/>
              </a:rPr>
              <a:t>A monte di ogni analisi deve esistere una «meta-geopolitica», cioè un insieme di valori che influiscono sulle preferenze soggettive circa gli interessi generali da perseguire e che costituiscono elemento di riferimento indispensabile sia per le delimitazioni che per le successive valutazioni. </a:t>
            </a:r>
          </a:p>
          <a:p>
            <a:pPr marL="0" indent="0">
              <a:buNone/>
            </a:pPr>
            <a:r>
              <a:rPr lang="it-IT" sz="2600" dirty="0">
                <a:solidFill>
                  <a:srgbClr val="3E3F3E"/>
                </a:solidFill>
                <a:effectLst/>
                <a:latin typeface="Garamond" panose="02020404030301010803" pitchFamily="18" charset="0"/>
                <a:ea typeface="Calibri" panose="020F0502020204030204" pitchFamily="34" charset="0"/>
                <a:cs typeface="Times New Roman" panose="02020603050405020304" pitchFamily="18" charset="0"/>
              </a:rPr>
              <a:t>1) La delimitazione dello spazio, o degli spazi, dipende dalla natura degli interessi che si intende perseguire e dal livello di potenza disponibile, che peraltro può variare nel tempo; con essa vengono anche definiti gli attori da prendere in considerazione. </a:t>
            </a:r>
          </a:p>
          <a:p>
            <a:pPr marL="0" indent="0">
              <a:buNone/>
            </a:pPr>
            <a:r>
              <a:rPr lang="it-IT" sz="2600" dirty="0">
                <a:solidFill>
                  <a:srgbClr val="3E3F3E"/>
                </a:solidFill>
                <a:effectLst/>
                <a:latin typeface="Garamond" panose="02020404030301010803" pitchFamily="18" charset="0"/>
                <a:ea typeface="Times New Roman" panose="02020603050405020304" pitchFamily="18" charset="0"/>
              </a:rPr>
              <a:t>Esistono zone di interesse, d'influenza e d'azione, che sono di solito rappresentate con cerchi concentrici, ma che nella realtà si distribuiscono a ‛chiazze di leopardo' - in modo diverso, ad esempio, per gli interessi economici e per quelli relativi alla sicurezza. </a:t>
            </a:r>
          </a:p>
          <a:p>
            <a:pPr marL="0" indent="0">
              <a:buNone/>
            </a:pPr>
            <a:r>
              <a:rPr lang="it-IT" sz="2600" dirty="0">
                <a:solidFill>
                  <a:srgbClr val="3E3F3E"/>
                </a:solidFill>
                <a:effectLst/>
                <a:latin typeface="Garamond" panose="02020404030301010803" pitchFamily="18" charset="0"/>
                <a:ea typeface="Times New Roman" panose="02020603050405020304" pitchFamily="18" charset="0"/>
              </a:rPr>
              <a:t>Lo stesso avviene per la potenza disponibile, che subisce un fenomeno di attenuazione differenziata con l'aumentare della distanza, in modo comunque dipendente dalla tecnologia disponibile.</a:t>
            </a:r>
            <a:endParaRPr lang="it-IT" sz="2600" dirty="0">
              <a:effectLst/>
              <a:latin typeface="Times New Roman" panose="02020603050405020304" pitchFamily="18" charset="0"/>
              <a:ea typeface="Times New Roman" panose="02020603050405020304" pitchFamily="18" charset="0"/>
            </a:endParaRPr>
          </a:p>
          <a:p>
            <a:pPr marL="0" indent="0">
              <a:buNone/>
            </a:pPr>
            <a:endParaRPr lang="it-IT" sz="3200" dirty="0"/>
          </a:p>
        </p:txBody>
      </p:sp>
    </p:spTree>
    <p:extLst>
      <p:ext uri="{BB962C8B-B14F-4D97-AF65-F5344CB8AC3E}">
        <p14:creationId xmlns:p14="http://schemas.microsoft.com/office/powerpoint/2010/main" val="2579633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055914"/>
            <a:ext cx="10210800" cy="1088571"/>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Metodologia di valutazione geopolitica</a:t>
            </a:r>
            <a:r>
              <a:rPr lang="es-ES"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2296886"/>
            <a:ext cx="10515600" cy="4408713"/>
          </a:xfrm>
        </p:spPr>
        <p:txBody>
          <a:bodyPr>
            <a:normAutofit/>
          </a:bodyPr>
          <a:lstStyle/>
          <a:p>
            <a:pPr marL="0" indent="0">
              <a:buNone/>
            </a:pPr>
            <a:r>
              <a:rPr lang="it-IT" sz="2800" dirty="0">
                <a:solidFill>
                  <a:srgbClr val="3E3F3E"/>
                </a:solidFill>
                <a:effectLst/>
                <a:latin typeface="Garamond" panose="02020404030301010803" pitchFamily="18" charset="0"/>
                <a:ea typeface="Times New Roman" panose="02020603050405020304" pitchFamily="18" charset="0"/>
              </a:rPr>
              <a:t>2) I fattori da considerare non vanno valutati in modo assoluto bensì relativo, tenendo conto delle interrelazioni fra di loro e fra i vari attori geopolitici che agiscono nello spazio prima delimitato. </a:t>
            </a:r>
          </a:p>
          <a:p>
            <a:pPr marL="0" indent="0">
              <a:buNone/>
            </a:pPr>
            <a:r>
              <a:rPr lang="it-IT" sz="2800" dirty="0">
                <a:solidFill>
                  <a:srgbClr val="3E3F3E"/>
                </a:solidFill>
                <a:effectLst/>
                <a:latin typeface="Garamond" panose="02020404030301010803" pitchFamily="18" charset="0"/>
                <a:ea typeface="Times New Roman" panose="02020603050405020304" pitchFamily="18" charset="0"/>
              </a:rPr>
              <a:t>Si tratterà sempre di effettuare analisi e valutazioni in campi disciplinari differenti, ciascuno con propri spazi e orizzonti. </a:t>
            </a:r>
          </a:p>
          <a:p>
            <a:pPr marL="0" indent="0">
              <a:buNone/>
            </a:pPr>
            <a:r>
              <a:rPr lang="it-IT" sz="2800" dirty="0">
                <a:solidFill>
                  <a:srgbClr val="3E3F3E"/>
                </a:solidFill>
                <a:effectLst/>
                <a:latin typeface="Garamond" panose="02020404030301010803" pitchFamily="18" charset="0"/>
                <a:ea typeface="Times New Roman" panose="02020603050405020304" pitchFamily="18" charset="0"/>
              </a:rPr>
              <a:t>Solo l'esistenza di un progetto, anche se di larga massima, permette valutazioni coerenti: occorre ragionare prima di misurare. </a:t>
            </a:r>
          </a:p>
          <a:p>
            <a:pPr marL="0" indent="0">
              <a:buNone/>
            </a:pPr>
            <a:r>
              <a:rPr lang="it-IT" sz="2800" dirty="0">
                <a:solidFill>
                  <a:srgbClr val="3E3F3E"/>
                </a:solidFill>
                <a:effectLst/>
                <a:latin typeface="Garamond" panose="02020404030301010803" pitchFamily="18" charset="0"/>
                <a:ea typeface="Times New Roman" panose="02020603050405020304" pitchFamily="18" charset="0"/>
              </a:rPr>
              <a:t>La sintesi progettuale precede l'analisi e questa retroagisce sulla prima, affinandola e perfezionandola</a:t>
            </a:r>
            <a:r>
              <a:rPr lang="it-IT" sz="1800" dirty="0">
                <a:solidFill>
                  <a:srgbClr val="3E3F3E"/>
                </a:solidFill>
                <a:effectLst/>
                <a:latin typeface="Garamond" panose="02020404030301010803" pitchFamily="18" charset="0"/>
                <a:ea typeface="Times New Roman" panose="02020603050405020304" pitchFamily="18" charset="0"/>
              </a:rPr>
              <a:t>.</a:t>
            </a:r>
            <a:endParaRPr lang="it-IT" sz="1800" dirty="0">
              <a:effectLst/>
              <a:latin typeface="Times New Roman" panose="02020603050405020304" pitchFamily="18" charset="0"/>
              <a:ea typeface="Times New Roman" panose="02020603050405020304" pitchFamily="18" charset="0"/>
            </a:endParaRPr>
          </a:p>
          <a:p>
            <a:pPr marL="0" indent="0">
              <a:buNone/>
            </a:pPr>
            <a:endParaRPr lang="it-IT" sz="3200" dirty="0"/>
          </a:p>
        </p:txBody>
      </p:sp>
    </p:spTree>
    <p:extLst>
      <p:ext uri="{BB962C8B-B14F-4D97-AF65-F5344CB8AC3E}">
        <p14:creationId xmlns:p14="http://schemas.microsoft.com/office/powerpoint/2010/main" val="316762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055914"/>
            <a:ext cx="10210800" cy="1088571"/>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Metodologia di valutazione geopolitica</a:t>
            </a:r>
            <a:r>
              <a:rPr lang="es-ES"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a:bodyPr>
          <a:lstStyle/>
          <a:p>
            <a:pPr marL="0" indent="0" algn="just">
              <a:lnSpc>
                <a:spcPts val="2250"/>
              </a:lnSpc>
              <a:buNone/>
            </a:pPr>
            <a:r>
              <a:rPr lang="it-IT" sz="1800" dirty="0">
                <a:latin typeface="Times New Roman" panose="02020603050405020304" pitchFamily="18" charset="0"/>
                <a:ea typeface="Times New Roman" panose="02020603050405020304" pitchFamily="18" charset="0"/>
              </a:rPr>
              <a:t>3</a:t>
            </a:r>
            <a:r>
              <a:rPr lang="it-IT" sz="2800" dirty="0">
                <a:latin typeface="Times New Roman" panose="02020603050405020304" pitchFamily="18" charset="0"/>
                <a:ea typeface="Times New Roman" panose="02020603050405020304" pitchFamily="18" charset="0"/>
              </a:rPr>
              <a:t>) </a:t>
            </a:r>
            <a:r>
              <a:rPr lang="it-IT" sz="2800" dirty="0">
                <a:solidFill>
                  <a:srgbClr val="3E3F3E"/>
                </a:solidFill>
                <a:effectLst/>
                <a:latin typeface="Garamond" panose="02020404030301010803" pitchFamily="18" charset="0"/>
                <a:ea typeface="Times New Roman" panose="02020603050405020304" pitchFamily="18" charset="0"/>
              </a:rPr>
              <a:t>La valutazione delle interazioni fra i vari attori e fattori mira infine a precisare gli interessi e a definire le politiche e le strategie per conseguirli. </a:t>
            </a:r>
          </a:p>
          <a:p>
            <a:pPr marL="0" indent="0" algn="just">
              <a:lnSpc>
                <a:spcPts val="2250"/>
              </a:lnSpc>
              <a:buNone/>
            </a:pPr>
            <a:r>
              <a:rPr lang="it-IT" sz="2800" dirty="0">
                <a:solidFill>
                  <a:srgbClr val="3E3F3E"/>
                </a:solidFill>
                <a:effectLst/>
                <a:latin typeface="Garamond" panose="02020404030301010803" pitchFamily="18" charset="0"/>
                <a:ea typeface="Times New Roman" panose="02020603050405020304" pitchFamily="18" charset="0"/>
              </a:rPr>
              <a:t>La tecnica impiegata è sostanzialmente quella dell'‛impatto incrociato', molto più flessibile e meglio in grado di tener conto degli aspetti qualitativi, e non solo quantitativi, rispetto a tecniche più rigide, quali quelle ispirate alla ‛teoria dei giochi’. </a:t>
            </a:r>
          </a:p>
          <a:p>
            <a:pPr marL="0" indent="0" algn="just">
              <a:lnSpc>
                <a:spcPts val="2250"/>
              </a:lnSpc>
              <a:buNone/>
            </a:pPr>
            <a:r>
              <a:rPr lang="it-IT" sz="2800" dirty="0">
                <a:solidFill>
                  <a:srgbClr val="3E3F3E"/>
                </a:solidFill>
                <a:effectLst/>
                <a:latin typeface="Garamond" panose="02020404030301010803" pitchFamily="18" charset="0"/>
                <a:ea typeface="Times New Roman" panose="02020603050405020304" pitchFamily="18" charset="0"/>
              </a:rPr>
              <a:t>Quest'ultimo ‛</a:t>
            </a:r>
            <a:r>
              <a:rPr lang="it-IT" sz="2800" dirty="0" err="1">
                <a:solidFill>
                  <a:srgbClr val="3E3F3E"/>
                </a:solidFill>
                <a:effectLst/>
                <a:latin typeface="Garamond" panose="02020404030301010803" pitchFamily="18" charset="0"/>
                <a:ea typeface="Times New Roman" panose="02020603050405020304" pitchFamily="18" charset="0"/>
              </a:rPr>
              <a:t>passo'</a:t>
            </a:r>
            <a:r>
              <a:rPr lang="it-IT" sz="2800" dirty="0">
                <a:solidFill>
                  <a:srgbClr val="3E3F3E"/>
                </a:solidFill>
                <a:effectLst/>
                <a:latin typeface="Garamond" panose="02020404030301010803" pitchFamily="18" charset="0"/>
                <a:ea typeface="Times New Roman" panose="02020603050405020304" pitchFamily="18" charset="0"/>
              </a:rPr>
              <a:t> metodologico è quello più creativo ed è quindi caratterizzato da un elevato tasso di soggettività, soprattutto allorquando si tratta di definire interessi e obiettivi. Nell'azione concreta, volta a raggiungere tali obiettivi, i condizionamenti e le opportunità dell'ambiente hanno invece un influsso più diretto.</a:t>
            </a:r>
            <a:endParaRPr lang="it-IT" sz="2800" dirty="0">
              <a:effectLst/>
              <a:latin typeface="Times New Roman" panose="02020603050405020304" pitchFamily="18" charset="0"/>
              <a:ea typeface="Times New Roman" panose="02020603050405020304" pitchFamily="18" charset="0"/>
            </a:endParaRPr>
          </a:p>
          <a:p>
            <a:pPr algn="just">
              <a:lnSpc>
                <a:spcPts val="2250"/>
              </a:lnSpc>
            </a:pPr>
            <a:r>
              <a:rPr lang="it-IT" sz="2800" dirty="0">
                <a:solidFill>
                  <a:srgbClr val="3E3F3E"/>
                </a:solidFill>
                <a:effectLst/>
                <a:latin typeface="Garamond" panose="02020404030301010803" pitchFamily="18" charset="0"/>
                <a:ea typeface="Times New Roman" panose="02020603050405020304" pitchFamily="18" charset="0"/>
              </a:rPr>
              <a:t>La nuova geopolitica tiene quindi conto degli spazi e dei flussi e si traduce nella capacità di ‛pensare lo </a:t>
            </a:r>
            <a:r>
              <a:rPr lang="it-IT" sz="2800" dirty="0" err="1">
                <a:solidFill>
                  <a:srgbClr val="3E3F3E"/>
                </a:solidFill>
                <a:effectLst/>
                <a:latin typeface="Garamond" panose="02020404030301010803" pitchFamily="18" charset="0"/>
                <a:ea typeface="Times New Roman" panose="02020603050405020304" pitchFamily="18" charset="0"/>
              </a:rPr>
              <a:t>spazio</a:t>
            </a:r>
            <a:r>
              <a:rPr lang="it-IT" sz="1800" dirty="0" err="1">
                <a:solidFill>
                  <a:srgbClr val="3E3F3E"/>
                </a:solidFill>
                <a:effectLst/>
                <a:latin typeface="Garamond" panose="02020404030301010803" pitchFamily="18" charset="0"/>
                <a:ea typeface="Times New Roman" panose="02020603050405020304" pitchFamily="18" charset="0"/>
              </a:rPr>
              <a:t>'</a:t>
            </a:r>
            <a:r>
              <a:rPr lang="it-IT" sz="1800" dirty="0">
                <a:solidFill>
                  <a:srgbClr val="3E3F3E"/>
                </a:solidFill>
                <a:effectLst/>
                <a:latin typeface="Garamond" panose="02020404030301010803" pitchFamily="18" charset="0"/>
                <a:ea typeface="Times New Roman" panose="02020603050405020304" pitchFamily="18" charset="0"/>
              </a:rPr>
              <a:t>.</a:t>
            </a:r>
            <a:endParaRPr lang="it-IT" sz="1800" dirty="0">
              <a:effectLst/>
              <a:latin typeface="Times New Roman" panose="02020603050405020304" pitchFamily="18" charset="0"/>
              <a:ea typeface="Times New Roman" panose="02020603050405020304" pitchFamily="18" charset="0"/>
            </a:endParaRPr>
          </a:p>
          <a:p>
            <a:pPr marL="0" indent="0">
              <a:buNone/>
            </a:pPr>
            <a:endParaRPr lang="it-IT" sz="3200" dirty="0"/>
          </a:p>
        </p:txBody>
      </p:sp>
    </p:spTree>
    <p:extLst>
      <p:ext uri="{BB962C8B-B14F-4D97-AF65-F5344CB8AC3E}">
        <p14:creationId xmlns:p14="http://schemas.microsoft.com/office/powerpoint/2010/main" val="189607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 fattori geopolitici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a:bodyPr>
          <a:lstStyle/>
          <a:p>
            <a:pPr marL="0" indent="0" algn="just">
              <a:lnSpc>
                <a:spcPts val="2250"/>
              </a:lnSpc>
              <a:buNone/>
            </a:pPr>
            <a:r>
              <a:rPr lang="it-IT" sz="2800" dirty="0">
                <a:solidFill>
                  <a:srgbClr val="3E3F3E"/>
                </a:solidFill>
                <a:latin typeface="Garamond" panose="02020404030301010803" pitchFamily="18" charset="0"/>
              </a:rPr>
              <a:t>a) Fattori permanenti</a:t>
            </a:r>
          </a:p>
          <a:p>
            <a:pPr marL="0" indent="0" algn="just">
              <a:lnSpc>
                <a:spcPts val="2250"/>
              </a:lnSpc>
              <a:buNone/>
            </a:pPr>
            <a:r>
              <a:rPr lang="it-IT" sz="2800" dirty="0">
                <a:solidFill>
                  <a:srgbClr val="3E3F3E"/>
                </a:solidFill>
                <a:latin typeface="Garamond" panose="02020404030301010803" pitchFamily="18" charset="0"/>
              </a:rPr>
              <a:t>b) Fattori variabili</a:t>
            </a:r>
          </a:p>
          <a:p>
            <a:pPr marL="0" indent="0" algn="just">
              <a:lnSpc>
                <a:spcPts val="2250"/>
              </a:lnSpc>
              <a:buNone/>
            </a:pPr>
            <a:endParaRPr lang="it-IT" sz="2800" dirty="0">
              <a:solidFill>
                <a:srgbClr val="3E3F3E"/>
              </a:solidFill>
              <a:latin typeface="Garamond" panose="02020404030301010803" pitchFamily="18" charset="0"/>
            </a:endParaRPr>
          </a:p>
          <a:p>
            <a:pPr marL="514350" indent="-514350" algn="just">
              <a:lnSpc>
                <a:spcPts val="2250"/>
              </a:lnSpc>
              <a:buAutoNum type="alphaLcParenR"/>
            </a:pPr>
            <a:r>
              <a:rPr lang="it-IT" sz="2800" dirty="0">
                <a:solidFill>
                  <a:srgbClr val="3E3F3E"/>
                </a:solidFill>
                <a:latin typeface="Garamond" panose="02020404030301010803" pitchFamily="18" charset="0"/>
              </a:rPr>
              <a:t>FATTORI PERMANENTI:</a:t>
            </a:r>
          </a:p>
          <a:p>
            <a:pPr marL="0" indent="0" algn="just">
              <a:lnSpc>
                <a:spcPts val="2250"/>
              </a:lnSpc>
              <a:buNone/>
            </a:pPr>
            <a:r>
              <a:rPr lang="it-IT" sz="2800" dirty="0">
                <a:solidFill>
                  <a:srgbClr val="3E3F3E"/>
                </a:solidFill>
                <a:latin typeface="Garamond" panose="02020404030301010803" pitchFamily="18" charset="0"/>
              </a:rPr>
              <a:t>I principali fattori geopolitici permanenti, o sufficientemente stabili per essere considerati tali, sono: lo spazio, la posizione, la natura continentale o insulare, la morfologia, la dimensione, il clima, le risorse naturali e la cultura di un popolo, quest'ultima intesa come quel complesso di valori e di principî che gli derivano dalla sua storia, religione, ecc., e che determinano la sua percezione, o ‛senso dello </a:t>
            </a:r>
            <a:r>
              <a:rPr lang="it-IT" sz="2800" dirty="0" err="1">
                <a:solidFill>
                  <a:srgbClr val="3E3F3E"/>
                </a:solidFill>
                <a:latin typeface="Garamond" panose="02020404030301010803" pitchFamily="18" charset="0"/>
              </a:rPr>
              <a:t>spazio'</a:t>
            </a:r>
            <a:r>
              <a:rPr lang="it-IT" sz="2800" dirty="0">
                <a:solidFill>
                  <a:srgbClr val="3E3F3E"/>
                </a:solidFill>
                <a:latin typeface="Garamond" panose="02020404030301010803" pitchFamily="18" charset="0"/>
              </a:rPr>
              <a:t>, il quale a sua volta si materializza in una particolare rappresentazione.</a:t>
            </a:r>
          </a:p>
          <a:p>
            <a:pPr marL="0" indent="0" algn="just">
              <a:lnSpc>
                <a:spcPts val="2250"/>
              </a:lnSpc>
              <a:buNone/>
            </a:pPr>
            <a:endParaRPr lang="it-IT" sz="2800" dirty="0">
              <a:solidFill>
                <a:srgbClr val="3E3F3E"/>
              </a:solidFill>
              <a:latin typeface="Garamond" panose="02020404030301010803" pitchFamily="18" charset="0"/>
            </a:endParaRPr>
          </a:p>
        </p:txBody>
      </p:sp>
    </p:spTree>
    <p:extLst>
      <p:ext uri="{BB962C8B-B14F-4D97-AF65-F5344CB8AC3E}">
        <p14:creationId xmlns:p14="http://schemas.microsoft.com/office/powerpoint/2010/main" val="4124196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 fattori geopolitici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a:bodyPr>
          <a:lstStyle/>
          <a:p>
            <a:pPr marL="514350" indent="-514350" algn="just">
              <a:lnSpc>
                <a:spcPts val="2250"/>
              </a:lnSpc>
              <a:buAutoNum type="alphaLcParenR"/>
            </a:pPr>
            <a:r>
              <a:rPr lang="it-IT" sz="2800" dirty="0">
                <a:solidFill>
                  <a:srgbClr val="3E3F3E"/>
                </a:solidFill>
                <a:latin typeface="Garamond" panose="02020404030301010803" pitchFamily="18" charset="0"/>
              </a:rPr>
              <a:t>FATTORI PERMANENTI:</a:t>
            </a:r>
          </a:p>
          <a:p>
            <a:pPr marL="0" indent="0" algn="just">
              <a:lnSpc>
                <a:spcPts val="2250"/>
              </a:lnSpc>
              <a:buNone/>
            </a:pPr>
            <a:r>
              <a:rPr lang="it-IT" sz="2000" b="0" i="0" dirty="0">
                <a:solidFill>
                  <a:srgbClr val="3E3F3E"/>
                </a:solidFill>
                <a:effectLst/>
                <a:latin typeface="Crimson Text"/>
              </a:rPr>
              <a:t>I fattori fisici dominarono la geopolitica fino al secondo conflitto mondiale, anche se quelli umani assunsero crescente importanza con lo sviluppo sia di una visione darwinista (e quindi dinamica) dei rapporti sociali, sia di una concezione ispirata all'antropologia e alla geografia politica. </a:t>
            </a:r>
          </a:p>
          <a:p>
            <a:pPr marL="0" indent="0" algn="just">
              <a:lnSpc>
                <a:spcPts val="2250"/>
              </a:lnSpc>
              <a:buNone/>
            </a:pPr>
            <a:r>
              <a:rPr lang="it-IT" sz="2000" b="0" i="0" dirty="0">
                <a:solidFill>
                  <a:srgbClr val="3E3F3E"/>
                </a:solidFill>
                <a:effectLst/>
                <a:latin typeface="Crimson Text"/>
              </a:rPr>
              <a:t>Si postulava, infatti, tanto la costanza di taluni meccanismi di fondo dei rapporti internazionali, quanto l'impatto diretto dei condizionamenti e delle opportunità geografiche sulla dinamica delle potenze. </a:t>
            </a:r>
          </a:p>
          <a:p>
            <a:pPr marL="0" indent="0" algn="just">
              <a:lnSpc>
                <a:spcPts val="2250"/>
              </a:lnSpc>
              <a:buNone/>
            </a:pPr>
            <a:r>
              <a:rPr lang="it-IT" sz="2000" b="0" i="0" dirty="0">
                <a:solidFill>
                  <a:srgbClr val="3E3F3E"/>
                </a:solidFill>
                <a:effectLst/>
                <a:latin typeface="Crimson Text"/>
              </a:rPr>
              <a:t>Il pensiero geopolitico serviva quindi all'elaborazione di una serie di principî e regole aventi validità generale e tendenzialmente normativa, soprattutto quando da tali principî furono sviluppate teorie coerenti, con l'ambizione di trasformare la geopolitica in scienza o di dimostrare la necessità e l'oggettività delle proposte via via formulate.</a:t>
            </a:r>
          </a:p>
        </p:txBody>
      </p:sp>
    </p:spTree>
    <p:extLst>
      <p:ext uri="{BB962C8B-B14F-4D97-AF65-F5344CB8AC3E}">
        <p14:creationId xmlns:p14="http://schemas.microsoft.com/office/powerpoint/2010/main" val="396740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 fattori geopolitici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a:bodyPr>
          <a:lstStyle/>
          <a:p>
            <a:pPr marL="514350" indent="-514350" algn="just">
              <a:lnSpc>
                <a:spcPts val="2250"/>
              </a:lnSpc>
              <a:buAutoNum type="alphaLcParenR"/>
            </a:pPr>
            <a:r>
              <a:rPr lang="it-IT" sz="2800" dirty="0">
                <a:solidFill>
                  <a:srgbClr val="3E3F3E"/>
                </a:solidFill>
                <a:latin typeface="Garamond" panose="02020404030301010803" pitchFamily="18" charset="0"/>
              </a:rPr>
              <a:t>FATTORI PERMANENTI:</a:t>
            </a:r>
          </a:p>
          <a:p>
            <a:pPr marL="0" indent="0" algn="just">
              <a:lnSpc>
                <a:spcPts val="2250"/>
              </a:lnSpc>
              <a:buNone/>
            </a:pPr>
            <a:r>
              <a:rPr lang="it-IT" sz="2000" b="0" i="0" dirty="0">
                <a:solidFill>
                  <a:srgbClr val="3E3F3E"/>
                </a:solidFill>
                <a:effectLst/>
                <a:latin typeface="Crimson Text"/>
              </a:rPr>
              <a:t>Lo sviluppo della tecnologia ha diminuito l'importanza delle dimensioni naturali e soprattutto di quelle spaziali, anche se il territorio rimane determinante, come risulta evidente dall'importanza delle autorappresentazioni geopolitiche dei gruppi in lotta nei conflitti etnici e identitari. </a:t>
            </a:r>
          </a:p>
          <a:p>
            <a:pPr marL="0" indent="0" algn="just">
              <a:lnSpc>
                <a:spcPts val="2250"/>
              </a:lnSpc>
              <a:buNone/>
            </a:pPr>
            <a:r>
              <a:rPr lang="it-IT" sz="2000" b="0" i="0" dirty="0">
                <a:solidFill>
                  <a:srgbClr val="3E3F3E"/>
                </a:solidFill>
                <a:effectLst/>
                <a:latin typeface="Crimson Text"/>
              </a:rPr>
              <a:t>Si è modificato anche il valore della distanza: più che di distanza geografica, bisogna parlare di dimensioni spazio-temporali o di costo e tempo dei trasporti (l'impatto di questi ultimi è peraltro diminuito, per il fatto che una parte crescente del commercio mondiale si riferisce ai servizi e quindi a beni immateriali, veicolabili sulle ‛autostrade dell'informazione’). </a:t>
            </a:r>
          </a:p>
          <a:p>
            <a:pPr marL="0" indent="0" algn="just">
              <a:lnSpc>
                <a:spcPts val="2250"/>
              </a:lnSpc>
              <a:buNone/>
            </a:pPr>
            <a:r>
              <a:rPr lang="it-IT" sz="2000" b="0" i="0" dirty="0">
                <a:solidFill>
                  <a:srgbClr val="3E3F3E"/>
                </a:solidFill>
                <a:effectLst/>
                <a:latin typeface="Crimson Text"/>
              </a:rPr>
              <a:t>La ‛geografia volontaria' (tunnel, canali, ponti, ecc.) e l'avvento dei trasporti aerei e delle telecomunicazioni via satellite hanno modificato profondamente la geografia naturale. Con l'avvento dei mezzi aerospaziali, la contrapposizione fra terra e mare non è più netta come in passato.</a:t>
            </a:r>
          </a:p>
          <a:p>
            <a:pPr marL="0" indent="0" algn="just">
              <a:lnSpc>
                <a:spcPts val="2250"/>
              </a:lnSpc>
              <a:buNone/>
            </a:pPr>
            <a:endParaRPr lang="it-IT" sz="2800" dirty="0">
              <a:solidFill>
                <a:srgbClr val="3E3F3E"/>
              </a:solidFill>
              <a:latin typeface="Garamond" panose="02020404030301010803" pitchFamily="18" charset="0"/>
            </a:endParaRPr>
          </a:p>
        </p:txBody>
      </p:sp>
    </p:spTree>
    <p:extLst>
      <p:ext uri="{BB962C8B-B14F-4D97-AF65-F5344CB8AC3E}">
        <p14:creationId xmlns:p14="http://schemas.microsoft.com/office/powerpoint/2010/main" val="2652730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52894B-70F4-9F4A-B7C6-068ED1B0CB71}"/>
              </a:ext>
            </a:extLst>
          </p:cNvPr>
          <p:cNvSpPr>
            <a:spLocks noGrp="1"/>
          </p:cNvSpPr>
          <p:nvPr>
            <p:ph type="title"/>
          </p:nvPr>
        </p:nvSpPr>
        <p:spPr/>
        <p:txBody>
          <a:bodyPr/>
          <a:lstStyle/>
          <a:p>
            <a:pPr algn="ctr"/>
            <a:r>
              <a:rPr lang="it-IT" dirty="0"/>
              <a:t>METODOLOGIA DI INDAGINE</a:t>
            </a:r>
          </a:p>
        </p:txBody>
      </p:sp>
      <p:sp>
        <p:nvSpPr>
          <p:cNvPr id="3" name="Segnaposto testo 2">
            <a:extLst>
              <a:ext uri="{FF2B5EF4-FFF2-40B4-BE49-F238E27FC236}">
                <a16:creationId xmlns:a16="http://schemas.microsoft.com/office/drawing/2014/main" id="{44546E72-B7B5-8A49-A711-8EB40DFD703D}"/>
              </a:ext>
            </a:extLst>
          </p:cNvPr>
          <p:cNvSpPr>
            <a:spLocks noGrp="1"/>
          </p:cNvSpPr>
          <p:nvPr>
            <p:ph type="body" idx="1"/>
          </p:nvPr>
        </p:nvSpPr>
        <p:spPr/>
        <p:txBody>
          <a:bodyPr/>
          <a:lstStyle/>
          <a:p>
            <a:pPr algn="ctr"/>
            <a:r>
              <a:rPr lang="it-IT" dirty="0"/>
              <a:t>CARLO JEAN</a:t>
            </a:r>
          </a:p>
        </p:txBody>
      </p:sp>
    </p:spTree>
    <p:extLst>
      <p:ext uri="{BB962C8B-B14F-4D97-AF65-F5344CB8AC3E}">
        <p14:creationId xmlns:p14="http://schemas.microsoft.com/office/powerpoint/2010/main" val="3333544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 fattori geopolitici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a:bodyPr>
          <a:lstStyle/>
          <a:p>
            <a:pPr marL="514350" indent="-514350" algn="just">
              <a:lnSpc>
                <a:spcPts val="2250"/>
              </a:lnSpc>
              <a:buAutoNum type="alphaLcParenR"/>
            </a:pPr>
            <a:r>
              <a:rPr lang="it-IT" sz="2800" dirty="0">
                <a:solidFill>
                  <a:srgbClr val="3E3F3E"/>
                </a:solidFill>
                <a:latin typeface="Garamond" panose="02020404030301010803" pitchFamily="18" charset="0"/>
              </a:rPr>
              <a:t>FATTORI PERMANENTI:</a:t>
            </a:r>
          </a:p>
          <a:p>
            <a:pPr marL="0" indent="0" algn="just">
              <a:buNone/>
            </a:pPr>
            <a:r>
              <a:rPr lang="it-IT" sz="2000" b="0" i="0" dirty="0">
                <a:solidFill>
                  <a:srgbClr val="3E3F3E"/>
                </a:solidFill>
                <a:effectLst/>
                <a:latin typeface="Crimson Text"/>
              </a:rPr>
              <a:t>L'importanza delle risorse naturali si è modificata, sia per la moltiplicazione delle loro fonti, sia per la loro ampia sostituzione con materiali artificiali, quali la plastica al posto dell'acciaio, l'energia nucleare al posto del petrolio, ecc.</a:t>
            </a:r>
          </a:p>
          <a:p>
            <a:pPr marL="0" indent="0" algn="just">
              <a:buNone/>
            </a:pPr>
            <a:r>
              <a:rPr lang="it-IT" sz="2000" b="0" i="0" dirty="0">
                <a:solidFill>
                  <a:srgbClr val="3E3F3E"/>
                </a:solidFill>
                <a:effectLst/>
                <a:latin typeface="Crimson Text"/>
              </a:rPr>
              <a:t>In passato, il valore geopolitico del territorio era collegato soprattutto con il gettito fiscale (prevalentemente agricolo) e con la leva militare: per questo le dimensioni erano considerate tanto importanti, da originare teorie come quelle dello ‛spazio vitale’. </a:t>
            </a:r>
          </a:p>
          <a:p>
            <a:pPr marL="0" indent="0" algn="just">
              <a:buNone/>
            </a:pPr>
            <a:r>
              <a:rPr lang="it-IT" sz="2000" b="0" i="0" dirty="0">
                <a:solidFill>
                  <a:srgbClr val="3E3F3E"/>
                </a:solidFill>
                <a:effectLst/>
                <a:latin typeface="Crimson Text"/>
              </a:rPr>
              <a:t>Oggi le dimensioni possono rivelarsi, invece, un </a:t>
            </a:r>
            <a:r>
              <a:rPr lang="it-IT" sz="2000" b="0" i="1" dirty="0">
                <a:solidFill>
                  <a:srgbClr val="3E3F3E"/>
                </a:solidFill>
                <a:effectLst/>
                <a:latin typeface="Crimson Text"/>
              </a:rPr>
              <a:t>handicap</a:t>
            </a:r>
            <a:r>
              <a:rPr lang="it-IT" sz="2000" b="0" i="0" dirty="0">
                <a:solidFill>
                  <a:srgbClr val="3E3F3E"/>
                </a:solidFill>
                <a:effectLst/>
                <a:latin typeface="Crimson Text"/>
              </a:rPr>
              <a:t> per l'economia: lo Stato-nazione è al tempo stesso troppo piccolo e troppo ampio. Si è passati da una situazione in cui i mercati erano in numero maggiore degli Stati a una in cui esiste, almeno per molti settori, un unico mercato mondiale.</a:t>
            </a:r>
          </a:p>
        </p:txBody>
      </p:sp>
    </p:spTree>
    <p:extLst>
      <p:ext uri="{BB962C8B-B14F-4D97-AF65-F5344CB8AC3E}">
        <p14:creationId xmlns:p14="http://schemas.microsoft.com/office/powerpoint/2010/main" val="1564903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 fattori geopolitici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fontScale="70000" lnSpcReduction="20000"/>
          </a:bodyPr>
          <a:lstStyle/>
          <a:p>
            <a:pPr marL="514350" indent="-514350" algn="just">
              <a:lnSpc>
                <a:spcPts val="2250"/>
              </a:lnSpc>
              <a:buAutoNum type="alphaLcParenR"/>
            </a:pPr>
            <a:r>
              <a:rPr lang="it-IT" sz="2800" dirty="0">
                <a:solidFill>
                  <a:srgbClr val="3E3F3E"/>
                </a:solidFill>
                <a:latin typeface="Garamond" panose="02020404030301010803" pitchFamily="18" charset="0"/>
              </a:rPr>
              <a:t>FATTORI PERMANENTI:</a:t>
            </a:r>
          </a:p>
          <a:p>
            <a:pPr marL="0" indent="0" algn="just">
              <a:buNone/>
            </a:pPr>
            <a:r>
              <a:rPr lang="it-IT" sz="2800" b="0" i="0" dirty="0">
                <a:solidFill>
                  <a:srgbClr val="3E3F3E"/>
                </a:solidFill>
                <a:effectLst/>
                <a:latin typeface="Crimson Text"/>
              </a:rPr>
              <a:t>In passato dominavano le dimensioni territoriali e orizzontali della geopolitica, oggi invece sono preminenti i flussi, rispetto agli spazi. </a:t>
            </a:r>
          </a:p>
          <a:p>
            <a:pPr marL="0" indent="0" algn="just">
              <a:buNone/>
            </a:pPr>
            <a:r>
              <a:rPr lang="it-IT" sz="2800" b="0" i="0" dirty="0">
                <a:solidFill>
                  <a:srgbClr val="3E3F3E"/>
                </a:solidFill>
                <a:effectLst/>
                <a:latin typeface="Crimson Text"/>
              </a:rPr>
              <a:t>La potenza e la ricchezza di uno Stato dipendono sempre più dall'essere inserito efficacemente nei flussi globali; la geopolitica si è così trasformata da prevalentemente statica in dinamica, anche se il principale soggetto geopolitico - lo Stato - è rimasto territoriale e deve quindi conciliare la sua territorialità con un efficace inserimento nella rete dei flussi finanziari, informativi, dei servizi avanzati, tecnologici, ecc. A tale proposito va rilevato che, mentre nel passato la coesione dello Stato veniva mantenuta soprattutto opponendosi alla rivolta dei poveri e proteggendo le industrie con barriere tariffarie, la situazione ora è notevolmente cambiata: non sono più i poveri a rivoltarsi contro lo Stato, ma i ceti e le regioni più ricche, che tendono a internazionalizzarsi sempre più, trasferendo capacità produttive, conoscenze tecnologiche, capitali e attività negli Stati o insiemi subnazionali che offrono loro migliori condizioni dal punto di vista fiscale, di costo e qualità di manodopera, di servizi e di infrastrutture. Non è più lo Stato a tassare le imprese, bensì queste ultime a scegliere lo Stato da cui farsi tassare.</a:t>
            </a:r>
          </a:p>
          <a:p>
            <a:pPr marL="0" indent="0" algn="just">
              <a:buNone/>
            </a:pPr>
            <a:r>
              <a:rPr lang="it-IT" sz="2800" b="0" i="0" dirty="0">
                <a:solidFill>
                  <a:srgbClr val="3E3F3E"/>
                </a:solidFill>
                <a:effectLst/>
                <a:latin typeface="Crimson Text"/>
              </a:rPr>
              <a:t> Il significato territoriale della base economica nazionale, fondamentale nella geopolitica del passato, che cercava, appunto con lo ‛spazio vitale', di realizzare l'‛autarchia', si è grandemente modificato.</a:t>
            </a:r>
          </a:p>
          <a:p>
            <a:pPr marL="0" indent="0" algn="just">
              <a:lnSpc>
                <a:spcPts val="2250"/>
              </a:lnSpc>
              <a:buNone/>
            </a:pPr>
            <a:endParaRPr lang="it-IT" sz="2800" dirty="0">
              <a:solidFill>
                <a:srgbClr val="3E3F3E"/>
              </a:solidFill>
              <a:latin typeface="Garamond" panose="02020404030301010803" pitchFamily="18" charset="0"/>
            </a:endParaRPr>
          </a:p>
        </p:txBody>
      </p:sp>
    </p:spTree>
    <p:extLst>
      <p:ext uri="{BB962C8B-B14F-4D97-AF65-F5344CB8AC3E}">
        <p14:creationId xmlns:p14="http://schemas.microsoft.com/office/powerpoint/2010/main" val="2700577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 fattori geopolitici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fontScale="92500" lnSpcReduction="20000"/>
          </a:bodyPr>
          <a:lstStyle/>
          <a:p>
            <a:pPr marL="514350" indent="-514350" algn="just">
              <a:lnSpc>
                <a:spcPts val="2250"/>
              </a:lnSpc>
              <a:buAutoNum type="alphaLcParenR"/>
            </a:pPr>
            <a:r>
              <a:rPr lang="it-IT" sz="2800" dirty="0">
                <a:solidFill>
                  <a:srgbClr val="3E3F3E"/>
                </a:solidFill>
                <a:latin typeface="Garamond" panose="02020404030301010803" pitchFamily="18" charset="0"/>
              </a:rPr>
              <a:t>FATTORI PERMANENTI:</a:t>
            </a:r>
          </a:p>
          <a:p>
            <a:pPr marL="0" indent="0" algn="just">
              <a:buNone/>
            </a:pPr>
            <a:r>
              <a:rPr lang="it-IT" sz="2800" b="0" i="0" dirty="0">
                <a:solidFill>
                  <a:srgbClr val="3E3F3E"/>
                </a:solidFill>
                <a:effectLst/>
                <a:latin typeface="Crimson Text"/>
              </a:rPr>
              <a:t>Al modello ‛impero territoriale' si è sostituito quello ‛economia </a:t>
            </a:r>
            <a:r>
              <a:rPr lang="it-IT" sz="2800" b="0" i="0" dirty="0" err="1">
                <a:solidFill>
                  <a:srgbClr val="3E3F3E"/>
                </a:solidFill>
                <a:effectLst/>
                <a:latin typeface="Crimson Text"/>
              </a:rPr>
              <a:t>mondo'</a:t>
            </a:r>
            <a:r>
              <a:rPr lang="it-IT" sz="2800" b="0" i="0" dirty="0">
                <a:solidFill>
                  <a:srgbClr val="3E3F3E"/>
                </a:solidFill>
                <a:effectLst/>
                <a:latin typeface="Crimson Text"/>
              </a:rPr>
              <a:t>, più vantaggioso perché non comporta i costi burocratici del mantenimento dell'ordine dell'impero, pur consentendo di trarne gli stessi vantaggi con i mezzi della geoeconomia e dell'informazione. </a:t>
            </a:r>
          </a:p>
          <a:p>
            <a:pPr marL="0" indent="0" algn="just">
              <a:buNone/>
            </a:pPr>
            <a:r>
              <a:rPr lang="it-IT" sz="2800" b="0" i="0" dirty="0">
                <a:solidFill>
                  <a:srgbClr val="3E3F3E"/>
                </a:solidFill>
                <a:effectLst/>
                <a:latin typeface="Crimson Text"/>
              </a:rPr>
              <a:t>La sconfitta dell'Unione Sovietica nella guerra fredda è sicuramente dovuta anche alla maggiore efficienza dei sistemi ‛economia </a:t>
            </a:r>
            <a:r>
              <a:rPr lang="it-IT" sz="2800" b="0" i="0" dirty="0" err="1">
                <a:solidFill>
                  <a:srgbClr val="3E3F3E"/>
                </a:solidFill>
                <a:effectLst/>
                <a:latin typeface="Crimson Text"/>
              </a:rPr>
              <a:t>mondo'</a:t>
            </a:r>
            <a:r>
              <a:rPr lang="it-IT" sz="2800" b="0" i="0" dirty="0">
                <a:solidFill>
                  <a:srgbClr val="3E3F3E"/>
                </a:solidFill>
                <a:effectLst/>
                <a:latin typeface="Crimson Text"/>
              </a:rPr>
              <a:t> dell'Occidente rispetto al modello dell'‛impero territoriale' che caratterizzava il blocco sovietico.</a:t>
            </a:r>
          </a:p>
          <a:p>
            <a:pPr marL="0" indent="0" algn="just">
              <a:buNone/>
            </a:pPr>
            <a:r>
              <a:rPr lang="it-IT" sz="2800" b="0" i="0" dirty="0">
                <a:solidFill>
                  <a:srgbClr val="3E3F3E"/>
                </a:solidFill>
                <a:effectLst/>
                <a:latin typeface="Crimson Text"/>
              </a:rPr>
              <a:t>L'importanza e il significato diretto dei fattori geografici e fisici sulla geopolitica non sono peraltro scomparsi.</a:t>
            </a:r>
          </a:p>
          <a:p>
            <a:pPr marL="0" indent="0" algn="just">
              <a:buNone/>
            </a:pPr>
            <a:r>
              <a:rPr lang="it-IT" sz="2800" b="0" i="0" dirty="0">
                <a:solidFill>
                  <a:srgbClr val="3E3F3E"/>
                </a:solidFill>
                <a:effectLst/>
                <a:latin typeface="Crimson Text"/>
              </a:rPr>
              <a:t>La posizione, gli stretti marittimi, la disponibilità d'acqua e di prodotti petroliferi, ecc., sono rimasti fattori essenziali anche nella geopolitica contemporanea.</a:t>
            </a:r>
          </a:p>
          <a:p>
            <a:pPr marL="0" indent="0" algn="just">
              <a:buNone/>
            </a:pPr>
            <a:endParaRPr lang="it-IT" sz="2000" b="0" i="0" dirty="0">
              <a:solidFill>
                <a:srgbClr val="3E3F3E"/>
              </a:solidFill>
              <a:effectLst/>
              <a:latin typeface="Crimson Text"/>
            </a:endParaRPr>
          </a:p>
          <a:p>
            <a:pPr marL="0" indent="0" algn="just">
              <a:lnSpc>
                <a:spcPts val="2250"/>
              </a:lnSpc>
              <a:buNone/>
            </a:pPr>
            <a:endParaRPr lang="it-IT" sz="2800" dirty="0">
              <a:solidFill>
                <a:srgbClr val="3E3F3E"/>
              </a:solidFill>
              <a:latin typeface="Garamond" panose="02020404030301010803" pitchFamily="18" charset="0"/>
            </a:endParaRPr>
          </a:p>
        </p:txBody>
      </p:sp>
    </p:spTree>
    <p:extLst>
      <p:ext uri="{BB962C8B-B14F-4D97-AF65-F5344CB8AC3E}">
        <p14:creationId xmlns:p14="http://schemas.microsoft.com/office/powerpoint/2010/main" val="749929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 fattori geopolitici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a:bodyPr>
          <a:lstStyle/>
          <a:p>
            <a:pPr marL="514350" indent="-514350" algn="just">
              <a:lnSpc>
                <a:spcPts val="2250"/>
              </a:lnSpc>
              <a:buAutoNum type="alphaLcParenR"/>
            </a:pPr>
            <a:r>
              <a:rPr lang="it-IT" sz="2800" dirty="0">
                <a:solidFill>
                  <a:srgbClr val="3E3F3E"/>
                </a:solidFill>
                <a:latin typeface="Garamond" panose="02020404030301010803" pitchFamily="18" charset="0"/>
              </a:rPr>
              <a:t>FATTORI VARIABILI:</a:t>
            </a:r>
          </a:p>
          <a:p>
            <a:pPr marL="0" indent="0" algn="just">
              <a:buNone/>
            </a:pPr>
            <a:endParaRPr lang="it-IT" sz="2000" b="0" i="0" dirty="0">
              <a:solidFill>
                <a:srgbClr val="3E3F3E"/>
              </a:solidFill>
              <a:effectLst/>
              <a:latin typeface="Crimson Text"/>
            </a:endParaRPr>
          </a:p>
          <a:p>
            <a:pPr marL="0" indent="0" algn="just">
              <a:lnSpc>
                <a:spcPts val="2250"/>
              </a:lnSpc>
              <a:buNone/>
            </a:pPr>
            <a:r>
              <a:rPr lang="it-IT" sz="2800" b="0" i="0" dirty="0">
                <a:solidFill>
                  <a:srgbClr val="3E3F3E"/>
                </a:solidFill>
                <a:effectLst/>
                <a:latin typeface="Crimson Text"/>
              </a:rPr>
              <a:t>I fattori geopolitici variabili sono:</a:t>
            </a:r>
          </a:p>
          <a:p>
            <a:pPr marL="0" indent="0" algn="just">
              <a:lnSpc>
                <a:spcPts val="2250"/>
              </a:lnSpc>
              <a:buNone/>
            </a:pPr>
            <a:endParaRPr lang="it-IT" sz="2800" b="0" i="0" dirty="0">
              <a:solidFill>
                <a:srgbClr val="3E3F3E"/>
              </a:solidFill>
              <a:effectLst/>
              <a:latin typeface="Crimson Text"/>
            </a:endParaRPr>
          </a:p>
          <a:p>
            <a:pPr marL="457200" indent="-457200" algn="just">
              <a:lnSpc>
                <a:spcPts val="2250"/>
              </a:lnSpc>
              <a:buAutoNum type="arabicParenR"/>
            </a:pPr>
            <a:r>
              <a:rPr lang="it-IT" sz="2800" b="0" i="0" dirty="0">
                <a:solidFill>
                  <a:srgbClr val="3E3F3E"/>
                </a:solidFill>
                <a:effectLst/>
                <a:latin typeface="Crimson Text"/>
              </a:rPr>
              <a:t>la popolazione</a:t>
            </a:r>
          </a:p>
          <a:p>
            <a:pPr marL="457200" indent="-457200" algn="just">
              <a:lnSpc>
                <a:spcPts val="2250"/>
              </a:lnSpc>
              <a:buAutoNum type="arabicParenR"/>
            </a:pPr>
            <a:r>
              <a:rPr lang="it-IT" sz="2800" b="0" i="0" dirty="0">
                <a:solidFill>
                  <a:srgbClr val="3E3F3E"/>
                </a:solidFill>
                <a:effectLst/>
                <a:latin typeface="Crimson Text"/>
              </a:rPr>
              <a:t>l'economia</a:t>
            </a:r>
          </a:p>
          <a:p>
            <a:pPr marL="457200" indent="-457200" algn="just">
              <a:lnSpc>
                <a:spcPts val="2250"/>
              </a:lnSpc>
              <a:buAutoNum type="arabicParenR"/>
            </a:pPr>
            <a:r>
              <a:rPr lang="it-IT" sz="2800" b="0" i="0" dirty="0">
                <a:solidFill>
                  <a:srgbClr val="3E3F3E"/>
                </a:solidFill>
                <a:effectLst/>
                <a:latin typeface="Crimson Text"/>
              </a:rPr>
              <a:t>la finanza</a:t>
            </a:r>
          </a:p>
          <a:p>
            <a:pPr marL="457200" indent="-457200" algn="just">
              <a:lnSpc>
                <a:spcPts val="2250"/>
              </a:lnSpc>
              <a:buAutoNum type="arabicParenR"/>
            </a:pPr>
            <a:r>
              <a:rPr lang="it-IT" sz="2800" b="0" i="0" dirty="0">
                <a:solidFill>
                  <a:srgbClr val="3E3F3E"/>
                </a:solidFill>
                <a:effectLst/>
                <a:latin typeface="Crimson Text"/>
              </a:rPr>
              <a:t> le istituzioni politiche interne e internazionali</a:t>
            </a:r>
          </a:p>
          <a:p>
            <a:pPr marL="457200" indent="-457200" algn="just">
              <a:lnSpc>
                <a:spcPts val="2250"/>
              </a:lnSpc>
              <a:buAutoNum type="arabicParenR"/>
            </a:pPr>
            <a:r>
              <a:rPr lang="it-IT" sz="2800" b="0" i="0" dirty="0">
                <a:solidFill>
                  <a:srgbClr val="3E3F3E"/>
                </a:solidFill>
                <a:effectLst/>
                <a:latin typeface="Crimson Text"/>
              </a:rPr>
              <a:t> la tecnologia, sia militare che dei trasporti, delle telecomunicazioni e dell'informazione</a:t>
            </a:r>
            <a:r>
              <a:rPr lang="it-IT" sz="2000" b="0" i="0" dirty="0">
                <a:solidFill>
                  <a:srgbClr val="3E3F3E"/>
                </a:solidFill>
                <a:effectLst/>
                <a:latin typeface="Crimson Text"/>
              </a:rPr>
              <a:t>.</a:t>
            </a:r>
            <a:endParaRPr lang="it-IT" sz="2800" dirty="0">
              <a:solidFill>
                <a:srgbClr val="3E3F3E"/>
              </a:solidFill>
              <a:latin typeface="Garamond" panose="02020404030301010803" pitchFamily="18" charset="0"/>
            </a:endParaRPr>
          </a:p>
        </p:txBody>
      </p:sp>
    </p:spTree>
    <p:extLst>
      <p:ext uri="{BB962C8B-B14F-4D97-AF65-F5344CB8AC3E}">
        <p14:creationId xmlns:p14="http://schemas.microsoft.com/office/powerpoint/2010/main" val="3718948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 fattori geopolitici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a:bodyPr>
          <a:lstStyle/>
          <a:p>
            <a:pPr marL="514350" indent="-514350" algn="just">
              <a:lnSpc>
                <a:spcPts val="2250"/>
              </a:lnSpc>
              <a:buAutoNum type="alphaLcParenR"/>
            </a:pPr>
            <a:r>
              <a:rPr lang="it-IT" sz="2800" dirty="0">
                <a:solidFill>
                  <a:srgbClr val="3E3F3E"/>
                </a:solidFill>
                <a:latin typeface="Garamond" panose="02020404030301010803" pitchFamily="18" charset="0"/>
              </a:rPr>
              <a:t>FATTORI VARIABILI:</a:t>
            </a:r>
            <a:endParaRPr lang="it-IT" sz="2000" dirty="0">
              <a:solidFill>
                <a:srgbClr val="3E3F3E"/>
              </a:solidFill>
              <a:latin typeface="Crimson Text"/>
            </a:endParaRPr>
          </a:p>
          <a:p>
            <a:pPr algn="just"/>
            <a:r>
              <a:rPr lang="it-IT" sz="2000" b="0" i="0" dirty="0">
                <a:solidFill>
                  <a:srgbClr val="3E3F3E"/>
                </a:solidFill>
                <a:effectLst/>
                <a:latin typeface="Crimson Text"/>
              </a:rPr>
              <a:t>Per quanto riguarda la demografia, il fattore di maggior rilievo è l'accelerazione della crescita demografica e soprattutto il diverso tasso che essa fa registrare nei paesi in via di sviluppo e in quelli industrializzati. </a:t>
            </a:r>
          </a:p>
          <a:p>
            <a:pPr algn="just"/>
            <a:r>
              <a:rPr lang="it-IT" sz="2000" b="0" i="0" dirty="0">
                <a:solidFill>
                  <a:srgbClr val="3E3F3E"/>
                </a:solidFill>
                <a:effectLst/>
                <a:latin typeface="Crimson Text"/>
              </a:rPr>
              <a:t>Altri fattori importanti sono rappresentati dall'urbanizzazione, spesso selvaggia, del Terzo Mondo, dalla tendenza delle sue popolazioni ad ammassarsi lungo le coste, dove esistono migliori condizioni di integrazione nell'economia mondiale, e infine dall'invecchiamento della popolazione dei paesi industrializzati, che influisce sui costi sociali e quindi sulla competitività globale degli Stati occidentali.</a:t>
            </a:r>
          </a:p>
          <a:p>
            <a:pPr algn="just"/>
            <a:r>
              <a:rPr lang="it-IT" sz="2000" b="0" i="0" dirty="0">
                <a:solidFill>
                  <a:srgbClr val="3E3F3E"/>
                </a:solidFill>
                <a:effectLst/>
                <a:latin typeface="Crimson Text"/>
              </a:rPr>
              <a:t>Particolarmente critica è la situazione dell'area del Mediterraneo: le differenze fra i livelli di crescita economica, anche nell'ambito dei medesimi Stati, stanno acquistando notevole importanza geopolitica, per le tendenze alla frammentazione che esse comportano. Lo dimostrano le situazioni italiana e britannica; lo dimostra anche, in un contesto diverso, il caso della Cina, dove, per la prima volta nella storia di quel paese, le regioni marittime stanno divenendo più importanti di quelle centrali, rimaste però sedi del potere politico e militare.</a:t>
            </a:r>
          </a:p>
          <a:p>
            <a:pPr marL="0" indent="0" algn="just">
              <a:lnSpc>
                <a:spcPts val="2250"/>
              </a:lnSpc>
              <a:buNone/>
            </a:pPr>
            <a:endParaRPr lang="it-IT" sz="2800" b="0" i="0" dirty="0">
              <a:solidFill>
                <a:srgbClr val="3E3F3E"/>
              </a:solidFill>
              <a:effectLst/>
              <a:latin typeface="Crimson Text"/>
            </a:endParaRPr>
          </a:p>
          <a:p>
            <a:pPr marL="0" indent="0" algn="just">
              <a:lnSpc>
                <a:spcPts val="2250"/>
              </a:lnSpc>
              <a:buNone/>
            </a:pPr>
            <a:endParaRPr lang="it-IT" sz="2800" b="0" i="0" dirty="0">
              <a:solidFill>
                <a:srgbClr val="3E3F3E"/>
              </a:solidFill>
              <a:effectLst/>
              <a:latin typeface="Crimson Text"/>
            </a:endParaRPr>
          </a:p>
        </p:txBody>
      </p:sp>
    </p:spTree>
    <p:extLst>
      <p:ext uri="{BB962C8B-B14F-4D97-AF65-F5344CB8AC3E}">
        <p14:creationId xmlns:p14="http://schemas.microsoft.com/office/powerpoint/2010/main" val="3571360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I fattori geopolitici </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a:bodyPr>
          <a:lstStyle/>
          <a:p>
            <a:pPr marL="514350" indent="-514350" algn="just">
              <a:lnSpc>
                <a:spcPts val="2250"/>
              </a:lnSpc>
              <a:buAutoNum type="alphaLcParenR"/>
            </a:pPr>
            <a:r>
              <a:rPr lang="it-IT" sz="2800" dirty="0">
                <a:solidFill>
                  <a:srgbClr val="3E3F3E"/>
                </a:solidFill>
                <a:latin typeface="Garamond" panose="02020404030301010803" pitchFamily="18" charset="0"/>
              </a:rPr>
              <a:t>FATTORI VARIABILI:</a:t>
            </a:r>
            <a:endParaRPr lang="it-IT" sz="2000" dirty="0">
              <a:solidFill>
                <a:srgbClr val="3E3F3E"/>
              </a:solidFill>
              <a:latin typeface="Crimson Text"/>
            </a:endParaRPr>
          </a:p>
          <a:p>
            <a:pPr algn="just"/>
            <a:r>
              <a:rPr lang="it-IT" sz="2000" b="0" i="0" dirty="0">
                <a:solidFill>
                  <a:srgbClr val="3E3F3E"/>
                </a:solidFill>
                <a:effectLst/>
                <a:latin typeface="Crimson Text"/>
              </a:rPr>
              <a:t>Se l'economia, l'informazione, ecc., si globalizzano, sorgono come reazione da un lato movimenti etnici e localistici, se non tribali, mentre, dall'altro, crescono le tendenze alla </a:t>
            </a:r>
            <a:r>
              <a:rPr lang="it-IT" sz="2000" b="0" i="0" dirty="0" err="1">
                <a:solidFill>
                  <a:srgbClr val="3E3F3E"/>
                </a:solidFill>
                <a:effectLst/>
                <a:latin typeface="Crimson Text"/>
              </a:rPr>
              <a:t>macroregionalizzazione</a:t>
            </a:r>
            <a:r>
              <a:rPr lang="it-IT" sz="2000" b="0" i="0" dirty="0">
                <a:solidFill>
                  <a:srgbClr val="3E3F3E"/>
                </a:solidFill>
                <a:effectLst/>
                <a:latin typeface="Crimson Text"/>
              </a:rPr>
              <a:t> sovranazionale. </a:t>
            </a:r>
          </a:p>
          <a:p>
            <a:pPr algn="just"/>
            <a:r>
              <a:rPr lang="it-IT" sz="2000" b="0" i="0" dirty="0">
                <a:solidFill>
                  <a:srgbClr val="3E3F3E"/>
                </a:solidFill>
                <a:effectLst/>
                <a:latin typeface="Crimson Text"/>
              </a:rPr>
              <a:t>La crisi dello Stato - o meglio, l'esigenza dell'adeguamento dell'organizzazione economica e strategica alle nuove condizioni - sta determinando una dinamica geopolitica particolarmente accentuata, in cui esiste una presenza competitiva, se non conflittuale, delle forze tese all'integrazione e di quelle che portano alla frammentazione e alla disintegrazione. </a:t>
            </a:r>
          </a:p>
          <a:p>
            <a:pPr algn="just"/>
            <a:r>
              <a:rPr lang="it-IT" sz="2000" b="0" i="0" dirty="0">
                <a:solidFill>
                  <a:srgbClr val="3E3F3E"/>
                </a:solidFill>
                <a:effectLst/>
                <a:latin typeface="Crimson Text"/>
              </a:rPr>
              <a:t>Determinanti in geopolitica sono divenute le grandi reti globali, i flussi che vi circolano e la capacità degli Stati di accedervi; la geopolitica risente della rivoluzione dell'informazione, che influisce in modo molto rilevante sulla potenza militare e sulla ricchezza, e che obbliga a ripensare le funzioni e le stesse strutture organizzative degli Stati-nazione.</a:t>
            </a:r>
          </a:p>
          <a:p>
            <a:pPr marL="0" indent="0" algn="just">
              <a:lnSpc>
                <a:spcPts val="2250"/>
              </a:lnSpc>
              <a:buNone/>
            </a:pPr>
            <a:endParaRPr lang="it-IT" sz="2800" b="0" i="0" dirty="0">
              <a:solidFill>
                <a:srgbClr val="3E3F3E"/>
              </a:solidFill>
              <a:effectLst/>
              <a:latin typeface="Crimson Text"/>
            </a:endParaRPr>
          </a:p>
          <a:p>
            <a:pPr marL="0" indent="0" algn="just">
              <a:lnSpc>
                <a:spcPts val="2250"/>
              </a:lnSpc>
              <a:buNone/>
            </a:pPr>
            <a:endParaRPr lang="it-IT" sz="2800" b="0" i="0" dirty="0">
              <a:solidFill>
                <a:srgbClr val="3E3F3E"/>
              </a:solidFill>
              <a:effectLst/>
              <a:latin typeface="Crimson Text"/>
            </a:endParaRPr>
          </a:p>
        </p:txBody>
      </p:sp>
    </p:spTree>
    <p:extLst>
      <p:ext uri="{BB962C8B-B14F-4D97-AF65-F5344CB8AC3E}">
        <p14:creationId xmlns:p14="http://schemas.microsoft.com/office/powerpoint/2010/main" val="139095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8955C-46BB-F5FB-F124-02B34A02396F}"/>
              </a:ext>
            </a:extLst>
          </p:cNvPr>
          <p:cNvSpPr>
            <a:spLocks noGrp="1"/>
          </p:cNvSpPr>
          <p:nvPr>
            <p:ph type="title"/>
          </p:nvPr>
        </p:nvSpPr>
        <p:spPr>
          <a:xfrm>
            <a:off x="1371600" y="1447800"/>
            <a:ext cx="10210800" cy="696685"/>
          </a:xfrm>
        </p:spPr>
        <p:txBody>
          <a:bodyPr/>
          <a:lstStyle/>
          <a:p>
            <a:pPr algn="ctr"/>
            <a:r>
              <a:rPr lang="it-IT" b="0" i="0" dirty="0">
                <a:solidFill>
                  <a:srgbClr val="3E3F3E"/>
                </a:solidFill>
                <a:effectLst/>
                <a:latin typeface="Crimson Text"/>
              </a:rPr>
              <a:t> </a:t>
            </a:r>
            <a:r>
              <a:rPr lang="it-IT"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Approcci, metodi e tecniche</a:t>
            </a:r>
            <a:br>
              <a:rPr lang="it-IT" b="1" i="0" dirty="0">
                <a:solidFill>
                  <a:srgbClr val="666666"/>
                </a:solidFill>
                <a:effectLst/>
                <a:latin typeface="inherit"/>
              </a:rPr>
            </a:br>
            <a:endParaRPr lang="it-IT" dirty="0"/>
          </a:p>
        </p:txBody>
      </p:sp>
      <p:sp>
        <p:nvSpPr>
          <p:cNvPr id="3" name="Segnaposto contenuto 2">
            <a:extLst>
              <a:ext uri="{FF2B5EF4-FFF2-40B4-BE49-F238E27FC236}">
                <a16:creationId xmlns:a16="http://schemas.microsoft.com/office/drawing/2014/main" id="{16DD6493-6240-805B-0C87-FBD8D1F154AC}"/>
              </a:ext>
            </a:extLst>
          </p:cNvPr>
          <p:cNvSpPr>
            <a:spLocks noGrp="1"/>
          </p:cNvSpPr>
          <p:nvPr>
            <p:ph idx="1"/>
          </p:nvPr>
        </p:nvSpPr>
        <p:spPr>
          <a:xfrm>
            <a:off x="838200" y="1915886"/>
            <a:ext cx="10515600" cy="4789713"/>
          </a:xfrm>
        </p:spPr>
        <p:txBody>
          <a:bodyPr>
            <a:normAutofit/>
          </a:bodyPr>
          <a:lstStyle/>
          <a:p>
            <a:pPr marL="0" indent="0" algn="just">
              <a:lnSpc>
                <a:spcPts val="2250"/>
              </a:lnSpc>
              <a:buNone/>
            </a:pPr>
            <a:endParaRPr lang="it-IT" sz="2000" b="0" i="0" dirty="0">
              <a:solidFill>
                <a:srgbClr val="3E3F3E"/>
              </a:solidFill>
              <a:effectLst/>
              <a:latin typeface="Crimson Text"/>
            </a:endParaRPr>
          </a:p>
          <a:p>
            <a:pPr algn="just"/>
            <a:r>
              <a:rPr lang="it-IT" sz="2000" b="0" i="0" dirty="0">
                <a:solidFill>
                  <a:srgbClr val="3E3F3E"/>
                </a:solidFill>
                <a:effectLst/>
                <a:latin typeface="Crimson Text"/>
              </a:rPr>
              <a:t>I mutamenti attuali impongono una revisione dei fondamenti epistemologici e metodologici della geopolitica classica, che, come si è più volte detto, era essenzialmente territoriale. </a:t>
            </a:r>
          </a:p>
          <a:p>
            <a:pPr algn="just"/>
            <a:r>
              <a:rPr lang="it-IT" sz="2000" b="0" i="0" dirty="0">
                <a:solidFill>
                  <a:srgbClr val="3E3F3E"/>
                </a:solidFill>
                <a:effectLst/>
                <a:latin typeface="Crimson Text"/>
              </a:rPr>
              <a:t>Agli spazi prevalentemente fisici se ne sono sovrapposti altri di maggiore rilevanza: economici, demografici, strategici, istituzionali, psicologici, culturali, ecc.</a:t>
            </a:r>
          </a:p>
          <a:p>
            <a:pPr algn="just"/>
            <a:r>
              <a:rPr lang="it-IT" sz="2000" b="0" i="0" dirty="0">
                <a:solidFill>
                  <a:srgbClr val="3E3F3E"/>
                </a:solidFill>
                <a:effectLst/>
                <a:latin typeface="Crimson Text"/>
              </a:rPr>
              <a:t>Gli attori sono divenuti qualitativamente differenti: non si tratta più solo degli Stati, ma anche delle istituzioni sovranazionali, delle organizzazioni </a:t>
            </a:r>
            <a:r>
              <a:rPr lang="it-IT" sz="2000" b="0" i="0" dirty="0" err="1">
                <a:solidFill>
                  <a:srgbClr val="3E3F3E"/>
                </a:solidFill>
                <a:effectLst/>
                <a:latin typeface="Crimson Text"/>
              </a:rPr>
              <a:t>substatali</a:t>
            </a:r>
            <a:r>
              <a:rPr lang="it-IT" sz="2000" b="0" i="0" dirty="0">
                <a:solidFill>
                  <a:srgbClr val="3E3F3E"/>
                </a:solidFill>
                <a:effectLst/>
                <a:latin typeface="Crimson Text"/>
              </a:rPr>
              <a:t> e delle forze transnazionali. </a:t>
            </a:r>
          </a:p>
          <a:p>
            <a:pPr algn="just"/>
            <a:r>
              <a:rPr lang="it-IT" sz="2000" b="0" i="0" dirty="0">
                <a:solidFill>
                  <a:srgbClr val="3E3F3E"/>
                </a:solidFill>
                <a:effectLst/>
                <a:latin typeface="Crimson Text"/>
              </a:rPr>
              <a:t>Ciò nonostante, molti tendono a ricollocare al centro dell'interesse della geopolitica gli Stati, considerati gli elementi fondamentali del sistema internazionale, i luoghi in cui gli uomini sono collegati a un territorio e a un ordinamento giuridico, gli aggregati sociali capaci di definire anche </a:t>
            </a:r>
            <a:r>
              <a:rPr lang="it-IT" sz="2000" b="0" i="0" dirty="0" err="1">
                <a:solidFill>
                  <a:srgbClr val="3E3F3E"/>
                </a:solidFill>
                <a:effectLst/>
                <a:latin typeface="Crimson Text"/>
              </a:rPr>
              <a:t>impositivamente</a:t>
            </a:r>
            <a:r>
              <a:rPr lang="it-IT" sz="2000" b="0" i="0" dirty="0">
                <a:solidFill>
                  <a:srgbClr val="3E3F3E"/>
                </a:solidFill>
                <a:effectLst/>
                <a:latin typeface="Crimson Text"/>
              </a:rPr>
              <a:t> valori, interessi e politiche e in cui sia possibile realizzare un equilibrio fra solidarietà e libertà, e, infine, le entità il cui valore di riferimento simbolico non va trascurato.</a:t>
            </a:r>
          </a:p>
          <a:p>
            <a:pPr marL="0" indent="0" algn="just">
              <a:lnSpc>
                <a:spcPts val="2250"/>
              </a:lnSpc>
              <a:buNone/>
            </a:pPr>
            <a:endParaRPr lang="it-IT" sz="2800" b="0" i="0" dirty="0">
              <a:solidFill>
                <a:srgbClr val="3E3F3E"/>
              </a:solidFill>
              <a:effectLst/>
              <a:latin typeface="Crimson Text"/>
            </a:endParaRPr>
          </a:p>
          <a:p>
            <a:pPr marL="0" indent="0" algn="just">
              <a:lnSpc>
                <a:spcPts val="2250"/>
              </a:lnSpc>
              <a:buNone/>
            </a:pPr>
            <a:endParaRPr lang="it-IT" sz="2800" b="0" i="0" dirty="0">
              <a:solidFill>
                <a:srgbClr val="3E3F3E"/>
              </a:solidFill>
              <a:effectLst/>
              <a:latin typeface="Crimson Text"/>
            </a:endParaRPr>
          </a:p>
        </p:txBody>
      </p:sp>
    </p:spTree>
    <p:extLst>
      <p:ext uri="{BB962C8B-B14F-4D97-AF65-F5344CB8AC3E}">
        <p14:creationId xmlns:p14="http://schemas.microsoft.com/office/powerpoint/2010/main" val="2857771656"/>
      </p:ext>
    </p:extLst>
  </p:cSld>
  <p:clrMapOvr>
    <a:masterClrMapping/>
  </p:clrMapOvr>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TotalTime>
  <Words>2379</Words>
  <Application>Microsoft Office PowerPoint</Application>
  <PresentationFormat>Widescreen</PresentationFormat>
  <Paragraphs>96</Paragraphs>
  <Slides>18</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18</vt:i4>
      </vt:variant>
    </vt:vector>
  </HeadingPairs>
  <TitlesOfParts>
    <vt:vector size="27" baseType="lpstr">
      <vt:lpstr>Arial</vt:lpstr>
      <vt:lpstr>Crimson Text</vt:lpstr>
      <vt:lpstr>Eras Demi ITC</vt:lpstr>
      <vt:lpstr>Eras Medium ITC</vt:lpstr>
      <vt:lpstr>Garamond</vt:lpstr>
      <vt:lpstr>inherit</vt:lpstr>
      <vt:lpstr>Raleway</vt:lpstr>
      <vt:lpstr>Times New Roman</vt:lpstr>
      <vt:lpstr>Tema di Office</vt:lpstr>
      <vt:lpstr>GEOPOLITICA E PAESI MEDITERRANEI</vt:lpstr>
      <vt:lpstr>METODOLOGIA DI INDAGINE</vt:lpstr>
      <vt:lpstr>I fattori geopolitici  </vt:lpstr>
      <vt:lpstr>I fattori geopolitici  </vt:lpstr>
      <vt:lpstr>I fattori geopolitici  </vt:lpstr>
      <vt:lpstr>I fattori geopolitici  </vt:lpstr>
      <vt:lpstr>I fattori geopolitici  </vt:lpstr>
      <vt:lpstr>I fattori geopolitici  </vt:lpstr>
      <vt:lpstr> Approcci, metodi e tecniche </vt:lpstr>
      <vt:lpstr> Approcci, metodi e tecniche </vt:lpstr>
      <vt:lpstr> Approcci, metodi e tecniche </vt:lpstr>
      <vt:lpstr>Metodologia di valutazione geopolitica  </vt:lpstr>
      <vt:lpstr>Metodologia di valutazione geopolitica  </vt:lpstr>
      <vt:lpstr>Metodologia di valutazione geopolitica  </vt:lpstr>
      <vt:lpstr>Metodologia di valutazione geopolitica  </vt:lpstr>
      <vt:lpstr>I fattori geopolitici  </vt:lpstr>
      <vt:lpstr>I fattori geopolitici  </vt:lpstr>
      <vt:lpstr>I fattori geopolitici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simona epasto</cp:lastModifiedBy>
  <cp:revision>12</cp:revision>
  <dcterms:created xsi:type="dcterms:W3CDTF">2020-04-25T16:23:21Z</dcterms:created>
  <dcterms:modified xsi:type="dcterms:W3CDTF">2023-09-29T15:29:58Z</dcterms:modified>
</cp:coreProperties>
</file>