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409"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3" r:id="rId40"/>
    <p:sldId id="304" r:id="rId41"/>
    <p:sldId id="305" r:id="rId42"/>
    <p:sldId id="306" r:id="rId43"/>
    <p:sldId id="307" r:id="rId44"/>
    <p:sldId id="302" r:id="rId45"/>
    <p:sldId id="308" r:id="rId46"/>
    <p:sldId id="309" r:id="rId47"/>
    <p:sldId id="310" r:id="rId48"/>
    <p:sldId id="296" r:id="rId49"/>
    <p:sldId id="311" r:id="rId50"/>
    <p:sldId id="297" r:id="rId51"/>
    <p:sldId id="298" r:id="rId52"/>
    <p:sldId id="299" r:id="rId53"/>
    <p:sldId id="300" r:id="rId54"/>
    <p:sldId id="301" r:id="rId55"/>
    <p:sldId id="312" r:id="rId56"/>
    <p:sldId id="313" r:id="rId57"/>
    <p:sldId id="328" r:id="rId58"/>
    <p:sldId id="330" r:id="rId59"/>
    <p:sldId id="331" r:id="rId60"/>
    <p:sldId id="332" r:id="rId61"/>
    <p:sldId id="333" r:id="rId62"/>
    <p:sldId id="334" r:id="rId63"/>
    <p:sldId id="335" r:id="rId64"/>
    <p:sldId id="336" r:id="rId65"/>
    <p:sldId id="388" r:id="rId66"/>
    <p:sldId id="389" r:id="rId67"/>
    <p:sldId id="390" r:id="rId68"/>
    <p:sldId id="391" r:id="rId69"/>
    <p:sldId id="392" r:id="rId70"/>
    <p:sldId id="393" r:id="rId71"/>
    <p:sldId id="394" r:id="rId72"/>
    <p:sldId id="337" r:id="rId73"/>
    <p:sldId id="338" r:id="rId74"/>
    <p:sldId id="339" r:id="rId75"/>
    <p:sldId id="340" r:id="rId76"/>
    <p:sldId id="341" r:id="rId77"/>
    <p:sldId id="395" r:id="rId78"/>
    <p:sldId id="314" r:id="rId79"/>
    <p:sldId id="315" r:id="rId80"/>
    <p:sldId id="316" r:id="rId81"/>
    <p:sldId id="317" r:id="rId82"/>
    <p:sldId id="329" r:id="rId83"/>
    <p:sldId id="346" r:id="rId84"/>
    <p:sldId id="342" r:id="rId85"/>
    <p:sldId id="344" r:id="rId86"/>
    <p:sldId id="345" r:id="rId87"/>
    <p:sldId id="396" r:id="rId88"/>
    <p:sldId id="397" r:id="rId89"/>
    <p:sldId id="343" r:id="rId90"/>
    <p:sldId id="318" r:id="rId91"/>
    <p:sldId id="319" r:id="rId92"/>
    <p:sldId id="320" r:id="rId93"/>
    <p:sldId id="321" r:id="rId94"/>
    <p:sldId id="322" r:id="rId95"/>
    <p:sldId id="323" r:id="rId96"/>
    <p:sldId id="324" r:id="rId97"/>
    <p:sldId id="325" r:id="rId98"/>
    <p:sldId id="327" r:id="rId99"/>
    <p:sldId id="347" r:id="rId100"/>
    <p:sldId id="348" r:id="rId101"/>
    <p:sldId id="349" r:id="rId102"/>
    <p:sldId id="326" r:id="rId103"/>
    <p:sldId id="350" r:id="rId104"/>
    <p:sldId id="351" r:id="rId105"/>
    <p:sldId id="352" r:id="rId106"/>
    <p:sldId id="353" r:id="rId107"/>
    <p:sldId id="354" r:id="rId108"/>
    <p:sldId id="356" r:id="rId109"/>
    <p:sldId id="355" r:id="rId110"/>
    <p:sldId id="357" r:id="rId111"/>
    <p:sldId id="358" r:id="rId112"/>
    <p:sldId id="359" r:id="rId113"/>
    <p:sldId id="363" r:id="rId114"/>
    <p:sldId id="364" r:id="rId115"/>
    <p:sldId id="365" r:id="rId116"/>
    <p:sldId id="366" r:id="rId117"/>
    <p:sldId id="367" r:id="rId118"/>
    <p:sldId id="360" r:id="rId119"/>
    <p:sldId id="361" r:id="rId120"/>
    <p:sldId id="368" r:id="rId121"/>
    <p:sldId id="370" r:id="rId122"/>
    <p:sldId id="369" r:id="rId123"/>
    <p:sldId id="372" r:id="rId124"/>
    <p:sldId id="371" r:id="rId125"/>
    <p:sldId id="373" r:id="rId126"/>
    <p:sldId id="374" r:id="rId127"/>
    <p:sldId id="375" r:id="rId128"/>
    <p:sldId id="398" r:id="rId129"/>
    <p:sldId id="399" r:id="rId130"/>
    <p:sldId id="400" r:id="rId131"/>
    <p:sldId id="401" r:id="rId132"/>
    <p:sldId id="402" r:id="rId133"/>
    <p:sldId id="403" r:id="rId134"/>
    <p:sldId id="404" r:id="rId135"/>
    <p:sldId id="405" r:id="rId136"/>
    <p:sldId id="406" r:id="rId137"/>
    <p:sldId id="407" r:id="rId138"/>
    <p:sldId id="408" r:id="rId139"/>
    <p:sldId id="376" r:id="rId140"/>
    <p:sldId id="377" r:id="rId141"/>
    <p:sldId id="378" r:id="rId142"/>
    <p:sldId id="379" r:id="rId143"/>
    <p:sldId id="380" r:id="rId144"/>
    <p:sldId id="381" r:id="rId145"/>
    <p:sldId id="382" r:id="rId146"/>
    <p:sldId id="384" r:id="rId147"/>
    <p:sldId id="410" r:id="rId148"/>
    <p:sldId id="411" r:id="rId149"/>
    <p:sldId id="412" r:id="rId150"/>
    <p:sldId id="383" r:id="rId151"/>
    <p:sldId id="385" r:id="rId152"/>
    <p:sldId id="386" r:id="rId153"/>
    <p:sldId id="387" r:id="rId1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17/09/2023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17/09/2023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375066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17/09/2023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17/09/2023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17/09/2023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17/09/2023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17/09/2023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17/09/2023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17/09/2023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17/09/2023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17/09/2023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hyperlink" Target="https://www.washingtonpost.com/opinions/henry-kissinger-to-settle-the-ukraine-crisis-start-at-the-end/2014/03/05/46dad868-a496-11e3-8466-d34c451760b9_story.html" TargetMode="External"/><Relationship Id="rId2" Type="http://schemas.openxmlformats.org/officeDocument/2006/relationships/hyperlink" Target="https://www.treccani.it/enciclopedia/ucraina" TargetMode="Externa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treccani.it/enciclopedia/vladimir-vladimirovic-putin"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3" Type="http://schemas.openxmlformats.org/officeDocument/2006/relationships/hyperlink" Target="https://www.treccani.it/enciclopedia/viktor-janukovic" TargetMode="External"/><Relationship Id="rId2" Type="http://schemas.openxmlformats.org/officeDocument/2006/relationships/hyperlink" Target="https://www.treccani.it/enciclopedia/organizzazione-del-trattato-del-nord-atlantico/" TargetMode="External"/><Relationship Id="rId1" Type="http://schemas.openxmlformats.org/officeDocument/2006/relationships/slideLayout" Target="../slideLayouts/slideLayout11.xml"/><Relationship Id="rId4" Type="http://schemas.openxmlformats.org/officeDocument/2006/relationships/hyperlink" Target="https://www.treccani.it/enciclopedia/unione-europea/" TargetMode="External"/></Relationships>
</file>

<file path=ppt/slides/_rels/slide131.xml.rels><?xml version="1.0" encoding="UTF-8" standalone="yes"?>
<Relationships xmlns="http://schemas.openxmlformats.org/package/2006/relationships"><Relationship Id="rId2" Type="http://schemas.openxmlformats.org/officeDocument/2006/relationships/hyperlink" Target="https://www.rivistailmulino.it/a/un-nuovo-afghanistan-per-la-russia" TargetMode="Externa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hyperlink" Target="https://www.treccani.it/enciclopedia/crimea" TargetMode="External"/><Relationship Id="rId2" Type="http://schemas.openxmlformats.org/officeDocument/2006/relationships/hyperlink" Target="https://www.treccani.it/enciclopedia/neutralita_%28Dizionario-di-Storia%29/" TargetMode="Externa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hyperlink" Target="http://www.limesonline.com/tag/prima-guerra-mondiale"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hyperlink" Target="https://www.limesonline.com/accadde-oggi-15-novembre-limpero-del-brasile-societa-delle-nazioni-xi-jinping-gli-anniversari-geopolitici-del-15-novembre/102945" TargetMode="Externa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hyperlink" Target="https://www.limesonline.com/cartaceo/che-cose-la-geopolitica-i" TargetMode="Externa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274DE-4EDD-4F86-98DB-91449F2D1141}"/>
              </a:ext>
            </a:extLst>
          </p:cNvPr>
          <p:cNvSpPr>
            <a:spLocks noGrp="1"/>
          </p:cNvSpPr>
          <p:nvPr>
            <p:ph type="title"/>
          </p:nvPr>
        </p:nvSpPr>
        <p:spPr/>
        <p:txBody>
          <a:bodyPr/>
          <a:lstStyle/>
          <a:p>
            <a:br>
              <a:rPr lang="it-IT" dirty="0"/>
            </a:br>
            <a:br>
              <a:rPr lang="it-IT" dirty="0"/>
            </a:br>
            <a:br>
              <a:rPr lang="it-IT" dirty="0"/>
            </a:br>
            <a:r>
              <a:rPr lang="it-IT" dirty="0"/>
              <a:t>GEOGRAFIA POLITICA E GEOPOLITICA</a:t>
            </a:r>
          </a:p>
        </p:txBody>
      </p:sp>
      <p:sp>
        <p:nvSpPr>
          <p:cNvPr id="3" name="Segnaposto contenuto 2">
            <a:extLst>
              <a:ext uri="{FF2B5EF4-FFF2-40B4-BE49-F238E27FC236}">
                <a16:creationId xmlns:a16="http://schemas.microsoft.com/office/drawing/2014/main" id="{7AEF8DF7-67BC-444A-BA8B-21C2A7967468}"/>
              </a:ext>
            </a:extLst>
          </p:cNvPr>
          <p:cNvSpPr>
            <a:spLocks noGrp="1"/>
          </p:cNvSpPr>
          <p:nvPr>
            <p:ph idx="1"/>
          </p:nvPr>
        </p:nvSpPr>
        <p:spPr>
          <a:xfrm>
            <a:off x="163286" y="2383970"/>
            <a:ext cx="11658600" cy="3907973"/>
          </a:xfrm>
        </p:spPr>
        <p:txBody>
          <a:bodyPr>
            <a:normAutofit/>
          </a:bodyPr>
          <a:lstStyle/>
          <a:p>
            <a:r>
              <a:rPr lang="it-IT" dirty="0"/>
              <a:t>GEOGRAFIA POLITICA E GEOPOLITICA sono due discipline che studiano il territorio seguendo </a:t>
            </a:r>
            <a:r>
              <a:rPr lang="it-IT" dirty="0">
                <a:solidFill>
                  <a:srgbClr val="FFC000"/>
                </a:solidFill>
              </a:rPr>
              <a:t>due distinti metodi d’indagine divergendo nella finalità degli obiettivi</a:t>
            </a:r>
          </a:p>
          <a:p>
            <a:r>
              <a:rPr lang="it-IT" dirty="0"/>
              <a:t>Si avvalgono entrambe del contributo fornito alla conoscenza del territorio dalla storia, ma mentre la GEOGRAFIA POLITICA intende conoscere lo stato dei luoghi soprattutto in senso politico, sociale ed economico, la </a:t>
            </a:r>
            <a:r>
              <a:rPr lang="it-IT" dirty="0">
                <a:solidFill>
                  <a:srgbClr val="FF66FF"/>
                </a:solidFill>
              </a:rPr>
              <a:t>GEOPOLITICA va oltre e studia le traiettorie di quegli stessi fenomeni nel tempo e nello spazio</a:t>
            </a:r>
          </a:p>
          <a:p>
            <a:endParaRPr lang="it-IT" dirty="0"/>
          </a:p>
        </p:txBody>
      </p:sp>
    </p:spTree>
    <p:extLst>
      <p:ext uri="{BB962C8B-B14F-4D97-AF65-F5344CB8AC3E}">
        <p14:creationId xmlns:p14="http://schemas.microsoft.com/office/powerpoint/2010/main" val="701344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B1B5F0A-F7BB-46AD-BF48-251916D02C5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SAUL B. COHEN </a:t>
            </a:r>
          </a:p>
        </p:txBody>
      </p:sp>
      <p:pic>
        <p:nvPicPr>
          <p:cNvPr id="4" name="Segnaposto contenuto 5">
            <a:extLst>
              <a:ext uri="{FF2B5EF4-FFF2-40B4-BE49-F238E27FC236}">
                <a16:creationId xmlns:a16="http://schemas.microsoft.com/office/drawing/2014/main" id="{4FDA5110-2A70-4183-AF87-77D0B05FBBD0}"/>
              </a:ext>
            </a:extLst>
          </p:cNvPr>
          <p:cNvPicPr>
            <a:picLocks noGrp="1" noChangeAspect="1"/>
          </p:cNvPicPr>
          <p:nvPr>
            <p:ph idx="1"/>
          </p:nvPr>
        </p:nvPicPr>
        <p:blipFill>
          <a:blip r:embed="rId2"/>
          <a:stretch>
            <a:fillRect/>
          </a:stretch>
        </p:blipFill>
        <p:spPr>
          <a:xfrm>
            <a:off x="2172608" y="1675227"/>
            <a:ext cx="7846783" cy="4394199"/>
          </a:xfrm>
          <a:prstGeom prst="rect">
            <a:avLst/>
          </a:prstGeom>
        </p:spPr>
      </p:pic>
    </p:spTree>
    <p:extLst>
      <p:ext uri="{BB962C8B-B14F-4D97-AF65-F5344CB8AC3E}">
        <p14:creationId xmlns:p14="http://schemas.microsoft.com/office/powerpoint/2010/main" val="33512578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B5F0A-F7BB-46AD-BF48-251916D02C57}"/>
              </a:ext>
            </a:extLst>
          </p:cNvPr>
          <p:cNvSpPr>
            <a:spLocks noGrp="1"/>
          </p:cNvSpPr>
          <p:nvPr>
            <p:ph type="title"/>
          </p:nvPr>
        </p:nvSpPr>
        <p:spPr/>
        <p:txBody>
          <a:bodyPr/>
          <a:lstStyle/>
          <a:p>
            <a:r>
              <a:rPr lang="it-IT" dirty="0"/>
              <a:t>                                   SAUL B. COHEN (1925-2021)</a:t>
            </a:r>
          </a:p>
        </p:txBody>
      </p:sp>
      <p:sp>
        <p:nvSpPr>
          <p:cNvPr id="5" name="Segnaposto contenuto 4">
            <a:extLst>
              <a:ext uri="{FF2B5EF4-FFF2-40B4-BE49-F238E27FC236}">
                <a16:creationId xmlns:a16="http://schemas.microsoft.com/office/drawing/2014/main" id="{508DB456-8FBF-419F-A2AB-560F1FCFE8E5}"/>
              </a:ext>
            </a:extLst>
          </p:cNvPr>
          <p:cNvSpPr>
            <a:spLocks noGrp="1"/>
          </p:cNvSpPr>
          <p:nvPr>
            <p:ph idx="1"/>
          </p:nvPr>
        </p:nvSpPr>
        <p:spPr>
          <a:xfrm>
            <a:off x="1981200" y="1340769"/>
            <a:ext cx="8229600" cy="4785395"/>
          </a:xfrm>
        </p:spPr>
        <p:txBody>
          <a:bodyPr>
            <a:normAutofit fontScale="92500" lnSpcReduction="10000"/>
          </a:bodyPr>
          <a:lstStyle/>
          <a:p>
            <a:r>
              <a:rPr lang="it-IT" b="1" dirty="0"/>
              <a:t>Per Cohen</a:t>
            </a:r>
            <a:r>
              <a:rPr lang="it-IT" dirty="0"/>
              <a:t> </a:t>
            </a:r>
            <a:r>
              <a:rPr lang="it-IT" dirty="0">
                <a:solidFill>
                  <a:srgbClr val="FF66FF"/>
                </a:solidFill>
              </a:rPr>
              <a:t>la potenza </a:t>
            </a:r>
            <a:r>
              <a:rPr lang="it-IT" dirty="0"/>
              <a:t>è una variabile dipendente dalle seguenti variabili indipendenti:</a:t>
            </a:r>
          </a:p>
          <a:p>
            <a:pPr marL="514350" indent="-514350">
              <a:buAutoNum type="arabicParenR"/>
            </a:pPr>
            <a:r>
              <a:rPr lang="it-IT" dirty="0">
                <a:solidFill>
                  <a:srgbClr val="FF0000"/>
                </a:solidFill>
              </a:rPr>
              <a:t>Risorse materiali ed umane </a:t>
            </a:r>
            <a:r>
              <a:rPr lang="it-IT" dirty="0"/>
              <a:t>(tecnologia, cultura)</a:t>
            </a:r>
          </a:p>
          <a:p>
            <a:pPr marL="514350" indent="-514350">
              <a:buAutoNum type="arabicParenR"/>
            </a:pPr>
            <a:r>
              <a:rPr lang="it-IT" dirty="0">
                <a:solidFill>
                  <a:srgbClr val="00B0F0"/>
                </a:solidFill>
              </a:rPr>
              <a:t>Vantaggio posizionale sul piano geografico </a:t>
            </a:r>
            <a:r>
              <a:rPr lang="it-IT" dirty="0"/>
              <a:t>(chi sono i vicini? Quale potenza relativa si ha?) e politico (in quanti conflitti si è coinvolti?)</a:t>
            </a:r>
          </a:p>
          <a:p>
            <a:pPr marL="514350" indent="-514350">
              <a:buAutoNum type="arabicParenR"/>
            </a:pPr>
            <a:r>
              <a:rPr lang="it-IT" dirty="0">
                <a:solidFill>
                  <a:srgbClr val="92D050"/>
                </a:solidFill>
              </a:rPr>
              <a:t>Geografia umana e coesione interna</a:t>
            </a:r>
          </a:p>
          <a:p>
            <a:pPr marL="514350" indent="-514350">
              <a:buAutoNum type="arabicParenR"/>
            </a:pPr>
            <a:r>
              <a:rPr lang="it-IT" dirty="0">
                <a:solidFill>
                  <a:srgbClr val="FFFF00"/>
                </a:solidFill>
              </a:rPr>
              <a:t>Armi nucleari </a:t>
            </a:r>
            <a:r>
              <a:rPr lang="it-IT" dirty="0"/>
              <a:t>(fattore non geografico)</a:t>
            </a:r>
          </a:p>
          <a:p>
            <a:pPr marL="514350" indent="-514350">
              <a:buAutoNum type="arabicParenR"/>
            </a:pPr>
            <a:r>
              <a:rPr lang="it-IT" dirty="0">
                <a:solidFill>
                  <a:srgbClr val="FFC000"/>
                </a:solidFill>
              </a:rPr>
              <a:t>Potenza politico-militare ed economica connessa alla geografia strategica e degli scambi</a:t>
            </a:r>
          </a:p>
          <a:p>
            <a:pPr marL="514350" indent="-514350">
              <a:buAutoNum type="arabicParenR"/>
            </a:pPr>
            <a:r>
              <a:rPr lang="it-IT" dirty="0">
                <a:solidFill>
                  <a:srgbClr val="FF0000"/>
                </a:solidFill>
              </a:rPr>
              <a:t>Visione politica delle élite e loro rappresentazioni </a:t>
            </a:r>
            <a:r>
              <a:rPr lang="it-IT" dirty="0"/>
              <a:t>(visione del rango)</a:t>
            </a:r>
          </a:p>
          <a:p>
            <a:endParaRPr lang="it-IT" dirty="0"/>
          </a:p>
        </p:txBody>
      </p:sp>
    </p:spTree>
    <p:extLst>
      <p:ext uri="{BB962C8B-B14F-4D97-AF65-F5344CB8AC3E}">
        <p14:creationId xmlns:p14="http://schemas.microsoft.com/office/powerpoint/2010/main" val="21168033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A79B6-B71F-455D-9E62-880682E7F0CF}"/>
              </a:ext>
            </a:extLst>
          </p:cNvPr>
          <p:cNvSpPr>
            <a:spLocks noGrp="1"/>
          </p:cNvSpPr>
          <p:nvPr>
            <p:ph type="title"/>
          </p:nvPr>
        </p:nvSpPr>
        <p:spPr/>
        <p:txBody>
          <a:bodyPr/>
          <a:lstStyle/>
          <a:p>
            <a:br>
              <a:rPr lang="it-IT" dirty="0"/>
            </a:br>
            <a:br>
              <a:rPr lang="it-IT" dirty="0"/>
            </a:br>
            <a:br>
              <a:rPr lang="it-IT" dirty="0"/>
            </a:br>
            <a:r>
              <a:rPr lang="it-IT" dirty="0"/>
              <a:t>SCUOLA REGIONALE DESCRITTIVA</a:t>
            </a:r>
          </a:p>
        </p:txBody>
      </p:sp>
      <p:sp>
        <p:nvSpPr>
          <p:cNvPr id="3" name="Segnaposto contenuto 2">
            <a:extLst>
              <a:ext uri="{FF2B5EF4-FFF2-40B4-BE49-F238E27FC236}">
                <a16:creationId xmlns:a16="http://schemas.microsoft.com/office/drawing/2014/main" id="{5CCC6628-53E3-4081-AF85-A72C70DB4184}"/>
              </a:ext>
            </a:extLst>
          </p:cNvPr>
          <p:cNvSpPr>
            <a:spLocks noGrp="1"/>
          </p:cNvSpPr>
          <p:nvPr>
            <p:ph idx="1"/>
          </p:nvPr>
        </p:nvSpPr>
        <p:spPr/>
        <p:txBody>
          <a:bodyPr>
            <a:normAutofit fontScale="92500"/>
          </a:bodyPr>
          <a:lstStyle/>
          <a:p>
            <a:r>
              <a:rPr lang="it-IT" dirty="0"/>
              <a:t>Gli eventi prebellici e la guerra avevano però portato profondi cambiamenti non solo nella nascita di nuovi stati e nella formazione dei due blocchi, ma anche la </a:t>
            </a:r>
            <a:r>
              <a:rPr lang="it-IT" dirty="0">
                <a:solidFill>
                  <a:srgbClr val="FF0000"/>
                </a:solidFill>
              </a:rPr>
              <a:t>crisi del concetto di Nazione</a:t>
            </a:r>
          </a:p>
          <a:p>
            <a:r>
              <a:rPr lang="it-IT" dirty="0"/>
              <a:t>Nasce </a:t>
            </a:r>
            <a:r>
              <a:rPr lang="it-IT" dirty="0">
                <a:solidFill>
                  <a:srgbClr val="92D050"/>
                </a:solidFill>
              </a:rPr>
              <a:t>la Scuola Regionale Descrittiva </a:t>
            </a:r>
            <a:r>
              <a:rPr lang="it-IT" dirty="0"/>
              <a:t>(</a:t>
            </a:r>
            <a:r>
              <a:rPr lang="it-IT" b="1" dirty="0"/>
              <a:t>Ha</a:t>
            </a:r>
            <a:r>
              <a:rPr lang="en-US" b="1" dirty="0"/>
              <a:t>rtshorne, Jones, Ferro, Pagnini, Pearcy e Fifield, Alexander…)</a:t>
            </a:r>
          </a:p>
          <a:p>
            <a:r>
              <a:rPr lang="en-US" dirty="0"/>
              <a:t>Scala d’indagine variamente individuata nella </a:t>
            </a:r>
            <a:r>
              <a:rPr lang="en-US" dirty="0">
                <a:solidFill>
                  <a:srgbClr val="FF66FF"/>
                </a:solidFill>
              </a:rPr>
              <a:t>REGIONE </a:t>
            </a:r>
          </a:p>
          <a:p>
            <a:r>
              <a:rPr lang="it-IT" dirty="0"/>
              <a:t>Le regioni politiche, attraverso le loro forze centripete e centrifughe costituiscono la base dello Stato inteso come entità costituita da un determinato gruppo umano che rappresenta una comunità politica</a:t>
            </a:r>
          </a:p>
          <a:p>
            <a:endParaRPr lang="it-IT" dirty="0"/>
          </a:p>
        </p:txBody>
      </p:sp>
    </p:spTree>
    <p:extLst>
      <p:ext uri="{BB962C8B-B14F-4D97-AF65-F5344CB8AC3E}">
        <p14:creationId xmlns:p14="http://schemas.microsoft.com/office/powerpoint/2010/main" val="30261078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12E28-3CCD-4689-9E28-D24B89D68D62}"/>
              </a:ext>
            </a:extLst>
          </p:cNvPr>
          <p:cNvSpPr>
            <a:spLocks noGrp="1"/>
          </p:cNvSpPr>
          <p:nvPr>
            <p:ph type="title"/>
          </p:nvPr>
        </p:nvSpPr>
        <p:spPr/>
        <p:txBody>
          <a:bodyPr/>
          <a:lstStyle/>
          <a:p>
            <a:br>
              <a:rPr lang="it-IT" b="0" dirty="0"/>
            </a:br>
            <a:r>
              <a:rPr lang="it-IT" b="0" dirty="0"/>
              <a:t>                               </a:t>
            </a:r>
            <a:br>
              <a:rPr lang="it-IT" b="0" dirty="0"/>
            </a:br>
            <a:br>
              <a:rPr lang="it-IT" b="0" dirty="0"/>
            </a:br>
            <a:br>
              <a:rPr lang="it-IT" b="0" dirty="0"/>
            </a:br>
            <a:r>
              <a:rPr lang="it-IT" b="0" dirty="0"/>
              <a:t>ZBIGNIEW BRZEZINSKI (1928-2017)</a:t>
            </a:r>
            <a:br>
              <a:rPr lang="it-IT" b="0" dirty="0"/>
            </a:br>
            <a:endParaRPr lang="it-IT" dirty="0"/>
          </a:p>
        </p:txBody>
      </p:sp>
      <p:sp>
        <p:nvSpPr>
          <p:cNvPr id="3" name="Segnaposto contenuto 2">
            <a:extLst>
              <a:ext uri="{FF2B5EF4-FFF2-40B4-BE49-F238E27FC236}">
                <a16:creationId xmlns:a16="http://schemas.microsoft.com/office/drawing/2014/main" id="{5638A3AA-B1B3-46CB-A647-6054760462D0}"/>
              </a:ext>
            </a:extLst>
          </p:cNvPr>
          <p:cNvSpPr>
            <a:spLocks noGrp="1"/>
          </p:cNvSpPr>
          <p:nvPr>
            <p:ph idx="1"/>
          </p:nvPr>
        </p:nvSpPr>
        <p:spPr/>
        <p:txBody>
          <a:bodyPr>
            <a:normAutofit fontScale="92500" lnSpcReduction="20000"/>
          </a:bodyPr>
          <a:lstStyle/>
          <a:p>
            <a:r>
              <a:rPr lang="it-IT" b="1" dirty="0">
                <a:solidFill>
                  <a:srgbClr val="FF0000"/>
                </a:solidFill>
              </a:rPr>
              <a:t>Approccio regionalista </a:t>
            </a:r>
            <a:r>
              <a:rPr lang="it-IT" b="1" dirty="0"/>
              <a:t>di</a:t>
            </a:r>
            <a:r>
              <a:rPr lang="it-IT" dirty="0"/>
              <a:t> </a:t>
            </a:r>
            <a:r>
              <a:rPr lang="it-IT" b="1" dirty="0"/>
              <a:t>Brzezinski</a:t>
            </a:r>
            <a:r>
              <a:rPr lang="it-IT" dirty="0"/>
              <a:t>:</a:t>
            </a:r>
          </a:p>
          <a:p>
            <a:r>
              <a:rPr lang="it-IT" dirty="0"/>
              <a:t>Interpreta la competizione USA-URSS  come riproposizione della classica competizione geopolitica tra le grandi potenze oceaniche e le potenze terrestri dominanti. </a:t>
            </a:r>
          </a:p>
          <a:p>
            <a:r>
              <a:rPr lang="it-IT" dirty="0"/>
              <a:t>Brzezinski sosteneva la </a:t>
            </a:r>
            <a:r>
              <a:rPr lang="it-IT" dirty="0">
                <a:solidFill>
                  <a:srgbClr val="92D050"/>
                </a:solidFill>
              </a:rPr>
              <a:t>necessità di una politica statunitense volta a impedire l'espansione delle forze dello Heartland e gli Stati Uniti dovevano adottare una politica di coinvolgimento selettivo di alcuni stati con cui allearsi</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it-IT" dirty="0"/>
              <a:t>La </a:t>
            </a:r>
            <a:r>
              <a:rPr lang="en-GB" altLang="it-IT" i="1" dirty="0">
                <a:solidFill>
                  <a:srgbClr val="FFC000"/>
                </a:solidFill>
              </a:rPr>
              <a:t>Grande Scacchiera</a:t>
            </a:r>
            <a:r>
              <a:rPr lang="en-GB" altLang="it-IT" dirty="0">
                <a:solidFill>
                  <a:srgbClr val="FFC000"/>
                </a:solidFill>
              </a:rPr>
              <a:t> e la </a:t>
            </a:r>
            <a:r>
              <a:rPr lang="en-GB" altLang="it-IT" i="1" dirty="0">
                <a:solidFill>
                  <a:srgbClr val="FFC000"/>
                </a:solidFill>
              </a:rPr>
              <a:t>Triade Geostrategica</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it-IT" dirty="0">
                <a:solidFill>
                  <a:srgbClr val="00B0F0"/>
                </a:solidFill>
              </a:rPr>
              <a:t>Stati-geostrategici e Stati-perno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it-IT" dirty="0"/>
              <a:t>La partita mediorientale</a:t>
            </a:r>
            <a:endParaRPr lang="it-IT" dirty="0"/>
          </a:p>
        </p:txBody>
      </p:sp>
    </p:spTree>
    <p:extLst>
      <p:ext uri="{BB962C8B-B14F-4D97-AF65-F5344CB8AC3E}">
        <p14:creationId xmlns:p14="http://schemas.microsoft.com/office/powerpoint/2010/main" val="20677262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C312E28-3CCD-4689-9E28-D24B89D68D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br>
              <a:rPr lang="en-US" sz="1500" b="0" kern="1200" dirty="0">
                <a:solidFill>
                  <a:schemeClr val="bg1"/>
                </a:solidFill>
                <a:latin typeface="+mj-lt"/>
                <a:ea typeface="+mj-ea"/>
                <a:cs typeface="+mj-cs"/>
              </a:rPr>
            </a:br>
            <a:r>
              <a:rPr lang="en-US" sz="1500" b="0" kern="1200" dirty="0">
                <a:solidFill>
                  <a:schemeClr val="bg1"/>
                </a:solidFill>
                <a:latin typeface="+mj-lt"/>
                <a:ea typeface="+mj-ea"/>
                <a:cs typeface="+mj-cs"/>
              </a:rPr>
              <a:t>ZBIGNIEW BRZEZINSKI (1928-2017)</a:t>
            </a:r>
            <a:br>
              <a:rPr lang="en-US" sz="1500" b="0" kern="1200" dirty="0">
                <a:solidFill>
                  <a:schemeClr val="bg1"/>
                </a:solidFill>
                <a:latin typeface="+mj-lt"/>
                <a:ea typeface="+mj-ea"/>
                <a:cs typeface="+mj-cs"/>
              </a:rPr>
            </a:br>
            <a:endParaRPr lang="en-US" sz="1500" kern="1200" dirty="0">
              <a:solidFill>
                <a:schemeClr val="bg1"/>
              </a:solidFill>
              <a:latin typeface="+mj-lt"/>
              <a:ea typeface="+mj-ea"/>
              <a:cs typeface="+mj-cs"/>
            </a:endParaRPr>
          </a:p>
        </p:txBody>
      </p:sp>
      <p:pic>
        <p:nvPicPr>
          <p:cNvPr id="4" name="Segnaposto contenuto 3">
            <a:extLst>
              <a:ext uri="{FF2B5EF4-FFF2-40B4-BE49-F238E27FC236}">
                <a16:creationId xmlns:a16="http://schemas.microsoft.com/office/drawing/2014/main" id="{EC12FC3D-D167-4280-8D6B-F12BA381AA3E}"/>
              </a:ext>
            </a:extLst>
          </p:cNvPr>
          <p:cNvPicPr>
            <a:picLocks noGrp="1" noChangeAspect="1"/>
          </p:cNvPicPr>
          <p:nvPr>
            <p:ph idx="1"/>
          </p:nvPr>
        </p:nvPicPr>
        <p:blipFill>
          <a:blip r:embed="rId2"/>
          <a:stretch>
            <a:fillRect/>
          </a:stretch>
        </p:blipFill>
        <p:spPr>
          <a:xfrm>
            <a:off x="2008373" y="1675227"/>
            <a:ext cx="8175253" cy="4394199"/>
          </a:xfrm>
          <a:prstGeom prst="rect">
            <a:avLst/>
          </a:prstGeom>
        </p:spPr>
      </p:pic>
    </p:spTree>
    <p:extLst>
      <p:ext uri="{BB962C8B-B14F-4D97-AF65-F5344CB8AC3E}">
        <p14:creationId xmlns:p14="http://schemas.microsoft.com/office/powerpoint/2010/main" val="25171159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12E28-3CCD-4689-9E28-D24B89D68D62}"/>
              </a:ext>
            </a:extLst>
          </p:cNvPr>
          <p:cNvSpPr>
            <a:spLocks noGrp="1"/>
          </p:cNvSpPr>
          <p:nvPr>
            <p:ph type="title"/>
          </p:nvPr>
        </p:nvSpPr>
        <p:spPr/>
        <p:txBody>
          <a:bodyPr/>
          <a:lstStyle/>
          <a:p>
            <a:br>
              <a:rPr lang="it-IT" b="0" dirty="0"/>
            </a:br>
            <a:br>
              <a:rPr lang="it-IT" b="0" dirty="0"/>
            </a:br>
            <a:br>
              <a:rPr lang="it-IT" b="0" dirty="0"/>
            </a:br>
            <a:br>
              <a:rPr lang="it-IT" b="0" dirty="0"/>
            </a:br>
            <a:r>
              <a:rPr lang="it-IT" b="0" dirty="0"/>
              <a:t>ZBIGNIEW BRZEZINSKI (1928-2017)</a:t>
            </a:r>
            <a:br>
              <a:rPr lang="it-IT" b="0" dirty="0"/>
            </a:br>
            <a:endParaRPr lang="it-IT" dirty="0"/>
          </a:p>
        </p:txBody>
      </p:sp>
      <p:sp>
        <p:nvSpPr>
          <p:cNvPr id="5" name="Segnaposto contenuto 4">
            <a:extLst>
              <a:ext uri="{FF2B5EF4-FFF2-40B4-BE49-F238E27FC236}">
                <a16:creationId xmlns:a16="http://schemas.microsoft.com/office/drawing/2014/main" id="{997D12B5-607E-43C0-AE36-6996C1566681}"/>
              </a:ext>
            </a:extLst>
          </p:cNvPr>
          <p:cNvSpPr>
            <a:spLocks noGrp="1"/>
          </p:cNvSpPr>
          <p:nvPr>
            <p:ph idx="1"/>
          </p:nvPr>
        </p:nvSpPr>
        <p:spPr>
          <a:xfrm>
            <a:off x="196770" y="1944547"/>
            <a:ext cx="11285316" cy="4155312"/>
          </a:xfrm>
        </p:spPr>
        <p:txBody>
          <a:bodyPr>
            <a:normAutofit/>
          </a:bodyPr>
          <a:lstStyle/>
          <a:p>
            <a:r>
              <a:rPr lang="it-IT" dirty="0"/>
              <a:t>Ha una prospettiva geopolitica più tradizionale.</a:t>
            </a:r>
          </a:p>
          <a:p>
            <a:r>
              <a:rPr lang="it-IT" dirty="0"/>
              <a:t>Reinterpreta Spykman.</a:t>
            </a:r>
          </a:p>
          <a:p>
            <a:r>
              <a:rPr lang="it-IT" dirty="0"/>
              <a:t>Individua come aree di maggiore conflittualità i c.d. </a:t>
            </a:r>
            <a:r>
              <a:rPr lang="it-IT" dirty="0">
                <a:solidFill>
                  <a:srgbClr val="FF66FF"/>
                </a:solidFill>
              </a:rPr>
              <a:t>«archi di crisi»:</a:t>
            </a:r>
          </a:p>
          <a:p>
            <a:pPr marL="514350" indent="-514350">
              <a:buAutoNum type="arabicParenR"/>
            </a:pPr>
            <a:r>
              <a:rPr lang="it-IT" dirty="0"/>
              <a:t>uno collocato tra il Marocco, il Golfo Persico ed il Pakistan: regione in cui esistono grandi riserve di idrocarburi;</a:t>
            </a:r>
          </a:p>
          <a:p>
            <a:pPr marL="514350" indent="-514350">
              <a:buAutoNum type="arabicParenR"/>
            </a:pPr>
            <a:r>
              <a:rPr lang="it-IT" dirty="0"/>
              <a:t>L’altro incentrato sui «Balcani eurasiatici», compresi tra il Caucaso e il Golfo e fra l'Asia centrale ed il Pakistan: regione di confronto tra l’Occidente euroamericano, la  Russia e la Cina.</a:t>
            </a:r>
          </a:p>
          <a:p>
            <a:pPr marL="0" indent="0">
              <a:buNone/>
            </a:pPr>
            <a:endParaRPr lang="it-IT" dirty="0"/>
          </a:p>
          <a:p>
            <a:endParaRPr lang="it-IT" dirty="0"/>
          </a:p>
        </p:txBody>
      </p:sp>
    </p:spTree>
    <p:extLst>
      <p:ext uri="{BB962C8B-B14F-4D97-AF65-F5344CB8AC3E}">
        <p14:creationId xmlns:p14="http://schemas.microsoft.com/office/powerpoint/2010/main" val="38888032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12E28-3CCD-4689-9E28-D24B89D68D62}"/>
              </a:ext>
            </a:extLst>
          </p:cNvPr>
          <p:cNvSpPr>
            <a:spLocks noGrp="1"/>
          </p:cNvSpPr>
          <p:nvPr>
            <p:ph type="title"/>
          </p:nvPr>
        </p:nvSpPr>
        <p:spPr/>
        <p:txBody>
          <a:bodyPr/>
          <a:lstStyle/>
          <a:p>
            <a:br>
              <a:rPr lang="it-IT" b="0" dirty="0"/>
            </a:br>
            <a:br>
              <a:rPr lang="it-IT" b="0" dirty="0"/>
            </a:br>
            <a:br>
              <a:rPr lang="it-IT" b="0" dirty="0"/>
            </a:br>
            <a:br>
              <a:rPr lang="it-IT" b="0" dirty="0"/>
            </a:br>
            <a:r>
              <a:rPr lang="it-IT" b="0" dirty="0"/>
              <a:t>ZBIGNIEW BRZEZINSKI (1928-2017)</a:t>
            </a:r>
            <a:br>
              <a:rPr lang="it-IT" b="0" dirty="0"/>
            </a:br>
            <a:endParaRPr lang="it-IT" dirty="0"/>
          </a:p>
        </p:txBody>
      </p:sp>
      <p:sp>
        <p:nvSpPr>
          <p:cNvPr id="5" name="Segnaposto contenuto 4">
            <a:extLst>
              <a:ext uri="{FF2B5EF4-FFF2-40B4-BE49-F238E27FC236}">
                <a16:creationId xmlns:a16="http://schemas.microsoft.com/office/drawing/2014/main" id="{997D12B5-607E-43C0-AE36-6996C1566681}"/>
              </a:ext>
            </a:extLst>
          </p:cNvPr>
          <p:cNvSpPr>
            <a:spLocks noGrp="1"/>
          </p:cNvSpPr>
          <p:nvPr>
            <p:ph idx="1"/>
          </p:nvPr>
        </p:nvSpPr>
        <p:spPr>
          <a:xfrm>
            <a:off x="312516" y="1747776"/>
            <a:ext cx="11713580" cy="4363657"/>
          </a:xfrm>
        </p:spPr>
        <p:txBody>
          <a:bodyPr>
            <a:normAutofit/>
          </a:bodyPr>
          <a:lstStyle/>
          <a:p>
            <a:r>
              <a:rPr lang="it-IT" dirty="0"/>
              <a:t>Occidente euroamericano, Russia e Cina vengono denominati la «triade strategica».</a:t>
            </a:r>
          </a:p>
          <a:p>
            <a:r>
              <a:rPr lang="it-IT" dirty="0"/>
              <a:t>Secondo B. avrebbero tutto l’interesse a collaborare per ridurre l’instabilità del </a:t>
            </a:r>
            <a:r>
              <a:rPr lang="it-IT" i="1" dirty="0"/>
              <a:t>rim </a:t>
            </a:r>
            <a:r>
              <a:rPr lang="it-IT" dirty="0"/>
              <a:t>euroasiatico.</a:t>
            </a:r>
          </a:p>
          <a:p>
            <a:r>
              <a:rPr lang="it-IT" dirty="0"/>
              <a:t>Ritiene che la Russia dovrebbe entrare nella NATO e la Cina nell'Ocse (Organizzazione per la sicurezza e la cooperazione in Europa).</a:t>
            </a:r>
          </a:p>
          <a:p>
            <a:r>
              <a:rPr lang="it-IT" dirty="0"/>
              <a:t>Una competizione tra le tre potenze determinerebbe un nuovo «grande gioco», soprattutto in Asia centrale, e accrescerebbe l’instabilità di un’area determinante per l’ordine internazionale, generando nuovi conflitti.</a:t>
            </a:r>
          </a:p>
          <a:p>
            <a:endParaRPr lang="it-IT" dirty="0"/>
          </a:p>
        </p:txBody>
      </p:sp>
    </p:spTree>
    <p:extLst>
      <p:ext uri="{BB962C8B-B14F-4D97-AF65-F5344CB8AC3E}">
        <p14:creationId xmlns:p14="http://schemas.microsoft.com/office/powerpoint/2010/main" val="26596088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337DD-12B6-48B5-876B-3233E475CD45}"/>
              </a:ext>
            </a:extLst>
          </p:cNvPr>
          <p:cNvSpPr>
            <a:spLocks noGrp="1"/>
          </p:cNvSpPr>
          <p:nvPr>
            <p:ph type="title"/>
          </p:nvPr>
        </p:nvSpPr>
        <p:spPr/>
        <p:txBody>
          <a:bodyPr/>
          <a:lstStyle/>
          <a:p>
            <a:br>
              <a:rPr lang="it-IT" b="0" dirty="0"/>
            </a:br>
            <a:br>
              <a:rPr lang="it-IT" b="0" dirty="0"/>
            </a:br>
            <a:br>
              <a:rPr lang="it-IT" b="0" dirty="0"/>
            </a:br>
            <a:r>
              <a:rPr lang="it-IT" b="0" dirty="0"/>
              <a:t>ZBIGNIEW BRZEZINSKI (1928-2017)</a:t>
            </a:r>
            <a:endParaRPr lang="it-IT" dirty="0"/>
          </a:p>
        </p:txBody>
      </p:sp>
      <p:sp>
        <p:nvSpPr>
          <p:cNvPr id="3" name="Segnaposto contenuto 2">
            <a:extLst>
              <a:ext uri="{FF2B5EF4-FFF2-40B4-BE49-F238E27FC236}">
                <a16:creationId xmlns:a16="http://schemas.microsoft.com/office/drawing/2014/main" id="{01ECE558-964B-4D3A-83BB-F674543C1C8D}"/>
              </a:ext>
            </a:extLst>
          </p:cNvPr>
          <p:cNvSpPr>
            <a:spLocks noGrp="1"/>
          </p:cNvSpPr>
          <p:nvPr>
            <p:ph idx="1"/>
          </p:nvPr>
        </p:nvSpPr>
        <p:spPr>
          <a:xfrm>
            <a:off x="428263" y="1632030"/>
            <a:ext cx="11763737" cy="4676173"/>
          </a:xfrm>
        </p:spPr>
        <p:txBody>
          <a:bodyPr>
            <a:normAutofit fontScale="92500" lnSpcReduction="10000"/>
          </a:bodyPr>
          <a:lstStyle/>
          <a:p>
            <a:r>
              <a:rPr lang="it-IT" dirty="0"/>
              <a:t>Brzezinski, figura chiave dell'amministrazione del presidente americano Jimmy Carter, di cui fu consigliere per la sicurezza nazionale negli anni della crisi degli ostaggi in Iran e dell'invasione sovietica dell'Afghanistan alla fine degli anni Settanta.</a:t>
            </a:r>
          </a:p>
          <a:p>
            <a:r>
              <a:rPr lang="it-IT" dirty="0"/>
              <a:t>Ferocemente antisovietico, ufficialmente era un democratico, ma le sue posizioni in questioni di sicurezza erano piuttosto conservatrici. </a:t>
            </a:r>
          </a:p>
          <a:p>
            <a:r>
              <a:rPr lang="it-IT" dirty="0"/>
              <a:t>Attivo ancora di recente - ha criticato l'elezione di Donald Trump alla presidenza, definendo la sua politica estera troppo vaga - nel 2011 B. teorizzò la necessità di una linea americana dura all'estero come chiave per la stabilità globale. </a:t>
            </a:r>
          </a:p>
          <a:p>
            <a:r>
              <a:rPr lang="it-IT" dirty="0"/>
              <a:t>Una dottrina intitolata "</a:t>
            </a:r>
            <a:r>
              <a:rPr lang="it-IT" dirty="0">
                <a:solidFill>
                  <a:srgbClr val="FF66FF"/>
                </a:solidFill>
              </a:rPr>
              <a:t>visione strategica: America e la crisi del potere globale</a:t>
            </a:r>
            <a:r>
              <a:rPr lang="it-IT" dirty="0"/>
              <a:t>" che rifletteva le sue convinzioni di una vita. Ovvero: se l'America si ritrae, altri paesi prenderanno il sopravvento e il mondo entrerà in una fase di incertezza dalle conseguenze devastanti.</a:t>
            </a:r>
          </a:p>
        </p:txBody>
      </p:sp>
    </p:spTree>
    <p:extLst>
      <p:ext uri="{BB962C8B-B14F-4D97-AF65-F5344CB8AC3E}">
        <p14:creationId xmlns:p14="http://schemas.microsoft.com/office/powerpoint/2010/main" val="28927232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337DD-12B6-48B5-876B-3233E475CD45}"/>
              </a:ext>
            </a:extLst>
          </p:cNvPr>
          <p:cNvSpPr>
            <a:spLocks noGrp="1"/>
          </p:cNvSpPr>
          <p:nvPr>
            <p:ph type="title"/>
          </p:nvPr>
        </p:nvSpPr>
        <p:spPr/>
        <p:txBody>
          <a:bodyPr/>
          <a:lstStyle/>
          <a:p>
            <a:br>
              <a:rPr lang="it-IT" b="0" dirty="0"/>
            </a:br>
            <a:br>
              <a:rPr lang="it-IT" b="0" dirty="0"/>
            </a:br>
            <a:br>
              <a:rPr lang="it-IT" b="0" dirty="0"/>
            </a:br>
            <a:r>
              <a:rPr lang="it-IT" b="0" dirty="0"/>
              <a:t>ZBIGNIEW BRZEZINSKI (1928-2017)</a:t>
            </a:r>
            <a:endParaRPr lang="it-IT" dirty="0"/>
          </a:p>
        </p:txBody>
      </p:sp>
      <p:sp>
        <p:nvSpPr>
          <p:cNvPr id="3" name="Segnaposto contenuto 2">
            <a:extLst>
              <a:ext uri="{FF2B5EF4-FFF2-40B4-BE49-F238E27FC236}">
                <a16:creationId xmlns:a16="http://schemas.microsoft.com/office/drawing/2014/main" id="{01ECE558-964B-4D3A-83BB-F674543C1C8D}"/>
              </a:ext>
            </a:extLst>
          </p:cNvPr>
          <p:cNvSpPr>
            <a:spLocks noGrp="1"/>
          </p:cNvSpPr>
          <p:nvPr>
            <p:ph idx="1"/>
          </p:nvPr>
        </p:nvSpPr>
        <p:spPr>
          <a:xfrm>
            <a:off x="0" y="1689904"/>
            <a:ext cx="12192000" cy="4479402"/>
          </a:xfrm>
        </p:spPr>
        <p:txBody>
          <a:bodyPr>
            <a:normAutofit fontScale="77500" lnSpcReduction="20000"/>
          </a:bodyPr>
          <a:lstStyle/>
          <a:p>
            <a:pPr fontAlgn="base"/>
            <a:r>
              <a:rPr lang="it-IT" dirty="0"/>
              <a:t>Brzezinski applicò le tesi di Mackinder e Spykman favorendo il </a:t>
            </a:r>
            <a:r>
              <a:rPr lang="it-IT" dirty="0">
                <a:solidFill>
                  <a:srgbClr val="FF0000"/>
                </a:solidFill>
              </a:rPr>
              <a:t>miglioramento dei rapporti bilaterali con la Repubblica Popolare Cinese </a:t>
            </a:r>
            <a:r>
              <a:rPr lang="it-IT" dirty="0"/>
              <a:t>per isolare l’Unione Sovietica, e contenendo l’espansionismo sovietico in Asia centrale, </a:t>
            </a:r>
            <a:r>
              <a:rPr lang="it-IT" dirty="0">
                <a:solidFill>
                  <a:srgbClr val="FF66FF"/>
                </a:solidFill>
              </a:rPr>
              <a:t>finanziando i mujaheddin in Afghanistan</a:t>
            </a:r>
            <a:r>
              <a:rPr lang="it-IT" dirty="0"/>
              <a:t>.</a:t>
            </a:r>
          </a:p>
          <a:p>
            <a:pPr fontAlgn="base"/>
            <a:r>
              <a:rPr lang="it-IT" dirty="0"/>
              <a:t>Nel 1997 pubblicò “La grande scacchiera”, un libro noto tra gli addetti ai lavori, spiegando cosa gli Stati Uniti dovrebbero fare nel post-guerra fredda per restare una superpotenza: non distogliere l’attenzione dall’Eurasia. </a:t>
            </a:r>
          </a:p>
          <a:p>
            <a:pPr fontAlgn="base"/>
            <a:r>
              <a:rPr lang="it-IT" dirty="0"/>
              <a:t>Brzezinski spiega come siano aumentate le potenze asiatiche potenzialmente ostili; a Russia e Cina si sono affiancate Turchia, Iran, Pakistan, India. Alla luce di questa situazione, i cardini della Geostrategia statunitense dovrebbero essere l’ex area sovietica (Europa orientale, Caucaso, Asia centrale), il Medio Oriente e il Golfo Persico.</a:t>
            </a:r>
          </a:p>
          <a:p>
            <a:pPr fontAlgn="base"/>
            <a:r>
              <a:rPr lang="it-IT" dirty="0"/>
              <a:t>Riguardo la Russia, Brzezinski suggerì di ridurne l’influenza procedendo all’allargamento dell’Unione Europea (una pedina statunitense nella grande scacchiera) ad Est, fino ad integrare l’Ucraina. </a:t>
            </a:r>
          </a:p>
          <a:p>
            <a:pPr fontAlgn="base"/>
            <a:r>
              <a:rPr lang="it-IT" dirty="0"/>
              <a:t>Processo avvenuto e tutt’ora in corso: la Georgia si è allontanata dall’orbita russa nel 2004 dopo la rivoluzione colorata, in Ucraina il governo Poroshenko insediatosi dopo i fatti di Euromaidan del 2013, ha auspicato l’entrata del paese nell’UE e nella NATO.</a:t>
            </a:r>
          </a:p>
          <a:p>
            <a:endParaRPr lang="it-IT" dirty="0"/>
          </a:p>
        </p:txBody>
      </p:sp>
    </p:spTree>
    <p:extLst>
      <p:ext uri="{BB962C8B-B14F-4D97-AF65-F5344CB8AC3E}">
        <p14:creationId xmlns:p14="http://schemas.microsoft.com/office/powerpoint/2010/main" val="26260598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337DD-12B6-48B5-876B-3233E475CD45}"/>
              </a:ext>
            </a:extLst>
          </p:cNvPr>
          <p:cNvSpPr>
            <a:spLocks noGrp="1"/>
          </p:cNvSpPr>
          <p:nvPr>
            <p:ph type="title"/>
          </p:nvPr>
        </p:nvSpPr>
        <p:spPr>
          <a:xfrm>
            <a:off x="857213" y="274638"/>
            <a:ext cx="10725187" cy="709210"/>
          </a:xfrm>
        </p:spPr>
        <p:txBody>
          <a:bodyPr/>
          <a:lstStyle/>
          <a:p>
            <a:br>
              <a:rPr lang="it-IT" b="0" dirty="0"/>
            </a:br>
            <a:br>
              <a:rPr lang="it-IT" b="0" dirty="0"/>
            </a:br>
            <a:br>
              <a:rPr lang="it-IT" b="0" dirty="0"/>
            </a:br>
            <a:r>
              <a:rPr lang="it-IT" b="0" dirty="0"/>
              <a:t>ZBIGNIEW BRZEZINSKI (1928-2017)</a:t>
            </a:r>
            <a:endParaRPr lang="it-IT" dirty="0"/>
          </a:p>
        </p:txBody>
      </p:sp>
      <p:sp>
        <p:nvSpPr>
          <p:cNvPr id="3" name="Segnaposto contenuto 2">
            <a:extLst>
              <a:ext uri="{FF2B5EF4-FFF2-40B4-BE49-F238E27FC236}">
                <a16:creationId xmlns:a16="http://schemas.microsoft.com/office/drawing/2014/main" id="{01ECE558-964B-4D3A-83BB-F674543C1C8D}"/>
              </a:ext>
            </a:extLst>
          </p:cNvPr>
          <p:cNvSpPr>
            <a:spLocks noGrp="1"/>
          </p:cNvSpPr>
          <p:nvPr>
            <p:ph idx="1"/>
          </p:nvPr>
        </p:nvSpPr>
        <p:spPr>
          <a:xfrm>
            <a:off x="0" y="1527858"/>
            <a:ext cx="12192000" cy="4884517"/>
          </a:xfrm>
        </p:spPr>
        <p:txBody>
          <a:bodyPr>
            <a:normAutofit fontScale="77500" lnSpcReduction="20000"/>
          </a:bodyPr>
          <a:lstStyle/>
          <a:p>
            <a:pPr fontAlgn="base"/>
            <a:r>
              <a:rPr lang="it-IT" dirty="0">
                <a:solidFill>
                  <a:srgbClr val="FFC000"/>
                </a:solidFill>
              </a:rPr>
              <a:t>Medio Oriente e golfo Persico</a:t>
            </a:r>
            <a:r>
              <a:rPr lang="it-IT" dirty="0"/>
              <a:t>, per Brzezinski, rappresentavano una delle incognite maggiori, per via del contesto etno-religioso che rende l’area altamente conflittuale. Una regione importante, snodo essenziale per i traffici petroliferi, in cui collidono gli interessi di diversi paesi: Turchia, Iran, Arabia Saudita, Israele, Siria, Stati Uniti. </a:t>
            </a:r>
          </a:p>
          <a:p>
            <a:pPr fontAlgn="base"/>
            <a:r>
              <a:rPr lang="it-IT" dirty="0"/>
              <a:t>Nell’ottica di mantenere l’area instabile ed infastidire le potenze regionali ostili, si inquadrerebbero diversi interventi: guerra del Golfo, invasione dell’Afghanistan, guerra d’Iraq e, in ultimo, l’appoggio ai ribelli anti-Assad in Siria e la linea dura contro l’Iran.</a:t>
            </a:r>
          </a:p>
          <a:p>
            <a:pPr fontAlgn="base"/>
            <a:r>
              <a:rPr lang="it-IT" dirty="0"/>
              <a:t>Altro punto saliente riguarda </a:t>
            </a:r>
            <a:r>
              <a:rPr lang="it-IT" dirty="0">
                <a:solidFill>
                  <a:srgbClr val="FF0000"/>
                </a:solidFill>
              </a:rPr>
              <a:t>l’Estremo Oriente</a:t>
            </a:r>
            <a:r>
              <a:rPr lang="it-IT" dirty="0"/>
              <a:t>, in particolare la Repubblica Popolare Cinese. Convertito il Giappone in una sorta di protettorato dal 1945, il maggior pericolo è rappresentato da Pechino.</a:t>
            </a:r>
          </a:p>
          <a:p>
            <a:pPr fontAlgn="base"/>
            <a:r>
              <a:rPr lang="it-IT" dirty="0"/>
              <a:t>L’analista ritiene che, alla luce di peculiarità demografiche, economiche, tecnologiche e militari e per interessi confliggenti in Asia e nel Pacifico, la Repubblica Popolare Cinese rappresenti l’incognita maggiore per gli Stati Uniti. </a:t>
            </a:r>
          </a:p>
          <a:p>
            <a:pPr fontAlgn="base"/>
            <a:r>
              <a:rPr lang="it-IT" dirty="0"/>
              <a:t>Per tale motivo, </a:t>
            </a:r>
            <a:r>
              <a:rPr lang="it-IT" dirty="0">
                <a:solidFill>
                  <a:srgbClr val="92D050"/>
                </a:solidFill>
              </a:rPr>
              <a:t>dall’inaugurazione delle relazioni bilaterali tra i due paesi, avvenuta grazie alla mediazione di Brzezinski, è stato instaurato un solido legame commerciale, accentuato dal 2000</a:t>
            </a:r>
            <a:r>
              <a:rPr lang="it-IT" dirty="0"/>
              <a:t>. </a:t>
            </a:r>
          </a:p>
          <a:p>
            <a:pPr fontAlgn="base"/>
            <a:r>
              <a:rPr lang="it-IT" dirty="0"/>
              <a:t>Emblematica la posizione di Hillary Clinton, segretario di Stato sotto l’amministrazione Obama, espressa a Foreign Policy nel 2011, dove parlò della necessità di approfondire i legami economici e diplomatici statunitensi in Cina ed Estremo Oriente, per via delle grandi potenzialità offerte dall’area.</a:t>
            </a:r>
          </a:p>
          <a:p>
            <a:endParaRPr lang="it-IT" dirty="0"/>
          </a:p>
        </p:txBody>
      </p:sp>
    </p:spTree>
    <p:extLst>
      <p:ext uri="{BB962C8B-B14F-4D97-AF65-F5344CB8AC3E}">
        <p14:creationId xmlns:p14="http://schemas.microsoft.com/office/powerpoint/2010/main" val="239541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8C981-0B58-4283-BAB8-DF4073E0D15B}"/>
              </a:ext>
            </a:extLst>
          </p:cNvPr>
          <p:cNvSpPr>
            <a:spLocks noGrp="1"/>
          </p:cNvSpPr>
          <p:nvPr>
            <p:ph type="title"/>
          </p:nvPr>
        </p:nvSpPr>
        <p:spPr/>
        <p:txBody>
          <a:bodyPr/>
          <a:lstStyle/>
          <a:p>
            <a:br>
              <a:rPr lang="it-IT" dirty="0"/>
            </a:br>
            <a:br>
              <a:rPr lang="it-IT" dirty="0"/>
            </a:br>
            <a:br>
              <a:rPr lang="it-IT" dirty="0"/>
            </a:br>
            <a:br>
              <a:rPr lang="it-IT" dirty="0"/>
            </a:br>
            <a:r>
              <a:rPr lang="it-IT" dirty="0"/>
              <a:t>GEOPOLITICA, GEOECONOMIA E GEOPOLITICA ECONOMICA</a:t>
            </a:r>
          </a:p>
        </p:txBody>
      </p:sp>
      <p:sp>
        <p:nvSpPr>
          <p:cNvPr id="3" name="Segnaposto contenuto 2">
            <a:extLst>
              <a:ext uri="{FF2B5EF4-FFF2-40B4-BE49-F238E27FC236}">
                <a16:creationId xmlns:a16="http://schemas.microsoft.com/office/drawing/2014/main" id="{7E555771-6E39-4C2D-BE39-7DC9F9874700}"/>
              </a:ext>
            </a:extLst>
          </p:cNvPr>
          <p:cNvSpPr>
            <a:spLocks noGrp="1"/>
          </p:cNvSpPr>
          <p:nvPr>
            <p:ph idx="1"/>
          </p:nvPr>
        </p:nvSpPr>
        <p:spPr>
          <a:xfrm>
            <a:off x="108857" y="2293495"/>
            <a:ext cx="11996057" cy="3883468"/>
          </a:xfrm>
        </p:spPr>
        <p:txBody>
          <a:bodyPr>
            <a:normAutofit fontScale="92500" lnSpcReduction="20000"/>
          </a:bodyPr>
          <a:lstStyle/>
          <a:p>
            <a:r>
              <a:rPr lang="it-IT" b="1" dirty="0">
                <a:solidFill>
                  <a:srgbClr val="FF0000"/>
                </a:solidFill>
              </a:rPr>
              <a:t>GEOPOLITICA</a:t>
            </a:r>
            <a:r>
              <a:rPr lang="it-IT" dirty="0"/>
              <a:t>: disciplina che studia i fatti politici rispetto alla loro dipendenza dall’ambiente fisico, dai suoi abitanti e dalla loro articolazione istituzionale interna ed internazionale</a:t>
            </a:r>
          </a:p>
          <a:p>
            <a:r>
              <a:rPr lang="it-IT" b="1" dirty="0">
                <a:solidFill>
                  <a:srgbClr val="00B0F0"/>
                </a:solidFill>
              </a:rPr>
              <a:t>GEOECONOMIA</a:t>
            </a:r>
            <a:r>
              <a:rPr lang="it-IT" dirty="0"/>
              <a:t> (Luttwak, 1990): insieme delle conoscenze mutuate dalle discipline economiche reinterpretate in chiave geografica ampia, ossia tenendo conto non solo dell’ambiente fisico, ma anche dello stato della popolazione e delle istituzioni che lo governano</a:t>
            </a:r>
          </a:p>
          <a:p>
            <a:r>
              <a:rPr lang="it-IT" b="1" dirty="0">
                <a:solidFill>
                  <a:srgbClr val="92D050"/>
                </a:solidFill>
              </a:rPr>
              <a:t>GEOPOLITICA ECONOMICA</a:t>
            </a:r>
            <a:r>
              <a:rPr lang="it-IT" dirty="0"/>
              <a:t>: disciplina che, avvalendosi delle conoscenze teoriche e pratiche delle diverse discipline economiche, studia le relazioni internazionali nel loro impatto sulle determinanti dello sviluppo globale, tenendo conto della loro dipendenza dall’articolazione dell’ambiente fisico ed istituzionale del pianeta e dalle diverse caratteristiche dei suoi abitanti </a:t>
            </a:r>
          </a:p>
          <a:p>
            <a:endParaRPr lang="it-IT" dirty="0"/>
          </a:p>
        </p:txBody>
      </p:sp>
    </p:spTree>
    <p:extLst>
      <p:ext uri="{BB962C8B-B14F-4D97-AF65-F5344CB8AC3E}">
        <p14:creationId xmlns:p14="http://schemas.microsoft.com/office/powerpoint/2010/main" val="3682430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337DD-12B6-48B5-876B-3233E475CD45}"/>
              </a:ext>
            </a:extLst>
          </p:cNvPr>
          <p:cNvSpPr>
            <a:spLocks noGrp="1"/>
          </p:cNvSpPr>
          <p:nvPr>
            <p:ph type="title"/>
          </p:nvPr>
        </p:nvSpPr>
        <p:spPr/>
        <p:txBody>
          <a:bodyPr/>
          <a:lstStyle/>
          <a:p>
            <a:br>
              <a:rPr lang="it-IT" b="0" dirty="0"/>
            </a:br>
            <a:br>
              <a:rPr lang="it-IT" b="0" dirty="0"/>
            </a:br>
            <a:br>
              <a:rPr lang="it-IT" b="0" dirty="0"/>
            </a:br>
            <a:r>
              <a:rPr lang="it-IT" b="0" dirty="0"/>
              <a:t>ZBIGNIEW BRZEZINSKI (1928-2017)</a:t>
            </a:r>
            <a:endParaRPr lang="it-IT" dirty="0"/>
          </a:p>
        </p:txBody>
      </p:sp>
      <p:sp>
        <p:nvSpPr>
          <p:cNvPr id="3" name="Segnaposto contenuto 2">
            <a:extLst>
              <a:ext uri="{FF2B5EF4-FFF2-40B4-BE49-F238E27FC236}">
                <a16:creationId xmlns:a16="http://schemas.microsoft.com/office/drawing/2014/main" id="{01ECE558-964B-4D3A-83BB-F674543C1C8D}"/>
              </a:ext>
            </a:extLst>
          </p:cNvPr>
          <p:cNvSpPr>
            <a:spLocks noGrp="1"/>
          </p:cNvSpPr>
          <p:nvPr>
            <p:ph idx="1"/>
          </p:nvPr>
        </p:nvSpPr>
        <p:spPr>
          <a:xfrm>
            <a:off x="0" y="1643605"/>
            <a:ext cx="12192000" cy="4757196"/>
          </a:xfrm>
        </p:spPr>
        <p:txBody>
          <a:bodyPr>
            <a:normAutofit/>
          </a:bodyPr>
          <a:lstStyle/>
          <a:p>
            <a:pPr fontAlgn="base"/>
            <a:r>
              <a:rPr lang="it-IT" dirty="0"/>
              <a:t>Infine, pur ritenendo scarse le probabilità di uno sganciamento dell’Unione Europea dagli Stati Uniti, Brzezinski invitava a </a:t>
            </a:r>
            <a:r>
              <a:rPr lang="it-IT" dirty="0">
                <a:solidFill>
                  <a:srgbClr val="92D050"/>
                </a:solidFill>
              </a:rPr>
              <a:t>prestare attenzione alla Francia</a:t>
            </a:r>
            <a:r>
              <a:rPr lang="it-IT" dirty="0"/>
              <a:t>, per via di mai sopite ambizioni egemoniche (le pressioni di Sarkozy alla base dell’intervento in Libia nel 2011 ne sono la dimostrazione), e alla </a:t>
            </a:r>
            <a:r>
              <a:rPr lang="it-IT" dirty="0">
                <a:solidFill>
                  <a:srgbClr val="FF0000"/>
                </a:solidFill>
              </a:rPr>
              <a:t>Germania</a:t>
            </a:r>
            <a:r>
              <a:rPr lang="it-IT" dirty="0"/>
              <a:t>, da tenere lontana dall’orbita russa.</a:t>
            </a:r>
          </a:p>
          <a:p>
            <a:pPr fontAlgn="base"/>
            <a:r>
              <a:rPr lang="it-IT" dirty="0"/>
              <a:t>Nel 2017, a 20 anni da “La grande scacchiera” e ad oltre un secolo da “The Geographical Pivot of History”, la Geostrategia per l’Asia di Brzezinski e Mackinder, è ancora valida? Il controllo dell’Heartland continua ad essere una linea direttrice della politica estera statunitense? Numerosi eventi suggeriscono di sì: dall’allargamento ad Est e Balcani della NATO, alla questione ucraina, fino alla deposizione di regimi scomodi nell’area medio-orientale (Afghanistan, Iraq).</a:t>
            </a:r>
          </a:p>
          <a:p>
            <a:endParaRPr lang="it-IT" dirty="0"/>
          </a:p>
        </p:txBody>
      </p:sp>
    </p:spTree>
    <p:extLst>
      <p:ext uri="{BB962C8B-B14F-4D97-AF65-F5344CB8AC3E}">
        <p14:creationId xmlns:p14="http://schemas.microsoft.com/office/powerpoint/2010/main" val="8898619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29906-27F0-443E-89CD-315A18CAEF47}"/>
              </a:ext>
            </a:extLst>
          </p:cNvPr>
          <p:cNvSpPr>
            <a:spLocks noGrp="1"/>
          </p:cNvSpPr>
          <p:nvPr>
            <p:ph type="title"/>
          </p:nvPr>
        </p:nvSpPr>
        <p:spPr/>
        <p:txBody>
          <a:bodyPr/>
          <a:lstStyle/>
          <a:p>
            <a:br>
              <a:rPr lang="it-IT" b="0" dirty="0"/>
            </a:br>
            <a:br>
              <a:rPr lang="it-IT" b="0" dirty="0"/>
            </a:br>
            <a:br>
              <a:rPr lang="it-IT" b="0" dirty="0"/>
            </a:br>
            <a:r>
              <a:rPr lang="it-IT" b="0" dirty="0"/>
              <a:t>ZBIGNIEW BRZEZINSKI (1928-2017)</a:t>
            </a:r>
            <a:endParaRPr lang="it-IT" dirty="0"/>
          </a:p>
        </p:txBody>
      </p:sp>
      <p:sp>
        <p:nvSpPr>
          <p:cNvPr id="3" name="Segnaposto contenuto 2">
            <a:extLst>
              <a:ext uri="{FF2B5EF4-FFF2-40B4-BE49-F238E27FC236}">
                <a16:creationId xmlns:a16="http://schemas.microsoft.com/office/drawing/2014/main" id="{458B71C0-1097-49CA-AC8E-07BD2C0B6411}"/>
              </a:ext>
            </a:extLst>
          </p:cNvPr>
          <p:cNvSpPr>
            <a:spLocks noGrp="1"/>
          </p:cNvSpPr>
          <p:nvPr>
            <p:ph idx="1"/>
          </p:nvPr>
        </p:nvSpPr>
        <p:spPr>
          <a:xfrm>
            <a:off x="219919" y="1600200"/>
            <a:ext cx="11972081" cy="4812175"/>
          </a:xfrm>
        </p:spPr>
        <p:txBody>
          <a:bodyPr>
            <a:normAutofit fontScale="92500" lnSpcReduction="20000"/>
          </a:bodyPr>
          <a:lstStyle/>
          <a:p>
            <a:pPr fontAlgn="base"/>
            <a:r>
              <a:rPr lang="it-IT" dirty="0">
                <a:solidFill>
                  <a:srgbClr val="FF0000"/>
                </a:solidFill>
              </a:rPr>
              <a:t>Trump sta abbandonando gli iniziali propositi isolazionisti</a:t>
            </a:r>
            <a:r>
              <a:rPr lang="it-IT" dirty="0"/>
              <a:t>, evidenziando nuovamente l’importanza dell’Eurasia ai fini dell’egemonia americana. </a:t>
            </a:r>
          </a:p>
          <a:p>
            <a:pPr fontAlgn="base"/>
            <a:r>
              <a:rPr lang="it-IT" dirty="0"/>
              <a:t>È intervenuto sulla questione ucraina, sostenendo che la Russia dovrebbe restituire la Crimea. </a:t>
            </a:r>
          </a:p>
          <a:p>
            <a:pPr fontAlgn="base"/>
            <a:r>
              <a:rPr lang="it-IT" dirty="0"/>
              <a:t>Ha accusato la Germania di usare l’UE per fini egemonici e lodato la Brexit (forse un rimescolamento delle alleanze? L’asse Washington-Londra preferito al Washington-Berlino?). </a:t>
            </a:r>
          </a:p>
          <a:p>
            <a:pPr fontAlgn="base"/>
            <a:r>
              <a:rPr lang="it-IT" dirty="0"/>
              <a:t>Ha invocato il ripristino della linea dura contro l’Iran. </a:t>
            </a:r>
          </a:p>
          <a:p>
            <a:pPr fontAlgn="base"/>
            <a:r>
              <a:rPr lang="it-IT" dirty="0"/>
              <a:t>Infine, degne di nota, le prese di posizione verso Pechino, dall’ambito commerciale e valutario, al più sensibile teatro del Mar Cinese Meridionale, dove nel 2017 è stata inviata la portaerei Nimitz USS Carl Vinson a scopo di pattugliamento.</a:t>
            </a:r>
          </a:p>
          <a:p>
            <a:pPr fontAlgn="base"/>
            <a:r>
              <a:rPr lang="it-IT" dirty="0"/>
              <a:t>Sebbene il futuro sia imprevedibile anche per l’analista più esperto, una cosa è certa: il controllo dell’Heartland continuerà ad essere motivo di scontro tra grandi potenze e aspiranti egemoni, perché – parafrasando Mackinder: chi controlla l’Heartland, comanda il mondo.</a:t>
            </a:r>
          </a:p>
          <a:p>
            <a:endParaRPr lang="it-IT" dirty="0"/>
          </a:p>
        </p:txBody>
      </p:sp>
    </p:spTree>
    <p:extLst>
      <p:ext uri="{BB962C8B-B14F-4D97-AF65-F5344CB8AC3E}">
        <p14:creationId xmlns:p14="http://schemas.microsoft.com/office/powerpoint/2010/main" val="833416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latin typeface="+mj-lt"/>
              </a:rPr>
              <a:t>HENRY KISSINGER (born 1924)</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isultati immagini per henry kissinger oggi">
            <a:extLst>
              <a:ext uri="{FF2B5EF4-FFF2-40B4-BE49-F238E27FC236}">
                <a16:creationId xmlns:a16="http://schemas.microsoft.com/office/drawing/2014/main" id="{B51107CE-323A-4337-AFF4-7F48D7790D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966" r="5440"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329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16A74-142F-4E5E-85C3-1D5E1AD39780}"/>
              </a:ext>
            </a:extLst>
          </p:cNvPr>
          <p:cNvSpPr>
            <a:spLocks noGrp="1"/>
          </p:cNvSpPr>
          <p:nvPr>
            <p:ph type="title"/>
          </p:nvPr>
        </p:nvSpPr>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AA3CF8B5-6503-4EFA-99D6-2A6A583EEF08}"/>
              </a:ext>
            </a:extLst>
          </p:cNvPr>
          <p:cNvSpPr>
            <a:spLocks noGrp="1"/>
          </p:cNvSpPr>
          <p:nvPr>
            <p:ph idx="1"/>
          </p:nvPr>
        </p:nvSpPr>
        <p:spPr/>
        <p:txBody>
          <a:bodyPr>
            <a:normAutofit fontScale="92500"/>
          </a:bodyPr>
          <a:lstStyle/>
          <a:p>
            <a:r>
              <a:rPr lang="it-IT" dirty="0"/>
              <a:t>Henry Kissinger è un personaggio che più di altri ha contribuito a rendere il </a:t>
            </a:r>
            <a:r>
              <a:rPr lang="it-IT" b="1" dirty="0"/>
              <a:t>XX secolo</a:t>
            </a:r>
            <a:r>
              <a:rPr lang="it-IT" dirty="0"/>
              <a:t>, sotto il profilo politico, il “Secolo Americano”.</a:t>
            </a:r>
          </a:p>
          <a:p>
            <a:r>
              <a:rPr lang="it-IT" dirty="0"/>
              <a:t>Kissinger è stato l’</a:t>
            </a:r>
            <a:r>
              <a:rPr lang="it-IT" b="1" dirty="0"/>
              <a:t>intellettuale</a:t>
            </a:r>
            <a:r>
              <a:rPr lang="it-IT" dirty="0"/>
              <a:t> che ha avuto il destino invidiabile di </a:t>
            </a:r>
            <a:r>
              <a:rPr lang="it-IT" b="1" dirty="0"/>
              <a:t>incarnare,</a:t>
            </a:r>
            <a:r>
              <a:rPr lang="it-IT" dirty="0"/>
              <a:t> nei ruoli che ha ricoperto, le sue idee o meglio la sua </a:t>
            </a:r>
            <a:r>
              <a:rPr lang="it-IT" b="1" dirty="0"/>
              <a:t>idea</a:t>
            </a:r>
            <a:r>
              <a:rPr lang="it-IT" dirty="0"/>
              <a:t>. </a:t>
            </a:r>
          </a:p>
          <a:p>
            <a:r>
              <a:rPr lang="it-IT" dirty="0"/>
              <a:t>Fu consigliere per la sicurezza nazionale e Segretario di Stato durante la Presidenza di </a:t>
            </a:r>
            <a:r>
              <a:rPr lang="it-IT" dirty="0">
                <a:solidFill>
                  <a:srgbClr val="FF0000"/>
                </a:solidFill>
              </a:rPr>
              <a:t>Nixon e di Ford </a:t>
            </a:r>
            <a:r>
              <a:rPr lang="it-IT" dirty="0"/>
              <a:t>tra il 1969 e il 1977.</a:t>
            </a:r>
          </a:p>
          <a:p>
            <a:r>
              <a:rPr lang="it-IT" dirty="0"/>
              <a:t>Nel 1973 fu insignito del </a:t>
            </a:r>
            <a:r>
              <a:rPr lang="it-IT" dirty="0">
                <a:solidFill>
                  <a:srgbClr val="0070C0"/>
                </a:solidFill>
              </a:rPr>
              <a:t>Premio Nobel Per la Pace</a:t>
            </a:r>
            <a:r>
              <a:rPr lang="it-IT" dirty="0"/>
              <a:t>.</a:t>
            </a:r>
          </a:p>
          <a:p>
            <a:r>
              <a:rPr lang="it-IT" b="1" dirty="0"/>
              <a:t>Il più influente e controverso protagonista della politica internazionale del XX secolo</a:t>
            </a:r>
            <a:r>
              <a:rPr lang="it-IT" dirty="0"/>
              <a:t> e uno storico di fama.</a:t>
            </a:r>
          </a:p>
          <a:p>
            <a:pPr marL="0" indent="0">
              <a:buNone/>
            </a:pPr>
            <a:endParaRPr lang="it-IT" dirty="0"/>
          </a:p>
          <a:p>
            <a:endParaRPr lang="it-IT" dirty="0"/>
          </a:p>
        </p:txBody>
      </p:sp>
    </p:spTree>
    <p:extLst>
      <p:ext uri="{BB962C8B-B14F-4D97-AF65-F5344CB8AC3E}">
        <p14:creationId xmlns:p14="http://schemas.microsoft.com/office/powerpoint/2010/main" val="31434504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16A74-142F-4E5E-85C3-1D5E1AD39780}"/>
              </a:ext>
            </a:extLst>
          </p:cNvPr>
          <p:cNvSpPr>
            <a:spLocks noGrp="1"/>
          </p:cNvSpPr>
          <p:nvPr>
            <p:ph type="title"/>
          </p:nvPr>
        </p:nvSpPr>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AA3CF8B5-6503-4EFA-99D6-2A6A583EEF08}"/>
              </a:ext>
            </a:extLst>
          </p:cNvPr>
          <p:cNvSpPr>
            <a:spLocks noGrp="1"/>
          </p:cNvSpPr>
          <p:nvPr>
            <p:ph idx="1"/>
          </p:nvPr>
        </p:nvSpPr>
        <p:spPr>
          <a:xfrm>
            <a:off x="0" y="1724628"/>
            <a:ext cx="12192000" cy="4572000"/>
          </a:xfrm>
        </p:spPr>
        <p:txBody>
          <a:bodyPr>
            <a:normAutofit fontScale="77500" lnSpcReduction="20000"/>
          </a:bodyPr>
          <a:lstStyle/>
          <a:p>
            <a:r>
              <a:rPr lang="it-IT" dirty="0"/>
              <a:t>L'uomo che lanciò Kissinger nella politica governativa fu Nelson Rockefeller, miliardario, persona di potere e di grande prestigio, repubblicano e collaboratore del presidente Eisenhower. </a:t>
            </a:r>
          </a:p>
          <a:p>
            <a:r>
              <a:rPr lang="it-IT" dirty="0"/>
              <a:t>Cominciò anche una proficua collaborazione con la presidenza Eisenhower e fu anche l'inizio dei suoi rapporti di consulenza, per la politica estera, con i successivi presidenti degli Stati Uniti, Kennedy e Johnson.</a:t>
            </a:r>
          </a:p>
          <a:p>
            <a:r>
              <a:rPr lang="it-IT" dirty="0"/>
              <a:t>Nel 1958 pubblicò il suo primo libro </a:t>
            </a:r>
            <a:r>
              <a:rPr lang="it-IT" i="1" dirty="0">
                <a:solidFill>
                  <a:srgbClr val="FF0000"/>
                </a:solidFill>
              </a:rPr>
              <a:t>Nuclear Weapon and Foreign Policy  </a:t>
            </a:r>
            <a:r>
              <a:rPr lang="it-IT" dirty="0"/>
              <a:t>che divenne un </a:t>
            </a:r>
            <a:r>
              <a:rPr lang="it-IT" i="1" dirty="0"/>
              <a:t>best seller </a:t>
            </a:r>
            <a:r>
              <a:rPr lang="it-IT" dirty="0"/>
              <a:t>e richiamò l'attenzione su di lui di politici, giornalisti, addetti ai lavori e di tutti coloro che si occupavano, in qualche modo, dei problemi strategici del potere americano. </a:t>
            </a:r>
          </a:p>
          <a:p>
            <a:r>
              <a:rPr lang="it-IT" dirty="0"/>
              <a:t>Kissinger propose </a:t>
            </a:r>
            <a:r>
              <a:rPr lang="it-IT" dirty="0">
                <a:solidFill>
                  <a:srgbClr val="00B050"/>
                </a:solidFill>
              </a:rPr>
              <a:t>una nuova teoria della pace e della guerra e un nuovo modo d'impostare i rapporti di potere rispondente alla rivoluzione avvenuta negli armamenti nucleari. </a:t>
            </a:r>
          </a:p>
          <a:p>
            <a:r>
              <a:rPr lang="it-IT" dirty="0"/>
              <a:t>Rimase affascinato dai discorsi della "Nuova Frontiera" di J. F. Kennedy. Arthur Schlesinger jr., uno dei consiglieri più stretti del neo presidente, gli offrì una collaborazione </a:t>
            </a:r>
            <a:r>
              <a:rPr lang="it-IT" i="1" dirty="0"/>
              <a:t>part-time</a:t>
            </a:r>
            <a:r>
              <a:rPr lang="it-IT" dirty="0"/>
              <a:t>. L'esperienza con Kennedy non fu esaltante. Kissinger non riuscì mai a farsi accettare dal gruppo di potere kennediano. Nonostante che le sue teorie strategiche spingessero Kennedy a triplicare i fondi per le armi nucleari, presto Kissinger si stancò di Kennedy e Kennedy si stancò di lui.</a:t>
            </a:r>
          </a:p>
          <a:p>
            <a:pPr marL="0" indent="0">
              <a:buNone/>
            </a:pPr>
            <a:endParaRPr lang="it-IT" dirty="0"/>
          </a:p>
          <a:p>
            <a:endParaRPr lang="it-IT" dirty="0"/>
          </a:p>
        </p:txBody>
      </p:sp>
    </p:spTree>
    <p:extLst>
      <p:ext uri="{BB962C8B-B14F-4D97-AF65-F5344CB8AC3E}">
        <p14:creationId xmlns:p14="http://schemas.microsoft.com/office/powerpoint/2010/main" val="2490153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05683-5E67-4F74-B090-712085394AD3}"/>
              </a:ext>
            </a:extLst>
          </p:cNvPr>
          <p:cNvSpPr>
            <a:spLocks noGrp="1"/>
          </p:cNvSpPr>
          <p:nvPr>
            <p:ph type="title"/>
          </p:nvPr>
        </p:nvSpPr>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6A149D3E-805A-4589-92A3-B9F0F3C2208D}"/>
              </a:ext>
            </a:extLst>
          </p:cNvPr>
          <p:cNvSpPr>
            <a:spLocks noGrp="1"/>
          </p:cNvSpPr>
          <p:nvPr>
            <p:ph idx="1"/>
          </p:nvPr>
        </p:nvSpPr>
        <p:spPr>
          <a:xfrm>
            <a:off x="391885" y="1730828"/>
            <a:ext cx="11593285" cy="4517571"/>
          </a:xfrm>
        </p:spPr>
        <p:txBody>
          <a:bodyPr>
            <a:normAutofit fontScale="70000" lnSpcReduction="20000"/>
          </a:bodyPr>
          <a:lstStyle/>
          <a:p>
            <a:r>
              <a:rPr lang="it-IT" dirty="0"/>
              <a:t>Dopo l'assassinio di Kennedy, Kissinger collaborò anche con Lyndon Johnson che gli affidò incarichi speciali (tra i quali recarsi in Vietnam per verificare l'attendibilità dei rapporti della CIA). </a:t>
            </a:r>
          </a:p>
          <a:p>
            <a:r>
              <a:rPr lang="it-IT" dirty="0">
                <a:solidFill>
                  <a:srgbClr val="FF66FF"/>
                </a:solidFill>
              </a:rPr>
              <a:t>Nixon e K</a:t>
            </a:r>
            <a:r>
              <a:rPr lang="it-IT" dirty="0"/>
              <a:t>. erano legati da sostanziali affinità: avevano una naturale predisposizione per la diplomazia segreta, una concezione politica ispirata a un esasperato pragmatismo, una notevole dose di cinismo, un profondo amore per il potere, una stima reciproca anche se non priva di una certa diffidenza.</a:t>
            </a:r>
          </a:p>
          <a:p>
            <a:r>
              <a:rPr lang="it-IT" dirty="0"/>
              <a:t>Con K. E Nixon venne definitivamente abbandonata la dottrina del "contenimento" e della "guerra totale", tipica del periodo della Guerra fredda.</a:t>
            </a:r>
          </a:p>
          <a:p>
            <a:r>
              <a:rPr lang="it-IT" dirty="0"/>
              <a:t>Nasceva </a:t>
            </a:r>
            <a:r>
              <a:rPr lang="it-IT" dirty="0">
                <a:solidFill>
                  <a:srgbClr val="FF0000"/>
                </a:solidFill>
              </a:rPr>
              <a:t>la teoria della "guerra limitata", </a:t>
            </a:r>
            <a:r>
              <a:rPr lang="it-IT" dirty="0"/>
              <a:t>del </a:t>
            </a:r>
            <a:r>
              <a:rPr lang="it-IT" i="1" dirty="0"/>
              <a:t>linkage</a:t>
            </a:r>
            <a:r>
              <a:rPr lang="it-IT" dirty="0"/>
              <a:t>, del "negoziato permanente", per mantenere un equilibrio mondiale. </a:t>
            </a:r>
          </a:p>
          <a:p>
            <a:r>
              <a:rPr lang="it-IT" dirty="0">
                <a:solidFill>
                  <a:srgbClr val="92D050"/>
                </a:solidFill>
              </a:rPr>
              <a:t>«Non può esserci pace senza equilibrio di forze</a:t>
            </a:r>
            <a:r>
              <a:rPr lang="it-IT" dirty="0"/>
              <a:t>», scrive Kissinger, che avrà un ruolo dominante nella politica estera degli Stati Uniti tra il ’69 e il ‘77. </a:t>
            </a:r>
          </a:p>
          <a:p>
            <a:r>
              <a:rPr lang="it-IT" dirty="0"/>
              <a:t>Ora che la superiorità militare americana si stava ridimensionando e che altri centri di potere stavano sorgendo nel mondo, era necessaria una diplomazia agile e dinamica, che costringesse a una convivenza internazionale, resa indispensabile per evitare il rischio di una guerra atomica.</a:t>
            </a:r>
          </a:p>
          <a:p>
            <a:endParaRPr lang="it-IT" dirty="0"/>
          </a:p>
        </p:txBody>
      </p:sp>
    </p:spTree>
    <p:extLst>
      <p:ext uri="{BB962C8B-B14F-4D97-AF65-F5344CB8AC3E}">
        <p14:creationId xmlns:p14="http://schemas.microsoft.com/office/powerpoint/2010/main" val="14619735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797FB7-0B25-4B7A-92A2-B8F7AC66495C}"/>
              </a:ext>
            </a:extLst>
          </p:cNvPr>
          <p:cNvSpPr>
            <a:spLocks noGrp="1"/>
          </p:cNvSpPr>
          <p:nvPr>
            <p:ph type="title"/>
          </p:nvPr>
        </p:nvSpPr>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6FF095AF-2E64-4658-BDA7-8A6FEB85A991}"/>
              </a:ext>
            </a:extLst>
          </p:cNvPr>
          <p:cNvSpPr>
            <a:spLocks noGrp="1"/>
          </p:cNvSpPr>
          <p:nvPr>
            <p:ph idx="1"/>
          </p:nvPr>
        </p:nvSpPr>
        <p:spPr/>
        <p:txBody>
          <a:bodyPr>
            <a:normAutofit/>
          </a:bodyPr>
          <a:lstStyle/>
          <a:p>
            <a:r>
              <a:rPr lang="it-IT" dirty="0"/>
              <a:t>Nel periodo dello </a:t>
            </a:r>
            <a:r>
              <a:rPr lang="it-IT" dirty="0">
                <a:solidFill>
                  <a:srgbClr val="FF0000"/>
                </a:solidFill>
              </a:rPr>
              <a:t>scandalo Watergate </a:t>
            </a:r>
            <a:r>
              <a:rPr lang="it-IT" dirty="0"/>
              <a:t>risultò estraneo e quindi rimase uno dei più popolari membri del governo e alle dimissioni di Nixon il 9 agosto 1974, mantenne l'incarico nell'amministrazione Ford.</a:t>
            </a:r>
          </a:p>
          <a:p>
            <a:r>
              <a:rPr lang="it-IT" dirty="0"/>
              <a:t>Dopo la conclusione dell'amministrazione Ford, Kissinger non ricoprì più alti incarichi, sia perché la successiva amministrazione Carter era democratica, sia perché con le presidenze Reagan e Bush il Partito Repubblicano venne gradualmente conquistato dalla sua ala neo-conservatrice, anch'essa anti-realista.</a:t>
            </a:r>
          </a:p>
        </p:txBody>
      </p:sp>
    </p:spTree>
    <p:extLst>
      <p:ext uri="{BB962C8B-B14F-4D97-AF65-F5344CB8AC3E}">
        <p14:creationId xmlns:p14="http://schemas.microsoft.com/office/powerpoint/2010/main" val="21279742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F7FA0-4CCC-480A-BEF8-4CAD55640CD5}"/>
              </a:ext>
            </a:extLst>
          </p:cNvPr>
          <p:cNvSpPr>
            <a:spLocks noGrp="1"/>
          </p:cNvSpPr>
          <p:nvPr>
            <p:ph type="title"/>
          </p:nvPr>
        </p:nvSpPr>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8853F13F-77AE-41F1-B4F3-8464DF62E26C}"/>
              </a:ext>
            </a:extLst>
          </p:cNvPr>
          <p:cNvSpPr>
            <a:spLocks noGrp="1"/>
          </p:cNvSpPr>
          <p:nvPr>
            <p:ph idx="1"/>
          </p:nvPr>
        </p:nvSpPr>
        <p:spPr>
          <a:xfrm>
            <a:off x="185057" y="1763486"/>
            <a:ext cx="12006943" cy="4617842"/>
          </a:xfrm>
        </p:spPr>
        <p:txBody>
          <a:bodyPr>
            <a:normAutofit/>
          </a:bodyPr>
          <a:lstStyle/>
          <a:p>
            <a:r>
              <a:rPr lang="it-IT" dirty="0"/>
              <a:t>Inventò, dopo la fine della </a:t>
            </a:r>
            <a:r>
              <a:rPr lang="it-IT" b="1" dirty="0"/>
              <a:t>guerra del Vietnam</a:t>
            </a:r>
            <a:r>
              <a:rPr lang="it-IT" dirty="0"/>
              <a:t>, la </a:t>
            </a:r>
            <a:r>
              <a:rPr lang="it-IT" dirty="0">
                <a:solidFill>
                  <a:srgbClr val="00B050"/>
                </a:solidFill>
              </a:rPr>
              <a:t>diplomazia armata</a:t>
            </a:r>
            <a:r>
              <a:rPr lang="it-IT" dirty="0"/>
              <a:t>, il negoziato permanente, ma sempre all’ombra delle armi nucleari</a:t>
            </a:r>
          </a:p>
          <a:p>
            <a:r>
              <a:rPr lang="it-IT" dirty="0"/>
              <a:t>Fu lui che salvò il </a:t>
            </a:r>
            <a:r>
              <a:rPr lang="it-IT" b="1" dirty="0"/>
              <a:t>Cile</a:t>
            </a:r>
            <a:r>
              <a:rPr lang="it-IT" dirty="0"/>
              <a:t> dal disastro economico e sociale, favorendo il colpo di Stato del generale </a:t>
            </a:r>
            <a:r>
              <a:rPr lang="it-IT" b="1" dirty="0"/>
              <a:t>Augusto Pinochet.</a:t>
            </a:r>
          </a:p>
          <a:p>
            <a:r>
              <a:rPr lang="it-IT" dirty="0"/>
              <a:t>Fu sempre lui che negoziò la fine della </a:t>
            </a:r>
            <a:r>
              <a:rPr lang="it-IT" b="1" dirty="0"/>
              <a:t>guerra del Kippur</a:t>
            </a:r>
            <a:r>
              <a:rPr lang="it-IT" dirty="0"/>
              <a:t>. </a:t>
            </a:r>
          </a:p>
          <a:p>
            <a:r>
              <a:rPr lang="it-IT" dirty="0"/>
              <a:t>Fu anche il regista, neanche troppo occulto, della pace di </a:t>
            </a:r>
            <a:r>
              <a:rPr lang="it-IT" b="1" dirty="0"/>
              <a:t>Camp David</a:t>
            </a:r>
            <a:r>
              <a:rPr lang="it-IT" dirty="0"/>
              <a:t> del 1978. </a:t>
            </a:r>
          </a:p>
          <a:p>
            <a:r>
              <a:rPr lang="it-IT" dirty="0"/>
              <a:t>In Africa, appoggiò i patrioti anti-comunisti in Angola e Mozambico dopo la rotta dei portoghesi e l’aggressione dei cubani e dei cinesi</a:t>
            </a:r>
          </a:p>
        </p:txBody>
      </p:sp>
    </p:spTree>
    <p:extLst>
      <p:ext uri="{BB962C8B-B14F-4D97-AF65-F5344CB8AC3E}">
        <p14:creationId xmlns:p14="http://schemas.microsoft.com/office/powerpoint/2010/main" val="26402844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r>
              <a:rPr lang="it-IT" dirty="0"/>
              <a:t>HENRY KISSINGER (born 1924)</a:t>
            </a:r>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413657" y="1785257"/>
            <a:ext cx="9797143" cy="4340907"/>
          </a:xfrm>
        </p:spPr>
        <p:txBody>
          <a:bodyPr>
            <a:normAutofit fontScale="85000" lnSpcReduction="20000"/>
          </a:bodyPr>
          <a:lstStyle/>
          <a:p>
            <a:r>
              <a:rPr lang="it-IT" b="1" dirty="0"/>
              <a:t>Approccio regionalista di Kissinger </a:t>
            </a:r>
            <a:r>
              <a:rPr lang="it-IT" dirty="0"/>
              <a:t>(1923):</a:t>
            </a:r>
          </a:p>
          <a:p>
            <a:r>
              <a:rPr lang="it-IT" dirty="0"/>
              <a:t>Ha denunciato le carenze della politica estera statunitense e si è concentrato sul concetto di equilibrio di potenza. </a:t>
            </a:r>
          </a:p>
          <a:p>
            <a:r>
              <a:rPr lang="it-IT" dirty="0"/>
              <a:t>Vi sono </a:t>
            </a:r>
            <a:r>
              <a:rPr lang="it-IT" dirty="0">
                <a:solidFill>
                  <a:srgbClr val="FF0000"/>
                </a:solidFill>
              </a:rPr>
              <a:t>5 centri di potere/poli di potenza </a:t>
            </a:r>
            <a:r>
              <a:rPr lang="it-IT" dirty="0"/>
              <a:t>(concezione del mondo penta-polare):</a:t>
            </a:r>
          </a:p>
          <a:p>
            <a:pPr marL="514350" indent="-514350">
              <a:buAutoNum type="arabicParenR"/>
            </a:pPr>
            <a:r>
              <a:rPr lang="it-IT" dirty="0"/>
              <a:t>Stati Uniti</a:t>
            </a:r>
          </a:p>
          <a:p>
            <a:pPr marL="514350" indent="-514350">
              <a:buAutoNum type="arabicParenR"/>
            </a:pPr>
            <a:r>
              <a:rPr lang="it-IT" dirty="0"/>
              <a:t>Unione Sovietica</a:t>
            </a:r>
          </a:p>
          <a:p>
            <a:pPr marL="514350" indent="-514350">
              <a:buAutoNum type="arabicParenR"/>
            </a:pPr>
            <a:r>
              <a:rPr lang="it-IT" dirty="0"/>
              <a:t>Giappone</a:t>
            </a:r>
          </a:p>
          <a:p>
            <a:pPr marL="514350" indent="-514350">
              <a:buAutoNum type="arabicParenR"/>
            </a:pPr>
            <a:r>
              <a:rPr lang="it-IT" dirty="0"/>
              <a:t>Cina</a:t>
            </a:r>
          </a:p>
          <a:p>
            <a:pPr marL="514350" indent="-514350">
              <a:buAutoNum type="arabicParenR"/>
            </a:pPr>
            <a:r>
              <a:rPr lang="it-IT" dirty="0"/>
              <a:t>Europa Occidentale.</a:t>
            </a:r>
          </a:p>
          <a:p>
            <a:pPr marL="0" indent="0">
              <a:buNone/>
            </a:pPr>
            <a:r>
              <a:rPr lang="it-IT" dirty="0"/>
              <a:t>Essendo aumentato il numero di partecipanti all'ordine internazionale =&gt; la natura stessa degli attori era cambiata ed era aumentata anche la capacità tecnica di uno stato di influenzare gli altri Stati</a:t>
            </a:r>
          </a:p>
          <a:p>
            <a:endParaRPr lang="it-IT" dirty="0"/>
          </a:p>
        </p:txBody>
      </p:sp>
    </p:spTree>
    <p:extLst>
      <p:ext uri="{BB962C8B-B14F-4D97-AF65-F5344CB8AC3E}">
        <p14:creationId xmlns:p14="http://schemas.microsoft.com/office/powerpoint/2010/main" val="2659358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1" y="1894114"/>
            <a:ext cx="11865428" cy="4232050"/>
          </a:xfrm>
        </p:spPr>
        <p:txBody>
          <a:bodyPr>
            <a:normAutofit/>
          </a:bodyPr>
          <a:lstStyle/>
          <a:p>
            <a:r>
              <a:rPr lang="it-IT" dirty="0"/>
              <a:t>Tra declino americano, guerre di religione, ritorno della Russia e avanzata della Cina, l’equilibrio mondiale è tutto da definire. </a:t>
            </a:r>
          </a:p>
          <a:p>
            <a:r>
              <a:rPr lang="it-IT" dirty="0"/>
              <a:t>Mentre lo scontro ideologico sembra tornato a fare da paravento ai più tradizionali istinti di potenza, Henry Kissinger nel </a:t>
            </a:r>
            <a:r>
              <a:rPr lang="it-IT" dirty="0">
                <a:solidFill>
                  <a:srgbClr val="FF0000"/>
                </a:solidFill>
              </a:rPr>
              <a:t>2014</a:t>
            </a:r>
            <a:r>
              <a:rPr lang="it-IT" dirty="0"/>
              <a:t> addita nel ritorno all’equilibrio di potenza in una cornice di governance globale condivisa la strada da seguire per ristabilire l’ordine mondiale</a:t>
            </a:r>
          </a:p>
          <a:p>
            <a:r>
              <a:rPr lang="it-IT" dirty="0"/>
              <a:t>il suo ultimo lavoro, </a:t>
            </a:r>
            <a:r>
              <a:rPr lang="it-IT" i="1" dirty="0">
                <a:solidFill>
                  <a:srgbClr val="00B050"/>
                </a:solidFill>
              </a:rPr>
              <a:t>World Order (2014)</a:t>
            </a:r>
            <a:r>
              <a:rPr lang="it-IT" dirty="0">
                <a:solidFill>
                  <a:srgbClr val="00B050"/>
                </a:solidFill>
              </a:rPr>
              <a:t>, </a:t>
            </a:r>
            <a:r>
              <a:rPr lang="it-IT" dirty="0"/>
              <a:t>ha un titolo evocativo in un momento di estremo disordine mondiale:  è un compendio del pensiero storico-politico di Kissinger, una lectio sulle dinamiche e sui princìpi che determinano stabilità e sicurezza internazionale. </a:t>
            </a:r>
          </a:p>
          <a:p>
            <a:endParaRPr lang="it-IT" dirty="0"/>
          </a:p>
        </p:txBody>
      </p:sp>
    </p:spTree>
    <p:extLst>
      <p:ext uri="{BB962C8B-B14F-4D97-AF65-F5344CB8AC3E}">
        <p14:creationId xmlns:p14="http://schemas.microsoft.com/office/powerpoint/2010/main" val="4179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1BFE4-712E-401B-B119-06508004D975}"/>
              </a:ext>
            </a:extLst>
          </p:cNvPr>
          <p:cNvSpPr>
            <a:spLocks noGrp="1"/>
          </p:cNvSpPr>
          <p:nvPr>
            <p:ph type="title"/>
          </p:nvPr>
        </p:nvSpPr>
        <p:spPr/>
        <p:txBody>
          <a:bodyPr/>
          <a:lstStyle/>
          <a:p>
            <a:br>
              <a:rPr lang="it-IT" dirty="0"/>
            </a:br>
            <a:br>
              <a:rPr lang="it-IT" dirty="0"/>
            </a:br>
            <a:br>
              <a:rPr lang="it-IT" dirty="0"/>
            </a:br>
            <a:r>
              <a:rPr lang="it-IT" dirty="0"/>
              <a:t>CLASSIFICAZIONI</a:t>
            </a:r>
          </a:p>
        </p:txBody>
      </p:sp>
      <p:sp>
        <p:nvSpPr>
          <p:cNvPr id="3" name="Segnaposto contenuto 2">
            <a:extLst>
              <a:ext uri="{FF2B5EF4-FFF2-40B4-BE49-F238E27FC236}">
                <a16:creationId xmlns:a16="http://schemas.microsoft.com/office/drawing/2014/main" id="{16743F35-339F-48C3-A2AE-AABFB50C0470}"/>
              </a:ext>
            </a:extLst>
          </p:cNvPr>
          <p:cNvSpPr>
            <a:spLocks noGrp="1"/>
          </p:cNvSpPr>
          <p:nvPr>
            <p:ph idx="1"/>
          </p:nvPr>
        </p:nvSpPr>
        <p:spPr/>
        <p:txBody>
          <a:bodyPr>
            <a:normAutofit/>
          </a:bodyPr>
          <a:lstStyle/>
          <a:p>
            <a:pPr>
              <a:buFontTx/>
              <a:buChar char="-"/>
            </a:pPr>
            <a:r>
              <a:rPr lang="it-IT" dirty="0">
                <a:solidFill>
                  <a:srgbClr val="00B0F0"/>
                </a:solidFill>
              </a:rPr>
              <a:t>GEOPOLITICA FORMALE </a:t>
            </a:r>
            <a:r>
              <a:rPr lang="it-IT" dirty="0"/>
              <a:t>(formal geopolitics): classici o neoclassici </a:t>
            </a:r>
          </a:p>
          <a:p>
            <a:pPr>
              <a:buFontTx/>
              <a:buChar char="-"/>
            </a:pPr>
            <a:r>
              <a:rPr lang="it-IT" dirty="0">
                <a:solidFill>
                  <a:srgbClr val="FF0000"/>
                </a:solidFill>
              </a:rPr>
              <a:t>GEOPOLITICA  PRATICA </a:t>
            </a:r>
            <a:r>
              <a:rPr lang="it-IT" dirty="0"/>
              <a:t>(pratical geopolitics): idee geopolitiche utilizzate per attività di governo e politica estera</a:t>
            </a:r>
          </a:p>
          <a:p>
            <a:pPr>
              <a:buFontTx/>
              <a:buChar char="-"/>
            </a:pPr>
            <a:r>
              <a:rPr lang="it-IT" dirty="0">
                <a:solidFill>
                  <a:srgbClr val="92D050"/>
                </a:solidFill>
              </a:rPr>
              <a:t>GEOPOLITICA POPOLARE </a:t>
            </a:r>
            <a:r>
              <a:rPr lang="it-IT" dirty="0"/>
              <a:t>(popular geopolitics): comunicazione idee tramite cultura popolare</a:t>
            </a:r>
          </a:p>
          <a:p>
            <a:pPr>
              <a:buFontTx/>
              <a:buChar char="-"/>
            </a:pPr>
            <a:r>
              <a:rPr lang="it-IT" dirty="0">
                <a:solidFill>
                  <a:srgbClr val="FF66FF"/>
                </a:solidFill>
              </a:rPr>
              <a:t>GEOPOLITICA CRITICA</a:t>
            </a:r>
            <a:r>
              <a:rPr lang="it-IT" dirty="0"/>
              <a:t>: utilizza teorie sociali e culturali per esaminare il rapporto tra potere e conoscenza</a:t>
            </a:r>
          </a:p>
          <a:p>
            <a:pPr>
              <a:buFontTx/>
              <a:buChar char="-"/>
            </a:pPr>
            <a:r>
              <a:rPr lang="it-IT" dirty="0">
                <a:solidFill>
                  <a:srgbClr val="002060"/>
                </a:solidFill>
              </a:rPr>
              <a:t>ANTIGEOPOLITICA</a:t>
            </a:r>
          </a:p>
          <a:p>
            <a:endParaRPr lang="it-IT" dirty="0"/>
          </a:p>
        </p:txBody>
      </p:sp>
    </p:spTree>
    <p:extLst>
      <p:ext uri="{BB962C8B-B14F-4D97-AF65-F5344CB8AC3E}">
        <p14:creationId xmlns:p14="http://schemas.microsoft.com/office/powerpoint/2010/main" val="21831439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239486" y="1883229"/>
            <a:ext cx="12170228" cy="4242935"/>
          </a:xfrm>
        </p:spPr>
        <p:txBody>
          <a:bodyPr>
            <a:normAutofit/>
          </a:bodyPr>
          <a:lstStyle/>
          <a:p>
            <a:r>
              <a:rPr lang="it-IT" dirty="0"/>
              <a:t>Lo scenario geopolitico mondiale è letto con la lente della Storia e tutti gli avvenimenti attuali sono interpretati guardando al passato. </a:t>
            </a:r>
          </a:p>
          <a:p>
            <a:r>
              <a:rPr lang="it-IT" dirty="0"/>
              <a:t>Il Medioriente è paragonabile all’Europa della guerra dei Trent’anni, dilaniata da sanguinari conflitti di religione; la Russia di oggi a quella di secoli fa con il suo incessante tentativo di espansione.</a:t>
            </a:r>
          </a:p>
          <a:p>
            <a:r>
              <a:rPr lang="it-IT" dirty="0"/>
              <a:t>Mette insieme storia, geografia, politica e passione. </a:t>
            </a:r>
          </a:p>
          <a:p>
            <a:r>
              <a:rPr lang="it-IT" dirty="0"/>
              <a:t>La premessa dell’opera, che è poi il suo leitmotiv, è l’impellente necessità di tracciare le linee guida di quello che da tempo oramai viene enfaticamente annunciato come nuovo ordine mondiale</a:t>
            </a:r>
          </a:p>
          <a:p>
            <a:endParaRPr lang="it-IT" dirty="0"/>
          </a:p>
        </p:txBody>
      </p:sp>
    </p:spTree>
    <p:extLst>
      <p:ext uri="{BB962C8B-B14F-4D97-AF65-F5344CB8AC3E}">
        <p14:creationId xmlns:p14="http://schemas.microsoft.com/office/powerpoint/2010/main" val="34691027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272143" y="1894114"/>
            <a:ext cx="11919857" cy="4441372"/>
          </a:xfrm>
        </p:spPr>
        <p:txBody>
          <a:bodyPr>
            <a:normAutofit fontScale="92500" lnSpcReduction="10000"/>
          </a:bodyPr>
          <a:lstStyle/>
          <a:p>
            <a:r>
              <a:rPr lang="it-IT" dirty="0"/>
              <a:t>Più si moltiplicano gli appelli alla “comunità internazionale”, più risulta evidente quanto questa sia magmatica e indefinita =&gt; Non ne sono chiari gli obiettivi, i metodi o i limiti che dovrebbe avere. </a:t>
            </a:r>
          </a:p>
          <a:p>
            <a:r>
              <a:rPr lang="it-IT" dirty="0"/>
              <a:t>Il nodo centrale attorno cui si sviluppa il lavoro di Kissinger è il </a:t>
            </a:r>
            <a:r>
              <a:rPr lang="it-IT" dirty="0">
                <a:solidFill>
                  <a:srgbClr val="FF0000"/>
                </a:solidFill>
              </a:rPr>
              <a:t>ruolo degli Stati Uniti nell’evoluzione della nuova governance globale </a:t>
            </a:r>
            <a:r>
              <a:rPr lang="it-IT" dirty="0"/>
              <a:t>=&gt; Al caos si affianca una interdipendenza senza precedenti, perché la globalizzazione, con le sue interconnessioni planetarie, ha cambiato il paradigma della politica di potenza tradizionale. </a:t>
            </a:r>
          </a:p>
          <a:p>
            <a:r>
              <a:rPr lang="it-IT" dirty="0"/>
              <a:t>Le grandi catene di rifornimento su scala globale fanno sì che la sicurezza di una potenza dipenda dalla forza, e non dalla debolezza delle altre. </a:t>
            </a:r>
          </a:p>
          <a:p>
            <a:r>
              <a:rPr lang="it-IT" dirty="0"/>
              <a:t>Ma la globalizzazione non è più in grado di tenere insieme le diverse sfere di influenza: molte sfide trascendono i confini e il mondo sembra avviato a vivere continui conflitti per l’egemonia globale, impensabili durante la Guerra fredda.</a:t>
            </a:r>
          </a:p>
        </p:txBody>
      </p:sp>
    </p:spTree>
    <p:extLst>
      <p:ext uri="{BB962C8B-B14F-4D97-AF65-F5344CB8AC3E}">
        <p14:creationId xmlns:p14="http://schemas.microsoft.com/office/powerpoint/2010/main" val="6649438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119743" y="2144486"/>
            <a:ext cx="12072257" cy="4399570"/>
          </a:xfrm>
        </p:spPr>
        <p:txBody>
          <a:bodyPr>
            <a:normAutofit/>
          </a:bodyPr>
          <a:lstStyle/>
          <a:p>
            <a:r>
              <a:rPr lang="it-IT" dirty="0">
                <a:solidFill>
                  <a:srgbClr val="FF0000"/>
                </a:solidFill>
              </a:rPr>
              <a:t>Maestro di realpolitik </a:t>
            </a:r>
            <a:r>
              <a:rPr lang="it-IT" dirty="0"/>
              <a:t>(Prassi politica fondata sugli interessi e non sui sentimenti o le ideologie), Kissinger non nasconde il suo scetticismo sulla difficoltà di equilibrare interessi nazionali di potenze in competizione, fra quelle che hanno scritto le regole dell’ordine internazionale (Stati Uniti in testa) e quelle che non le accettano (Cina e mondo islamico).</a:t>
            </a:r>
          </a:p>
          <a:p>
            <a:r>
              <a:rPr lang="it-IT" dirty="0"/>
              <a:t>L’alleanza che nei fatti si sta costituendo tra Cina e Russia, tra i più influenti campioni mondiali di capitalismo autoritario, animata da interessi economici e cementata dal comune rifiuto dell’ordine mondiale imposto dagli Stati Uniti negli ultimi cinquant’anni, si presenta come un’alternativa al binomio americano democrazia-capitalismo.</a:t>
            </a:r>
          </a:p>
          <a:p>
            <a:endParaRPr lang="it-IT" dirty="0"/>
          </a:p>
        </p:txBody>
      </p:sp>
    </p:spTree>
    <p:extLst>
      <p:ext uri="{BB962C8B-B14F-4D97-AF65-F5344CB8AC3E}">
        <p14:creationId xmlns:p14="http://schemas.microsoft.com/office/powerpoint/2010/main" val="27243505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1" y="1839686"/>
            <a:ext cx="12311743" cy="4191000"/>
          </a:xfrm>
        </p:spPr>
        <p:txBody>
          <a:bodyPr>
            <a:normAutofit/>
          </a:bodyPr>
          <a:lstStyle/>
          <a:p>
            <a:r>
              <a:rPr lang="it-IT" dirty="0"/>
              <a:t>Da dove ripartire allora? Qui lo storico prende il sopravvento =&gt; È </a:t>
            </a:r>
            <a:r>
              <a:rPr lang="it-IT" dirty="0">
                <a:solidFill>
                  <a:srgbClr val="FF0000"/>
                </a:solidFill>
              </a:rPr>
              <a:t>al </a:t>
            </a:r>
            <a:r>
              <a:rPr lang="it-IT" b="1" dirty="0">
                <a:solidFill>
                  <a:srgbClr val="FF0000"/>
                </a:solidFill>
              </a:rPr>
              <a:t>power of balance</a:t>
            </a:r>
            <a:r>
              <a:rPr lang="it-IT" dirty="0">
                <a:solidFill>
                  <a:srgbClr val="FF0000"/>
                </a:solidFill>
              </a:rPr>
              <a:t> </a:t>
            </a:r>
            <a:r>
              <a:rPr lang="it-IT" dirty="0"/>
              <a:t>che bisogna guardare, a quella regola aurea sancita dalla pace di Westfalia che vede nel contenimento reciproco di ambizioni di potenza il miglior antidoto al caos internazionale.</a:t>
            </a:r>
          </a:p>
          <a:p>
            <a:r>
              <a:rPr lang="it-IT" dirty="0"/>
              <a:t>Egli ricorda come l’odine globale affermatosi durante la Guerra fredda sia stato possibile grazie al mantenimento di questi stessi princìpi irrorati da una buona dose di idealismo americano. </a:t>
            </a:r>
          </a:p>
          <a:p>
            <a:endParaRPr lang="it-IT" dirty="0"/>
          </a:p>
        </p:txBody>
      </p:sp>
    </p:spTree>
    <p:extLst>
      <p:ext uri="{BB962C8B-B14F-4D97-AF65-F5344CB8AC3E}">
        <p14:creationId xmlns:p14="http://schemas.microsoft.com/office/powerpoint/2010/main" val="20127564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0" y="2002970"/>
            <a:ext cx="12192000" cy="4541085"/>
          </a:xfrm>
        </p:spPr>
        <p:txBody>
          <a:bodyPr>
            <a:normAutofit/>
          </a:bodyPr>
          <a:lstStyle/>
          <a:p>
            <a:r>
              <a:rPr lang="it-IT" dirty="0"/>
              <a:t>Oggi lo scenario è assai più complesso. </a:t>
            </a:r>
          </a:p>
          <a:p>
            <a:r>
              <a:rPr lang="it-IT" dirty="0"/>
              <a:t>Il groviglio islamico ne è la prova. Ma sull’Islam Kissinger è generico. Oltre a darne per scontata l’omogeneità, si limita a indicare nella mancata separazione tra Stato e religione la causa principale del caos mediorientale, tralasciando di osservare che l’Islam è in guerra con se stesso prima che con il resto del mondo. E che a questa guerra, solo apparentemente religiosa, non sono estranei decenni di infauste interferenze straniere e il recente inabissamento USA nella regione. </a:t>
            </a:r>
          </a:p>
          <a:p>
            <a:endParaRPr lang="it-IT" dirty="0"/>
          </a:p>
        </p:txBody>
      </p:sp>
    </p:spTree>
    <p:extLst>
      <p:ext uri="{BB962C8B-B14F-4D97-AF65-F5344CB8AC3E}">
        <p14:creationId xmlns:p14="http://schemas.microsoft.com/office/powerpoint/2010/main" val="34074714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0" y="1970314"/>
            <a:ext cx="12192000" cy="4699046"/>
          </a:xfrm>
        </p:spPr>
        <p:txBody>
          <a:bodyPr>
            <a:normAutofit/>
          </a:bodyPr>
          <a:lstStyle/>
          <a:p>
            <a:r>
              <a:rPr lang="it-IT" dirty="0"/>
              <a:t>L’interrogativo (che resta senza risposta) è su come sarà possibile inglobare, in un sistema di norme e valori comuni, esperienze storiche e culturali diverse. </a:t>
            </a:r>
          </a:p>
          <a:p>
            <a:r>
              <a:rPr lang="it-IT" dirty="0"/>
              <a:t>La cooperazione dipende dalla leadership. </a:t>
            </a:r>
          </a:p>
          <a:p>
            <a:r>
              <a:rPr lang="it-IT" dirty="0"/>
              <a:t>L’Europa non è più il demiurgo dell’ordine mondiale.</a:t>
            </a:r>
          </a:p>
          <a:p>
            <a:r>
              <a:rPr lang="it-IT" dirty="0"/>
              <a:t>Qui Kissinger, rivela tutto il suo scetticismo sul ruolo presente e futuro del Vecchio continente. Non più comunità di Stati sovrani, ma non ancora Stato, l’Europa gioca al ribasso, soffre di un vuoto di autorità all’interno e di uno squilibrio di potere lungo le frontiere esterne. E, non in ultimo, ha confuso la sua costruzione interna con il suo scopo geopolitico.</a:t>
            </a:r>
          </a:p>
          <a:p>
            <a:endParaRPr lang="it-IT" dirty="0"/>
          </a:p>
        </p:txBody>
      </p:sp>
    </p:spTree>
    <p:extLst>
      <p:ext uri="{BB962C8B-B14F-4D97-AF65-F5344CB8AC3E}">
        <p14:creationId xmlns:p14="http://schemas.microsoft.com/office/powerpoint/2010/main" val="39201117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0" y="1915886"/>
            <a:ext cx="12192000" cy="4452257"/>
          </a:xfrm>
        </p:spPr>
        <p:txBody>
          <a:bodyPr>
            <a:normAutofit fontScale="92500"/>
          </a:bodyPr>
          <a:lstStyle/>
          <a:p>
            <a:r>
              <a:rPr lang="it-IT" dirty="0"/>
              <a:t>Chi guiderà allora il nuovo ordine? La risposta è scontata, non possono essere che gli Stati Uniti.</a:t>
            </a:r>
          </a:p>
          <a:p>
            <a:r>
              <a:rPr lang="it-IT" dirty="0"/>
              <a:t>Kissinger ne evidenzia i limiti, gli errori (tra i più recenti l’approccio idealista verso le Primavere arabe), ma anche la statura. Tuttora insuperata. </a:t>
            </a:r>
          </a:p>
          <a:p>
            <a:r>
              <a:rPr lang="it-IT" dirty="0"/>
              <a:t>Nessun ordine internazionale può durare senza collegare «power to legitimacy». </a:t>
            </a:r>
          </a:p>
          <a:p>
            <a:r>
              <a:rPr lang="it-IT" dirty="0"/>
              <a:t>Finora solo gli Stati Uniti sono riusciti in questo scopo. =&gt; «Qualunque sistema mondiale per essere sostenibile deve essere accettato e ritenuto giusto non solo dai Governi, ma anche dai cittadini». </a:t>
            </a:r>
          </a:p>
          <a:p>
            <a:r>
              <a:rPr lang="it-IT" dirty="0"/>
              <a:t>C’è un evidente rimando all’eccezionalismo americano, alla ferma convinzione della indispensabilità della leadership americana al servizio di un ordine liberale. </a:t>
            </a:r>
          </a:p>
          <a:p>
            <a:endParaRPr lang="it-IT" dirty="0"/>
          </a:p>
        </p:txBody>
      </p:sp>
    </p:spTree>
    <p:extLst>
      <p:ext uri="{BB962C8B-B14F-4D97-AF65-F5344CB8AC3E}">
        <p14:creationId xmlns:p14="http://schemas.microsoft.com/office/powerpoint/2010/main" val="22183511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E989D-9818-4E6C-B8F5-CF1A2860FBEB}"/>
              </a:ext>
            </a:extLst>
          </p:cNvPr>
          <p:cNvSpPr>
            <a:spLocks noGrp="1"/>
          </p:cNvSpPr>
          <p:nvPr>
            <p:ph type="title"/>
          </p:nvPr>
        </p:nvSpPr>
        <p:spPr>
          <a:xfrm>
            <a:off x="2166910" y="313944"/>
            <a:ext cx="8043890" cy="900478"/>
          </a:xfrm>
        </p:spPr>
        <p:txBody>
          <a:bodyPr/>
          <a:lstStyle/>
          <a:p>
            <a:br>
              <a:rPr lang="it-IT" dirty="0"/>
            </a:br>
            <a:br>
              <a:rPr lang="it-IT" dirty="0"/>
            </a:br>
            <a:br>
              <a:rPr lang="it-IT" dirty="0"/>
            </a:br>
            <a:br>
              <a:rPr lang="it-IT" dirty="0"/>
            </a:br>
            <a:r>
              <a:rPr lang="it-IT" dirty="0"/>
              <a:t>«L’ORDINE MONDIALE» DI KISSINGER</a:t>
            </a:r>
            <a:br>
              <a:rPr lang="it-IT" dirty="0"/>
            </a:br>
            <a:endParaRPr lang="it-IT" dirty="0"/>
          </a:p>
        </p:txBody>
      </p:sp>
      <p:sp>
        <p:nvSpPr>
          <p:cNvPr id="3" name="Segnaposto contenuto 2">
            <a:extLst>
              <a:ext uri="{FF2B5EF4-FFF2-40B4-BE49-F238E27FC236}">
                <a16:creationId xmlns:a16="http://schemas.microsoft.com/office/drawing/2014/main" id="{361CE84D-4AF9-4B28-9720-B30A99B3E521}"/>
              </a:ext>
            </a:extLst>
          </p:cNvPr>
          <p:cNvSpPr>
            <a:spLocks noGrp="1"/>
          </p:cNvSpPr>
          <p:nvPr>
            <p:ph idx="1"/>
          </p:nvPr>
        </p:nvSpPr>
        <p:spPr>
          <a:xfrm>
            <a:off x="87086" y="1850571"/>
            <a:ext cx="12104914" cy="4484916"/>
          </a:xfrm>
        </p:spPr>
        <p:txBody>
          <a:bodyPr>
            <a:normAutofit/>
          </a:bodyPr>
          <a:lstStyle/>
          <a:p>
            <a:r>
              <a:rPr lang="it-IT" dirty="0"/>
              <a:t>Il messaggio finale è chiaro, pur senza esplicite critiche alla presidenza Obama. </a:t>
            </a:r>
          </a:p>
          <a:p>
            <a:r>
              <a:rPr lang="it-IT" dirty="0"/>
              <a:t>Il mondo sta andando alla deriva e gli Stati Uniti sono impreparati alle nuove sfide. L’America riuscirà a difendere il suo eccezionalismo solo se riuscirà a confrontarsi con altre identità storiche e ad accettare che la sua visione non è universale, bensì unica.</a:t>
            </a:r>
          </a:p>
          <a:p>
            <a:r>
              <a:rPr lang="it-IT" dirty="0"/>
              <a:t>Questa è una condizione necessaria, ma non sufficiente, a salvare il mondo dal caos. </a:t>
            </a:r>
          </a:p>
          <a:p>
            <a:r>
              <a:rPr lang="it-IT" dirty="0"/>
              <a:t>L’idealismo dei valori universali non può nulla senza il realismo di una strategia geopolitica globale.</a:t>
            </a:r>
          </a:p>
          <a:p>
            <a:endParaRPr lang="it-IT" dirty="0"/>
          </a:p>
        </p:txBody>
      </p:sp>
    </p:spTree>
    <p:extLst>
      <p:ext uri="{BB962C8B-B14F-4D97-AF65-F5344CB8AC3E}">
        <p14:creationId xmlns:p14="http://schemas.microsoft.com/office/powerpoint/2010/main" val="32603634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p:txBody>
          <a:bodyPr/>
          <a:lstStyle/>
          <a:p>
            <a:r>
              <a:rPr lang="it-IT" dirty="0"/>
              <a:t>diffusione di un’altra «presunta profezia» kissingeriana, formulata durante la crisi ucraina del 2014, quando l’ex consigliere per la Sicurezza nazionale di Nixon aveva sollecitato una </a:t>
            </a:r>
            <a:r>
              <a:rPr lang="it-IT" dirty="0">
                <a:solidFill>
                  <a:srgbClr val="0070C0"/>
                </a:solidFill>
              </a:rPr>
              <a:t>soluzione finlandese</a:t>
            </a:r>
            <a:r>
              <a:rPr lang="it-IT" dirty="0"/>
              <a:t>: </a:t>
            </a:r>
          </a:p>
          <a:p>
            <a:pPr marL="0" indent="0">
              <a:buNone/>
            </a:pPr>
            <a:r>
              <a:rPr lang="it-IT" dirty="0"/>
              <a:t>- una neutralità dell’</a:t>
            </a:r>
            <a:r>
              <a:rPr lang="it-IT" dirty="0">
                <a:hlinkClick r:id="rId2">
                  <a:extLst>
                    <a:ext uri="{A12FA001-AC4F-418D-AE19-62706E023703}">
                      <ahyp:hlinkClr xmlns:ahyp="http://schemas.microsoft.com/office/drawing/2018/hyperlinkcolor" val="tx"/>
                    </a:ext>
                  </a:extLst>
                </a:hlinkClick>
              </a:rPr>
              <a:t>Ucraina</a:t>
            </a:r>
            <a:r>
              <a:rPr lang="it-IT" dirty="0"/>
              <a:t> che meglio le avrebbe permesso di svolgere il suo ruolo fondamentale, </a:t>
            </a:r>
            <a:r>
              <a:rPr lang="it-IT" dirty="0">
                <a:hlinkClick r:id="rId3">
                  <a:extLst>
                    <a:ext uri="{A12FA001-AC4F-418D-AE19-62706E023703}">
                      <ahyp:hlinkClr xmlns:ahyp="http://schemas.microsoft.com/office/drawing/2018/hyperlinkcolor" val="tx"/>
                    </a:ext>
                  </a:extLst>
                </a:hlinkClick>
              </a:rPr>
              <a:t>scriveva ad esempio Kissinger sul Washington Post</a:t>
            </a:r>
            <a:r>
              <a:rPr lang="it-IT" dirty="0"/>
              <a:t>, di «ponte tra Est e Ovest».</a:t>
            </a:r>
          </a:p>
        </p:txBody>
      </p:sp>
    </p:spTree>
    <p:extLst>
      <p:ext uri="{BB962C8B-B14F-4D97-AF65-F5344CB8AC3E}">
        <p14:creationId xmlns:p14="http://schemas.microsoft.com/office/powerpoint/2010/main" val="17162117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p:txBody>
          <a:bodyPr>
            <a:normAutofit/>
          </a:bodyPr>
          <a:lstStyle/>
          <a:p>
            <a:r>
              <a:rPr lang="it-IT" dirty="0"/>
              <a:t>Per la Russia, affermava Kissinger, l’Ucraina non potrà «mai essere un paese straniero». Essa è inesorabilmente divisa tra una parte cattolica e una ortodossa, tra una metà di lingua ucraina e una metà di parte russa. </a:t>
            </a:r>
          </a:p>
          <a:p>
            <a:r>
              <a:rPr lang="it-IT" dirty="0"/>
              <a:t>Il rigore del pensiero strategico di </a:t>
            </a:r>
            <a:r>
              <a:rPr lang="it-IT" dirty="0">
                <a:hlinkClick r:id="rId2">
                  <a:extLst>
                    <a:ext uri="{A12FA001-AC4F-418D-AE19-62706E023703}">
                      <ahyp:hlinkClr xmlns:ahyp="http://schemas.microsoft.com/office/drawing/2018/hyperlinkcolor" val="tx"/>
                    </a:ext>
                  </a:extLst>
                </a:hlinkClick>
              </a:rPr>
              <a:t>Putin</a:t>
            </a:r>
            <a:r>
              <a:rPr lang="it-IT" dirty="0"/>
              <a:t>, continuava, deriverebbe proprio dal suo fondarsi sulle «premesse della storia russa»: «la comprensione dei valori e della psicologia degli Stati Uniti non sono il suo forte. Né la comprensione della storia e della psicologia russa è stata un punto di forza dei politici statunitensi»</a:t>
            </a:r>
          </a:p>
        </p:txBody>
      </p:sp>
    </p:spTree>
    <p:extLst>
      <p:ext uri="{BB962C8B-B14F-4D97-AF65-F5344CB8AC3E}">
        <p14:creationId xmlns:p14="http://schemas.microsoft.com/office/powerpoint/2010/main" val="41637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DD5A61-98EA-40A9-8EC6-8E79CF1C2DB0}"/>
              </a:ext>
            </a:extLst>
          </p:cNvPr>
          <p:cNvSpPr>
            <a:spLocks noGrp="1"/>
          </p:cNvSpPr>
          <p:nvPr>
            <p:ph type="title"/>
          </p:nvPr>
        </p:nvSpPr>
        <p:spPr/>
        <p:txBody>
          <a:bodyPr/>
          <a:lstStyle/>
          <a:p>
            <a:r>
              <a:rPr lang="it-IT" dirty="0"/>
              <a:t>                                    An Intellectual poison?</a:t>
            </a:r>
          </a:p>
        </p:txBody>
      </p:sp>
      <p:sp>
        <p:nvSpPr>
          <p:cNvPr id="3" name="Segnaposto contenuto 2">
            <a:extLst>
              <a:ext uri="{FF2B5EF4-FFF2-40B4-BE49-F238E27FC236}">
                <a16:creationId xmlns:a16="http://schemas.microsoft.com/office/drawing/2014/main" id="{F6009C8B-8825-48AE-AA08-A37AA7B80D65}"/>
              </a:ext>
            </a:extLst>
          </p:cNvPr>
          <p:cNvSpPr>
            <a:spLocks noGrp="1"/>
          </p:cNvSpPr>
          <p:nvPr>
            <p:ph idx="1"/>
          </p:nvPr>
        </p:nvSpPr>
        <p:spPr>
          <a:xfrm>
            <a:off x="97971" y="1415143"/>
            <a:ext cx="11930743" cy="4637314"/>
          </a:xfrm>
        </p:spPr>
        <p:txBody>
          <a:bodyPr>
            <a:normAutofit fontScale="85000" lnSpcReduction="20000"/>
          </a:bodyPr>
          <a:lstStyle/>
          <a:p>
            <a:r>
              <a:rPr lang="it-IT" dirty="0"/>
              <a:t>«All words have histories and geographies and the term «Geopolitics» is no exception. Coined in 1899, by a Swedish political scientist naimed Rudolf Kjellen, the word ‘geopolitics’ had a twentieth century history that was intimately connected with the belligerent drama of the century. </a:t>
            </a:r>
          </a:p>
          <a:p>
            <a:r>
              <a:rPr lang="it-IT" dirty="0"/>
              <a:t>(</a:t>
            </a:r>
            <a:r>
              <a:rPr lang="it-IT" dirty="0">
                <a:solidFill>
                  <a:srgbClr val="FF0000"/>
                </a:solidFill>
              </a:rPr>
              <a:t>Gearòid O’ Tuathail</a:t>
            </a:r>
            <a:r>
              <a:rPr lang="it-IT" dirty="0"/>
              <a:t>, 2006)</a:t>
            </a:r>
          </a:p>
          <a:p>
            <a:endParaRPr lang="it-IT" dirty="0"/>
          </a:p>
          <a:p>
            <a:r>
              <a:rPr lang="it-IT" dirty="0"/>
              <a:t>Lo studioso, insieme ad altri, sostiene la </a:t>
            </a:r>
            <a:r>
              <a:rPr lang="it-IT" dirty="0">
                <a:solidFill>
                  <a:srgbClr val="92D050"/>
                </a:solidFill>
              </a:rPr>
              <a:t>ri-concettualizzazione della geopolitica </a:t>
            </a:r>
            <a:r>
              <a:rPr lang="it-IT" dirty="0"/>
              <a:t>usando il concetto di discorso. La geopolitica è definita come una pratica discorsiva con la quale gli intellettuali della stato "spazializzano" la politica internazionale e la rappresentano come un "mondo" caratterizzato da particolari tipi di luoghi, popoli e drammi.</a:t>
            </a:r>
          </a:p>
          <a:p>
            <a:r>
              <a:rPr lang="it-IT" dirty="0"/>
              <a:t>L'ironia di tali rappresentazioni geopolitiche pratiche del luogo è che richiedono l'abrogazione di una conoscenza geografica autentica sulla diversità e la complessità dei luoghi come entità sociali. In questa prospettiva, </a:t>
            </a:r>
            <a:r>
              <a:rPr lang="it-IT" dirty="0">
                <a:solidFill>
                  <a:srgbClr val="FF66FF"/>
                </a:solidFill>
              </a:rPr>
              <a:t>il ragionamento geopolitico ironicamente funziona per essere anti-geografico</a:t>
            </a:r>
            <a:r>
              <a:rPr lang="it-IT" dirty="0"/>
              <a:t>.</a:t>
            </a:r>
          </a:p>
          <a:p>
            <a:r>
              <a:rPr lang="it-IT" dirty="0"/>
              <a:t>Ma cominciamo dall’inizio</a:t>
            </a:r>
          </a:p>
        </p:txBody>
      </p:sp>
    </p:spTree>
    <p:extLst>
      <p:ext uri="{BB962C8B-B14F-4D97-AF65-F5344CB8AC3E}">
        <p14:creationId xmlns:p14="http://schemas.microsoft.com/office/powerpoint/2010/main" val="185365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p:txBody>
          <a:bodyPr>
            <a:normAutofit fontScale="92500" lnSpcReduction="10000"/>
          </a:bodyPr>
          <a:lstStyle/>
          <a:p>
            <a:r>
              <a:rPr lang="it-IT" sz="2500" dirty="0"/>
              <a:t>Storia e psicologia informano insomma l’essenzialismo geopolitico (e politico) della riflessione kissingeriana. </a:t>
            </a:r>
          </a:p>
          <a:p>
            <a:r>
              <a:rPr lang="it-IT" sz="2500" dirty="0"/>
              <a:t>E generano, secondo alcuni (Mario del Pero, Doc. Un. di Storia e Istituzioni delle Americhe), talora errori: di analisi, di previsione e, appunto, di prescrizione. </a:t>
            </a:r>
          </a:p>
          <a:p>
            <a:r>
              <a:rPr lang="it-IT" sz="2500" dirty="0"/>
              <a:t>È la </a:t>
            </a:r>
            <a:r>
              <a:rPr lang="it-IT" sz="2500" dirty="0">
                <a:hlinkClick r:id="rId2">
                  <a:extLst>
                    <a:ext uri="{A12FA001-AC4F-418D-AE19-62706E023703}">
                      <ahyp:hlinkClr xmlns:ahyp="http://schemas.microsoft.com/office/drawing/2018/hyperlinkcolor" val="tx"/>
                    </a:ext>
                  </a:extLst>
                </a:hlinkClick>
              </a:rPr>
              <a:t>NATO</a:t>
            </a:r>
            <a:r>
              <a:rPr lang="it-IT" sz="2500" dirty="0"/>
              <a:t>, nel 2014, a essere individuata da Kissinger come la causa principale della crisi che si aprì allora, laddove in realtà la causa scatenante delle proteste che portarono alla cacciata del presidente </a:t>
            </a:r>
            <a:r>
              <a:rPr lang="it-IT" sz="2500" dirty="0">
                <a:hlinkClick r:id="rId3">
                  <a:extLst>
                    <a:ext uri="{A12FA001-AC4F-418D-AE19-62706E023703}">
                      <ahyp:hlinkClr xmlns:ahyp="http://schemas.microsoft.com/office/drawing/2018/hyperlinkcolor" val="tx"/>
                    </a:ext>
                  </a:extLst>
                </a:hlinkClick>
              </a:rPr>
              <a:t>Janukovič</a:t>
            </a:r>
            <a:r>
              <a:rPr lang="it-IT" sz="2500" dirty="0"/>
              <a:t> fu più di tutto l’avvicinamento all’</a:t>
            </a:r>
            <a:r>
              <a:rPr lang="it-IT" sz="2500" dirty="0">
                <a:hlinkClick r:id="rId4">
                  <a:extLst>
                    <a:ext uri="{A12FA001-AC4F-418D-AE19-62706E023703}">
                      <ahyp:hlinkClr xmlns:ahyp="http://schemas.microsoft.com/office/drawing/2018/hyperlinkcolor" val="tx"/>
                    </a:ext>
                  </a:extLst>
                </a:hlinkClick>
              </a:rPr>
              <a:t>Unione Europea</a:t>
            </a:r>
            <a:r>
              <a:rPr lang="it-IT" sz="2500" dirty="0"/>
              <a:t> (UE). Il processo d’espansione dell’Alleanza atlantica verso est  più che generare preoccupazioni di sicurezza pare avere alimentato e acuito un nazionalismo vittimista che Putin è poi riuscito a sfruttare e cavalcare (sempre a parere di Del Pero)</a:t>
            </a:r>
          </a:p>
        </p:txBody>
      </p:sp>
    </p:spTree>
    <p:extLst>
      <p:ext uri="{BB962C8B-B14F-4D97-AF65-F5344CB8AC3E}">
        <p14:creationId xmlns:p14="http://schemas.microsoft.com/office/powerpoint/2010/main" val="41493906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p:txBody>
          <a:bodyPr>
            <a:normAutofit/>
          </a:bodyPr>
          <a:lstStyle/>
          <a:p>
            <a:r>
              <a:rPr lang="it-IT" sz="2300" dirty="0"/>
              <a:t>Per rimanere all’Ucraina, sembra dare quasi per scontato che la popolazione russofona sia inevitabilmente, e perennemente, filorussa (e quindi filoputiniana). </a:t>
            </a:r>
          </a:p>
          <a:p>
            <a:r>
              <a:rPr lang="it-IT" sz="2300" dirty="0"/>
              <a:t>Numerosi esperti ci spiegano invece con chiarezza quanto </a:t>
            </a:r>
            <a:r>
              <a:rPr lang="it-IT" sz="2300" dirty="0">
                <a:hlinkClick r:id="rId2">
                  <a:extLst>
                    <a:ext uri="{A12FA001-AC4F-418D-AE19-62706E023703}">
                      <ahyp:hlinkClr xmlns:ahyp="http://schemas.microsoft.com/office/drawing/2018/hyperlinkcolor" val="tx"/>
                    </a:ext>
                  </a:extLst>
                </a:hlinkClick>
              </a:rPr>
              <a:t>una specifica identità ucraina sia stata ridefinita (e rafforzata) dagli anni successivi alla crisi del 2014-15</a:t>
            </a:r>
            <a:r>
              <a:rPr lang="it-IT" sz="2300" dirty="0"/>
              <a:t>. Ed è davvero difficile immaginare che la resistenza all’invasione russa e questa terribile guerra non siano destinate a dare un contributo fortissimo alla costante ridefinizione dell’identità nazionale ucraina, con il loro inevitabile armamentario di simboli, luoghi e martiri. </a:t>
            </a:r>
          </a:p>
        </p:txBody>
      </p:sp>
    </p:spTree>
    <p:extLst>
      <p:ext uri="{BB962C8B-B14F-4D97-AF65-F5344CB8AC3E}">
        <p14:creationId xmlns:p14="http://schemas.microsoft.com/office/powerpoint/2010/main" val="37628505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283029" y="2013856"/>
            <a:ext cx="11538857" cy="4223455"/>
          </a:xfrm>
        </p:spPr>
        <p:txBody>
          <a:bodyPr>
            <a:normAutofit fontScale="92500"/>
          </a:bodyPr>
          <a:lstStyle/>
          <a:p>
            <a:r>
              <a:rPr lang="it-IT" sz="2400" dirty="0"/>
              <a:t>Tutto ciò ci porta alla presunta attualità delle proposte che Kissinger formulò nel 2014: una soluzione finlandese di </a:t>
            </a:r>
            <a:r>
              <a:rPr lang="it-IT" sz="2400" dirty="0">
                <a:hlinkClick r:id="rId2">
                  <a:extLst>
                    <a:ext uri="{A12FA001-AC4F-418D-AE19-62706E023703}">
                      <ahyp:hlinkClr xmlns:ahyp="http://schemas.microsoft.com/office/drawing/2018/hyperlinkcolor" val="tx"/>
                    </a:ext>
                  </a:extLst>
                </a:hlinkClick>
              </a:rPr>
              <a:t>neutralità</a:t>
            </a:r>
            <a:r>
              <a:rPr lang="it-IT" sz="2400" dirty="0"/>
              <a:t> ed equidistanza securitaria per l’Ucraina; </a:t>
            </a:r>
          </a:p>
          <a:p>
            <a:pPr>
              <a:buFontTx/>
              <a:buChar char="-"/>
            </a:pPr>
            <a:r>
              <a:rPr lang="it-IT" sz="2400" dirty="0"/>
              <a:t>la possibilità di un’associazione (e quindi di un’integrazione) con l’Europa; </a:t>
            </a:r>
          </a:p>
          <a:p>
            <a:pPr>
              <a:buFontTx/>
              <a:buChar char="-"/>
            </a:pPr>
            <a:r>
              <a:rPr lang="it-IT" sz="2400" dirty="0"/>
              <a:t>una riconciliazione nazionale;</a:t>
            </a:r>
          </a:p>
          <a:p>
            <a:pPr>
              <a:buFontTx/>
              <a:buChar char="-"/>
            </a:pPr>
            <a:r>
              <a:rPr lang="it-IT" sz="2400" dirty="0"/>
              <a:t>la concessione di un’ampia autonomia alla </a:t>
            </a:r>
            <a:r>
              <a:rPr lang="it-IT" sz="2400" dirty="0">
                <a:hlinkClick r:id="rId3">
                  <a:extLst>
                    <a:ext uri="{A12FA001-AC4F-418D-AE19-62706E023703}">
                      <ahyp:hlinkClr xmlns:ahyp="http://schemas.microsoft.com/office/drawing/2018/hyperlinkcolor" val="tx"/>
                    </a:ext>
                  </a:extLst>
                </a:hlinkClick>
              </a:rPr>
              <a:t>Crimea</a:t>
            </a:r>
            <a:r>
              <a:rPr lang="it-IT" sz="2400" dirty="0"/>
              <a:t>, poi in realtà annessa dalla Russia. </a:t>
            </a:r>
          </a:p>
          <a:p>
            <a:pPr marL="0" indent="0">
              <a:buNone/>
            </a:pPr>
            <a:r>
              <a:rPr lang="it-IT" sz="2400" dirty="0"/>
              <a:t>Alcune di queste proposte sono state ovviamente superate dai fatti. Restano sul tavolo la neutralità – nella forma di un riconoscimento che l’Ucraina non farà mai parte della NATO – e il legame con Europa, che ora include addirittura l’adesione d Kiev alla UE. Due elementi che paiono offrire delle basi negoziali molto fragili e futuribili nel contesto di guerra attuale. Dove la mediazione si allontana minuto dopo minuto, perché i costi crescenti del conflitto alzano per entrambe le parti la soglia per accettare un compromesso (DEL PERO). </a:t>
            </a:r>
          </a:p>
        </p:txBody>
      </p:sp>
    </p:spTree>
    <p:extLst>
      <p:ext uri="{BB962C8B-B14F-4D97-AF65-F5344CB8AC3E}">
        <p14:creationId xmlns:p14="http://schemas.microsoft.com/office/powerpoint/2010/main" val="30220930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108857" y="1654628"/>
            <a:ext cx="11887200" cy="4582683"/>
          </a:xfrm>
        </p:spPr>
        <p:txBody>
          <a:bodyPr>
            <a:normAutofit/>
          </a:bodyPr>
          <a:lstStyle/>
          <a:p>
            <a:r>
              <a:rPr lang="it-IT" sz="2000" dirty="0"/>
              <a:t>Le proposte di Kissinger, secondo Del Pero, nascevano deboli e su premesse problematiche già otto anni fa. Oggi, sarà l’esito di questo conflitto a definire gli scenari futuri. </a:t>
            </a:r>
          </a:p>
          <a:p>
            <a:endParaRPr lang="it-IT" sz="2000" dirty="0"/>
          </a:p>
          <a:p>
            <a:r>
              <a:rPr lang="it-IT" sz="2000" dirty="0"/>
              <a:t>Esito che sarà definito dalla capacità di resistenza ucraina, da quella di Putin di controllare il dissenso crescente in Russia verso la sua decisione e da tante imprevedibili variabili che, come la storia ci ricorda, si possono sempre materializzare</a:t>
            </a:r>
            <a:r>
              <a:rPr lang="it-IT" sz="1600" dirty="0">
                <a:solidFill>
                  <a:srgbClr val="3E3F3E"/>
                </a:solidFill>
                <a:latin typeface="Crimson Text"/>
              </a:rPr>
              <a:t>.</a:t>
            </a:r>
          </a:p>
          <a:p>
            <a:r>
              <a:rPr lang="it-IT" sz="2400" dirty="0">
                <a:solidFill>
                  <a:srgbClr val="FFC000"/>
                </a:solidFill>
              </a:rPr>
              <a:t>Ma, detrattori a parte, c’è qualcosa di vero in quanto preconizzato da Kissinger? Analizziamo il suo discorso</a:t>
            </a:r>
          </a:p>
        </p:txBody>
      </p:sp>
    </p:spTree>
    <p:extLst>
      <p:ext uri="{BB962C8B-B14F-4D97-AF65-F5344CB8AC3E}">
        <p14:creationId xmlns:p14="http://schemas.microsoft.com/office/powerpoint/2010/main" val="42364797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435429" y="1665514"/>
            <a:ext cx="11756571" cy="4571798"/>
          </a:xfrm>
        </p:spPr>
        <p:txBody>
          <a:bodyPr>
            <a:normAutofit/>
          </a:bodyPr>
          <a:lstStyle/>
          <a:p>
            <a:r>
              <a:rPr lang="it-IT" sz="2000" dirty="0"/>
              <a:t>Il suo articolo comparve sul Washington Post il 5 marzo 2014, con questo titolo: </a:t>
            </a:r>
            <a:r>
              <a:rPr lang="it-IT" sz="2000" dirty="0">
                <a:solidFill>
                  <a:srgbClr val="7030A0"/>
                </a:solidFill>
              </a:rPr>
              <a:t>“Per risolvere la crisi in Ucraina, inizia dalla fine”: </a:t>
            </a:r>
            <a:r>
              <a:rPr lang="it-IT" sz="2000" dirty="0"/>
              <a:t>allora l’Ucraina era indipendente solo da 23 anni, ma Kissinger già descriveva nel dettaglio gran parte di ciò a cui stiamo assistendo in queste settimane con la invasione russa.</a:t>
            </a:r>
          </a:p>
          <a:p>
            <a:r>
              <a:rPr lang="it-IT" sz="2000" dirty="0"/>
              <a:t>Il suo editoriale iniziava così: “La discussione pubblica sull’Ucraina riguarda il confronto. Ma sappiamo dove stiamo andando? Nella mia vita ho visto iniziare quattro guerre con grande entusiasmo e sostegno pubblico, tutte che non sapevamo come finire e da tre delle quali ci siamo ritirati unilateralmente. Il test della politica è come finisce, non come inizia“.</a:t>
            </a:r>
          </a:p>
          <a:p>
            <a:r>
              <a:rPr lang="it-IT" sz="2000" dirty="0"/>
              <a:t>La politica dell’Ucraina post-indipendenza dimostrava chiaramente, secondo lui, che la radice del problema risiedeva negli sforzi dei politici ucraini di imporre la loro volontà alle parti recalcitranti del Paese, prima da una fazione, poi dall’altra.</a:t>
            </a:r>
          </a:p>
        </p:txBody>
      </p:sp>
    </p:spTree>
    <p:extLst>
      <p:ext uri="{BB962C8B-B14F-4D97-AF65-F5344CB8AC3E}">
        <p14:creationId xmlns:p14="http://schemas.microsoft.com/office/powerpoint/2010/main" val="20013541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119743" y="1828799"/>
            <a:ext cx="11789229" cy="4593569"/>
          </a:xfrm>
        </p:spPr>
        <p:txBody>
          <a:bodyPr>
            <a:normAutofit/>
          </a:bodyPr>
          <a:lstStyle/>
          <a:p>
            <a:pPr algn="l" fontAlgn="base"/>
            <a:r>
              <a:rPr lang="it-IT" sz="2000" dirty="0"/>
              <a:t>Kissinger definisce gli ucraini “l’elemento decisivo” perché vivono in un Paese con una storia profonda e una “composizione poliglotta” (La parte occidentale fu incorporata nell’Unione Sovietica nel 1939, quando Stalin e Hitler si divisero il bottino. La Crimea, la cui popolazione è per il 60% russa, divenne parte dell’Ucraina solo nel 1954, quando Nikita Krusciov, ucraino di nascita, lo assegnò come parte della celebrazione del 300° anno di un accordo russo con i cosacchi)</a:t>
            </a:r>
          </a:p>
          <a:p>
            <a:pPr algn="l" fontAlgn="base"/>
            <a:r>
              <a:rPr lang="it-IT" sz="2000" dirty="0"/>
              <a:t>L’ovest – proseguiva Kissinger nel suo editoriale – è in gran parte cattolico e parla ucraino; l’est è in gran parte russo-ortodosso e parla principalmente russo. Qualsiasi tentativo da parte di una parte di dominare l’altra porterebbe alla fine alla guerra civile o alla rottura. Trattare l’Ucraina come parte di un confronto est-ovest farebbe fallire per decenni qualsiasi prospettiva di portare Russia e Occidente, in particolare Russia ed Europa, in un sistema internazionale cooperativo.</a:t>
            </a:r>
          </a:p>
          <a:p>
            <a:endParaRPr lang="it-IT" sz="2000" dirty="0"/>
          </a:p>
        </p:txBody>
      </p:sp>
    </p:spTree>
    <p:extLst>
      <p:ext uri="{BB962C8B-B14F-4D97-AF65-F5344CB8AC3E}">
        <p14:creationId xmlns:p14="http://schemas.microsoft.com/office/powerpoint/2010/main" val="462132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152400" y="1676400"/>
            <a:ext cx="11963400" cy="4560912"/>
          </a:xfrm>
        </p:spPr>
        <p:txBody>
          <a:bodyPr>
            <a:normAutofit/>
          </a:bodyPr>
          <a:lstStyle/>
          <a:p>
            <a:pPr algn="l" fontAlgn="base"/>
            <a:r>
              <a:rPr lang="it-IT" sz="2000" dirty="0"/>
              <a:t>Quell’analisi di 8 anni descriveva bene il motivo per cui molti russi storicamente ritengono che l’Ucraina non sarà mai un Paese indipendente. “L’Occidente deve capire che, per la Russia, l’Ucraina non può mai essere solo un Paese straniero. La storia russa è iniziata in quella che è stata chiamata Kievan-Rus. La religione russa si è diffusa da lì. L’Ucraina fa parte della Russia da secoli e le loro storie sono state intrecciate prima di allora. Alcune delle battaglie più importanti per la libertà russa, a partire da quella di Polyvana nel 1709, sono state combattute su suolo ucraino”.</a:t>
            </a:r>
          </a:p>
          <a:p>
            <a:pPr algn="l" fontAlgn="base"/>
            <a:r>
              <a:rPr lang="it-IT" sz="2000" dirty="0"/>
              <a:t>L’idea di fondo è che la Russia deve accettare il fatto che cercare di costringere l’Ucraina a diventare un satellite, allargando ancora i propri confini, condannerebbe Mosca a ripetere la sua storia, ciclicamente.</a:t>
            </a:r>
          </a:p>
          <a:p>
            <a:r>
              <a:rPr lang="it-IT" sz="2000" dirty="0">
                <a:solidFill>
                  <a:srgbClr val="00B050"/>
                </a:solidFill>
              </a:rPr>
              <a:t>Quale soluzione possibile?</a:t>
            </a:r>
          </a:p>
          <a:p>
            <a:endParaRPr lang="it-IT" sz="2000" dirty="0"/>
          </a:p>
        </p:txBody>
      </p:sp>
    </p:spTree>
    <p:extLst>
      <p:ext uri="{BB962C8B-B14F-4D97-AF65-F5344CB8AC3E}">
        <p14:creationId xmlns:p14="http://schemas.microsoft.com/office/powerpoint/2010/main" val="7277460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250371" y="1719942"/>
            <a:ext cx="11800115" cy="4561115"/>
          </a:xfrm>
        </p:spPr>
        <p:txBody>
          <a:bodyPr>
            <a:normAutofit/>
          </a:bodyPr>
          <a:lstStyle/>
          <a:p>
            <a:pPr algn="just" fontAlgn="base"/>
            <a:r>
              <a:rPr lang="it-IT" sz="2000" dirty="0"/>
              <a:t>“Troppo spesso la questione ucraina viene presentata come una resa dei conti: cioè se l’Ucraina si unisce all’est o all’ovest”. Esattamente ciò che è accaduto ora. “Ma se l’Ucraina vuole sopravvivere e prosperare, non deve essere l’avamposto di nessuna delle due parti contro l’altra: dovrebbe fungere da ponte tra di loro” scriveva Kissinger.</a:t>
            </a:r>
          </a:p>
          <a:p>
            <a:pPr algn="just" fontAlgn="base"/>
            <a:r>
              <a:rPr lang="it-IT" sz="2000" dirty="0"/>
              <a:t>Tutto si risolverebbe in quella che il grande statista definiva “</a:t>
            </a:r>
            <a:r>
              <a:rPr lang="it-IT" sz="2000" dirty="0">
                <a:solidFill>
                  <a:srgbClr val="92D050"/>
                </a:solidFill>
              </a:rPr>
              <a:t>non la soddisfazione assoluta, ma l’insoddisfazione equilibrata</a:t>
            </a:r>
            <a:r>
              <a:rPr lang="it-IT" sz="2000" dirty="0"/>
              <a:t>“. Se non si raggiunge una soluzione in questo senso, la deriva accelera, fino a esplodere, proprio com’è stato il 24 febbraio, quando la Russia ha ufficialmente invaso l’Ucraina.</a:t>
            </a:r>
          </a:p>
          <a:p>
            <a:pPr algn="just" fontAlgn="base"/>
            <a:r>
              <a:rPr lang="it-IT" sz="2000" dirty="0"/>
              <a:t> L’Ue dovrebbe riconoscere che la sua eccessiva burocrazia e la subordinazione dell’elemento strategico alla politica interna nel negoziare le relazioni dell’Ucraina con l’Europa hanno contribuito a trasformare il negoziato in una crisi.</a:t>
            </a:r>
          </a:p>
          <a:p>
            <a:endParaRPr lang="it-IT" sz="2000" dirty="0"/>
          </a:p>
        </p:txBody>
      </p:sp>
    </p:spTree>
    <p:extLst>
      <p:ext uri="{BB962C8B-B14F-4D97-AF65-F5344CB8AC3E}">
        <p14:creationId xmlns:p14="http://schemas.microsoft.com/office/powerpoint/2010/main" val="8393434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B717-4F74-4D74-A093-DFE4C5FD508C}"/>
              </a:ext>
            </a:extLst>
          </p:cNvPr>
          <p:cNvSpPr>
            <a:spLocks noGrp="1"/>
          </p:cNvSpPr>
          <p:nvPr>
            <p:ph type="title"/>
          </p:nvPr>
        </p:nvSpPr>
        <p:spPr/>
        <p:txBody>
          <a:bodyPr/>
          <a:lstStyle/>
          <a:p>
            <a:br>
              <a:rPr lang="it-IT" dirty="0"/>
            </a:br>
            <a:br>
              <a:rPr lang="it-IT" dirty="0"/>
            </a:br>
            <a:br>
              <a:rPr lang="it-IT" dirty="0"/>
            </a:br>
            <a:r>
              <a:rPr lang="it-IT" dirty="0"/>
              <a:t>KISSINGER E LA QUESTIONE UCRAINA</a:t>
            </a:r>
          </a:p>
        </p:txBody>
      </p:sp>
      <p:sp>
        <p:nvSpPr>
          <p:cNvPr id="3" name="Segnaposto contenuto 2">
            <a:extLst>
              <a:ext uri="{FF2B5EF4-FFF2-40B4-BE49-F238E27FC236}">
                <a16:creationId xmlns:a16="http://schemas.microsoft.com/office/drawing/2014/main" id="{A77220D1-C6EA-4262-BE93-767FD70F9922}"/>
              </a:ext>
            </a:extLst>
          </p:cNvPr>
          <p:cNvSpPr>
            <a:spLocks noGrp="1"/>
          </p:cNvSpPr>
          <p:nvPr>
            <p:ph idx="1"/>
          </p:nvPr>
        </p:nvSpPr>
        <p:spPr>
          <a:xfrm>
            <a:off x="0" y="1741714"/>
            <a:ext cx="12192000" cy="4550229"/>
          </a:xfrm>
        </p:spPr>
        <p:txBody>
          <a:bodyPr>
            <a:normAutofit lnSpcReduction="10000"/>
          </a:bodyPr>
          <a:lstStyle/>
          <a:p>
            <a:pPr algn="just" fontAlgn="base"/>
            <a:r>
              <a:rPr lang="it-IT" sz="2000" dirty="0"/>
              <a:t>La politica estera è l’arte di stabilire delle priorità, tanto che K. esponeva anche la sua idea di un risultato compatibile con i valori e gli interessi di sicurezza di tutte le parti in gioco, in un piano in </a:t>
            </a:r>
            <a:r>
              <a:rPr lang="it-IT" sz="2000" dirty="0">
                <a:solidFill>
                  <a:srgbClr val="FF0000"/>
                </a:solidFill>
              </a:rPr>
              <a:t>4 punti strategici</a:t>
            </a:r>
            <a:r>
              <a:rPr lang="it-IT" sz="2000" dirty="0"/>
              <a:t>:</a:t>
            </a:r>
          </a:p>
          <a:p>
            <a:pPr marL="457200" indent="-457200" algn="just" fontAlgn="base">
              <a:buAutoNum type="arabicParenR"/>
            </a:pPr>
            <a:r>
              <a:rPr lang="it-IT" sz="2000" dirty="0"/>
              <a:t>l’Ucraina dovrebbe avere il diritto di scegliere liberamente le sue associazioni economiche e politiche, anche con l’Europa</a:t>
            </a:r>
          </a:p>
          <a:p>
            <a:pPr marL="457200" indent="-457200" algn="just" fontAlgn="base">
              <a:buAutoNum type="arabicParenR"/>
            </a:pPr>
            <a:r>
              <a:rPr lang="it-IT" sz="2000" dirty="0"/>
              <a:t>l’Ucraina non dovrebbe aderire alla NATO</a:t>
            </a:r>
          </a:p>
          <a:p>
            <a:pPr marL="457200" indent="-457200" algn="just" fontAlgn="base">
              <a:buAutoNum type="arabicParenR"/>
            </a:pPr>
            <a:r>
              <a:rPr lang="it-IT" sz="2000" dirty="0"/>
              <a:t>l’Ucraina dovrebbe essere libera di creare qualsiasi governo compatibile con la volontà espressa del suo popolo. I leader ucraini opterebbero quindi per una politica di riconciliazione tra le varie parti del loro Paese. A livello internazionale, dovrebbero perseguire un atteggiamento paragonabile a quello della Finlandia, indipendente ma capace di collaborare con l’Occidente nella maggior parte dei campi, pur evitando accuratamente qualsiasi minaccia di ostilità, anche indiretta, nei confronti della Russia</a:t>
            </a:r>
          </a:p>
          <a:p>
            <a:pPr marL="457200" indent="-457200" algn="just" fontAlgn="base">
              <a:buAutoNum type="arabicParenR"/>
            </a:pPr>
            <a:r>
              <a:rPr lang="it-IT" sz="2000" dirty="0"/>
              <a:t>è incompatibile con le regole dell’ordine mondiale esistente l’annessione della Crimea da parte della Russia. Ma dovrebbe essere possibile porre le relazioni della Crimea con l’Ucraina su basi meno complicate. Mosca dovrebbe riconoscere la sovranità dell’Ucraina sulla Crimea, e allo stesso tempo il governo di Kiev dovrebbe rafforzare l’autonomia della Crimea nelle elezioni che si tengono alla presenza di osservatori internazionali. Questo eviterebbe anche qualsiasi ambiguità sullo stato della flotta del Mar Nero a Sebastopoli.</a:t>
            </a:r>
          </a:p>
          <a:p>
            <a:endParaRPr lang="it-IT" sz="2000" dirty="0"/>
          </a:p>
        </p:txBody>
      </p:sp>
    </p:spTree>
    <p:extLst>
      <p:ext uri="{BB962C8B-B14F-4D97-AF65-F5344CB8AC3E}">
        <p14:creationId xmlns:p14="http://schemas.microsoft.com/office/powerpoint/2010/main" val="8553028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F28B0-9136-4EF3-9626-DB48AE677AEC}"/>
              </a:ext>
            </a:extLst>
          </p:cNvPr>
          <p:cNvSpPr>
            <a:spLocks noGrp="1"/>
          </p:cNvSpPr>
          <p:nvPr>
            <p:ph type="title"/>
          </p:nvPr>
        </p:nvSpPr>
        <p:spPr/>
        <p:txBody>
          <a:bodyPr/>
          <a:lstStyle/>
          <a:p>
            <a:br>
              <a:rPr lang="it-IT" dirty="0"/>
            </a:br>
            <a:br>
              <a:rPr lang="it-IT" dirty="0"/>
            </a:br>
            <a:br>
              <a:rPr lang="it-IT" dirty="0"/>
            </a:br>
            <a:br>
              <a:rPr lang="it-IT" dirty="0"/>
            </a:br>
            <a:r>
              <a:rPr lang="it-IT" dirty="0"/>
              <a:t>LA GEOPOLITICA DOPO LA GUERRA FREDDA: QUADRO DI SINTESI</a:t>
            </a:r>
          </a:p>
        </p:txBody>
      </p:sp>
      <p:sp>
        <p:nvSpPr>
          <p:cNvPr id="3" name="Segnaposto contenuto 2">
            <a:extLst>
              <a:ext uri="{FF2B5EF4-FFF2-40B4-BE49-F238E27FC236}">
                <a16:creationId xmlns:a16="http://schemas.microsoft.com/office/drawing/2014/main" id="{E24B99AA-33B5-4598-B082-7C9ABC84BA2A}"/>
              </a:ext>
            </a:extLst>
          </p:cNvPr>
          <p:cNvSpPr>
            <a:spLocks noGrp="1"/>
          </p:cNvSpPr>
          <p:nvPr>
            <p:ph idx="1"/>
          </p:nvPr>
        </p:nvSpPr>
        <p:spPr>
          <a:xfrm>
            <a:off x="283029" y="2231571"/>
            <a:ext cx="9927771" cy="4049486"/>
          </a:xfrm>
        </p:spPr>
        <p:txBody>
          <a:bodyPr>
            <a:normAutofit fontScale="92500" lnSpcReduction="20000"/>
          </a:bodyPr>
          <a:lstStyle/>
          <a:p>
            <a:pPr lvl="0"/>
            <a:r>
              <a:rPr lang="it-IT" dirty="0"/>
              <a:t>Allontanamento dal nucleo originario degli studi geografici molto più che prima</a:t>
            </a:r>
          </a:p>
          <a:p>
            <a:pPr lvl="0"/>
            <a:r>
              <a:rPr lang="it-IT" dirty="0"/>
              <a:t>Trasformazione in una interpretazione globale del processo storico collegata alla situazione attuale (non solo fine del bipolarismo ma anche nuovi fenomeni: es. emergere nuove potenze economiche e mutamento equilibri demografici)</a:t>
            </a:r>
          </a:p>
          <a:p>
            <a:pPr lvl="0"/>
            <a:r>
              <a:rPr lang="it-IT" dirty="0"/>
              <a:t>I diversi studiosi si sono serviti della Geopolitica per giustificare le loro opinioni e preferenze politiche =&gt; accentuata la natura propagandistica ed ideologica della disciplina</a:t>
            </a:r>
          </a:p>
          <a:p>
            <a:pPr lvl="0"/>
            <a:r>
              <a:rPr lang="it-IT" dirty="0"/>
              <a:t>La maggior parte degli studiosi risulta influenzato dalla propria cultura, dalla situazione particolare del proprio Stato e dal progetto politico di cui si fanno portatori </a:t>
            </a:r>
          </a:p>
          <a:p>
            <a:endParaRPr lang="it-IT" dirty="0"/>
          </a:p>
        </p:txBody>
      </p:sp>
    </p:spTree>
    <p:extLst>
      <p:ext uri="{BB962C8B-B14F-4D97-AF65-F5344CB8AC3E}">
        <p14:creationId xmlns:p14="http://schemas.microsoft.com/office/powerpoint/2010/main" val="122431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98088-7484-46BC-88AD-225816350DE3}"/>
              </a:ext>
            </a:extLst>
          </p:cNvPr>
          <p:cNvSpPr>
            <a:spLocks noGrp="1"/>
          </p:cNvSpPr>
          <p:nvPr>
            <p:ph type="title"/>
          </p:nvPr>
        </p:nvSpPr>
        <p:spPr/>
        <p:txBody>
          <a:bodyPr/>
          <a:lstStyle/>
          <a:p>
            <a:r>
              <a:rPr lang="it-IT" dirty="0"/>
              <a:t>                                </a:t>
            </a:r>
            <a:br>
              <a:rPr lang="it-IT" dirty="0"/>
            </a:br>
            <a:br>
              <a:rPr lang="it-IT" dirty="0"/>
            </a:br>
            <a:br>
              <a:rPr lang="it-IT" dirty="0"/>
            </a:br>
            <a:r>
              <a:rPr lang="it-IT" dirty="0"/>
              <a:t>                     NASCITA GEOPOLITICA</a:t>
            </a:r>
          </a:p>
        </p:txBody>
      </p:sp>
      <p:sp>
        <p:nvSpPr>
          <p:cNvPr id="3" name="Segnaposto contenuto 2">
            <a:extLst>
              <a:ext uri="{FF2B5EF4-FFF2-40B4-BE49-F238E27FC236}">
                <a16:creationId xmlns:a16="http://schemas.microsoft.com/office/drawing/2014/main" id="{521B45A0-1E8E-4C7C-BB3C-9ACE76A1D84C}"/>
              </a:ext>
            </a:extLst>
          </p:cNvPr>
          <p:cNvSpPr>
            <a:spLocks noGrp="1"/>
          </p:cNvSpPr>
          <p:nvPr>
            <p:ph idx="1"/>
          </p:nvPr>
        </p:nvSpPr>
        <p:spPr/>
        <p:txBody>
          <a:bodyPr>
            <a:normAutofit fontScale="92500" lnSpcReduction="10000"/>
          </a:bodyPr>
          <a:lstStyle/>
          <a:p>
            <a:pPr marL="0" indent="0" algn="ctr">
              <a:buNone/>
            </a:pPr>
            <a:r>
              <a:rPr lang="it-IT" dirty="0"/>
              <a:t>Nasce sviluppando temi vivi della Geografia Politica</a:t>
            </a:r>
          </a:p>
          <a:p>
            <a:pPr marL="0" indent="0" algn="ctr">
              <a:buNone/>
            </a:pPr>
            <a:endParaRPr lang="it-IT" dirty="0"/>
          </a:p>
          <a:p>
            <a:pPr marL="0" indent="0" algn="ctr">
              <a:buNone/>
            </a:pPr>
            <a:endParaRPr lang="it-IT" dirty="0"/>
          </a:p>
          <a:p>
            <a:pPr marL="0" indent="0" algn="ctr">
              <a:buNone/>
            </a:pPr>
            <a:r>
              <a:rPr lang="it-IT" dirty="0"/>
              <a:t>Privilegia gli aspetti suscettibili di applicazioni pratiche, concrete, immediatamente rispondenti alle necessità della classe politica.</a:t>
            </a:r>
          </a:p>
          <a:p>
            <a:pPr marL="0" indent="0" algn="ctr">
              <a:buNone/>
            </a:pPr>
            <a:endParaRPr lang="it-IT" dirty="0"/>
          </a:p>
          <a:p>
            <a:pPr marL="0" indent="0" algn="ctr">
              <a:buNone/>
            </a:pPr>
            <a:r>
              <a:rPr lang="it-IT" dirty="0"/>
              <a:t>Termine per la prima volta nei lavori del </a:t>
            </a:r>
            <a:r>
              <a:rPr lang="it-IT" dirty="0">
                <a:solidFill>
                  <a:srgbClr val="92D050"/>
                </a:solidFill>
              </a:rPr>
              <a:t>politologo svedese Rudolf Kjellén</a:t>
            </a:r>
          </a:p>
          <a:p>
            <a:pPr marL="0" indent="0" algn="ctr">
              <a:buNone/>
            </a:pPr>
            <a:endParaRPr lang="it-IT" dirty="0">
              <a:solidFill>
                <a:srgbClr val="92D050"/>
              </a:solidFill>
            </a:endParaRPr>
          </a:p>
          <a:p>
            <a:pPr marL="0" indent="0" algn="ctr">
              <a:buNone/>
            </a:pPr>
            <a:r>
              <a:rPr lang="it-IT" dirty="0">
                <a:solidFill>
                  <a:srgbClr val="00B0F0"/>
                </a:solidFill>
              </a:rPr>
              <a:t>Precursori del pensiero geopolitico: Friedrich Ratzel</a:t>
            </a:r>
          </a:p>
          <a:p>
            <a:endParaRPr lang="it-IT" dirty="0"/>
          </a:p>
        </p:txBody>
      </p:sp>
      <p:sp>
        <p:nvSpPr>
          <p:cNvPr id="4" name="Freccia in giù 3">
            <a:extLst>
              <a:ext uri="{FF2B5EF4-FFF2-40B4-BE49-F238E27FC236}">
                <a16:creationId xmlns:a16="http://schemas.microsoft.com/office/drawing/2014/main" id="{37A4284E-4315-4596-B32D-1DED3B064BED}"/>
              </a:ext>
            </a:extLst>
          </p:cNvPr>
          <p:cNvSpPr/>
          <p:nvPr/>
        </p:nvSpPr>
        <p:spPr>
          <a:xfrm>
            <a:off x="5421964" y="2894790"/>
            <a:ext cx="484632" cy="545910"/>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6183318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F28B0-9136-4EF3-9626-DB48AE677AEC}"/>
              </a:ext>
            </a:extLst>
          </p:cNvPr>
          <p:cNvSpPr>
            <a:spLocks noGrp="1"/>
          </p:cNvSpPr>
          <p:nvPr>
            <p:ph type="title"/>
          </p:nvPr>
        </p:nvSpPr>
        <p:spPr/>
        <p:txBody>
          <a:bodyPr/>
          <a:lstStyle/>
          <a:p>
            <a:br>
              <a:rPr lang="it-IT" dirty="0"/>
            </a:br>
            <a:br>
              <a:rPr lang="it-IT" dirty="0"/>
            </a:br>
            <a:br>
              <a:rPr lang="it-IT" dirty="0"/>
            </a:br>
            <a:br>
              <a:rPr lang="it-IT" dirty="0"/>
            </a:br>
            <a:r>
              <a:rPr lang="it-IT" dirty="0"/>
              <a:t>LA GEOPOLITICA DOPO LA GUERRA FREDDA: QUADRO DI SINTESI</a:t>
            </a:r>
          </a:p>
        </p:txBody>
      </p:sp>
      <p:sp>
        <p:nvSpPr>
          <p:cNvPr id="3" name="Segnaposto contenuto 2">
            <a:extLst>
              <a:ext uri="{FF2B5EF4-FFF2-40B4-BE49-F238E27FC236}">
                <a16:creationId xmlns:a16="http://schemas.microsoft.com/office/drawing/2014/main" id="{E24B99AA-33B5-4598-B082-7C9ABC84BA2A}"/>
              </a:ext>
            </a:extLst>
          </p:cNvPr>
          <p:cNvSpPr>
            <a:spLocks noGrp="1"/>
          </p:cNvSpPr>
          <p:nvPr>
            <p:ph idx="1"/>
          </p:nvPr>
        </p:nvSpPr>
        <p:spPr>
          <a:xfrm>
            <a:off x="163286" y="2275114"/>
            <a:ext cx="11941628" cy="4005943"/>
          </a:xfrm>
        </p:spPr>
        <p:txBody>
          <a:bodyPr>
            <a:normAutofit/>
          </a:bodyPr>
          <a:lstStyle/>
          <a:p>
            <a:pPr lvl="0"/>
            <a:r>
              <a:rPr lang="it-IT" dirty="0"/>
              <a:t>Le varie teorie ed analisi geopolitiche sono profondamente influenzate:</a:t>
            </a:r>
          </a:p>
          <a:p>
            <a:pPr marL="514350" indent="-514350">
              <a:buAutoNum type="arabicParenR"/>
            </a:pPr>
            <a:r>
              <a:rPr lang="it-IT" dirty="0"/>
              <a:t>Terremoto causato dalla fine della Guerra Fredda</a:t>
            </a:r>
          </a:p>
          <a:p>
            <a:pPr marL="514350" indent="-514350">
              <a:buAutoNum type="arabicParenR"/>
            </a:pPr>
            <a:r>
              <a:rPr lang="it-IT" dirty="0"/>
              <a:t>Perdita della centralità della dimensione militare</a:t>
            </a:r>
          </a:p>
          <a:p>
            <a:pPr marL="514350" indent="-514350">
              <a:buAutoNum type="arabicParenR"/>
            </a:pPr>
            <a:r>
              <a:rPr lang="it-IT" dirty="0"/>
              <a:t>Rapidità della innovazione tecnologica</a:t>
            </a:r>
          </a:p>
          <a:p>
            <a:pPr marL="514350" indent="-514350">
              <a:buAutoNum type="arabicParenR"/>
            </a:pPr>
            <a:r>
              <a:rPr lang="it-IT" dirty="0"/>
              <a:t>Globalizzazione, finanziarizzazione e informatizzazione dell’economia</a:t>
            </a:r>
          </a:p>
          <a:p>
            <a:pPr marL="514350" indent="-514350">
              <a:buAutoNum type="arabicParenR"/>
            </a:pPr>
            <a:r>
              <a:rPr lang="it-IT" dirty="0"/>
              <a:t>Perdita del valore economico dei territori</a:t>
            </a:r>
          </a:p>
          <a:p>
            <a:pPr marL="514350" indent="-514350">
              <a:buAutoNum type="arabicParenR"/>
            </a:pPr>
            <a:r>
              <a:rPr lang="it-IT" dirty="0"/>
              <a:t>Importanza dei fattori «soft» (culturali e religiosi</a:t>
            </a:r>
          </a:p>
        </p:txBody>
      </p:sp>
    </p:spTree>
    <p:extLst>
      <p:ext uri="{BB962C8B-B14F-4D97-AF65-F5344CB8AC3E}">
        <p14:creationId xmlns:p14="http://schemas.microsoft.com/office/powerpoint/2010/main" val="38925478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F28B0-9136-4EF3-9626-DB48AE677AEC}"/>
              </a:ext>
            </a:extLst>
          </p:cNvPr>
          <p:cNvSpPr>
            <a:spLocks noGrp="1"/>
          </p:cNvSpPr>
          <p:nvPr>
            <p:ph type="title"/>
          </p:nvPr>
        </p:nvSpPr>
        <p:spPr/>
        <p:txBody>
          <a:bodyPr/>
          <a:lstStyle/>
          <a:p>
            <a:br>
              <a:rPr lang="it-IT" dirty="0"/>
            </a:br>
            <a:br>
              <a:rPr lang="it-IT" dirty="0"/>
            </a:br>
            <a:br>
              <a:rPr lang="it-IT" dirty="0"/>
            </a:br>
            <a:br>
              <a:rPr lang="it-IT" dirty="0"/>
            </a:br>
            <a:r>
              <a:rPr lang="it-IT" dirty="0"/>
              <a:t>LA GEOPOLITICA DOPO LA GUERRA FREDDA: QUADRO DI SINTESI</a:t>
            </a:r>
          </a:p>
        </p:txBody>
      </p:sp>
      <p:sp>
        <p:nvSpPr>
          <p:cNvPr id="3" name="Segnaposto contenuto 2">
            <a:extLst>
              <a:ext uri="{FF2B5EF4-FFF2-40B4-BE49-F238E27FC236}">
                <a16:creationId xmlns:a16="http://schemas.microsoft.com/office/drawing/2014/main" id="{E24B99AA-33B5-4598-B082-7C9ABC84BA2A}"/>
              </a:ext>
            </a:extLst>
          </p:cNvPr>
          <p:cNvSpPr>
            <a:spLocks noGrp="1"/>
          </p:cNvSpPr>
          <p:nvPr>
            <p:ph idx="1"/>
          </p:nvPr>
        </p:nvSpPr>
        <p:spPr>
          <a:xfrm>
            <a:off x="87086" y="2220686"/>
            <a:ext cx="12104914" cy="4071257"/>
          </a:xfrm>
        </p:spPr>
        <p:txBody>
          <a:bodyPr>
            <a:normAutofit fontScale="92500" lnSpcReduction="10000"/>
          </a:bodyPr>
          <a:lstStyle/>
          <a:p>
            <a:pPr lvl="0"/>
            <a:r>
              <a:rPr lang="it-IT" dirty="0"/>
              <a:t>Cause popolarità e revival Geopolitica:</a:t>
            </a:r>
          </a:p>
          <a:p>
            <a:pPr marL="514350" indent="-514350">
              <a:buAutoNum type="arabicParenR"/>
            </a:pPr>
            <a:r>
              <a:rPr lang="it-IT" dirty="0"/>
              <a:t>Incertezza sui destini del mondo e del proprio paese</a:t>
            </a:r>
          </a:p>
          <a:p>
            <a:pPr marL="514350" indent="-514350">
              <a:buAutoNum type="arabicParenR"/>
            </a:pPr>
            <a:r>
              <a:rPr lang="it-IT" dirty="0"/>
              <a:t>Complessità e rapidità di evoluzione della situazione mondiale =&gt; accelerazione dei mutamenti e difficoltà di prevederne dinamiche ed effetti</a:t>
            </a:r>
          </a:p>
          <a:p>
            <a:pPr marL="514350" indent="-514350">
              <a:buAutoNum type="arabicParenR"/>
            </a:pPr>
            <a:r>
              <a:rPr lang="it-IT" dirty="0"/>
              <a:t>«Democratizzazione» =&gt; perdita d’autonomia della politica estera</a:t>
            </a:r>
          </a:p>
          <a:p>
            <a:pPr lvl="0"/>
            <a:r>
              <a:rPr lang="it-IT" dirty="0"/>
              <a:t>La Geopolitica diventa soprattutto un metodo di ragionamento (Yves Lacoste) o una metodologia per individuare le vere motivazioni delle scelte politiche al di là di quelle ufficialmente dichiarate</a:t>
            </a:r>
          </a:p>
          <a:p>
            <a:pPr lvl="0"/>
            <a:r>
              <a:rPr lang="it-IT" dirty="0"/>
              <a:t>La globalizzazione strategica che aveva caratterizzato la Guerra Fredda cede il passo alla globalizzazione economica e finanziaria</a:t>
            </a:r>
          </a:p>
          <a:p>
            <a:pPr lvl="0"/>
            <a:endParaRPr lang="it-IT" dirty="0"/>
          </a:p>
        </p:txBody>
      </p:sp>
    </p:spTree>
    <p:extLst>
      <p:ext uri="{BB962C8B-B14F-4D97-AF65-F5344CB8AC3E}">
        <p14:creationId xmlns:p14="http://schemas.microsoft.com/office/powerpoint/2010/main" val="21186941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F28B0-9136-4EF3-9626-DB48AE677AEC}"/>
              </a:ext>
            </a:extLst>
          </p:cNvPr>
          <p:cNvSpPr>
            <a:spLocks noGrp="1"/>
          </p:cNvSpPr>
          <p:nvPr>
            <p:ph type="title"/>
          </p:nvPr>
        </p:nvSpPr>
        <p:spPr/>
        <p:txBody>
          <a:bodyPr/>
          <a:lstStyle/>
          <a:p>
            <a:br>
              <a:rPr lang="it-IT" dirty="0"/>
            </a:br>
            <a:br>
              <a:rPr lang="it-IT" dirty="0"/>
            </a:br>
            <a:br>
              <a:rPr lang="it-IT" dirty="0"/>
            </a:br>
            <a:br>
              <a:rPr lang="it-IT" dirty="0"/>
            </a:br>
            <a:r>
              <a:rPr lang="it-IT" dirty="0"/>
              <a:t>LA GEOPOLITICA DOPO LA GUERRA FREDDA: QUADRO DI SINTESI</a:t>
            </a:r>
          </a:p>
        </p:txBody>
      </p:sp>
      <p:sp>
        <p:nvSpPr>
          <p:cNvPr id="3" name="Segnaposto contenuto 2">
            <a:extLst>
              <a:ext uri="{FF2B5EF4-FFF2-40B4-BE49-F238E27FC236}">
                <a16:creationId xmlns:a16="http://schemas.microsoft.com/office/drawing/2014/main" id="{E24B99AA-33B5-4598-B082-7C9ABC84BA2A}"/>
              </a:ext>
            </a:extLst>
          </p:cNvPr>
          <p:cNvSpPr>
            <a:spLocks noGrp="1"/>
          </p:cNvSpPr>
          <p:nvPr>
            <p:ph idx="1"/>
          </p:nvPr>
        </p:nvSpPr>
        <p:spPr>
          <a:xfrm>
            <a:off x="206829" y="2242457"/>
            <a:ext cx="11908971" cy="3929744"/>
          </a:xfrm>
        </p:spPr>
        <p:txBody>
          <a:bodyPr>
            <a:normAutofit fontScale="92500" lnSpcReduction="20000"/>
          </a:bodyPr>
          <a:lstStyle/>
          <a:p>
            <a:pPr lvl="0"/>
            <a:r>
              <a:rPr lang="it-IT" dirty="0"/>
              <a:t>Si accentuano fenomeni di frammentazione collegati spesso alla percezione dell’importanza identitaria del proprio territorio, della propria storia e della propria cultura =&gt; riemergono molti conflitti sopiti dalle ideologie precedenti</a:t>
            </a:r>
          </a:p>
          <a:p>
            <a:pPr lvl="0"/>
            <a:r>
              <a:rPr lang="it-IT" dirty="0"/>
              <a:t>Perdita presupposto di razionalità che aveva contraddistinto la Geopolitica nel passato:</a:t>
            </a:r>
          </a:p>
          <a:p>
            <a:pPr marL="514350" indent="-514350">
              <a:buAutoNum type="arabicParenR"/>
            </a:pPr>
            <a:r>
              <a:rPr lang="it-IT" dirty="0"/>
              <a:t>Porosità tra politica interna ed estera</a:t>
            </a:r>
          </a:p>
          <a:p>
            <a:pPr marL="514350" indent="-514350">
              <a:buAutoNum type="arabicParenR"/>
            </a:pPr>
            <a:r>
              <a:rPr lang="it-IT" dirty="0"/>
              <a:t>Aumento importanza del </a:t>
            </a:r>
            <a:r>
              <a:rPr lang="it-IT" i="1" dirty="0"/>
              <a:t>soft power </a:t>
            </a:r>
            <a:r>
              <a:rPr lang="it-IT" dirty="0"/>
              <a:t>(sia in campo economico-finanziario che strategico-politico)</a:t>
            </a:r>
            <a:endParaRPr lang="it-IT" i="1" dirty="0"/>
          </a:p>
          <a:p>
            <a:pPr marL="514350" indent="-514350">
              <a:buAutoNum type="arabicParenR"/>
            </a:pPr>
            <a:r>
              <a:rPr lang="it-IT" dirty="0"/>
              <a:t>Dematerializzazione della ricchezza</a:t>
            </a:r>
          </a:p>
          <a:p>
            <a:pPr marL="514350" indent="-514350">
              <a:buAutoNum type="arabicParenR"/>
            </a:pPr>
            <a:r>
              <a:rPr lang="it-IT" dirty="0"/>
              <a:t>Riaffermazione religioni i campo politico</a:t>
            </a:r>
          </a:p>
          <a:p>
            <a:pPr marL="514350" indent="-514350">
              <a:buAutoNum type="arabicParenR"/>
            </a:pPr>
            <a:r>
              <a:rPr lang="it-IT" dirty="0"/>
              <a:t>Comparsa dei più svariati fondamentalismi </a:t>
            </a:r>
          </a:p>
          <a:p>
            <a:pPr lvl="0"/>
            <a:endParaRPr lang="it-IT" dirty="0"/>
          </a:p>
        </p:txBody>
      </p:sp>
    </p:spTree>
    <p:extLst>
      <p:ext uri="{BB962C8B-B14F-4D97-AF65-F5344CB8AC3E}">
        <p14:creationId xmlns:p14="http://schemas.microsoft.com/office/powerpoint/2010/main" val="38320610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F28B0-9136-4EF3-9626-DB48AE677AEC}"/>
              </a:ext>
            </a:extLst>
          </p:cNvPr>
          <p:cNvSpPr>
            <a:spLocks noGrp="1"/>
          </p:cNvSpPr>
          <p:nvPr>
            <p:ph type="title"/>
          </p:nvPr>
        </p:nvSpPr>
        <p:spPr/>
        <p:txBody>
          <a:bodyPr/>
          <a:lstStyle/>
          <a:p>
            <a:br>
              <a:rPr lang="it-IT" dirty="0"/>
            </a:br>
            <a:br>
              <a:rPr lang="it-IT" dirty="0"/>
            </a:br>
            <a:br>
              <a:rPr lang="it-IT" dirty="0"/>
            </a:br>
            <a:br>
              <a:rPr lang="it-IT" dirty="0"/>
            </a:br>
            <a:r>
              <a:rPr lang="it-IT" dirty="0"/>
              <a:t>LA GEOPOLITICA DOPO LA GUERRA FREDDA: QUADRO DI SINTESI</a:t>
            </a:r>
          </a:p>
        </p:txBody>
      </p:sp>
      <p:sp>
        <p:nvSpPr>
          <p:cNvPr id="3" name="Segnaposto contenuto 2">
            <a:extLst>
              <a:ext uri="{FF2B5EF4-FFF2-40B4-BE49-F238E27FC236}">
                <a16:creationId xmlns:a16="http://schemas.microsoft.com/office/drawing/2014/main" id="{E24B99AA-33B5-4598-B082-7C9ABC84BA2A}"/>
              </a:ext>
            </a:extLst>
          </p:cNvPr>
          <p:cNvSpPr>
            <a:spLocks noGrp="1"/>
          </p:cNvSpPr>
          <p:nvPr>
            <p:ph idx="1"/>
          </p:nvPr>
        </p:nvSpPr>
        <p:spPr>
          <a:xfrm>
            <a:off x="272143" y="2111829"/>
            <a:ext cx="11919857" cy="4212772"/>
          </a:xfrm>
        </p:spPr>
        <p:txBody>
          <a:bodyPr>
            <a:normAutofit fontScale="85000" lnSpcReduction="10000"/>
          </a:bodyPr>
          <a:lstStyle/>
          <a:p>
            <a:pPr lvl="0"/>
            <a:r>
              <a:rPr lang="it-IT" dirty="0"/>
              <a:t>Territori, spazi, confini e posizione geografica mantengono una funzione identitaria ma perdono in gran parte una funzione economica e strategica per la centralità assunta dal </a:t>
            </a:r>
            <a:r>
              <a:rPr lang="it-IT" i="1" dirty="0">
                <a:solidFill>
                  <a:srgbClr val="FF0000"/>
                </a:solidFill>
              </a:rPr>
              <a:t>cyberspace </a:t>
            </a:r>
            <a:r>
              <a:rPr lang="it-IT" i="1" dirty="0"/>
              <a:t>=&gt; </a:t>
            </a:r>
            <a:r>
              <a:rPr lang="it-IT" dirty="0"/>
              <a:t>tecnologie delle telecomunicazioni e dei trasporti trasformano in mondo da rotondo in «piatto» =&gt; molti problemi e sfide divenuti globali</a:t>
            </a:r>
          </a:p>
          <a:p>
            <a:pPr lvl="0"/>
            <a:r>
              <a:rPr lang="it-IT" dirty="0"/>
              <a:t>Crisi idea del progresso e «ritorno della storia» =&gt; politica torna ad essere l’arte del possibile ridotta al breve termine (proliferazione provvedimenti dell’ultima ora per rispondere alle emergenze)</a:t>
            </a:r>
          </a:p>
          <a:p>
            <a:pPr lvl="0"/>
            <a:r>
              <a:rPr lang="it-IT" dirty="0"/>
              <a:t>Incertezza, turbolenze, panico ed irrazionalità comportano il riemergere del pensiero politico più tradizionale anche in Occidente oltre che nelle potente emergenti (BRICS)</a:t>
            </a:r>
          </a:p>
          <a:p>
            <a:pPr lvl="0"/>
            <a:r>
              <a:rPr lang="it-IT" dirty="0"/>
              <a:t>In Europa (ad eccezione della Germania ed in parte di G.B e Francia) prevale il pensiero «utopico» della pace universale, della smilitarizzazione della politica, del superamento degli interessi nazionali =&gt; progressiva emarginazione dell’Europa dalla storia e dal mondo e mancanza di visione di sé e del proprio futuro</a:t>
            </a:r>
          </a:p>
          <a:p>
            <a:pPr lvl="0"/>
            <a:endParaRPr lang="it-IT" dirty="0"/>
          </a:p>
        </p:txBody>
      </p:sp>
    </p:spTree>
    <p:extLst>
      <p:ext uri="{BB962C8B-B14F-4D97-AF65-F5344CB8AC3E}">
        <p14:creationId xmlns:p14="http://schemas.microsoft.com/office/powerpoint/2010/main" val="4901577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FDAD2-2E49-4030-894E-A5CA45E40AC2}"/>
              </a:ext>
            </a:extLst>
          </p:cNvPr>
          <p:cNvSpPr>
            <a:spLocks noGrp="1"/>
          </p:cNvSpPr>
          <p:nvPr>
            <p:ph type="title"/>
          </p:nvPr>
        </p:nvSpPr>
        <p:spPr/>
        <p:txBody>
          <a:bodyPr/>
          <a:lstStyle/>
          <a:p>
            <a:br>
              <a:rPr lang="it-IT" dirty="0"/>
            </a:br>
            <a:br>
              <a:rPr lang="it-IT" dirty="0"/>
            </a:br>
            <a:br>
              <a:rPr lang="it-IT" dirty="0"/>
            </a:br>
            <a:br>
              <a:rPr lang="it-IT" dirty="0"/>
            </a:br>
            <a:r>
              <a:rPr lang="it-IT" dirty="0"/>
              <a:t>PRINCIPALI TEORIE GEOPOLITICHE GLOBALI DEL DOPO GUERRA FREDDA</a:t>
            </a:r>
          </a:p>
        </p:txBody>
      </p:sp>
      <p:sp>
        <p:nvSpPr>
          <p:cNvPr id="3" name="Segnaposto contenuto 2">
            <a:extLst>
              <a:ext uri="{FF2B5EF4-FFF2-40B4-BE49-F238E27FC236}">
                <a16:creationId xmlns:a16="http://schemas.microsoft.com/office/drawing/2014/main" id="{9901227F-FEC5-48F9-81DB-0126C7C149B8}"/>
              </a:ext>
            </a:extLst>
          </p:cNvPr>
          <p:cNvSpPr>
            <a:spLocks noGrp="1"/>
          </p:cNvSpPr>
          <p:nvPr>
            <p:ph idx="1"/>
          </p:nvPr>
        </p:nvSpPr>
        <p:spPr>
          <a:xfrm>
            <a:off x="0" y="2373086"/>
            <a:ext cx="12192000" cy="3853543"/>
          </a:xfrm>
        </p:spPr>
        <p:txBody>
          <a:bodyPr>
            <a:normAutofit fontScale="77500" lnSpcReduction="20000"/>
          </a:bodyPr>
          <a:lstStyle/>
          <a:p>
            <a:pPr marL="0" indent="0">
              <a:buNone/>
            </a:pPr>
            <a:r>
              <a:rPr lang="it-IT" dirty="0"/>
              <a:t>In Occidente:</a:t>
            </a:r>
          </a:p>
          <a:p>
            <a:pPr marL="514350" indent="-514350">
              <a:buAutoNum type="arabicParenR"/>
            </a:pPr>
            <a:r>
              <a:rPr lang="it-IT" dirty="0">
                <a:solidFill>
                  <a:srgbClr val="FF0000"/>
                </a:solidFill>
              </a:rPr>
              <a:t>Francis Fukuyama: «Fine della storia» </a:t>
            </a:r>
          </a:p>
          <a:p>
            <a:pPr marL="514350" indent="-514350">
              <a:buAutoNum type="arabicParenR"/>
            </a:pPr>
            <a:r>
              <a:rPr lang="it-IT" dirty="0">
                <a:solidFill>
                  <a:srgbClr val="92D050"/>
                </a:solidFill>
              </a:rPr>
              <a:t>Samuel Huntington : «Scontro delle civiltà»</a:t>
            </a:r>
          </a:p>
          <a:p>
            <a:pPr marL="514350" indent="-514350">
              <a:buAutoNum type="arabicParenR"/>
            </a:pPr>
            <a:r>
              <a:rPr lang="it-IT" u="sng" dirty="0">
                <a:solidFill>
                  <a:srgbClr val="7030A0"/>
                </a:solidFill>
              </a:rPr>
              <a:t>Teorie ispirate ai paradigmi tradizionali del realismo politico </a:t>
            </a:r>
            <a:r>
              <a:rPr lang="it-IT" dirty="0"/>
              <a:t>(soprattutto a Brzezinski e Kissinger)</a:t>
            </a:r>
          </a:p>
          <a:p>
            <a:pPr marL="0" indent="0">
              <a:buNone/>
            </a:pPr>
            <a:endParaRPr lang="it-IT" dirty="0"/>
          </a:p>
          <a:p>
            <a:pPr lvl="0"/>
            <a:r>
              <a:rPr lang="it-IT" dirty="0"/>
              <a:t>Fuori dall’Occidente il pensiero geopolitico predominante è soprattutto regionale.</a:t>
            </a:r>
          </a:p>
          <a:p>
            <a:pPr lvl="0"/>
            <a:r>
              <a:rPr lang="it-IT" dirty="0"/>
              <a:t>Unica eccezione la </a:t>
            </a:r>
            <a:r>
              <a:rPr lang="it-IT" dirty="0">
                <a:solidFill>
                  <a:srgbClr val="FFC000"/>
                </a:solidFill>
              </a:rPr>
              <a:t>CINA</a:t>
            </a:r>
            <a:r>
              <a:rPr lang="it-IT" dirty="0"/>
              <a:t> in cui va affermandosi una sorta di dottrina Monroe asiatica che vede la Repubblica Popolare come arbitro dell’emisfero orientale ci si aggiunge un modello politico-economico basato sul </a:t>
            </a:r>
            <a:r>
              <a:rPr lang="it-IT" dirty="0">
                <a:solidFill>
                  <a:srgbClr val="FF66FF"/>
                </a:solidFill>
              </a:rPr>
              <a:t>«</a:t>
            </a:r>
            <a:r>
              <a:rPr lang="it-IT" i="1" dirty="0">
                <a:solidFill>
                  <a:srgbClr val="FF66FF"/>
                </a:solidFill>
              </a:rPr>
              <a:t>Beijing Consensus»</a:t>
            </a:r>
            <a:r>
              <a:rPr lang="it-IT" dirty="0"/>
              <a:t> (liberalizzazione economica ed apertura all’economia globale compatibili col mantenimento di regimi autoritari), diametralmente opposto al </a:t>
            </a:r>
            <a:r>
              <a:rPr lang="it-IT" i="1" dirty="0"/>
              <a:t>Washington Consensus = </a:t>
            </a:r>
            <a:r>
              <a:rPr lang="it-IT" dirty="0"/>
              <a:t>aumento ricchezza produrrà maggiore democrazia / concessioni economiche condizionate al sostegno della democratizzazione della politica e dell’economia e alla tutela dei diritti umani</a:t>
            </a:r>
          </a:p>
          <a:p>
            <a:endParaRPr lang="it-IT" dirty="0"/>
          </a:p>
        </p:txBody>
      </p:sp>
    </p:spTree>
    <p:extLst>
      <p:ext uri="{BB962C8B-B14F-4D97-AF65-F5344CB8AC3E}">
        <p14:creationId xmlns:p14="http://schemas.microsoft.com/office/powerpoint/2010/main" val="7421622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r>
              <a:rPr lang="it-IT" dirty="0"/>
              <a:t>                                  FRANCIS FUKUYAMA (born 1952)</a:t>
            </a:r>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1981200" y="1700808"/>
            <a:ext cx="8229600" cy="4320480"/>
          </a:xfrm>
        </p:spPr>
        <p:txBody>
          <a:bodyPr>
            <a:normAutofit/>
          </a:bodyPr>
          <a:lstStyle/>
          <a:p>
            <a:pPr lvl="0"/>
            <a:r>
              <a:rPr lang="it-IT" dirty="0"/>
              <a:t>Saggio «</a:t>
            </a:r>
            <a:r>
              <a:rPr lang="it-IT" b="1" dirty="0"/>
              <a:t>La fine della storia e l’ultimo uomo</a:t>
            </a:r>
            <a:r>
              <a:rPr lang="it-IT" dirty="0"/>
              <a:t>» scritto subito dopo il crollo del Muro di Berlino.</a:t>
            </a:r>
          </a:p>
          <a:p>
            <a:pPr lvl="0"/>
            <a:r>
              <a:rPr lang="it-IT" dirty="0"/>
              <a:t>La vittoria della democrazia liberale sull’autoritarismo sovietico non eliminava tensioni, conflitti locali e dispute territoriali, ma segnava la prevalenza dell’ideologia del </a:t>
            </a:r>
            <a:r>
              <a:rPr lang="it-IT" i="1" dirty="0">
                <a:solidFill>
                  <a:srgbClr val="FF0000"/>
                </a:solidFill>
              </a:rPr>
              <a:t>Washington Consensus </a:t>
            </a:r>
            <a:r>
              <a:rPr lang="it-IT" dirty="0"/>
              <a:t>e del predominio dell’economia sulla politica (come avvenuto negli anni ‘90 durante le 2 amministrazioni Clinton)</a:t>
            </a:r>
          </a:p>
          <a:p>
            <a:pPr marL="0" indent="0">
              <a:buNone/>
            </a:pPr>
            <a:endParaRPr lang="it-IT" dirty="0"/>
          </a:p>
        </p:txBody>
      </p:sp>
    </p:spTree>
    <p:extLst>
      <p:ext uri="{BB962C8B-B14F-4D97-AF65-F5344CB8AC3E}">
        <p14:creationId xmlns:p14="http://schemas.microsoft.com/office/powerpoint/2010/main" val="13047855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r>
              <a:rPr lang="it-IT" dirty="0"/>
              <a:t>                                  FRANCIS FUKUYAMA (born 1952)</a:t>
            </a:r>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141513" y="1340768"/>
            <a:ext cx="11952515" cy="4940289"/>
          </a:xfrm>
        </p:spPr>
        <p:txBody>
          <a:bodyPr>
            <a:normAutofit/>
          </a:bodyPr>
          <a:lstStyle/>
          <a:p>
            <a:pPr lvl="0"/>
            <a:r>
              <a:rPr lang="it-IT" dirty="0"/>
              <a:t>Pensiero Fukuyama: caratterizzato da accentuato determinismo e  dallo «spirito missionario» che tanto influisce sulla politica estera USA</a:t>
            </a:r>
          </a:p>
          <a:p>
            <a:pPr lvl="0"/>
            <a:r>
              <a:rPr lang="it-IT" dirty="0"/>
              <a:t>Sottovaluta il radicalismo islamico come elemento fondamentale del risveglio politico dell’Islam =&gt; dopo 11 settembre definisce il fenomeno come «islamo-fascista» e destinato ad essere sconfitto dalla «guerra totale al terrore» dichiarata da Bush</a:t>
            </a:r>
          </a:p>
          <a:p>
            <a:pPr lvl="0"/>
            <a:r>
              <a:rPr lang="it-IT" dirty="0">
                <a:solidFill>
                  <a:srgbClr val="FF0000"/>
                </a:solidFill>
              </a:rPr>
              <a:t>Le sue tesi influenzarono l’era Clinton, la </a:t>
            </a:r>
            <a:r>
              <a:rPr lang="it-IT" i="1" dirty="0">
                <a:solidFill>
                  <a:srgbClr val="FF0000"/>
                </a:solidFill>
              </a:rPr>
              <a:t>National Security Strategy </a:t>
            </a:r>
            <a:r>
              <a:rPr lang="it-IT" dirty="0">
                <a:solidFill>
                  <a:srgbClr val="FF0000"/>
                </a:solidFill>
              </a:rPr>
              <a:t>(NSS)  approvata da Bush nel 2002 (sono presenti intere sue frasi) e la «guerra totale al terrore» </a:t>
            </a:r>
          </a:p>
          <a:p>
            <a:endParaRPr lang="it-IT" dirty="0"/>
          </a:p>
        </p:txBody>
      </p:sp>
    </p:spTree>
    <p:extLst>
      <p:ext uri="{BB962C8B-B14F-4D97-AF65-F5344CB8AC3E}">
        <p14:creationId xmlns:p14="http://schemas.microsoft.com/office/powerpoint/2010/main" val="23387972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9FD63-4AC7-403B-A0F5-100ADD4E3882}"/>
              </a:ext>
            </a:extLst>
          </p:cNvPr>
          <p:cNvSpPr>
            <a:spLocks noGrp="1"/>
          </p:cNvSpPr>
          <p:nvPr>
            <p:ph type="title"/>
          </p:nvPr>
        </p:nvSpPr>
        <p:spPr/>
        <p:txBody>
          <a:bodyPr/>
          <a:lstStyle/>
          <a:p>
            <a:br>
              <a:rPr lang="it-IT" dirty="0"/>
            </a:br>
            <a:br>
              <a:rPr lang="it-IT" dirty="0"/>
            </a:br>
            <a:br>
              <a:rPr lang="it-IT" dirty="0"/>
            </a:br>
            <a:r>
              <a:rPr lang="it-IT" dirty="0"/>
              <a:t>FUKUYAMA E LA QUESTIONE UCRAINA</a:t>
            </a:r>
          </a:p>
        </p:txBody>
      </p:sp>
      <p:sp>
        <p:nvSpPr>
          <p:cNvPr id="3" name="Segnaposto contenuto 2">
            <a:extLst>
              <a:ext uri="{FF2B5EF4-FFF2-40B4-BE49-F238E27FC236}">
                <a16:creationId xmlns:a16="http://schemas.microsoft.com/office/drawing/2014/main" id="{70EC3BC8-F84E-4C48-9BD3-A4C2969B4ACA}"/>
              </a:ext>
            </a:extLst>
          </p:cNvPr>
          <p:cNvSpPr>
            <a:spLocks noGrp="1"/>
          </p:cNvSpPr>
          <p:nvPr>
            <p:ph idx="1"/>
          </p:nvPr>
        </p:nvSpPr>
        <p:spPr>
          <a:xfrm>
            <a:off x="0" y="1850571"/>
            <a:ext cx="11353800" cy="4326392"/>
          </a:xfrm>
        </p:spPr>
        <p:txBody>
          <a:bodyPr>
            <a:normAutofit fontScale="92500" lnSpcReduction="10000"/>
          </a:bodyPr>
          <a:lstStyle/>
          <a:p>
            <a:r>
              <a:rPr lang="it-IT" b="0" i="0" dirty="0">
                <a:solidFill>
                  <a:srgbClr val="000000"/>
                </a:solidFill>
                <a:effectLst/>
                <a:latin typeface="Eugenio Text"/>
              </a:rPr>
              <a:t>«Non c'è ragione per credere che Putin si accontenti dell'Ucraina. Quindi una cosa deve essere molto chiara: se dopo passerà a minacciare i Paesi della Nato, dobbiamo essere pronti, determinati ed uniti ad applicare l'articolo 5 dell'Alleanza per fermarlo, ossia l'uso della forza militare per la difesa reciproca. Tutto è in gioco».</a:t>
            </a:r>
          </a:p>
          <a:p>
            <a:r>
              <a:rPr lang="it-IT" b="0" i="0" dirty="0">
                <a:solidFill>
                  <a:srgbClr val="000000"/>
                </a:solidFill>
                <a:effectLst/>
                <a:latin typeface="Eugenio Text"/>
              </a:rPr>
              <a:t>F. riconosce che la storia non è finita: "Trent'anni fa sottovalutai due elementi: primo, la difficoltà di creare non solo una democrazia giusta, ma anche uno Stato moderno, imparziale e non corrotto; secondo, la possibilità della decadenza interna nelle democrazie avanzate. La loro crisi è stata alimentata da vari fattori complessi, come la globalizzazione, le disuguaglianze, lo sviluppo di internet e dei social. Nello specifico, poi, l'invasione dell'Iraq e la recessione del 2008 hanno alimentato la reazione populista che viviamo oggi. Putin l'ha sfruttata per creare un nazionalismo russo basato sull'idea imperiale e il controllo dei Paesi vicini. Non ha mai accettato il crollo dell'Urss e si considera in guerra con l'Occidente".</a:t>
            </a:r>
            <a:endParaRPr lang="it-IT" dirty="0"/>
          </a:p>
        </p:txBody>
      </p:sp>
    </p:spTree>
    <p:extLst>
      <p:ext uri="{BB962C8B-B14F-4D97-AF65-F5344CB8AC3E}">
        <p14:creationId xmlns:p14="http://schemas.microsoft.com/office/powerpoint/2010/main" val="38910131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630B6-AF71-494F-81F3-98C05235D874}"/>
              </a:ext>
            </a:extLst>
          </p:cNvPr>
          <p:cNvSpPr>
            <a:spLocks noGrp="1"/>
          </p:cNvSpPr>
          <p:nvPr>
            <p:ph type="title"/>
          </p:nvPr>
        </p:nvSpPr>
        <p:spPr/>
        <p:txBody>
          <a:bodyPr/>
          <a:lstStyle/>
          <a:p>
            <a:br>
              <a:rPr lang="it-IT" dirty="0"/>
            </a:br>
            <a:br>
              <a:rPr lang="it-IT" dirty="0"/>
            </a:br>
            <a:br>
              <a:rPr lang="it-IT" dirty="0"/>
            </a:br>
            <a:r>
              <a:rPr lang="it-IT" dirty="0"/>
              <a:t>FUKUYAMA E LA QUESTIONE UCRAINA</a:t>
            </a:r>
          </a:p>
        </p:txBody>
      </p:sp>
      <p:sp>
        <p:nvSpPr>
          <p:cNvPr id="3" name="Segnaposto contenuto 2">
            <a:extLst>
              <a:ext uri="{FF2B5EF4-FFF2-40B4-BE49-F238E27FC236}">
                <a16:creationId xmlns:a16="http://schemas.microsoft.com/office/drawing/2014/main" id="{52D19183-0C5F-44C0-9CE3-C88A6EEA341D}"/>
              </a:ext>
            </a:extLst>
          </p:cNvPr>
          <p:cNvSpPr>
            <a:spLocks noGrp="1"/>
          </p:cNvSpPr>
          <p:nvPr>
            <p:ph idx="1"/>
          </p:nvPr>
        </p:nvSpPr>
        <p:spPr>
          <a:xfrm>
            <a:off x="239486" y="1915886"/>
            <a:ext cx="11952514" cy="4261077"/>
          </a:xfrm>
        </p:spPr>
        <p:txBody>
          <a:bodyPr>
            <a:normAutofit fontScale="77500" lnSpcReduction="20000"/>
          </a:bodyPr>
          <a:lstStyle/>
          <a:p>
            <a:r>
              <a:rPr lang="it-IT" b="0" i="0" dirty="0">
                <a:solidFill>
                  <a:srgbClr val="000000"/>
                </a:solidFill>
                <a:effectLst/>
                <a:latin typeface="Eugenio Text"/>
              </a:rPr>
              <a:t>qual è l'obiettivo di Putin?</a:t>
            </a:r>
            <a:br>
              <a:rPr lang="it-IT" dirty="0"/>
            </a:br>
            <a:r>
              <a:rPr lang="it-IT" b="0" i="0" dirty="0">
                <a:solidFill>
                  <a:srgbClr val="000000"/>
                </a:solidFill>
                <a:effectLst/>
                <a:latin typeface="Eugenio Text"/>
              </a:rPr>
              <a:t>"Come prima cosa vuole riassorbire l'intera Ucraina nella Russia, e rimettere insieme quanto può dell'Urss. Le truppe ora in Bielorussia non andranno mai via e quel Paese è già stato riassorbito da Mosca, anche se ciò non è stato ratificato legalmente. Poi vuole estendere la sua zona di influenza sull'Europea orientale, con l'obiettivo finale dichiarato di tornare a controllare i Paesi entrati nella Nato dopo il 1991".</a:t>
            </a:r>
          </a:p>
          <a:p>
            <a:r>
              <a:rPr lang="it-IT" b="0" i="0" dirty="0">
                <a:solidFill>
                  <a:srgbClr val="000000"/>
                </a:solidFill>
                <a:effectLst/>
                <a:latin typeface="Eugenio Text"/>
              </a:rPr>
              <a:t>Ha ragione a dire che l'Alleanza non ha rispettato gli accordi con la sua espansione?</a:t>
            </a:r>
            <a:br>
              <a:rPr lang="it-IT" dirty="0"/>
            </a:br>
            <a:r>
              <a:rPr lang="it-IT" b="0" i="0" dirty="0">
                <a:solidFill>
                  <a:srgbClr val="000000"/>
                </a:solidFill>
                <a:effectLst/>
                <a:latin typeface="Eugenio Text"/>
              </a:rPr>
              <a:t>"No, assolutamente no. Molti studiosi hanno esaminato attentamente la questione, e non c'era mai stato l'impegno che la Nato non si sarebbe espansa. Quindi nessuna promessa è stata violata".</a:t>
            </a:r>
            <a:br>
              <a:rPr lang="it-IT" dirty="0"/>
            </a:br>
            <a:br>
              <a:rPr lang="it-IT" dirty="0"/>
            </a:br>
            <a:r>
              <a:rPr lang="it-IT" b="0" i="0" dirty="0">
                <a:solidFill>
                  <a:srgbClr val="000000"/>
                </a:solidFill>
                <a:effectLst/>
                <a:latin typeface="Eugenio Text"/>
              </a:rPr>
              <a:t>Fu un errore nel 2008 promettere all'Ucraina l'ingresso nell'Alleanza?</a:t>
            </a:r>
            <a:br>
              <a:rPr lang="it-IT" dirty="0"/>
            </a:br>
            <a:r>
              <a:rPr lang="it-IT" b="0" i="0" dirty="0">
                <a:solidFill>
                  <a:srgbClr val="000000"/>
                </a:solidFill>
                <a:effectLst/>
                <a:latin typeface="Eugenio Text"/>
              </a:rPr>
              <a:t>"All'epoca ero contrario, non perché Kiev non avesse il diritto di entrare, ma perché la Nato è un'alleanza militare basata sull'articolo 5. Sul piano logistico e pratico non c'era modo per noi di difendere Georgia e Ucraina, quindi non era saggio farlo. In realtà nessuno ha mai pensato che Kiev avrebbe aderito. Dire che poteva unirsi era allo stesso tempo un modo di compensarla e di allontanarla". "Non c'è ragione per credere che riprendersi l'Ucraina sarà abbastanza per lui. Se guardiamo le richieste fatte, vuole la completa cessazione delle attività Nato in tutto l'ex Patto di Varsavia, Repubblica ceca, Polonia, Paesi baltici. Se riprenderà l'Ucraina andrà avanti a domandare altre cose, partendo da Georgia, Moldova e altri Paesi".</a:t>
            </a:r>
            <a:endParaRPr lang="it-IT" dirty="0"/>
          </a:p>
        </p:txBody>
      </p:sp>
    </p:spTree>
    <p:extLst>
      <p:ext uri="{BB962C8B-B14F-4D97-AF65-F5344CB8AC3E}">
        <p14:creationId xmlns:p14="http://schemas.microsoft.com/office/powerpoint/2010/main" val="7665289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3A73E-C992-4157-A36E-D1FBA20C93CC}"/>
              </a:ext>
            </a:extLst>
          </p:cNvPr>
          <p:cNvSpPr>
            <a:spLocks noGrp="1"/>
          </p:cNvSpPr>
          <p:nvPr>
            <p:ph type="title"/>
          </p:nvPr>
        </p:nvSpPr>
        <p:spPr/>
        <p:txBody>
          <a:bodyPr/>
          <a:lstStyle/>
          <a:p>
            <a:br>
              <a:rPr lang="it-IT" dirty="0"/>
            </a:br>
            <a:br>
              <a:rPr lang="it-IT" dirty="0"/>
            </a:br>
            <a:br>
              <a:rPr lang="it-IT" dirty="0"/>
            </a:br>
            <a:r>
              <a:rPr lang="it-IT" dirty="0"/>
              <a:t>FUKUYAMA E LA QUESTIONE UCRAINA</a:t>
            </a:r>
          </a:p>
        </p:txBody>
      </p:sp>
      <p:sp>
        <p:nvSpPr>
          <p:cNvPr id="3" name="Segnaposto contenuto 2">
            <a:extLst>
              <a:ext uri="{FF2B5EF4-FFF2-40B4-BE49-F238E27FC236}">
                <a16:creationId xmlns:a16="http://schemas.microsoft.com/office/drawing/2014/main" id="{DA3909E8-A0D1-40ED-9F14-C07C9774537F}"/>
              </a:ext>
            </a:extLst>
          </p:cNvPr>
          <p:cNvSpPr>
            <a:spLocks noGrp="1"/>
          </p:cNvSpPr>
          <p:nvPr>
            <p:ph idx="1"/>
          </p:nvPr>
        </p:nvSpPr>
        <p:spPr/>
        <p:txBody>
          <a:bodyPr/>
          <a:lstStyle/>
          <a:p>
            <a:r>
              <a:rPr lang="it-IT" b="0" i="0" dirty="0">
                <a:solidFill>
                  <a:srgbClr val="000000"/>
                </a:solidFill>
                <a:effectLst/>
                <a:latin typeface="Eugenio Text"/>
              </a:rPr>
              <a:t>"Non c'è ragione per credere che riprendersi l'Ucraina sarà abbastanza per lui. Se guardiamo le richieste fatte, vuole la completa cessazione delle attività Nato in tutto l'ex Patto di Varsavia, Repubblica ceca, Polonia, Paesi baltici. Se riprenderà l'Ucraina andrà avanti a domandare altre cose, partendo da Georgia, Moldova e altri Paesi".</a:t>
            </a:r>
            <a:endParaRPr lang="it-IT" dirty="0"/>
          </a:p>
          <a:p>
            <a:endParaRPr lang="it-IT" dirty="0"/>
          </a:p>
        </p:txBody>
      </p:sp>
    </p:spTree>
    <p:extLst>
      <p:ext uri="{BB962C8B-B14F-4D97-AF65-F5344CB8AC3E}">
        <p14:creationId xmlns:p14="http://schemas.microsoft.com/office/powerpoint/2010/main" val="158240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226C2-2AB1-492F-89D7-C048DFA0B07E}"/>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E71BFBDB-FFD3-4307-9DDE-0E7D3F8E7009}"/>
              </a:ext>
            </a:extLst>
          </p:cNvPr>
          <p:cNvSpPr>
            <a:spLocks noGrp="1"/>
          </p:cNvSpPr>
          <p:nvPr>
            <p:ph idx="1"/>
          </p:nvPr>
        </p:nvSpPr>
        <p:spPr/>
        <p:txBody>
          <a:bodyPr>
            <a:normAutofit fontScale="92500" lnSpcReduction="20000"/>
          </a:bodyPr>
          <a:lstStyle/>
          <a:p>
            <a:r>
              <a:rPr lang="it-IT" dirty="0"/>
              <a:t>Padre della moderna Geografia Politica</a:t>
            </a:r>
          </a:p>
          <a:p>
            <a:r>
              <a:rPr lang="it-IT" dirty="0"/>
              <a:t>La Geografia Politica deve fondare il suo metodo e le sue norme sullo spazio terrestre: lo Stato è certamente una creazione umana ma che aderisce intimamente al territorio</a:t>
            </a:r>
          </a:p>
          <a:p>
            <a:r>
              <a:rPr lang="it-IT" dirty="0"/>
              <a:t>Nascita, crescita e sviluppo degli Stati non dipendono tanto dalla volontà degli uomini che li formano, ma sono determinati dalle condizioni dell’ambiente</a:t>
            </a:r>
          </a:p>
          <a:p>
            <a:r>
              <a:rPr lang="it-IT" dirty="0"/>
              <a:t>Però Organizzazione politica, uomini e territorio non devono essere intesi come un insieme statico, ma vanno studiati nella loro dinamica</a:t>
            </a:r>
          </a:p>
          <a:p>
            <a:r>
              <a:rPr lang="it-IT" dirty="0"/>
              <a:t>Novità principale: LO STATO VA CONSIDERATO ALLA STREGUA DI UN ORGANISMO BIOLOGICO, che nasce, cresce, si sviluppa, raggiunge la maturità e poi muore</a:t>
            </a:r>
          </a:p>
          <a:p>
            <a:endParaRPr lang="it-IT" dirty="0"/>
          </a:p>
        </p:txBody>
      </p:sp>
    </p:spTree>
    <p:extLst>
      <p:ext uri="{BB962C8B-B14F-4D97-AF65-F5344CB8AC3E}">
        <p14:creationId xmlns:p14="http://schemas.microsoft.com/office/powerpoint/2010/main" val="38457013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br>
              <a:rPr lang="it-IT" dirty="0"/>
            </a:br>
            <a:br>
              <a:rPr lang="it-IT" dirty="0"/>
            </a:br>
            <a:br>
              <a:rPr lang="it-IT" dirty="0"/>
            </a:br>
            <a:br>
              <a:rPr lang="it-IT" dirty="0"/>
            </a:br>
            <a:r>
              <a:rPr lang="it-IT" dirty="0"/>
              <a:t>SAMUEL P. HUNTINGTON (1927-2008)</a:t>
            </a:r>
            <a:br>
              <a:rPr lang="it-IT" dirty="0"/>
            </a:br>
            <a:endParaRPr lang="it-IT" dirty="0"/>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533400" y="1698170"/>
            <a:ext cx="9677400" cy="4441373"/>
          </a:xfrm>
        </p:spPr>
        <p:txBody>
          <a:bodyPr>
            <a:normAutofit/>
          </a:bodyPr>
          <a:lstStyle/>
          <a:p>
            <a:r>
              <a:rPr lang="it-IT" dirty="0"/>
              <a:t>Uno dei massimi esperti di politica estera.</a:t>
            </a:r>
          </a:p>
          <a:p>
            <a:r>
              <a:rPr lang="it-IT" dirty="0"/>
              <a:t>Consigliere dell’amministrazione americana ai tempi di Carter.</a:t>
            </a:r>
          </a:p>
          <a:p>
            <a:pPr lvl="0"/>
            <a:r>
              <a:rPr lang="it-IT" dirty="0"/>
              <a:t>Tesi diametralmente opposta a quella di Fukuyama: fine bipolarismo non fine della storia né vittoria definitiva della democrazia liberale, ma anzi rimessa in moto della storia bloccata dall’esistenza dell’ordine bipolare</a:t>
            </a:r>
          </a:p>
          <a:p>
            <a:pPr lvl="0"/>
            <a:r>
              <a:rPr lang="it-IT" dirty="0"/>
              <a:t>Componente fondamentale dell’identità di un popolo: fattore religioso (fonte di solidarietà e senso di appartenenza ma anche di esclusività e contrapposizione agli altri</a:t>
            </a:r>
          </a:p>
          <a:p>
            <a:endParaRPr lang="it-IT" dirty="0"/>
          </a:p>
        </p:txBody>
      </p:sp>
    </p:spTree>
    <p:extLst>
      <p:ext uri="{BB962C8B-B14F-4D97-AF65-F5344CB8AC3E}">
        <p14:creationId xmlns:p14="http://schemas.microsoft.com/office/powerpoint/2010/main" val="26241532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br>
              <a:rPr lang="it-IT" dirty="0"/>
            </a:br>
            <a:br>
              <a:rPr lang="it-IT" dirty="0"/>
            </a:br>
            <a:br>
              <a:rPr lang="it-IT" dirty="0"/>
            </a:br>
            <a:br>
              <a:rPr lang="it-IT" dirty="0"/>
            </a:br>
            <a:r>
              <a:rPr lang="it-IT" dirty="0"/>
              <a:t>SAMUEL P. HUNTINGTON (1927-2008)</a:t>
            </a:r>
            <a:br>
              <a:rPr lang="it-IT" dirty="0"/>
            </a:br>
            <a:endParaRPr lang="it-IT" dirty="0"/>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217714" y="1807029"/>
            <a:ext cx="9993086" cy="4354286"/>
          </a:xfrm>
        </p:spPr>
        <p:txBody>
          <a:bodyPr>
            <a:normAutofit/>
          </a:bodyPr>
          <a:lstStyle/>
          <a:p>
            <a:pPr lvl="0"/>
            <a:r>
              <a:rPr lang="it-IT" dirty="0"/>
              <a:t>Ritiene che le forze della globalizzazione (e i conseguenti valori occidentali) siano ostacolate dalla frammentazione dovuta al senso di appartenenza di popoli con principi etico-politici a volte non solo diversi ma inconciliabili tra loro.</a:t>
            </a:r>
          </a:p>
          <a:p>
            <a:pPr lvl="0"/>
            <a:r>
              <a:rPr lang="it-IT" dirty="0"/>
              <a:t>I conflitti scoppierebbero nelle fasce di contatto in cui si sovrappongono varie religioni.</a:t>
            </a:r>
          </a:p>
          <a:p>
            <a:pPr lvl="0"/>
            <a:r>
              <a:rPr lang="it-IT" dirty="0"/>
              <a:t>L’ordine bipolare aveva bloccato la conflittualità tra le grandi civiltà e religioni e la sua fine ne aveva determinato la riemersione.</a:t>
            </a:r>
          </a:p>
          <a:p>
            <a:endParaRPr lang="it-IT" dirty="0"/>
          </a:p>
        </p:txBody>
      </p:sp>
    </p:spTree>
    <p:extLst>
      <p:ext uri="{BB962C8B-B14F-4D97-AF65-F5344CB8AC3E}">
        <p14:creationId xmlns:p14="http://schemas.microsoft.com/office/powerpoint/2010/main" val="10733756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br>
              <a:rPr lang="it-IT" dirty="0"/>
            </a:br>
            <a:br>
              <a:rPr lang="it-IT" dirty="0"/>
            </a:br>
            <a:br>
              <a:rPr lang="it-IT" dirty="0"/>
            </a:br>
            <a:br>
              <a:rPr lang="it-IT" dirty="0"/>
            </a:br>
            <a:r>
              <a:rPr lang="it-IT" dirty="0"/>
              <a:t>SAMUEL P. HUNTINGTON (1927-2008)</a:t>
            </a:r>
            <a:br>
              <a:rPr lang="it-IT" dirty="0"/>
            </a:br>
            <a:endParaRPr lang="it-IT" dirty="0"/>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228600" y="1741714"/>
            <a:ext cx="9982200" cy="4572000"/>
          </a:xfrm>
        </p:spPr>
        <p:txBody>
          <a:bodyPr>
            <a:normAutofit fontScale="85000" lnSpcReduction="20000"/>
          </a:bodyPr>
          <a:lstStyle/>
          <a:p>
            <a:pPr marL="0" indent="0">
              <a:buNone/>
            </a:pPr>
            <a:r>
              <a:rPr lang="it-IT" dirty="0"/>
              <a:t>Per lo studioso le civiltà sono 9:</a:t>
            </a:r>
          </a:p>
          <a:p>
            <a:pPr marL="514350" indent="-514350">
              <a:buAutoNum type="arabicParenR"/>
            </a:pPr>
            <a:r>
              <a:rPr lang="it-IT" dirty="0"/>
              <a:t>Il Cristianesimo (in cui non distingue Cattolicesimo e Protestantesimo)</a:t>
            </a:r>
          </a:p>
          <a:p>
            <a:pPr marL="514350" indent="-514350">
              <a:buAutoNum type="arabicParenR"/>
            </a:pPr>
            <a:r>
              <a:rPr lang="it-IT" dirty="0"/>
              <a:t>Ortodossia</a:t>
            </a:r>
          </a:p>
          <a:p>
            <a:pPr marL="514350" indent="-514350">
              <a:buAutoNum type="arabicParenR"/>
            </a:pPr>
            <a:r>
              <a:rPr lang="it-IT" dirty="0"/>
              <a:t>Ebraismo</a:t>
            </a:r>
          </a:p>
          <a:p>
            <a:pPr marL="514350" indent="-514350">
              <a:buAutoNum type="arabicParenR"/>
            </a:pPr>
            <a:r>
              <a:rPr lang="it-IT" dirty="0"/>
              <a:t>Islam</a:t>
            </a:r>
          </a:p>
          <a:p>
            <a:pPr marL="514350" indent="-514350">
              <a:buAutoNum type="arabicParenR"/>
            </a:pPr>
            <a:r>
              <a:rPr lang="it-IT" dirty="0"/>
              <a:t>Confucianesimo</a:t>
            </a:r>
          </a:p>
          <a:p>
            <a:pPr marL="514350" indent="-514350">
              <a:buAutoNum type="arabicParenR"/>
            </a:pPr>
            <a:r>
              <a:rPr lang="it-IT" dirty="0"/>
              <a:t>Buddismo</a:t>
            </a:r>
          </a:p>
          <a:p>
            <a:pPr marL="514350" indent="-514350">
              <a:buAutoNum type="arabicParenR"/>
            </a:pPr>
            <a:r>
              <a:rPr lang="it-IT" dirty="0"/>
              <a:t>Induismo</a:t>
            </a:r>
          </a:p>
          <a:p>
            <a:pPr marL="514350" indent="-514350">
              <a:buAutoNum type="arabicParenR"/>
            </a:pPr>
            <a:r>
              <a:rPr lang="it-IT" dirty="0"/>
              <a:t>Civiltà latino-americana</a:t>
            </a:r>
          </a:p>
          <a:p>
            <a:pPr marL="514350" indent="-514350">
              <a:buAutoNum type="arabicParenR"/>
            </a:pPr>
            <a:r>
              <a:rPr lang="it-IT" dirty="0"/>
              <a:t>Civiltà africana </a:t>
            </a:r>
          </a:p>
          <a:p>
            <a:pPr marL="0" indent="0">
              <a:buNone/>
            </a:pPr>
            <a:r>
              <a:rPr lang="it-IT" dirty="0"/>
              <a:t>Anche per la mancanza di distinzione tra Cattolicesimo e Protestantesimo è fautore di una unità atlantica e di una intesa tra Occidente e Russia (anche per evitare pericolose convergenze tra Cina e Islam)</a:t>
            </a:r>
          </a:p>
          <a:p>
            <a:endParaRPr lang="it-IT" dirty="0"/>
          </a:p>
        </p:txBody>
      </p:sp>
    </p:spTree>
    <p:extLst>
      <p:ext uri="{BB962C8B-B14F-4D97-AF65-F5344CB8AC3E}">
        <p14:creationId xmlns:p14="http://schemas.microsoft.com/office/powerpoint/2010/main" val="7766677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C1194-8781-4E96-85A8-A77CA628D6C5}"/>
              </a:ext>
            </a:extLst>
          </p:cNvPr>
          <p:cNvSpPr>
            <a:spLocks noGrp="1"/>
          </p:cNvSpPr>
          <p:nvPr>
            <p:ph type="title"/>
          </p:nvPr>
        </p:nvSpPr>
        <p:spPr/>
        <p:txBody>
          <a:bodyPr/>
          <a:lstStyle/>
          <a:p>
            <a:br>
              <a:rPr lang="it-IT" dirty="0"/>
            </a:br>
            <a:br>
              <a:rPr lang="it-IT" dirty="0"/>
            </a:br>
            <a:br>
              <a:rPr lang="it-IT" dirty="0"/>
            </a:br>
            <a:br>
              <a:rPr lang="it-IT" dirty="0"/>
            </a:br>
            <a:r>
              <a:rPr lang="it-IT" dirty="0"/>
              <a:t>SAMUEL P. HUNTINGTON (1927-2008)</a:t>
            </a:r>
            <a:br>
              <a:rPr lang="it-IT" dirty="0"/>
            </a:br>
            <a:endParaRPr lang="it-IT" dirty="0"/>
          </a:p>
        </p:txBody>
      </p:sp>
      <p:sp>
        <p:nvSpPr>
          <p:cNvPr id="3" name="Segnaposto contenuto 2">
            <a:extLst>
              <a:ext uri="{FF2B5EF4-FFF2-40B4-BE49-F238E27FC236}">
                <a16:creationId xmlns:a16="http://schemas.microsoft.com/office/drawing/2014/main" id="{4327AC13-813C-4A21-A55B-25C2508EF8C3}"/>
              </a:ext>
            </a:extLst>
          </p:cNvPr>
          <p:cNvSpPr>
            <a:spLocks noGrp="1"/>
          </p:cNvSpPr>
          <p:nvPr>
            <p:ph idx="1"/>
          </p:nvPr>
        </p:nvSpPr>
        <p:spPr>
          <a:xfrm>
            <a:off x="228600" y="1687286"/>
            <a:ext cx="9982200" cy="4713514"/>
          </a:xfrm>
        </p:spPr>
        <p:txBody>
          <a:bodyPr>
            <a:normAutofit fontScale="92500" lnSpcReduction="10000"/>
          </a:bodyPr>
          <a:lstStyle/>
          <a:p>
            <a:pPr lvl="0"/>
            <a:r>
              <a:rPr lang="it-IT" dirty="0"/>
              <a:t>Le sue tesi trovano conferma in alcuni conflitti (per esempio negli stati della ex-Jugoslavia) ma sono contraddette dal fatto che le civiltà e religioni pur influenzando la Geopolitica, non sono veri e propri attori nello scenario internazionale</a:t>
            </a:r>
          </a:p>
          <a:p>
            <a:pPr lvl="0"/>
            <a:r>
              <a:rPr lang="it-IT" dirty="0"/>
              <a:t>I principi influiscono ma sono adattati ai propri interessi</a:t>
            </a:r>
          </a:p>
          <a:p>
            <a:pPr lvl="0"/>
            <a:r>
              <a:rPr lang="it-IT" dirty="0"/>
              <a:t>Le sue teorie hanno riscosso molto successo e popolarità soprattutto a causa delle strumentalizzazioni fatte dall’Islam radicale ed in particolare da Osama Bin Laden e al suo programma di mobilitazione dell’</a:t>
            </a:r>
            <a:r>
              <a:rPr lang="it-IT" i="1" dirty="0"/>
              <a:t>umma</a:t>
            </a:r>
            <a:r>
              <a:rPr lang="it-IT" dirty="0"/>
              <a:t> contro «crociati ed Ebrei» e alla proclamazione della </a:t>
            </a:r>
            <a:r>
              <a:rPr lang="it-IT" i="1" dirty="0"/>
              <a:t>jihad </a:t>
            </a:r>
            <a:r>
              <a:rPr lang="it-IT" dirty="0"/>
              <a:t>contro l’aggressione da parte dell’Occidente</a:t>
            </a:r>
          </a:p>
          <a:p>
            <a:pPr lvl="0"/>
            <a:r>
              <a:rPr lang="it-IT" dirty="0"/>
              <a:t>In realtà l’unità dell’</a:t>
            </a:r>
            <a:r>
              <a:rPr lang="it-IT" i="1" dirty="0"/>
              <a:t>umma </a:t>
            </a:r>
            <a:r>
              <a:rPr lang="it-IT" dirty="0"/>
              <a:t>è contrastata dalla distinzione e contrapposizione tra sciiti e sunniti</a:t>
            </a:r>
          </a:p>
        </p:txBody>
      </p:sp>
    </p:spTree>
    <p:extLst>
      <p:ext uri="{BB962C8B-B14F-4D97-AF65-F5344CB8AC3E}">
        <p14:creationId xmlns:p14="http://schemas.microsoft.com/office/powerpoint/2010/main" val="290102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226C2-2AB1-492F-89D7-C048DFA0B07E}"/>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E71BFBDB-FFD3-4307-9DDE-0E7D3F8E7009}"/>
              </a:ext>
            </a:extLst>
          </p:cNvPr>
          <p:cNvSpPr>
            <a:spLocks noGrp="1"/>
          </p:cNvSpPr>
          <p:nvPr>
            <p:ph idx="1"/>
          </p:nvPr>
        </p:nvSpPr>
        <p:spPr/>
        <p:txBody>
          <a:bodyPr>
            <a:normAutofit fontScale="77500" lnSpcReduction="20000"/>
          </a:bodyPr>
          <a:lstStyle/>
          <a:p>
            <a:r>
              <a:rPr lang="it-IT" dirty="0"/>
              <a:t>Lo Stato è un organismo vivente non solo perché articola la vita della popolazione in base all’immutabilità del suolo, ma perché questo legame si rinforza per RECIPROCITA’, al punto che popolo e suolo vengono ad interagire</a:t>
            </a:r>
          </a:p>
          <a:p>
            <a:r>
              <a:rPr lang="it-IT" dirty="0"/>
              <a:t>Dal fondamentale trinomio SPAZIO-POSIZIONE-DINAMICA egli pone l’accento sull’ultima, creando così inconsapevolmente le premesse allo sviluppo della GEOPOLITICA</a:t>
            </a:r>
          </a:p>
          <a:p>
            <a:r>
              <a:rPr lang="it-IT" dirty="0"/>
              <a:t>Anche se non usò mai il termine Geopolitica è considerato il fondatore di tale disciplina</a:t>
            </a:r>
          </a:p>
          <a:p>
            <a:r>
              <a:rPr lang="it-IT" dirty="0"/>
              <a:t>Aveva una concezione globale dell’influsso della geografia sulla politica, che non si riferiva solo alla Geografia fisica, ma anche a quella economica, culturale, tecnologica, istituzionale ecc.</a:t>
            </a:r>
          </a:p>
          <a:p>
            <a:r>
              <a:rPr lang="it-IT" dirty="0"/>
              <a:t>Importanza della volontà di espandersi nel proprio «spazio vitale» in funzione della crescita della popolazione, dell’economia e della sua influenza culturale</a:t>
            </a:r>
          </a:p>
          <a:p>
            <a:endParaRPr lang="it-IT" dirty="0"/>
          </a:p>
        </p:txBody>
      </p:sp>
    </p:spTree>
    <p:extLst>
      <p:ext uri="{BB962C8B-B14F-4D97-AF65-F5344CB8AC3E}">
        <p14:creationId xmlns:p14="http://schemas.microsoft.com/office/powerpoint/2010/main" val="205118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226C2-2AB1-492F-89D7-C048DFA0B07E}"/>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E71BFBDB-FFD3-4307-9DDE-0E7D3F8E7009}"/>
              </a:ext>
            </a:extLst>
          </p:cNvPr>
          <p:cNvSpPr>
            <a:spLocks noGrp="1"/>
          </p:cNvSpPr>
          <p:nvPr>
            <p:ph idx="1"/>
          </p:nvPr>
        </p:nvSpPr>
        <p:spPr/>
        <p:txBody>
          <a:bodyPr>
            <a:normAutofit fontScale="85000" lnSpcReduction="20000"/>
          </a:bodyPr>
          <a:lstStyle/>
          <a:p>
            <a:r>
              <a:rPr lang="it-IT" dirty="0"/>
              <a:t>Lo Stato tende ad espandersi e a conquistare nuove terre avvalendosi dello sviluppo sociale, dello sviluppo economico e della religione come elementi unificanti</a:t>
            </a:r>
          </a:p>
          <a:p>
            <a:r>
              <a:rPr lang="it-IT" dirty="0"/>
              <a:t>Maggiore spazio=migliori condizioni d’esistenza- più ampio respiro per l’insediamento, per le colture, per la difesa, MAGGIORE ENERGIA VITALE PER LA COMUNITA’ STATALE</a:t>
            </a:r>
          </a:p>
          <a:p>
            <a:r>
              <a:rPr lang="it-IT" dirty="0"/>
              <a:t>Tale processo segue un modello per il quale gli stati più grandi tendono ad annettersi gli Stati limitrofi più piccoli secondo un ordine prestabilito: prima i più ricchi e i più vicini, poi quelli meno ricchi e più lontani</a:t>
            </a:r>
          </a:p>
          <a:p>
            <a:r>
              <a:rPr lang="it-IT" dirty="0"/>
              <a:t>Fenomeni determinanti nei processi di espansione sono il commercio ed i traffici: anticipa il legame profondo ed indissolubile tra politica ed economia</a:t>
            </a:r>
          </a:p>
          <a:p>
            <a:r>
              <a:rPr lang="it-IT" dirty="0"/>
              <a:t>Ma il principale fattore di potenza nell’espansione territoriale è la CRESCITA DELLA POPOLAZIONE</a:t>
            </a:r>
          </a:p>
          <a:p>
            <a:endParaRPr lang="it-IT" dirty="0"/>
          </a:p>
        </p:txBody>
      </p:sp>
    </p:spTree>
    <p:extLst>
      <p:ext uri="{BB962C8B-B14F-4D97-AF65-F5344CB8AC3E}">
        <p14:creationId xmlns:p14="http://schemas.microsoft.com/office/powerpoint/2010/main" val="263981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226C2-2AB1-492F-89D7-C048DFA0B07E}"/>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E71BFBDB-FFD3-4307-9DDE-0E7D3F8E7009}"/>
              </a:ext>
            </a:extLst>
          </p:cNvPr>
          <p:cNvSpPr>
            <a:spLocks noGrp="1"/>
          </p:cNvSpPr>
          <p:nvPr>
            <p:ph idx="1"/>
          </p:nvPr>
        </p:nvSpPr>
        <p:spPr/>
        <p:txBody>
          <a:bodyPr>
            <a:normAutofit fontScale="85000" lnSpcReduction="20000"/>
          </a:bodyPr>
          <a:lstStyle/>
          <a:p>
            <a:r>
              <a:rPr lang="it-IT" dirty="0"/>
              <a:t>Pubblicazione </a:t>
            </a:r>
            <a:r>
              <a:rPr lang="it-IT" i="1" dirty="0"/>
              <a:t>Politische Geographie </a:t>
            </a:r>
            <a:r>
              <a:rPr lang="it-IT" dirty="0"/>
              <a:t>(1896): 9 sezioni</a:t>
            </a:r>
          </a:p>
          <a:p>
            <a:pPr marL="514350" indent="-514350">
              <a:buAutoNum type="arabicParenR"/>
            </a:pPr>
            <a:r>
              <a:rPr lang="it-IT" dirty="0"/>
              <a:t>Stato e suolo</a:t>
            </a:r>
          </a:p>
          <a:p>
            <a:pPr marL="514350" indent="-514350">
              <a:buAutoNum type="arabicParenR"/>
            </a:pPr>
            <a:r>
              <a:rPr lang="it-IT" dirty="0"/>
              <a:t>Movimento storico e sviluppo degli Stati</a:t>
            </a:r>
          </a:p>
          <a:p>
            <a:pPr marL="514350" indent="-514350">
              <a:buAutoNum type="arabicParenR"/>
            </a:pPr>
            <a:r>
              <a:rPr lang="it-IT" dirty="0"/>
              <a:t>Leggi fondamentali dello sviluppo spaziale degli Stati</a:t>
            </a:r>
          </a:p>
          <a:p>
            <a:pPr marL="514350" indent="-514350">
              <a:buAutoNum type="arabicParenR"/>
            </a:pPr>
            <a:r>
              <a:rPr lang="it-IT" dirty="0"/>
              <a:t>Posizione</a:t>
            </a:r>
          </a:p>
          <a:p>
            <a:pPr marL="514350" indent="-514350">
              <a:buAutoNum type="arabicParenR"/>
            </a:pPr>
            <a:r>
              <a:rPr lang="it-IT" dirty="0"/>
              <a:t>Spazio</a:t>
            </a:r>
          </a:p>
          <a:p>
            <a:pPr marL="514350" indent="-514350">
              <a:buAutoNum type="arabicParenR"/>
            </a:pPr>
            <a:r>
              <a:rPr lang="it-IT" dirty="0"/>
              <a:t>Confini</a:t>
            </a:r>
          </a:p>
          <a:p>
            <a:pPr marL="514350" indent="-514350">
              <a:buAutoNum type="arabicParenR"/>
            </a:pPr>
            <a:r>
              <a:rPr lang="it-IT" dirty="0"/>
              <a:t>Rapporti tra le terre e le acque</a:t>
            </a:r>
          </a:p>
          <a:p>
            <a:pPr marL="514350" indent="-514350">
              <a:buAutoNum type="arabicParenR"/>
            </a:pPr>
            <a:r>
              <a:rPr lang="it-IT" dirty="0"/>
              <a:t>Mondo delle acque</a:t>
            </a:r>
          </a:p>
          <a:p>
            <a:pPr marL="514350" indent="-514350">
              <a:buAutoNum type="arabicParenR"/>
            </a:pPr>
            <a:r>
              <a:rPr lang="it-IT" dirty="0"/>
              <a:t>Montagne e pianure</a:t>
            </a:r>
          </a:p>
          <a:p>
            <a:endParaRPr lang="it-IT" dirty="0"/>
          </a:p>
        </p:txBody>
      </p:sp>
    </p:spTree>
    <p:extLst>
      <p:ext uri="{BB962C8B-B14F-4D97-AF65-F5344CB8AC3E}">
        <p14:creationId xmlns:p14="http://schemas.microsoft.com/office/powerpoint/2010/main" val="379123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F9532-42F0-464F-8C08-921FF809EB90}"/>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AF3CD5FE-86C7-4311-BD9F-D27E12E9BADA}"/>
              </a:ext>
            </a:extLst>
          </p:cNvPr>
          <p:cNvSpPr>
            <a:spLocks noGrp="1"/>
          </p:cNvSpPr>
          <p:nvPr>
            <p:ph idx="1"/>
          </p:nvPr>
        </p:nvSpPr>
        <p:spPr/>
        <p:txBody>
          <a:bodyPr>
            <a:normAutofit fontScale="92500" lnSpcReduction="10000"/>
          </a:bodyPr>
          <a:lstStyle/>
          <a:p>
            <a:pPr marL="0" indent="0">
              <a:buNone/>
            </a:pPr>
            <a:r>
              <a:rPr lang="it-IT" dirty="0"/>
              <a:t>Lo Stato immaginato da Ratzel è </a:t>
            </a:r>
            <a:r>
              <a:rPr lang="it-IT" dirty="0">
                <a:solidFill>
                  <a:srgbClr val="00FFFF"/>
                </a:solidFill>
              </a:rPr>
              <a:t>organico, ma è anche un’entità spirituale e morale.</a:t>
            </a:r>
            <a:r>
              <a:rPr lang="it-IT" dirty="0"/>
              <a:t> </a:t>
            </a:r>
          </a:p>
          <a:p>
            <a:pPr marL="0" indent="0">
              <a:buNone/>
            </a:pPr>
            <a:r>
              <a:rPr lang="it-IT" dirty="0"/>
              <a:t>La geomorfologia ha la sua importanza, ma essa rimane in ogni caso subordinata alla </a:t>
            </a:r>
            <a:r>
              <a:rPr lang="it-IT" dirty="0">
                <a:solidFill>
                  <a:srgbClr val="FF33CC"/>
                </a:solidFill>
              </a:rPr>
              <a:t>volontà della politica.</a:t>
            </a:r>
          </a:p>
          <a:p>
            <a:pPr marL="0" indent="0">
              <a:buNone/>
            </a:pPr>
            <a:r>
              <a:rPr lang="it-IT" dirty="0"/>
              <a:t>Nel 1901, in </a:t>
            </a:r>
            <a:r>
              <a:rPr lang="it-IT" b="1" i="1" dirty="0">
                <a:solidFill>
                  <a:srgbClr val="3BE563"/>
                </a:solidFill>
              </a:rPr>
              <a:t>Spazio vitale</a:t>
            </a:r>
            <a:r>
              <a:rPr lang="it-IT" dirty="0">
                <a:solidFill>
                  <a:srgbClr val="3BE563"/>
                </a:solidFill>
              </a:rPr>
              <a:t> (</a:t>
            </a:r>
            <a:r>
              <a:rPr lang="it-IT" i="1" dirty="0">
                <a:solidFill>
                  <a:srgbClr val="3BE563"/>
                </a:solidFill>
              </a:rPr>
              <a:t>Lebensraum</a:t>
            </a:r>
            <a:r>
              <a:rPr lang="it-IT" dirty="0">
                <a:solidFill>
                  <a:srgbClr val="3BE563"/>
                </a:solidFill>
              </a:rPr>
              <a:t>), </a:t>
            </a:r>
            <a:r>
              <a:rPr lang="it-IT" dirty="0"/>
              <a:t>Ratzel evidenzia come l’organismo tedesco sarà portato, per necessità e per assicurare la propria sopravvivenza, a svilupparsi verso regioni le cui condizioni geografiche sono vicine. </a:t>
            </a:r>
          </a:p>
          <a:p>
            <a:pPr marL="0" indent="0">
              <a:buNone/>
            </a:pPr>
            <a:r>
              <a:rPr lang="it-IT" dirty="0"/>
              <a:t>Ecco dunque nascere la </a:t>
            </a:r>
            <a:r>
              <a:rPr lang="it-IT" dirty="0">
                <a:solidFill>
                  <a:srgbClr val="FF5050"/>
                </a:solidFill>
              </a:rPr>
              <a:t>politica del </a:t>
            </a:r>
            <a:r>
              <a:rPr lang="it-IT" b="1" i="1" dirty="0">
                <a:solidFill>
                  <a:srgbClr val="FF5050"/>
                </a:solidFill>
              </a:rPr>
              <a:t>Lebensraum</a:t>
            </a:r>
            <a:r>
              <a:rPr lang="it-IT" dirty="0"/>
              <a:t>, giustificata dal bisogno del suolo piuttosto che dal fattore etnico o del sangue.</a:t>
            </a:r>
            <a:endParaRPr lang="it-IT" dirty="0">
              <a:solidFill>
                <a:srgbClr val="FFFF00"/>
              </a:solidFill>
            </a:endParaRPr>
          </a:p>
          <a:p>
            <a:endParaRPr lang="it-IT" dirty="0"/>
          </a:p>
        </p:txBody>
      </p:sp>
    </p:spTree>
    <p:extLst>
      <p:ext uri="{BB962C8B-B14F-4D97-AF65-F5344CB8AC3E}">
        <p14:creationId xmlns:p14="http://schemas.microsoft.com/office/powerpoint/2010/main" val="425201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r>
              <a:rPr lang="it-IT" dirty="0"/>
              <a:t>Introduzione al corso</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354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0AB16-ECFA-4B6F-A0D2-FE43A823AAFE}"/>
              </a:ext>
            </a:extLst>
          </p:cNvPr>
          <p:cNvSpPr>
            <a:spLocks noGrp="1"/>
          </p:cNvSpPr>
          <p:nvPr>
            <p:ph type="title"/>
          </p:nvPr>
        </p:nvSpPr>
        <p:spPr/>
        <p:txBody>
          <a:bodyPr/>
          <a:lstStyle/>
          <a:p>
            <a:br>
              <a:rPr lang="it-IT" dirty="0"/>
            </a:br>
            <a:br>
              <a:rPr lang="it-IT" dirty="0"/>
            </a:br>
            <a:br>
              <a:rPr lang="it-IT" dirty="0"/>
            </a:br>
            <a:r>
              <a:rPr lang="it-IT" dirty="0"/>
              <a:t>FRIEDRICH RATZEL (1844-1904)</a:t>
            </a:r>
          </a:p>
        </p:txBody>
      </p:sp>
      <p:sp>
        <p:nvSpPr>
          <p:cNvPr id="3" name="Segnaposto contenuto 2">
            <a:extLst>
              <a:ext uri="{FF2B5EF4-FFF2-40B4-BE49-F238E27FC236}">
                <a16:creationId xmlns:a16="http://schemas.microsoft.com/office/drawing/2014/main" id="{9CBC1984-48B6-4E01-AA7C-3DFF6D0CFF1C}"/>
              </a:ext>
            </a:extLst>
          </p:cNvPr>
          <p:cNvSpPr>
            <a:spLocks noGrp="1"/>
          </p:cNvSpPr>
          <p:nvPr>
            <p:ph idx="1"/>
          </p:nvPr>
        </p:nvSpPr>
        <p:spPr/>
        <p:txBody>
          <a:bodyPr>
            <a:normAutofit fontScale="77500" lnSpcReduction="20000"/>
          </a:bodyPr>
          <a:lstStyle/>
          <a:p>
            <a:r>
              <a:rPr lang="it-IT" dirty="0"/>
              <a:t>Teorie dello studioso tedesco troppo spesso condizionate dalle strumentalizzazioni abilmente compiute dal potere politico</a:t>
            </a:r>
          </a:p>
          <a:p>
            <a:r>
              <a:rPr lang="it-IT" dirty="0"/>
              <a:t>Esempio: teorie espansionismo Stato utilizzate dai Nazisti e da Hitler</a:t>
            </a:r>
          </a:p>
          <a:p>
            <a:r>
              <a:rPr lang="it-IT" dirty="0"/>
              <a:t>In realtà opera fondamentale perché mai lo Stato era stato studiato come ORGANISMO TERRITORIALE</a:t>
            </a:r>
          </a:p>
          <a:p>
            <a:r>
              <a:rPr lang="it-IT" dirty="0"/>
              <a:t>Una attenta lettura dimostra, inoltre, che mai Ratzel ha affermato che le competizione tra Stati debba essere armata e non ha mai parlato della necessità di guerre di aggressione per conquistare spazi altrui</a:t>
            </a:r>
          </a:p>
          <a:p>
            <a:r>
              <a:rPr lang="it-IT" dirty="0"/>
              <a:t>Antesignano di alcuni tra i più moderni concetti di sviluppo dello Stati e proprio per tale motivo fu travisato, distorto e strumentalizzato dai suoi contemporanei</a:t>
            </a:r>
          </a:p>
          <a:p>
            <a:r>
              <a:rPr lang="it-IT" dirty="0"/>
              <a:t>Gli avvenimenti degli ultimi 25 anni del XX secolo dimostrano la validità delle sue tesi</a:t>
            </a:r>
          </a:p>
          <a:p>
            <a:endParaRPr lang="it-IT" dirty="0"/>
          </a:p>
        </p:txBody>
      </p:sp>
    </p:spTree>
    <p:extLst>
      <p:ext uri="{BB962C8B-B14F-4D97-AF65-F5344CB8AC3E}">
        <p14:creationId xmlns:p14="http://schemas.microsoft.com/office/powerpoint/2010/main" val="371408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C2DCA-861D-44D0-A065-066E56E037D7}"/>
              </a:ext>
            </a:extLst>
          </p:cNvPr>
          <p:cNvSpPr>
            <a:spLocks noGrp="1"/>
          </p:cNvSpPr>
          <p:nvPr>
            <p:ph type="title"/>
          </p:nvPr>
        </p:nvSpPr>
        <p:spPr/>
        <p:txBody>
          <a:bodyPr/>
          <a:lstStyle/>
          <a:p>
            <a:br>
              <a:rPr lang="it-IT" dirty="0"/>
            </a:br>
            <a:br>
              <a:rPr lang="it-IT" dirty="0"/>
            </a:br>
            <a:br>
              <a:rPr lang="it-IT" dirty="0"/>
            </a:br>
            <a:br>
              <a:rPr lang="it-IT" dirty="0"/>
            </a:br>
            <a:r>
              <a:rPr lang="it-IT" dirty="0"/>
              <a:t>POSSIBILISMO FRANCESE</a:t>
            </a:r>
          </a:p>
        </p:txBody>
      </p:sp>
      <p:sp>
        <p:nvSpPr>
          <p:cNvPr id="3" name="Segnaposto contenuto 2">
            <a:extLst>
              <a:ext uri="{FF2B5EF4-FFF2-40B4-BE49-F238E27FC236}">
                <a16:creationId xmlns:a16="http://schemas.microsoft.com/office/drawing/2014/main" id="{33748B1A-E60C-4023-BB4E-B9E9A8F18BB5}"/>
              </a:ext>
            </a:extLst>
          </p:cNvPr>
          <p:cNvSpPr>
            <a:spLocks noGrp="1"/>
          </p:cNvSpPr>
          <p:nvPr>
            <p:ph idx="1"/>
          </p:nvPr>
        </p:nvSpPr>
        <p:spPr/>
        <p:txBody>
          <a:bodyPr>
            <a:normAutofit/>
          </a:bodyPr>
          <a:lstStyle/>
          <a:p>
            <a:r>
              <a:rPr lang="it-IT" dirty="0">
                <a:solidFill>
                  <a:srgbClr val="FF0000"/>
                </a:solidFill>
              </a:rPr>
              <a:t>VIDAL DE LA BLACHE - JACQUE ANCEL – VALLAUX</a:t>
            </a:r>
          </a:p>
          <a:p>
            <a:endParaRPr lang="it-IT" dirty="0"/>
          </a:p>
          <a:p>
            <a:r>
              <a:rPr lang="it-IT" dirty="0"/>
              <a:t>Indirizzo meno deterministico e più umanistico della disciplina, ponendo come soggetti centrali non gli Stati ma le </a:t>
            </a:r>
            <a:r>
              <a:rPr lang="it-IT" dirty="0">
                <a:solidFill>
                  <a:srgbClr val="FFC000"/>
                </a:solidFill>
              </a:rPr>
              <a:t>NAZIONI</a:t>
            </a:r>
          </a:p>
          <a:p>
            <a:endParaRPr lang="it-IT" dirty="0"/>
          </a:p>
          <a:p>
            <a:endParaRPr lang="it-IT" dirty="0"/>
          </a:p>
          <a:p>
            <a:r>
              <a:rPr lang="it-IT" dirty="0"/>
              <a:t>No teoria generale dello Stato, ma interpretazione della storia della Nazione</a:t>
            </a:r>
          </a:p>
          <a:p>
            <a:endParaRPr lang="it-IT" dirty="0"/>
          </a:p>
        </p:txBody>
      </p:sp>
    </p:spTree>
    <p:extLst>
      <p:ext uri="{BB962C8B-B14F-4D97-AF65-F5344CB8AC3E}">
        <p14:creationId xmlns:p14="http://schemas.microsoft.com/office/powerpoint/2010/main" val="184413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C2DCA-861D-44D0-A065-066E56E037D7}"/>
              </a:ext>
            </a:extLst>
          </p:cNvPr>
          <p:cNvSpPr>
            <a:spLocks noGrp="1"/>
          </p:cNvSpPr>
          <p:nvPr>
            <p:ph type="title"/>
          </p:nvPr>
        </p:nvSpPr>
        <p:spPr/>
        <p:txBody>
          <a:bodyPr/>
          <a:lstStyle/>
          <a:p>
            <a:br>
              <a:rPr lang="it-IT" dirty="0"/>
            </a:br>
            <a:br>
              <a:rPr lang="it-IT" dirty="0"/>
            </a:br>
            <a:br>
              <a:rPr lang="it-IT" dirty="0"/>
            </a:br>
            <a:r>
              <a:rPr lang="it-IT" dirty="0"/>
              <a:t>POSSIBILISMO FRANCESE</a:t>
            </a:r>
          </a:p>
        </p:txBody>
      </p:sp>
      <p:sp>
        <p:nvSpPr>
          <p:cNvPr id="3" name="Segnaposto contenuto 2">
            <a:extLst>
              <a:ext uri="{FF2B5EF4-FFF2-40B4-BE49-F238E27FC236}">
                <a16:creationId xmlns:a16="http://schemas.microsoft.com/office/drawing/2014/main" id="{33748B1A-E60C-4023-BB4E-B9E9A8F18BB5}"/>
              </a:ext>
            </a:extLst>
          </p:cNvPr>
          <p:cNvSpPr>
            <a:spLocks noGrp="1"/>
          </p:cNvSpPr>
          <p:nvPr>
            <p:ph idx="1"/>
          </p:nvPr>
        </p:nvSpPr>
        <p:spPr/>
        <p:txBody>
          <a:bodyPr>
            <a:normAutofit fontScale="85000" lnSpcReduction="20000"/>
          </a:bodyPr>
          <a:lstStyle/>
          <a:p>
            <a:pPr marL="0" indent="0" algn="ctr">
              <a:buNone/>
            </a:pPr>
            <a:r>
              <a:rPr lang="it-IT" dirty="0"/>
              <a:t>Concetto base: GENERI DI VITA</a:t>
            </a:r>
          </a:p>
          <a:p>
            <a:pPr marL="0" indent="0" algn="ctr">
              <a:buNone/>
            </a:pPr>
            <a:endParaRPr lang="it-IT" dirty="0"/>
          </a:p>
          <a:p>
            <a:pPr marL="0" indent="0" algn="ctr">
              <a:buNone/>
            </a:pPr>
            <a:endParaRPr lang="it-IT" dirty="0"/>
          </a:p>
          <a:p>
            <a:pPr marL="0" indent="0" algn="ctr">
              <a:buNone/>
            </a:pPr>
            <a:endParaRPr lang="it-IT" dirty="0"/>
          </a:p>
          <a:p>
            <a:pPr marL="0" indent="0" algn="ctr">
              <a:buNone/>
            </a:pPr>
            <a:r>
              <a:rPr lang="it-IT" dirty="0"/>
              <a:t>derivati da un’attività umana in un preciso ambiente costituiscono le cellule della società e la loro combinazione armonica da vita alle grandi civiltà</a:t>
            </a:r>
          </a:p>
          <a:p>
            <a:endParaRPr lang="it-IT" dirty="0"/>
          </a:p>
          <a:p>
            <a:r>
              <a:rPr lang="it-IT" dirty="0"/>
              <a:t>AZIONE UMANA = motore degli eventi</a:t>
            </a:r>
          </a:p>
          <a:p>
            <a:endParaRPr lang="it-IT" dirty="0"/>
          </a:p>
          <a:p>
            <a:r>
              <a:rPr lang="it-IT" dirty="0"/>
              <a:t>VALORE E POTERE = relazioni e scambi per la vita di uno Stato</a:t>
            </a:r>
          </a:p>
          <a:p>
            <a:endParaRPr lang="it-IT" dirty="0"/>
          </a:p>
        </p:txBody>
      </p:sp>
      <p:sp>
        <p:nvSpPr>
          <p:cNvPr id="4" name="Freccia in giù 3">
            <a:extLst>
              <a:ext uri="{FF2B5EF4-FFF2-40B4-BE49-F238E27FC236}">
                <a16:creationId xmlns:a16="http://schemas.microsoft.com/office/drawing/2014/main" id="{0BA85246-7D1E-4C1B-B998-2BD22A1FA43B}"/>
              </a:ext>
            </a:extLst>
          </p:cNvPr>
          <p:cNvSpPr/>
          <p:nvPr/>
        </p:nvSpPr>
        <p:spPr>
          <a:xfrm>
            <a:off x="5519936" y="2659562"/>
            <a:ext cx="484632" cy="978408"/>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84214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C2DCA-861D-44D0-A065-066E56E037D7}"/>
              </a:ext>
            </a:extLst>
          </p:cNvPr>
          <p:cNvSpPr>
            <a:spLocks noGrp="1"/>
          </p:cNvSpPr>
          <p:nvPr>
            <p:ph type="title"/>
          </p:nvPr>
        </p:nvSpPr>
        <p:spPr/>
        <p:txBody>
          <a:bodyPr/>
          <a:lstStyle/>
          <a:p>
            <a:br>
              <a:rPr lang="it-IT" dirty="0"/>
            </a:br>
            <a:br>
              <a:rPr lang="it-IT" dirty="0"/>
            </a:br>
            <a:br>
              <a:rPr lang="it-IT" dirty="0"/>
            </a:br>
            <a:r>
              <a:rPr lang="it-IT" dirty="0"/>
              <a:t>POSSIBILISMO FRANCESE</a:t>
            </a:r>
          </a:p>
        </p:txBody>
      </p:sp>
      <p:sp>
        <p:nvSpPr>
          <p:cNvPr id="3" name="Segnaposto contenuto 2">
            <a:extLst>
              <a:ext uri="{FF2B5EF4-FFF2-40B4-BE49-F238E27FC236}">
                <a16:creationId xmlns:a16="http://schemas.microsoft.com/office/drawing/2014/main" id="{33748B1A-E60C-4023-BB4E-B9E9A8F18BB5}"/>
              </a:ext>
            </a:extLst>
          </p:cNvPr>
          <p:cNvSpPr>
            <a:spLocks noGrp="1"/>
          </p:cNvSpPr>
          <p:nvPr>
            <p:ph idx="1"/>
          </p:nvPr>
        </p:nvSpPr>
        <p:spPr/>
        <p:txBody>
          <a:bodyPr>
            <a:normAutofit fontScale="92500" lnSpcReduction="10000"/>
          </a:bodyPr>
          <a:lstStyle/>
          <a:p>
            <a:pPr marL="0" indent="0" algn="ctr">
              <a:buNone/>
            </a:pPr>
            <a:r>
              <a:rPr lang="it-IT" dirty="0">
                <a:solidFill>
                  <a:srgbClr val="92D050"/>
                </a:solidFill>
              </a:rPr>
              <a:t>VALLAUX</a:t>
            </a:r>
            <a:r>
              <a:rPr lang="it-IT" dirty="0"/>
              <a:t>: </a:t>
            </a:r>
          </a:p>
          <a:p>
            <a:pPr>
              <a:buFontTx/>
              <a:buChar char="-"/>
            </a:pPr>
            <a:r>
              <a:rPr lang="it-IT" dirty="0"/>
              <a:t>rigetta la teoria di Ratzel sull’importanza dello spazio, sottolineando l’importanza della </a:t>
            </a:r>
            <a:r>
              <a:rPr lang="it-IT" dirty="0">
                <a:solidFill>
                  <a:srgbClr val="FFC000"/>
                </a:solidFill>
              </a:rPr>
              <a:t>POSIZIONE</a:t>
            </a:r>
          </a:p>
          <a:p>
            <a:pPr>
              <a:buFontTx/>
              <a:buChar char="-"/>
            </a:pPr>
            <a:r>
              <a:rPr lang="it-IT" dirty="0"/>
              <a:t>L’influenza dei caratteri fisici non è decisiva nella formazione ed evoluzione degli Stati, che sono invece favoriti dalla DIFFERENZIAZIONE REGIONALE</a:t>
            </a:r>
          </a:p>
          <a:p>
            <a:endParaRPr lang="it-IT" dirty="0"/>
          </a:p>
          <a:p>
            <a:pPr marL="0" indent="0" algn="ctr">
              <a:buNone/>
            </a:pPr>
            <a:r>
              <a:rPr lang="it-IT" dirty="0">
                <a:solidFill>
                  <a:srgbClr val="FF66FF"/>
                </a:solidFill>
              </a:rPr>
              <a:t>JACQUE ANCEL</a:t>
            </a:r>
            <a:r>
              <a:rPr lang="it-IT" dirty="0"/>
              <a:t>:</a:t>
            </a:r>
          </a:p>
          <a:p>
            <a:pPr marL="0" indent="0">
              <a:buNone/>
            </a:pPr>
            <a:r>
              <a:rPr lang="it-IT" dirty="0"/>
              <a:t>- Considera il dinamismo delle linee di frontiera, ma pone al centro della sua ricerca non più lo Stato ma la</a:t>
            </a:r>
            <a:r>
              <a:rPr lang="it-IT" dirty="0">
                <a:solidFill>
                  <a:srgbClr val="FF5050"/>
                </a:solidFill>
              </a:rPr>
              <a:t> NAZIONE  </a:t>
            </a:r>
          </a:p>
          <a:p>
            <a:endParaRPr lang="it-IT" dirty="0"/>
          </a:p>
        </p:txBody>
      </p:sp>
    </p:spTree>
    <p:extLst>
      <p:ext uri="{BB962C8B-B14F-4D97-AF65-F5344CB8AC3E}">
        <p14:creationId xmlns:p14="http://schemas.microsoft.com/office/powerpoint/2010/main" val="214862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5F604-7838-4E88-9A1D-4DBC79FEFE92}"/>
              </a:ext>
            </a:extLst>
          </p:cNvPr>
          <p:cNvSpPr>
            <a:spLocks noGrp="1"/>
          </p:cNvSpPr>
          <p:nvPr>
            <p:ph type="title"/>
          </p:nvPr>
        </p:nvSpPr>
        <p:spPr/>
        <p:txBody>
          <a:bodyPr/>
          <a:lstStyle/>
          <a:p>
            <a:br>
              <a:rPr lang="it-IT" dirty="0"/>
            </a:br>
            <a:br>
              <a:rPr lang="it-IT" dirty="0"/>
            </a:br>
            <a:br>
              <a:rPr lang="it-IT" dirty="0"/>
            </a:br>
            <a:r>
              <a:rPr lang="it-IT" dirty="0"/>
              <a:t>DIFFERENZE CON RATZEL (determinismo)</a:t>
            </a:r>
          </a:p>
        </p:txBody>
      </p:sp>
      <p:sp>
        <p:nvSpPr>
          <p:cNvPr id="3" name="Segnaposto contenuto 2">
            <a:extLst>
              <a:ext uri="{FF2B5EF4-FFF2-40B4-BE49-F238E27FC236}">
                <a16:creationId xmlns:a16="http://schemas.microsoft.com/office/drawing/2014/main" id="{C8D4E452-6C32-43E1-96A2-072C794C73A4}"/>
              </a:ext>
            </a:extLst>
          </p:cNvPr>
          <p:cNvSpPr>
            <a:spLocks noGrp="1"/>
          </p:cNvSpPr>
          <p:nvPr>
            <p:ph idx="1"/>
          </p:nvPr>
        </p:nvSpPr>
        <p:spPr>
          <a:xfrm>
            <a:off x="293914" y="2122714"/>
            <a:ext cx="11898086" cy="4169229"/>
          </a:xfrm>
        </p:spPr>
        <p:txBody>
          <a:bodyPr>
            <a:normAutofit fontScale="92500" lnSpcReduction="10000"/>
          </a:bodyPr>
          <a:lstStyle/>
          <a:p>
            <a:r>
              <a:rPr lang="it-IT" dirty="0"/>
              <a:t>I Possibilisti non accettano l’idea che il geografo dovesse scoprire leggi o descrivere come si sarebbe dovuto evolvere lo Stato, ma che fosse suo compito descrivere le condizioni geografiche degli Stati e la loro evoluzione nel corso della storia</a:t>
            </a:r>
          </a:p>
          <a:p>
            <a:r>
              <a:rPr lang="it-IT" dirty="0"/>
              <a:t>Rifiutano il concetto di «spazio vitale» e rivolgono attenzione al genere di vita ed al paesaggio</a:t>
            </a:r>
          </a:p>
          <a:p>
            <a:endParaRPr lang="it-IT" dirty="0"/>
          </a:p>
          <a:p>
            <a:endParaRPr lang="it-IT" dirty="0"/>
          </a:p>
          <a:p>
            <a:endParaRPr lang="it-IT" dirty="0"/>
          </a:p>
          <a:p>
            <a:r>
              <a:rPr lang="it-IT" dirty="0"/>
              <a:t>COMPITO DEL GEOGRAFO è analizzare le relazioni tra generi di vita e paesaggio da un lato e organizzazione dello Stato dall’altro </a:t>
            </a:r>
          </a:p>
          <a:p>
            <a:endParaRPr lang="it-IT" dirty="0"/>
          </a:p>
        </p:txBody>
      </p:sp>
      <p:sp>
        <p:nvSpPr>
          <p:cNvPr id="4" name="Freccia in giù 3">
            <a:extLst>
              <a:ext uri="{FF2B5EF4-FFF2-40B4-BE49-F238E27FC236}">
                <a16:creationId xmlns:a16="http://schemas.microsoft.com/office/drawing/2014/main" id="{B596782A-2AF9-467B-9A72-A5C46EF49A47}"/>
              </a:ext>
            </a:extLst>
          </p:cNvPr>
          <p:cNvSpPr/>
          <p:nvPr/>
        </p:nvSpPr>
        <p:spPr>
          <a:xfrm>
            <a:off x="5447928" y="4149080"/>
            <a:ext cx="484632" cy="978408"/>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7653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4108A7-647C-4260-A1EB-0508D97316F3}"/>
              </a:ext>
            </a:extLst>
          </p:cNvPr>
          <p:cNvSpPr>
            <a:spLocks noGrp="1"/>
          </p:cNvSpPr>
          <p:nvPr>
            <p:ph type="title"/>
          </p:nvPr>
        </p:nvSpPr>
        <p:spPr/>
        <p:txBody>
          <a:bodyPr/>
          <a:lstStyle/>
          <a:p>
            <a:br>
              <a:rPr lang="it-IT" dirty="0"/>
            </a:br>
            <a:br>
              <a:rPr lang="it-IT" dirty="0"/>
            </a:br>
            <a:br>
              <a:rPr lang="it-IT" dirty="0"/>
            </a:br>
            <a:br>
              <a:rPr lang="it-IT" dirty="0"/>
            </a:br>
            <a:r>
              <a:rPr lang="it-IT" dirty="0"/>
              <a:t>GEOGRAFIA POLITICA NEL MONDO ANGLOSASSONE</a:t>
            </a:r>
          </a:p>
        </p:txBody>
      </p:sp>
      <p:sp>
        <p:nvSpPr>
          <p:cNvPr id="3" name="Segnaposto contenuto 2">
            <a:extLst>
              <a:ext uri="{FF2B5EF4-FFF2-40B4-BE49-F238E27FC236}">
                <a16:creationId xmlns:a16="http://schemas.microsoft.com/office/drawing/2014/main" id="{4CA4C14F-1AC5-41E3-BDC5-E23C2582ADC9}"/>
              </a:ext>
            </a:extLst>
          </p:cNvPr>
          <p:cNvSpPr>
            <a:spLocks noGrp="1"/>
          </p:cNvSpPr>
          <p:nvPr>
            <p:ph idx="1"/>
          </p:nvPr>
        </p:nvSpPr>
        <p:spPr/>
        <p:txBody>
          <a:bodyPr>
            <a:normAutofit fontScale="92500" lnSpcReduction="20000"/>
          </a:bodyPr>
          <a:lstStyle/>
          <a:p>
            <a:r>
              <a:rPr lang="it-IT" dirty="0">
                <a:solidFill>
                  <a:srgbClr val="FF0000"/>
                </a:solidFill>
              </a:rPr>
              <a:t>Seguaci entusiasti dell’ambientalismo determinista di Ratzel </a:t>
            </a:r>
            <a:r>
              <a:rPr lang="it-IT" dirty="0"/>
              <a:t>negli U.S.A.</a:t>
            </a:r>
          </a:p>
          <a:p>
            <a:r>
              <a:rPr lang="it-IT" dirty="0"/>
              <a:t>Es. </a:t>
            </a:r>
            <a:r>
              <a:rPr lang="it-IT" dirty="0">
                <a:solidFill>
                  <a:srgbClr val="FF66FF"/>
                </a:solidFill>
              </a:rPr>
              <a:t>HUNTINGTON:</a:t>
            </a:r>
            <a:r>
              <a:rPr lang="it-IT" dirty="0"/>
              <a:t> decadenza imperi e civiltà col modificarsi del clima</a:t>
            </a:r>
          </a:p>
          <a:p>
            <a:endParaRPr lang="it-IT" dirty="0">
              <a:solidFill>
                <a:srgbClr val="FFFF00"/>
              </a:solidFill>
            </a:endParaRPr>
          </a:p>
          <a:p>
            <a:r>
              <a:rPr lang="it-IT" dirty="0">
                <a:solidFill>
                  <a:srgbClr val="92D050"/>
                </a:solidFill>
              </a:rPr>
              <a:t>ISAIAH BOWMAN</a:t>
            </a:r>
            <a:r>
              <a:rPr lang="it-IT" dirty="0"/>
              <a:t>: tenendo conto delle vicende della WWI:</a:t>
            </a:r>
          </a:p>
          <a:p>
            <a:endParaRPr lang="it-IT" dirty="0"/>
          </a:p>
          <a:p>
            <a:pPr>
              <a:buFontTx/>
              <a:buChar char="-"/>
            </a:pPr>
            <a:r>
              <a:rPr lang="it-IT" dirty="0"/>
              <a:t>La geografia è uno strumento insufficiente a formulare leggi scientifiche di evoluzione delle unità politiche</a:t>
            </a:r>
          </a:p>
          <a:p>
            <a:pPr>
              <a:buFontTx/>
              <a:buChar char="-"/>
            </a:pPr>
            <a:endParaRPr lang="it-IT" dirty="0"/>
          </a:p>
          <a:p>
            <a:pPr>
              <a:buFontTx/>
              <a:buChar char="-"/>
            </a:pPr>
            <a:r>
              <a:rPr lang="it-IT" dirty="0"/>
              <a:t>Analizza i problemi politici dei principali Paesi alla luce di dati statistici sul territorio, la popolazione, la produzione, i commerci….</a:t>
            </a:r>
          </a:p>
          <a:p>
            <a:endParaRPr lang="it-IT" dirty="0"/>
          </a:p>
        </p:txBody>
      </p:sp>
    </p:spTree>
    <p:extLst>
      <p:ext uri="{BB962C8B-B14F-4D97-AF65-F5344CB8AC3E}">
        <p14:creationId xmlns:p14="http://schemas.microsoft.com/office/powerpoint/2010/main" val="102139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B580D-D511-4F60-A113-2AE78904053B}"/>
              </a:ext>
            </a:extLst>
          </p:cNvPr>
          <p:cNvSpPr>
            <a:spLocks noGrp="1"/>
          </p:cNvSpPr>
          <p:nvPr>
            <p:ph type="title"/>
          </p:nvPr>
        </p:nvSpPr>
        <p:spPr/>
        <p:txBody>
          <a:bodyPr/>
          <a:lstStyle/>
          <a:p>
            <a:br>
              <a:rPr lang="it-IT" dirty="0"/>
            </a:br>
            <a:br>
              <a:rPr lang="it-IT" dirty="0"/>
            </a:br>
            <a:br>
              <a:rPr lang="it-IT" dirty="0"/>
            </a:br>
            <a:r>
              <a:rPr lang="it-IT" dirty="0"/>
              <a:t>JOHN HALFORD MACKINDER (Inghilterra-1900)</a:t>
            </a:r>
          </a:p>
        </p:txBody>
      </p:sp>
      <p:sp>
        <p:nvSpPr>
          <p:cNvPr id="3" name="Segnaposto contenuto 2">
            <a:extLst>
              <a:ext uri="{FF2B5EF4-FFF2-40B4-BE49-F238E27FC236}">
                <a16:creationId xmlns:a16="http://schemas.microsoft.com/office/drawing/2014/main" id="{8456BF1D-A13D-466E-A6F0-42784B8D0DD2}"/>
              </a:ext>
            </a:extLst>
          </p:cNvPr>
          <p:cNvSpPr>
            <a:spLocks noGrp="1"/>
          </p:cNvSpPr>
          <p:nvPr>
            <p:ph idx="1"/>
          </p:nvPr>
        </p:nvSpPr>
        <p:spPr/>
        <p:txBody>
          <a:bodyPr>
            <a:normAutofit fontScale="77500" lnSpcReduction="20000"/>
          </a:bodyPr>
          <a:lstStyle/>
          <a:p>
            <a:r>
              <a:rPr lang="it-IT" dirty="0">
                <a:solidFill>
                  <a:srgbClr val="FF0000"/>
                </a:solidFill>
              </a:rPr>
              <a:t>Distinzione POTENZE MARITTIME E POTENZE CONTINENTALI</a:t>
            </a:r>
          </a:p>
          <a:p>
            <a:r>
              <a:rPr lang="it-IT" b="1" dirty="0"/>
              <a:t>Massa continentale formata dall’EURASIA</a:t>
            </a:r>
            <a:r>
              <a:rPr lang="it-IT" dirty="0"/>
              <a:t>: </a:t>
            </a:r>
            <a:r>
              <a:rPr lang="it-IT" dirty="0">
                <a:solidFill>
                  <a:srgbClr val="FF66FF"/>
                </a:solidFill>
              </a:rPr>
              <a:t>THE WORLD ISLAND</a:t>
            </a:r>
            <a:r>
              <a:rPr lang="it-IT" dirty="0"/>
              <a:t> che comprende:</a:t>
            </a:r>
          </a:p>
          <a:p>
            <a:pPr marL="514350" indent="-514350">
              <a:buAutoNum type="arabicParenR"/>
            </a:pPr>
            <a:r>
              <a:rPr lang="it-IT" dirty="0"/>
              <a:t>PAESI MARITTIMI DELLA PERIFERIA = ben popolati ed economicamente floridi in virtù dei traffici via mare</a:t>
            </a:r>
          </a:p>
          <a:p>
            <a:pPr marL="514350" indent="-514350">
              <a:buAutoNum type="arabicParenR"/>
            </a:pPr>
            <a:r>
              <a:rPr lang="it-IT" dirty="0"/>
              <a:t>PAESI INTERNI = territori enormi e di grandi risorse ma poco abitati ed economicamente arretrati</a:t>
            </a:r>
          </a:p>
          <a:p>
            <a:r>
              <a:rPr lang="it-IT" dirty="0"/>
              <a:t>Cuore di questa grande massa continentale = </a:t>
            </a:r>
            <a:r>
              <a:rPr lang="it-IT" dirty="0">
                <a:solidFill>
                  <a:srgbClr val="0070C0"/>
                </a:solidFill>
              </a:rPr>
              <a:t>HEARTLAND</a:t>
            </a:r>
            <a:r>
              <a:rPr lang="it-IT" dirty="0">
                <a:solidFill>
                  <a:srgbClr val="FFFF00"/>
                </a:solidFill>
              </a:rPr>
              <a:t> </a:t>
            </a:r>
            <a:r>
              <a:rPr lang="it-IT" dirty="0"/>
              <a:t>(parte settentrionale Eurasia ex URSS) = perno centrale</a:t>
            </a:r>
          </a:p>
          <a:p>
            <a:pPr marL="0" indent="0">
              <a:buNone/>
            </a:pPr>
            <a:r>
              <a:rPr lang="it-IT" dirty="0"/>
              <a:t>-    Chi comanda l’Europa orientale comanda l’Heartland</a:t>
            </a:r>
          </a:p>
          <a:p>
            <a:pPr>
              <a:buFontTx/>
              <a:buChar char="-"/>
            </a:pPr>
            <a:r>
              <a:rPr lang="it-IT" dirty="0"/>
              <a:t>Chi comanda l’Heartland comanda THE WORLD ISLAND </a:t>
            </a:r>
          </a:p>
          <a:p>
            <a:pPr>
              <a:buFontTx/>
              <a:buChar char="-"/>
            </a:pPr>
            <a:r>
              <a:rPr lang="it-IT" dirty="0"/>
              <a:t>Chi comanda THE WORLD ISLAND comanda il Mondo</a:t>
            </a:r>
          </a:p>
          <a:p>
            <a:endParaRPr lang="it-IT" dirty="0"/>
          </a:p>
        </p:txBody>
      </p:sp>
    </p:spTree>
    <p:extLst>
      <p:ext uri="{BB962C8B-B14F-4D97-AF65-F5344CB8AC3E}">
        <p14:creationId xmlns:p14="http://schemas.microsoft.com/office/powerpoint/2010/main" val="299839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B580D-D511-4F60-A113-2AE78904053B}"/>
              </a:ext>
            </a:extLst>
          </p:cNvPr>
          <p:cNvSpPr>
            <a:spLocks noGrp="1"/>
          </p:cNvSpPr>
          <p:nvPr>
            <p:ph type="title"/>
          </p:nvPr>
        </p:nvSpPr>
        <p:spPr/>
        <p:txBody>
          <a:bodyPr/>
          <a:lstStyle/>
          <a:p>
            <a:br>
              <a:rPr lang="it-IT" dirty="0"/>
            </a:br>
            <a:br>
              <a:rPr lang="it-IT" dirty="0"/>
            </a:br>
            <a:br>
              <a:rPr lang="it-IT" dirty="0"/>
            </a:br>
            <a:r>
              <a:rPr lang="it-IT" dirty="0"/>
              <a:t>JOHN HALFORD MACKINDER (Inghilterra-1900)</a:t>
            </a:r>
          </a:p>
        </p:txBody>
      </p:sp>
      <p:sp>
        <p:nvSpPr>
          <p:cNvPr id="3" name="Segnaposto contenuto 2">
            <a:extLst>
              <a:ext uri="{FF2B5EF4-FFF2-40B4-BE49-F238E27FC236}">
                <a16:creationId xmlns:a16="http://schemas.microsoft.com/office/drawing/2014/main" id="{8456BF1D-A13D-466E-A6F0-42784B8D0DD2}"/>
              </a:ext>
            </a:extLst>
          </p:cNvPr>
          <p:cNvSpPr>
            <a:spLocks noGrp="1"/>
          </p:cNvSpPr>
          <p:nvPr>
            <p:ph idx="1"/>
          </p:nvPr>
        </p:nvSpPr>
        <p:spPr>
          <a:xfrm>
            <a:off x="206829" y="1937656"/>
            <a:ext cx="11985171" cy="4049487"/>
          </a:xfrm>
        </p:spPr>
        <p:txBody>
          <a:bodyPr>
            <a:normAutofit fontScale="85000" lnSpcReduction="20000"/>
          </a:bodyPr>
          <a:lstStyle/>
          <a:p>
            <a:r>
              <a:rPr lang="it-IT" dirty="0"/>
              <a:t>L’evoluzione politica del pianeta è il risultato delle variazioni dei rapporti di forza tra Heartland ed anello esterno</a:t>
            </a:r>
          </a:p>
          <a:p>
            <a:endParaRPr lang="it-IT" dirty="0"/>
          </a:p>
          <a:p>
            <a:r>
              <a:rPr lang="it-IT" dirty="0"/>
              <a:t>Oggi le sue idee sono superate ma vi sono </a:t>
            </a:r>
            <a:r>
              <a:rPr lang="it-IT" dirty="0">
                <a:solidFill>
                  <a:srgbClr val="FF0000"/>
                </a:solidFill>
              </a:rPr>
              <a:t>concetti interessanti</a:t>
            </a:r>
            <a:r>
              <a:rPr lang="it-IT" dirty="0"/>
              <a:t>:</a:t>
            </a:r>
          </a:p>
          <a:p>
            <a:endParaRPr lang="it-IT" dirty="0"/>
          </a:p>
          <a:p>
            <a:pPr marL="514350" indent="-514350">
              <a:buAutoNum type="arabicParenR"/>
            </a:pPr>
            <a:r>
              <a:rPr lang="it-IT" dirty="0"/>
              <a:t>Ripartizione terre e mari = fattore essenziale nella storia politica</a:t>
            </a:r>
          </a:p>
          <a:p>
            <a:pPr marL="514350" indent="-514350">
              <a:buAutoNum type="arabicParenR"/>
            </a:pPr>
            <a:r>
              <a:rPr lang="it-IT" dirty="0"/>
              <a:t>Importanza navigazione marittima</a:t>
            </a:r>
          </a:p>
          <a:p>
            <a:pPr marL="514350" indent="-514350">
              <a:buAutoNum type="arabicParenR"/>
            </a:pPr>
            <a:r>
              <a:rPr lang="it-IT" dirty="0"/>
              <a:t>Organizzazione economica dei grandi spazi interni come base di ogni forza politica</a:t>
            </a:r>
          </a:p>
          <a:p>
            <a:pPr marL="514350" indent="-514350">
              <a:buAutoNum type="arabicParenR"/>
            </a:pPr>
            <a:endParaRPr lang="it-IT" dirty="0"/>
          </a:p>
          <a:p>
            <a:endParaRPr lang="it-IT" dirty="0"/>
          </a:p>
          <a:p>
            <a:r>
              <a:rPr lang="it-IT" dirty="0"/>
              <a:t>I suoi concetti sembrano ispirare la politica di conquista di STALIN</a:t>
            </a:r>
          </a:p>
          <a:p>
            <a:endParaRPr lang="it-IT" dirty="0"/>
          </a:p>
        </p:txBody>
      </p:sp>
    </p:spTree>
    <p:extLst>
      <p:ext uri="{BB962C8B-B14F-4D97-AF65-F5344CB8AC3E}">
        <p14:creationId xmlns:p14="http://schemas.microsoft.com/office/powerpoint/2010/main" val="3722739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8BD3087-A592-4A83-ADB4-0BD391ACB89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JOHN HALFORD MACKINDER (Inghilterra-1900)</a:t>
            </a:r>
          </a:p>
        </p:txBody>
      </p:sp>
      <p:pic>
        <p:nvPicPr>
          <p:cNvPr id="4" name="Segnaposto contenuto 3">
            <a:extLst>
              <a:ext uri="{FF2B5EF4-FFF2-40B4-BE49-F238E27FC236}">
                <a16:creationId xmlns:a16="http://schemas.microsoft.com/office/drawing/2014/main" id="{4FC3DFC3-B052-4A41-8501-6509721B1758}"/>
              </a:ext>
            </a:extLst>
          </p:cNvPr>
          <p:cNvPicPr>
            <a:picLocks noGrp="1" noChangeAspect="1"/>
          </p:cNvPicPr>
          <p:nvPr>
            <p:ph idx="1"/>
          </p:nvPr>
        </p:nvPicPr>
        <p:blipFill>
          <a:blip r:embed="rId2"/>
          <a:stretch>
            <a:fillRect/>
          </a:stretch>
        </p:blipFill>
        <p:spPr>
          <a:xfrm>
            <a:off x="1870809" y="1675227"/>
            <a:ext cx="8450381" cy="4394199"/>
          </a:xfrm>
          <a:prstGeom prst="rect">
            <a:avLst/>
          </a:prstGeom>
        </p:spPr>
      </p:pic>
    </p:spTree>
    <p:extLst>
      <p:ext uri="{BB962C8B-B14F-4D97-AF65-F5344CB8AC3E}">
        <p14:creationId xmlns:p14="http://schemas.microsoft.com/office/powerpoint/2010/main" val="86396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8BD3087-A592-4A83-ADB4-0BD391ACB89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JOHN HALFORD MACKINDER (Inghilterra-1900)</a:t>
            </a:r>
          </a:p>
        </p:txBody>
      </p:sp>
      <p:pic>
        <p:nvPicPr>
          <p:cNvPr id="6" name="Picture 2" descr="https://birminghamwarstudies.files.wordpress.com/2012/06/heartland.gif">
            <a:extLst>
              <a:ext uri="{FF2B5EF4-FFF2-40B4-BE49-F238E27FC236}">
                <a16:creationId xmlns:a16="http://schemas.microsoft.com/office/drawing/2014/main" id="{44F82376-1B7A-49E1-A9FA-D8B9D7D6AD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66978" y="1675227"/>
            <a:ext cx="745804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0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a:t>                                  Presentazione del corso </a:t>
            </a:r>
            <a:endParaRPr lang="es-ES" dirty="0"/>
          </a:p>
        </p:txBody>
      </p:sp>
      <p:sp>
        <p:nvSpPr>
          <p:cNvPr id="3" name="2 Marcador de contenido"/>
          <p:cNvSpPr>
            <a:spLocks noGrp="1"/>
          </p:cNvSpPr>
          <p:nvPr>
            <p:ph idx="1"/>
          </p:nvPr>
        </p:nvSpPr>
        <p:spPr>
          <a:xfrm>
            <a:off x="381000" y="1214423"/>
            <a:ext cx="9829800" cy="4911741"/>
          </a:xfrm>
        </p:spPr>
        <p:txBody>
          <a:bodyPr>
            <a:normAutofit/>
          </a:bodyPr>
          <a:lstStyle/>
          <a:p>
            <a:r>
              <a:rPr lang="es-ES" dirty="0"/>
              <a:t>Il corso sarà articolato in:</a:t>
            </a:r>
          </a:p>
          <a:p>
            <a:endParaRPr lang="es-ES" dirty="0"/>
          </a:p>
          <a:p>
            <a:pPr marL="514350" indent="-514350">
              <a:buAutoNum type="arabicParenR"/>
            </a:pPr>
            <a:r>
              <a:rPr lang="es-ES" dirty="0">
                <a:solidFill>
                  <a:srgbClr val="FF0000"/>
                </a:solidFill>
              </a:rPr>
              <a:t>PARTE GENERALE</a:t>
            </a:r>
            <a:r>
              <a:rPr lang="es-ES" dirty="0"/>
              <a:t>: dalla Geopolitica alle Geopolitiche.</a:t>
            </a:r>
          </a:p>
          <a:p>
            <a:pPr marL="0" indent="0">
              <a:buNone/>
            </a:pPr>
            <a:endParaRPr lang="es-ES" dirty="0"/>
          </a:p>
          <a:p>
            <a:pPr marL="0" indent="0" algn="l">
              <a:buNone/>
            </a:pPr>
            <a:r>
              <a:rPr lang="es-ES" dirty="0">
                <a:solidFill>
                  <a:srgbClr val="FF0000"/>
                </a:solidFill>
              </a:rPr>
              <a:t>2) PARTE MONOGRAFICA: </a:t>
            </a:r>
            <a:r>
              <a:rPr lang="es-ES" dirty="0"/>
              <a:t>Nuovi scenare e applicazione dei concetti, all’area Mediterranea, distinta in 3 Moduli</a:t>
            </a:r>
          </a:p>
          <a:p>
            <a:pPr marL="0" indent="0" algn="l">
              <a:buNone/>
            </a:pPr>
            <a:r>
              <a:rPr lang="es-ES" dirty="0">
                <a:solidFill>
                  <a:srgbClr val="0070C0"/>
                </a:solidFill>
              </a:rPr>
              <a:t>MODULO I:</a:t>
            </a:r>
            <a:r>
              <a:rPr lang="es-ES" dirty="0"/>
              <a:t> Gli scenari del XXI Secolo, nuove e vecchie sfide </a:t>
            </a:r>
          </a:p>
          <a:p>
            <a:pPr marL="0" indent="0" algn="l">
              <a:buNone/>
            </a:pPr>
            <a:r>
              <a:rPr lang="es-ES" dirty="0">
                <a:solidFill>
                  <a:srgbClr val="00B0F0"/>
                </a:solidFill>
              </a:rPr>
              <a:t>MODULO II</a:t>
            </a:r>
            <a:r>
              <a:rPr lang="es-ES" dirty="0"/>
              <a:t>: </a:t>
            </a:r>
            <a:r>
              <a:rPr lang="it-IT" dirty="0"/>
              <a:t>Gli orizzonti della nuova Geopolitica</a:t>
            </a:r>
            <a:r>
              <a:rPr lang="it-IT" sz="1800" b="0" i="0" u="none" strike="noStrike" baseline="0" dirty="0">
                <a:solidFill>
                  <a:srgbClr val="000000"/>
                </a:solidFill>
                <a:latin typeface="Times New Roman" panose="02020603050405020304" pitchFamily="18" charset="0"/>
              </a:rPr>
              <a:t>	</a:t>
            </a:r>
          </a:p>
          <a:p>
            <a:pPr marL="0" indent="0" algn="l">
              <a:buNone/>
            </a:pPr>
            <a:r>
              <a:rPr lang="it-IT" dirty="0">
                <a:solidFill>
                  <a:srgbClr val="002060"/>
                </a:solidFill>
              </a:rPr>
              <a:t>MODULO III: </a:t>
            </a:r>
            <a:r>
              <a:rPr lang="es-ES" dirty="0"/>
              <a:t>I protagonisti del XXI secolo: Geopolitica dell’area Mediterranea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3FEB5-95B7-4C43-A2CA-D906224823FF}"/>
              </a:ext>
            </a:extLst>
          </p:cNvPr>
          <p:cNvSpPr>
            <a:spLocks noGrp="1"/>
          </p:cNvSpPr>
          <p:nvPr>
            <p:ph type="title"/>
          </p:nvPr>
        </p:nvSpPr>
        <p:spPr/>
        <p:txBody>
          <a:bodyPr/>
          <a:lstStyle/>
          <a:p>
            <a:br>
              <a:rPr lang="it-IT" dirty="0"/>
            </a:br>
            <a:br>
              <a:rPr lang="it-IT" dirty="0"/>
            </a:br>
            <a:br>
              <a:rPr lang="it-IT" dirty="0"/>
            </a:br>
            <a:r>
              <a:rPr lang="it-IT" dirty="0"/>
              <a:t>ALFRED MAHAN (U.S.A.-1900)</a:t>
            </a:r>
          </a:p>
        </p:txBody>
      </p:sp>
      <p:sp>
        <p:nvSpPr>
          <p:cNvPr id="3" name="Segnaposto contenuto 2">
            <a:extLst>
              <a:ext uri="{FF2B5EF4-FFF2-40B4-BE49-F238E27FC236}">
                <a16:creationId xmlns:a16="http://schemas.microsoft.com/office/drawing/2014/main" id="{C0020F22-BCAA-42D3-86AE-ADE2139E7232}"/>
              </a:ext>
            </a:extLst>
          </p:cNvPr>
          <p:cNvSpPr>
            <a:spLocks noGrp="1"/>
          </p:cNvSpPr>
          <p:nvPr>
            <p:ph idx="1"/>
          </p:nvPr>
        </p:nvSpPr>
        <p:spPr/>
        <p:txBody>
          <a:bodyPr>
            <a:normAutofit fontScale="92500" lnSpcReduction="10000"/>
          </a:bodyPr>
          <a:lstStyle/>
          <a:p>
            <a:r>
              <a:rPr lang="it-IT" dirty="0"/>
              <a:t>Ufficiale di marina</a:t>
            </a:r>
          </a:p>
          <a:p>
            <a:r>
              <a:rPr lang="it-IT" dirty="0"/>
              <a:t>Sottolinea </a:t>
            </a:r>
            <a:r>
              <a:rPr lang="it-IT" dirty="0">
                <a:solidFill>
                  <a:srgbClr val="92D050"/>
                </a:solidFill>
              </a:rPr>
              <a:t>l’importanza delle condizioni naturali sulle vicende storiche</a:t>
            </a:r>
          </a:p>
          <a:p>
            <a:r>
              <a:rPr lang="it-IT" dirty="0"/>
              <a:t>Teorizza la prevalenza dei fattori alla base del </a:t>
            </a:r>
            <a:r>
              <a:rPr lang="it-IT" dirty="0">
                <a:solidFill>
                  <a:srgbClr val="FF9900"/>
                </a:solidFill>
              </a:rPr>
              <a:t>potere marittimo</a:t>
            </a:r>
          </a:p>
          <a:p>
            <a:r>
              <a:rPr lang="it-IT" dirty="0"/>
              <a:t>Anticipa la visione che prefigura il concetto di World Island di Mackinder con conclusioni strategiche opposte</a:t>
            </a:r>
          </a:p>
          <a:p>
            <a:endParaRPr lang="it-IT" dirty="0"/>
          </a:p>
          <a:p>
            <a:endParaRPr lang="it-IT" dirty="0"/>
          </a:p>
          <a:p>
            <a:r>
              <a:rPr lang="it-IT" dirty="0">
                <a:solidFill>
                  <a:srgbClr val="FF0000"/>
                </a:solidFill>
              </a:rPr>
              <a:t>Dominano le </a:t>
            </a:r>
            <a:r>
              <a:rPr lang="it-IT" b="1" dirty="0">
                <a:solidFill>
                  <a:srgbClr val="FF0000"/>
                </a:solidFill>
              </a:rPr>
              <a:t>potenze marittime </a:t>
            </a:r>
            <a:r>
              <a:rPr lang="it-IT" dirty="0">
                <a:solidFill>
                  <a:srgbClr val="FF0000"/>
                </a:solidFill>
              </a:rPr>
              <a:t>imprigionando quelle terrestri</a:t>
            </a:r>
          </a:p>
          <a:p>
            <a:r>
              <a:rPr lang="it-IT" dirty="0"/>
              <a:t>La Cina principale teatro strategico all’inizio del XX secolo</a:t>
            </a:r>
          </a:p>
          <a:p>
            <a:endParaRPr lang="it-IT" dirty="0"/>
          </a:p>
        </p:txBody>
      </p:sp>
      <p:sp>
        <p:nvSpPr>
          <p:cNvPr id="4" name="Freccia in giù 3">
            <a:extLst>
              <a:ext uri="{FF2B5EF4-FFF2-40B4-BE49-F238E27FC236}">
                <a16:creationId xmlns:a16="http://schemas.microsoft.com/office/drawing/2014/main" id="{ED1D1093-36DA-4552-819B-14F934319030}"/>
              </a:ext>
            </a:extLst>
          </p:cNvPr>
          <p:cNvSpPr/>
          <p:nvPr/>
        </p:nvSpPr>
        <p:spPr>
          <a:xfrm>
            <a:off x="5593933" y="4221089"/>
            <a:ext cx="484632" cy="504967"/>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5963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29A9DD6-688C-4627-864F-10C3A03E555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AREE STRATEGICHE DEL MONDO SECONDO MAHAN</a:t>
            </a:r>
          </a:p>
        </p:txBody>
      </p:sp>
      <p:pic>
        <p:nvPicPr>
          <p:cNvPr id="4" name="Segnaposto contenuto 3">
            <a:extLst>
              <a:ext uri="{FF2B5EF4-FFF2-40B4-BE49-F238E27FC236}">
                <a16:creationId xmlns:a16="http://schemas.microsoft.com/office/drawing/2014/main" id="{19A560EF-39C3-4806-9D80-DEAAC89FB1A0}"/>
              </a:ext>
            </a:extLst>
          </p:cNvPr>
          <p:cNvPicPr>
            <a:picLocks noGrp="1" noChangeAspect="1"/>
          </p:cNvPicPr>
          <p:nvPr>
            <p:ph idx="1"/>
          </p:nvPr>
        </p:nvPicPr>
        <p:blipFill>
          <a:blip r:embed="rId2"/>
          <a:stretch>
            <a:fillRect/>
          </a:stretch>
        </p:blipFill>
        <p:spPr>
          <a:xfrm>
            <a:off x="1850397" y="1675227"/>
            <a:ext cx="8491205" cy="4394199"/>
          </a:xfrm>
          <a:prstGeom prst="rect">
            <a:avLst/>
          </a:prstGeom>
        </p:spPr>
      </p:pic>
    </p:spTree>
    <p:extLst>
      <p:ext uri="{BB962C8B-B14F-4D97-AF65-F5344CB8AC3E}">
        <p14:creationId xmlns:p14="http://schemas.microsoft.com/office/powerpoint/2010/main" val="302077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69832-D288-410E-8B44-59D654C36992}"/>
              </a:ext>
            </a:extLst>
          </p:cNvPr>
          <p:cNvSpPr>
            <a:spLocks noGrp="1"/>
          </p:cNvSpPr>
          <p:nvPr>
            <p:ph type="title"/>
          </p:nvPr>
        </p:nvSpPr>
        <p:spPr>
          <a:xfrm>
            <a:off x="0" y="274638"/>
            <a:ext cx="12333513" cy="939784"/>
          </a:xfrm>
        </p:spPr>
        <p:txBody>
          <a:bodyPr/>
          <a:lstStyle/>
          <a:p>
            <a:br>
              <a:rPr lang="it-IT" dirty="0"/>
            </a:br>
            <a:br>
              <a:rPr lang="it-IT" dirty="0"/>
            </a:br>
            <a:br>
              <a:rPr lang="it-IT" dirty="0"/>
            </a:br>
            <a:r>
              <a:rPr lang="it-IT" dirty="0"/>
              <a:t>Geografia Politica tedesca/Otto Maull (Germania,1887–957)</a:t>
            </a:r>
          </a:p>
        </p:txBody>
      </p:sp>
      <p:sp>
        <p:nvSpPr>
          <p:cNvPr id="3" name="Segnaposto contenuto 2">
            <a:extLst>
              <a:ext uri="{FF2B5EF4-FFF2-40B4-BE49-F238E27FC236}">
                <a16:creationId xmlns:a16="http://schemas.microsoft.com/office/drawing/2014/main" id="{1ECA6067-D350-487D-B4AE-1325F045A761}"/>
              </a:ext>
            </a:extLst>
          </p:cNvPr>
          <p:cNvSpPr>
            <a:spLocks noGrp="1"/>
          </p:cNvSpPr>
          <p:nvPr>
            <p:ph idx="1"/>
          </p:nvPr>
        </p:nvSpPr>
        <p:spPr>
          <a:xfrm>
            <a:off x="0" y="2035630"/>
            <a:ext cx="11991372" cy="4307298"/>
          </a:xfrm>
        </p:spPr>
        <p:txBody>
          <a:bodyPr>
            <a:normAutofit fontScale="55000" lnSpcReduction="20000"/>
          </a:bodyPr>
          <a:lstStyle/>
          <a:p>
            <a:r>
              <a:rPr lang="it-IT" dirty="0"/>
              <a:t>A parte gli originali contributi di Mackinder e Mahan la Geo. Pol. inizio secolo scorso fortemente condizionata da </a:t>
            </a:r>
            <a:r>
              <a:rPr lang="it-IT" u="sng" dirty="0">
                <a:solidFill>
                  <a:srgbClr val="FF66FF"/>
                </a:solidFill>
              </a:rPr>
              <a:t>Ratzel, soprattutto in Germania</a:t>
            </a:r>
          </a:p>
          <a:p>
            <a:r>
              <a:rPr lang="it-IT" b="1" dirty="0"/>
              <a:t>Otto Maull </a:t>
            </a:r>
            <a:r>
              <a:rPr lang="it-IT" dirty="0"/>
              <a:t>(prof. Università di Graz e Monaco)</a:t>
            </a:r>
          </a:p>
          <a:p>
            <a:r>
              <a:rPr lang="it-IT" dirty="0"/>
              <a:t>Partendo dalla lezione ratzeliana invita a rivolgere l’attenzione </a:t>
            </a:r>
            <a:r>
              <a:rPr lang="it-IT" dirty="0">
                <a:solidFill>
                  <a:srgbClr val="FF0000"/>
                </a:solidFill>
              </a:rPr>
              <a:t>all’</a:t>
            </a:r>
            <a:r>
              <a:rPr lang="it-IT" b="1" dirty="0">
                <a:solidFill>
                  <a:srgbClr val="FF0000"/>
                </a:solidFill>
              </a:rPr>
              <a:t>ambiente umanizzato</a:t>
            </a:r>
          </a:p>
          <a:p>
            <a:r>
              <a:rPr lang="it-IT" dirty="0"/>
              <a:t>Dai suoi viaggi di studio nei paesi mediterranei e sudamericani ricavò interessanti scritti regionali (</a:t>
            </a:r>
            <a:r>
              <a:rPr lang="it-IT" i="1" dirty="0"/>
              <a:t>Griechisches Mittelmeergebiet</a:t>
            </a:r>
            <a:r>
              <a:rPr lang="it-IT" dirty="0"/>
              <a:t>, 1922; </a:t>
            </a:r>
            <a:r>
              <a:rPr lang="it-IT" i="1" dirty="0"/>
              <a:t>Länderkunde von Südeuropa</a:t>
            </a:r>
            <a:r>
              <a:rPr lang="it-IT" dirty="0"/>
              <a:t>, 1929; </a:t>
            </a:r>
            <a:r>
              <a:rPr lang="it-IT" i="1" dirty="0"/>
              <a:t>Vom Itatiaya zum Paraguay</a:t>
            </a:r>
            <a:r>
              <a:rPr lang="it-IT" dirty="0"/>
              <a:t>, 1930)</a:t>
            </a:r>
            <a:endParaRPr lang="it-IT" b="1" dirty="0"/>
          </a:p>
          <a:p>
            <a:endParaRPr lang="it-IT" dirty="0"/>
          </a:p>
          <a:p>
            <a:r>
              <a:rPr lang="it-IT" dirty="0"/>
              <a:t>La sua morfologia degli Stati comprende:</a:t>
            </a:r>
          </a:p>
          <a:p>
            <a:pPr marL="514350" indent="-514350">
              <a:buAutoNum type="arabicParenR"/>
            </a:pPr>
            <a:r>
              <a:rPr lang="it-IT" dirty="0">
                <a:solidFill>
                  <a:srgbClr val="00B050"/>
                </a:solidFill>
              </a:rPr>
              <a:t>PAESAGGLI NATURALI</a:t>
            </a:r>
            <a:r>
              <a:rPr lang="it-IT" dirty="0">
                <a:solidFill>
                  <a:srgbClr val="FFFF00"/>
                </a:solidFill>
              </a:rPr>
              <a:t> </a:t>
            </a:r>
            <a:r>
              <a:rPr lang="it-IT" dirty="0"/>
              <a:t>= studio dei rapporti tra Stati e condizioni naturali</a:t>
            </a:r>
          </a:p>
          <a:p>
            <a:pPr marL="514350" indent="-514350">
              <a:buAutoNum type="arabicParenR"/>
            </a:pPr>
            <a:r>
              <a:rPr lang="it-IT" dirty="0">
                <a:solidFill>
                  <a:srgbClr val="00B0F0"/>
                </a:solidFill>
              </a:rPr>
              <a:t>PAESAGGLI UMANI </a:t>
            </a:r>
            <a:r>
              <a:rPr lang="it-IT" dirty="0"/>
              <a:t>= studio dei rapporti tra Stati e condizioni culturali</a:t>
            </a:r>
          </a:p>
          <a:p>
            <a:pPr marL="514350" indent="-514350">
              <a:buAutoNum type="arabicParenR"/>
            </a:pPr>
            <a:endParaRPr lang="it-IT" dirty="0"/>
          </a:p>
          <a:p>
            <a:pPr marL="514350" indent="-514350">
              <a:buAutoNum type="arabicParenR"/>
            </a:pPr>
            <a:endParaRPr lang="it-IT" dirty="0"/>
          </a:p>
          <a:p>
            <a:pPr marL="0" indent="0" algn="ctr">
              <a:buNone/>
            </a:pPr>
            <a:r>
              <a:rPr lang="it-IT" dirty="0"/>
              <a:t>Ultimo sviluppo della teoria sistemica ratzeliana </a:t>
            </a:r>
          </a:p>
          <a:p>
            <a:pPr marL="0" indent="0" algn="ctr">
              <a:buNone/>
            </a:pPr>
            <a:r>
              <a:rPr lang="it-IT" dirty="0"/>
              <a:t>Interpretazione troppo restrittiva di Ratzel</a:t>
            </a:r>
          </a:p>
          <a:p>
            <a:pPr marL="0" indent="0" algn="ctr">
              <a:buNone/>
            </a:pPr>
            <a:r>
              <a:rPr lang="it-IT" dirty="0"/>
              <a:t>Prima apertura alla Geopolitica</a:t>
            </a:r>
          </a:p>
          <a:p>
            <a:endParaRPr lang="it-IT" dirty="0"/>
          </a:p>
        </p:txBody>
      </p:sp>
      <p:sp>
        <p:nvSpPr>
          <p:cNvPr id="4" name="Freccia in giù 3">
            <a:extLst>
              <a:ext uri="{FF2B5EF4-FFF2-40B4-BE49-F238E27FC236}">
                <a16:creationId xmlns:a16="http://schemas.microsoft.com/office/drawing/2014/main" id="{B9881127-2772-47CE-B9CA-54F29441142C}"/>
              </a:ext>
            </a:extLst>
          </p:cNvPr>
          <p:cNvSpPr/>
          <p:nvPr/>
        </p:nvSpPr>
        <p:spPr>
          <a:xfrm>
            <a:off x="5369052" y="4687774"/>
            <a:ext cx="484632" cy="504967"/>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78277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FC8A6-43F7-4C85-BB88-1716513FA4A5}"/>
              </a:ext>
            </a:extLst>
          </p:cNvPr>
          <p:cNvSpPr>
            <a:spLocks noGrp="1"/>
          </p:cNvSpPr>
          <p:nvPr>
            <p:ph type="title"/>
          </p:nvPr>
        </p:nvSpPr>
        <p:spPr/>
        <p:txBody>
          <a:bodyPr/>
          <a:lstStyle/>
          <a:p>
            <a:r>
              <a:rPr lang="it-IT" dirty="0"/>
              <a:t>                                  NASCITA GEOPOLITICA</a:t>
            </a:r>
          </a:p>
        </p:txBody>
      </p:sp>
      <p:sp>
        <p:nvSpPr>
          <p:cNvPr id="3" name="Segnaposto contenuto 2">
            <a:extLst>
              <a:ext uri="{FF2B5EF4-FFF2-40B4-BE49-F238E27FC236}">
                <a16:creationId xmlns:a16="http://schemas.microsoft.com/office/drawing/2014/main" id="{3299F1D2-6216-4C1D-B12A-749CB6919A37}"/>
              </a:ext>
            </a:extLst>
          </p:cNvPr>
          <p:cNvSpPr>
            <a:spLocks noGrp="1"/>
          </p:cNvSpPr>
          <p:nvPr>
            <p:ph idx="1"/>
          </p:nvPr>
        </p:nvSpPr>
        <p:spPr/>
        <p:txBody>
          <a:bodyPr>
            <a:normAutofit/>
          </a:bodyPr>
          <a:lstStyle/>
          <a:p>
            <a:r>
              <a:rPr lang="it-IT" dirty="0"/>
              <a:t>Nasce sviluppando </a:t>
            </a:r>
            <a:r>
              <a:rPr lang="it-IT" dirty="0">
                <a:solidFill>
                  <a:srgbClr val="FF9900"/>
                </a:solidFill>
              </a:rPr>
              <a:t>temi vivi nella Geografia Politica</a:t>
            </a:r>
          </a:p>
          <a:p>
            <a:endParaRPr lang="it-IT" dirty="0"/>
          </a:p>
          <a:p>
            <a:r>
              <a:rPr lang="it-IT" dirty="0"/>
              <a:t>Privilegia gli </a:t>
            </a:r>
            <a:r>
              <a:rPr lang="it-IT" dirty="0">
                <a:solidFill>
                  <a:srgbClr val="FF66FF"/>
                </a:solidFill>
              </a:rPr>
              <a:t>aspetti suscettibili di applicazioni pratiche</a:t>
            </a:r>
            <a:r>
              <a:rPr lang="it-IT" dirty="0"/>
              <a:t>, concrete, immediatamente rispondenti alle necessità della classe politica</a:t>
            </a:r>
          </a:p>
          <a:p>
            <a:endParaRPr lang="it-IT" dirty="0"/>
          </a:p>
          <a:p>
            <a:r>
              <a:rPr lang="it-IT" dirty="0"/>
              <a:t>Termine per la prima volta utilizzato dal politologo svedese Kjellèn nel 1916</a:t>
            </a:r>
          </a:p>
          <a:p>
            <a:endParaRPr lang="it-IT" dirty="0"/>
          </a:p>
        </p:txBody>
      </p:sp>
    </p:spTree>
    <p:extLst>
      <p:ext uri="{BB962C8B-B14F-4D97-AF65-F5344CB8AC3E}">
        <p14:creationId xmlns:p14="http://schemas.microsoft.com/office/powerpoint/2010/main" val="290230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98F04-8198-4AE5-93C2-E6FB5440DFCF}"/>
              </a:ext>
            </a:extLst>
          </p:cNvPr>
          <p:cNvSpPr>
            <a:spLocks noGrp="1"/>
          </p:cNvSpPr>
          <p:nvPr>
            <p:ph type="title"/>
          </p:nvPr>
        </p:nvSpPr>
        <p:spPr/>
        <p:txBody>
          <a:bodyPr/>
          <a:lstStyle/>
          <a:p>
            <a:br>
              <a:rPr lang="it-IT" dirty="0"/>
            </a:br>
            <a:br>
              <a:rPr lang="it-IT" dirty="0"/>
            </a:br>
            <a:br>
              <a:rPr lang="it-IT" dirty="0"/>
            </a:br>
            <a:r>
              <a:rPr lang="it-IT" dirty="0"/>
              <a:t>RUDOLF KJELLEN (Svezia-1916)</a:t>
            </a:r>
          </a:p>
        </p:txBody>
      </p:sp>
      <p:sp>
        <p:nvSpPr>
          <p:cNvPr id="3" name="Segnaposto contenuto 2">
            <a:extLst>
              <a:ext uri="{FF2B5EF4-FFF2-40B4-BE49-F238E27FC236}">
                <a16:creationId xmlns:a16="http://schemas.microsoft.com/office/drawing/2014/main" id="{935DF917-2529-49CE-8A7E-A3BFC72E764F}"/>
              </a:ext>
            </a:extLst>
          </p:cNvPr>
          <p:cNvSpPr>
            <a:spLocks noGrp="1"/>
          </p:cNvSpPr>
          <p:nvPr>
            <p:ph idx="1"/>
          </p:nvPr>
        </p:nvSpPr>
        <p:spPr/>
        <p:txBody>
          <a:bodyPr>
            <a:normAutofit fontScale="92500"/>
          </a:bodyPr>
          <a:lstStyle/>
          <a:p>
            <a:pPr algn="just"/>
            <a:r>
              <a:rPr lang="it-IT" dirty="0"/>
              <a:t>Si ricollega a Ratzel laddove considera lo Stato come organismo vivente</a:t>
            </a:r>
          </a:p>
          <a:p>
            <a:pPr algn="just"/>
            <a:r>
              <a:rPr lang="it-IT" dirty="0"/>
              <a:t>Ma distingue nello STATO: </a:t>
            </a:r>
          </a:p>
          <a:p>
            <a:pPr marL="514350" indent="-514350" algn="just">
              <a:buAutoNum type="arabicParenR"/>
            </a:pPr>
            <a:r>
              <a:rPr lang="it-IT" dirty="0">
                <a:solidFill>
                  <a:srgbClr val="FF66FF"/>
                </a:solidFill>
              </a:rPr>
              <a:t>LATO NATURALE</a:t>
            </a:r>
            <a:r>
              <a:rPr lang="it-IT" dirty="0"/>
              <a:t>: popolo e territorio</a:t>
            </a:r>
          </a:p>
          <a:p>
            <a:pPr marL="514350" indent="-514350" algn="just">
              <a:buAutoNum type="arabicParenR"/>
            </a:pPr>
            <a:r>
              <a:rPr lang="it-IT" dirty="0">
                <a:solidFill>
                  <a:srgbClr val="92D050"/>
                </a:solidFill>
              </a:rPr>
              <a:t>LATO CULTURALE</a:t>
            </a:r>
            <a:r>
              <a:rPr lang="it-IT" dirty="0"/>
              <a:t>: economia e organizzazione sociale e giuridica</a:t>
            </a:r>
          </a:p>
          <a:p>
            <a:pPr algn="just"/>
            <a:endParaRPr lang="it-IT" dirty="0"/>
          </a:p>
          <a:p>
            <a:r>
              <a:rPr lang="it-IT" dirty="0"/>
              <a:t>Si propone di costituire su basi empiriche un sistema scientifico della politica, una scienza dello Stato in cui la </a:t>
            </a:r>
            <a:r>
              <a:rPr lang="it-IT" b="1" dirty="0">
                <a:solidFill>
                  <a:srgbClr val="FF0000"/>
                </a:solidFill>
              </a:rPr>
              <a:t>Geopolitica è la parte relativa al territorio organizzato politicamente</a:t>
            </a:r>
            <a:endParaRPr lang="it-IT" dirty="0">
              <a:solidFill>
                <a:srgbClr val="FF0000"/>
              </a:solidFill>
            </a:endParaRPr>
          </a:p>
          <a:p>
            <a:endParaRPr lang="it-IT" dirty="0"/>
          </a:p>
        </p:txBody>
      </p:sp>
    </p:spTree>
    <p:extLst>
      <p:ext uri="{BB962C8B-B14F-4D97-AF65-F5344CB8AC3E}">
        <p14:creationId xmlns:p14="http://schemas.microsoft.com/office/powerpoint/2010/main" val="82555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98F04-8198-4AE5-93C2-E6FB5440DFCF}"/>
              </a:ext>
            </a:extLst>
          </p:cNvPr>
          <p:cNvSpPr>
            <a:spLocks noGrp="1"/>
          </p:cNvSpPr>
          <p:nvPr>
            <p:ph type="title"/>
          </p:nvPr>
        </p:nvSpPr>
        <p:spPr/>
        <p:txBody>
          <a:bodyPr/>
          <a:lstStyle/>
          <a:p>
            <a:br>
              <a:rPr lang="it-IT" dirty="0"/>
            </a:br>
            <a:br>
              <a:rPr lang="it-IT" dirty="0"/>
            </a:br>
            <a:br>
              <a:rPr lang="it-IT" dirty="0"/>
            </a:br>
            <a:r>
              <a:rPr lang="it-IT" dirty="0"/>
              <a:t>RUDOLF KJELLEN (Svezia-1916)</a:t>
            </a:r>
          </a:p>
        </p:txBody>
      </p:sp>
      <p:sp>
        <p:nvSpPr>
          <p:cNvPr id="3" name="Segnaposto contenuto 2">
            <a:extLst>
              <a:ext uri="{FF2B5EF4-FFF2-40B4-BE49-F238E27FC236}">
                <a16:creationId xmlns:a16="http://schemas.microsoft.com/office/drawing/2014/main" id="{935DF917-2529-49CE-8A7E-A3BFC72E764F}"/>
              </a:ext>
            </a:extLst>
          </p:cNvPr>
          <p:cNvSpPr>
            <a:spLocks noGrp="1"/>
          </p:cNvSpPr>
          <p:nvPr>
            <p:ph idx="1"/>
          </p:nvPr>
        </p:nvSpPr>
        <p:spPr/>
        <p:txBody>
          <a:bodyPr>
            <a:normAutofit fontScale="92500" lnSpcReduction="10000"/>
          </a:bodyPr>
          <a:lstStyle/>
          <a:p>
            <a:pPr marL="0" indent="0" algn="just">
              <a:buNone/>
            </a:pPr>
            <a:r>
              <a:rPr lang="it-IT" dirty="0"/>
              <a:t>Divide lo </a:t>
            </a:r>
            <a:r>
              <a:rPr lang="it-IT" u="sng" dirty="0"/>
              <a:t>studio dello Stato </a:t>
            </a:r>
            <a:r>
              <a:rPr lang="it-IT" dirty="0"/>
              <a:t>in cinque branche:</a:t>
            </a:r>
          </a:p>
          <a:p>
            <a:pPr marL="0" indent="0" algn="just">
              <a:buNone/>
            </a:pPr>
            <a:endParaRPr lang="it-IT" dirty="0"/>
          </a:p>
          <a:p>
            <a:pPr marL="514350" indent="-514350">
              <a:buAutoNum type="arabicParenR"/>
            </a:pPr>
            <a:r>
              <a:rPr lang="it-IT" dirty="0">
                <a:solidFill>
                  <a:srgbClr val="FF0000"/>
                </a:solidFill>
              </a:rPr>
              <a:t>DEMOPOLITICA (ETNOPOLITICA)</a:t>
            </a:r>
            <a:r>
              <a:rPr lang="it-IT" dirty="0"/>
              <a:t>: studia lo Stato come raggruppamento umano</a:t>
            </a:r>
          </a:p>
          <a:p>
            <a:pPr marL="514350" indent="-514350">
              <a:buAutoNum type="arabicParenR"/>
            </a:pPr>
            <a:r>
              <a:rPr lang="it-IT" dirty="0">
                <a:solidFill>
                  <a:srgbClr val="92D050"/>
                </a:solidFill>
              </a:rPr>
              <a:t>ECOPOLITICA</a:t>
            </a:r>
            <a:r>
              <a:rPr lang="it-IT" dirty="0"/>
              <a:t>: studio della struttura economica dello Stato</a:t>
            </a:r>
          </a:p>
          <a:p>
            <a:pPr marL="514350" indent="-514350">
              <a:buAutoNum type="arabicParenR"/>
            </a:pPr>
            <a:r>
              <a:rPr lang="it-IT" dirty="0">
                <a:solidFill>
                  <a:srgbClr val="FF66FF"/>
                </a:solidFill>
              </a:rPr>
              <a:t>SOCIOPOLITICA</a:t>
            </a:r>
            <a:r>
              <a:rPr lang="it-IT" dirty="0"/>
              <a:t>: studio della struttura sociale dello Stato</a:t>
            </a:r>
          </a:p>
          <a:p>
            <a:pPr marL="514350" indent="-514350">
              <a:buAutoNum type="arabicParenR"/>
            </a:pPr>
            <a:r>
              <a:rPr lang="it-IT" dirty="0">
                <a:solidFill>
                  <a:srgbClr val="00B0F0"/>
                </a:solidFill>
              </a:rPr>
              <a:t>CRATOPOLITICA</a:t>
            </a:r>
            <a:r>
              <a:rPr lang="it-IT" dirty="0"/>
              <a:t>: studio dello Stato come ente giuridico </a:t>
            </a:r>
          </a:p>
          <a:p>
            <a:pPr marL="514350" indent="-514350">
              <a:buAutoNum type="arabicParenR"/>
            </a:pPr>
            <a:r>
              <a:rPr lang="it-IT" dirty="0">
                <a:solidFill>
                  <a:srgbClr val="FFC000"/>
                </a:solidFill>
              </a:rPr>
              <a:t>GEOPOLITICA</a:t>
            </a:r>
            <a:r>
              <a:rPr lang="it-IT" dirty="0"/>
              <a:t>: studia le basi geografiche e la diffusione spaziale dello Stato</a:t>
            </a:r>
          </a:p>
          <a:p>
            <a:endParaRPr lang="it-IT" dirty="0"/>
          </a:p>
        </p:txBody>
      </p:sp>
    </p:spTree>
    <p:extLst>
      <p:ext uri="{BB962C8B-B14F-4D97-AF65-F5344CB8AC3E}">
        <p14:creationId xmlns:p14="http://schemas.microsoft.com/office/powerpoint/2010/main" val="303963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98F04-8198-4AE5-93C2-E6FB5440DFCF}"/>
              </a:ext>
            </a:extLst>
          </p:cNvPr>
          <p:cNvSpPr>
            <a:spLocks noGrp="1"/>
          </p:cNvSpPr>
          <p:nvPr>
            <p:ph type="title"/>
          </p:nvPr>
        </p:nvSpPr>
        <p:spPr/>
        <p:txBody>
          <a:bodyPr/>
          <a:lstStyle/>
          <a:p>
            <a:br>
              <a:rPr lang="it-IT" dirty="0"/>
            </a:br>
            <a:br>
              <a:rPr lang="it-IT" dirty="0"/>
            </a:br>
            <a:br>
              <a:rPr lang="it-IT" dirty="0"/>
            </a:br>
            <a:r>
              <a:rPr lang="it-IT" dirty="0"/>
              <a:t>RUDOLF KJELLEN (Svezia-1916)</a:t>
            </a:r>
          </a:p>
        </p:txBody>
      </p:sp>
      <p:sp>
        <p:nvSpPr>
          <p:cNvPr id="3" name="Segnaposto contenuto 2">
            <a:extLst>
              <a:ext uri="{FF2B5EF4-FFF2-40B4-BE49-F238E27FC236}">
                <a16:creationId xmlns:a16="http://schemas.microsoft.com/office/drawing/2014/main" id="{935DF917-2529-49CE-8A7E-A3BFC72E764F}"/>
              </a:ext>
            </a:extLst>
          </p:cNvPr>
          <p:cNvSpPr>
            <a:spLocks noGrp="1"/>
          </p:cNvSpPr>
          <p:nvPr>
            <p:ph idx="1"/>
          </p:nvPr>
        </p:nvSpPr>
        <p:spPr>
          <a:xfrm>
            <a:off x="0" y="1905000"/>
            <a:ext cx="12192000" cy="4114800"/>
          </a:xfrm>
        </p:spPr>
        <p:txBody>
          <a:bodyPr>
            <a:normAutofit lnSpcReduction="10000"/>
          </a:bodyPr>
          <a:lstStyle/>
          <a:p>
            <a:pPr algn="just"/>
            <a:r>
              <a:rPr lang="it-IT" dirty="0"/>
              <a:t>Rispetto alla Geografia Politica il campo di argomento è più ampio</a:t>
            </a:r>
          </a:p>
          <a:p>
            <a:pPr algn="just"/>
            <a:r>
              <a:rPr lang="it-IT" dirty="0"/>
              <a:t>Lo Stato oltre che un ente geografico è un ente culturale</a:t>
            </a:r>
          </a:p>
          <a:p>
            <a:pPr algn="just"/>
            <a:r>
              <a:rPr lang="it-IT" dirty="0"/>
              <a:t>Orienta il campo della Geografia Politica, prima troppo ancorata alle scienze naturali, verso le discipline politiche</a:t>
            </a:r>
          </a:p>
          <a:p>
            <a:pPr marL="0" indent="0" algn="ctr">
              <a:buNone/>
            </a:pPr>
            <a:r>
              <a:rPr lang="it-IT" dirty="0"/>
              <a:t>Dalle sue idee nascono DUE SCUOLE:</a:t>
            </a:r>
          </a:p>
          <a:p>
            <a:pPr marL="514350" indent="-514350">
              <a:buAutoNum type="arabicParenR"/>
            </a:pPr>
            <a:r>
              <a:rPr lang="it-IT" dirty="0">
                <a:solidFill>
                  <a:srgbClr val="FF0000"/>
                </a:solidFill>
              </a:rPr>
              <a:t>HENNING:</a:t>
            </a:r>
            <a:r>
              <a:rPr lang="it-IT" dirty="0"/>
              <a:t> segue più fedelmente Kjellèn</a:t>
            </a:r>
          </a:p>
          <a:p>
            <a:pPr marL="514350" indent="-514350">
              <a:buAutoNum type="arabicParenR"/>
            </a:pPr>
            <a:r>
              <a:rPr lang="it-IT" dirty="0">
                <a:solidFill>
                  <a:srgbClr val="92D050"/>
                </a:solidFill>
              </a:rPr>
              <a:t>RIVISTA GEOPOLITIK (che trova la sua guida in HAUSHOFER): </a:t>
            </a:r>
            <a:r>
              <a:rPr lang="it-IT" dirty="0"/>
              <a:t>dilata i limiti della Geopolitica come scienza del sangue e del suolo</a:t>
            </a:r>
          </a:p>
          <a:p>
            <a:r>
              <a:rPr lang="it-IT" dirty="0"/>
              <a:t>La Geopolitica tratta lo Stato come un essere vivente che si evolve</a:t>
            </a:r>
          </a:p>
          <a:p>
            <a:pPr marL="0" indent="0" algn="just">
              <a:buNone/>
            </a:pPr>
            <a:endParaRPr lang="it-IT" dirty="0"/>
          </a:p>
          <a:p>
            <a:endParaRPr lang="it-IT" dirty="0"/>
          </a:p>
        </p:txBody>
      </p:sp>
    </p:spTree>
    <p:extLst>
      <p:ext uri="{BB962C8B-B14F-4D97-AF65-F5344CB8AC3E}">
        <p14:creationId xmlns:p14="http://schemas.microsoft.com/office/powerpoint/2010/main" val="424203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a:extLst>
              <a:ext uri="{FF2B5EF4-FFF2-40B4-BE49-F238E27FC236}">
                <a16:creationId xmlns:a16="http://schemas.microsoft.com/office/drawing/2014/main" id="{43D45379-30ED-43B2-920F-84D2F7F15624}"/>
              </a:ext>
            </a:extLst>
          </p:cNvPr>
          <p:cNvPicPr>
            <a:picLocks noChangeAspect="1"/>
          </p:cNvPicPr>
          <p:nvPr/>
        </p:nvPicPr>
        <p:blipFill>
          <a:blip r:embed="rId2"/>
          <a:stretch>
            <a:fillRect/>
          </a:stretch>
        </p:blipFill>
        <p:spPr>
          <a:xfrm>
            <a:off x="2073987" y="1628800"/>
            <a:ext cx="8044026" cy="4608000"/>
          </a:xfrm>
          <a:prstGeom prst="rect">
            <a:avLst/>
          </a:prstGeom>
        </p:spPr>
      </p:pic>
    </p:spTree>
    <p:extLst>
      <p:ext uri="{BB962C8B-B14F-4D97-AF65-F5344CB8AC3E}">
        <p14:creationId xmlns:p14="http://schemas.microsoft.com/office/powerpoint/2010/main" val="150898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412776"/>
            <a:ext cx="12115800" cy="4944481"/>
          </a:xfrm>
        </p:spPr>
        <p:txBody>
          <a:bodyPr>
            <a:normAutofit/>
          </a:bodyPr>
          <a:lstStyle/>
          <a:p>
            <a:r>
              <a:rPr lang="it-IT" b="1" dirty="0"/>
              <a:t>Nonostante l’attività diplomatica e di studioso, la sua </a:t>
            </a:r>
            <a:r>
              <a:rPr lang="it-IT" b="1" dirty="0">
                <a:solidFill>
                  <a:srgbClr val="FF0000"/>
                </a:solidFill>
              </a:rPr>
              <a:t>formazione di base era militare</a:t>
            </a:r>
          </a:p>
          <a:p>
            <a:r>
              <a:rPr lang="it-IT" b="1" dirty="0"/>
              <a:t>A</a:t>
            </a:r>
            <a:r>
              <a:rPr lang="it-IT" dirty="0"/>
              <a:t> 18 anni entrò </a:t>
            </a:r>
            <a:r>
              <a:rPr lang="it-IT" dirty="0">
                <a:solidFill>
                  <a:srgbClr val="7030A0"/>
                </a:solidFill>
              </a:rPr>
              <a:t>nell’esercito bavarese frequentando la scuola di guerra, l’accademia di artiglieria e quella militare</a:t>
            </a:r>
            <a:r>
              <a:rPr lang="it-IT" dirty="0"/>
              <a:t>. </a:t>
            </a:r>
          </a:p>
          <a:p>
            <a:r>
              <a:rPr lang="it-IT" dirty="0"/>
              <a:t>Coronamento di questi studi fu la nomina a </a:t>
            </a:r>
            <a:r>
              <a:rPr lang="it-IT" dirty="0">
                <a:solidFill>
                  <a:srgbClr val="92D050"/>
                </a:solidFill>
              </a:rPr>
              <a:t>ufficiale di Stato Maggiore </a:t>
            </a:r>
            <a:r>
              <a:rPr lang="it-IT" dirty="0"/>
              <a:t>nel neocostituito esercito imperiale e nel 1903 </a:t>
            </a:r>
            <a:r>
              <a:rPr lang="it-IT" dirty="0">
                <a:solidFill>
                  <a:srgbClr val="00B0F0"/>
                </a:solidFill>
              </a:rPr>
              <a:t>l’insegnamento presso l’Accademia militare bavarese</a:t>
            </a:r>
            <a:r>
              <a:rPr lang="it-IT" dirty="0"/>
              <a:t>.</a:t>
            </a:r>
          </a:p>
          <a:p>
            <a:r>
              <a:rPr lang="it-IT" b="1" dirty="0"/>
              <a:t>Si era nel frattempo sposato con una </a:t>
            </a:r>
            <a:r>
              <a:rPr lang="it-IT" b="1" dirty="0">
                <a:solidFill>
                  <a:srgbClr val="FFC000"/>
                </a:solidFill>
              </a:rPr>
              <a:t>giovane ebrea</a:t>
            </a:r>
            <a:r>
              <a:rPr lang="it-IT" dirty="0"/>
              <a:t> e condusse un’esistenza normale finché nel 1908 venne inviato come “</a:t>
            </a:r>
            <a:r>
              <a:rPr lang="it-IT" dirty="0">
                <a:solidFill>
                  <a:srgbClr val="FF66FF"/>
                </a:solidFill>
              </a:rPr>
              <a:t>consigliere” in materia di artiglieria presso l’esercito giapponese.</a:t>
            </a:r>
          </a:p>
        </p:txBody>
      </p:sp>
    </p:spTree>
    <p:extLst>
      <p:ext uri="{BB962C8B-B14F-4D97-AF65-F5344CB8AC3E}">
        <p14:creationId xmlns:p14="http://schemas.microsoft.com/office/powerpoint/2010/main" val="2413549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268760"/>
            <a:ext cx="12104914" cy="5034069"/>
          </a:xfrm>
        </p:spPr>
        <p:txBody>
          <a:bodyPr>
            <a:normAutofit fontScale="92500"/>
          </a:bodyPr>
          <a:lstStyle/>
          <a:p>
            <a:r>
              <a:rPr lang="it-IT" b="1" dirty="0"/>
              <a:t>Questo evento cambiò radicalmente il suo pensiero politico e filosofico,</a:t>
            </a:r>
            <a:r>
              <a:rPr lang="it-IT" dirty="0"/>
              <a:t> </a:t>
            </a:r>
            <a:r>
              <a:rPr lang="it-IT" dirty="0">
                <a:solidFill>
                  <a:srgbClr val="FF0000"/>
                </a:solidFill>
              </a:rPr>
              <a:t>ponendovi al centro India, Tibet e Giappone come scrigno di filosofie e ideologie politiche che potevano trovare nuova linfa nella Germania proiettata verso la conquista del primato in Europa.</a:t>
            </a:r>
          </a:p>
          <a:p>
            <a:r>
              <a:rPr lang="it-IT" b="1" dirty="0"/>
              <a:t>Rientrò in patria nel 1913,</a:t>
            </a:r>
            <a:r>
              <a:rPr lang="it-IT" dirty="0"/>
              <a:t> anno in cui si iscrisse ai corsi di geografia presso l’Università di Monaco. </a:t>
            </a:r>
          </a:p>
          <a:p>
            <a:r>
              <a:rPr lang="it-IT" dirty="0"/>
              <a:t>La </a:t>
            </a:r>
            <a:r>
              <a:rPr lang="it-IT" dirty="0">
                <a:hlinkClick r:id="rId2"/>
              </a:rPr>
              <a:t>Grande guerra</a:t>
            </a:r>
            <a:r>
              <a:rPr lang="it-IT" dirty="0"/>
              <a:t> lo trovò sul fronte occidentale come ufficiale di artiglieria, ma già come </a:t>
            </a:r>
            <a:r>
              <a:rPr lang="it-IT" dirty="0">
                <a:solidFill>
                  <a:srgbClr val="FF66FF"/>
                </a:solidFill>
              </a:rPr>
              <a:t>“geopolitico”, studioso di “geografia difensiva”</a:t>
            </a:r>
            <a:r>
              <a:rPr lang="it-IT" dirty="0"/>
              <a:t>, discipline carenti, secondo lui, in Germania, ma invece sviluppate da tempo in Gran Bretagna che coltivava da sempre l’appartenenza all’impero come strumento “difensivo”.</a:t>
            </a:r>
          </a:p>
          <a:p>
            <a:r>
              <a:rPr lang="it-IT" b="1" dirty="0"/>
              <a:t>Con il senno di poi, potremmo dire che già allora</a:t>
            </a:r>
            <a:r>
              <a:rPr lang="it-IT" dirty="0"/>
              <a:t> la sua ostilità era indirizzata verso Gran Bretagna e Stati Uniti, impegnati a </a:t>
            </a:r>
            <a:r>
              <a:rPr lang="it-IT" dirty="0">
                <a:solidFill>
                  <a:srgbClr val="92D050"/>
                </a:solidFill>
              </a:rPr>
              <a:t>comprimere e comunque contenere lo sviluppo dei “grandi popoli del futuro”: russi, tedeschi e giapponesi</a:t>
            </a:r>
            <a:r>
              <a:rPr lang="it-IT" dirty="0"/>
              <a:t>.</a:t>
            </a:r>
            <a:endParaRPr lang="it-IT" dirty="0">
              <a:solidFill>
                <a:srgbClr val="FF66FF"/>
              </a:solidFill>
            </a:endParaRPr>
          </a:p>
        </p:txBody>
      </p:sp>
    </p:spTree>
    <p:extLst>
      <p:ext uri="{BB962C8B-B14F-4D97-AF65-F5344CB8AC3E}">
        <p14:creationId xmlns:p14="http://schemas.microsoft.com/office/powerpoint/2010/main" val="422042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DFF48-92B2-4D77-879E-6D3D58B1F465}"/>
              </a:ext>
            </a:extLst>
          </p:cNvPr>
          <p:cNvSpPr>
            <a:spLocks noGrp="1"/>
          </p:cNvSpPr>
          <p:nvPr>
            <p:ph type="title"/>
          </p:nvPr>
        </p:nvSpPr>
        <p:spPr/>
        <p:txBody>
          <a:bodyPr/>
          <a:lstStyle/>
          <a:p>
            <a:r>
              <a:rPr lang="it-IT" dirty="0"/>
              <a:t>                                   TESTI e ARTICOLI</a:t>
            </a:r>
          </a:p>
        </p:txBody>
      </p:sp>
      <p:sp>
        <p:nvSpPr>
          <p:cNvPr id="3" name="Segnaposto contenuto 2">
            <a:extLst>
              <a:ext uri="{FF2B5EF4-FFF2-40B4-BE49-F238E27FC236}">
                <a16:creationId xmlns:a16="http://schemas.microsoft.com/office/drawing/2014/main" id="{89C9974C-03C0-40F2-908A-4032516CAC86}"/>
              </a:ext>
            </a:extLst>
          </p:cNvPr>
          <p:cNvSpPr>
            <a:spLocks noGrp="1"/>
          </p:cNvSpPr>
          <p:nvPr>
            <p:ph idx="1"/>
          </p:nvPr>
        </p:nvSpPr>
        <p:spPr>
          <a:xfrm>
            <a:off x="0" y="1340768"/>
            <a:ext cx="11821886" cy="4744346"/>
          </a:xfrm>
        </p:spPr>
        <p:txBody>
          <a:bodyPr>
            <a:normAutofit fontScale="92500" lnSpcReduction="20000"/>
          </a:bodyPr>
          <a:lstStyle/>
          <a:p>
            <a:r>
              <a:rPr lang="it-IT" b="1" dirty="0"/>
              <a:t>Lizza G., Gli orizzonti della nuova geopolitica. Verso il 2050, UTET Università, Torino, 2021. </a:t>
            </a:r>
            <a:r>
              <a:rPr lang="it-IT" dirty="0"/>
              <a:t> </a:t>
            </a:r>
          </a:p>
          <a:p>
            <a:r>
              <a:rPr lang="it-IT" b="1" dirty="0"/>
              <a:t>Lizza G., Geopolitica delle prossime sfide</a:t>
            </a:r>
            <a:r>
              <a:rPr lang="it-IT" dirty="0"/>
              <a:t>, UTET.</a:t>
            </a:r>
            <a:endParaRPr lang="it-IT" sz="1800" b="0" i="0" u="none" strike="noStrike" baseline="0" dirty="0">
              <a:solidFill>
                <a:srgbClr val="000000"/>
              </a:solidFill>
              <a:latin typeface="Times New Roman" panose="02020603050405020304" pitchFamily="18" charset="0"/>
            </a:endParaRPr>
          </a:p>
          <a:p>
            <a:r>
              <a:rPr lang="it-IT" b="1" dirty="0"/>
              <a:t>Jean C., Geopolitica del mondo contemporaneo</a:t>
            </a:r>
            <a:r>
              <a:rPr lang="it-IT" sz="1800" b="0" i="0" u="none" strike="noStrike" baseline="0" dirty="0">
                <a:solidFill>
                  <a:srgbClr val="000000"/>
                </a:solidFill>
                <a:latin typeface="Times New Roman" panose="02020603050405020304" pitchFamily="18" charset="0"/>
              </a:rPr>
              <a:t>, </a:t>
            </a:r>
            <a:r>
              <a:rPr lang="it-IT" b="1" dirty="0"/>
              <a:t>Editori Laterza, Roma-Bari</a:t>
            </a:r>
          </a:p>
          <a:p>
            <a:r>
              <a:rPr lang="it-IT" b="1" dirty="0"/>
              <a:t>Epasto S., Le “guerre rinnovate” del periodo post-bipolare e le "nuove paci". Una mancata interruzione logica, </a:t>
            </a:r>
            <a:r>
              <a:rPr lang="it-IT" b="1" dirty="0" err="1"/>
              <a:t>spazialee</a:t>
            </a:r>
            <a:r>
              <a:rPr lang="it-IT" b="1" dirty="0"/>
              <a:t> temporale?, </a:t>
            </a:r>
            <a:r>
              <a:rPr lang="it-IT" dirty="0"/>
              <a:t>Documenti geografici, [S.l.], n. 2, p. 161-190, gen. 2023. ISSN 2281-7549. Disponibile all'indirizzo:&lt;https://www.documentigeografici.it/</a:t>
            </a:r>
            <a:r>
              <a:rPr lang="it-IT" dirty="0" err="1"/>
              <a:t>index.php</a:t>
            </a:r>
            <a:r>
              <a:rPr lang="it-IT" dirty="0"/>
              <a:t>/</a:t>
            </a:r>
            <a:r>
              <a:rPr lang="it-IT" dirty="0" err="1"/>
              <a:t>docugeo</a:t>
            </a:r>
            <a:r>
              <a:rPr lang="it-IT" dirty="0"/>
              <a:t>/</a:t>
            </a:r>
            <a:r>
              <a:rPr lang="it-IT" dirty="0" err="1"/>
              <a:t>article</a:t>
            </a:r>
            <a:r>
              <a:rPr lang="it-IT" dirty="0"/>
              <a:t>/</a:t>
            </a:r>
            <a:r>
              <a:rPr lang="it-IT" dirty="0" err="1"/>
              <a:t>view</a:t>
            </a:r>
            <a:r>
              <a:rPr lang="it-IT" dirty="0"/>
              <a:t>/379&gt;</a:t>
            </a:r>
          </a:p>
          <a:p>
            <a:r>
              <a:rPr lang="it-IT" b="1" dirty="0"/>
              <a:t>Epasto S., Guerra e pace: confini, limiti e rappresentazioni nelle narrazioni e nelle </a:t>
            </a:r>
            <a:r>
              <a:rPr lang="it-IT" b="1" dirty="0" err="1"/>
              <a:t>contronarrazioni</a:t>
            </a:r>
            <a:r>
              <a:rPr lang="it-IT" b="1" dirty="0"/>
              <a:t>, in</a:t>
            </a:r>
            <a:r>
              <a:rPr lang="it-IT" dirty="0"/>
              <a:t> Memorie Geografiche Nuova Serie - N. Anno 2023 in corso di pubblicazione</a:t>
            </a:r>
            <a:endParaRPr lang="it-IT" b="1" dirty="0"/>
          </a:p>
          <a:p>
            <a:r>
              <a:rPr lang="it-IT" b="1" dirty="0"/>
              <a:t>GLI ALTRI TESTI ED ARTICOLI SONO SOLO CONSIGLIATI PER APPROFONDIMENTO </a:t>
            </a:r>
          </a:p>
          <a:p>
            <a:endParaRPr lang="it-IT" dirty="0"/>
          </a:p>
          <a:p>
            <a:pPr algn="l"/>
            <a:endParaRPr lang="it-IT" sz="1800" b="0" i="0" u="none" strike="noStrike" baseline="0" dirty="0">
              <a:solidFill>
                <a:srgbClr val="000000"/>
              </a:solidFill>
              <a:latin typeface="Times New Roman" panose="02020603050405020304" pitchFamily="18" charset="0"/>
            </a:endParaRPr>
          </a:p>
          <a:p>
            <a:endParaRPr lang="it-IT" dirty="0"/>
          </a:p>
        </p:txBody>
      </p:sp>
    </p:spTree>
    <p:extLst>
      <p:ext uri="{BB962C8B-B14F-4D97-AF65-F5344CB8AC3E}">
        <p14:creationId xmlns:p14="http://schemas.microsoft.com/office/powerpoint/2010/main" val="165617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108857" y="1268760"/>
            <a:ext cx="11985172" cy="4990526"/>
          </a:xfrm>
        </p:spPr>
        <p:txBody>
          <a:bodyPr>
            <a:normAutofit/>
          </a:bodyPr>
          <a:lstStyle/>
          <a:p>
            <a:r>
              <a:rPr lang="it-IT" b="1" dirty="0"/>
              <a:t>Lo scoramento seguito alla sconfitta della Germania</a:t>
            </a:r>
            <a:r>
              <a:rPr lang="it-IT" dirty="0"/>
              <a:t> nella Grande guerra lo fece </a:t>
            </a:r>
            <a:r>
              <a:rPr lang="it-IT" dirty="0">
                <a:solidFill>
                  <a:srgbClr val="FF0000"/>
                </a:solidFill>
              </a:rPr>
              <a:t>avvicinare ai nascenti gruppi nazionalisti</a:t>
            </a:r>
            <a:r>
              <a:rPr lang="it-IT" dirty="0"/>
              <a:t>, nei quali Haushofer introdusse </a:t>
            </a:r>
            <a:r>
              <a:rPr lang="it-IT" dirty="0">
                <a:solidFill>
                  <a:srgbClr val="92D050"/>
                </a:solidFill>
              </a:rPr>
              <a:t>la teoria della razza ariana, nata in Asia e poi migrata in Europa</a:t>
            </a:r>
            <a:r>
              <a:rPr lang="it-IT" dirty="0"/>
              <a:t>, canovaccio mistico-ideologico di cui si sarebbero appropriati alcuni dei principali esponenti nazisti da Hess a Himmler e allo stesso Hitler.</a:t>
            </a:r>
          </a:p>
          <a:p>
            <a:r>
              <a:rPr lang="it-IT" b="1" dirty="0">
                <a:solidFill>
                  <a:srgbClr val="FF66FF"/>
                </a:solidFill>
              </a:rPr>
              <a:t>La sua carriera ufficiale proseguì però come docente di geografia</a:t>
            </a:r>
            <a:r>
              <a:rPr lang="it-IT" b="1" dirty="0"/>
              <a:t>,</a:t>
            </a:r>
            <a:r>
              <a:rPr lang="it-IT" dirty="0"/>
              <a:t> presso l’Istituto di Geopolitica dell’Università di Monaco: la sua missione era </a:t>
            </a:r>
            <a:r>
              <a:rPr lang="it-IT" dirty="0">
                <a:solidFill>
                  <a:srgbClr val="00B0F0"/>
                </a:solidFill>
              </a:rPr>
              <a:t>formare una nuova classe diplomatica pronta a ribaltare le clausole inique del trattato di Versailles che avevano portato alla “cancellazione della Germania come soggetto della storia”.</a:t>
            </a:r>
          </a:p>
        </p:txBody>
      </p:sp>
    </p:spTree>
    <p:extLst>
      <p:ext uri="{BB962C8B-B14F-4D97-AF65-F5344CB8AC3E}">
        <p14:creationId xmlns:p14="http://schemas.microsoft.com/office/powerpoint/2010/main" val="1302892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108857" y="1268760"/>
            <a:ext cx="12083143" cy="4936097"/>
          </a:xfrm>
        </p:spPr>
        <p:txBody>
          <a:bodyPr>
            <a:normAutofit fontScale="92500" lnSpcReduction="10000"/>
          </a:bodyPr>
          <a:lstStyle/>
          <a:p>
            <a:r>
              <a:rPr lang="it-IT" b="1" dirty="0"/>
              <a:t>A questo scopo, fondò la </a:t>
            </a:r>
            <a:r>
              <a:rPr lang="it-IT" b="1" i="1" dirty="0">
                <a:solidFill>
                  <a:srgbClr val="FF66FF"/>
                </a:solidFill>
              </a:rPr>
              <a:t>Rivista di Geopolitica</a:t>
            </a:r>
            <a:r>
              <a:rPr lang="it-IT" b="1" dirty="0"/>
              <a:t> nel 1924</a:t>
            </a:r>
            <a:r>
              <a:rPr lang="it-IT" dirty="0"/>
              <a:t> e incontrò personaggi tedeschi di rilievo come Von Tirpitz, Ludendorff, Adenauer, Kalergi e Hitler. </a:t>
            </a:r>
          </a:p>
          <a:p>
            <a:r>
              <a:rPr lang="it-IT" dirty="0"/>
              <a:t>Nel 1930, a riprova della sua ormai acquisita autorevolezza, divenne membro dell’American Geographical Society, cui seguirono cicli di conferenze in paesi europei tra cui </a:t>
            </a:r>
            <a:r>
              <a:rPr lang="it-IT" dirty="0">
                <a:solidFill>
                  <a:srgbClr val="92D050"/>
                </a:solidFill>
              </a:rPr>
              <a:t>l’Italia, </a:t>
            </a:r>
            <a:r>
              <a:rPr lang="it-IT" dirty="0"/>
              <a:t>dove nel 1938, fu pubblicata la </a:t>
            </a:r>
            <a:r>
              <a:rPr lang="it-IT" i="1" dirty="0">
                <a:solidFill>
                  <a:srgbClr val="FF0000"/>
                </a:solidFill>
              </a:rPr>
              <a:t>Rivista Geopolitica</a:t>
            </a:r>
            <a:r>
              <a:rPr lang="it-IT" dirty="0">
                <a:solidFill>
                  <a:srgbClr val="FF0000"/>
                </a:solidFill>
              </a:rPr>
              <a:t>, con il saluto augurale dello stesso Haushofer.</a:t>
            </a:r>
          </a:p>
          <a:p>
            <a:r>
              <a:rPr lang="it-IT" b="1" dirty="0">
                <a:solidFill>
                  <a:srgbClr val="00B0F0"/>
                </a:solidFill>
              </a:rPr>
              <a:t>Mostrò scarso entusiasmo per l’avventurismo militare di Hitler </a:t>
            </a:r>
            <a:r>
              <a:rPr lang="it-IT" dirty="0"/>
              <a:t>e addirittura aperta avversione al momento dell’invasione della Russia sovietica. </a:t>
            </a:r>
          </a:p>
          <a:p>
            <a:r>
              <a:rPr lang="it-IT" dirty="0"/>
              <a:t>Quando Hess fuggì in Inghilterra, perse un potente “protettore”, decisivo viste le origini ebraiche della moglie e il folle clima della persecuzione razziale.</a:t>
            </a:r>
          </a:p>
          <a:p>
            <a:r>
              <a:rPr lang="it-IT" b="1" dirty="0"/>
              <a:t>La fine della guerra e del nazismo</a:t>
            </a:r>
            <a:r>
              <a:rPr lang="it-IT" dirty="0"/>
              <a:t> </a:t>
            </a:r>
            <a:r>
              <a:rPr lang="it-IT" b="1" dirty="0"/>
              <a:t>non potevano restituire</a:t>
            </a:r>
            <a:r>
              <a:rPr lang="it-IT" dirty="0"/>
              <a:t> a un personaggio complesso come Haushofer una pur dolorosa serenità: </a:t>
            </a:r>
            <a:r>
              <a:rPr lang="it-IT" dirty="0">
                <a:solidFill>
                  <a:srgbClr val="00B050"/>
                </a:solidFill>
              </a:rPr>
              <a:t>indagato come criminale di guerra, poi prosciolto dalle accuse, fu privato della sua cattedra e della sua pensione. Nel marzo 1946, si suicidò con la moglie.</a:t>
            </a:r>
          </a:p>
        </p:txBody>
      </p:sp>
    </p:spTree>
    <p:extLst>
      <p:ext uri="{BB962C8B-B14F-4D97-AF65-F5344CB8AC3E}">
        <p14:creationId xmlns:p14="http://schemas.microsoft.com/office/powerpoint/2010/main" val="356780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76199" y="1600200"/>
            <a:ext cx="12017829" cy="4604657"/>
          </a:xfrm>
        </p:spPr>
        <p:txBody>
          <a:bodyPr>
            <a:normAutofit/>
          </a:bodyPr>
          <a:lstStyle/>
          <a:p>
            <a:r>
              <a:rPr lang="it-IT" dirty="0"/>
              <a:t>Si concentrò sulle conclusioni di Mackinder, che vedeva uno </a:t>
            </a:r>
            <a:r>
              <a:rPr lang="it-IT" dirty="0">
                <a:solidFill>
                  <a:srgbClr val="FF66FF"/>
                </a:solidFill>
              </a:rPr>
              <a:t>scontro permanente tra potenze marittime e potenze continentali</a:t>
            </a:r>
            <a:r>
              <a:rPr lang="it-IT" dirty="0"/>
              <a:t>: Francia, Inghilterra e Stati Uniti, secondo Haushofer, creavano un “</a:t>
            </a:r>
            <a:r>
              <a:rPr lang="it-IT" dirty="0">
                <a:solidFill>
                  <a:srgbClr val="92D050"/>
                </a:solidFill>
              </a:rPr>
              <a:t>cartello internazionale</a:t>
            </a:r>
            <a:r>
              <a:rPr lang="it-IT" dirty="0"/>
              <a:t>” ai danni delle potenze continentali quali Russia, Cina, India e Turchia. </a:t>
            </a:r>
          </a:p>
          <a:p>
            <a:r>
              <a:rPr lang="it-IT" dirty="0"/>
              <a:t>Rimaneva fuori da tale analisi la Germania degli anni Venti perché non più “soggetto della storia” in seguito alla disfatta nel 1918.</a:t>
            </a:r>
          </a:p>
          <a:p>
            <a:r>
              <a:rPr lang="it-IT" b="1" dirty="0">
                <a:solidFill>
                  <a:srgbClr val="00B0F0"/>
                </a:solidFill>
              </a:rPr>
              <a:t>Nel nascente scontro tra la crescente potenza degli Stati Uniti</a:t>
            </a:r>
            <a:r>
              <a:rPr lang="it-IT" dirty="0">
                <a:solidFill>
                  <a:srgbClr val="00B0F0"/>
                </a:solidFill>
              </a:rPr>
              <a:t>, come egemone sull’Oceano Pacifico, e Cina e Russia,</a:t>
            </a:r>
            <a:r>
              <a:rPr lang="it-IT" dirty="0"/>
              <a:t> Haushofer apprezzava molto </a:t>
            </a:r>
            <a:r>
              <a:rPr lang="it-IT" dirty="0">
                <a:solidFill>
                  <a:srgbClr val="FFC000"/>
                </a:solidFill>
              </a:rPr>
              <a:t>la politica giapponese, vista come garante di una politica pan-asiatica, anche attraverso la stabilizzazione della situazione cinese.</a:t>
            </a:r>
          </a:p>
        </p:txBody>
      </p:sp>
    </p:spTree>
    <p:extLst>
      <p:ext uri="{BB962C8B-B14F-4D97-AF65-F5344CB8AC3E}">
        <p14:creationId xmlns:p14="http://schemas.microsoft.com/office/powerpoint/2010/main" val="1653535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484784"/>
            <a:ext cx="12192000" cy="4850702"/>
          </a:xfrm>
        </p:spPr>
        <p:txBody>
          <a:bodyPr>
            <a:normAutofit/>
          </a:bodyPr>
          <a:lstStyle/>
          <a:p>
            <a:r>
              <a:rPr lang="it-IT" b="1" dirty="0">
                <a:solidFill>
                  <a:srgbClr val="92D050"/>
                </a:solidFill>
              </a:rPr>
              <a:t>Il Giappone </a:t>
            </a:r>
            <a:r>
              <a:rPr lang="it-IT" b="1" dirty="0"/>
              <a:t>fu oggetto di una vera e propria passione</a:t>
            </a:r>
            <a:r>
              <a:rPr lang="it-IT" dirty="0"/>
              <a:t> che lo portò a studiarne la politica estera come concreta applicazione dei principi della geopolitica: </a:t>
            </a:r>
            <a:r>
              <a:rPr lang="it-IT" dirty="0">
                <a:solidFill>
                  <a:srgbClr val="FF66FF"/>
                </a:solidFill>
              </a:rPr>
              <a:t>il paese, povero di materie prime sia in campo alimentare che in quello energetico, doveva avere una “base” agricola in Manciuria e un controllo sui porti cinesi per acquisire quote dei traffici petroliferi a proprio vantaggio</a:t>
            </a:r>
            <a:r>
              <a:rPr lang="it-IT" dirty="0"/>
              <a:t>. </a:t>
            </a:r>
          </a:p>
          <a:p>
            <a:r>
              <a:rPr lang="it-IT" dirty="0"/>
              <a:t>Accanto all’attività di studio, lo studioso svolse un’azione diplomatica volta a favorire rapporti più intensi tra Germania e Giappone. Contemporaneamente studiava il misticismo orientale giapponese, buddista e indù.</a:t>
            </a:r>
            <a:endParaRPr lang="it-IT" dirty="0">
              <a:solidFill>
                <a:srgbClr val="FFC000"/>
              </a:solidFill>
            </a:endParaRPr>
          </a:p>
        </p:txBody>
      </p:sp>
    </p:spTree>
    <p:extLst>
      <p:ext uri="{BB962C8B-B14F-4D97-AF65-F5344CB8AC3E}">
        <p14:creationId xmlns:p14="http://schemas.microsoft.com/office/powerpoint/2010/main" val="69413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600200"/>
            <a:ext cx="12192000" cy="4680857"/>
          </a:xfrm>
        </p:spPr>
        <p:txBody>
          <a:bodyPr>
            <a:normAutofit/>
          </a:bodyPr>
          <a:lstStyle/>
          <a:p>
            <a:pPr algn="just"/>
            <a:r>
              <a:rPr lang="it-IT" dirty="0"/>
              <a:t>A differenza della scuola di Henning amplia il campo di lavoro della Geopolitica partendo dal presupposto che </a:t>
            </a:r>
            <a:r>
              <a:rPr lang="it-IT" dirty="0">
                <a:solidFill>
                  <a:srgbClr val="FF0000"/>
                </a:solidFill>
              </a:rPr>
              <a:t>nello studio dello Stato sono implicate tutte le scienze che si occupano dell’uomo e della sua attività</a:t>
            </a:r>
          </a:p>
          <a:p>
            <a:pPr algn="just"/>
            <a:r>
              <a:rPr lang="it-IT" dirty="0"/>
              <a:t>Oltre, dunque, ai fattori geografici (fisici) anche quelli che intervengono nello sviluppo (struttura etnica, migrazioni, classi sociali, popolazione, economia privata, commerci, comunicazioni ecc.)</a:t>
            </a:r>
          </a:p>
          <a:p>
            <a:pPr algn="just"/>
            <a:r>
              <a:rPr lang="it-IT" dirty="0"/>
              <a:t>La </a:t>
            </a:r>
            <a:r>
              <a:rPr lang="it-IT" dirty="0">
                <a:solidFill>
                  <a:srgbClr val="00B0F0"/>
                </a:solidFill>
              </a:rPr>
              <a:t>Geopolitica</a:t>
            </a:r>
            <a:r>
              <a:rPr lang="it-IT" dirty="0"/>
              <a:t> studia la vita dello Stato sotto un duplice aspetto:</a:t>
            </a:r>
          </a:p>
          <a:p>
            <a:pPr marL="514350" indent="-514350" algn="just">
              <a:buAutoNum type="arabicParenR"/>
            </a:pPr>
            <a:r>
              <a:rPr lang="it-IT" dirty="0"/>
              <a:t>In quanto legata all’ambiente geografico</a:t>
            </a:r>
          </a:p>
          <a:p>
            <a:pPr marL="514350" indent="-514350" algn="just">
              <a:buAutoNum type="arabicParenR"/>
            </a:pPr>
            <a:r>
              <a:rPr lang="it-IT" dirty="0"/>
              <a:t>In quanto determinata dall’ambiente geografico</a:t>
            </a:r>
          </a:p>
          <a:p>
            <a:endParaRPr lang="it-IT" dirty="0"/>
          </a:p>
        </p:txBody>
      </p:sp>
    </p:spTree>
    <p:extLst>
      <p:ext uri="{BB962C8B-B14F-4D97-AF65-F5344CB8AC3E}">
        <p14:creationId xmlns:p14="http://schemas.microsoft.com/office/powerpoint/2010/main" val="1054299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214422"/>
            <a:ext cx="12192000" cy="5099292"/>
          </a:xfrm>
        </p:spPr>
        <p:txBody>
          <a:bodyPr>
            <a:normAutofit fontScale="92500"/>
          </a:bodyPr>
          <a:lstStyle/>
          <a:p>
            <a:pPr algn="just"/>
            <a:r>
              <a:rPr lang="it-IT" dirty="0"/>
              <a:t>La </a:t>
            </a:r>
            <a:r>
              <a:rPr lang="it-IT" dirty="0">
                <a:solidFill>
                  <a:srgbClr val="00B0F0"/>
                </a:solidFill>
              </a:rPr>
              <a:t>Geopolitica è una disciplina applicata</a:t>
            </a:r>
            <a:r>
              <a:rPr lang="it-IT" dirty="0"/>
              <a:t>, un’arte che gli uomini di governo non devono ignorare</a:t>
            </a:r>
          </a:p>
          <a:p>
            <a:pPr algn="just"/>
            <a:r>
              <a:rPr lang="it-IT" dirty="0"/>
              <a:t>La </a:t>
            </a:r>
            <a:r>
              <a:rPr lang="it-IT" dirty="0">
                <a:solidFill>
                  <a:srgbClr val="FF0000"/>
                </a:solidFill>
              </a:rPr>
              <a:t>GERMANIA</a:t>
            </a:r>
            <a:r>
              <a:rPr lang="it-IT" dirty="0"/>
              <a:t> per essere una </a:t>
            </a:r>
            <a:r>
              <a:rPr lang="it-IT" u="sng" dirty="0"/>
              <a:t>grande potenza </a:t>
            </a:r>
            <a:r>
              <a:rPr lang="it-IT" dirty="0"/>
              <a:t>al centro dell’Europa ha come condizione preliminare la </a:t>
            </a:r>
            <a:r>
              <a:rPr lang="it-IT" u="sng" dirty="0"/>
              <a:t>conquista dello spazio</a:t>
            </a:r>
          </a:p>
          <a:p>
            <a:pPr algn="just"/>
            <a:r>
              <a:rPr lang="it-IT" dirty="0"/>
              <a:t>A lui si deve la massima concettualizzazione di </a:t>
            </a:r>
            <a:r>
              <a:rPr lang="it-IT" dirty="0">
                <a:solidFill>
                  <a:srgbClr val="92D050"/>
                </a:solidFill>
              </a:rPr>
              <a:t>Lebensraum (spazio vitale) </a:t>
            </a:r>
            <a:r>
              <a:rPr lang="it-IT" dirty="0"/>
              <a:t>presupposto fondamentale per l’espansione tedesca</a:t>
            </a:r>
          </a:p>
          <a:p>
            <a:pPr algn="just"/>
            <a:r>
              <a:rPr lang="it-IT" dirty="0">
                <a:solidFill>
                  <a:srgbClr val="FF66FF"/>
                </a:solidFill>
              </a:rPr>
              <a:t>La GERMANIA, soffocata nelle frontiere, deve tendere alla </a:t>
            </a:r>
            <a:r>
              <a:rPr lang="it-IT" u="sng" dirty="0">
                <a:solidFill>
                  <a:srgbClr val="FF66FF"/>
                </a:solidFill>
              </a:rPr>
              <a:t>integrazione di tutte le popolazioni germaniche</a:t>
            </a:r>
            <a:r>
              <a:rPr lang="it-IT" dirty="0">
                <a:solidFill>
                  <a:srgbClr val="FF66FF"/>
                </a:solidFill>
              </a:rPr>
              <a:t> in un VASTO NUCLEO CENTRALE AUTOSUFFICIENTE</a:t>
            </a:r>
          </a:p>
          <a:p>
            <a:pPr algn="just"/>
            <a:r>
              <a:rPr lang="it-IT" dirty="0"/>
              <a:t>Lo Stato vive col desiderio di allargare i propri territori</a:t>
            </a:r>
          </a:p>
          <a:p>
            <a:pPr algn="just"/>
            <a:r>
              <a:rPr lang="it-IT" dirty="0"/>
              <a:t>Solo gli Stati deboli sono favorevoli all’immutabilità territoriale</a:t>
            </a:r>
          </a:p>
          <a:p>
            <a:pPr algn="just"/>
            <a:r>
              <a:rPr lang="it-IT" dirty="0"/>
              <a:t>Secondo Haushofer la </a:t>
            </a:r>
            <a:r>
              <a:rPr lang="it-IT" dirty="0">
                <a:solidFill>
                  <a:srgbClr val="7030A0"/>
                </a:solidFill>
              </a:rPr>
              <a:t>MANCANZA DI VISIONE GEOPOLITICA è stata causa della disfatta della Germania nella WWI</a:t>
            </a:r>
          </a:p>
          <a:p>
            <a:endParaRPr lang="it-IT" dirty="0"/>
          </a:p>
        </p:txBody>
      </p:sp>
    </p:spTree>
    <p:extLst>
      <p:ext uri="{BB962C8B-B14F-4D97-AF65-F5344CB8AC3E}">
        <p14:creationId xmlns:p14="http://schemas.microsoft.com/office/powerpoint/2010/main" val="2482577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1981200" y="1600200"/>
            <a:ext cx="8229600" cy="5141168"/>
          </a:xfrm>
        </p:spPr>
        <p:txBody>
          <a:bodyPr>
            <a:normAutofit/>
          </a:bodyPr>
          <a:lstStyle/>
          <a:p>
            <a:pPr algn="just"/>
            <a:r>
              <a:rPr lang="it-IT" dirty="0"/>
              <a:t>Fondamentale per l’impero tedesco concludere alleanze per la vittoria:</a:t>
            </a:r>
          </a:p>
          <a:p>
            <a:pPr marL="514350" indent="-514350" algn="just">
              <a:buAutoNum type="arabicParenR"/>
            </a:pPr>
            <a:r>
              <a:rPr lang="it-IT" dirty="0"/>
              <a:t>Giappone</a:t>
            </a:r>
          </a:p>
          <a:p>
            <a:pPr marL="514350" indent="-514350" algn="just">
              <a:buAutoNum type="arabicParenR"/>
            </a:pPr>
            <a:r>
              <a:rPr lang="it-IT" dirty="0"/>
              <a:t>Unione Sovietica</a:t>
            </a:r>
          </a:p>
          <a:p>
            <a:pPr algn="just"/>
            <a:endParaRPr lang="it-IT" dirty="0"/>
          </a:p>
          <a:p>
            <a:pPr marL="0" indent="0" algn="ctr">
              <a:buNone/>
            </a:pPr>
            <a:r>
              <a:rPr lang="it-IT" dirty="0"/>
              <a:t>No guerra come obiettivo, ma emergere nella scena mondiale di un limitato numero di Stati:</a:t>
            </a:r>
          </a:p>
          <a:p>
            <a:endParaRPr lang="it-IT" dirty="0"/>
          </a:p>
          <a:p>
            <a:pPr marL="0" indent="0" algn="ctr">
              <a:buNone/>
            </a:pPr>
            <a:r>
              <a:rPr lang="it-IT" dirty="0"/>
              <a:t>ORDINE INTERNAZIONALE COSTITUITO ATTRAVERSO AREE DI ESPANSIONE: </a:t>
            </a:r>
            <a:r>
              <a:rPr lang="it-IT" dirty="0">
                <a:solidFill>
                  <a:srgbClr val="FF0000"/>
                </a:solidFill>
              </a:rPr>
              <a:t>PANREGIONI</a:t>
            </a:r>
          </a:p>
          <a:p>
            <a:endParaRPr lang="it-IT" dirty="0"/>
          </a:p>
        </p:txBody>
      </p:sp>
    </p:spTree>
    <p:extLst>
      <p:ext uri="{BB962C8B-B14F-4D97-AF65-F5344CB8AC3E}">
        <p14:creationId xmlns:p14="http://schemas.microsoft.com/office/powerpoint/2010/main" val="2810501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E6952-C3C9-4ED6-AEF9-6F87575963F4}"/>
              </a:ext>
            </a:extLst>
          </p:cNvPr>
          <p:cNvSpPr>
            <a:spLocks noGrp="1"/>
          </p:cNvSpPr>
          <p:nvPr>
            <p:ph type="title"/>
          </p:nvPr>
        </p:nvSpPr>
        <p:spPr/>
        <p:txBody>
          <a:bodyPr/>
          <a:lstStyle/>
          <a:p>
            <a:r>
              <a:rPr lang="it-IT" dirty="0"/>
              <a:t>                                  KARL HAUSHOFER (1924)</a:t>
            </a:r>
          </a:p>
        </p:txBody>
      </p:sp>
      <p:sp>
        <p:nvSpPr>
          <p:cNvPr id="3" name="Segnaposto contenuto 2">
            <a:extLst>
              <a:ext uri="{FF2B5EF4-FFF2-40B4-BE49-F238E27FC236}">
                <a16:creationId xmlns:a16="http://schemas.microsoft.com/office/drawing/2014/main" id="{088D54EA-949B-464B-887A-7EBBB87C9E2A}"/>
              </a:ext>
            </a:extLst>
          </p:cNvPr>
          <p:cNvSpPr>
            <a:spLocks noGrp="1"/>
          </p:cNvSpPr>
          <p:nvPr>
            <p:ph idx="1"/>
          </p:nvPr>
        </p:nvSpPr>
        <p:spPr>
          <a:xfrm>
            <a:off x="0" y="1214422"/>
            <a:ext cx="12192000" cy="5066635"/>
          </a:xfrm>
        </p:spPr>
        <p:txBody>
          <a:bodyPr>
            <a:normAutofit lnSpcReduction="10000"/>
          </a:bodyPr>
          <a:lstStyle/>
          <a:p>
            <a:pPr marL="0" indent="0" algn="ctr">
              <a:buNone/>
            </a:pPr>
            <a:r>
              <a:rPr lang="it-IT" dirty="0">
                <a:solidFill>
                  <a:srgbClr val="FF0000"/>
                </a:solidFill>
              </a:rPr>
              <a:t>PANREGIONI</a:t>
            </a:r>
          </a:p>
          <a:p>
            <a:pPr marL="514350" indent="-514350">
              <a:buAutoNum type="arabicParenR"/>
            </a:pPr>
            <a:r>
              <a:rPr lang="it-IT" dirty="0">
                <a:solidFill>
                  <a:srgbClr val="92D050"/>
                </a:solidFill>
              </a:rPr>
              <a:t>PANREGIONE AMERICANA </a:t>
            </a:r>
            <a:r>
              <a:rPr lang="it-IT" dirty="0"/>
              <a:t>= dominata dagli U.S.A.</a:t>
            </a:r>
          </a:p>
          <a:p>
            <a:pPr marL="514350" indent="-514350">
              <a:buAutoNum type="arabicParenR"/>
            </a:pPr>
            <a:r>
              <a:rPr lang="it-IT" dirty="0">
                <a:solidFill>
                  <a:srgbClr val="00B0F0"/>
                </a:solidFill>
              </a:rPr>
              <a:t>PANREGIONE EUROPEA </a:t>
            </a:r>
            <a:r>
              <a:rPr lang="it-IT" dirty="0"/>
              <a:t>= dominata dalla Germania</a:t>
            </a:r>
          </a:p>
          <a:p>
            <a:pPr marL="514350" indent="-514350">
              <a:buAutoNum type="arabicParenR"/>
            </a:pPr>
            <a:r>
              <a:rPr lang="it-IT" dirty="0">
                <a:solidFill>
                  <a:srgbClr val="FF66FF"/>
                </a:solidFill>
              </a:rPr>
              <a:t>PANREGIONE ASIA CENTRALE E INDIA</a:t>
            </a:r>
            <a:r>
              <a:rPr lang="it-IT" dirty="0"/>
              <a:t> = dominata dall’URSS</a:t>
            </a:r>
          </a:p>
          <a:p>
            <a:pPr marL="514350" indent="-514350">
              <a:buAutoNum type="arabicParenR"/>
            </a:pPr>
            <a:r>
              <a:rPr lang="it-IT" dirty="0">
                <a:solidFill>
                  <a:srgbClr val="FF9900"/>
                </a:solidFill>
              </a:rPr>
              <a:t>PANREGIONE ASIA-PACIFICO </a:t>
            </a:r>
            <a:r>
              <a:rPr lang="it-IT" dirty="0"/>
              <a:t>= dominata dal Giappone</a:t>
            </a:r>
          </a:p>
          <a:p>
            <a:pPr marL="0" indent="0">
              <a:buNone/>
            </a:pPr>
            <a:endParaRPr lang="it-IT" dirty="0"/>
          </a:p>
          <a:p>
            <a:r>
              <a:rPr lang="it-IT" dirty="0"/>
              <a:t>Dopo ascesa di Hitler la scuola entra nell’orbita nazionalsocialista e diviene strumento di propaganda</a:t>
            </a:r>
          </a:p>
          <a:p>
            <a:r>
              <a:rPr lang="it-IT" dirty="0"/>
              <a:t>Uso del Terzo Reich delle teorie di Haushofer = pesante manipolazione</a:t>
            </a:r>
          </a:p>
          <a:p>
            <a:r>
              <a:rPr lang="it-IT" dirty="0">
                <a:solidFill>
                  <a:srgbClr val="7030A0"/>
                </a:solidFill>
              </a:rPr>
              <a:t>Le teorie di H. conobbero un revival dopo la fine della Guerra Fredda, con l’intensificarsi dei rapporti non solo economici, ma anche politici, tra Germania e Russia</a:t>
            </a:r>
          </a:p>
          <a:p>
            <a:pPr marL="0" indent="0">
              <a:buNone/>
            </a:pPr>
            <a:endParaRPr lang="it-IT" dirty="0">
              <a:solidFill>
                <a:srgbClr val="7030A0"/>
              </a:solidFill>
            </a:endParaRPr>
          </a:p>
          <a:p>
            <a:endParaRPr lang="it-IT" dirty="0"/>
          </a:p>
        </p:txBody>
      </p:sp>
    </p:spTree>
    <p:extLst>
      <p:ext uri="{BB962C8B-B14F-4D97-AF65-F5344CB8AC3E}">
        <p14:creationId xmlns:p14="http://schemas.microsoft.com/office/powerpoint/2010/main" val="2762577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1E9AA2A-DE3D-4598-AB80-CFDFB435A45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IL MONDO SECONDO KARL HAUSHOFER</a:t>
            </a:r>
          </a:p>
        </p:txBody>
      </p:sp>
      <p:pic>
        <p:nvPicPr>
          <p:cNvPr id="4" name="Segnaposto contenuto 3">
            <a:extLst>
              <a:ext uri="{FF2B5EF4-FFF2-40B4-BE49-F238E27FC236}">
                <a16:creationId xmlns:a16="http://schemas.microsoft.com/office/drawing/2014/main" id="{204262B7-17C7-4503-AC17-58C3A795A66A}"/>
              </a:ext>
            </a:extLst>
          </p:cNvPr>
          <p:cNvPicPr>
            <a:picLocks noGrp="1" noChangeAspect="1"/>
          </p:cNvPicPr>
          <p:nvPr>
            <p:ph idx="1"/>
          </p:nvPr>
        </p:nvPicPr>
        <p:blipFill>
          <a:blip r:embed="rId2"/>
          <a:stretch>
            <a:fillRect/>
          </a:stretch>
        </p:blipFill>
        <p:spPr>
          <a:xfrm>
            <a:off x="1446054" y="1675227"/>
            <a:ext cx="9299892" cy="4394199"/>
          </a:xfrm>
          <a:prstGeom prst="rect">
            <a:avLst/>
          </a:prstGeom>
        </p:spPr>
      </p:pic>
    </p:spTree>
    <p:extLst>
      <p:ext uri="{BB962C8B-B14F-4D97-AF65-F5344CB8AC3E}">
        <p14:creationId xmlns:p14="http://schemas.microsoft.com/office/powerpoint/2010/main" val="370349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3D5534E-F819-4940-841B-EED6F823A5C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LE PANREGIONI</a:t>
            </a:r>
          </a:p>
        </p:txBody>
      </p:sp>
      <p:pic>
        <p:nvPicPr>
          <p:cNvPr id="4098" name="Picture 2" descr="mappe geopolitica houshofer">
            <a:extLst>
              <a:ext uri="{FF2B5EF4-FFF2-40B4-BE49-F238E27FC236}">
                <a16:creationId xmlns:a16="http://schemas.microsoft.com/office/drawing/2014/main" id="{A0688CED-A256-43B8-8688-30673BBAE5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66523" y="1675227"/>
            <a:ext cx="705895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2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511BA-66F5-4462-86F2-8ADE25C5C864}"/>
              </a:ext>
            </a:extLst>
          </p:cNvPr>
          <p:cNvSpPr>
            <a:spLocks noGrp="1"/>
          </p:cNvSpPr>
          <p:nvPr>
            <p:ph type="title"/>
          </p:nvPr>
        </p:nvSpPr>
        <p:spPr/>
        <p:txBody>
          <a:bodyPr/>
          <a:lstStyle/>
          <a:p>
            <a:r>
              <a:rPr lang="it-IT" dirty="0"/>
              <a:t>                                     ESAME FINALE</a:t>
            </a:r>
          </a:p>
        </p:txBody>
      </p:sp>
      <p:sp>
        <p:nvSpPr>
          <p:cNvPr id="3" name="Segnaposto contenuto 2">
            <a:extLst>
              <a:ext uri="{FF2B5EF4-FFF2-40B4-BE49-F238E27FC236}">
                <a16:creationId xmlns:a16="http://schemas.microsoft.com/office/drawing/2014/main" id="{8401E924-E6B0-412F-B1A2-9BF1014E3F5D}"/>
              </a:ext>
            </a:extLst>
          </p:cNvPr>
          <p:cNvSpPr>
            <a:spLocks noGrp="1"/>
          </p:cNvSpPr>
          <p:nvPr>
            <p:ph idx="1"/>
          </p:nvPr>
        </p:nvSpPr>
        <p:spPr>
          <a:xfrm>
            <a:off x="1981200" y="1600201"/>
            <a:ext cx="8229600" cy="4349080"/>
          </a:xfrm>
        </p:spPr>
        <p:txBody>
          <a:bodyPr/>
          <a:lstStyle/>
          <a:p>
            <a:r>
              <a:rPr lang="it-IT" dirty="0"/>
              <a:t>Esame scritto: 20 domande a risposta multipla +4 domande a risposta aperta.</a:t>
            </a:r>
          </a:p>
          <a:p>
            <a:endParaRPr lang="it-IT" dirty="0"/>
          </a:p>
          <a:p>
            <a:endParaRPr lang="it-IT" dirty="0"/>
          </a:p>
          <a:p>
            <a:endParaRPr lang="it-IT" dirty="0"/>
          </a:p>
          <a:p>
            <a:r>
              <a:rPr lang="it-IT" dirty="0"/>
              <a:t>Esame orale: se si supera lo scritto, si passa all’esame orale. </a:t>
            </a:r>
          </a:p>
        </p:txBody>
      </p:sp>
    </p:spTree>
    <p:extLst>
      <p:ext uri="{BB962C8B-B14F-4D97-AF65-F5344CB8AC3E}">
        <p14:creationId xmlns:p14="http://schemas.microsoft.com/office/powerpoint/2010/main" val="3171270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FA686C-DB51-420F-9E6C-F882FE6534B8}"/>
              </a:ext>
            </a:extLst>
          </p:cNvPr>
          <p:cNvSpPr>
            <a:spLocks noGrp="1"/>
          </p:cNvSpPr>
          <p:nvPr>
            <p:ph type="title"/>
          </p:nvPr>
        </p:nvSpPr>
        <p:spPr/>
        <p:txBody>
          <a:bodyPr/>
          <a:lstStyle/>
          <a:p>
            <a:r>
              <a:rPr lang="it-IT" dirty="0"/>
              <a:t>                                  GEOPOLITICA IN ITALIA</a:t>
            </a:r>
          </a:p>
        </p:txBody>
      </p:sp>
      <p:sp>
        <p:nvSpPr>
          <p:cNvPr id="3" name="Segnaposto contenuto 2">
            <a:extLst>
              <a:ext uri="{FF2B5EF4-FFF2-40B4-BE49-F238E27FC236}">
                <a16:creationId xmlns:a16="http://schemas.microsoft.com/office/drawing/2014/main" id="{6C2C5B10-9368-47C7-AAAC-6E5D88A3B0F5}"/>
              </a:ext>
            </a:extLst>
          </p:cNvPr>
          <p:cNvSpPr>
            <a:spLocks noGrp="1"/>
          </p:cNvSpPr>
          <p:nvPr>
            <p:ph idx="1"/>
          </p:nvPr>
        </p:nvSpPr>
        <p:spPr>
          <a:xfrm>
            <a:off x="127322" y="1600200"/>
            <a:ext cx="12064678" cy="4626980"/>
          </a:xfrm>
        </p:spPr>
        <p:txBody>
          <a:bodyPr>
            <a:normAutofit fontScale="92500" lnSpcReduction="10000"/>
          </a:bodyPr>
          <a:lstStyle/>
          <a:p>
            <a:r>
              <a:rPr lang="it-IT" dirty="0">
                <a:solidFill>
                  <a:srgbClr val="FF0000"/>
                </a:solidFill>
              </a:rPr>
              <a:t>1939: a Trieste nasce la </a:t>
            </a:r>
            <a:r>
              <a:rPr lang="it-IT" b="1" dirty="0">
                <a:solidFill>
                  <a:srgbClr val="FF0000"/>
                </a:solidFill>
              </a:rPr>
              <a:t>RIVISTA GEOPOLITICA </a:t>
            </a:r>
            <a:r>
              <a:rPr lang="it-IT" dirty="0">
                <a:solidFill>
                  <a:srgbClr val="FF0000"/>
                </a:solidFill>
              </a:rPr>
              <a:t>diretta da </a:t>
            </a:r>
            <a:r>
              <a:rPr lang="it-IT" b="1" dirty="0">
                <a:solidFill>
                  <a:srgbClr val="FF0000"/>
                </a:solidFill>
              </a:rPr>
              <a:t>Ernesto Massi e Giorgio Roletto.</a:t>
            </a:r>
          </a:p>
          <a:p>
            <a:r>
              <a:rPr lang="it-IT" b="1" dirty="0">
                <a:solidFill>
                  <a:srgbClr val="00B0F0"/>
                </a:solidFill>
              </a:rPr>
              <a:t>La Rivista poneva alla base delle scelte geopolitiche il volontarismo derivante da una personalità volitiva e carismatica (Mussolini) in grado di indicare al popolo il suo futuro e di mobilitarne le energie per realizzarlo.</a:t>
            </a:r>
          </a:p>
          <a:p>
            <a:pPr fontAlgn="base"/>
            <a:r>
              <a:rPr lang="it-IT" dirty="0"/>
              <a:t>Geopolitica= la dottrina che ricerca ed elabora le componenti geografiche interagenti nell’analisi interdisciplinare degli spazi politici con particolare riguardo alla struttura, ai limiti e alla dinamica, quale integrazione della Geografia Politica</a:t>
            </a:r>
          </a:p>
          <a:p>
            <a:pPr fontAlgn="base"/>
            <a:r>
              <a:rPr lang="it-IT" dirty="0"/>
              <a:t>Geopolitica= sintesi del paesaggio geografico mondiale e delle cause geografiche e storico-politico-sociali della dinamica spaziale della società, con una netta contrapposizione al puro determinismo ambientale</a:t>
            </a:r>
          </a:p>
          <a:p>
            <a:pPr fontAlgn="base"/>
            <a:r>
              <a:rPr lang="it-IT" dirty="0">
                <a:solidFill>
                  <a:srgbClr val="92D050"/>
                </a:solidFill>
              </a:rPr>
              <a:t>Egemonia dell’Italia nel Mediterraneo, invocando una </a:t>
            </a:r>
            <a:r>
              <a:rPr lang="it-IT" b="1" dirty="0">
                <a:solidFill>
                  <a:srgbClr val="92D050"/>
                </a:solidFill>
              </a:rPr>
              <a:t>Unità Mediterranea</a:t>
            </a:r>
            <a:r>
              <a:rPr lang="it-IT" dirty="0">
                <a:solidFill>
                  <a:srgbClr val="92D050"/>
                </a:solidFill>
              </a:rPr>
              <a:t> per ragioni storiche e strategiche</a:t>
            </a:r>
          </a:p>
          <a:p>
            <a:endParaRPr lang="it-IT" dirty="0"/>
          </a:p>
        </p:txBody>
      </p:sp>
    </p:spTree>
    <p:extLst>
      <p:ext uri="{BB962C8B-B14F-4D97-AF65-F5344CB8AC3E}">
        <p14:creationId xmlns:p14="http://schemas.microsoft.com/office/powerpoint/2010/main" val="2384520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5FA686C-DB51-420F-9E6C-F882FE6534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GEOPOLITICA IN ITALIA</a:t>
            </a:r>
          </a:p>
        </p:txBody>
      </p:sp>
      <p:pic>
        <p:nvPicPr>
          <p:cNvPr id="4" name="Segnaposto contenuto 3">
            <a:extLst>
              <a:ext uri="{FF2B5EF4-FFF2-40B4-BE49-F238E27FC236}">
                <a16:creationId xmlns:a16="http://schemas.microsoft.com/office/drawing/2014/main" id="{34BA4CC8-CFE4-4C03-A998-261065E24880}"/>
              </a:ext>
            </a:extLst>
          </p:cNvPr>
          <p:cNvPicPr>
            <a:picLocks noGrp="1" noChangeAspect="1"/>
          </p:cNvPicPr>
          <p:nvPr>
            <p:ph idx="1"/>
          </p:nvPr>
        </p:nvPicPr>
        <p:blipFill>
          <a:blip r:embed="rId2"/>
          <a:stretch>
            <a:fillRect/>
          </a:stretch>
        </p:blipFill>
        <p:spPr>
          <a:xfrm>
            <a:off x="1989272" y="1675227"/>
            <a:ext cx="8213456" cy="4394199"/>
          </a:xfrm>
          <a:prstGeom prst="rect">
            <a:avLst/>
          </a:prstGeom>
        </p:spPr>
      </p:pic>
    </p:spTree>
    <p:extLst>
      <p:ext uri="{BB962C8B-B14F-4D97-AF65-F5344CB8AC3E}">
        <p14:creationId xmlns:p14="http://schemas.microsoft.com/office/powerpoint/2010/main" val="514052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FA686C-DB51-420F-9E6C-F882FE6534B8}"/>
              </a:ext>
            </a:extLst>
          </p:cNvPr>
          <p:cNvSpPr>
            <a:spLocks noGrp="1"/>
          </p:cNvSpPr>
          <p:nvPr>
            <p:ph type="title"/>
          </p:nvPr>
        </p:nvSpPr>
        <p:spPr/>
        <p:txBody>
          <a:bodyPr/>
          <a:lstStyle/>
          <a:p>
            <a:r>
              <a:rPr lang="it-IT" dirty="0"/>
              <a:t>                                  GEOPOLITICA IN ITALIA</a:t>
            </a:r>
          </a:p>
        </p:txBody>
      </p:sp>
      <p:sp>
        <p:nvSpPr>
          <p:cNvPr id="5" name="Segnaposto contenuto 4">
            <a:extLst>
              <a:ext uri="{FF2B5EF4-FFF2-40B4-BE49-F238E27FC236}">
                <a16:creationId xmlns:a16="http://schemas.microsoft.com/office/drawing/2014/main" id="{C409A701-6AB6-4B84-B0FF-D03779E58A96}"/>
              </a:ext>
            </a:extLst>
          </p:cNvPr>
          <p:cNvSpPr>
            <a:spLocks noGrp="1"/>
          </p:cNvSpPr>
          <p:nvPr>
            <p:ph idx="1"/>
          </p:nvPr>
        </p:nvSpPr>
        <p:spPr>
          <a:xfrm>
            <a:off x="0" y="1412776"/>
            <a:ext cx="12192000" cy="4756530"/>
          </a:xfrm>
        </p:spPr>
        <p:txBody>
          <a:bodyPr>
            <a:normAutofit fontScale="92500" lnSpcReduction="20000"/>
          </a:bodyPr>
          <a:lstStyle/>
          <a:p>
            <a:r>
              <a:rPr lang="it-IT" dirty="0">
                <a:solidFill>
                  <a:srgbClr val="FF0000"/>
                </a:solidFill>
              </a:rPr>
              <a:t>ORIGINALITA’ GEOPOLITICA ITALIANA</a:t>
            </a:r>
            <a:r>
              <a:rPr lang="it-IT" dirty="0"/>
              <a:t>:</a:t>
            </a:r>
          </a:p>
          <a:p>
            <a:pPr marL="514350" indent="-514350">
              <a:buAutoNum type="arabicParenR"/>
            </a:pPr>
            <a:r>
              <a:rPr lang="it-IT" dirty="0"/>
              <a:t>Geograficità del metodo</a:t>
            </a:r>
          </a:p>
          <a:p>
            <a:pPr marL="514350" indent="-514350">
              <a:buAutoNum type="arabicParenR"/>
            </a:pPr>
            <a:r>
              <a:rPr lang="it-IT" dirty="0"/>
              <a:t>Concezione spirituale dell’uomo sulla natura</a:t>
            </a:r>
          </a:p>
          <a:p>
            <a:endParaRPr lang="it-IT" dirty="0"/>
          </a:p>
          <a:p>
            <a:r>
              <a:rPr lang="it-IT" dirty="0"/>
              <a:t>Dopo anni ‘30 si perde qualsiasi traccia degli studi geopolitici in Italia nonostante nomi importanti collaborino alla rivista (</a:t>
            </a:r>
            <a:r>
              <a:rPr lang="it-IT" b="1" dirty="0"/>
              <a:t>Toschi, Toniolo, Caraci, Merlini</a:t>
            </a:r>
            <a:r>
              <a:rPr lang="it-IT" dirty="0"/>
              <a:t>….) =&gt; perché in contrapposizione con gli ambienti accademici tradizionali</a:t>
            </a:r>
          </a:p>
          <a:p>
            <a:endParaRPr lang="it-IT" dirty="0"/>
          </a:p>
          <a:p>
            <a:r>
              <a:rPr lang="it-IT" dirty="0"/>
              <a:t>Nazionalismo ed espansionismo =&gt; strumentalizzazione da parte del Fascismo</a:t>
            </a:r>
          </a:p>
          <a:p>
            <a:endParaRPr lang="it-IT" dirty="0"/>
          </a:p>
          <a:p>
            <a:r>
              <a:rPr lang="it-IT" dirty="0"/>
              <a:t>Percorsi analoghi seguì la Geopolitica in altri paesi, soprattutto e non a caso, in quelli obbligati alla luce del Nazionalismo: </a:t>
            </a:r>
            <a:r>
              <a:rPr lang="it-IT" dirty="0">
                <a:solidFill>
                  <a:srgbClr val="FF66FF"/>
                </a:solidFill>
              </a:rPr>
              <a:t>SPAGNA e GIAPPONE </a:t>
            </a:r>
            <a:r>
              <a:rPr lang="it-IT" dirty="0"/>
              <a:t>=&gt; Con diverse sfumature, Spagna e Giappone si ritagliano un ruolo </a:t>
            </a:r>
            <a:r>
              <a:rPr lang="it-IT" i="1" dirty="0"/>
              <a:t>panregionale</a:t>
            </a:r>
            <a:endParaRPr lang="it-IT" dirty="0"/>
          </a:p>
          <a:p>
            <a:endParaRPr lang="it-IT" dirty="0"/>
          </a:p>
        </p:txBody>
      </p:sp>
    </p:spTree>
    <p:extLst>
      <p:ext uri="{BB962C8B-B14F-4D97-AF65-F5344CB8AC3E}">
        <p14:creationId xmlns:p14="http://schemas.microsoft.com/office/powerpoint/2010/main" val="2140376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51595F-EC9E-49CE-9BD2-F258EFCC1815}"/>
              </a:ext>
            </a:extLst>
          </p:cNvPr>
          <p:cNvSpPr>
            <a:spLocks noGrp="1"/>
          </p:cNvSpPr>
          <p:nvPr>
            <p:ph type="title"/>
          </p:nvPr>
        </p:nvSpPr>
        <p:spPr/>
        <p:txBody>
          <a:bodyPr/>
          <a:lstStyle/>
          <a:p>
            <a:r>
              <a:rPr lang="it-IT" dirty="0"/>
              <a:t>                                  GEOPOLITICA IN GIAPPONE</a:t>
            </a:r>
          </a:p>
        </p:txBody>
      </p:sp>
      <p:sp>
        <p:nvSpPr>
          <p:cNvPr id="3" name="Segnaposto contenuto 2">
            <a:extLst>
              <a:ext uri="{FF2B5EF4-FFF2-40B4-BE49-F238E27FC236}">
                <a16:creationId xmlns:a16="http://schemas.microsoft.com/office/drawing/2014/main" id="{7BC07591-EB08-46DA-A5E7-9EEC9C19A9D6}"/>
              </a:ext>
            </a:extLst>
          </p:cNvPr>
          <p:cNvSpPr>
            <a:spLocks noGrp="1"/>
          </p:cNvSpPr>
          <p:nvPr>
            <p:ph idx="1"/>
          </p:nvPr>
        </p:nvSpPr>
        <p:spPr>
          <a:xfrm>
            <a:off x="1981200" y="1214423"/>
            <a:ext cx="8229600" cy="4911741"/>
          </a:xfrm>
        </p:spPr>
        <p:txBody>
          <a:bodyPr>
            <a:normAutofit fontScale="92500" lnSpcReduction="10000"/>
          </a:bodyPr>
          <a:lstStyle/>
          <a:p>
            <a:pPr marL="0" indent="0" algn="ctr">
              <a:buNone/>
            </a:pPr>
            <a:r>
              <a:rPr lang="it-IT" dirty="0"/>
              <a:t>Metà anni ‘20 – Opere di Haushofer</a:t>
            </a:r>
          </a:p>
          <a:p>
            <a:endParaRPr lang="it-IT" dirty="0"/>
          </a:p>
          <a:p>
            <a:pPr marL="0" indent="0" algn="ctr">
              <a:buNone/>
            </a:pPr>
            <a:r>
              <a:rPr lang="it-IT" dirty="0"/>
              <a:t>           DUPLICE TENDENZA GEOPOLITICA DEL GIAPPONE</a:t>
            </a:r>
          </a:p>
          <a:p>
            <a:pPr marL="514350" indent="-514350">
              <a:buAutoNum type="arabicParenR"/>
            </a:pPr>
            <a:r>
              <a:rPr lang="it-IT" dirty="0"/>
              <a:t>Continentale</a:t>
            </a:r>
          </a:p>
          <a:p>
            <a:pPr marL="514350" indent="-514350">
              <a:buAutoNum type="arabicParenR"/>
            </a:pPr>
            <a:r>
              <a:rPr lang="it-IT" dirty="0"/>
              <a:t>Oceanica</a:t>
            </a:r>
          </a:p>
          <a:p>
            <a:r>
              <a:rPr lang="it-IT" dirty="0"/>
              <a:t>Le due direttrici hanno segnato la storia del paese</a:t>
            </a:r>
          </a:p>
          <a:p>
            <a:r>
              <a:rPr lang="it-IT" dirty="0"/>
              <a:t>Riscoprono area Pacifico ed Estremo Oriente</a:t>
            </a:r>
          </a:p>
          <a:p>
            <a:r>
              <a:rPr lang="it-IT" dirty="0"/>
              <a:t>Risveglio nazionalistico e patriottico</a:t>
            </a:r>
          </a:p>
          <a:p>
            <a:r>
              <a:rPr lang="it-IT" dirty="0"/>
              <a:t>POLITICA ESPANSIONISTA</a:t>
            </a:r>
          </a:p>
          <a:p>
            <a:r>
              <a:rPr lang="it-IT" dirty="0"/>
              <a:t>Ingresso teorie geopolitiche tedesche =&gt; invasione Manciuria 1931</a:t>
            </a:r>
          </a:p>
          <a:p>
            <a:endParaRPr lang="it-IT" dirty="0"/>
          </a:p>
        </p:txBody>
      </p:sp>
      <p:sp>
        <p:nvSpPr>
          <p:cNvPr id="4" name="Freccia in giù 3">
            <a:extLst>
              <a:ext uri="{FF2B5EF4-FFF2-40B4-BE49-F238E27FC236}">
                <a16:creationId xmlns:a16="http://schemas.microsoft.com/office/drawing/2014/main" id="{6230C71D-1AC6-4387-B0E1-F2A3F1975A54}"/>
              </a:ext>
            </a:extLst>
          </p:cNvPr>
          <p:cNvSpPr/>
          <p:nvPr/>
        </p:nvSpPr>
        <p:spPr>
          <a:xfrm>
            <a:off x="5447928" y="1556792"/>
            <a:ext cx="484632" cy="4913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61284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DB053-EC4C-4CA7-BCD4-CA3135A0D582}"/>
              </a:ext>
            </a:extLst>
          </p:cNvPr>
          <p:cNvSpPr>
            <a:spLocks noGrp="1"/>
          </p:cNvSpPr>
          <p:nvPr>
            <p:ph type="title"/>
          </p:nvPr>
        </p:nvSpPr>
        <p:spPr/>
        <p:txBody>
          <a:bodyPr/>
          <a:lstStyle/>
          <a:p>
            <a:r>
              <a:rPr lang="it-IT" dirty="0"/>
              <a:t>                                  GEOPOLITICA IN GIAPPONE</a:t>
            </a:r>
          </a:p>
        </p:txBody>
      </p:sp>
      <p:sp>
        <p:nvSpPr>
          <p:cNvPr id="3" name="Segnaposto contenuto 2">
            <a:extLst>
              <a:ext uri="{FF2B5EF4-FFF2-40B4-BE49-F238E27FC236}">
                <a16:creationId xmlns:a16="http://schemas.microsoft.com/office/drawing/2014/main" id="{B87E2CB4-8163-4C3F-81AC-12F3B56F5DDD}"/>
              </a:ext>
            </a:extLst>
          </p:cNvPr>
          <p:cNvSpPr>
            <a:spLocks noGrp="1"/>
          </p:cNvSpPr>
          <p:nvPr>
            <p:ph idx="1"/>
          </p:nvPr>
        </p:nvSpPr>
        <p:spPr>
          <a:xfrm>
            <a:off x="1981200" y="1268761"/>
            <a:ext cx="8229600" cy="4857403"/>
          </a:xfrm>
        </p:spPr>
        <p:txBody>
          <a:bodyPr>
            <a:normAutofit fontScale="92500" lnSpcReduction="10000"/>
          </a:bodyPr>
          <a:lstStyle/>
          <a:p>
            <a:pPr marL="0" indent="0">
              <a:buNone/>
            </a:pPr>
            <a:r>
              <a:rPr lang="it-IT" dirty="0"/>
              <a:t>Due correnti geopolitiche:</a:t>
            </a:r>
          </a:p>
          <a:p>
            <a:pPr marL="0" indent="0">
              <a:buNone/>
            </a:pPr>
            <a:endParaRPr lang="it-IT" dirty="0"/>
          </a:p>
          <a:p>
            <a:pPr marL="514350" indent="-514350">
              <a:buAutoNum type="arabicParenR"/>
            </a:pPr>
            <a:r>
              <a:rPr lang="it-IT" dirty="0">
                <a:solidFill>
                  <a:srgbClr val="FF66FF"/>
                </a:solidFill>
              </a:rPr>
              <a:t>UNIVERSITA’ IMPERIALE DI KYOTO </a:t>
            </a:r>
            <a:r>
              <a:rPr lang="it-IT" dirty="0"/>
              <a:t>=&gt; ricerca appropriata geopolitica per l’impero giapponese (esaltazione ruolo tradizione geopolitica nella cultura giapponese / esaltazione tradizione spirituale giapponese) </a:t>
            </a:r>
          </a:p>
          <a:p>
            <a:pPr marL="514350" indent="-514350">
              <a:buAutoNum type="arabicParenR"/>
            </a:pPr>
            <a:endParaRPr lang="it-IT" dirty="0"/>
          </a:p>
          <a:p>
            <a:pPr marL="514350" indent="-514350">
              <a:buAutoNum type="arabicParenR"/>
            </a:pPr>
            <a:r>
              <a:rPr lang="it-IT" dirty="0">
                <a:solidFill>
                  <a:srgbClr val="00B050"/>
                </a:solidFill>
              </a:rPr>
              <a:t>GEOGRAFI E POLITICI SOSTENITORI DELLA GEOPOLITICA TEDESCA </a:t>
            </a:r>
            <a:r>
              <a:rPr lang="it-IT" dirty="0"/>
              <a:t>=&gt; Giappone e Germania posizione internazionale simile (Haushofer) =&gt; pianificazione territoriale nelle colonie (Manciuria, Corea, Formosa)</a:t>
            </a:r>
          </a:p>
          <a:p>
            <a:endParaRPr lang="it-IT" dirty="0"/>
          </a:p>
        </p:txBody>
      </p:sp>
    </p:spTree>
    <p:extLst>
      <p:ext uri="{BB962C8B-B14F-4D97-AF65-F5344CB8AC3E}">
        <p14:creationId xmlns:p14="http://schemas.microsoft.com/office/powerpoint/2010/main" val="304228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B65B-CEEF-42C0-B74B-B30F5F9B1134}"/>
              </a:ext>
            </a:extLst>
          </p:cNvPr>
          <p:cNvSpPr>
            <a:spLocks noGrp="1"/>
          </p:cNvSpPr>
          <p:nvPr>
            <p:ph type="title"/>
          </p:nvPr>
        </p:nvSpPr>
        <p:spPr>
          <a:xfrm>
            <a:off x="152400" y="274638"/>
            <a:ext cx="12039599" cy="939784"/>
          </a:xfrm>
        </p:spPr>
        <p:txBody>
          <a:bodyPr/>
          <a:lstStyle/>
          <a:p>
            <a:br>
              <a:rPr lang="it-IT" dirty="0"/>
            </a:br>
            <a:br>
              <a:rPr lang="it-IT" dirty="0"/>
            </a:br>
            <a:br>
              <a:rPr lang="it-IT" dirty="0"/>
            </a:br>
            <a:r>
              <a:rPr lang="it-IT" dirty="0"/>
              <a:t>SECONDO DOPOGUERRA E NUOVO ORDINE MONDIALE</a:t>
            </a:r>
          </a:p>
        </p:txBody>
      </p:sp>
      <p:sp>
        <p:nvSpPr>
          <p:cNvPr id="3" name="Segnaposto contenuto 2">
            <a:extLst>
              <a:ext uri="{FF2B5EF4-FFF2-40B4-BE49-F238E27FC236}">
                <a16:creationId xmlns:a16="http://schemas.microsoft.com/office/drawing/2014/main" id="{E3466198-C861-42E7-B6A4-964D7069DE90}"/>
              </a:ext>
            </a:extLst>
          </p:cNvPr>
          <p:cNvSpPr>
            <a:spLocks noGrp="1"/>
          </p:cNvSpPr>
          <p:nvPr>
            <p:ph idx="1"/>
          </p:nvPr>
        </p:nvSpPr>
        <p:spPr>
          <a:xfrm>
            <a:off x="-1" y="2144486"/>
            <a:ext cx="12039599" cy="4191000"/>
          </a:xfrm>
        </p:spPr>
        <p:txBody>
          <a:bodyPr>
            <a:normAutofit fontScale="85000" lnSpcReduction="20000"/>
          </a:bodyPr>
          <a:lstStyle/>
          <a:p>
            <a:pPr fontAlgn="base"/>
            <a:r>
              <a:rPr lang="it-IT" dirty="0"/>
              <a:t>Fine Terzo Reich =&gt; fine geopolitica =&gt; pausa di riflessione</a:t>
            </a:r>
          </a:p>
          <a:p>
            <a:pPr fontAlgn="base"/>
            <a:r>
              <a:rPr lang="it-IT" dirty="0"/>
              <a:t>Dopo la WWII </a:t>
            </a:r>
            <a:r>
              <a:rPr lang="it-IT" dirty="0">
                <a:solidFill>
                  <a:srgbClr val="FF66FF"/>
                </a:solidFill>
              </a:rPr>
              <a:t>il termine «geopolitica» venne espulso dal linguaggio politico e al suo studio venne negato lo status di disciplina accademica: in Occidente era ritenuta «nazista», nell’URSS staliniana era considerata «borghese»</a:t>
            </a:r>
          </a:p>
          <a:p>
            <a:pPr fontAlgn="base"/>
            <a:endParaRPr lang="it-IT" dirty="0"/>
          </a:p>
          <a:p>
            <a:pPr fontAlgn="base"/>
            <a:r>
              <a:rPr lang="it-IT" dirty="0"/>
              <a:t>Fine della WWII (25 Aprile 1945) =&gt; conseguenze tanto in campo scientifico quanto in quello geopolitico</a:t>
            </a:r>
          </a:p>
          <a:p>
            <a:pPr marL="0" indent="0" fontAlgn="base">
              <a:buNone/>
            </a:pPr>
            <a:endParaRPr lang="it-IT" dirty="0"/>
          </a:p>
          <a:p>
            <a:pPr marL="0" indent="0" fontAlgn="base">
              <a:buNone/>
            </a:pPr>
            <a:r>
              <a:rPr lang="it-IT" dirty="0"/>
              <a:t>In campo scientifico:</a:t>
            </a:r>
          </a:p>
          <a:p>
            <a:pPr marL="514350" indent="-514350" fontAlgn="base">
              <a:buAutoNum type="arabicParenR"/>
            </a:pPr>
            <a:r>
              <a:rPr lang="it-IT" dirty="0"/>
              <a:t>Appannamento  della dottrina geopolitica</a:t>
            </a:r>
          </a:p>
          <a:p>
            <a:pPr marL="514350" indent="-514350" fontAlgn="base">
              <a:buAutoNum type="arabicParenR"/>
            </a:pPr>
            <a:r>
              <a:rPr lang="it-IT" dirty="0"/>
              <a:t>Ritorno alla geografia politica</a:t>
            </a:r>
          </a:p>
          <a:p>
            <a:pPr marL="514350" indent="-514350" fontAlgn="base">
              <a:buAutoNum type="arabicParenR"/>
            </a:pPr>
            <a:r>
              <a:rPr lang="it-IT" dirty="0"/>
              <a:t>Silenzio geopolitica tedesca e ingresso geopolitica statunitense</a:t>
            </a:r>
          </a:p>
          <a:p>
            <a:endParaRPr lang="it-IT" dirty="0"/>
          </a:p>
        </p:txBody>
      </p:sp>
    </p:spTree>
    <p:extLst>
      <p:ext uri="{BB962C8B-B14F-4D97-AF65-F5344CB8AC3E}">
        <p14:creationId xmlns:p14="http://schemas.microsoft.com/office/powerpoint/2010/main" val="1632838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B65B-CEEF-42C0-B74B-B30F5F9B1134}"/>
              </a:ext>
            </a:extLst>
          </p:cNvPr>
          <p:cNvSpPr>
            <a:spLocks noGrp="1"/>
          </p:cNvSpPr>
          <p:nvPr>
            <p:ph type="title"/>
          </p:nvPr>
        </p:nvSpPr>
        <p:spPr>
          <a:xfrm>
            <a:off x="0" y="274638"/>
            <a:ext cx="12191999" cy="939784"/>
          </a:xfrm>
        </p:spPr>
        <p:txBody>
          <a:bodyPr/>
          <a:lstStyle/>
          <a:p>
            <a:br>
              <a:rPr lang="it-IT" dirty="0"/>
            </a:br>
            <a:br>
              <a:rPr lang="it-IT" dirty="0"/>
            </a:br>
            <a:br>
              <a:rPr lang="it-IT" dirty="0"/>
            </a:br>
            <a:r>
              <a:rPr lang="it-IT" dirty="0"/>
              <a:t>SECONDO DOPOGUERRA E NUOVO ORDINE MONDIALE</a:t>
            </a:r>
          </a:p>
        </p:txBody>
      </p:sp>
      <p:sp>
        <p:nvSpPr>
          <p:cNvPr id="3" name="Segnaposto contenuto 2">
            <a:extLst>
              <a:ext uri="{FF2B5EF4-FFF2-40B4-BE49-F238E27FC236}">
                <a16:creationId xmlns:a16="http://schemas.microsoft.com/office/drawing/2014/main" id="{E3466198-C861-42E7-B6A4-964D7069DE90}"/>
              </a:ext>
            </a:extLst>
          </p:cNvPr>
          <p:cNvSpPr>
            <a:spLocks noGrp="1"/>
          </p:cNvSpPr>
          <p:nvPr>
            <p:ph idx="1"/>
          </p:nvPr>
        </p:nvSpPr>
        <p:spPr>
          <a:xfrm>
            <a:off x="337457" y="2111828"/>
            <a:ext cx="11484429" cy="4310743"/>
          </a:xfrm>
        </p:spPr>
        <p:txBody>
          <a:bodyPr>
            <a:normAutofit lnSpcReduction="10000"/>
          </a:bodyPr>
          <a:lstStyle/>
          <a:p>
            <a:pPr marL="0" indent="0" algn="ctr" fontAlgn="base">
              <a:buNone/>
            </a:pPr>
            <a:r>
              <a:rPr lang="it-IT" dirty="0"/>
              <a:t>In campo politico gli </a:t>
            </a:r>
            <a:r>
              <a:rPr lang="it-IT" dirty="0">
                <a:solidFill>
                  <a:srgbClr val="00B050"/>
                </a:solidFill>
              </a:rPr>
              <a:t>ACCORDI DI YALTA del1945 </a:t>
            </a:r>
            <a:r>
              <a:rPr lang="it-IT" dirty="0"/>
              <a:t>determinano il nuovo ordine mondiale segnato dal </a:t>
            </a:r>
            <a:r>
              <a:rPr lang="it-IT" dirty="0">
                <a:solidFill>
                  <a:srgbClr val="7030A0"/>
                </a:solidFill>
              </a:rPr>
              <a:t>bipolarismo.</a:t>
            </a:r>
          </a:p>
          <a:p>
            <a:pPr marL="0" indent="0" algn="ctr" fontAlgn="base">
              <a:buNone/>
            </a:pPr>
            <a:r>
              <a:rPr lang="it-IT" b="1" dirty="0"/>
              <a:t>CONFERENZA DI YALTA</a:t>
            </a:r>
          </a:p>
          <a:p>
            <a:pPr marL="0" indent="0" algn="ctr" fontAlgn="base">
              <a:buNone/>
            </a:pPr>
            <a:endParaRPr lang="it-IT" b="1" dirty="0"/>
          </a:p>
          <a:p>
            <a:pPr marL="0" indent="0" algn="ctr" fontAlgn="base">
              <a:buNone/>
            </a:pPr>
            <a:r>
              <a:rPr lang="it-IT" dirty="0"/>
              <a:t>Nuova definizione spazi geopolitici mondiali</a:t>
            </a:r>
          </a:p>
          <a:p>
            <a:pPr marL="0" indent="0" algn="ctr" fontAlgn="base">
              <a:buNone/>
            </a:pPr>
            <a:r>
              <a:rPr lang="it-IT" dirty="0"/>
              <a:t>Spartizione mondo in aree d’influenza</a:t>
            </a:r>
          </a:p>
          <a:p>
            <a:pPr marL="0" indent="0" algn="ctr" fontAlgn="base">
              <a:buNone/>
            </a:pPr>
            <a:r>
              <a:rPr lang="it-IT" dirty="0"/>
              <a:t>Ordine post-bellico che durerà fino agli anni ‘90</a:t>
            </a:r>
          </a:p>
          <a:p>
            <a:pPr marL="0" indent="0" algn="ctr" fontAlgn="base">
              <a:buNone/>
            </a:pPr>
            <a:r>
              <a:rPr lang="it-IT" dirty="0">
                <a:solidFill>
                  <a:srgbClr val="00B0F0"/>
                </a:solidFill>
              </a:rPr>
              <a:t>NUOVA REALTA’ BIPOLARE</a:t>
            </a:r>
          </a:p>
          <a:p>
            <a:pPr marL="0" indent="0" algn="ctr" fontAlgn="base">
              <a:buNone/>
            </a:pPr>
            <a:r>
              <a:rPr lang="it-IT" dirty="0"/>
              <a:t>L’Heartland di Mackinder rielaborata dagli studi geopolitici statunitensi</a:t>
            </a:r>
          </a:p>
          <a:p>
            <a:endParaRPr lang="it-IT" dirty="0"/>
          </a:p>
        </p:txBody>
      </p:sp>
      <p:sp>
        <p:nvSpPr>
          <p:cNvPr id="4" name="Freccia in giù 3">
            <a:extLst>
              <a:ext uri="{FF2B5EF4-FFF2-40B4-BE49-F238E27FC236}">
                <a16:creationId xmlns:a16="http://schemas.microsoft.com/office/drawing/2014/main" id="{F5A55C89-D5B3-488A-B609-07CC27720282}"/>
              </a:ext>
            </a:extLst>
          </p:cNvPr>
          <p:cNvSpPr/>
          <p:nvPr/>
        </p:nvSpPr>
        <p:spPr>
          <a:xfrm>
            <a:off x="5604894" y="3429000"/>
            <a:ext cx="484632" cy="423080"/>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49826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5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BA39621-1F59-4052-B7EB-F9485C3C0E6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dirty="0">
                <a:solidFill>
                  <a:srgbClr val="FFFFFF"/>
                </a:solidFill>
                <a:latin typeface="+mj-lt"/>
                <a:ea typeface="+mj-ea"/>
                <a:cs typeface="+mj-cs"/>
              </a:rPr>
              <a:t>ASSETTO GEOPOLITICO DURANTE LA GUERRA FREDDA (confini del 1980)</a:t>
            </a:r>
          </a:p>
        </p:txBody>
      </p:sp>
      <p:pic>
        <p:nvPicPr>
          <p:cNvPr id="4" name="Segnaposto contenuto 3">
            <a:extLst>
              <a:ext uri="{FF2B5EF4-FFF2-40B4-BE49-F238E27FC236}">
                <a16:creationId xmlns:a16="http://schemas.microsoft.com/office/drawing/2014/main" id="{24CCA8FA-C922-4C5D-936D-7252C7D10630}"/>
              </a:ext>
            </a:extLst>
          </p:cNvPr>
          <p:cNvPicPr>
            <a:picLocks noGrp="1" noChangeAspect="1"/>
          </p:cNvPicPr>
          <p:nvPr>
            <p:ph idx="1"/>
          </p:nvPr>
        </p:nvPicPr>
        <p:blipFill>
          <a:blip r:embed="rId2"/>
          <a:stretch>
            <a:fillRect/>
          </a:stretch>
        </p:blipFill>
        <p:spPr>
          <a:xfrm>
            <a:off x="4207933" y="1344624"/>
            <a:ext cx="7347537" cy="4169727"/>
          </a:xfrm>
          <a:prstGeom prst="rect">
            <a:avLst/>
          </a:prstGeom>
        </p:spPr>
      </p:pic>
    </p:spTree>
    <p:extLst>
      <p:ext uri="{BB962C8B-B14F-4D97-AF65-F5344CB8AC3E}">
        <p14:creationId xmlns:p14="http://schemas.microsoft.com/office/powerpoint/2010/main" val="3284677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02627-CB50-4AB2-B089-25BC34263CB7}"/>
              </a:ext>
            </a:extLst>
          </p:cNvPr>
          <p:cNvSpPr>
            <a:spLocks noGrp="1"/>
          </p:cNvSpPr>
          <p:nvPr>
            <p:ph type="title"/>
          </p:nvPr>
        </p:nvSpPr>
        <p:spPr/>
        <p:txBody>
          <a:bodyPr/>
          <a:lstStyle/>
          <a:p>
            <a:br>
              <a:rPr lang="it-IT" dirty="0"/>
            </a:br>
            <a:br>
              <a:rPr lang="it-IT" dirty="0"/>
            </a:br>
            <a:br>
              <a:rPr lang="it-IT" dirty="0"/>
            </a:br>
            <a:br>
              <a:rPr lang="it-IT" dirty="0"/>
            </a:br>
            <a:r>
              <a:rPr lang="it-IT" dirty="0"/>
              <a:t>IL CONTRIBUTO AMERICANO AL PENSIERO GEOPOLITICO</a:t>
            </a:r>
          </a:p>
        </p:txBody>
      </p:sp>
      <p:sp>
        <p:nvSpPr>
          <p:cNvPr id="3" name="Segnaposto contenuto 2">
            <a:extLst>
              <a:ext uri="{FF2B5EF4-FFF2-40B4-BE49-F238E27FC236}">
                <a16:creationId xmlns:a16="http://schemas.microsoft.com/office/drawing/2014/main" id="{84EF619F-D852-4EAE-A211-CADEDCE504D0}"/>
              </a:ext>
            </a:extLst>
          </p:cNvPr>
          <p:cNvSpPr>
            <a:spLocks noGrp="1"/>
          </p:cNvSpPr>
          <p:nvPr>
            <p:ph idx="1"/>
          </p:nvPr>
        </p:nvSpPr>
        <p:spPr/>
        <p:txBody>
          <a:bodyPr/>
          <a:lstStyle/>
          <a:p>
            <a:r>
              <a:rPr lang="it-IT" dirty="0"/>
              <a:t>Già a metà del XIX sec. gli USA si erano trasformati in Stato industriale in piena espansione =&gt; in quell’epoca si delinearono due contrapposti punti di vista:</a:t>
            </a:r>
          </a:p>
          <a:p>
            <a:pPr marL="514350" indent="-514350">
              <a:buAutoNum type="arabicParenR"/>
            </a:pPr>
            <a:r>
              <a:rPr lang="it-IT" u="sng" dirty="0"/>
              <a:t>quello </a:t>
            </a:r>
            <a:r>
              <a:rPr lang="it-IT" b="1" u="sng" dirty="0"/>
              <a:t>deterministico</a:t>
            </a:r>
            <a:r>
              <a:rPr lang="it-IT" u="sng" dirty="0"/>
              <a:t> </a:t>
            </a:r>
            <a:r>
              <a:rPr lang="it-IT" dirty="0"/>
              <a:t>che caratterizzerà il pensiero geografico politico</a:t>
            </a:r>
          </a:p>
          <a:p>
            <a:pPr marL="514350" indent="-514350">
              <a:buAutoNum type="arabicParenR"/>
            </a:pPr>
            <a:r>
              <a:rPr lang="it-IT" dirty="0"/>
              <a:t>quello </a:t>
            </a:r>
            <a:r>
              <a:rPr lang="it-IT" b="1" dirty="0"/>
              <a:t>possibilista</a:t>
            </a:r>
            <a:r>
              <a:rPr lang="it-IT" dirty="0"/>
              <a:t> che origina dall'opera di Paul Vidal de la Blache e dalla scuola francese della "geografia umana"</a:t>
            </a:r>
          </a:p>
          <a:p>
            <a:endParaRPr lang="it-IT" dirty="0"/>
          </a:p>
        </p:txBody>
      </p:sp>
    </p:spTree>
    <p:extLst>
      <p:ext uri="{BB962C8B-B14F-4D97-AF65-F5344CB8AC3E}">
        <p14:creationId xmlns:p14="http://schemas.microsoft.com/office/powerpoint/2010/main" val="319463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02627-CB50-4AB2-B089-25BC34263CB7}"/>
              </a:ext>
            </a:extLst>
          </p:cNvPr>
          <p:cNvSpPr>
            <a:spLocks noGrp="1"/>
          </p:cNvSpPr>
          <p:nvPr>
            <p:ph type="title"/>
          </p:nvPr>
        </p:nvSpPr>
        <p:spPr/>
        <p:txBody>
          <a:bodyPr/>
          <a:lstStyle/>
          <a:p>
            <a:br>
              <a:rPr lang="it-IT" dirty="0"/>
            </a:br>
            <a:br>
              <a:rPr lang="it-IT" dirty="0"/>
            </a:br>
            <a:br>
              <a:rPr lang="it-IT" dirty="0"/>
            </a:br>
            <a:br>
              <a:rPr lang="it-IT" dirty="0"/>
            </a:br>
            <a:r>
              <a:rPr lang="it-IT" dirty="0"/>
              <a:t>IL CONTRIBUTO AMERICANO AL PENSIERO GEOPOLITICO</a:t>
            </a:r>
          </a:p>
        </p:txBody>
      </p:sp>
      <p:sp>
        <p:nvSpPr>
          <p:cNvPr id="3" name="Segnaposto contenuto 2">
            <a:extLst>
              <a:ext uri="{FF2B5EF4-FFF2-40B4-BE49-F238E27FC236}">
                <a16:creationId xmlns:a16="http://schemas.microsoft.com/office/drawing/2014/main" id="{84EF619F-D852-4EAE-A211-CADEDCE504D0}"/>
              </a:ext>
            </a:extLst>
          </p:cNvPr>
          <p:cNvSpPr>
            <a:spLocks noGrp="1"/>
          </p:cNvSpPr>
          <p:nvPr>
            <p:ph idx="1"/>
          </p:nvPr>
        </p:nvSpPr>
        <p:spPr/>
        <p:txBody>
          <a:bodyPr/>
          <a:lstStyle/>
          <a:p>
            <a:r>
              <a:rPr lang="it-IT" dirty="0"/>
              <a:t>Successivamente all'entrata degli USA nella WWI nel ‘17 la geografia politica statunitense visse un momento di notevole sviluppo e influenza</a:t>
            </a:r>
          </a:p>
          <a:p>
            <a:r>
              <a:rPr lang="it-IT" dirty="0"/>
              <a:t>L'American Geographical Society effettuò anche su richiesta di </a:t>
            </a:r>
            <a:r>
              <a:rPr lang="it-IT" b="1" dirty="0"/>
              <a:t>Woodrow Wilson </a:t>
            </a:r>
            <a:r>
              <a:rPr lang="it-IT" dirty="0"/>
              <a:t>circa 2000 rapporti analitici e funzionali alla diplomazia statunitense chiamata a contribuire alla sistemazione politico-geografica europea e mondiale durante la Conferenza di Pace di Versailles.</a:t>
            </a:r>
          </a:p>
          <a:p>
            <a:endParaRPr lang="it-IT" dirty="0"/>
          </a:p>
        </p:txBody>
      </p:sp>
    </p:spTree>
    <p:extLst>
      <p:ext uri="{BB962C8B-B14F-4D97-AF65-F5344CB8AC3E}">
        <p14:creationId xmlns:p14="http://schemas.microsoft.com/office/powerpoint/2010/main" val="182890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it-IT" dirty="0"/>
              <a:t>COS’E’ LA GEOPOLITICA</a:t>
            </a:r>
            <a:br>
              <a:rPr lang="it-IT" dirty="0"/>
            </a:br>
            <a:endParaRPr lang="it-IT" dirty="0"/>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pPr algn="ctr"/>
            <a:r>
              <a:rPr lang="it-IT" sz="3200" dirty="0"/>
              <a:t>GEOPOLITICA E CORRENTI DI PENSIERO</a:t>
            </a:r>
          </a:p>
          <a:p>
            <a:endParaRPr lang="it-IT" dirty="0"/>
          </a:p>
        </p:txBody>
      </p:sp>
    </p:spTree>
    <p:extLst>
      <p:ext uri="{BB962C8B-B14F-4D97-AF65-F5344CB8AC3E}">
        <p14:creationId xmlns:p14="http://schemas.microsoft.com/office/powerpoint/2010/main" val="3196328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02627-CB50-4AB2-B089-25BC34263CB7}"/>
              </a:ext>
            </a:extLst>
          </p:cNvPr>
          <p:cNvSpPr>
            <a:spLocks noGrp="1"/>
          </p:cNvSpPr>
          <p:nvPr>
            <p:ph type="title"/>
          </p:nvPr>
        </p:nvSpPr>
        <p:spPr/>
        <p:txBody>
          <a:bodyPr/>
          <a:lstStyle/>
          <a:p>
            <a:br>
              <a:rPr lang="it-IT" dirty="0"/>
            </a:br>
            <a:br>
              <a:rPr lang="it-IT" dirty="0"/>
            </a:br>
            <a:br>
              <a:rPr lang="it-IT" dirty="0"/>
            </a:br>
            <a:br>
              <a:rPr lang="it-IT" dirty="0"/>
            </a:br>
            <a:r>
              <a:rPr lang="it-IT" dirty="0"/>
              <a:t>IL CONTRIBUTO AMERICANO AL PENSIERO GEOPOLITICO</a:t>
            </a:r>
          </a:p>
        </p:txBody>
      </p:sp>
      <p:sp>
        <p:nvSpPr>
          <p:cNvPr id="3" name="Segnaposto contenuto 2">
            <a:extLst>
              <a:ext uri="{FF2B5EF4-FFF2-40B4-BE49-F238E27FC236}">
                <a16:creationId xmlns:a16="http://schemas.microsoft.com/office/drawing/2014/main" id="{84EF619F-D852-4EAE-A211-CADEDCE504D0}"/>
              </a:ext>
            </a:extLst>
          </p:cNvPr>
          <p:cNvSpPr>
            <a:spLocks noGrp="1"/>
          </p:cNvSpPr>
          <p:nvPr>
            <p:ph idx="1"/>
          </p:nvPr>
        </p:nvSpPr>
        <p:spPr/>
        <p:txBody>
          <a:bodyPr>
            <a:normAutofit lnSpcReduction="10000"/>
          </a:bodyPr>
          <a:lstStyle/>
          <a:p>
            <a:r>
              <a:rPr lang="it-IT" dirty="0"/>
              <a:t>Finita la WWII in ambito accademico la geopolitica risulta del tutto marginale ("morta perché strumentalizzata dal nazismo").  </a:t>
            </a:r>
          </a:p>
          <a:p>
            <a:r>
              <a:rPr lang="it-IT" dirty="0"/>
              <a:t>La geografia politica sparisce dalle Università mentre i geografi politici si convertono alla geografia economica oppure si interessano a singoli temi quali industrie etc. </a:t>
            </a:r>
          </a:p>
          <a:p>
            <a:r>
              <a:rPr lang="it-IT" dirty="0"/>
              <a:t>La nuova geografia è quella del quotidiano, una geografia intesa come geografia per la gente, che si interessa di fatti concreti come la scuola, i trasporti pubblici, la percezione dello spazio, le tasse e le dinamiche elettorali che caratterizzano la ricostruzione democratica.</a:t>
            </a:r>
          </a:p>
          <a:p>
            <a:endParaRPr lang="it-IT" dirty="0"/>
          </a:p>
        </p:txBody>
      </p:sp>
    </p:spTree>
    <p:extLst>
      <p:ext uri="{BB962C8B-B14F-4D97-AF65-F5344CB8AC3E}">
        <p14:creationId xmlns:p14="http://schemas.microsoft.com/office/powerpoint/2010/main" val="3884368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02627-CB50-4AB2-B089-25BC34263CB7}"/>
              </a:ext>
            </a:extLst>
          </p:cNvPr>
          <p:cNvSpPr>
            <a:spLocks noGrp="1"/>
          </p:cNvSpPr>
          <p:nvPr>
            <p:ph type="title"/>
          </p:nvPr>
        </p:nvSpPr>
        <p:spPr/>
        <p:txBody>
          <a:bodyPr/>
          <a:lstStyle/>
          <a:p>
            <a:br>
              <a:rPr lang="it-IT" dirty="0"/>
            </a:br>
            <a:br>
              <a:rPr lang="it-IT" dirty="0"/>
            </a:br>
            <a:br>
              <a:rPr lang="it-IT" dirty="0"/>
            </a:br>
            <a:br>
              <a:rPr lang="it-IT" dirty="0"/>
            </a:br>
            <a:r>
              <a:rPr lang="it-IT" dirty="0"/>
              <a:t>IL CONTRIBUTO AMERICANO AL PENSIERO GEOPOLITICO</a:t>
            </a:r>
          </a:p>
        </p:txBody>
      </p:sp>
      <p:sp>
        <p:nvSpPr>
          <p:cNvPr id="3" name="Segnaposto contenuto 2">
            <a:extLst>
              <a:ext uri="{FF2B5EF4-FFF2-40B4-BE49-F238E27FC236}">
                <a16:creationId xmlns:a16="http://schemas.microsoft.com/office/drawing/2014/main" id="{84EF619F-D852-4EAE-A211-CADEDCE504D0}"/>
              </a:ext>
            </a:extLst>
          </p:cNvPr>
          <p:cNvSpPr>
            <a:spLocks noGrp="1"/>
          </p:cNvSpPr>
          <p:nvPr>
            <p:ph idx="1"/>
          </p:nvPr>
        </p:nvSpPr>
        <p:spPr/>
        <p:txBody>
          <a:bodyPr>
            <a:normAutofit/>
          </a:bodyPr>
          <a:lstStyle/>
          <a:p>
            <a:r>
              <a:rPr lang="it-IT" dirty="0"/>
              <a:t>In relazione alla Geografia Politica ed alla Geopolitica, gli USA sono stati caratterizzati da due maggiori approcci:</a:t>
            </a:r>
          </a:p>
          <a:p>
            <a:pPr marL="0" indent="0">
              <a:buNone/>
            </a:pPr>
            <a:endParaRPr lang="it-IT" dirty="0"/>
          </a:p>
          <a:p>
            <a:pPr marL="514350" indent="-514350">
              <a:buAutoNum type="arabicParenR"/>
            </a:pPr>
            <a:r>
              <a:rPr lang="it-IT" u="sng" dirty="0">
                <a:solidFill>
                  <a:srgbClr val="00B0F0"/>
                </a:solidFill>
              </a:rPr>
              <a:t>Approccio globalista</a:t>
            </a:r>
            <a:r>
              <a:rPr lang="it-IT" dirty="0"/>
              <a:t>: ha dominato la politica statunitense fino agli anni 60-70 (esponenti: Spykman, Gray, Cline)</a:t>
            </a:r>
          </a:p>
          <a:p>
            <a:pPr marL="514350" indent="-514350">
              <a:buFont typeface="Arial" panose="020B0604020202020204" pitchFamily="34" charset="0"/>
              <a:buAutoNum type="arabicParenR"/>
            </a:pPr>
            <a:r>
              <a:rPr lang="it-IT" u="sng" dirty="0">
                <a:solidFill>
                  <a:srgbClr val="FF66FF"/>
                </a:solidFill>
              </a:rPr>
              <a:t>Approccio regionalista</a:t>
            </a:r>
            <a:r>
              <a:rPr lang="it-IT" dirty="0"/>
              <a:t>: dagli anni 60 in poi (esponenti: Kennan, Cohen, Brzezinski).</a:t>
            </a:r>
          </a:p>
          <a:p>
            <a:endParaRPr lang="it-IT" dirty="0"/>
          </a:p>
        </p:txBody>
      </p:sp>
    </p:spTree>
    <p:extLst>
      <p:ext uri="{BB962C8B-B14F-4D97-AF65-F5344CB8AC3E}">
        <p14:creationId xmlns:p14="http://schemas.microsoft.com/office/powerpoint/2010/main" val="345672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BD52A-D6C1-4731-B879-5C233AA87CA7}"/>
              </a:ext>
            </a:extLst>
          </p:cNvPr>
          <p:cNvSpPr>
            <a:spLocks noGrp="1"/>
          </p:cNvSpPr>
          <p:nvPr>
            <p:ph type="title"/>
          </p:nvPr>
        </p:nvSpPr>
        <p:spPr/>
        <p:txBody>
          <a:bodyPr/>
          <a:lstStyle/>
          <a:p>
            <a:br>
              <a:rPr lang="it-IT" dirty="0"/>
            </a:br>
            <a:br>
              <a:rPr lang="it-IT" dirty="0"/>
            </a:br>
            <a:br>
              <a:rPr lang="it-IT" dirty="0"/>
            </a:br>
            <a:r>
              <a:rPr lang="it-IT" dirty="0"/>
              <a:t>APPROCCIO GLOBALISTA</a:t>
            </a:r>
          </a:p>
        </p:txBody>
      </p:sp>
      <p:sp>
        <p:nvSpPr>
          <p:cNvPr id="3" name="Segnaposto contenuto 2">
            <a:extLst>
              <a:ext uri="{FF2B5EF4-FFF2-40B4-BE49-F238E27FC236}">
                <a16:creationId xmlns:a16="http://schemas.microsoft.com/office/drawing/2014/main" id="{20619069-6680-45C1-B653-D0631AC1AE13}"/>
              </a:ext>
            </a:extLst>
          </p:cNvPr>
          <p:cNvSpPr>
            <a:spLocks noGrp="1"/>
          </p:cNvSpPr>
          <p:nvPr>
            <p:ph idx="1"/>
          </p:nvPr>
        </p:nvSpPr>
        <p:spPr/>
        <p:txBody>
          <a:bodyPr/>
          <a:lstStyle/>
          <a:p>
            <a:pPr lvl="0">
              <a:buFontTx/>
              <a:buChar char="-"/>
            </a:pPr>
            <a:r>
              <a:rPr lang="it-IT" dirty="0"/>
              <a:t>Concetto di </a:t>
            </a:r>
            <a:r>
              <a:rPr lang="it-IT" dirty="0">
                <a:solidFill>
                  <a:srgbClr val="92D050"/>
                </a:solidFill>
              </a:rPr>
              <a:t>sicurezza in termini militari</a:t>
            </a:r>
          </a:p>
          <a:p>
            <a:pPr lvl="0">
              <a:buFontTx/>
              <a:buChar char="-"/>
            </a:pPr>
            <a:r>
              <a:rPr lang="it-IT" dirty="0"/>
              <a:t>importanza degli USA nelle relazioni internazionali</a:t>
            </a:r>
          </a:p>
          <a:p>
            <a:pPr lvl="0">
              <a:buFontTx/>
              <a:buChar char="-"/>
            </a:pPr>
            <a:r>
              <a:rPr lang="it-IT" dirty="0"/>
              <a:t>concentra l'attenzione sulle </a:t>
            </a:r>
            <a:r>
              <a:rPr lang="it-IT" dirty="0">
                <a:solidFill>
                  <a:srgbClr val="FF0000"/>
                </a:solidFill>
              </a:rPr>
              <a:t>grandi potenze </a:t>
            </a:r>
            <a:r>
              <a:rPr lang="it-IT" dirty="0"/>
              <a:t>e sui grandi centri di potere mondiali</a:t>
            </a:r>
          </a:p>
          <a:p>
            <a:pPr lvl="0">
              <a:buFontTx/>
              <a:buChar char="-"/>
            </a:pPr>
            <a:r>
              <a:rPr lang="it-IT" dirty="0">
                <a:solidFill>
                  <a:srgbClr val="FF66FF"/>
                </a:solidFill>
              </a:rPr>
              <a:t>terrore dell'URSS</a:t>
            </a:r>
          </a:p>
          <a:p>
            <a:pPr lvl="0">
              <a:buFontTx/>
              <a:buChar char="-"/>
            </a:pPr>
            <a:r>
              <a:rPr lang="it-IT" dirty="0"/>
              <a:t>sostegno di una politica di coinvolgimento e protezione della potenza statunitense</a:t>
            </a:r>
          </a:p>
          <a:p>
            <a:endParaRPr lang="it-IT" dirty="0"/>
          </a:p>
        </p:txBody>
      </p:sp>
    </p:spTree>
    <p:extLst>
      <p:ext uri="{BB962C8B-B14F-4D97-AF65-F5344CB8AC3E}">
        <p14:creationId xmlns:p14="http://schemas.microsoft.com/office/powerpoint/2010/main" val="2008146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BD52A-D6C1-4731-B879-5C233AA87CA7}"/>
              </a:ext>
            </a:extLst>
          </p:cNvPr>
          <p:cNvSpPr>
            <a:spLocks noGrp="1"/>
          </p:cNvSpPr>
          <p:nvPr>
            <p:ph type="title"/>
          </p:nvPr>
        </p:nvSpPr>
        <p:spPr/>
        <p:txBody>
          <a:bodyPr/>
          <a:lstStyle/>
          <a:p>
            <a:br>
              <a:rPr lang="it-IT" dirty="0"/>
            </a:br>
            <a:br>
              <a:rPr lang="it-IT" dirty="0"/>
            </a:br>
            <a:br>
              <a:rPr lang="it-IT" dirty="0"/>
            </a:br>
            <a:r>
              <a:rPr lang="it-IT" dirty="0"/>
              <a:t>APPROCCIO REGIONALISTA</a:t>
            </a:r>
          </a:p>
        </p:txBody>
      </p:sp>
      <p:sp>
        <p:nvSpPr>
          <p:cNvPr id="3" name="Segnaposto contenuto 2">
            <a:extLst>
              <a:ext uri="{FF2B5EF4-FFF2-40B4-BE49-F238E27FC236}">
                <a16:creationId xmlns:a16="http://schemas.microsoft.com/office/drawing/2014/main" id="{20619069-6680-45C1-B653-D0631AC1AE13}"/>
              </a:ext>
            </a:extLst>
          </p:cNvPr>
          <p:cNvSpPr>
            <a:spLocks noGrp="1"/>
          </p:cNvSpPr>
          <p:nvPr>
            <p:ph idx="1"/>
          </p:nvPr>
        </p:nvSpPr>
        <p:spPr/>
        <p:txBody>
          <a:bodyPr/>
          <a:lstStyle/>
          <a:p>
            <a:pPr lvl="0"/>
            <a:r>
              <a:rPr lang="it-IT" dirty="0"/>
              <a:t>Concetto di </a:t>
            </a:r>
            <a:r>
              <a:rPr lang="it-IT" dirty="0">
                <a:solidFill>
                  <a:srgbClr val="7030A0"/>
                </a:solidFill>
              </a:rPr>
              <a:t>sicurezza in termini economici e politici</a:t>
            </a:r>
          </a:p>
          <a:p>
            <a:pPr lvl="0"/>
            <a:r>
              <a:rPr lang="it-IT" dirty="0"/>
              <a:t>riconoscimento </a:t>
            </a:r>
            <a:r>
              <a:rPr lang="it-IT" dirty="0">
                <a:solidFill>
                  <a:srgbClr val="00B0F0"/>
                </a:solidFill>
              </a:rPr>
              <a:t>attori di rilievo e poteri regionali </a:t>
            </a:r>
          </a:p>
          <a:p>
            <a:pPr lvl="0"/>
            <a:r>
              <a:rPr lang="it-IT" dirty="0"/>
              <a:t>minore focalizzazione sulla minaccia dell'URSS</a:t>
            </a:r>
          </a:p>
          <a:p>
            <a:pPr lvl="0"/>
            <a:r>
              <a:rPr lang="it-IT" dirty="0"/>
              <a:t>sostiene una politica di coinvolgimento e protezione degli USA differenziale a seconda delle regioni e del loro significato politico-strategico</a:t>
            </a:r>
          </a:p>
          <a:p>
            <a:endParaRPr lang="it-IT" dirty="0"/>
          </a:p>
        </p:txBody>
      </p:sp>
    </p:spTree>
    <p:extLst>
      <p:ext uri="{BB962C8B-B14F-4D97-AF65-F5344CB8AC3E}">
        <p14:creationId xmlns:p14="http://schemas.microsoft.com/office/powerpoint/2010/main" val="744886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642257" y="1556657"/>
            <a:ext cx="11190514" cy="4569507"/>
          </a:xfrm>
        </p:spPr>
        <p:txBody>
          <a:bodyPr>
            <a:normAutofit/>
          </a:bodyPr>
          <a:lstStyle/>
          <a:p>
            <a:r>
              <a:rPr lang="it-IT" sz="2500" dirty="0"/>
              <a:t>Nacque in Olanda nel 1893, e, dopo aver svolto un’intensa attività giornalistica in molti paesi asiatici, si trasferì negli Stati Uniti nel 1920, insegnando prima in California e poi all’Università di Yale</a:t>
            </a:r>
          </a:p>
          <a:p>
            <a:r>
              <a:rPr lang="it-IT" sz="2500" dirty="0"/>
              <a:t>evidenziò sempre gli stretti legami fra geografia e politica internazionale, anzi spesso biasimò la classe dirigente americana, restia a un approccio realista, pragmatico e geografico, tipico di una condotta attiva sulla scena internazionale</a:t>
            </a:r>
          </a:p>
          <a:p>
            <a:endParaRPr lang="it-IT" sz="2500" dirty="0">
              <a:solidFill>
                <a:srgbClr val="1C1C1C"/>
              </a:solidFill>
              <a:latin typeface="Montserrat" panose="00000500000000000000" pitchFamily="2" charset="0"/>
            </a:endParaRPr>
          </a:p>
          <a:p>
            <a:endParaRPr lang="it-IT" sz="2500" dirty="0">
              <a:solidFill>
                <a:srgbClr val="1C1C1C"/>
              </a:solidFill>
              <a:latin typeface="Montserrat" panose="00000500000000000000" pitchFamily="2" charset="0"/>
            </a:endParaRPr>
          </a:p>
          <a:p>
            <a:r>
              <a:rPr lang="it-IT" sz="1800" b="1" dirty="0">
                <a:solidFill>
                  <a:srgbClr val="CC4331"/>
                </a:solidFill>
                <a:latin typeface="Montserrat" panose="00000500000000000000" pitchFamily="2" charset="0"/>
              </a:rPr>
              <a:t>“La geografia è il fattore più importante nella politica estera perché è il più permanente” (J. Spykman, “The Geography of the Peace”)</a:t>
            </a:r>
          </a:p>
        </p:txBody>
      </p:sp>
      <p:sp>
        <p:nvSpPr>
          <p:cNvPr id="4" name="Freccia in giù 3">
            <a:extLst>
              <a:ext uri="{FF2B5EF4-FFF2-40B4-BE49-F238E27FC236}">
                <a16:creationId xmlns:a16="http://schemas.microsoft.com/office/drawing/2014/main" id="{38F79956-A8B2-49A2-8F61-C18A727C042A}"/>
              </a:ext>
            </a:extLst>
          </p:cNvPr>
          <p:cNvSpPr/>
          <p:nvPr/>
        </p:nvSpPr>
        <p:spPr>
          <a:xfrm>
            <a:off x="5375920" y="3861049"/>
            <a:ext cx="484632" cy="491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47423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lnSpcReduction="10000"/>
          </a:bodyPr>
          <a:lstStyle/>
          <a:p>
            <a:pPr marL="0" indent="0" algn="ctr">
              <a:buNone/>
            </a:pPr>
            <a:r>
              <a:rPr lang="it-IT" dirty="0"/>
              <a:t>Parte come Mackinder dall’elemento base di un’area geografica di interesse geopolitico dominante ma la identifica nella </a:t>
            </a:r>
            <a:r>
              <a:rPr lang="it-IT" dirty="0">
                <a:solidFill>
                  <a:srgbClr val="FF66FF"/>
                </a:solidFill>
              </a:rPr>
              <a:t>FASCIA MARGINALE TRA L’HEARTLAND E L’AREA MARITTIMA ESTERNA</a:t>
            </a:r>
          </a:p>
          <a:p>
            <a:endParaRPr lang="it-IT" dirty="0"/>
          </a:p>
          <a:p>
            <a:pPr marL="0" indent="0" algn="ctr">
              <a:buNone/>
            </a:pPr>
            <a:endParaRPr lang="it-IT" b="1" dirty="0"/>
          </a:p>
          <a:p>
            <a:pPr marL="0" indent="0" algn="ctr">
              <a:buNone/>
            </a:pPr>
            <a:r>
              <a:rPr lang="it-IT" b="1" dirty="0">
                <a:solidFill>
                  <a:srgbClr val="FF9900"/>
                </a:solidFill>
              </a:rPr>
              <a:t>RIMLAND (Anello interno)</a:t>
            </a:r>
          </a:p>
          <a:p>
            <a:pPr marL="0" indent="0" algn="ctr">
              <a:buNone/>
            </a:pPr>
            <a:r>
              <a:rPr lang="it-IT" dirty="0"/>
              <a:t>Controllo Rimland decisivo nell’equilibrio delle forze tra potenze marittime e terrestri</a:t>
            </a:r>
          </a:p>
          <a:p>
            <a:pPr marL="0" indent="0" algn="ctr">
              <a:buNone/>
            </a:pPr>
            <a:r>
              <a:rPr lang="it-IT" dirty="0"/>
              <a:t>Interessante notare come il confronto geostrategico post-bellico tra USA e URSS ha spesso riguardato tale area</a:t>
            </a:r>
          </a:p>
          <a:p>
            <a:endParaRPr lang="it-IT" dirty="0"/>
          </a:p>
        </p:txBody>
      </p:sp>
      <p:sp>
        <p:nvSpPr>
          <p:cNvPr id="4" name="Freccia in giù 3">
            <a:extLst>
              <a:ext uri="{FF2B5EF4-FFF2-40B4-BE49-F238E27FC236}">
                <a16:creationId xmlns:a16="http://schemas.microsoft.com/office/drawing/2014/main" id="{38F79956-A8B2-49A2-8F61-C18A727C042A}"/>
              </a:ext>
            </a:extLst>
          </p:cNvPr>
          <p:cNvSpPr/>
          <p:nvPr/>
        </p:nvSpPr>
        <p:spPr>
          <a:xfrm>
            <a:off x="5519936" y="2937681"/>
            <a:ext cx="484632" cy="491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64627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a:bodyPr>
          <a:lstStyle/>
          <a:p>
            <a:endParaRPr lang="it-IT" dirty="0"/>
          </a:p>
        </p:txBody>
      </p:sp>
      <p:sp>
        <p:nvSpPr>
          <p:cNvPr id="4" name="Freccia in giù 3">
            <a:extLst>
              <a:ext uri="{FF2B5EF4-FFF2-40B4-BE49-F238E27FC236}">
                <a16:creationId xmlns:a16="http://schemas.microsoft.com/office/drawing/2014/main" id="{38F79956-A8B2-49A2-8F61-C18A727C042A}"/>
              </a:ext>
            </a:extLst>
          </p:cNvPr>
          <p:cNvSpPr/>
          <p:nvPr/>
        </p:nvSpPr>
        <p:spPr>
          <a:xfrm>
            <a:off x="5519936" y="3183341"/>
            <a:ext cx="484632" cy="491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Segnaposto contenuto 3">
            <a:extLst>
              <a:ext uri="{FF2B5EF4-FFF2-40B4-BE49-F238E27FC236}">
                <a16:creationId xmlns:a16="http://schemas.microsoft.com/office/drawing/2014/main" id="{6CA1BD2D-C80D-46E9-B209-5390341F9758}"/>
              </a:ext>
            </a:extLst>
          </p:cNvPr>
          <p:cNvPicPr>
            <a:picLocks noChangeAspect="1"/>
          </p:cNvPicPr>
          <p:nvPr/>
        </p:nvPicPr>
        <p:blipFill>
          <a:blip r:embed="rId2"/>
          <a:stretch>
            <a:fillRect/>
          </a:stretch>
        </p:blipFill>
        <p:spPr>
          <a:xfrm>
            <a:off x="2221308" y="1214422"/>
            <a:ext cx="7749385" cy="5472000"/>
          </a:xfrm>
          <a:prstGeom prst="rect">
            <a:avLst/>
          </a:prstGeom>
        </p:spPr>
      </p:pic>
    </p:spTree>
    <p:extLst>
      <p:ext uri="{BB962C8B-B14F-4D97-AF65-F5344CB8AC3E}">
        <p14:creationId xmlns:p14="http://schemas.microsoft.com/office/powerpoint/2010/main" val="3259194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2"/>
            <a:ext cx="8229600" cy="5526946"/>
          </a:xfrm>
        </p:spPr>
        <p:txBody>
          <a:bodyPr>
            <a:normAutofit lnSpcReduction="10000"/>
          </a:bodyPr>
          <a:lstStyle/>
          <a:p>
            <a:r>
              <a:rPr lang="it-IT" b="1" dirty="0">
                <a:solidFill>
                  <a:srgbClr val="FF0000"/>
                </a:solidFill>
              </a:rPr>
              <a:t>L'approccio globalista di Spykman</a:t>
            </a:r>
            <a:r>
              <a:rPr lang="it-IT" dirty="0"/>
              <a:t>: precursore del </a:t>
            </a:r>
            <a:r>
              <a:rPr lang="it-IT" dirty="0">
                <a:solidFill>
                  <a:srgbClr val="92D050"/>
                </a:solidFill>
              </a:rPr>
              <a:t>realismo politico</a:t>
            </a:r>
            <a:r>
              <a:rPr lang="it-IT" dirty="0"/>
              <a:t>, egli sosteneva che gli USA ignorassero il fattore geografico e seguissero una politica di sicurezza non realistica e inadeguata.</a:t>
            </a:r>
          </a:p>
          <a:p>
            <a:r>
              <a:rPr lang="it-IT" dirty="0"/>
              <a:t>In uno dei suoi più famosi articoli:</a:t>
            </a:r>
          </a:p>
          <a:p>
            <a:pPr lvl="0">
              <a:buFontTx/>
              <a:buChar char="-"/>
            </a:pPr>
            <a:r>
              <a:rPr lang="it-IT" dirty="0"/>
              <a:t>che </a:t>
            </a:r>
            <a:r>
              <a:rPr lang="it-IT" dirty="0">
                <a:solidFill>
                  <a:srgbClr val="FF66FF"/>
                </a:solidFill>
              </a:rPr>
              <a:t>la geografia è il più importante fattore condizionante la politica estera </a:t>
            </a:r>
          </a:p>
          <a:p>
            <a:pPr lvl="0">
              <a:buFontTx/>
              <a:buChar char="-"/>
            </a:pPr>
            <a:r>
              <a:rPr lang="it-IT" dirty="0"/>
              <a:t>La dimensione territoriale non significa di per sé forza ma forza potenziale, mentre l'elemento essenziale di uno Stato grande e potente è l'effettivo controllo centrale sul territorio e l'effettiva integrazione di ampie aree</a:t>
            </a:r>
          </a:p>
          <a:p>
            <a:pPr lvl="0">
              <a:buFontTx/>
              <a:buChar char="-"/>
            </a:pPr>
            <a:r>
              <a:rPr lang="it-IT" dirty="0">
                <a:solidFill>
                  <a:srgbClr val="00B0F0"/>
                </a:solidFill>
              </a:rPr>
              <a:t>La posizione dello Stato rispetto al mondo è ancora più importante della sua dimensione.</a:t>
            </a:r>
          </a:p>
          <a:p>
            <a:endParaRPr lang="it-IT" dirty="0"/>
          </a:p>
        </p:txBody>
      </p:sp>
    </p:spTree>
    <p:extLst>
      <p:ext uri="{BB962C8B-B14F-4D97-AF65-F5344CB8AC3E}">
        <p14:creationId xmlns:p14="http://schemas.microsoft.com/office/powerpoint/2010/main" val="4031291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76200" y="1214422"/>
            <a:ext cx="12115800" cy="4892464"/>
          </a:xfrm>
        </p:spPr>
        <p:txBody>
          <a:bodyPr>
            <a:normAutofit/>
          </a:bodyPr>
          <a:lstStyle/>
          <a:p>
            <a:r>
              <a:rPr lang="it-IT" sz="2500" dirty="0"/>
              <a:t>L’opera di S. è caratterizzata da molti temi comuni a tutti gli altri </a:t>
            </a:r>
            <a:r>
              <a:rPr lang="it-IT" sz="2500" b="1" dirty="0">
                <a:solidFill>
                  <a:srgbClr val="FFC000"/>
                </a:solidFill>
              </a:rPr>
              <a:t>realisti,</a:t>
            </a:r>
            <a:r>
              <a:rPr lang="it-IT" sz="2500" dirty="0"/>
              <a:t> a cominciare dalla polemica con l’altra scuola sino ad allora dominante, e cioè quella </a:t>
            </a:r>
            <a:r>
              <a:rPr lang="it-IT" sz="2500" b="1" dirty="0">
                <a:solidFill>
                  <a:srgbClr val="92D050"/>
                </a:solidFill>
              </a:rPr>
              <a:t>«utopista».</a:t>
            </a:r>
          </a:p>
          <a:p>
            <a:r>
              <a:rPr lang="it-IT" sz="2500" b="1" dirty="0">
                <a:solidFill>
                  <a:srgbClr val="92D050"/>
                </a:solidFill>
              </a:rPr>
              <a:t> La «scuola utopistica» </a:t>
            </a:r>
            <a:r>
              <a:rPr lang="it-IT" sz="2500" dirty="0"/>
              <a:t>si basa sulla convinzione che sia possibile creare un assetto internazionale improntato agli ideali di giustizia e di legalità e retto da organizzazioni internazionali (prima tra le quali la </a:t>
            </a:r>
            <a:r>
              <a:rPr lang="it-IT" sz="2500" dirty="0">
                <a:hlinkClick r:id="rId2">
                  <a:extLst>
                    <a:ext uri="{A12FA001-AC4F-418D-AE19-62706E023703}">
                      <ahyp:hlinkClr xmlns:ahyp="http://schemas.microsoft.com/office/drawing/2018/hyperlinkcolor" val="tx"/>
                    </a:ext>
                  </a:extLst>
                </a:hlinkClick>
              </a:rPr>
              <a:t>Società delle Nazioni</a:t>
            </a:r>
            <a:r>
              <a:rPr lang="it-IT" sz="2500" dirty="0"/>
              <a:t>) che svolgano funzioni di governo mondiale</a:t>
            </a:r>
          </a:p>
          <a:p>
            <a:r>
              <a:rPr lang="it-IT" sz="2500" dirty="0"/>
              <a:t>S. e i </a:t>
            </a:r>
            <a:r>
              <a:rPr lang="it-IT" sz="2500" dirty="0">
                <a:solidFill>
                  <a:srgbClr val="00B0F0"/>
                </a:solidFill>
              </a:rPr>
              <a:t>realisti</a:t>
            </a:r>
            <a:r>
              <a:rPr lang="it-IT" sz="2500" dirty="0"/>
              <a:t> muovono invece dall’assunto che la politica internazionale è, per sua natura, una lotta per la potenza tra Stati sovrani gelosi della loro autonomia.</a:t>
            </a:r>
          </a:p>
        </p:txBody>
      </p:sp>
    </p:spTree>
    <p:extLst>
      <p:ext uri="{BB962C8B-B14F-4D97-AF65-F5344CB8AC3E}">
        <p14:creationId xmlns:p14="http://schemas.microsoft.com/office/powerpoint/2010/main" val="3171486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304800" y="1752600"/>
            <a:ext cx="11277600" cy="4082143"/>
          </a:xfrm>
        </p:spPr>
        <p:txBody>
          <a:bodyPr>
            <a:normAutofit/>
          </a:bodyPr>
          <a:lstStyle/>
          <a:p>
            <a:r>
              <a:rPr lang="it-IT" sz="2500" dirty="0"/>
              <a:t>Direttamente legata a questa concezione delle relazioni internazionali è quindi l’importanza attribuita alla </a:t>
            </a:r>
            <a:r>
              <a:rPr lang="it-IT" sz="2500" b="1" dirty="0">
                <a:solidFill>
                  <a:srgbClr val="7030A0"/>
                </a:solidFill>
              </a:rPr>
              <a:t>ricerca della sicurezza da parte degli Stati</a:t>
            </a:r>
            <a:r>
              <a:rPr lang="it-IT" sz="2500" dirty="0"/>
              <a:t>, la quale viene vista come l’obiettivo primario della loro politica estera.</a:t>
            </a:r>
          </a:p>
          <a:p>
            <a:r>
              <a:rPr lang="it-IT" sz="2500" dirty="0"/>
              <a:t>E se la variabile cruciale è la potenza, la sicurezza e l’ordine potranno essere raggiunti facendo ricorso non tanto a strumenti giuridici o a principi morali, ma cercando di ottenere una </a:t>
            </a:r>
            <a:r>
              <a:rPr lang="it-IT" sz="2500" dirty="0">
                <a:solidFill>
                  <a:srgbClr val="00B050"/>
                </a:solidFill>
              </a:rPr>
              <a:t>distribuzione approssimativamente uguale della potenza tra gli Stati</a:t>
            </a:r>
            <a:r>
              <a:rPr lang="it-IT" sz="2500" dirty="0"/>
              <a:t>, per mezzo, cioè, della </a:t>
            </a:r>
            <a:r>
              <a:rPr lang="it-IT" sz="2500" dirty="0">
                <a:solidFill>
                  <a:srgbClr val="FF0000"/>
                </a:solidFill>
              </a:rPr>
              <a:t>vecchia politica dell’equilibrio</a:t>
            </a:r>
            <a:r>
              <a:rPr lang="it-IT" sz="2500" dirty="0"/>
              <a:t>.</a:t>
            </a:r>
          </a:p>
        </p:txBody>
      </p:sp>
    </p:spTree>
    <p:extLst>
      <p:ext uri="{BB962C8B-B14F-4D97-AF65-F5344CB8AC3E}">
        <p14:creationId xmlns:p14="http://schemas.microsoft.com/office/powerpoint/2010/main" val="263622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394441-AFE8-47A8-A77D-30904C7671D6}"/>
              </a:ext>
            </a:extLst>
          </p:cNvPr>
          <p:cNvSpPr>
            <a:spLocks noGrp="1"/>
          </p:cNvSpPr>
          <p:nvPr>
            <p:ph type="title"/>
          </p:nvPr>
        </p:nvSpPr>
        <p:spPr/>
        <p:txBody>
          <a:bodyPr/>
          <a:lstStyle/>
          <a:p>
            <a:r>
              <a:rPr lang="it-IT" dirty="0"/>
              <a:t>                        </a:t>
            </a:r>
            <a:br>
              <a:rPr lang="it-IT" dirty="0"/>
            </a:br>
            <a:br>
              <a:rPr lang="it-IT" dirty="0"/>
            </a:br>
            <a:br>
              <a:rPr lang="it-IT" dirty="0"/>
            </a:br>
            <a:r>
              <a:rPr lang="it-IT" dirty="0"/>
              <a:t> GEOGRAFIA POLITICA E GEOPOLITICA</a:t>
            </a:r>
          </a:p>
        </p:txBody>
      </p:sp>
      <p:sp>
        <p:nvSpPr>
          <p:cNvPr id="3" name="Segnaposto contenuto 2">
            <a:extLst>
              <a:ext uri="{FF2B5EF4-FFF2-40B4-BE49-F238E27FC236}">
                <a16:creationId xmlns:a16="http://schemas.microsoft.com/office/drawing/2014/main" id="{F3106E75-8FDC-45FE-90CF-D0DB5CFF1BC4}"/>
              </a:ext>
            </a:extLst>
          </p:cNvPr>
          <p:cNvSpPr>
            <a:spLocks noGrp="1"/>
          </p:cNvSpPr>
          <p:nvPr>
            <p:ph idx="1"/>
          </p:nvPr>
        </p:nvSpPr>
        <p:spPr>
          <a:xfrm>
            <a:off x="304799" y="1937657"/>
            <a:ext cx="11549743" cy="4408714"/>
          </a:xfrm>
        </p:spPr>
        <p:txBody>
          <a:bodyPr>
            <a:normAutofit fontScale="85000" lnSpcReduction="20000"/>
          </a:bodyPr>
          <a:lstStyle/>
          <a:p>
            <a:pPr>
              <a:buFontTx/>
              <a:buChar char="-"/>
            </a:pPr>
            <a:r>
              <a:rPr lang="it-IT" b="1" dirty="0">
                <a:solidFill>
                  <a:srgbClr val="FF0000"/>
                </a:solidFill>
              </a:rPr>
              <a:t>Rudolf Kjéllen </a:t>
            </a:r>
            <a:r>
              <a:rPr lang="it-IT" dirty="0"/>
              <a:t>(1864-1922): politologo svedese primo ad adoperare la parola «Geopolitica»</a:t>
            </a:r>
          </a:p>
          <a:p>
            <a:r>
              <a:rPr lang="it-IT" b="1" dirty="0">
                <a:solidFill>
                  <a:srgbClr val="92D050"/>
                </a:solidFill>
              </a:rPr>
              <a:t>GEOGRAFIA POLITICA </a:t>
            </a:r>
            <a:r>
              <a:rPr lang="it-IT" dirty="0"/>
              <a:t>= scienza che studia la politica degli </a:t>
            </a:r>
            <a:r>
              <a:rPr lang="it-IT" u="sng" dirty="0"/>
              <a:t>Stati</a:t>
            </a:r>
            <a:r>
              <a:rPr lang="it-IT" dirty="0"/>
              <a:t> in relazione alla loro posizione geografica, che ne determina il potenziale demografico ed economico nonché le strategie commerciali e politiche. Il percorso è volto alla conoscenza degli aggregati politici ed economici nel loro momento formativo e successivamente nei diversi stadi del loro sviluppo.</a:t>
            </a:r>
          </a:p>
          <a:p>
            <a:endParaRPr lang="it-IT" b="1" dirty="0">
              <a:solidFill>
                <a:srgbClr val="00B0F0"/>
              </a:solidFill>
            </a:endParaRPr>
          </a:p>
          <a:p>
            <a:r>
              <a:rPr lang="it-IT" b="1" dirty="0">
                <a:solidFill>
                  <a:srgbClr val="00B0F0"/>
                </a:solidFill>
              </a:rPr>
              <a:t>GEOPOLITICA</a:t>
            </a:r>
            <a:r>
              <a:rPr lang="it-IT" b="1" dirty="0"/>
              <a:t> </a:t>
            </a:r>
            <a:r>
              <a:rPr lang="it-IT" dirty="0"/>
              <a:t>= non si sostituisce alla geografia politica, che anzi considera la sua naturale piattaforma, ma supera la tradizionale concezione ratzeliana degli Stati quali organismi politici e applicando alla loro esistenza un metodo di analisi geografico-politico dinamico, ne studia i </a:t>
            </a:r>
            <a:r>
              <a:rPr lang="it-IT" u="sng" dirty="0"/>
              <a:t>fattori di competitività</a:t>
            </a:r>
            <a:r>
              <a:rPr lang="it-IT" dirty="0"/>
              <a:t>, ricercando le manifestazioni territoriali e le leggi geografiche dei loro rapporti reciproci = </a:t>
            </a:r>
            <a:r>
              <a:rPr lang="it-IT" dirty="0">
                <a:solidFill>
                  <a:srgbClr val="00B0F0"/>
                </a:solidFill>
              </a:rPr>
              <a:t>studio del dinamismo e delle interrelazioni degli aggregati politici ed economici in funzione del tessuto delle scelte adottate nel variegato mosaico delle possibili strategie di sviluppo</a:t>
            </a:r>
          </a:p>
          <a:p>
            <a:endParaRPr lang="it-IT" dirty="0"/>
          </a:p>
        </p:txBody>
      </p:sp>
    </p:spTree>
    <p:extLst>
      <p:ext uri="{BB962C8B-B14F-4D97-AF65-F5344CB8AC3E}">
        <p14:creationId xmlns:p14="http://schemas.microsoft.com/office/powerpoint/2010/main" val="799122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85057" y="1214422"/>
            <a:ext cx="12006943" cy="4914235"/>
          </a:xfrm>
        </p:spPr>
        <p:txBody>
          <a:bodyPr>
            <a:normAutofit/>
          </a:bodyPr>
          <a:lstStyle/>
          <a:p>
            <a:r>
              <a:rPr lang="it-IT" sz="2500" dirty="0"/>
              <a:t>Al di là di questa visione della politica internazionale, il realismo di S. è caratterizzato soprattutto dall’attenzione dedicata ai </a:t>
            </a:r>
            <a:r>
              <a:rPr lang="it-IT" sz="2500" dirty="0">
                <a:solidFill>
                  <a:srgbClr val="7030A0"/>
                </a:solidFill>
              </a:rPr>
              <a:t>fattori geografici </a:t>
            </a:r>
            <a:r>
              <a:rPr lang="it-IT" sz="2500" dirty="0"/>
              <a:t>e al loro peso tanto nella formulazione della politica estera di ogni grande potenza quanto nella dinamica delle relazioni internazionali nel loro complesso. </a:t>
            </a:r>
          </a:p>
          <a:p>
            <a:r>
              <a:rPr lang="it-IT" sz="2500" dirty="0"/>
              <a:t>Tutti i realisti evidenziano la rilevanza delle variabili geopolitiche ma la sua opera </a:t>
            </a:r>
            <a:r>
              <a:rPr lang="it-IT" sz="1600" b="1" dirty="0">
                <a:solidFill>
                  <a:srgbClr val="666666"/>
                </a:solidFill>
                <a:latin typeface="Arimo"/>
              </a:rPr>
              <a:t> </a:t>
            </a:r>
            <a:r>
              <a:rPr lang="it-IT" sz="2500" dirty="0"/>
              <a:t>si distingue per il ruolo centrale a queste attribuito, dato che i fattori geografici vengono considerati i più importanti tra i molti elementi che condizionano il comportamento degli Stati all’interno dell’ambiente conflittuale nel quale essi si trovano ad agire. </a:t>
            </a:r>
          </a:p>
        </p:txBody>
      </p:sp>
    </p:spTree>
    <p:extLst>
      <p:ext uri="{BB962C8B-B14F-4D97-AF65-F5344CB8AC3E}">
        <p14:creationId xmlns:p14="http://schemas.microsoft.com/office/powerpoint/2010/main" val="2503055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2"/>
            <a:ext cx="8229600" cy="5526946"/>
          </a:xfrm>
        </p:spPr>
        <p:txBody>
          <a:bodyPr>
            <a:normAutofit/>
          </a:bodyPr>
          <a:lstStyle/>
          <a:p>
            <a:r>
              <a:rPr lang="it-IT" sz="2500" dirty="0"/>
              <a:t>La </a:t>
            </a:r>
            <a:r>
              <a:rPr lang="it-IT" sz="2500" dirty="0">
                <a:hlinkClick r:id="rId2">
                  <a:extLst>
                    <a:ext uri="{A12FA001-AC4F-418D-AE19-62706E023703}">
                      <ahyp:hlinkClr xmlns:ahyp="http://schemas.microsoft.com/office/drawing/2018/hyperlinkcolor" val="tx"/>
                    </a:ext>
                  </a:extLst>
                </a:hlinkClick>
              </a:rPr>
              <a:t>geopolitica</a:t>
            </a:r>
            <a:r>
              <a:rPr lang="it-IT" sz="2500" dirty="0"/>
              <a:t> è per S. così una vera e propria disciplina strategica, dalla duplice valenza:</a:t>
            </a:r>
          </a:p>
          <a:p>
            <a:r>
              <a:rPr lang="it-IT" sz="2500" dirty="0"/>
              <a:t>Da una parte, essa è una scienza che vuole studiare i fenomeni da un punto di vista «oggettivo». </a:t>
            </a:r>
          </a:p>
          <a:p>
            <a:endParaRPr lang="it-IT" sz="2500" dirty="0"/>
          </a:p>
          <a:p>
            <a:endParaRPr lang="it-IT" sz="2500" dirty="0"/>
          </a:p>
          <a:p>
            <a:r>
              <a:rPr lang="it-IT" sz="2500" dirty="0"/>
              <a:t>All’aspetto analitico e conoscitivo, poi, si somma quello prescrittivo, dato che l’obiettivo è quello di facilitare la formulazione di una politica estera di ampio respiro, buona per gestire la pace ma anche per essere pronti in caso di guerra.</a:t>
            </a:r>
          </a:p>
          <a:p>
            <a:endParaRPr lang="it-IT" sz="2500" dirty="0"/>
          </a:p>
        </p:txBody>
      </p:sp>
    </p:spTree>
    <p:extLst>
      <p:ext uri="{BB962C8B-B14F-4D97-AF65-F5344CB8AC3E}">
        <p14:creationId xmlns:p14="http://schemas.microsoft.com/office/powerpoint/2010/main" val="150742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fontScale="92500" lnSpcReduction="20000"/>
          </a:bodyPr>
          <a:lstStyle/>
          <a:p>
            <a:pPr lvl="0"/>
            <a:r>
              <a:rPr lang="it-IT" dirty="0"/>
              <a:t>Secondo Spykman lo scenario politico si divide in :</a:t>
            </a:r>
          </a:p>
          <a:p>
            <a:pPr lvl="0"/>
            <a:endParaRPr lang="it-IT" dirty="0"/>
          </a:p>
          <a:p>
            <a:pPr marL="514350" indent="-514350">
              <a:buAutoNum type="arabicParenR"/>
            </a:pPr>
            <a:r>
              <a:rPr lang="it-IT" dirty="0">
                <a:solidFill>
                  <a:srgbClr val="FF0000"/>
                </a:solidFill>
              </a:rPr>
              <a:t>due grandi masse continentali </a:t>
            </a:r>
            <a:r>
              <a:rPr lang="it-IT" dirty="0"/>
              <a:t>(Eurasia e Nord America)</a:t>
            </a:r>
          </a:p>
          <a:p>
            <a:pPr marL="514350" indent="-514350">
              <a:buAutoNum type="arabicParenR"/>
            </a:pPr>
            <a:r>
              <a:rPr lang="it-IT" dirty="0">
                <a:solidFill>
                  <a:srgbClr val="7030A0"/>
                </a:solidFill>
              </a:rPr>
              <a:t>tre isole </a:t>
            </a:r>
            <a:r>
              <a:rPr lang="it-IT" dirty="0"/>
              <a:t>(Sud America, Africa, Australia)</a:t>
            </a:r>
          </a:p>
          <a:p>
            <a:pPr marL="514350" indent="-514350">
              <a:buAutoNum type="arabicParenR"/>
            </a:pPr>
            <a:r>
              <a:rPr lang="it-IT" dirty="0">
                <a:solidFill>
                  <a:srgbClr val="92D050"/>
                </a:solidFill>
              </a:rPr>
              <a:t>cinque grandi masse oceaniche </a:t>
            </a:r>
            <a:r>
              <a:rPr lang="it-IT" dirty="0"/>
              <a:t>(Pacifico, Atlantico, Antartico, Artico, Indiano) </a:t>
            </a:r>
          </a:p>
          <a:p>
            <a:pPr marL="0" indent="0">
              <a:buNone/>
            </a:pPr>
            <a:endParaRPr lang="it-IT" dirty="0"/>
          </a:p>
          <a:p>
            <a:pPr lvl="0"/>
            <a:r>
              <a:rPr lang="it-IT" dirty="0"/>
              <a:t>In queste individuabili </a:t>
            </a:r>
            <a:r>
              <a:rPr lang="it-IT" dirty="0">
                <a:solidFill>
                  <a:schemeClr val="bg2">
                    <a:lumMod val="60000"/>
                    <a:lumOff val="40000"/>
                  </a:schemeClr>
                </a:solidFill>
              </a:rPr>
              <a:t>4 sfere di potere</a:t>
            </a:r>
            <a:r>
              <a:rPr lang="it-IT" dirty="0"/>
              <a:t> (Usa, Estremo Oriente dal Giappone, l‘Heartland dell'Eurasia da Mosca, Atlantico Orientale e Oceano Indiano dall'Europa). </a:t>
            </a:r>
          </a:p>
          <a:p>
            <a:pPr lvl="0"/>
            <a:r>
              <a:rPr lang="it-IT" dirty="0">
                <a:solidFill>
                  <a:schemeClr val="accent4">
                    <a:lumMod val="60000"/>
                    <a:lumOff val="40000"/>
                  </a:schemeClr>
                </a:solidFill>
              </a:rPr>
              <a:t>Gli Stati Uniti sono il paese più favorito dal mondo dal punto di vista della posizione</a:t>
            </a:r>
          </a:p>
          <a:p>
            <a:endParaRPr lang="it-IT" dirty="0"/>
          </a:p>
        </p:txBody>
      </p:sp>
    </p:spTree>
    <p:extLst>
      <p:ext uri="{BB962C8B-B14F-4D97-AF65-F5344CB8AC3E}">
        <p14:creationId xmlns:p14="http://schemas.microsoft.com/office/powerpoint/2010/main" val="374861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87085" y="1214422"/>
            <a:ext cx="11702143" cy="5088407"/>
          </a:xfrm>
        </p:spPr>
        <p:txBody>
          <a:bodyPr>
            <a:normAutofit fontScale="92500" lnSpcReduction="10000"/>
          </a:bodyPr>
          <a:lstStyle/>
          <a:p>
            <a:pPr lvl="0"/>
            <a:r>
              <a:rPr lang="it-IT" dirty="0"/>
              <a:t>Secondo Spykman gli stati possono essere suddivisi in tre categorie: </a:t>
            </a:r>
          </a:p>
          <a:p>
            <a:pPr marL="0" indent="0">
              <a:buNone/>
            </a:pPr>
            <a:endParaRPr lang="it-IT" dirty="0"/>
          </a:p>
          <a:p>
            <a:pPr marL="514350" indent="-514350">
              <a:buAutoNum type="arabicParenR"/>
            </a:pPr>
            <a:r>
              <a:rPr lang="it-IT" dirty="0">
                <a:solidFill>
                  <a:srgbClr val="FF66FF"/>
                </a:solidFill>
              </a:rPr>
              <a:t>Landlocked </a:t>
            </a:r>
            <a:r>
              <a:rPr lang="it-IT" dirty="0"/>
              <a:t>(lett. senza sbocco sul mare) </a:t>
            </a:r>
            <a:r>
              <a:rPr lang="it-IT" dirty="0">
                <a:solidFill>
                  <a:srgbClr val="FF66FF"/>
                </a:solidFill>
              </a:rPr>
              <a:t>states</a:t>
            </a:r>
            <a:r>
              <a:rPr lang="it-IT" dirty="0"/>
              <a:t> =&gt; Stati che spesso devo far fronte a problemi di sicurezza dovuti ai loro vicini immediati (Francia, Germania, URSS); </a:t>
            </a:r>
          </a:p>
          <a:p>
            <a:pPr marL="514350" indent="-514350">
              <a:buAutoNum type="arabicParenR"/>
            </a:pPr>
            <a:r>
              <a:rPr lang="it-IT" dirty="0">
                <a:solidFill>
                  <a:srgbClr val="92D050"/>
                </a:solidFill>
              </a:rPr>
              <a:t>island states </a:t>
            </a:r>
            <a:r>
              <a:rPr lang="it-IT" dirty="0"/>
              <a:t>=&gt; Stati esposti alla possibile pressione di altre potenze navali o dai vicini costieri (USA, Inghilterra); </a:t>
            </a:r>
          </a:p>
          <a:p>
            <a:pPr marL="514350" indent="-514350">
              <a:buAutoNum type="arabicParenR"/>
            </a:pPr>
            <a:r>
              <a:rPr lang="it-IT" dirty="0">
                <a:solidFill>
                  <a:srgbClr val="00B0F0"/>
                </a:solidFill>
              </a:rPr>
              <a:t>Stati con frontiere sia terrestri che marittime </a:t>
            </a:r>
            <a:r>
              <a:rPr lang="it-IT" dirty="0"/>
              <a:t>=&gt; Cina e Italia con approccio alla sicurezza condizionato da vari fattori</a:t>
            </a:r>
          </a:p>
          <a:p>
            <a:r>
              <a:rPr lang="it-IT" dirty="0"/>
              <a:t>Tutti gli Stati presentano una tendenza all'espansione.</a:t>
            </a:r>
          </a:p>
          <a:p>
            <a:r>
              <a:rPr lang="it-IT" dirty="0"/>
              <a:t>Una politica estera isolazionista non sarebbe stata più possibile per gli USA poiché essi avrebbero dovuto prima o poi confrontarsi con altre potenze aventi interessi non compatibili.  </a:t>
            </a:r>
          </a:p>
          <a:p>
            <a:endParaRPr lang="it-IT" dirty="0"/>
          </a:p>
        </p:txBody>
      </p:sp>
    </p:spTree>
    <p:extLst>
      <p:ext uri="{BB962C8B-B14F-4D97-AF65-F5344CB8AC3E}">
        <p14:creationId xmlns:p14="http://schemas.microsoft.com/office/powerpoint/2010/main" val="1716595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293914" y="1214422"/>
            <a:ext cx="11811000" cy="4881578"/>
          </a:xfrm>
        </p:spPr>
        <p:txBody>
          <a:bodyPr>
            <a:normAutofit/>
          </a:bodyPr>
          <a:lstStyle/>
          <a:p>
            <a:pPr lvl="0"/>
            <a:r>
              <a:rPr lang="it-IT" dirty="0"/>
              <a:t>Spykman individua </a:t>
            </a:r>
            <a:r>
              <a:rPr lang="it-IT" dirty="0">
                <a:solidFill>
                  <a:srgbClr val="FFC000"/>
                </a:solidFill>
              </a:rPr>
              <a:t>due entità geografiche di base</a:t>
            </a:r>
            <a:r>
              <a:rPr lang="it-IT" dirty="0"/>
              <a:t>: il </a:t>
            </a:r>
            <a:r>
              <a:rPr lang="it-IT" dirty="0">
                <a:solidFill>
                  <a:srgbClr val="FF0000"/>
                </a:solidFill>
              </a:rPr>
              <a:t>vecchio mondo (continente eurasiatico) e il Nuovo Mondo corrispondente alle Americhe. </a:t>
            </a:r>
          </a:p>
          <a:p>
            <a:pPr lvl="0"/>
            <a:r>
              <a:rPr lang="it-IT" dirty="0"/>
              <a:t>Il </a:t>
            </a:r>
            <a:r>
              <a:rPr lang="it-IT" dirty="0">
                <a:solidFill>
                  <a:srgbClr val="00B0F0"/>
                </a:solidFill>
              </a:rPr>
              <a:t>Vecchio Mondo è composto da 4 aree geografiche</a:t>
            </a:r>
            <a:r>
              <a:rPr lang="it-IT" dirty="0"/>
              <a:t>: </a:t>
            </a:r>
          </a:p>
          <a:p>
            <a:pPr marL="514350" indent="-514350">
              <a:buAutoNum type="arabicParenR"/>
            </a:pPr>
            <a:r>
              <a:rPr lang="it-IT" dirty="0">
                <a:solidFill>
                  <a:srgbClr val="92D050"/>
                </a:solidFill>
              </a:rPr>
              <a:t>l'Heartland </a:t>
            </a:r>
            <a:r>
              <a:rPr lang="it-IT" dirty="0"/>
              <a:t>(nucleo del continente euroasiatico)</a:t>
            </a:r>
          </a:p>
          <a:p>
            <a:pPr marL="514350" indent="-514350">
              <a:buAutoNum type="arabicParenR"/>
            </a:pPr>
            <a:r>
              <a:rPr lang="it-IT" dirty="0">
                <a:solidFill>
                  <a:srgbClr val="7030A0"/>
                </a:solidFill>
              </a:rPr>
              <a:t>il Rimland </a:t>
            </a:r>
            <a:r>
              <a:rPr lang="it-IT" dirty="0"/>
              <a:t>(margini del continente euroasiatico) = zona di maggior importanza strategica (non l'heartland come diceva Mackinder)</a:t>
            </a:r>
          </a:p>
          <a:p>
            <a:pPr marL="514350" indent="-514350">
              <a:buAutoNum type="arabicParenR"/>
            </a:pPr>
            <a:r>
              <a:rPr lang="it-IT" dirty="0">
                <a:solidFill>
                  <a:srgbClr val="FF66FF"/>
                </a:solidFill>
              </a:rPr>
              <a:t>the great circumferential maritime highway </a:t>
            </a:r>
            <a:r>
              <a:rPr lang="it-IT" dirty="0"/>
              <a:t>(dal mar Baltico/Nord al Mar Mediterraneo fino al mare di Ochotsk a nord dell’arcipelago giapponese</a:t>
            </a:r>
          </a:p>
          <a:p>
            <a:pPr marL="514350" indent="-514350">
              <a:buAutoNum type="arabicParenR"/>
            </a:pPr>
            <a:r>
              <a:rPr lang="it-IT" dirty="0">
                <a:solidFill>
                  <a:srgbClr val="92D050"/>
                </a:solidFill>
              </a:rPr>
              <a:t>the offshore islands </a:t>
            </a:r>
            <a:r>
              <a:rPr lang="it-IT" dirty="0"/>
              <a:t>(Gran Bretagna, Africa, Australia e Giappone)</a:t>
            </a:r>
          </a:p>
          <a:p>
            <a:pPr marL="0" indent="0">
              <a:buNone/>
            </a:pPr>
            <a:r>
              <a:rPr lang="it-IT" dirty="0"/>
              <a:t> </a:t>
            </a:r>
          </a:p>
          <a:p>
            <a:endParaRPr lang="it-IT" dirty="0"/>
          </a:p>
        </p:txBody>
      </p:sp>
    </p:spTree>
    <p:extLst>
      <p:ext uri="{BB962C8B-B14F-4D97-AF65-F5344CB8AC3E}">
        <p14:creationId xmlns:p14="http://schemas.microsoft.com/office/powerpoint/2010/main" val="973044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Nicholas J. Spykman (1893-1943)</a:t>
            </a:r>
          </a:p>
        </p:txBody>
      </p:sp>
      <p:pic>
        <p:nvPicPr>
          <p:cNvPr id="4" name="Segnaposto contenuto 3">
            <a:extLst>
              <a:ext uri="{FF2B5EF4-FFF2-40B4-BE49-F238E27FC236}">
                <a16:creationId xmlns:a16="http://schemas.microsoft.com/office/drawing/2014/main" id="{A7380C3D-FD49-4989-8C3D-F060DEF45341}"/>
              </a:ext>
            </a:extLst>
          </p:cNvPr>
          <p:cNvPicPr>
            <a:picLocks noGrp="1" noChangeAspect="1"/>
          </p:cNvPicPr>
          <p:nvPr>
            <p:ph idx="1"/>
          </p:nvPr>
        </p:nvPicPr>
        <p:blipFill>
          <a:blip r:embed="rId2"/>
          <a:stretch>
            <a:fillRect/>
          </a:stretch>
        </p:blipFill>
        <p:spPr>
          <a:xfrm>
            <a:off x="4072420" y="961812"/>
            <a:ext cx="7120559" cy="4930987"/>
          </a:xfrm>
          <a:prstGeom prst="rect">
            <a:avLst/>
          </a:prstGeom>
        </p:spPr>
      </p:pic>
    </p:spTree>
    <p:extLst>
      <p:ext uri="{BB962C8B-B14F-4D97-AF65-F5344CB8AC3E}">
        <p14:creationId xmlns:p14="http://schemas.microsoft.com/office/powerpoint/2010/main" val="1662347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FE143-D330-4BB7-8286-02C18EFEF76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Nicholas J. Spykman (1893-1943)</a:t>
            </a:r>
          </a:p>
        </p:txBody>
      </p:sp>
      <p:pic>
        <p:nvPicPr>
          <p:cNvPr id="4" name="Segnaposto contenuto 3">
            <a:extLst>
              <a:ext uri="{FF2B5EF4-FFF2-40B4-BE49-F238E27FC236}">
                <a16:creationId xmlns:a16="http://schemas.microsoft.com/office/drawing/2014/main" id="{5A114274-CD21-440E-965F-D49703FA54FA}"/>
              </a:ext>
            </a:extLst>
          </p:cNvPr>
          <p:cNvPicPr>
            <a:picLocks noGrp="1" noChangeAspect="1"/>
          </p:cNvPicPr>
          <p:nvPr>
            <p:ph idx="1"/>
          </p:nvPr>
        </p:nvPicPr>
        <p:blipFill>
          <a:blip r:embed="rId2"/>
          <a:stretch>
            <a:fillRect/>
          </a:stretch>
        </p:blipFill>
        <p:spPr>
          <a:xfrm>
            <a:off x="4356296" y="961812"/>
            <a:ext cx="6552807" cy="4930987"/>
          </a:xfrm>
          <a:prstGeom prst="rect">
            <a:avLst/>
          </a:prstGeom>
        </p:spPr>
      </p:pic>
    </p:spTree>
    <p:extLst>
      <p:ext uri="{BB962C8B-B14F-4D97-AF65-F5344CB8AC3E}">
        <p14:creationId xmlns:p14="http://schemas.microsoft.com/office/powerpoint/2010/main" val="4219876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a:bodyPr>
          <a:lstStyle/>
          <a:p>
            <a:r>
              <a:rPr lang="it-IT" dirty="0"/>
              <a:t>Spykman concepì la Geopolitica come </a:t>
            </a:r>
            <a:r>
              <a:rPr lang="it-IT" dirty="0">
                <a:solidFill>
                  <a:srgbClr val="FFC000"/>
                </a:solidFill>
              </a:rPr>
              <a:t>un filone specializzato del realismo politico </a:t>
            </a:r>
            <a:r>
              <a:rPr lang="it-IT" dirty="0"/>
              <a:t>e ne promosse lo studio come superamento negli USA dell’idealismo democratico e internazionalista che avevano dominato la politica estera da Wilson a Roosevelt.</a:t>
            </a:r>
          </a:p>
          <a:p>
            <a:r>
              <a:rPr lang="it-IT" dirty="0"/>
              <a:t>Solo alla fine della sua vita scrisse due trattati geopolitici:</a:t>
            </a:r>
          </a:p>
          <a:p>
            <a:pPr>
              <a:buFontTx/>
              <a:buChar char="-"/>
            </a:pPr>
            <a:r>
              <a:rPr lang="it-IT" dirty="0">
                <a:solidFill>
                  <a:srgbClr val="FF0000"/>
                </a:solidFill>
              </a:rPr>
              <a:t>America’s Strategy in World Politics (1942)</a:t>
            </a:r>
          </a:p>
          <a:p>
            <a:pPr>
              <a:buFontTx/>
              <a:buChar char="-"/>
            </a:pPr>
            <a:r>
              <a:rPr lang="it-IT" dirty="0">
                <a:solidFill>
                  <a:srgbClr val="FF0000"/>
                </a:solidFill>
              </a:rPr>
              <a:t>The Geography of the Peace (pubbl. postumo nel 44)</a:t>
            </a:r>
          </a:p>
        </p:txBody>
      </p:sp>
    </p:spTree>
    <p:extLst>
      <p:ext uri="{BB962C8B-B14F-4D97-AF65-F5344CB8AC3E}">
        <p14:creationId xmlns:p14="http://schemas.microsoft.com/office/powerpoint/2010/main" val="2356520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2"/>
            <a:ext cx="8229600" cy="5643578"/>
          </a:xfrm>
        </p:spPr>
        <p:txBody>
          <a:bodyPr>
            <a:normAutofit/>
          </a:bodyPr>
          <a:lstStyle/>
          <a:p>
            <a:pPr>
              <a:buFontTx/>
              <a:buChar char="-"/>
            </a:pPr>
            <a:r>
              <a:rPr lang="it-IT" dirty="0"/>
              <a:t>In </a:t>
            </a:r>
            <a:r>
              <a:rPr lang="it-IT" dirty="0">
                <a:solidFill>
                  <a:srgbClr val="FF0000"/>
                </a:solidFill>
              </a:rPr>
              <a:t>The Geography of the Peace </a:t>
            </a:r>
            <a:r>
              <a:rPr lang="it-IT" dirty="0"/>
              <a:t>teorizzò l’importanza del rimland e la necessità di mantenere il controllo di quell’area.</a:t>
            </a:r>
          </a:p>
          <a:p>
            <a:pPr>
              <a:buFontTx/>
              <a:buChar char="-"/>
            </a:pPr>
            <a:r>
              <a:rPr lang="it-IT" dirty="0"/>
              <a:t>Secondo la sua idea se gli attacchi al rimland avessero avuto successo e la massa continentale fosse stata unificata, le conseguenze per gli USA sarebbero state disastrose: circondati dall’Eurasia e limitati alle due Americhe.</a:t>
            </a:r>
          </a:p>
          <a:p>
            <a:pPr>
              <a:buFontTx/>
              <a:buChar char="-"/>
            </a:pPr>
            <a:r>
              <a:rPr lang="it-IT" dirty="0"/>
              <a:t>Pertanto la priorità USA consisteva nel prevenire tale unificazione, </a:t>
            </a:r>
            <a:r>
              <a:rPr lang="it-IT" dirty="0">
                <a:solidFill>
                  <a:srgbClr val="92D050"/>
                </a:solidFill>
              </a:rPr>
              <a:t>mantenendo buoni rapporti con l’URSS, suo alleato «naturale» nell’opporsi al rimland.</a:t>
            </a:r>
          </a:p>
        </p:txBody>
      </p:sp>
    </p:spTree>
    <p:extLst>
      <p:ext uri="{BB962C8B-B14F-4D97-AF65-F5344CB8AC3E}">
        <p14:creationId xmlns:p14="http://schemas.microsoft.com/office/powerpoint/2010/main" val="743174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a:bodyPr>
          <a:lstStyle/>
          <a:p>
            <a:pPr>
              <a:buFontTx/>
              <a:buChar char="-"/>
            </a:pPr>
            <a:r>
              <a:rPr lang="it-IT" dirty="0"/>
              <a:t>Tale alleanza per lo studioso avrebbe dovuto avere il </a:t>
            </a:r>
            <a:r>
              <a:rPr lang="it-IT" dirty="0">
                <a:solidFill>
                  <a:srgbClr val="00B0F0"/>
                </a:solidFill>
              </a:rPr>
              <a:t>limite di eventuali tendenze egemoniche ed espansioniste dell’URSS sul rimland</a:t>
            </a:r>
            <a:r>
              <a:rPr lang="it-IT" dirty="0"/>
              <a:t>. </a:t>
            </a:r>
          </a:p>
          <a:p>
            <a:pPr>
              <a:buFontTx/>
              <a:buChar char="-"/>
            </a:pPr>
            <a:r>
              <a:rPr lang="it-IT" dirty="0"/>
              <a:t>Se ciò fosse avvenuto, </a:t>
            </a:r>
            <a:r>
              <a:rPr lang="it-IT" dirty="0">
                <a:solidFill>
                  <a:srgbClr val="FF66FF"/>
                </a:solidFill>
              </a:rPr>
              <a:t>gli USA avrebbero dovuto intervenire, alleandosi con l’Europa occidentale e l’Estremo Oriente.</a:t>
            </a:r>
          </a:p>
          <a:p>
            <a:pPr>
              <a:buFontTx/>
              <a:buChar char="-"/>
            </a:pPr>
            <a:r>
              <a:rPr lang="it-IT" dirty="0"/>
              <a:t>In assenza di minaccia sovietica, la </a:t>
            </a:r>
            <a:r>
              <a:rPr lang="it-IT" dirty="0">
                <a:solidFill>
                  <a:srgbClr val="FF0000"/>
                </a:solidFill>
              </a:rPr>
              <a:t>Germania </a:t>
            </a:r>
            <a:r>
              <a:rPr lang="it-IT" dirty="0"/>
              <a:t>avrebbe dovuto essere disarmata per impedire che unificasse l’Europa; nel caso contrario, avrebbe dovuto essere riarmata e divenire il principale alleato di Washington contro Mosca</a:t>
            </a:r>
          </a:p>
        </p:txBody>
      </p:sp>
    </p:spTree>
    <p:extLst>
      <p:ext uri="{BB962C8B-B14F-4D97-AF65-F5344CB8AC3E}">
        <p14:creationId xmlns:p14="http://schemas.microsoft.com/office/powerpoint/2010/main" val="350641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AD707-C2E1-428B-83AB-DC6606235EA3}"/>
              </a:ext>
            </a:extLst>
          </p:cNvPr>
          <p:cNvSpPr>
            <a:spLocks noGrp="1"/>
          </p:cNvSpPr>
          <p:nvPr>
            <p:ph type="title"/>
          </p:nvPr>
        </p:nvSpPr>
        <p:spPr/>
        <p:txBody>
          <a:bodyPr/>
          <a:lstStyle/>
          <a:p>
            <a:br>
              <a:rPr lang="it-IT" dirty="0"/>
            </a:br>
            <a:br>
              <a:rPr lang="it-IT" dirty="0"/>
            </a:br>
            <a:br>
              <a:rPr lang="it-IT" dirty="0"/>
            </a:br>
            <a:r>
              <a:rPr lang="it-IT" dirty="0"/>
              <a:t>GEOGRAFIA POLITICA E GEOPOLITICA</a:t>
            </a:r>
          </a:p>
        </p:txBody>
      </p:sp>
      <p:sp>
        <p:nvSpPr>
          <p:cNvPr id="3" name="Segnaposto contenuto 2">
            <a:extLst>
              <a:ext uri="{FF2B5EF4-FFF2-40B4-BE49-F238E27FC236}">
                <a16:creationId xmlns:a16="http://schemas.microsoft.com/office/drawing/2014/main" id="{189F5952-0060-48FF-95D4-A098C04FBE0F}"/>
              </a:ext>
            </a:extLst>
          </p:cNvPr>
          <p:cNvSpPr>
            <a:spLocks noGrp="1"/>
          </p:cNvSpPr>
          <p:nvPr>
            <p:ph idx="1"/>
          </p:nvPr>
        </p:nvSpPr>
        <p:spPr/>
        <p:txBody>
          <a:bodyPr>
            <a:normAutofit fontScale="85000" lnSpcReduction="20000"/>
          </a:bodyPr>
          <a:lstStyle/>
          <a:p>
            <a:r>
              <a:rPr lang="it-IT" dirty="0">
                <a:solidFill>
                  <a:srgbClr val="FF0000"/>
                </a:solidFill>
              </a:rPr>
              <a:t>Nuova dottrina </a:t>
            </a:r>
            <a:r>
              <a:rPr lang="it-IT" dirty="0"/>
              <a:t>che, senza sostituirsi alla Geografia Politica, intendeva estendere la propria indagine ai legami che vincolano gli eventi politici alla terra e vuol indicare le direttrici di vita politica degli Stati, desumendole da uno studio geografico-storico dei fatti politici, sociali ed economici e dalla loro connessione (Roletto-Massi)</a:t>
            </a:r>
          </a:p>
          <a:p>
            <a:endParaRPr lang="it-IT" dirty="0"/>
          </a:p>
          <a:p>
            <a:r>
              <a:rPr lang="it-IT" dirty="0"/>
              <a:t>Alla posizione geografico-politica degli Stati e delle unità geografiche che è ben determinabile sulla carta politica, si sovrappone </a:t>
            </a:r>
            <a:r>
              <a:rPr lang="it-IT" dirty="0">
                <a:solidFill>
                  <a:srgbClr val="00B050"/>
                </a:solidFill>
              </a:rPr>
              <a:t>la posizione geopolitica </a:t>
            </a:r>
            <a:r>
              <a:rPr lang="it-IT" dirty="0"/>
              <a:t>che è essenzialmente mutabile in relazione alle alleanze, alle direttrici di gravitazione ed alla situazione politico-economica contingente</a:t>
            </a:r>
          </a:p>
          <a:p>
            <a:endParaRPr lang="it-IT" dirty="0"/>
          </a:p>
          <a:p>
            <a:r>
              <a:rPr lang="it-IT" dirty="0">
                <a:solidFill>
                  <a:srgbClr val="FF66FF"/>
                </a:solidFill>
              </a:rPr>
              <a:t>OGNI TERRITORIO HA PERTANTO UN VALORE GEOPOLITICO CHE SI AGGIUNGE A QUELLO GEOGRAFICO-POLITICO</a:t>
            </a:r>
          </a:p>
          <a:p>
            <a:endParaRPr lang="it-IT" dirty="0"/>
          </a:p>
        </p:txBody>
      </p:sp>
    </p:spTree>
    <p:extLst>
      <p:ext uri="{BB962C8B-B14F-4D97-AF65-F5344CB8AC3E}">
        <p14:creationId xmlns:p14="http://schemas.microsoft.com/office/powerpoint/2010/main" val="27770401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8FD69-B04C-4727-80F6-34375DB45DD5}"/>
              </a:ext>
            </a:extLst>
          </p:cNvPr>
          <p:cNvSpPr>
            <a:spLocks noGrp="1"/>
          </p:cNvSpPr>
          <p:nvPr>
            <p:ph type="title"/>
          </p:nvPr>
        </p:nvSpPr>
        <p:spPr/>
        <p:txBody>
          <a:bodyPr/>
          <a:lstStyle/>
          <a:p>
            <a:r>
              <a:rPr lang="it-IT" dirty="0"/>
              <a:t>                                   Nicholas J. Spykman (1893-1943)</a:t>
            </a:r>
          </a:p>
        </p:txBody>
      </p:sp>
      <p:sp>
        <p:nvSpPr>
          <p:cNvPr id="3" name="Segnaposto contenuto 2">
            <a:extLst>
              <a:ext uri="{FF2B5EF4-FFF2-40B4-BE49-F238E27FC236}">
                <a16:creationId xmlns:a16="http://schemas.microsoft.com/office/drawing/2014/main" id="{57940492-7CEE-49AD-A006-951088DC7DE2}"/>
              </a:ext>
            </a:extLst>
          </p:cNvPr>
          <p:cNvSpPr>
            <a:spLocks noGrp="1"/>
          </p:cNvSpPr>
          <p:nvPr>
            <p:ph idx="1"/>
          </p:nvPr>
        </p:nvSpPr>
        <p:spPr>
          <a:xfrm>
            <a:off x="1981200" y="1214423"/>
            <a:ext cx="8229600" cy="4911741"/>
          </a:xfrm>
        </p:spPr>
        <p:txBody>
          <a:bodyPr>
            <a:normAutofit/>
          </a:bodyPr>
          <a:lstStyle/>
          <a:p>
            <a:pPr>
              <a:buFontTx/>
              <a:buChar char="-"/>
            </a:pPr>
            <a:endParaRPr lang="it-IT" dirty="0"/>
          </a:p>
          <a:p>
            <a:pPr>
              <a:buFontTx/>
              <a:buChar char="-"/>
            </a:pPr>
            <a:r>
              <a:rPr lang="it-IT" dirty="0"/>
              <a:t>L’influsso di Spykman sul pensiero politico e strategico americano nel corso della Guerra Fredda è stato rilevante.</a:t>
            </a:r>
          </a:p>
          <a:p>
            <a:pPr>
              <a:buFontTx/>
              <a:buChar char="-"/>
            </a:pPr>
            <a:endParaRPr lang="it-IT" dirty="0"/>
          </a:p>
          <a:p>
            <a:pPr>
              <a:buFontTx/>
              <a:buChar char="-"/>
            </a:pPr>
            <a:r>
              <a:rPr lang="it-IT" dirty="0"/>
              <a:t>Egli ha </a:t>
            </a:r>
            <a:r>
              <a:rPr lang="it-IT" dirty="0">
                <a:solidFill>
                  <a:srgbClr val="00B0F0"/>
                </a:solidFill>
              </a:rPr>
              <a:t>influenzato sia la dottrina Truman del containment </a:t>
            </a:r>
            <a:r>
              <a:rPr lang="it-IT" dirty="0"/>
              <a:t>(contenimento) che quella del </a:t>
            </a:r>
            <a:r>
              <a:rPr lang="it-IT" i="1" dirty="0">
                <a:solidFill>
                  <a:srgbClr val="FF66FF"/>
                </a:solidFill>
              </a:rPr>
              <a:t>Russia First</a:t>
            </a:r>
            <a:r>
              <a:rPr lang="it-IT" i="1" dirty="0"/>
              <a:t>, </a:t>
            </a:r>
            <a:r>
              <a:rPr lang="it-IT" dirty="0"/>
              <a:t>in quanto considerava «naturale» un’alleanza tra Washington e Mosca qualora la seconda si indebolisse troppo (conclusione cui era già pervenuto Alexis de Tocqueville alla fine del 1800)</a:t>
            </a:r>
            <a:endParaRPr lang="it-IT" i="1" dirty="0"/>
          </a:p>
        </p:txBody>
      </p:sp>
    </p:spTree>
    <p:extLst>
      <p:ext uri="{BB962C8B-B14F-4D97-AF65-F5344CB8AC3E}">
        <p14:creationId xmlns:p14="http://schemas.microsoft.com/office/powerpoint/2010/main" val="2621218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C033F-A912-4B3A-88E6-72D88015B1CB}"/>
              </a:ext>
            </a:extLst>
          </p:cNvPr>
          <p:cNvSpPr>
            <a:spLocks noGrp="1"/>
          </p:cNvSpPr>
          <p:nvPr>
            <p:ph type="title"/>
          </p:nvPr>
        </p:nvSpPr>
        <p:spPr/>
        <p:txBody>
          <a:bodyPr/>
          <a:lstStyle/>
          <a:p>
            <a:r>
              <a:rPr lang="it-IT" dirty="0"/>
              <a:t>                                  DOTTRINA TRUMAN</a:t>
            </a:r>
          </a:p>
        </p:txBody>
      </p:sp>
      <p:sp>
        <p:nvSpPr>
          <p:cNvPr id="3" name="Segnaposto contenuto 2">
            <a:extLst>
              <a:ext uri="{FF2B5EF4-FFF2-40B4-BE49-F238E27FC236}">
                <a16:creationId xmlns:a16="http://schemas.microsoft.com/office/drawing/2014/main" id="{B2448D8D-04BF-4054-A314-49804C1FAEDE}"/>
              </a:ext>
            </a:extLst>
          </p:cNvPr>
          <p:cNvSpPr>
            <a:spLocks noGrp="1"/>
          </p:cNvSpPr>
          <p:nvPr>
            <p:ph idx="1"/>
          </p:nvPr>
        </p:nvSpPr>
        <p:spPr>
          <a:xfrm>
            <a:off x="1981200" y="1268760"/>
            <a:ext cx="8229600" cy="5472608"/>
          </a:xfrm>
        </p:spPr>
        <p:txBody>
          <a:bodyPr>
            <a:normAutofit/>
          </a:bodyPr>
          <a:lstStyle/>
          <a:p>
            <a:r>
              <a:rPr lang="it-IT" dirty="0"/>
              <a:t>Il Presidente americano Harry Truman nel 1947 enuncia al Congresso quella che sarà chiamata “dottrina Truman”. Motivando il suo piano di aiuti per la Grecia e la Turchia, Truman dichiara che gli USA aiuteranno ogni popolo libero a resistere a tentativi di asservimento operati da minoranze interne o da potenze straniere. </a:t>
            </a:r>
          </a:p>
          <a:p>
            <a:r>
              <a:rPr lang="it-IT" dirty="0"/>
              <a:t>Anche se nel discorso non è mai citata, il riferimento è ovviamente all’Unione Sovietica; e </a:t>
            </a:r>
            <a:r>
              <a:rPr lang="it-IT" dirty="0">
                <a:solidFill>
                  <a:srgbClr val="FF0000"/>
                </a:solidFill>
              </a:rPr>
              <a:t>la linea politica indicata da Truman, volta a contrastare l’espansionismo sovietico, comporta un’ulteriore accelerazione della Guerra Fredda.</a:t>
            </a:r>
          </a:p>
        </p:txBody>
      </p:sp>
    </p:spTree>
    <p:extLst>
      <p:ext uri="{BB962C8B-B14F-4D97-AF65-F5344CB8AC3E}">
        <p14:creationId xmlns:p14="http://schemas.microsoft.com/office/powerpoint/2010/main" val="78217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C033F-A912-4B3A-88E6-72D88015B1CB}"/>
              </a:ext>
            </a:extLst>
          </p:cNvPr>
          <p:cNvSpPr>
            <a:spLocks noGrp="1"/>
          </p:cNvSpPr>
          <p:nvPr>
            <p:ph type="title"/>
          </p:nvPr>
        </p:nvSpPr>
        <p:spPr/>
        <p:txBody>
          <a:bodyPr/>
          <a:lstStyle/>
          <a:p>
            <a:r>
              <a:rPr lang="it-IT" dirty="0"/>
              <a:t>                                  DOTTRINA TRUMAN</a:t>
            </a:r>
          </a:p>
        </p:txBody>
      </p:sp>
      <p:sp>
        <p:nvSpPr>
          <p:cNvPr id="3" name="Segnaposto contenuto 2">
            <a:extLst>
              <a:ext uri="{FF2B5EF4-FFF2-40B4-BE49-F238E27FC236}">
                <a16:creationId xmlns:a16="http://schemas.microsoft.com/office/drawing/2014/main" id="{B2448D8D-04BF-4054-A314-49804C1FAEDE}"/>
              </a:ext>
            </a:extLst>
          </p:cNvPr>
          <p:cNvSpPr>
            <a:spLocks noGrp="1"/>
          </p:cNvSpPr>
          <p:nvPr>
            <p:ph idx="1"/>
          </p:nvPr>
        </p:nvSpPr>
        <p:spPr>
          <a:xfrm>
            <a:off x="1981200" y="1268760"/>
            <a:ext cx="8229600" cy="4936097"/>
          </a:xfrm>
        </p:spPr>
        <p:txBody>
          <a:bodyPr>
            <a:normAutofit fontScale="92500" lnSpcReduction="20000"/>
          </a:bodyPr>
          <a:lstStyle/>
          <a:p>
            <a:r>
              <a:rPr lang="it-IT" dirty="0"/>
              <a:t>La dottrina Truman segna per così dire l’i</a:t>
            </a:r>
            <a:r>
              <a:rPr lang="it-IT" dirty="0">
                <a:solidFill>
                  <a:srgbClr val="FF66FF"/>
                </a:solidFill>
              </a:rPr>
              <a:t>nizio ufficiale della Guerra Fredda. </a:t>
            </a:r>
          </a:p>
          <a:p>
            <a:endParaRPr lang="it-IT" dirty="0"/>
          </a:p>
          <a:p>
            <a:r>
              <a:rPr lang="it-IT" dirty="0"/>
              <a:t>Perché come una vera e propria dichiarazione di guerra viene interpretata in quel momento dall’Unione Sovietica. Il secondo passo sarà pochi mesi dopo il </a:t>
            </a:r>
            <a:r>
              <a:rPr lang="it-IT" dirty="0">
                <a:solidFill>
                  <a:srgbClr val="92D050"/>
                </a:solidFill>
              </a:rPr>
              <a:t>lancio del piano Marshall.</a:t>
            </a:r>
            <a:br>
              <a:rPr lang="it-IT" dirty="0"/>
            </a:br>
            <a:endParaRPr lang="it-IT" dirty="0"/>
          </a:p>
          <a:p>
            <a:r>
              <a:rPr lang="it-IT" dirty="0"/>
              <a:t>I rapporti Usa-Urss sono ormai da tempo logorati. Il discorso di Truman rivolto alla Grecia, ma soprattutto alla Turchia indica però quale sarà il vero campo di battaglia della guerra fredda: gli americani sono decisi a contenere (</a:t>
            </a:r>
            <a:r>
              <a:rPr lang="it-IT" dirty="0">
                <a:solidFill>
                  <a:srgbClr val="00B0F0"/>
                </a:solidFill>
              </a:rPr>
              <a:t>dottrina del containment</a:t>
            </a:r>
            <a:r>
              <a:rPr lang="it-IT" dirty="0"/>
              <a:t>) l’espansionismo sovietico non solo in Europa dove gli </a:t>
            </a:r>
            <a:r>
              <a:rPr lang="it-IT" dirty="0">
                <a:solidFill>
                  <a:srgbClr val="FF0000"/>
                </a:solidFill>
              </a:rPr>
              <a:t>equilibri fissati a Yalta finiranno per essere congelati, praticamente fino alla caduta del muro di Berlino nel 1989</a:t>
            </a:r>
          </a:p>
        </p:txBody>
      </p:sp>
    </p:spTree>
    <p:extLst>
      <p:ext uri="{BB962C8B-B14F-4D97-AF65-F5344CB8AC3E}">
        <p14:creationId xmlns:p14="http://schemas.microsoft.com/office/powerpoint/2010/main" val="3178043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C66F2-24B5-4472-ADC1-76681962A5CC}"/>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8C83ABCF-1AAF-4506-95AD-23691AF84E22}"/>
              </a:ext>
            </a:extLst>
          </p:cNvPr>
          <p:cNvSpPr>
            <a:spLocks noGrp="1"/>
          </p:cNvSpPr>
          <p:nvPr>
            <p:ph idx="1"/>
          </p:nvPr>
        </p:nvSpPr>
        <p:spPr/>
        <p:txBody>
          <a:bodyPr>
            <a:normAutofit fontScale="85000" lnSpcReduction="20000"/>
          </a:bodyPr>
          <a:lstStyle/>
          <a:p>
            <a:r>
              <a:rPr lang="it-IT" b="1" dirty="0"/>
              <a:t>Approccio regionalista di Kennan</a:t>
            </a:r>
            <a:r>
              <a:rPr lang="it-IT" dirty="0"/>
              <a:t>: </a:t>
            </a:r>
          </a:p>
          <a:p>
            <a:r>
              <a:rPr lang="it-IT" dirty="0"/>
              <a:t>Divenne famoso per il </a:t>
            </a:r>
            <a:r>
              <a:rPr lang="it-IT" dirty="0">
                <a:solidFill>
                  <a:srgbClr val="FF0000"/>
                </a:solidFill>
              </a:rPr>
              <a:t>lungo telegramma che inviò al Dipartimento di Stato dall'ambasciata di Mosca nel ‘46 </a:t>
            </a:r>
            <a:r>
              <a:rPr lang="it-IT" dirty="0"/>
              <a:t>tratteggiando la politica estera sovietica e indicando l'esigenza che Washington si impegnasse in un contenimento paziente e fermo in relazione alle tendenze espansionistiche del Cremlino. </a:t>
            </a:r>
          </a:p>
          <a:p>
            <a:r>
              <a:rPr lang="it-IT" dirty="0">
                <a:solidFill>
                  <a:srgbClr val="FFFF00"/>
                </a:solidFill>
              </a:rPr>
              <a:t>Egli identificava l'URSS </a:t>
            </a:r>
            <a:r>
              <a:rPr lang="it-IT" dirty="0"/>
              <a:t>come:</a:t>
            </a:r>
          </a:p>
          <a:p>
            <a:pPr>
              <a:buFontTx/>
              <a:buChar char="-"/>
            </a:pPr>
            <a:r>
              <a:rPr lang="it-IT" dirty="0"/>
              <a:t>un'espressione del mondo orientale retta da un regime dispotico simile ad altri prodotti da tale tradizione culturale ma dotato di apparati di polizia moderni</a:t>
            </a:r>
          </a:p>
          <a:p>
            <a:pPr>
              <a:buFontTx/>
              <a:buChar char="-"/>
            </a:pPr>
            <a:endParaRPr lang="it-IT" dirty="0"/>
          </a:p>
          <a:p>
            <a:pPr>
              <a:buFontTx/>
              <a:buChar char="-"/>
            </a:pPr>
            <a:r>
              <a:rPr lang="it-IT" dirty="0"/>
              <a:t>il gruppo dirigente sovietico come un gruppo frustrato e scontento che aveva trovato nella teoria marxista una razionalizzazione molto conveniente ai propri desideri istintuali</a:t>
            </a:r>
          </a:p>
          <a:p>
            <a:endParaRPr lang="it-IT" dirty="0"/>
          </a:p>
        </p:txBody>
      </p:sp>
    </p:spTree>
    <p:extLst>
      <p:ext uri="{BB962C8B-B14F-4D97-AF65-F5344CB8AC3E}">
        <p14:creationId xmlns:p14="http://schemas.microsoft.com/office/powerpoint/2010/main" val="1400261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C66F2-24B5-4472-ADC1-76681962A5CC}"/>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8C83ABCF-1AAF-4506-95AD-23691AF84E22}"/>
              </a:ext>
            </a:extLst>
          </p:cNvPr>
          <p:cNvSpPr>
            <a:spLocks noGrp="1"/>
          </p:cNvSpPr>
          <p:nvPr>
            <p:ph idx="1"/>
          </p:nvPr>
        </p:nvSpPr>
        <p:spPr/>
        <p:txBody>
          <a:bodyPr>
            <a:normAutofit fontScale="92500" lnSpcReduction="20000"/>
          </a:bodyPr>
          <a:lstStyle/>
          <a:p>
            <a:pPr>
              <a:buFontTx/>
              <a:buChar char="-"/>
            </a:pPr>
            <a:r>
              <a:rPr lang="it-IT" dirty="0">
                <a:solidFill>
                  <a:srgbClr val="92D050"/>
                </a:solidFill>
              </a:rPr>
              <a:t>La minaccia dell'Unione Sovietica verso l'Europa</a:t>
            </a:r>
            <a:r>
              <a:rPr lang="it-IT" dirty="0"/>
              <a:t>. </a:t>
            </a:r>
          </a:p>
          <a:p>
            <a:pPr>
              <a:buFontTx/>
              <a:buChar char="-"/>
            </a:pPr>
            <a:r>
              <a:rPr lang="it-IT" dirty="0"/>
              <a:t>La minaccia sovietica esigeva dunque un fermo e solido contro bilanciamento statunitense, incentrato sulla promozione dello sviluppo economico e sociale dell'intera comunità euroatlantica.</a:t>
            </a:r>
          </a:p>
          <a:p>
            <a:r>
              <a:rPr lang="it-IT" dirty="0"/>
              <a:t>Egli non può essere considerato un regionalista ante litteram infatti si esprime in modo critico sia della dottrina di Truman che nei confronti del coinvolgimento politico militare statunitense in Corea. </a:t>
            </a:r>
          </a:p>
          <a:p>
            <a:r>
              <a:rPr lang="it-IT" dirty="0"/>
              <a:t>La politica del containment era volta ad arginare l'effetto domino delle nazioni attratte dal comunismo sovietico tramite la "cortina di contenimento".</a:t>
            </a:r>
          </a:p>
          <a:p>
            <a:pPr marL="0" indent="0">
              <a:buNone/>
            </a:pPr>
            <a:r>
              <a:rPr lang="it-IT" dirty="0"/>
              <a:t> </a:t>
            </a:r>
          </a:p>
          <a:p>
            <a:endParaRPr lang="it-IT" dirty="0"/>
          </a:p>
        </p:txBody>
      </p:sp>
    </p:spTree>
    <p:extLst>
      <p:ext uri="{BB962C8B-B14F-4D97-AF65-F5344CB8AC3E}">
        <p14:creationId xmlns:p14="http://schemas.microsoft.com/office/powerpoint/2010/main" val="2430046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D7ECCD-DC73-4465-9C9A-157BC459E684}"/>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891A811A-BC91-4466-87A7-7BB6DD67CBFA}"/>
              </a:ext>
            </a:extLst>
          </p:cNvPr>
          <p:cNvSpPr>
            <a:spLocks noGrp="1"/>
          </p:cNvSpPr>
          <p:nvPr>
            <p:ph idx="1"/>
          </p:nvPr>
        </p:nvSpPr>
        <p:spPr/>
        <p:txBody>
          <a:bodyPr>
            <a:normAutofit/>
          </a:bodyPr>
          <a:lstStyle/>
          <a:p>
            <a:r>
              <a:rPr lang="it-IT" dirty="0"/>
              <a:t>Grande ammiratore della civiltà europea in un periodo in cui questa era generalmente scarsamente apprezzata dopo aver generato i demoni della WWII, Kennan ebbe un ruolo importante in quella che fu la </a:t>
            </a:r>
            <a:r>
              <a:rPr lang="it-IT" dirty="0">
                <a:solidFill>
                  <a:srgbClr val="FF0000"/>
                </a:solidFill>
              </a:rPr>
              <a:t>controversa divisione dell’Europa: un taglio chirurgico della parte orientale, “infettata” dal comunismo, per separarla dalla parte occidentale, ancora salvabile</a:t>
            </a:r>
            <a:r>
              <a:rPr lang="it-IT" dirty="0"/>
              <a:t>. </a:t>
            </a:r>
          </a:p>
          <a:p>
            <a:r>
              <a:rPr lang="it-IT" dirty="0"/>
              <a:t>Alla base di questa operazione, ancora con un forte contributo di Kennan, una delle iniziative più fortunate e di successo della storia della politica estera americana: </a:t>
            </a:r>
            <a:r>
              <a:rPr lang="it-IT" dirty="0">
                <a:solidFill>
                  <a:srgbClr val="92D050"/>
                </a:solidFill>
              </a:rPr>
              <a:t>il piano Marshall</a:t>
            </a:r>
            <a:r>
              <a:rPr lang="it-IT" dirty="0"/>
              <a:t>. </a:t>
            </a:r>
          </a:p>
        </p:txBody>
      </p:sp>
    </p:spTree>
    <p:extLst>
      <p:ext uri="{BB962C8B-B14F-4D97-AF65-F5344CB8AC3E}">
        <p14:creationId xmlns:p14="http://schemas.microsoft.com/office/powerpoint/2010/main" val="721285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44CA5-D958-4870-B1A9-00D4A83AA407}"/>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F2F11D10-37EB-4B93-B804-429CD886BE1B}"/>
              </a:ext>
            </a:extLst>
          </p:cNvPr>
          <p:cNvSpPr>
            <a:spLocks noGrp="1"/>
          </p:cNvSpPr>
          <p:nvPr>
            <p:ph idx="1"/>
          </p:nvPr>
        </p:nvSpPr>
        <p:spPr>
          <a:xfrm>
            <a:off x="1981200" y="1214422"/>
            <a:ext cx="8229600" cy="5110178"/>
          </a:xfrm>
        </p:spPr>
        <p:txBody>
          <a:bodyPr>
            <a:normAutofit fontScale="92500" lnSpcReduction="20000"/>
          </a:bodyPr>
          <a:lstStyle/>
          <a:p>
            <a:r>
              <a:rPr lang="it-IT" dirty="0"/>
              <a:t>Dopo essere stato celebrato dai media e apprezzato dai colleghi come “</a:t>
            </a:r>
            <a:r>
              <a:rPr lang="it-IT" dirty="0">
                <a:solidFill>
                  <a:srgbClr val="FF66FF"/>
                </a:solidFill>
              </a:rPr>
              <a:t>global planner</a:t>
            </a:r>
            <a:r>
              <a:rPr lang="it-IT" dirty="0"/>
              <a:t>”, terminò la sua carriera di ascoltato consigliere di strategia a lungo termine battendosi quasi da solo contro quella che, secondo lui, stava diventando una divisione permanente dell’Europa; </a:t>
            </a:r>
          </a:p>
          <a:p>
            <a:r>
              <a:rPr lang="it-IT" dirty="0"/>
              <a:t>Scoprì che anche in politica estera è molto difficile “disfare” qualcosa che ha avuto successo, anche per chi è stato fra gli artefici di quel successo. </a:t>
            </a:r>
          </a:p>
          <a:p>
            <a:r>
              <a:rPr lang="it-IT" dirty="0"/>
              <a:t>In ogni caso da tutto ciò scaturì un </a:t>
            </a:r>
            <a:r>
              <a:rPr lang="it-IT" dirty="0">
                <a:solidFill>
                  <a:srgbClr val="FF0000"/>
                </a:solidFill>
              </a:rPr>
              <a:t>importante effetto collaterale, l’inizio del processo dell’integrazione europea</a:t>
            </a:r>
            <a:r>
              <a:rPr lang="it-IT" dirty="0"/>
              <a:t>, che per molto tempo avrebbe interessato la sola Europa occidentale. </a:t>
            </a:r>
          </a:p>
          <a:p>
            <a:r>
              <a:rPr lang="it-IT" dirty="0">
                <a:solidFill>
                  <a:srgbClr val="92D050"/>
                </a:solidFill>
              </a:rPr>
              <a:t>George Kennan fu un alfiere di questa integrazione, anche perché era convinto che questa fosse negli interessi degli Stati Uniti.</a:t>
            </a:r>
          </a:p>
        </p:txBody>
      </p:sp>
    </p:spTree>
    <p:extLst>
      <p:ext uri="{BB962C8B-B14F-4D97-AF65-F5344CB8AC3E}">
        <p14:creationId xmlns:p14="http://schemas.microsoft.com/office/powerpoint/2010/main" val="742767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44CA5-D958-4870-B1A9-00D4A83AA407}"/>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F2F11D10-37EB-4B93-B804-429CD886BE1B}"/>
              </a:ext>
            </a:extLst>
          </p:cNvPr>
          <p:cNvSpPr>
            <a:spLocks noGrp="1"/>
          </p:cNvSpPr>
          <p:nvPr>
            <p:ph idx="1"/>
          </p:nvPr>
        </p:nvSpPr>
        <p:spPr>
          <a:xfrm>
            <a:off x="1981200" y="1214422"/>
            <a:ext cx="8229600" cy="5526946"/>
          </a:xfrm>
        </p:spPr>
        <p:txBody>
          <a:bodyPr>
            <a:normAutofit/>
          </a:bodyPr>
          <a:lstStyle/>
          <a:p>
            <a:r>
              <a:rPr lang="it-IT" sz="2500" dirty="0"/>
              <a:t>Nel suo diario, nel </a:t>
            </a:r>
            <a:r>
              <a:rPr lang="it-IT" sz="2500" dirty="0">
                <a:solidFill>
                  <a:srgbClr val="FF0000"/>
                </a:solidFill>
              </a:rPr>
              <a:t>1997</a:t>
            </a:r>
            <a:r>
              <a:rPr lang="it-IT" sz="2500" dirty="0"/>
              <a:t>, scrive:</a:t>
            </a:r>
          </a:p>
          <a:p>
            <a:pPr marL="0" indent="0">
              <a:buNone/>
            </a:pPr>
            <a:r>
              <a:rPr lang="it-IT" sz="2500" dirty="0"/>
              <a:t>«mi si spezza il cuore per quello che sta accadendo. Non riesco a vedervi altro che una nuova guerra fredda, probabilmente destinata a trasformarsi in calda e la fine dello sforzo di costruire una democrazia funzionante in Russia. Vedo anche una totale, tragica ed assolutamente non necessaria fine di una accettabile relazione tra quel paese e l’Europa»</a:t>
            </a:r>
          </a:p>
          <a:p>
            <a:r>
              <a:rPr lang="it-IT" sz="2500" dirty="0"/>
              <a:t>La sua costernazione si riferisce alla decisione dell’amministrazione Clinton di aggregare Polonia, Rep. Ceca e Ungheria alla NATO</a:t>
            </a:r>
          </a:p>
        </p:txBody>
      </p:sp>
    </p:spTree>
    <p:extLst>
      <p:ext uri="{BB962C8B-B14F-4D97-AF65-F5344CB8AC3E}">
        <p14:creationId xmlns:p14="http://schemas.microsoft.com/office/powerpoint/2010/main" val="1942118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44CA5-D958-4870-B1A9-00D4A83AA407}"/>
              </a:ext>
            </a:extLst>
          </p:cNvPr>
          <p:cNvSpPr>
            <a:spLocks noGrp="1"/>
          </p:cNvSpPr>
          <p:nvPr>
            <p:ph type="title"/>
          </p:nvPr>
        </p:nvSpPr>
        <p:spPr/>
        <p:txBody>
          <a:bodyPr/>
          <a:lstStyle/>
          <a:p>
            <a:r>
              <a:rPr lang="it-IT" dirty="0"/>
              <a:t>                                   GEORGE KENNAN (1904-2005)</a:t>
            </a:r>
          </a:p>
        </p:txBody>
      </p:sp>
      <p:sp>
        <p:nvSpPr>
          <p:cNvPr id="3" name="Segnaposto contenuto 2">
            <a:extLst>
              <a:ext uri="{FF2B5EF4-FFF2-40B4-BE49-F238E27FC236}">
                <a16:creationId xmlns:a16="http://schemas.microsoft.com/office/drawing/2014/main" id="{F2F11D10-37EB-4B93-B804-429CD886BE1B}"/>
              </a:ext>
            </a:extLst>
          </p:cNvPr>
          <p:cNvSpPr>
            <a:spLocks noGrp="1"/>
          </p:cNvSpPr>
          <p:nvPr>
            <p:ph idx="1"/>
          </p:nvPr>
        </p:nvSpPr>
        <p:spPr>
          <a:xfrm>
            <a:off x="1981200" y="1214422"/>
            <a:ext cx="8229600" cy="5023092"/>
          </a:xfrm>
        </p:spPr>
        <p:txBody>
          <a:bodyPr>
            <a:normAutofit/>
          </a:bodyPr>
          <a:lstStyle/>
          <a:p>
            <a:r>
              <a:rPr lang="it-IT" sz="2500" dirty="0"/>
              <a:t>Mesi prima scrisse «mi aspetterei una forte militarizzazione delle vita politica (russa) accompagnata dalla roboante esagerazione del pericolo e dalla ricaduta nell’antica, venerabile visione della Russia quale oggetto innocente delle brame aggressive di un mondo malvagio ed eretico»</a:t>
            </a:r>
          </a:p>
          <a:p>
            <a:endParaRPr lang="it-IT" sz="2500" dirty="0"/>
          </a:p>
          <a:p>
            <a:endParaRPr lang="it-IT" sz="2500" dirty="0"/>
          </a:p>
          <a:p>
            <a:r>
              <a:rPr lang="it-IT" sz="2500" dirty="0"/>
              <a:t>Forse nessuno come K. avrebbe potuto meglio delineare la traiettoria degli aventi recenti</a:t>
            </a:r>
          </a:p>
        </p:txBody>
      </p:sp>
    </p:spTree>
    <p:extLst>
      <p:ext uri="{BB962C8B-B14F-4D97-AF65-F5344CB8AC3E}">
        <p14:creationId xmlns:p14="http://schemas.microsoft.com/office/powerpoint/2010/main" val="786184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D637C-E411-42DB-926F-EB803138E9EE}"/>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COLD WAR</a:t>
            </a:r>
          </a:p>
        </p:txBody>
      </p:sp>
      <p:pic>
        <p:nvPicPr>
          <p:cNvPr id="1026" name="Picture 2" descr="http://cdn.gelestatic.it/limesonline/www/2015/05/la_guerra_fredda_820_415.jpg">
            <a:extLst>
              <a:ext uri="{FF2B5EF4-FFF2-40B4-BE49-F238E27FC236}">
                <a16:creationId xmlns:a16="http://schemas.microsoft.com/office/drawing/2014/main" id="{D9FEDDA4-3F0F-432B-B06E-8D3121E39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93146" y="961812"/>
            <a:ext cx="3279106"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6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299A0-2B27-4635-A365-83B8B2CF5DDF}"/>
              </a:ext>
            </a:extLst>
          </p:cNvPr>
          <p:cNvSpPr>
            <a:spLocks noGrp="1"/>
          </p:cNvSpPr>
          <p:nvPr>
            <p:ph type="title"/>
          </p:nvPr>
        </p:nvSpPr>
        <p:spPr/>
        <p:txBody>
          <a:bodyPr/>
          <a:lstStyle/>
          <a:p>
            <a:br>
              <a:rPr lang="it-IT" dirty="0"/>
            </a:br>
            <a:br>
              <a:rPr lang="it-IT" dirty="0"/>
            </a:br>
            <a:br>
              <a:rPr lang="it-IT" dirty="0"/>
            </a:br>
            <a:r>
              <a:rPr lang="it-IT" dirty="0"/>
              <a:t>GEOGRAFIA POLITICA E GEOPOLITICA</a:t>
            </a:r>
          </a:p>
        </p:txBody>
      </p:sp>
      <p:sp>
        <p:nvSpPr>
          <p:cNvPr id="3" name="Segnaposto contenuto 2">
            <a:extLst>
              <a:ext uri="{FF2B5EF4-FFF2-40B4-BE49-F238E27FC236}">
                <a16:creationId xmlns:a16="http://schemas.microsoft.com/office/drawing/2014/main" id="{0DCF0987-CB40-4290-9909-FF40021ABE5C}"/>
              </a:ext>
            </a:extLst>
          </p:cNvPr>
          <p:cNvSpPr>
            <a:spLocks noGrp="1"/>
          </p:cNvSpPr>
          <p:nvPr>
            <p:ph idx="1"/>
          </p:nvPr>
        </p:nvSpPr>
        <p:spPr/>
        <p:txBody>
          <a:bodyPr>
            <a:normAutofit fontScale="92500" lnSpcReduction="20000"/>
          </a:bodyPr>
          <a:lstStyle/>
          <a:p>
            <a:r>
              <a:rPr lang="it-IT" dirty="0"/>
              <a:t>Se, dunque, la GEOGRAFIA POLITICA misura il valore e la gerarchia degli Stati sulla base di indici (superficie, popolazioni, pil, sviluppo economico, commercio internazionale</a:t>
            </a:r>
            <a:r>
              <a:rPr lang="it-IT" dirty="0">
                <a:solidFill>
                  <a:srgbClr val="7030A0"/>
                </a:solidFill>
              </a:rPr>
              <a:t>), la GEOPOLITICA estende la sua valutazione su basi molto più vaste, quali i fattori storico-strategici, culturali e spirituali</a:t>
            </a:r>
          </a:p>
          <a:p>
            <a:r>
              <a:rPr lang="it-IT" dirty="0"/>
              <a:t>La Geopolitica considera, dunque, </a:t>
            </a:r>
            <a:r>
              <a:rPr lang="it-IT" dirty="0">
                <a:solidFill>
                  <a:srgbClr val="92D050"/>
                </a:solidFill>
              </a:rPr>
              <a:t>l’espressione dinamica della potenza e competitività dei territori organizzati politicamente nel contesto dell’analisi interdisciplinare degli spazi politici</a:t>
            </a:r>
          </a:p>
          <a:p>
            <a:r>
              <a:rPr lang="it-IT" dirty="0"/>
              <a:t>Per definizione la </a:t>
            </a:r>
            <a:r>
              <a:rPr lang="it-IT" dirty="0">
                <a:solidFill>
                  <a:srgbClr val="00B0F0"/>
                </a:solidFill>
              </a:rPr>
              <a:t>Geopolitica è dinamica</a:t>
            </a:r>
            <a:r>
              <a:rPr lang="it-IT" dirty="0"/>
              <a:t>: studia, compone, scompone e ricompone tutti gli elementi di cui è a conoscenza e che utilizza per interpretare le possibili combinazioni di scelte mettendole a disposizione del potere, cioè di chi è delegato ad assumere decisioni</a:t>
            </a:r>
          </a:p>
          <a:p>
            <a:endParaRPr lang="it-IT" dirty="0"/>
          </a:p>
        </p:txBody>
      </p:sp>
    </p:spTree>
    <p:extLst>
      <p:ext uri="{BB962C8B-B14F-4D97-AF65-F5344CB8AC3E}">
        <p14:creationId xmlns:p14="http://schemas.microsoft.com/office/powerpoint/2010/main" val="1834543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9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0" kern="1200" dirty="0">
                <a:solidFill>
                  <a:srgbClr val="FFFFFF"/>
                </a:solidFill>
                <a:latin typeface="+mj-lt"/>
                <a:ea typeface="+mj-ea"/>
                <a:cs typeface="+mj-cs"/>
              </a:rPr>
              <a:t> DONALD W. MEINIG (1924-2020)</a:t>
            </a:r>
            <a:endParaRPr lang="en-US" sz="2600" kern="1200" dirty="0">
              <a:solidFill>
                <a:srgbClr val="FFFFFF"/>
              </a:solidFill>
              <a:latin typeface="+mj-lt"/>
              <a:ea typeface="+mj-ea"/>
              <a:cs typeface="+mj-cs"/>
            </a:endParaRPr>
          </a:p>
        </p:txBody>
      </p:sp>
      <p:pic>
        <p:nvPicPr>
          <p:cNvPr id="7170" name="Picture 2" descr="Risultati immagini per donald meinig">
            <a:extLst>
              <a:ext uri="{FF2B5EF4-FFF2-40B4-BE49-F238E27FC236}">
                <a16:creationId xmlns:a16="http://schemas.microsoft.com/office/drawing/2014/main" id="{A9CD3194-3593-418F-B5C5-26162E6D66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98178" y="961812"/>
            <a:ext cx="6269043"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23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br>
              <a:rPr lang="it-IT" b="0" dirty="0"/>
            </a:br>
            <a:br>
              <a:rPr lang="it-IT" b="0" dirty="0"/>
            </a:br>
            <a:br>
              <a:rPr lang="it-IT" b="0" dirty="0"/>
            </a:br>
            <a:r>
              <a:rPr lang="it-IT" b="0" dirty="0"/>
              <a:t> DONALD W. MEINIG (1924-2020)</a:t>
            </a:r>
            <a:endParaRPr lang="it-IT" dirty="0"/>
          </a:p>
        </p:txBody>
      </p:sp>
      <p:sp>
        <p:nvSpPr>
          <p:cNvPr id="4" name="Segnaposto contenuto 3">
            <a:extLst>
              <a:ext uri="{FF2B5EF4-FFF2-40B4-BE49-F238E27FC236}">
                <a16:creationId xmlns:a16="http://schemas.microsoft.com/office/drawing/2014/main" id="{135B9532-4EEB-4FC8-AB5D-9B91818D4E9F}"/>
              </a:ext>
            </a:extLst>
          </p:cNvPr>
          <p:cNvSpPr>
            <a:spLocks noGrp="1"/>
          </p:cNvSpPr>
          <p:nvPr>
            <p:ph idx="1"/>
          </p:nvPr>
        </p:nvSpPr>
        <p:spPr/>
        <p:txBody>
          <a:bodyPr>
            <a:normAutofit/>
          </a:bodyPr>
          <a:lstStyle/>
          <a:p>
            <a:pPr marL="0" indent="0">
              <a:buNone/>
            </a:pPr>
            <a:r>
              <a:rPr lang="it-IT" dirty="0"/>
              <a:t>Conferma l’importanza della fascia marginale (</a:t>
            </a:r>
            <a:r>
              <a:rPr lang="it-IT" dirty="0">
                <a:solidFill>
                  <a:srgbClr val="FF0000"/>
                </a:solidFill>
              </a:rPr>
              <a:t>RIMLAND</a:t>
            </a:r>
            <a:r>
              <a:rPr lang="it-IT" dirty="0"/>
              <a:t>) ma distingue i paesi di tale fascia in 3 categorie:</a:t>
            </a:r>
          </a:p>
          <a:p>
            <a:pPr marL="514350" indent="-514350">
              <a:buAutoNum type="arabicParenR"/>
            </a:pPr>
            <a:r>
              <a:rPr lang="it-IT" dirty="0">
                <a:solidFill>
                  <a:srgbClr val="00B050"/>
                </a:solidFill>
              </a:rPr>
              <a:t>PAESI CON VOCAZIONE VERSO LE REGIONI DELL’INTERNO </a:t>
            </a:r>
            <a:r>
              <a:rPr lang="it-IT" dirty="0"/>
              <a:t>(paesi slavi, Afghanistan, Mongolia)</a:t>
            </a:r>
          </a:p>
          <a:p>
            <a:pPr marL="514350" indent="-514350">
              <a:buAutoNum type="arabicParenR"/>
            </a:pPr>
            <a:r>
              <a:rPr lang="it-IT" dirty="0">
                <a:solidFill>
                  <a:srgbClr val="FF66FF"/>
                </a:solidFill>
              </a:rPr>
              <a:t>PAESI CON VOCAZIONE VERSO L’AREA MARITTIMA </a:t>
            </a:r>
            <a:r>
              <a:rPr lang="it-IT" dirty="0"/>
              <a:t>(Europa Occidentale, Penisola arabica)</a:t>
            </a:r>
          </a:p>
          <a:p>
            <a:pPr marL="514350" indent="-514350">
              <a:buAutoNum type="arabicParenR"/>
            </a:pPr>
            <a:r>
              <a:rPr lang="it-IT" dirty="0">
                <a:solidFill>
                  <a:srgbClr val="00B0F0"/>
                </a:solidFill>
              </a:rPr>
              <a:t>PAESI CHE MOSTRANO UN DUPLICE ORIENTAMENTO</a:t>
            </a:r>
            <a:r>
              <a:rPr lang="it-IT" dirty="0">
                <a:solidFill>
                  <a:srgbClr val="FFFF00"/>
                </a:solidFill>
              </a:rPr>
              <a:t> </a:t>
            </a:r>
            <a:r>
              <a:rPr lang="it-IT" dirty="0"/>
              <a:t>a seconda dell’evoluzione storica (Germania, Cina)</a:t>
            </a:r>
          </a:p>
          <a:p>
            <a:endParaRPr lang="it-IT" dirty="0"/>
          </a:p>
        </p:txBody>
      </p:sp>
    </p:spTree>
    <p:extLst>
      <p:ext uri="{BB962C8B-B14F-4D97-AF65-F5344CB8AC3E}">
        <p14:creationId xmlns:p14="http://schemas.microsoft.com/office/powerpoint/2010/main" val="1848899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0" kern="1200" dirty="0">
                <a:solidFill>
                  <a:schemeClr val="bg1"/>
                </a:solidFill>
                <a:latin typeface="+mj-lt"/>
                <a:ea typeface="+mj-ea"/>
                <a:cs typeface="+mj-cs"/>
              </a:rPr>
              <a:t>MEINIG: distinzione paesi secondo vocazione</a:t>
            </a:r>
            <a:endParaRPr lang="en-US" sz="3200" kern="1200" dirty="0">
              <a:solidFill>
                <a:schemeClr val="bg1"/>
              </a:solidFill>
              <a:latin typeface="+mj-lt"/>
              <a:ea typeface="+mj-ea"/>
              <a:cs typeface="+mj-cs"/>
            </a:endParaRPr>
          </a:p>
        </p:txBody>
      </p:sp>
      <p:pic>
        <p:nvPicPr>
          <p:cNvPr id="5" name="Segnaposto contenuto 5">
            <a:extLst>
              <a:ext uri="{FF2B5EF4-FFF2-40B4-BE49-F238E27FC236}">
                <a16:creationId xmlns:a16="http://schemas.microsoft.com/office/drawing/2014/main" id="{1D46EB8A-53FC-4362-A407-9EB37FF40AF9}"/>
              </a:ext>
            </a:extLst>
          </p:cNvPr>
          <p:cNvPicPr>
            <a:picLocks noGrp="1" noChangeAspect="1"/>
          </p:cNvPicPr>
          <p:nvPr>
            <p:ph idx="1"/>
          </p:nvPr>
        </p:nvPicPr>
        <p:blipFill>
          <a:blip r:embed="rId2"/>
          <a:stretch>
            <a:fillRect/>
          </a:stretch>
        </p:blipFill>
        <p:spPr>
          <a:xfrm>
            <a:off x="1446054" y="1675227"/>
            <a:ext cx="9299892" cy="4394199"/>
          </a:xfrm>
          <a:prstGeom prst="rect">
            <a:avLst/>
          </a:prstGeom>
        </p:spPr>
      </p:pic>
    </p:spTree>
    <p:extLst>
      <p:ext uri="{BB962C8B-B14F-4D97-AF65-F5344CB8AC3E}">
        <p14:creationId xmlns:p14="http://schemas.microsoft.com/office/powerpoint/2010/main" val="2191569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A35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SAUL B. COHEN (1925-2021)</a:t>
            </a:r>
          </a:p>
        </p:txBody>
      </p:sp>
      <p:pic>
        <p:nvPicPr>
          <p:cNvPr id="8194" name="Picture 2" descr="Risultati immagini per saul cohen">
            <a:extLst>
              <a:ext uri="{FF2B5EF4-FFF2-40B4-BE49-F238E27FC236}">
                <a16:creationId xmlns:a16="http://schemas.microsoft.com/office/drawing/2014/main" id="{834A3D69-A1B2-46AD-8296-1E604ED1F0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405625"/>
            <a:ext cx="7188199" cy="40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113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r>
              <a:rPr lang="it-IT" dirty="0"/>
              <a:t>                                   SAUL B. COHEN (1925-2021) </a:t>
            </a:r>
          </a:p>
        </p:txBody>
      </p:sp>
      <p:sp>
        <p:nvSpPr>
          <p:cNvPr id="4" name="Segnaposto contenuto 3">
            <a:extLst>
              <a:ext uri="{FF2B5EF4-FFF2-40B4-BE49-F238E27FC236}">
                <a16:creationId xmlns:a16="http://schemas.microsoft.com/office/drawing/2014/main" id="{4A8E6554-6016-481D-A48D-54D842A40E33}"/>
              </a:ext>
            </a:extLst>
          </p:cNvPr>
          <p:cNvSpPr>
            <a:spLocks noGrp="1"/>
          </p:cNvSpPr>
          <p:nvPr>
            <p:ph idx="1"/>
          </p:nvPr>
        </p:nvSpPr>
        <p:spPr>
          <a:xfrm>
            <a:off x="1977827" y="1052736"/>
            <a:ext cx="8229600" cy="5278616"/>
          </a:xfrm>
        </p:spPr>
        <p:txBody>
          <a:bodyPr>
            <a:normAutofit/>
          </a:bodyPr>
          <a:lstStyle/>
          <a:p>
            <a:pPr marL="0" indent="0">
              <a:buNone/>
            </a:pPr>
            <a:endParaRPr lang="it-IT" dirty="0"/>
          </a:p>
          <a:p>
            <a:pPr marL="0" indent="0">
              <a:buNone/>
            </a:pPr>
            <a:r>
              <a:rPr lang="it-IT" dirty="0"/>
              <a:t>Individua </a:t>
            </a:r>
            <a:r>
              <a:rPr lang="it-IT" dirty="0">
                <a:solidFill>
                  <a:srgbClr val="FF0000"/>
                </a:solidFill>
              </a:rPr>
              <a:t>4 grandi aree</a:t>
            </a:r>
            <a:r>
              <a:rPr lang="it-IT" dirty="0"/>
              <a:t>, aggiungendo alle tre una quarta area:</a:t>
            </a:r>
          </a:p>
          <a:p>
            <a:pPr marL="514350" indent="-514350">
              <a:buAutoNum type="arabicParenR"/>
            </a:pPr>
            <a:r>
              <a:rPr lang="it-IT" dirty="0"/>
              <a:t>REGIONE PERNO EURO-ASIATICA</a:t>
            </a:r>
          </a:p>
          <a:p>
            <a:pPr marL="514350" indent="-514350">
              <a:buAutoNum type="arabicParenR"/>
            </a:pPr>
            <a:r>
              <a:rPr lang="it-IT" dirty="0"/>
              <a:t>FASCIA INTERMEDIA</a:t>
            </a:r>
          </a:p>
          <a:p>
            <a:pPr marL="514350" indent="-514350">
              <a:buAutoNum type="arabicParenR"/>
            </a:pPr>
            <a:r>
              <a:rPr lang="it-IT" dirty="0"/>
              <a:t>AREA MARITTIMA ESTERNA</a:t>
            </a:r>
          </a:p>
          <a:p>
            <a:pPr marL="514350" indent="-514350">
              <a:buAutoNum type="arabicParenR"/>
            </a:pPr>
            <a:r>
              <a:rPr lang="it-IT" dirty="0"/>
              <a:t>REGIONE GEOPOLITICA INDIPENDENTE (localizzata nel bacino sub himalaiano)</a:t>
            </a:r>
          </a:p>
          <a:p>
            <a:pPr marL="0" indent="0">
              <a:buNone/>
            </a:pPr>
            <a:endParaRPr lang="it-IT" dirty="0"/>
          </a:p>
          <a:p>
            <a:pPr marL="0" indent="0">
              <a:buNone/>
            </a:pPr>
            <a:r>
              <a:rPr lang="it-IT" dirty="0">
                <a:solidFill>
                  <a:srgbClr val="92D050"/>
                </a:solidFill>
              </a:rPr>
              <a:t>Le 4 REGIONI GEOSTRATEGICHE presentano un sottosistema di REGIONI GEOPOLITICHE</a:t>
            </a:r>
          </a:p>
          <a:p>
            <a:endParaRPr lang="it-IT" dirty="0"/>
          </a:p>
        </p:txBody>
      </p:sp>
    </p:spTree>
    <p:extLst>
      <p:ext uri="{BB962C8B-B14F-4D97-AF65-F5344CB8AC3E}">
        <p14:creationId xmlns:p14="http://schemas.microsoft.com/office/powerpoint/2010/main" val="3909042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r>
              <a:rPr lang="it-IT" dirty="0"/>
              <a:t>                                  SAUL B. COHEN (1925-2021)</a:t>
            </a:r>
          </a:p>
        </p:txBody>
      </p:sp>
      <p:sp>
        <p:nvSpPr>
          <p:cNvPr id="4" name="Segnaposto contenuto 3">
            <a:extLst>
              <a:ext uri="{FF2B5EF4-FFF2-40B4-BE49-F238E27FC236}">
                <a16:creationId xmlns:a16="http://schemas.microsoft.com/office/drawing/2014/main" id="{4A8E6554-6016-481D-A48D-54D842A40E33}"/>
              </a:ext>
            </a:extLst>
          </p:cNvPr>
          <p:cNvSpPr>
            <a:spLocks noGrp="1"/>
          </p:cNvSpPr>
          <p:nvPr>
            <p:ph idx="1"/>
          </p:nvPr>
        </p:nvSpPr>
        <p:spPr>
          <a:xfrm>
            <a:off x="1981200" y="1340768"/>
            <a:ext cx="8229600" cy="5616624"/>
          </a:xfrm>
        </p:spPr>
        <p:txBody>
          <a:bodyPr>
            <a:normAutofit/>
          </a:bodyPr>
          <a:lstStyle/>
          <a:p>
            <a:pPr marL="0" indent="0">
              <a:buNone/>
            </a:pPr>
            <a:r>
              <a:rPr lang="it-IT" dirty="0"/>
              <a:t>Rifiuta la teoria di un’unica regione geopolitica privilegiata =&gt; improbabile per una potenza occupare aree esterne ad essa stabilmente.</a:t>
            </a:r>
          </a:p>
          <a:p>
            <a:pPr marL="0" indent="0">
              <a:buNone/>
            </a:pPr>
            <a:endParaRPr lang="it-IT" dirty="0"/>
          </a:p>
          <a:p>
            <a:pPr marL="0" indent="0">
              <a:buNone/>
            </a:pPr>
            <a:r>
              <a:rPr lang="it-IT" dirty="0"/>
              <a:t>Rifiuta la tradizionale divisione del mondo in due aree (</a:t>
            </a:r>
            <a:r>
              <a:rPr lang="it-IT" i="1" dirty="0"/>
              <a:t>Heartland</a:t>
            </a:r>
            <a:r>
              <a:rPr lang="it-IT" dirty="0"/>
              <a:t> e </a:t>
            </a:r>
            <a:r>
              <a:rPr lang="it-IT" i="1" dirty="0"/>
              <a:t>Rimland</a:t>
            </a:r>
            <a:r>
              <a:rPr lang="it-IT" dirty="0"/>
              <a:t>) e la loro alternanza nella supremazia del dominio mondiale =&gt; in base alla mutevolezza dei fenomeni storici possono nascere nel tempo nuove e potenti aree di aggregazione</a:t>
            </a:r>
          </a:p>
          <a:p>
            <a:endParaRPr lang="it-IT" dirty="0"/>
          </a:p>
        </p:txBody>
      </p:sp>
    </p:spTree>
    <p:extLst>
      <p:ext uri="{BB962C8B-B14F-4D97-AF65-F5344CB8AC3E}">
        <p14:creationId xmlns:p14="http://schemas.microsoft.com/office/powerpoint/2010/main" val="52471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r>
              <a:rPr lang="it-IT" dirty="0"/>
              <a:t>                                   SAUL B. COHEN (1925-2021)</a:t>
            </a:r>
          </a:p>
        </p:txBody>
      </p:sp>
      <p:sp>
        <p:nvSpPr>
          <p:cNvPr id="4" name="Segnaposto contenuto 3">
            <a:extLst>
              <a:ext uri="{FF2B5EF4-FFF2-40B4-BE49-F238E27FC236}">
                <a16:creationId xmlns:a16="http://schemas.microsoft.com/office/drawing/2014/main" id="{4A8E6554-6016-481D-A48D-54D842A40E33}"/>
              </a:ext>
            </a:extLst>
          </p:cNvPr>
          <p:cNvSpPr>
            <a:spLocks noGrp="1"/>
          </p:cNvSpPr>
          <p:nvPr>
            <p:ph idx="1"/>
          </p:nvPr>
        </p:nvSpPr>
        <p:spPr>
          <a:xfrm>
            <a:off x="1981200" y="1340768"/>
            <a:ext cx="8229600" cy="5071607"/>
          </a:xfrm>
        </p:spPr>
        <p:txBody>
          <a:bodyPr>
            <a:normAutofit lnSpcReduction="10000"/>
          </a:bodyPr>
          <a:lstStyle/>
          <a:p>
            <a:r>
              <a:rPr lang="it-IT" dirty="0"/>
              <a:t>Il suo è un </a:t>
            </a:r>
            <a:r>
              <a:rPr lang="it-IT" dirty="0">
                <a:solidFill>
                  <a:srgbClr val="FF0000"/>
                </a:solidFill>
              </a:rPr>
              <a:t>modello pluralista </a:t>
            </a:r>
            <a:r>
              <a:rPr lang="it-IT" dirty="0"/>
              <a:t>che poi è stato utilizzato ampiamente</a:t>
            </a:r>
          </a:p>
          <a:p>
            <a:r>
              <a:rPr lang="it-IT" dirty="0"/>
              <a:t>Individua alcune </a:t>
            </a:r>
            <a:r>
              <a:rPr lang="it-IT" dirty="0">
                <a:solidFill>
                  <a:srgbClr val="FF66FF"/>
                </a:solidFill>
              </a:rPr>
              <a:t>regioni geostrategiche </a:t>
            </a:r>
            <a:r>
              <a:rPr lang="it-IT" dirty="0"/>
              <a:t>che presentano caratteri omogenei =&gt; ognuna caratterizzata dalla presenza di una potenza che assume il ruolo di leader regionale e ne assicura la stabilità.</a:t>
            </a:r>
          </a:p>
          <a:p>
            <a:r>
              <a:rPr lang="it-IT" dirty="0"/>
              <a:t>Successivi approfondimenti negli anni novanta hanno portato all’individuazione di una </a:t>
            </a:r>
            <a:r>
              <a:rPr lang="it-IT" dirty="0">
                <a:solidFill>
                  <a:srgbClr val="00B050"/>
                </a:solidFill>
              </a:rPr>
              <a:t>pentarchia di potenze nell’emisfero boreale</a:t>
            </a:r>
            <a:r>
              <a:rPr lang="it-IT" dirty="0"/>
              <a:t> (Stati Uniti, Europa occidentale, Russia, Cina e Giappone) a cui si aggiungono </a:t>
            </a:r>
            <a:r>
              <a:rPr lang="it-IT" dirty="0">
                <a:solidFill>
                  <a:srgbClr val="00B0F0"/>
                </a:solidFill>
              </a:rPr>
              <a:t>due potenze nell’emisfero australe </a:t>
            </a:r>
            <a:r>
              <a:rPr lang="it-IT" dirty="0"/>
              <a:t>(Sudafrica e Australia)</a:t>
            </a:r>
          </a:p>
          <a:p>
            <a:endParaRPr lang="it-IT" dirty="0"/>
          </a:p>
        </p:txBody>
      </p:sp>
    </p:spTree>
    <p:extLst>
      <p:ext uri="{BB962C8B-B14F-4D97-AF65-F5344CB8AC3E}">
        <p14:creationId xmlns:p14="http://schemas.microsoft.com/office/powerpoint/2010/main" val="36248926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r>
              <a:rPr lang="it-IT" dirty="0"/>
              <a:t>                                  SAUL B. COHEN (1925-2021)</a:t>
            </a:r>
          </a:p>
        </p:txBody>
      </p:sp>
      <p:sp>
        <p:nvSpPr>
          <p:cNvPr id="4" name="Segnaposto contenuto 3">
            <a:extLst>
              <a:ext uri="{FF2B5EF4-FFF2-40B4-BE49-F238E27FC236}">
                <a16:creationId xmlns:a16="http://schemas.microsoft.com/office/drawing/2014/main" id="{4A8E6554-6016-481D-A48D-54D842A40E33}"/>
              </a:ext>
            </a:extLst>
          </p:cNvPr>
          <p:cNvSpPr>
            <a:spLocks noGrp="1"/>
          </p:cNvSpPr>
          <p:nvPr>
            <p:ph idx="1"/>
          </p:nvPr>
        </p:nvSpPr>
        <p:spPr>
          <a:xfrm>
            <a:off x="1981200" y="1340768"/>
            <a:ext cx="8229600" cy="5040560"/>
          </a:xfrm>
        </p:spPr>
        <p:txBody>
          <a:bodyPr>
            <a:normAutofit/>
          </a:bodyPr>
          <a:lstStyle/>
          <a:p>
            <a:r>
              <a:rPr lang="it-IT" dirty="0"/>
              <a:t>Vivendo negli anni del dopoguerra è consapevole della mutevolezza dei fenomeni storici =&gt; per questo tenta di elaborare un modello storico che si possa adattare in ogni momento alla dinamica della situazione mondiale;</a:t>
            </a:r>
          </a:p>
          <a:p>
            <a:r>
              <a:rPr lang="it-IT" dirty="0"/>
              <a:t>questa è la ragione per cui </a:t>
            </a:r>
            <a:r>
              <a:rPr lang="it-IT" dirty="0">
                <a:solidFill>
                  <a:srgbClr val="FF0000"/>
                </a:solidFill>
              </a:rPr>
              <a:t>rifiuta il concetto di una singola regione politica privilegiata </a:t>
            </a:r>
            <a:r>
              <a:rPr lang="it-IT" dirty="0"/>
              <a:t>affermando che è improbabile per una potenza dell’una o dell’altra regione occupare stabilmente aree esterne ad essa.</a:t>
            </a:r>
          </a:p>
          <a:p>
            <a:endParaRPr lang="it-IT" dirty="0"/>
          </a:p>
        </p:txBody>
      </p:sp>
    </p:spTree>
    <p:extLst>
      <p:ext uri="{BB962C8B-B14F-4D97-AF65-F5344CB8AC3E}">
        <p14:creationId xmlns:p14="http://schemas.microsoft.com/office/powerpoint/2010/main" val="3436928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36">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1" name="Rectangle 138">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8" name="Picture 4" descr="Immagine correlata">
            <a:extLst>
              <a:ext uri="{FF2B5EF4-FFF2-40B4-BE49-F238E27FC236}">
                <a16:creationId xmlns:a16="http://schemas.microsoft.com/office/drawing/2014/main" id="{C20551A2-C232-4645-85E7-135F899992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84899" y="486425"/>
            <a:ext cx="8688000" cy="65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947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30D9A-C6DF-4A15-9909-5060F34F74B2}"/>
              </a:ext>
            </a:extLst>
          </p:cNvPr>
          <p:cNvSpPr>
            <a:spLocks noGrp="1"/>
          </p:cNvSpPr>
          <p:nvPr>
            <p:ph type="title"/>
          </p:nvPr>
        </p:nvSpPr>
        <p:spPr/>
        <p:txBody>
          <a:bodyPr/>
          <a:lstStyle/>
          <a:p>
            <a:r>
              <a:rPr lang="it-IT" dirty="0"/>
              <a:t>                                   SAUL B. COHEN  (1925-2021)</a:t>
            </a:r>
          </a:p>
        </p:txBody>
      </p:sp>
      <p:sp>
        <p:nvSpPr>
          <p:cNvPr id="4" name="Segnaposto contenuto 3">
            <a:extLst>
              <a:ext uri="{FF2B5EF4-FFF2-40B4-BE49-F238E27FC236}">
                <a16:creationId xmlns:a16="http://schemas.microsoft.com/office/drawing/2014/main" id="{4A8E6554-6016-481D-A48D-54D842A40E33}"/>
              </a:ext>
            </a:extLst>
          </p:cNvPr>
          <p:cNvSpPr>
            <a:spLocks noGrp="1"/>
          </p:cNvSpPr>
          <p:nvPr>
            <p:ph idx="1"/>
          </p:nvPr>
        </p:nvSpPr>
        <p:spPr>
          <a:xfrm>
            <a:off x="-150471" y="1340768"/>
            <a:ext cx="12342471" cy="4886412"/>
          </a:xfrm>
        </p:spPr>
        <p:txBody>
          <a:bodyPr>
            <a:normAutofit fontScale="77500" lnSpcReduction="20000"/>
          </a:bodyPr>
          <a:lstStyle/>
          <a:p>
            <a:r>
              <a:rPr lang="it-IT" b="1" dirty="0">
                <a:solidFill>
                  <a:srgbClr val="92D050"/>
                </a:solidFill>
              </a:rPr>
              <a:t>Approccio regionalista di Cohen</a:t>
            </a:r>
            <a:r>
              <a:rPr lang="it-IT" dirty="0">
                <a:solidFill>
                  <a:srgbClr val="92D050"/>
                </a:solidFill>
              </a:rPr>
              <a:t> </a:t>
            </a:r>
            <a:r>
              <a:rPr lang="it-IT" dirty="0"/>
              <a:t>(1925) =&gt; differentemente dall'approccio globalista, il mondo deve essere interpretato in termini gerarchici e d evolutivi in considerazione dell'erosione dell'ordine bipolare e del carattere sempre più policentrico del sistema internazionale.</a:t>
            </a:r>
          </a:p>
          <a:p>
            <a:pPr lvl="0"/>
            <a:r>
              <a:rPr lang="it-IT" dirty="0"/>
              <a:t>Egli riconosce le </a:t>
            </a:r>
            <a:r>
              <a:rPr lang="it-IT" dirty="0">
                <a:solidFill>
                  <a:srgbClr val="FF0000"/>
                </a:solidFill>
              </a:rPr>
              <a:t>seguenti strutture geopolitiche</a:t>
            </a:r>
            <a:r>
              <a:rPr lang="it-IT" dirty="0"/>
              <a:t>:</a:t>
            </a:r>
          </a:p>
          <a:p>
            <a:pPr marL="514350" indent="-514350">
              <a:buAutoNum type="arabicParenR"/>
            </a:pPr>
            <a:r>
              <a:rPr lang="it-IT" dirty="0"/>
              <a:t>il </a:t>
            </a:r>
            <a:r>
              <a:rPr lang="it-IT" dirty="0">
                <a:solidFill>
                  <a:srgbClr val="FF66FF"/>
                </a:solidFill>
              </a:rPr>
              <a:t>geostrategic realm </a:t>
            </a:r>
            <a:r>
              <a:rPr lang="it-IT" dirty="0"/>
              <a:t>: livello più vasto o macro</a:t>
            </a:r>
          </a:p>
          <a:p>
            <a:pPr marL="514350" indent="-514350">
              <a:buAutoNum type="arabicParenR"/>
            </a:pPr>
            <a:r>
              <a:rPr lang="it-IT" dirty="0">
                <a:solidFill>
                  <a:srgbClr val="00B0F0"/>
                </a:solidFill>
              </a:rPr>
              <a:t>la regione geopolitica </a:t>
            </a:r>
            <a:r>
              <a:rPr lang="it-IT" dirty="0"/>
              <a:t>: suddivisione mediana</a:t>
            </a:r>
          </a:p>
          <a:p>
            <a:pPr marL="514350" indent="-514350">
              <a:buAutoNum type="arabicParenR"/>
            </a:pPr>
            <a:r>
              <a:rPr lang="it-IT" dirty="0">
                <a:solidFill>
                  <a:srgbClr val="FFC000"/>
                </a:solidFill>
              </a:rPr>
              <a:t>stati nazionali, quasi stati e suddivisioni territoriali</a:t>
            </a:r>
          </a:p>
          <a:p>
            <a:endParaRPr lang="it-IT" dirty="0"/>
          </a:p>
          <a:p>
            <a:r>
              <a:rPr lang="it-IT" dirty="0"/>
              <a:t>Le strutture geopolitiche sono modellate da due forze: </a:t>
            </a:r>
          </a:p>
          <a:p>
            <a:pPr lvl="0">
              <a:buFontTx/>
              <a:buChar char="-"/>
            </a:pPr>
            <a:endParaRPr lang="it-IT" dirty="0">
              <a:solidFill>
                <a:srgbClr val="FFFF00"/>
              </a:solidFill>
            </a:endParaRPr>
          </a:p>
          <a:p>
            <a:pPr lvl="0">
              <a:buFontTx/>
              <a:buChar char="-"/>
            </a:pPr>
            <a:r>
              <a:rPr lang="it-IT" dirty="0">
                <a:solidFill>
                  <a:srgbClr val="FF0000"/>
                </a:solidFill>
              </a:rPr>
              <a:t>la forza centrifuga</a:t>
            </a:r>
            <a:r>
              <a:rPr lang="it-IT" dirty="0"/>
              <a:t>: è la spinta alla separazione politica che motiva un popolo a cercare la separazione territoriale da quelli che considera stranieri.</a:t>
            </a:r>
          </a:p>
          <a:p>
            <a:pPr lvl="0">
              <a:buFontTx/>
              <a:buChar char="-"/>
            </a:pPr>
            <a:r>
              <a:rPr lang="it-IT" dirty="0">
                <a:solidFill>
                  <a:srgbClr val="92D050"/>
                </a:solidFill>
              </a:rPr>
              <a:t>La forza centripeta </a:t>
            </a:r>
            <a:r>
              <a:rPr lang="it-IT" dirty="0"/>
              <a:t>che promuove una tendenza verso l'unità politica ed è rinforzata dal senso di un popolo di essere inestricabilmente legato a un particolare territorio.</a:t>
            </a:r>
          </a:p>
        </p:txBody>
      </p:sp>
    </p:spTree>
    <p:extLst>
      <p:ext uri="{BB962C8B-B14F-4D97-AF65-F5344CB8AC3E}">
        <p14:creationId xmlns:p14="http://schemas.microsoft.com/office/powerpoint/2010/main" val="885003461"/>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14264</Words>
  <Application>Microsoft Office PowerPoint</Application>
  <PresentationFormat>Widescreen</PresentationFormat>
  <Paragraphs>794</Paragraphs>
  <Slides>153</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153</vt:i4>
      </vt:variant>
    </vt:vector>
  </HeadingPairs>
  <TitlesOfParts>
    <vt:vector size="164" baseType="lpstr">
      <vt:lpstr>Arial</vt:lpstr>
      <vt:lpstr>Arimo</vt:lpstr>
      <vt:lpstr>Calibri</vt:lpstr>
      <vt:lpstr>Calibri Light</vt:lpstr>
      <vt:lpstr>Crimson Text</vt:lpstr>
      <vt:lpstr>Eras Medium ITC</vt:lpstr>
      <vt:lpstr>Eugenio Text</vt:lpstr>
      <vt:lpstr>Montserrat</vt:lpstr>
      <vt:lpstr>Raleway</vt:lpstr>
      <vt:lpstr>Times New Roman</vt:lpstr>
      <vt:lpstr>Tema di Office</vt:lpstr>
      <vt:lpstr>GEOPOLITICA E PAESI MEDITERRANEI</vt:lpstr>
      <vt:lpstr>Introduzione al corso</vt:lpstr>
      <vt:lpstr>                                  Presentazione del corso </vt:lpstr>
      <vt:lpstr>                                   TESTI e ARTICOLI</vt:lpstr>
      <vt:lpstr>                                     ESAME FINALE</vt:lpstr>
      <vt:lpstr>COS’E’ LA GEOPOLITICA </vt:lpstr>
      <vt:lpstr>                            GEOGRAFIA POLITICA E GEOPOLITICA</vt:lpstr>
      <vt:lpstr>   GEOGRAFIA POLITICA E GEOPOLITICA</vt:lpstr>
      <vt:lpstr>   GEOGRAFIA POLITICA E GEOPOLITICA</vt:lpstr>
      <vt:lpstr>   GEOGRAFIA POLITICA E GEOPOLITICA</vt:lpstr>
      <vt:lpstr>    GEOPOLITICA, GEOECONOMIA E GEOPOLITICA ECONOMICA</vt:lpstr>
      <vt:lpstr>   CLASSIFICAZIONI</vt:lpstr>
      <vt:lpstr>                                    An Intellectual poison?</vt:lpstr>
      <vt:lpstr>                                                        NASCITA GEOPOLITICA</vt:lpstr>
      <vt:lpstr>   FRIEDRICH RATZEL (1844-1904)</vt:lpstr>
      <vt:lpstr>   FRIEDRICH RATZEL (1844-1904)</vt:lpstr>
      <vt:lpstr>   FRIEDRICH RATZEL (1844-1904)</vt:lpstr>
      <vt:lpstr>   FRIEDRICH RATZEL (1844-1904)</vt:lpstr>
      <vt:lpstr>   FRIEDRICH RATZEL (1844-1904)</vt:lpstr>
      <vt:lpstr>   FRIEDRICH RATZEL (1844-1904)</vt:lpstr>
      <vt:lpstr>    POSSIBILISMO FRANCESE</vt:lpstr>
      <vt:lpstr>   POSSIBILISMO FRANCESE</vt:lpstr>
      <vt:lpstr>   POSSIBILISMO FRANCESE</vt:lpstr>
      <vt:lpstr>   DIFFERENZE CON RATZEL (determinismo)</vt:lpstr>
      <vt:lpstr>    GEOGRAFIA POLITICA NEL MONDO ANGLOSASSONE</vt:lpstr>
      <vt:lpstr>   JOHN HALFORD MACKINDER (Inghilterra-1900)</vt:lpstr>
      <vt:lpstr>   JOHN HALFORD MACKINDER (Inghilterra-1900)</vt:lpstr>
      <vt:lpstr>JOHN HALFORD MACKINDER (Inghilterra-1900)</vt:lpstr>
      <vt:lpstr>JOHN HALFORD MACKINDER (Inghilterra-1900)</vt:lpstr>
      <vt:lpstr>   ALFRED MAHAN (U.S.A.-1900)</vt:lpstr>
      <vt:lpstr>AREE STRATEGICHE DEL MONDO SECONDO MAHAN</vt:lpstr>
      <vt:lpstr>   Geografia Politica tedesca/Otto Maull (Germania,1887–957)</vt:lpstr>
      <vt:lpstr>                                  NASCITA GEOPOLITICA</vt:lpstr>
      <vt:lpstr>   RUDOLF KJELLEN (Svezia-1916)</vt:lpstr>
      <vt:lpstr>   RUDOLF KJELLEN (Svezia-1916)</vt:lpstr>
      <vt:lpstr>   RUDOLF KJELLEN (Svezia-1916)</vt:lpstr>
      <vt:lpstr>Presentazione standard di PowerPoint</vt:lpstr>
      <vt:lpstr>                                KARL HAUSHOFER (1924)</vt:lpstr>
      <vt:lpstr>                                KARL HAUSHOFER (1924)</vt:lpstr>
      <vt:lpstr>                               KARL HAUSHOFER (1924)</vt:lpstr>
      <vt:lpstr>                                  KARL HAUSHOFER (1924)</vt:lpstr>
      <vt:lpstr>                                 KARL HAUSHOFER (1924)</vt:lpstr>
      <vt:lpstr>                                  KARL HAUSHOFER (1924)</vt:lpstr>
      <vt:lpstr>                                   KARL HAUSHOFER (1924)</vt:lpstr>
      <vt:lpstr>                                  KARL HAUSHOFER (1924)</vt:lpstr>
      <vt:lpstr>                                  KARL HAUSHOFER (1924)</vt:lpstr>
      <vt:lpstr>                                  KARL HAUSHOFER (1924)</vt:lpstr>
      <vt:lpstr>IL MONDO SECONDO KARL HAUSHOFER</vt:lpstr>
      <vt:lpstr>LE PANREGIONI</vt:lpstr>
      <vt:lpstr>                                  GEOPOLITICA IN ITALIA</vt:lpstr>
      <vt:lpstr>GEOPOLITICA IN ITALIA</vt:lpstr>
      <vt:lpstr>                                  GEOPOLITICA IN ITALIA</vt:lpstr>
      <vt:lpstr>                                  GEOPOLITICA IN GIAPPONE</vt:lpstr>
      <vt:lpstr>                                  GEOPOLITICA IN GIAPPONE</vt:lpstr>
      <vt:lpstr>   SECONDO DOPOGUERRA E NUOVO ORDINE MONDIALE</vt:lpstr>
      <vt:lpstr>   SECONDO DOPOGUERRA E NUOVO ORDINE MONDIALE</vt:lpstr>
      <vt:lpstr>ASSETTO GEOPOLITICO DURANTE LA GUERRA FREDDA (confini del 1980)</vt:lpstr>
      <vt:lpstr>    IL CONTRIBUTO AMERICANO AL PENSIERO GEOPOLITICO</vt:lpstr>
      <vt:lpstr>    IL CONTRIBUTO AMERICANO AL PENSIERO GEOPOLITICO</vt:lpstr>
      <vt:lpstr>    IL CONTRIBUTO AMERICANO AL PENSIERO GEOPOLITICO</vt:lpstr>
      <vt:lpstr>    IL CONTRIBUTO AMERICANO AL PENSIERO GEOPOLITICO</vt:lpstr>
      <vt:lpstr>   APPROCCIO GLOBALISTA</vt:lpstr>
      <vt:lpstr>   APPROCCIO REGIONALISTA</vt:lpstr>
      <vt:lpstr>                              Nicholas J. Spykman (1893-1943)</vt:lpstr>
      <vt:lpstr>                                  Nicholas J. Spykman (1893-1943)</vt:lpstr>
      <vt:lpstr>                                  Nicholas J. Spykman (1893-1943)</vt:lpstr>
      <vt:lpstr>                                  Nicholas J. Spykman (1893-1943)</vt:lpstr>
      <vt:lpstr>                                  Nicholas J. Spykman (1893-1943)</vt:lpstr>
      <vt:lpstr>                                  Nicholas J. Spykman (1893-1943)</vt:lpstr>
      <vt:lpstr>                                   Nicholas J. Spykman (1893-1943)</vt:lpstr>
      <vt:lpstr>                                    Nicholas J. Spykman (1893-1943)</vt:lpstr>
      <vt:lpstr>                                  Nicholas J. Spykman (1893-1943)</vt:lpstr>
      <vt:lpstr>                                  Nicholas J. Spykman (1893-1943)</vt:lpstr>
      <vt:lpstr>                                   Nicholas J. Spykman (1893-1943)</vt:lpstr>
      <vt:lpstr>Nicholas J. Spykman (1893-1943)</vt:lpstr>
      <vt:lpstr>Nicholas J. Spykman (1893-1943)</vt:lpstr>
      <vt:lpstr>                                  Nicholas J. Spykman (1893-1943)</vt:lpstr>
      <vt:lpstr>                                  Nicholas J. Spykman (1893-1943)</vt:lpstr>
      <vt:lpstr>                                  Nicholas J. Spykman (1893-1943)</vt:lpstr>
      <vt:lpstr>                                   Nicholas J. Spykman (1893-1943)</vt:lpstr>
      <vt:lpstr>                                  DOTTRINA TRUMAN</vt:lpstr>
      <vt:lpstr>                                  DOTTRINA TRUMAN</vt:lpstr>
      <vt:lpstr>                                  GEORGE KENNAN (1904-2005)</vt:lpstr>
      <vt:lpstr>                                  GEORGE KENNAN (1904-2005)</vt:lpstr>
      <vt:lpstr>                                   GEORGE KENNAN (1904-2005)</vt:lpstr>
      <vt:lpstr>                                   GEORGE KENNAN (1904-2005)</vt:lpstr>
      <vt:lpstr>                                   GEORGE KENNAN (1904-2005)</vt:lpstr>
      <vt:lpstr>                                   GEORGE KENNAN (1904-2005)</vt:lpstr>
      <vt:lpstr>COLD WAR</vt:lpstr>
      <vt:lpstr> DONALD W. MEINIG (1924-2020)</vt:lpstr>
      <vt:lpstr>    DONALD W. MEINIG (1924-2020)</vt:lpstr>
      <vt:lpstr>MEINIG: distinzione paesi secondo vocazione</vt:lpstr>
      <vt:lpstr>SAUL B. COHEN (1925-2021)</vt:lpstr>
      <vt:lpstr>                                   SAUL B. COHEN (1925-2021) </vt:lpstr>
      <vt:lpstr>                                  SAUL B. COHEN (1925-2021)</vt:lpstr>
      <vt:lpstr>                                   SAUL B. COHEN (1925-2021)</vt:lpstr>
      <vt:lpstr>                                  SAUL B. COHEN (1925-2021)</vt:lpstr>
      <vt:lpstr>Presentazione standard di PowerPoint</vt:lpstr>
      <vt:lpstr>                                   SAUL B. COHEN  (1925-2021)</vt:lpstr>
      <vt:lpstr>SAUL B. COHEN </vt:lpstr>
      <vt:lpstr>                                   SAUL B. COHEN (1925-2021)</vt:lpstr>
      <vt:lpstr>   SCUOLA REGIONALE DESCRITTIVA</vt:lpstr>
      <vt:lpstr>                                   ZBIGNIEW BRZEZINSKI (1928-2017) </vt:lpstr>
      <vt:lpstr> ZBIGNIEW BRZEZINSKI (1928-2017) </vt:lpstr>
      <vt:lpstr>    ZBIGNIEW BRZEZINSKI (1928-2017) </vt:lpstr>
      <vt:lpstr>    ZBIGNIEW BRZEZINSKI (1928-2017) </vt:lpstr>
      <vt:lpstr>   ZBIGNIEW BRZEZINSKI (1928-2017)</vt:lpstr>
      <vt:lpstr>   ZBIGNIEW BRZEZINSKI (1928-2017)</vt:lpstr>
      <vt:lpstr>   ZBIGNIEW BRZEZINSKI (1928-2017)</vt:lpstr>
      <vt:lpstr>   ZBIGNIEW BRZEZINSKI (1928-2017)</vt:lpstr>
      <vt:lpstr>   ZBIGNIEW BRZEZINSKI (1928-2017)</vt:lpstr>
      <vt:lpstr>HENRY KISSINGER (born 1924)</vt:lpstr>
      <vt:lpstr>   HENRY KISSINGER (born 1924)</vt:lpstr>
      <vt:lpstr>   HENRY KISSINGER (born 1924)</vt:lpstr>
      <vt:lpstr>   HENRY KISSINGER (born 1924)</vt:lpstr>
      <vt:lpstr>   HENRY KISSINGER (born 1924)</vt:lpstr>
      <vt:lpstr>   HENRY KISSINGER (born 1924)</vt:lpstr>
      <vt:lpstr>   HENRY KISSINGER (born 1924)</vt:lpstr>
      <vt:lpstr>    «L’ORDINE MONDIALE» DI KISSINGER </vt:lpstr>
      <vt:lpstr>    «L’ORDINE MONDIALE» DI KISSINGER </vt:lpstr>
      <vt:lpstr>    «L’ORDINE MONDIALE» DI KISSINGER </vt:lpstr>
      <vt:lpstr>    «L’ORDINE MONDIALE» DI KISSINGER </vt:lpstr>
      <vt:lpstr>    «L’ORDINE MONDIALE» DI KISSINGER </vt:lpstr>
      <vt:lpstr>    «L’ORDINE MONDIALE» DI KISSINGER </vt:lpstr>
      <vt:lpstr>    «L’ORDINE MONDIALE» DI KISSINGER </vt:lpstr>
      <vt:lpstr>    «L’ORDINE MONDIALE» DI KISSINGER </vt:lpstr>
      <vt:lpstr>    «L’ORDINE MONDIALE» DI KISSINGER </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KISSINGER E LA QUESTIONE UCRAINA</vt:lpstr>
      <vt:lpstr>    LA GEOPOLITICA DOPO LA GUERRA FREDDA: QUADRO DI SINTESI</vt:lpstr>
      <vt:lpstr>    LA GEOPOLITICA DOPO LA GUERRA FREDDA: QUADRO DI SINTESI</vt:lpstr>
      <vt:lpstr>    LA GEOPOLITICA DOPO LA GUERRA FREDDA: QUADRO DI SINTESI</vt:lpstr>
      <vt:lpstr>    LA GEOPOLITICA DOPO LA GUERRA FREDDA: QUADRO DI SINTESI</vt:lpstr>
      <vt:lpstr>    LA GEOPOLITICA DOPO LA GUERRA FREDDA: QUADRO DI SINTESI</vt:lpstr>
      <vt:lpstr>    PRINCIPALI TEORIE GEOPOLITICHE GLOBALI DEL DOPO GUERRA FREDDA</vt:lpstr>
      <vt:lpstr>                                  FRANCIS FUKUYAMA (born 1952)</vt:lpstr>
      <vt:lpstr>                                  FRANCIS FUKUYAMA (born 1952)</vt:lpstr>
      <vt:lpstr>   FUKUYAMA E LA QUESTIONE UCRAINA</vt:lpstr>
      <vt:lpstr>   FUKUYAMA E LA QUESTIONE UCRAINA</vt:lpstr>
      <vt:lpstr>   FUKUYAMA E LA QUESTIONE UCRAINA</vt:lpstr>
      <vt:lpstr>    SAMUEL P. HUNTINGTON (1927-2008) </vt:lpstr>
      <vt:lpstr>    SAMUEL P. HUNTINGTON (1927-2008) </vt:lpstr>
      <vt:lpstr>    SAMUEL P. HUNTINGTON (1927-2008) </vt:lpstr>
      <vt:lpstr>    SAMUEL P. HUNTINGTON (1927-2008)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9</cp:revision>
  <dcterms:created xsi:type="dcterms:W3CDTF">2020-04-25T16:23:21Z</dcterms:created>
  <dcterms:modified xsi:type="dcterms:W3CDTF">2023-09-17T04:22:01Z</dcterms:modified>
</cp:coreProperties>
</file>