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82" r:id="rId4"/>
    <p:sldId id="262" r:id="rId5"/>
    <p:sldId id="263" r:id="rId6"/>
    <p:sldId id="264" r:id="rId7"/>
    <p:sldId id="265" r:id="rId8"/>
    <p:sldId id="266" r:id="rId9"/>
    <p:sldId id="261"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55" d="100"/>
          <a:sy n="55" d="100"/>
        </p:scale>
        <p:origin x="60"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DE1C9-B355-4EA3-9FF8-EC11964BFDE2}" type="datetimeFigureOut">
              <a:rPr lang="it-IT" smtClean="0"/>
              <a:t>18/02/2023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1F4DC-5529-4958-9275-4D703E9FC114}" type="slidenum">
              <a:rPr lang="it-IT" smtClean="0"/>
              <a:t>‹N›</a:t>
            </a:fld>
            <a:endParaRPr lang="it-IT"/>
          </a:p>
        </p:txBody>
      </p:sp>
    </p:spTree>
    <p:extLst>
      <p:ext uri="{BB962C8B-B14F-4D97-AF65-F5344CB8AC3E}">
        <p14:creationId xmlns:p14="http://schemas.microsoft.com/office/powerpoint/2010/main" val="101035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8B1F4DC-5529-4958-9275-4D703E9FC114}" type="slidenum">
              <a:rPr lang="it-IT" smtClean="0"/>
              <a:t>20</a:t>
            </a:fld>
            <a:endParaRPr lang="it-IT"/>
          </a:p>
        </p:txBody>
      </p:sp>
    </p:spTree>
    <p:extLst>
      <p:ext uri="{BB962C8B-B14F-4D97-AF65-F5344CB8AC3E}">
        <p14:creationId xmlns:p14="http://schemas.microsoft.com/office/powerpoint/2010/main" val="712430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18/02/2023</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18/02/2023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409112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18/02/2023</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18/02/2023</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18/02/2023</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18/02/2023</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18/02/2023</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18/02/2023</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18/02/2023</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18/02/2023</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18/02/2023</a:t>
            </a:fld>
            <a:endParaRPr lang="it-IT"/>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mesonline.com/cartaceo/nato-strategia-segreta-verbale-1949" TargetMode="External"/><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Prof.ssa Simona Epasto</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Geopolitica e Paesi Mediterranei</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13CDB-8998-4830-A282-39457DB6070B}"/>
              </a:ext>
            </a:extLst>
          </p:cNvPr>
          <p:cNvSpPr>
            <a:spLocks noGrp="1"/>
          </p:cNvSpPr>
          <p:nvPr>
            <p:ph type="title"/>
          </p:nvPr>
        </p:nvSpPr>
        <p:spPr>
          <a:xfrm>
            <a:off x="4965430" y="629268"/>
            <a:ext cx="6586491" cy="1286160"/>
          </a:xfrm>
        </p:spPr>
        <p:txBody>
          <a:bodyPr anchor="b">
            <a:normAutofit/>
          </a:bodyPr>
          <a:lstStyle/>
          <a:p>
            <a:r>
              <a:rPr lang="it-IT" dirty="0"/>
              <a:t>CARTOGRAFIA DELL’ARTICO</a:t>
            </a:r>
          </a:p>
        </p:txBody>
      </p:sp>
      <p:sp>
        <p:nvSpPr>
          <p:cNvPr id="3" name="Segnaposto contenuto 2">
            <a:extLst>
              <a:ext uri="{FF2B5EF4-FFF2-40B4-BE49-F238E27FC236}">
                <a16:creationId xmlns:a16="http://schemas.microsoft.com/office/drawing/2014/main" id="{4F667748-F8C9-4576-919B-55FF4984AB0F}"/>
              </a:ext>
            </a:extLst>
          </p:cNvPr>
          <p:cNvSpPr>
            <a:spLocks noGrp="1"/>
          </p:cNvSpPr>
          <p:nvPr>
            <p:ph idx="1"/>
          </p:nvPr>
        </p:nvSpPr>
        <p:spPr>
          <a:xfrm>
            <a:off x="4965431" y="2438400"/>
            <a:ext cx="6586489" cy="3785419"/>
          </a:xfrm>
        </p:spPr>
        <p:txBody>
          <a:bodyPr>
            <a:normAutofit/>
          </a:bodyPr>
          <a:lstStyle/>
          <a:p>
            <a:r>
              <a:rPr lang="it-IT" sz="2000" dirty="0"/>
              <a:t>La </a:t>
            </a:r>
            <a:r>
              <a:rPr lang="it-IT" sz="2000" dirty="0" err="1"/>
              <a:t>peculiarita</a:t>
            </a:r>
            <a:r>
              <a:rPr lang="it-IT" sz="2000" dirty="0"/>
              <a:t>̀ della cartografia dell’Artico è la sua dimensione temporale. </a:t>
            </a:r>
          </a:p>
          <a:p>
            <a:r>
              <a:rPr lang="it-IT" sz="2000" dirty="0"/>
              <a:t>L’analisi di quattro mappe della regione rivela come essa, </a:t>
            </a:r>
            <a:r>
              <a:rPr lang="it-IT" sz="2000" dirty="0" err="1"/>
              <a:t>piu</a:t>
            </a:r>
            <a:r>
              <a:rPr lang="it-IT" sz="2000" dirty="0"/>
              <a:t>̀ che descrivere la </a:t>
            </a:r>
            <a:r>
              <a:rPr lang="it-IT" sz="2000" dirty="0" err="1"/>
              <a:t>realta</a:t>
            </a:r>
            <a:r>
              <a:rPr lang="it-IT" sz="2000" dirty="0"/>
              <a:t>̀, si proponga di delineare scenari futuribili allo scopo di plasmare percezioni e strategie.</a:t>
            </a:r>
          </a:p>
          <a:p>
            <a:endParaRPr lang="it-IT" sz="2000" dirty="0"/>
          </a:p>
        </p:txBody>
      </p:sp>
      <p:pic>
        <p:nvPicPr>
          <p:cNvPr id="1026" name="Picture 2" descr="Carta di Laura Canali">
            <a:extLst>
              <a:ext uri="{FF2B5EF4-FFF2-40B4-BE49-F238E27FC236}">
                <a16:creationId xmlns:a16="http://schemas.microsoft.com/office/drawing/2014/main" id="{67F7EB9A-BE0D-478D-9AA3-5EE1D0AF3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7ED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28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Fonte: «Patto Atlantico Patto della Pace», dall’opuscolo La carovana della pace. Alt alla guerra, 12 popoli uniti per la pace, Roma, senza pagina, senza data (ma databile tra il 1951 e il 1955), Società editrice tipografica Apollon.">
            <a:extLst>
              <a:ext uri="{FF2B5EF4-FFF2-40B4-BE49-F238E27FC236}">
                <a16:creationId xmlns:a16="http://schemas.microsoft.com/office/drawing/2014/main" id="{63894CAD-7DDA-4476-8888-0B6D7E6D5EE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801" r="-1" b="12459"/>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693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Arc 14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onte: «Patto Atlantico Patto della Pace», dall’opuscolo La carovana della pace. Alt alla guerra, 12 popoli uniti per la pace, Roma, senza pagina, senza data (ma databile tra il 1951 e il 1955), Società editrice tipografica Apollon.">
            <a:extLst>
              <a:ext uri="{FF2B5EF4-FFF2-40B4-BE49-F238E27FC236}">
                <a16:creationId xmlns:a16="http://schemas.microsoft.com/office/drawing/2014/main" id="{072746D9-041E-49C2-A701-C995B91FD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5" b="1"/>
          <a:stretch/>
        </p:blipFill>
        <p:spPr bwMode="auto">
          <a:xfrm>
            <a:off x="703182" y="1619027"/>
            <a:ext cx="4777381" cy="345020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058" name="Content Placeholder 2053">
            <a:extLst>
              <a:ext uri="{FF2B5EF4-FFF2-40B4-BE49-F238E27FC236}">
                <a16:creationId xmlns:a16="http://schemas.microsoft.com/office/drawing/2014/main" id="{BF0F5AEC-6B06-F462-5762-D56E38CC9C4C}"/>
              </a:ext>
            </a:extLst>
          </p:cNvPr>
          <p:cNvSpPr>
            <a:spLocks noGrp="1"/>
          </p:cNvSpPr>
          <p:nvPr>
            <p:ph idx="1"/>
          </p:nvPr>
        </p:nvSpPr>
        <p:spPr>
          <a:xfrm>
            <a:off x="5894962" y="1984443"/>
            <a:ext cx="5458838" cy="4192520"/>
          </a:xfrm>
        </p:spPr>
        <p:txBody>
          <a:bodyPr>
            <a:normAutofit/>
          </a:bodyPr>
          <a:lstStyle/>
          <a:p>
            <a:r>
              <a:rPr lang="it-IT" sz="1500" b="0" i="0">
                <a:effectLst/>
                <a:latin typeface="Arimo"/>
              </a:rPr>
              <a:t>FONTE: </a:t>
            </a:r>
            <a:r>
              <a:rPr lang="it-IT" sz="1500" b="0" i="1">
                <a:effectLst/>
                <a:latin typeface="Arimo"/>
              </a:rPr>
              <a:t>opuscolo La carovana della pace. Alt alla guerra, 12 popoli uniti per la pace, Roma, senza pagina, senza data (ma databile tra il 1951 e il 1955), Società editrice tipografica Apollon.</a:t>
            </a:r>
            <a:endParaRPr lang="it-IT" sz="1500" b="0" i="0">
              <a:effectLst/>
              <a:latin typeface="Arimo"/>
            </a:endParaRPr>
          </a:p>
          <a:p>
            <a:r>
              <a:rPr lang="it-IT" sz="1500" b="0" i="0">
                <a:effectLst/>
                <a:latin typeface="Arimo"/>
              </a:rPr>
              <a:t>la copertina dell’opuscolo della Nato : «</a:t>
            </a:r>
            <a:r>
              <a:rPr lang="it-IT" sz="1500" b="0" i="0" u="none" strike="noStrike">
                <a:effectLst/>
                <a:latin typeface="Arimo"/>
                <a:hlinkClick r:id="rId3"/>
              </a:rPr>
              <a:t>Patto Atlantico</a:t>
            </a:r>
            <a:r>
              <a:rPr lang="it-IT" sz="1500" b="0" i="0">
                <a:effectLst/>
                <a:latin typeface="Arimo"/>
              </a:rPr>
              <a:t>» diventa, con un’astuta allitterazione, «Patto della Pace».</a:t>
            </a:r>
          </a:p>
          <a:p>
            <a:r>
              <a:rPr lang="it-IT" sz="1500" b="0" i="0">
                <a:effectLst/>
                <a:latin typeface="Arimo"/>
              </a:rPr>
              <a:t> L’opposizione cromatica definisce i campi.</a:t>
            </a:r>
          </a:p>
          <a:p>
            <a:pPr marL="0" indent="0" fontAlgn="base">
              <a:buNone/>
            </a:pPr>
            <a:r>
              <a:rPr lang="it-IT" sz="1500" b="1" i="0">
                <a:effectLst/>
                <a:latin typeface="inherit"/>
              </a:rPr>
              <a:t>In bianco, il colore del candore e della purezza, i buoni.</a:t>
            </a:r>
            <a:r>
              <a:rPr lang="it-IT" sz="1500" b="0" i="0">
                <a:effectLst/>
                <a:latin typeface="Arimo"/>
              </a:rPr>
              <a:t> Il suo opposto, invece, per i cattivi, «metonimia visuale del folcloristico «uomo nero», figura del costume che gli adulti (leggasi gli Stati Uniti) evocano ai bambini (qui gli europei) per rassicurarli della loro presenza e conciliarne il sonno (ossia placare ogni velleità geopolitica) di fronte a un’ipotetica minaccia (i russi). In grigio i soggetti estranei alla mischia, non per scelta propria ma perché ininfluenti».</a:t>
            </a:r>
          </a:p>
          <a:p>
            <a:pPr marL="0" indent="0" fontAlgn="base">
              <a:buNone/>
            </a:pPr>
            <a:r>
              <a:rPr lang="it-IT" sz="1500"/>
              <a:t>(BORIA) </a:t>
            </a:r>
            <a:br>
              <a:rPr lang="it-IT" sz="1500"/>
            </a:br>
            <a:endParaRPr lang="en-US" sz="1500"/>
          </a:p>
        </p:txBody>
      </p:sp>
    </p:spTree>
    <p:extLst>
      <p:ext uri="{BB962C8B-B14F-4D97-AF65-F5344CB8AC3E}">
        <p14:creationId xmlns:p14="http://schemas.microsoft.com/office/powerpoint/2010/main" val="275433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87BE9-023B-4087-AB40-65B4574D8F3D}"/>
              </a:ext>
            </a:extLst>
          </p:cNvPr>
          <p:cNvSpPr>
            <a:spLocks noGrp="1"/>
          </p:cNvSpPr>
          <p:nvPr>
            <p:ph type="title"/>
          </p:nvPr>
        </p:nvSpPr>
        <p:spPr/>
        <p:txBody>
          <a:bodyPr/>
          <a:lstStyle/>
          <a:p>
            <a:br>
              <a:rPr lang="it-IT" dirty="0"/>
            </a:br>
            <a:br>
              <a:rPr lang="it-IT" dirty="0"/>
            </a:br>
            <a:br>
              <a:rPr lang="it-IT" dirty="0"/>
            </a:br>
            <a:r>
              <a:rPr lang="it-IT" dirty="0"/>
              <a:t>CARTOGRAFIA DELLA QUESTIONE UCRAINA</a:t>
            </a:r>
          </a:p>
        </p:txBody>
      </p:sp>
      <p:sp>
        <p:nvSpPr>
          <p:cNvPr id="3" name="Segnaposto contenuto 2">
            <a:extLst>
              <a:ext uri="{FF2B5EF4-FFF2-40B4-BE49-F238E27FC236}">
                <a16:creationId xmlns:a16="http://schemas.microsoft.com/office/drawing/2014/main" id="{26304DCE-FF0F-4BFA-9464-7AD0DFC159EE}"/>
              </a:ext>
            </a:extLst>
          </p:cNvPr>
          <p:cNvSpPr>
            <a:spLocks noGrp="1"/>
          </p:cNvSpPr>
          <p:nvPr>
            <p:ph idx="1"/>
          </p:nvPr>
        </p:nvSpPr>
        <p:spPr>
          <a:xfrm>
            <a:off x="838200" y="1730829"/>
            <a:ext cx="10515600" cy="4446134"/>
          </a:xfrm>
        </p:spPr>
        <p:txBody>
          <a:bodyPr>
            <a:normAutofit fontScale="92500" lnSpcReduction="20000"/>
          </a:bodyPr>
          <a:lstStyle/>
          <a:p>
            <a:r>
              <a:rPr lang="it-IT" b="1" i="0" u="sng" dirty="0">
                <a:solidFill>
                  <a:srgbClr val="0070C0"/>
                </a:solidFill>
                <a:effectLst/>
                <a:latin typeface="Arimo"/>
              </a:rPr>
              <a:t>Secondo Boria </a:t>
            </a:r>
            <a:r>
              <a:rPr lang="it-IT" b="0" i="0" dirty="0">
                <a:solidFill>
                  <a:srgbClr val="666666"/>
                </a:solidFill>
                <a:effectLst/>
                <a:latin typeface="Arimo"/>
              </a:rPr>
              <a:t>la Russia non è come l’URSS una potenza globale, ma ha una natura </a:t>
            </a:r>
            <a:r>
              <a:rPr lang="it-IT" b="1" i="0" dirty="0">
                <a:solidFill>
                  <a:srgbClr val="666666"/>
                </a:solidFill>
                <a:effectLst/>
                <a:latin typeface="Arimo"/>
              </a:rPr>
              <a:t>più assimilabile</a:t>
            </a:r>
            <a:r>
              <a:rPr lang="it-IT" b="0" i="0" dirty="0">
                <a:solidFill>
                  <a:srgbClr val="666666"/>
                </a:solidFill>
                <a:effectLst/>
                <a:latin typeface="Arimo"/>
              </a:rPr>
              <a:t> a quella di un impero anche se opera al di fuori del proprio quadrante eurasiatico (es. in Libia e in Siria). «Fuori dal proprio orto svolge azione di disturbo per rivendicare uno status geopolitico, non per pretendere una proprietà. Invece, nel proprio estero vicino è diverso».</a:t>
            </a:r>
          </a:p>
          <a:p>
            <a:pPr algn="l" fontAlgn="base"/>
            <a:r>
              <a:rPr lang="it-IT" b="1" dirty="0">
                <a:solidFill>
                  <a:srgbClr val="666666"/>
                </a:solidFill>
                <a:latin typeface="inherit"/>
              </a:rPr>
              <a:t>C</a:t>
            </a:r>
            <a:r>
              <a:rPr lang="it-IT" b="1" i="0" dirty="0">
                <a:solidFill>
                  <a:srgbClr val="666666"/>
                </a:solidFill>
                <a:effectLst/>
                <a:latin typeface="inherit"/>
              </a:rPr>
              <a:t>ome ogni impero, non tollera interferenze. Non è, dunque, un problema di quantità di spazio</a:t>
            </a:r>
            <a:r>
              <a:rPr lang="it-IT" b="0" i="0" dirty="0">
                <a:solidFill>
                  <a:srgbClr val="666666"/>
                </a:solidFill>
                <a:effectLst/>
                <a:latin typeface="Arimo"/>
              </a:rPr>
              <a:t> («voglio più territorio») ma di qualità dello spazio («a questo territorio non posso rinunciare»). Esemplare è la considerazione della </a:t>
            </a:r>
            <a:r>
              <a:rPr lang="it-IT" b="0" i="0" dirty="0">
                <a:solidFill>
                  <a:srgbClr val="FF0000"/>
                </a:solidFill>
                <a:effectLst/>
                <a:latin typeface="Arimo"/>
              </a:rPr>
              <a:t>Crimea</a:t>
            </a:r>
            <a:r>
              <a:rPr lang="it-IT" b="0" i="0" dirty="0">
                <a:solidFill>
                  <a:srgbClr val="666666"/>
                </a:solidFill>
                <a:effectLst/>
                <a:latin typeface="Arimo"/>
              </a:rPr>
              <a:t>: nella visione russa non è negoziabile e non solo per la presenza di popolazioni russofone</a:t>
            </a:r>
          </a:p>
          <a:p>
            <a:r>
              <a:rPr lang="it-IT" b="1" i="0" dirty="0">
                <a:solidFill>
                  <a:srgbClr val="666666"/>
                </a:solidFill>
                <a:effectLst/>
                <a:latin typeface="Arimo"/>
              </a:rPr>
              <a:t>Si tratta, invece, di un complesso di eredità di tipo storico, culturale e strategico.</a:t>
            </a:r>
            <a:r>
              <a:rPr lang="it-IT" b="0" i="0" dirty="0">
                <a:solidFill>
                  <a:srgbClr val="666666"/>
                </a:solidFill>
                <a:effectLst/>
                <a:latin typeface="Arimo"/>
              </a:rPr>
              <a:t> Non solo di ordine materiale (come la presenza di basi navali e altre infrastrutture militari), ma anche psicologico.</a:t>
            </a:r>
            <a:br>
              <a:rPr lang="it-IT" dirty="0"/>
            </a:br>
            <a:endParaRPr lang="it-IT" dirty="0"/>
          </a:p>
        </p:txBody>
      </p:sp>
    </p:spTree>
    <p:extLst>
      <p:ext uri="{BB962C8B-B14F-4D97-AF65-F5344CB8AC3E}">
        <p14:creationId xmlns:p14="http://schemas.microsoft.com/office/powerpoint/2010/main" val="250361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94BA605-931D-4383-BEF6-7C536853355F}"/>
              </a:ext>
            </a:extLst>
          </p:cNvPr>
          <p:cNvSpPr>
            <a:spLocks noGrp="1"/>
          </p:cNvSpPr>
          <p:nvPr>
            <p:ph type="title"/>
          </p:nvPr>
        </p:nvSpPr>
        <p:spPr>
          <a:xfrm>
            <a:off x="838200" y="585216"/>
            <a:ext cx="10515600" cy="1325563"/>
          </a:xfrm>
        </p:spPr>
        <p:txBody>
          <a:bodyPr>
            <a:normAutofit/>
          </a:bodyPr>
          <a:lstStyle/>
          <a:p>
            <a:r>
              <a:rPr lang="it-IT" dirty="0"/>
              <a:t>CARTOGRAFIA DELLA QUESTIONE UCRAINA</a:t>
            </a:r>
            <a:endParaRPr lang="it-IT" dirty="0">
              <a:solidFill>
                <a:schemeClr val="bg1"/>
              </a:solidFill>
            </a:endParaRPr>
          </a:p>
        </p:txBody>
      </p:sp>
      <p:pic>
        <p:nvPicPr>
          <p:cNvPr id="4098" name="Picture 2" descr="Fonte: 16 marzo noi scegliamo, manifesto elettorale in occasione del referendum per l’annessione della Crimea alla Russia, marzo 2014 (Reuters).">
            <a:extLst>
              <a:ext uri="{FF2B5EF4-FFF2-40B4-BE49-F238E27FC236}">
                <a16:creationId xmlns:a16="http://schemas.microsoft.com/office/drawing/2014/main" id="{C5219EF5-1222-4520-9FF5-681C0C219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2074"/>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5190BBE9-D9EA-4CE7-B45F-41EE2856171C}"/>
              </a:ext>
            </a:extLst>
          </p:cNvPr>
          <p:cNvSpPr>
            <a:spLocks noGrp="1"/>
          </p:cNvSpPr>
          <p:nvPr>
            <p:ph idx="1"/>
          </p:nvPr>
        </p:nvSpPr>
        <p:spPr>
          <a:xfrm>
            <a:off x="7546848" y="2516777"/>
            <a:ext cx="3803904" cy="3660185"/>
          </a:xfrm>
        </p:spPr>
        <p:txBody>
          <a:bodyPr anchor="ctr">
            <a:normAutofit/>
          </a:bodyPr>
          <a:lstStyle/>
          <a:p>
            <a:pPr marL="0" indent="0">
              <a:buNone/>
            </a:pPr>
            <a:r>
              <a:rPr lang="it-IT" sz="1800" b="0" i="0" dirty="0">
                <a:solidFill>
                  <a:srgbClr val="AAAAAA"/>
                </a:solidFill>
                <a:effectLst/>
                <a:latin typeface="Arimo"/>
              </a:rPr>
              <a:t>Fonte: 16 marzo noi scegliamo, manifesto elettorale in occasione del referendum per l’annessione della Crimea alla Russia, marzo 2014 (Reuters)</a:t>
            </a:r>
          </a:p>
          <a:p>
            <a:pPr marL="0" indent="0">
              <a:buNone/>
            </a:pPr>
            <a:r>
              <a:rPr lang="it-IT" sz="1800" b="0" i="0" dirty="0">
                <a:solidFill>
                  <a:srgbClr val="666666"/>
                </a:solidFill>
                <a:effectLst/>
                <a:latin typeface="Arimo"/>
              </a:rPr>
              <a:t>Senza possibilità di trattativa, come indica inequivocabilmente il manifesto, dove alla penisola raffigurata nel suo profilo geografico viene proposta un’alternativa secca: una Crimea nazificata oppure russa.</a:t>
            </a:r>
            <a:endParaRPr lang="it-IT" sz="1800" dirty="0"/>
          </a:p>
        </p:txBody>
      </p:sp>
    </p:spTree>
    <p:extLst>
      <p:ext uri="{BB962C8B-B14F-4D97-AF65-F5344CB8AC3E}">
        <p14:creationId xmlns:p14="http://schemas.microsoft.com/office/powerpoint/2010/main" val="362311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8ABCFC-6715-4327-BDDF-4C6E465FA1A8}"/>
              </a:ext>
            </a:extLst>
          </p:cNvPr>
          <p:cNvSpPr>
            <a:spLocks noGrp="1"/>
          </p:cNvSpPr>
          <p:nvPr>
            <p:ph type="title"/>
          </p:nvPr>
        </p:nvSpPr>
        <p:spPr>
          <a:xfrm>
            <a:off x="4965430" y="629268"/>
            <a:ext cx="6586491" cy="1286160"/>
          </a:xfrm>
        </p:spPr>
        <p:txBody>
          <a:bodyPr anchor="b">
            <a:normAutofit/>
          </a:bodyPr>
          <a:lstStyle/>
          <a:p>
            <a:r>
              <a:rPr lang="it-IT" dirty="0"/>
              <a:t>CARTOGRAFIA DELLA QUESTIONE UCRAINA</a:t>
            </a:r>
          </a:p>
        </p:txBody>
      </p:sp>
      <p:sp>
        <p:nvSpPr>
          <p:cNvPr id="5126" name="Content Placeholder 5125">
            <a:extLst>
              <a:ext uri="{FF2B5EF4-FFF2-40B4-BE49-F238E27FC236}">
                <a16:creationId xmlns:a16="http://schemas.microsoft.com/office/drawing/2014/main" id="{F7036C47-6C43-114E-4428-051ABACF40F9}"/>
              </a:ext>
            </a:extLst>
          </p:cNvPr>
          <p:cNvSpPr>
            <a:spLocks noGrp="1"/>
          </p:cNvSpPr>
          <p:nvPr>
            <p:ph idx="1"/>
          </p:nvPr>
        </p:nvSpPr>
        <p:spPr>
          <a:xfrm>
            <a:off x="4965431" y="2438400"/>
            <a:ext cx="6586489" cy="3785419"/>
          </a:xfrm>
        </p:spPr>
        <p:txBody>
          <a:bodyPr>
            <a:normAutofit/>
          </a:bodyPr>
          <a:lstStyle/>
          <a:p>
            <a:r>
              <a:rPr lang="it-IT" sz="1800" b="0" i="0" dirty="0">
                <a:solidFill>
                  <a:srgbClr val="AAAAAA"/>
                </a:solidFill>
                <a:effectLst/>
                <a:latin typeface="Arimo"/>
              </a:rPr>
              <a:t>Fonte: Illustrazione incisa in rame tratta da un periodico satirico, anni Cinquanta dell’Ottocento.</a:t>
            </a:r>
          </a:p>
          <a:p>
            <a:r>
              <a:rPr lang="it-IT" sz="1800" b="0" i="0" dirty="0">
                <a:solidFill>
                  <a:srgbClr val="666666"/>
                </a:solidFill>
                <a:effectLst/>
                <a:latin typeface="Arimo"/>
              </a:rPr>
              <a:t>La lama del Creatore sta sbucciando la CRIMEA, in un mondo perfettamente levigato, politicamente liscio, cioè senza ostacoli, senza divisioni nette, perfettamente indifferenziato. Se il mondo fosse veramente così, allora la conflittualità sarebbe attenuata perché tra i popoli non vi sarebbero barriere ed essi condividerebbero valori, comportamenti, traiettorie storiche.</a:t>
            </a:r>
          </a:p>
          <a:p>
            <a:r>
              <a:rPr lang="it-IT" sz="1800" b="1" i="0" dirty="0">
                <a:solidFill>
                  <a:srgbClr val="666666"/>
                </a:solidFill>
                <a:effectLst/>
                <a:latin typeface="Arimo"/>
              </a:rPr>
              <a:t>L’omologazione del genere umano genererebbe progressivamente la sua unificazione.</a:t>
            </a:r>
            <a:r>
              <a:rPr lang="it-IT" sz="1800" b="0" i="0" dirty="0">
                <a:solidFill>
                  <a:srgbClr val="666666"/>
                </a:solidFill>
                <a:effectLst/>
                <a:latin typeface="Arimo"/>
              </a:rPr>
              <a:t> Invece così non è. Al contrario, il mondo appare sempre più carico di differenze, sempre più striato se vogliamo usare ancora il linguaggio del filosofo politico.</a:t>
            </a:r>
            <a:br>
              <a:rPr lang="it-IT" sz="1800" dirty="0"/>
            </a:br>
            <a:r>
              <a:rPr lang="it-IT" sz="1400" b="0" i="0" dirty="0">
                <a:solidFill>
                  <a:srgbClr val="666666"/>
                </a:solidFill>
                <a:effectLst/>
                <a:latin typeface="Arimo"/>
              </a:rPr>
              <a:t> </a:t>
            </a:r>
            <a:endParaRPr lang="en-US" sz="2000" dirty="0"/>
          </a:p>
        </p:txBody>
      </p:sp>
      <p:pic>
        <p:nvPicPr>
          <p:cNvPr id="5122" name="Picture 2" descr="Fonte: Illustrazione incisa in rame tratta da un periodico satirico, anni Cinquanta dell’Ottocento.">
            <a:extLst>
              <a:ext uri="{FF2B5EF4-FFF2-40B4-BE49-F238E27FC236}">
                <a16:creationId xmlns:a16="http://schemas.microsoft.com/office/drawing/2014/main" id="{BDE12650-4675-4C36-AE2B-640D7CF312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568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62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E9EA274-7360-428F-A79A-A324FF9E2C4D}"/>
              </a:ext>
            </a:extLst>
          </p:cNvPr>
          <p:cNvSpPr>
            <a:spLocks noGrp="1"/>
          </p:cNvSpPr>
          <p:nvPr>
            <p:ph type="title"/>
          </p:nvPr>
        </p:nvSpPr>
        <p:spPr>
          <a:xfrm>
            <a:off x="838200" y="585216"/>
            <a:ext cx="10515600" cy="1325563"/>
          </a:xfrm>
        </p:spPr>
        <p:txBody>
          <a:bodyPr>
            <a:normAutofit/>
          </a:bodyPr>
          <a:lstStyle/>
          <a:p>
            <a:r>
              <a:rPr lang="it-IT" dirty="0"/>
              <a:t>CARTOGRAFIA DELLA QUESTIONE UCRAINA</a:t>
            </a:r>
            <a:endParaRPr lang="it-IT" dirty="0">
              <a:solidFill>
                <a:schemeClr val="bg1"/>
              </a:solidFill>
            </a:endParaRPr>
          </a:p>
        </p:txBody>
      </p:sp>
      <p:pic>
        <p:nvPicPr>
          <p:cNvPr id="6146" name="Picture 2" descr="Carta di Laura Canali - 2022">
            <a:extLst>
              <a:ext uri="{FF2B5EF4-FFF2-40B4-BE49-F238E27FC236}">
                <a16:creationId xmlns:a16="http://schemas.microsoft.com/office/drawing/2014/main" id="{D8CE69F8-6D22-4640-B21A-89A19BE52F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28" r="3" b="827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D9CAB763-E2C0-4B0F-A62F-02A05EF64FE7}"/>
              </a:ext>
            </a:extLst>
          </p:cNvPr>
          <p:cNvSpPr>
            <a:spLocks noGrp="1"/>
          </p:cNvSpPr>
          <p:nvPr>
            <p:ph idx="1"/>
          </p:nvPr>
        </p:nvSpPr>
        <p:spPr>
          <a:xfrm>
            <a:off x="7546848" y="2516777"/>
            <a:ext cx="3803904" cy="3660185"/>
          </a:xfrm>
        </p:spPr>
        <p:txBody>
          <a:bodyPr anchor="ctr">
            <a:normAutofit/>
          </a:bodyPr>
          <a:lstStyle/>
          <a:p>
            <a:r>
              <a:rPr lang="it-IT" sz="1600" b="1" i="0" dirty="0">
                <a:solidFill>
                  <a:srgbClr val="666666"/>
                </a:solidFill>
                <a:effectLst/>
                <a:latin typeface="Arimo"/>
              </a:rPr>
              <a:t>E’ raffigurata l’evoluzione sul campo dell’occupazione russa</a:t>
            </a:r>
            <a:r>
              <a:rPr lang="it-IT" sz="1600" b="0" i="0" dirty="0">
                <a:solidFill>
                  <a:srgbClr val="666666"/>
                </a:solidFill>
                <a:effectLst/>
                <a:latin typeface="Arimo"/>
              </a:rPr>
              <a:t> iniziata su ordine del presidente Vladimir Putin il 24 febbraio.</a:t>
            </a:r>
          </a:p>
          <a:p>
            <a:r>
              <a:rPr lang="it-IT" sz="1600" b="0" i="0" dirty="0">
                <a:solidFill>
                  <a:srgbClr val="666666"/>
                </a:solidFill>
                <a:effectLst/>
                <a:latin typeface="Arimo"/>
              </a:rPr>
              <a:t> La carta fotografa la situazione al 32° giorno di conflitto, il 28 marzo 2022</a:t>
            </a:r>
            <a:endParaRPr lang="it-IT" sz="2200" dirty="0"/>
          </a:p>
        </p:txBody>
      </p:sp>
    </p:spTree>
    <p:extLst>
      <p:ext uri="{BB962C8B-B14F-4D97-AF65-F5344CB8AC3E}">
        <p14:creationId xmlns:p14="http://schemas.microsoft.com/office/powerpoint/2010/main" val="81692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arta di Laura Canali - 2022">
            <a:extLst>
              <a:ext uri="{FF2B5EF4-FFF2-40B4-BE49-F238E27FC236}">
                <a16:creationId xmlns:a16="http://schemas.microsoft.com/office/drawing/2014/main" id="{CF87D62B-A9F6-4E5F-92F9-63390EB578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27128" y="457200"/>
            <a:ext cx="893774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5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arta di Laura Canali - 2022">
            <a:extLst>
              <a:ext uri="{FF2B5EF4-FFF2-40B4-BE49-F238E27FC236}">
                <a16:creationId xmlns:a16="http://schemas.microsoft.com/office/drawing/2014/main" id="{07A5FE36-1EFE-4EEA-9732-7903088226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1714" y="457200"/>
            <a:ext cx="870857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arta di Laura Canali - 2022">
            <a:extLst>
              <a:ext uri="{FF2B5EF4-FFF2-40B4-BE49-F238E27FC236}">
                <a16:creationId xmlns:a16="http://schemas.microsoft.com/office/drawing/2014/main" id="{EC73FB3D-3932-4BCD-A489-BA9C0A41A2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0478" y="457200"/>
            <a:ext cx="887104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6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pPr algn="ctr"/>
            <a:r>
              <a:rPr lang="es-ES"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CARTOGRAFIA E GEOPOLITICA</a:t>
            </a:r>
            <a:endParaRPr lang="it-IT" dirty="0"/>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4324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arta di Laura Canali - 2022">
            <a:extLst>
              <a:ext uri="{FF2B5EF4-FFF2-40B4-BE49-F238E27FC236}">
                <a16:creationId xmlns:a16="http://schemas.microsoft.com/office/drawing/2014/main" id="{E61662B7-83F6-44FB-B29B-4155D53BA2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60478" y="457200"/>
            <a:ext cx="887104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40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arta di Laura Canali - 2022">
            <a:extLst>
              <a:ext uri="{FF2B5EF4-FFF2-40B4-BE49-F238E27FC236}">
                <a16:creationId xmlns:a16="http://schemas.microsoft.com/office/drawing/2014/main" id="{DECA5038-6532-40C6-9FBB-1A21BCF3EC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306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3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arta di Laura Canali - 2022">
            <a:extLst>
              <a:ext uri="{FF2B5EF4-FFF2-40B4-BE49-F238E27FC236}">
                <a16:creationId xmlns:a16="http://schemas.microsoft.com/office/drawing/2014/main" id="{3BB06C5F-CF82-405B-9D30-85DD905E91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27128" y="457200"/>
            <a:ext cx="893774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3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arta di Laura Canali - 2022">
            <a:extLst>
              <a:ext uri="{FF2B5EF4-FFF2-40B4-BE49-F238E27FC236}">
                <a16:creationId xmlns:a16="http://schemas.microsoft.com/office/drawing/2014/main" id="{D73A6ADD-369D-4A56-B002-36E02EF7CF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48131" y="457200"/>
            <a:ext cx="649573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8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25463DF-D631-42FA-8D91-FF14DE76455F}"/>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latin typeface="+mj-lt"/>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Carta di Laura Canali - 2022">
            <a:extLst>
              <a:ext uri="{FF2B5EF4-FFF2-40B4-BE49-F238E27FC236}">
                <a16:creationId xmlns:a16="http://schemas.microsoft.com/office/drawing/2014/main" id="{ADE2FEE9-EE30-4350-A44C-65622618D6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61"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0E5CB5-A821-4C46-A1BB-A60743BB5F08}"/>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EC2FCD3F-E780-4FA1-93B1-4A38FD500984}"/>
              </a:ext>
            </a:extLst>
          </p:cNvPr>
          <p:cNvSpPr>
            <a:spLocks noGrp="1"/>
          </p:cNvSpPr>
          <p:nvPr>
            <p:ph type="body" idx="1"/>
          </p:nvPr>
        </p:nvSpPr>
        <p:spPr/>
        <p:txBody>
          <a:bodyPr/>
          <a:lstStyle/>
          <a:p>
            <a:endParaRPr lang="it-IT"/>
          </a:p>
        </p:txBody>
      </p:sp>
      <p:pic>
        <p:nvPicPr>
          <p:cNvPr id="1026" name="Picture 2">
            <a:extLst>
              <a:ext uri="{FF2B5EF4-FFF2-40B4-BE49-F238E27FC236}">
                <a16:creationId xmlns:a16="http://schemas.microsoft.com/office/drawing/2014/main" id="{632947B9-5132-4452-8D04-D789D3DFF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01" y="135000"/>
            <a:ext cx="11394798" cy="6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7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B0007-85F5-019A-44D3-9A27D6685005}"/>
              </a:ext>
            </a:extLst>
          </p:cNvPr>
          <p:cNvSpPr>
            <a:spLocks noGrp="1"/>
          </p:cNvSpPr>
          <p:nvPr>
            <p:ph type="title"/>
          </p:nvPr>
        </p:nvSpPr>
        <p:spPr>
          <a:xfrm>
            <a:off x="857213" y="1034143"/>
            <a:ext cx="10725187" cy="979713"/>
          </a:xfrm>
        </p:spPr>
        <p:txBody>
          <a:bodyPr/>
          <a:lstStyle/>
          <a:p>
            <a:pPr algn="ctr"/>
            <a:r>
              <a:rPr lang="it-IT" dirty="0"/>
              <a:t>CARTOGRAFIA GEOPOLITICA (PROF. EDOARDO BORIA) </a:t>
            </a:r>
          </a:p>
        </p:txBody>
      </p:sp>
      <p:sp>
        <p:nvSpPr>
          <p:cNvPr id="3" name="Segnaposto contenuto 2">
            <a:extLst>
              <a:ext uri="{FF2B5EF4-FFF2-40B4-BE49-F238E27FC236}">
                <a16:creationId xmlns:a16="http://schemas.microsoft.com/office/drawing/2014/main" id="{6EAC3349-6ED3-4E9B-AD36-DD7AC7249DFD}"/>
              </a:ext>
            </a:extLst>
          </p:cNvPr>
          <p:cNvSpPr>
            <a:spLocks noGrp="1"/>
          </p:cNvSpPr>
          <p:nvPr>
            <p:ph idx="1"/>
          </p:nvPr>
        </p:nvSpPr>
        <p:spPr>
          <a:xfrm>
            <a:off x="838200" y="1883229"/>
            <a:ext cx="10515600" cy="4293734"/>
          </a:xfrm>
        </p:spPr>
        <p:txBody>
          <a:bodyPr>
            <a:normAutofit fontScale="85000" lnSpcReduction="20000"/>
          </a:bodyPr>
          <a:lstStyle/>
          <a:p>
            <a:r>
              <a:rPr lang="it-IT" dirty="0"/>
              <a:t>«</a:t>
            </a:r>
            <a:r>
              <a:rPr lang="it-IT" b="0" i="0" dirty="0">
                <a:solidFill>
                  <a:srgbClr val="666666"/>
                </a:solidFill>
                <a:effectLst/>
                <a:latin typeface="Arimo"/>
              </a:rPr>
              <a:t>immaginario geopolitico»: visione collettiva dominante di ogni comunità umana </a:t>
            </a:r>
            <a:r>
              <a:rPr lang="it-IT" dirty="0">
                <a:solidFill>
                  <a:srgbClr val="666666"/>
                </a:solidFill>
                <a:latin typeface="Arimo"/>
              </a:rPr>
              <a:t>attraverso la quale </a:t>
            </a:r>
            <a:r>
              <a:rPr lang="it-IT" b="0" i="0" dirty="0">
                <a:solidFill>
                  <a:srgbClr val="666666"/>
                </a:solidFill>
                <a:effectLst/>
                <a:latin typeface="Arimo"/>
              </a:rPr>
              <a:t>interpreta la propria e altrui consistenza nel panorama internazionale. </a:t>
            </a:r>
          </a:p>
          <a:p>
            <a:r>
              <a:rPr lang="it-IT" b="0" i="0" dirty="0">
                <a:solidFill>
                  <a:srgbClr val="666666"/>
                </a:solidFill>
                <a:effectLst/>
                <a:latin typeface="Arimo"/>
              </a:rPr>
              <a:t>Spesso ha valore offensivo, accompagnando progetti espansionistici. A volte, invece, riveste carattere difensivo. </a:t>
            </a:r>
          </a:p>
          <a:p>
            <a:r>
              <a:rPr lang="it-IT" b="0" i="0" dirty="0">
                <a:solidFill>
                  <a:srgbClr val="666666"/>
                </a:solidFill>
                <a:effectLst/>
                <a:latin typeface="Arimo"/>
              </a:rPr>
              <a:t>Nel comportamento russo di questi ultimi tempi sembrano presenti entrambi.</a:t>
            </a:r>
          </a:p>
          <a:p>
            <a:r>
              <a:rPr lang="it-IT" b="1" i="0" dirty="0">
                <a:solidFill>
                  <a:srgbClr val="666666"/>
                </a:solidFill>
                <a:effectLst/>
                <a:latin typeface="Arimo"/>
              </a:rPr>
              <a:t>L’immaginario nazionale ha infatti prodotto un’autorappresentazione in cui la Russia</a:t>
            </a:r>
            <a:r>
              <a:rPr lang="it-IT" b="0" i="0" dirty="0">
                <a:solidFill>
                  <a:srgbClr val="666666"/>
                </a:solidFill>
                <a:effectLst/>
                <a:latin typeface="Arimo"/>
              </a:rPr>
              <a:t> è stata costretta a invadere l’Ucraina a causa dell’insopportabile prossimità con un nuovo confinante decisamente ingombrante, cioè gli Stati Uniti, giunti ai limiti della steppa via Nato. </a:t>
            </a:r>
          </a:p>
          <a:p>
            <a:r>
              <a:rPr lang="it-IT" b="0" i="0" dirty="0">
                <a:solidFill>
                  <a:srgbClr val="666666"/>
                </a:solidFill>
                <a:effectLst/>
                <a:latin typeface="Arimo"/>
              </a:rPr>
              <a:t>In casi come questo la collettività nazionale elabora un proprio spazio politico enfatizzando le minacce esterne e la circostanza che la consistenza effettiva possa risultare molto lontana dal reale livello di pericolosità non toglie loro importanza. </a:t>
            </a:r>
            <a:r>
              <a:rPr lang="it-IT" b="0" i="0" dirty="0">
                <a:solidFill>
                  <a:schemeClr val="tx2"/>
                </a:solidFill>
                <a:effectLst/>
                <a:latin typeface="Arimo"/>
              </a:rPr>
              <a:t>La reazione non risponderà infatti alla realtà ma alla sua percezione.</a:t>
            </a:r>
            <a:endParaRPr lang="it-IT" dirty="0">
              <a:solidFill>
                <a:schemeClr val="tx2"/>
              </a:solidFill>
            </a:endParaRPr>
          </a:p>
        </p:txBody>
      </p:sp>
    </p:spTree>
    <p:extLst>
      <p:ext uri="{BB962C8B-B14F-4D97-AF65-F5344CB8AC3E}">
        <p14:creationId xmlns:p14="http://schemas.microsoft.com/office/powerpoint/2010/main" val="2045953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B0007-85F5-019A-44D3-9A27D6685005}"/>
              </a:ext>
            </a:extLst>
          </p:cNvPr>
          <p:cNvSpPr>
            <a:spLocks noGrp="1"/>
          </p:cNvSpPr>
          <p:nvPr>
            <p:ph type="title"/>
          </p:nvPr>
        </p:nvSpPr>
        <p:spPr>
          <a:xfrm>
            <a:off x="857213" y="1034143"/>
            <a:ext cx="10725187" cy="979713"/>
          </a:xfrm>
        </p:spPr>
        <p:txBody>
          <a:bodyPr/>
          <a:lstStyle/>
          <a:p>
            <a:pPr algn="ctr"/>
            <a:r>
              <a:rPr lang="it-IT" dirty="0"/>
              <a:t>CARTOGRAFIA GEOPOLITICA (PROF. EDOARDO BORIA) </a:t>
            </a:r>
          </a:p>
        </p:txBody>
      </p:sp>
      <p:sp>
        <p:nvSpPr>
          <p:cNvPr id="3" name="Segnaposto contenuto 2">
            <a:extLst>
              <a:ext uri="{FF2B5EF4-FFF2-40B4-BE49-F238E27FC236}">
                <a16:creationId xmlns:a16="http://schemas.microsoft.com/office/drawing/2014/main" id="{6EAC3349-6ED3-4E9B-AD36-DD7AC7249DFD}"/>
              </a:ext>
            </a:extLst>
          </p:cNvPr>
          <p:cNvSpPr>
            <a:spLocks noGrp="1"/>
          </p:cNvSpPr>
          <p:nvPr>
            <p:ph idx="1"/>
          </p:nvPr>
        </p:nvSpPr>
        <p:spPr>
          <a:xfrm>
            <a:off x="838200" y="1883229"/>
            <a:ext cx="10515600" cy="4293734"/>
          </a:xfrm>
        </p:spPr>
        <p:txBody>
          <a:bodyPr>
            <a:normAutofit/>
          </a:bodyPr>
          <a:lstStyle/>
          <a:p>
            <a:endParaRPr lang="it-IT" dirty="0">
              <a:solidFill>
                <a:srgbClr val="666666"/>
              </a:solidFill>
              <a:latin typeface="Arimo"/>
            </a:endParaRPr>
          </a:p>
        </p:txBody>
      </p:sp>
    </p:spTree>
    <p:extLst>
      <p:ext uri="{BB962C8B-B14F-4D97-AF65-F5344CB8AC3E}">
        <p14:creationId xmlns:p14="http://schemas.microsoft.com/office/powerpoint/2010/main" val="230971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53674-07D1-1479-76B0-86F64BB8C328}"/>
              </a:ext>
            </a:extLst>
          </p:cNvPr>
          <p:cNvSpPr>
            <a:spLocks noGrp="1"/>
          </p:cNvSpPr>
          <p:nvPr>
            <p:ph type="title"/>
          </p:nvPr>
        </p:nvSpPr>
        <p:spPr>
          <a:xfrm>
            <a:off x="648929" y="557784"/>
            <a:ext cx="3505495" cy="998873"/>
          </a:xfrm>
        </p:spPr>
        <p:txBody>
          <a:bodyPr>
            <a:normAutofit fontScale="90000"/>
          </a:bodyPr>
          <a:lstStyle/>
          <a:p>
            <a:r>
              <a:rPr lang="it-IT" dirty="0"/>
              <a:t>CART. GEOP. (Edoardo Boria) </a:t>
            </a:r>
          </a:p>
        </p:txBody>
      </p:sp>
      <p:sp>
        <p:nvSpPr>
          <p:cNvPr id="3" name="Segnaposto contenuto 2">
            <a:extLst>
              <a:ext uri="{FF2B5EF4-FFF2-40B4-BE49-F238E27FC236}">
                <a16:creationId xmlns:a16="http://schemas.microsoft.com/office/drawing/2014/main" id="{236E99B9-BF9E-87B6-A1DF-C0247D991FBF}"/>
              </a:ext>
            </a:extLst>
          </p:cNvPr>
          <p:cNvSpPr>
            <a:spLocks noGrp="1"/>
          </p:cNvSpPr>
          <p:nvPr>
            <p:ph idx="1"/>
          </p:nvPr>
        </p:nvSpPr>
        <p:spPr>
          <a:xfrm>
            <a:off x="648931" y="1763486"/>
            <a:ext cx="3505494" cy="4460333"/>
          </a:xfrm>
        </p:spPr>
        <p:txBody>
          <a:bodyPr>
            <a:normAutofit/>
          </a:bodyPr>
          <a:lstStyle/>
          <a:p>
            <a:pPr algn="l" fontAlgn="base"/>
            <a:r>
              <a:rPr lang="it-IT" sz="2000" b="1" i="0" dirty="0">
                <a:solidFill>
                  <a:srgbClr val="666666"/>
                </a:solidFill>
                <a:effectLst/>
                <a:latin typeface="Arimo"/>
              </a:rPr>
              <a:t>A livello di percezione pubblica, dunque, Russia e Stati Uniti sono realmente vicine.</a:t>
            </a:r>
            <a:r>
              <a:rPr lang="it-IT" sz="2000" b="0" i="0" dirty="0">
                <a:solidFill>
                  <a:srgbClr val="666666"/>
                </a:solidFill>
                <a:effectLst/>
                <a:latin typeface="Arimo"/>
              </a:rPr>
              <a:t> Come lo sono, d’altra parte, anche rimanendo allo stretto dato geografico. Oggi divise solo dallo Stretto di Bering), un tempo condividevano addirittura il medesimo continente quando la Russia possedeva l’</a:t>
            </a:r>
            <a:r>
              <a:rPr lang="it-IT" sz="2000" dirty="0">
                <a:solidFill>
                  <a:srgbClr val="666666"/>
                </a:solidFill>
                <a:latin typeface="Arimo"/>
              </a:rPr>
              <a:t>Alaska ricomprata dagli USA nel 1867</a:t>
            </a:r>
          </a:p>
          <a:p>
            <a:pPr marL="0" indent="0">
              <a:buNone/>
            </a:pPr>
            <a:endParaRPr lang="it-IT" sz="2000" dirty="0"/>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nte: C. Magrini, «America Russa (America Nord Ovest)», da Francesco Costantino Marmocchi, Il Globo. Atlante di Carte geografiche compilate da F.C. Marmocchi per servire di corredo al suo corso di Geografia Commerciale, Paolo Rivara fu Giacomo editore, Genova 1858.">
            <a:extLst>
              <a:ext uri="{FF2B5EF4-FFF2-40B4-BE49-F238E27FC236}">
                <a16:creationId xmlns:a16="http://schemas.microsoft.com/office/drawing/2014/main" id="{9BC3CFD2-4FC1-F259-39E0-561BD07E9B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019645"/>
            <a:ext cx="6019331" cy="48154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4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a di Laura Canali - 2023">
            <a:extLst>
              <a:ext uri="{FF2B5EF4-FFF2-40B4-BE49-F238E27FC236}">
                <a16:creationId xmlns:a16="http://schemas.microsoft.com/office/drawing/2014/main" id="{163717BC-CB8A-7185-D26C-6A20BD73D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347240"/>
            <a:ext cx="10271125" cy="651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0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D99BE64-B8F3-453C-9C4B-C280CFDAB9CB}"/>
              </a:ext>
            </a:extLst>
          </p:cNvPr>
          <p:cNvSpPr>
            <a:spLocks noGrp="1"/>
          </p:cNvSpPr>
          <p:nvPr>
            <p:ph type="title"/>
          </p:nvPr>
        </p:nvSpPr>
        <p:spPr>
          <a:xfrm>
            <a:off x="699723" y="1622066"/>
            <a:ext cx="3554226" cy="2663688"/>
          </a:xfrm>
        </p:spPr>
        <p:txBody>
          <a:bodyPr vert="horz" lIns="91440" tIns="45720" rIns="91440" bIns="45720" rtlCol="0" anchor="b">
            <a:normAutofit/>
          </a:bodyPr>
          <a:lstStyle/>
          <a:p>
            <a:r>
              <a:rPr lang="en-US" sz="4400" kern="1200">
                <a:solidFill>
                  <a:schemeClr val="bg1"/>
                </a:solidFill>
                <a:latin typeface="+mj-lt"/>
                <a:ea typeface="+mj-ea"/>
                <a:cs typeface="+mj-cs"/>
              </a:rPr>
              <a:t>VISIONI CAPOVOLTE</a:t>
            </a:r>
          </a:p>
        </p:txBody>
      </p:sp>
      <p:sp>
        <p:nvSpPr>
          <p:cNvPr id="3" name="Segnaposto testo 2">
            <a:extLst>
              <a:ext uri="{FF2B5EF4-FFF2-40B4-BE49-F238E27FC236}">
                <a16:creationId xmlns:a16="http://schemas.microsoft.com/office/drawing/2014/main" id="{C85F39B9-8A6B-4417-9FB1-6B73F13FDCAB}"/>
              </a:ext>
            </a:extLst>
          </p:cNvPr>
          <p:cNvSpPr>
            <a:spLocks noGrp="1"/>
          </p:cNvSpPr>
          <p:nvPr>
            <p:ph type="body" idx="1"/>
          </p:nvPr>
        </p:nvSpPr>
        <p:spPr>
          <a:xfrm>
            <a:off x="767290" y="4532243"/>
            <a:ext cx="3300457" cy="1256307"/>
          </a:xfrm>
        </p:spPr>
        <p:txBody>
          <a:bodyPr vert="horz" lIns="91440" tIns="45720" rIns="91440" bIns="45720" rtlCol="0" anchor="t">
            <a:normAutofit/>
          </a:bodyPr>
          <a:lstStyle/>
          <a:p>
            <a:endParaRPr lang="en-US" sz="2400" kern="1200">
              <a:solidFill>
                <a:schemeClr val="bg1"/>
              </a:solidFill>
              <a:latin typeface="+mn-lt"/>
              <a:ea typeface="+mn-ea"/>
              <a:cs typeface="+mn-cs"/>
            </a:endParaRPr>
          </a:p>
        </p:txBody>
      </p:sp>
      <p:grpSp>
        <p:nvGrpSpPr>
          <p:cNvPr id="30" name="Group 23">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5"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Segnaposto contenuto 4">
            <a:extLst>
              <a:ext uri="{FF2B5EF4-FFF2-40B4-BE49-F238E27FC236}">
                <a16:creationId xmlns:a16="http://schemas.microsoft.com/office/drawing/2014/main" id="{2C8E1EA3-BC09-4F0F-9C83-CBC862754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226" y="896111"/>
            <a:ext cx="6222118" cy="4479925"/>
          </a:xfrm>
          <a:prstGeom prst="rect">
            <a:avLst/>
          </a:prstGeom>
        </p:spPr>
      </p:pic>
    </p:spTree>
    <p:extLst>
      <p:ext uri="{BB962C8B-B14F-4D97-AF65-F5344CB8AC3E}">
        <p14:creationId xmlns:p14="http://schemas.microsoft.com/office/powerpoint/2010/main" val="116454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ACF623-142B-450B-9152-6852BE0B5B7F}"/>
              </a:ext>
            </a:extLst>
          </p:cNvPr>
          <p:cNvSpPr>
            <a:spLocks noGrp="1"/>
          </p:cNvSpPr>
          <p:nvPr>
            <p:ph type="title"/>
          </p:nvPr>
        </p:nvSpPr>
        <p:spPr/>
        <p:txBody>
          <a:bodyPr/>
          <a:lstStyle/>
          <a:p>
            <a:pPr algn="ct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CARTOGRAFIA E GEOPOLITICA</a:t>
            </a:r>
            <a:endParaRPr lang="it-IT" dirty="0"/>
          </a:p>
        </p:txBody>
      </p:sp>
      <p:sp>
        <p:nvSpPr>
          <p:cNvPr id="3" name="Segnaposto contenuto 2">
            <a:extLst>
              <a:ext uri="{FF2B5EF4-FFF2-40B4-BE49-F238E27FC236}">
                <a16:creationId xmlns:a16="http://schemas.microsoft.com/office/drawing/2014/main" id="{67A1647C-4CD0-41B7-9530-DA49888016D5}"/>
              </a:ext>
            </a:extLst>
          </p:cNvPr>
          <p:cNvSpPr>
            <a:spLocks noGrp="1"/>
          </p:cNvSpPr>
          <p:nvPr>
            <p:ph idx="1"/>
          </p:nvPr>
        </p:nvSpPr>
        <p:spPr/>
        <p:txBody>
          <a:bodyPr>
            <a:normAutofit/>
          </a:bodyPr>
          <a:lstStyle/>
          <a:p>
            <a:r>
              <a:rPr lang="it-IT" dirty="0"/>
              <a:t>«LA CARTA GEOGRAFICA È UNO STRUMENTO d’ausilio politico per gli anglosassoni, e anche per i francesi, per i giapponesi e per i russi, così come lo è stata per gli spagnoli nel XVI e XVII secolo e per gli olandesi nel XVII e XVIII» </a:t>
            </a:r>
          </a:p>
          <a:p>
            <a:r>
              <a:rPr lang="it-IT" dirty="0"/>
              <a:t>Così esprimeva nel 1922 la sua frustrazione Karl </a:t>
            </a:r>
            <a:r>
              <a:rPr lang="it-IT" dirty="0">
                <a:solidFill>
                  <a:srgbClr val="FF0000"/>
                </a:solidFill>
              </a:rPr>
              <a:t>Haushofer</a:t>
            </a:r>
            <a:r>
              <a:rPr lang="it-IT" dirty="0"/>
              <a:t>, l’ideologo della geopolitica tedesca, invidiando ad altri – gli odiati inglesi </a:t>
            </a:r>
            <a:r>
              <a:rPr lang="it-IT" i="1" dirty="0"/>
              <a:t>in primis</a:t>
            </a:r>
            <a:r>
              <a:rPr lang="it-IT" dirty="0"/>
              <a:t> – una produzione cartografica più idonea di quella tedesca a cogliere l’evoluzione della politica internazionale, a interpretarla e raccontarla al pubblico</a:t>
            </a:r>
          </a:p>
        </p:txBody>
      </p:sp>
    </p:spTree>
    <p:extLst>
      <p:ext uri="{BB962C8B-B14F-4D97-AF65-F5344CB8AC3E}">
        <p14:creationId xmlns:p14="http://schemas.microsoft.com/office/powerpoint/2010/main" val="189992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29D42E-0852-4200-89C4-8841C4A8B3A0}"/>
              </a:ext>
            </a:extLst>
          </p:cNvPr>
          <p:cNvSpPr>
            <a:spLocks noGrp="1"/>
          </p:cNvSpPr>
          <p:nvPr>
            <p:ph type="title"/>
          </p:nvPr>
        </p:nvSpPr>
        <p:spPr/>
        <p:txBody>
          <a:bodyPr/>
          <a:lstStyle/>
          <a:p>
            <a:pPr algn="ct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CARTOGRAFIA E GEOPOLITICA</a:t>
            </a:r>
            <a:endParaRPr lang="it-IT" dirty="0"/>
          </a:p>
        </p:txBody>
      </p:sp>
      <p:sp>
        <p:nvSpPr>
          <p:cNvPr id="3" name="Segnaposto contenuto 2">
            <a:extLst>
              <a:ext uri="{FF2B5EF4-FFF2-40B4-BE49-F238E27FC236}">
                <a16:creationId xmlns:a16="http://schemas.microsoft.com/office/drawing/2014/main" id="{2EB6772E-BA2E-4B67-9745-03C381B9F2B9}"/>
              </a:ext>
            </a:extLst>
          </p:cNvPr>
          <p:cNvSpPr>
            <a:spLocks noGrp="1"/>
          </p:cNvSpPr>
          <p:nvPr>
            <p:ph idx="1"/>
          </p:nvPr>
        </p:nvSpPr>
        <p:spPr>
          <a:xfrm>
            <a:off x="380999" y="1600200"/>
            <a:ext cx="11615057" cy="4853136"/>
          </a:xfrm>
        </p:spPr>
        <p:txBody>
          <a:bodyPr>
            <a:normAutofit fontScale="92500" lnSpcReduction="10000"/>
          </a:bodyPr>
          <a:lstStyle/>
          <a:p>
            <a:r>
              <a:rPr lang="it-IT" dirty="0"/>
              <a:t>Aveva ragione: </a:t>
            </a:r>
            <a:r>
              <a:rPr lang="it-IT" dirty="0">
                <a:solidFill>
                  <a:srgbClr val="FF0000"/>
                </a:solidFill>
              </a:rPr>
              <a:t>la carta geografica può costituire un elemento di vantaggio competitivo </a:t>
            </a:r>
            <a:r>
              <a:rPr lang="it-IT" dirty="0"/>
              <a:t>nella contesa tra Stati, può svolgere una valida funzione educativa nell’interpretazione della politica internazionale. </a:t>
            </a:r>
          </a:p>
          <a:p>
            <a:r>
              <a:rPr lang="it-IT" dirty="0"/>
              <a:t>Con la sua modalità espressiva di tipo sinottico una carta può coinvolgere il lettore più di molte, spesso noiose e poco stimolanti, letture specialistiche. </a:t>
            </a:r>
          </a:p>
          <a:p>
            <a:r>
              <a:rPr lang="it-IT" dirty="0"/>
              <a:t>La produzione cartografica di un paese, presa nel suo complesso ed estesa anche a quei generi che </a:t>
            </a:r>
            <a:r>
              <a:rPr lang="it-IT" u="sng" dirty="0"/>
              <a:t>Jacques</a:t>
            </a:r>
            <a:r>
              <a:rPr lang="it-IT" dirty="0"/>
              <a:t> </a:t>
            </a:r>
            <a:r>
              <a:rPr lang="it-IT" dirty="0" err="1"/>
              <a:t>Lévy</a:t>
            </a:r>
            <a:r>
              <a:rPr lang="it-IT" dirty="0"/>
              <a:t> chiamerebbe «popolari»  (nei giornali, nelle riviste, nella saggistica di larga diffusione, nell’editoria scolastica eccetera), rivela le capacità di un eterogeneo drappello di operatori della comunicazione (cartografi </a:t>
            </a:r>
            <a:r>
              <a:rPr lang="it-IT" i="1" dirty="0"/>
              <a:t>lato </a:t>
            </a:r>
            <a:r>
              <a:rPr lang="it-IT" i="1" dirty="0" err="1"/>
              <a:t>sensu</a:t>
            </a:r>
            <a:r>
              <a:rPr lang="it-IT" dirty="0"/>
              <a:t>) di cogliere tempestivamente i continui riassetti degli scenari politici a beneficio dell’intera società. E così, mentre la qualità del servizio che una cartografia nazionale offre al proprio paese scade, altre cartografie avvertono prima e meglio i mutamenti, registrandoli e proponendoli al pubblico in un quadro più aggiornato.</a:t>
            </a:r>
          </a:p>
        </p:txBody>
      </p:sp>
    </p:spTree>
    <p:extLst>
      <p:ext uri="{BB962C8B-B14F-4D97-AF65-F5344CB8AC3E}">
        <p14:creationId xmlns:p14="http://schemas.microsoft.com/office/powerpoint/2010/main" val="110216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ABC609-30CE-4C4D-AC04-CDF51A8CD72B}"/>
              </a:ext>
            </a:extLst>
          </p:cNvPr>
          <p:cNvSpPr>
            <a:spLocks noGrp="1"/>
          </p:cNvSpPr>
          <p:nvPr>
            <p:ph type="title"/>
          </p:nvPr>
        </p:nvSpPr>
        <p:spPr/>
        <p:txBody>
          <a:bodyPr/>
          <a:lstStyle/>
          <a:p>
            <a:pPr algn="ct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b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CARTOGRAFIA E GEOPOLITICA</a:t>
            </a:r>
            <a:endParaRPr lang="it-IT" dirty="0"/>
          </a:p>
        </p:txBody>
      </p:sp>
      <p:sp>
        <p:nvSpPr>
          <p:cNvPr id="3" name="Segnaposto contenuto 2">
            <a:extLst>
              <a:ext uri="{FF2B5EF4-FFF2-40B4-BE49-F238E27FC236}">
                <a16:creationId xmlns:a16="http://schemas.microsoft.com/office/drawing/2014/main" id="{C3DC608B-3E88-446E-990C-A1D781F891F3}"/>
              </a:ext>
            </a:extLst>
          </p:cNvPr>
          <p:cNvSpPr>
            <a:spLocks noGrp="1"/>
          </p:cNvSpPr>
          <p:nvPr>
            <p:ph idx="1"/>
          </p:nvPr>
        </p:nvSpPr>
        <p:spPr>
          <a:xfrm>
            <a:off x="130629" y="1600200"/>
            <a:ext cx="11854542" cy="4778829"/>
          </a:xfrm>
        </p:spPr>
        <p:txBody>
          <a:bodyPr>
            <a:normAutofit/>
          </a:bodyPr>
          <a:lstStyle/>
          <a:p>
            <a:r>
              <a:rPr lang="it-IT" dirty="0"/>
              <a:t>Tra i generi di cartografia popolare c’è n’è uno appositamente concepito per illustrare gli assetti di potere cui è soggetto un territorio, in essere oppure potenziali: si chiama </a:t>
            </a:r>
            <a:r>
              <a:rPr lang="it-IT" dirty="0">
                <a:solidFill>
                  <a:srgbClr val="00B0F0"/>
                </a:solidFill>
              </a:rPr>
              <a:t>cartografia geopolitica</a:t>
            </a:r>
            <a:r>
              <a:rPr lang="it-IT" dirty="0"/>
              <a:t>, e viene praticato in quell’anomalo campo di studi a metà tra disciplina scientifica e genere di larga divulgazione che è la geopolitica, che forse proprio per questa sua collocazione ambivalente non ha potuto fare a meno di inventarsi un proprio originale strumento cartografico. (</a:t>
            </a:r>
            <a:r>
              <a:rPr lang="it-IT" dirty="0">
                <a:solidFill>
                  <a:srgbClr val="7030A0"/>
                </a:solidFill>
              </a:rPr>
              <a:t>Edoardo Boria</a:t>
            </a:r>
            <a:r>
              <a:rPr lang="it-IT" dirty="0"/>
              <a:t>)</a:t>
            </a:r>
          </a:p>
          <a:p>
            <a:r>
              <a:rPr lang="it-IT" dirty="0"/>
              <a:t>Uno strumento fondamentalmente anticonvenzionale, tanto da aver dovuto infrangere apertamente alcuni princìpi della cartografia tradizionale (scientifica o matematica o euclidea, che dir si voglia) pur di soddisfare i suoi compiti.</a:t>
            </a:r>
          </a:p>
        </p:txBody>
      </p:sp>
    </p:spTree>
    <p:extLst>
      <p:ext uri="{BB962C8B-B14F-4D97-AF65-F5344CB8AC3E}">
        <p14:creationId xmlns:p14="http://schemas.microsoft.com/office/powerpoint/2010/main" val="2903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F7A2C-E0A6-484B-9A81-A5A46827D371}"/>
              </a:ext>
            </a:extLst>
          </p:cNvPr>
          <p:cNvSpPr>
            <a:spLocks noGrp="1"/>
          </p:cNvSpPr>
          <p:nvPr>
            <p:ph type="title"/>
          </p:nvPr>
        </p:nvSpPr>
        <p:spPr/>
        <p:txBody>
          <a:bodyPr/>
          <a:lstStyle/>
          <a:p>
            <a:br>
              <a:rPr lang="it-IT" dirty="0"/>
            </a:br>
            <a:br>
              <a:rPr lang="it-IT" dirty="0"/>
            </a:br>
            <a:br>
              <a:rPr lang="it-IT" dirty="0"/>
            </a:br>
            <a:br>
              <a:rPr lang="it-IT" dirty="0"/>
            </a:br>
            <a:r>
              <a:rPr lang="it-IT" dirty="0"/>
              <a:t>CARTA GEOGRAFICA E PROPAGANDA</a:t>
            </a:r>
            <a:br>
              <a:rPr lang="it-IT" dirty="0"/>
            </a:br>
            <a:endParaRPr lang="it-IT" dirty="0"/>
          </a:p>
        </p:txBody>
      </p:sp>
      <p:sp>
        <p:nvSpPr>
          <p:cNvPr id="3" name="Segnaposto contenuto 2">
            <a:extLst>
              <a:ext uri="{FF2B5EF4-FFF2-40B4-BE49-F238E27FC236}">
                <a16:creationId xmlns:a16="http://schemas.microsoft.com/office/drawing/2014/main" id="{FB0616BB-E1D3-4610-A69F-97B7E0FB2FA0}"/>
              </a:ext>
            </a:extLst>
          </p:cNvPr>
          <p:cNvSpPr>
            <a:spLocks noGrp="1"/>
          </p:cNvSpPr>
          <p:nvPr>
            <p:ph idx="1"/>
          </p:nvPr>
        </p:nvSpPr>
        <p:spPr>
          <a:xfrm>
            <a:off x="348343" y="1872343"/>
            <a:ext cx="11571514" cy="4304620"/>
          </a:xfrm>
        </p:spPr>
        <p:txBody>
          <a:bodyPr>
            <a:normAutofit fontScale="85000" lnSpcReduction="20000"/>
          </a:bodyPr>
          <a:lstStyle/>
          <a:p>
            <a:r>
              <a:rPr lang="it-IT" b="1" dirty="0"/>
              <a:t>Marin</a:t>
            </a:r>
            <a:r>
              <a:rPr lang="it-IT" dirty="0"/>
              <a:t>: "</a:t>
            </a:r>
            <a:r>
              <a:rPr lang="it-IT" dirty="0" err="1"/>
              <a:t>é</a:t>
            </a:r>
            <a:r>
              <a:rPr lang="it-IT" dirty="0"/>
              <a:t> rappresentabile </a:t>
            </a:r>
            <a:r>
              <a:rPr lang="it-IT" dirty="0" err="1"/>
              <a:t>cio'</a:t>
            </a:r>
            <a:r>
              <a:rPr lang="it-IT" dirty="0"/>
              <a:t> che </a:t>
            </a:r>
            <a:r>
              <a:rPr lang="it-IT" dirty="0" err="1"/>
              <a:t>é</a:t>
            </a:r>
            <a:r>
              <a:rPr lang="it-IT" dirty="0"/>
              <a:t> dichiarato degno di rappresentazione, </a:t>
            </a:r>
            <a:r>
              <a:rPr lang="it-IT" dirty="0" err="1"/>
              <a:t>cio'</a:t>
            </a:r>
            <a:r>
              <a:rPr lang="it-IT" dirty="0"/>
              <a:t> che </a:t>
            </a:r>
            <a:r>
              <a:rPr lang="it-IT" dirty="0" err="1"/>
              <a:t>é</a:t>
            </a:r>
            <a:r>
              <a:rPr lang="it-IT" dirty="0"/>
              <a:t> considerevole. La rappresentazione si lega </a:t>
            </a:r>
            <a:r>
              <a:rPr lang="it-IT" dirty="0" err="1"/>
              <a:t>cosi'</a:t>
            </a:r>
            <a:r>
              <a:rPr lang="it-IT" dirty="0"/>
              <a:t> alla norma".</a:t>
            </a:r>
          </a:p>
          <a:p>
            <a:r>
              <a:rPr lang="it-IT" dirty="0"/>
              <a:t>La </a:t>
            </a:r>
            <a:r>
              <a:rPr lang="it-IT" b="1" dirty="0"/>
              <a:t>cartografia</a:t>
            </a:r>
            <a:r>
              <a:rPr lang="it-IT" dirty="0"/>
              <a:t> </a:t>
            </a:r>
            <a:r>
              <a:rPr lang="it-IT" dirty="0" err="1"/>
              <a:t>é</a:t>
            </a:r>
            <a:r>
              <a:rPr lang="it-IT" dirty="0"/>
              <a:t> proprio l'apparente eliminazione di questi elementi soggettivi in quanto dovrebbe rispettare l'ordine del territorio e la sua regolarità.</a:t>
            </a:r>
          </a:p>
          <a:p>
            <a:r>
              <a:rPr lang="it-IT" dirty="0"/>
              <a:t>A nessuna carta geografica appartengono attributi quali la neutralità, l'obiettività, l'imparzialità (</a:t>
            </a:r>
            <a:r>
              <a:rPr lang="it-IT" b="1" dirty="0" err="1"/>
              <a:t>Petermann</a:t>
            </a:r>
            <a:r>
              <a:rPr lang="it-IT" b="1" dirty="0"/>
              <a:t> e </a:t>
            </a:r>
            <a:r>
              <a:rPr lang="it-IT" b="1" dirty="0" err="1"/>
              <a:t>Ecjert</a:t>
            </a:r>
            <a:r>
              <a:rPr lang="it-IT" dirty="0"/>
              <a:t>)</a:t>
            </a:r>
          </a:p>
          <a:p>
            <a:r>
              <a:rPr lang="it-IT" b="1" dirty="0"/>
              <a:t>Cartografia e potere. Segni e rappresentazioni negli atlanti italiani del Novecento (Boria Edoardo)</a:t>
            </a:r>
          </a:p>
          <a:p>
            <a:r>
              <a:rPr lang="it-IT" b="1" dirty="0"/>
              <a:t>Carte come armi (Edoardo Boria)</a:t>
            </a:r>
            <a:endParaRPr lang="it-IT" dirty="0"/>
          </a:p>
          <a:p>
            <a:r>
              <a:rPr lang="it-IT" dirty="0"/>
              <a:t>Le carte di oggi sono onnipresenti nel nostro quotidiano: sui mezzi pubblici, nei centri commerciali, alle fermate degli autobus, sui giornali, in televisione ecc.</a:t>
            </a:r>
          </a:p>
          <a:p>
            <a:r>
              <a:rPr lang="it-IT" dirty="0"/>
              <a:t>Il rapporto fra cartografia e opinione pubblica funziona come un reciproco condizionamento: la società spinge per la diffusione delle carte.</a:t>
            </a:r>
          </a:p>
          <a:p>
            <a:endParaRPr lang="it-IT" dirty="0"/>
          </a:p>
        </p:txBody>
      </p:sp>
    </p:spTree>
    <p:extLst>
      <p:ext uri="{BB962C8B-B14F-4D97-AF65-F5344CB8AC3E}">
        <p14:creationId xmlns:p14="http://schemas.microsoft.com/office/powerpoint/2010/main" val="399397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472A0E-AE35-4AB2-9503-28DEAE7129E6}"/>
              </a:ext>
            </a:extLst>
          </p:cNvPr>
          <p:cNvSpPr>
            <a:spLocks noGrp="1"/>
          </p:cNvSpPr>
          <p:nvPr>
            <p:ph type="title"/>
          </p:nvPr>
        </p:nvSpPr>
        <p:spPr/>
        <p:txBody>
          <a:bodyPr/>
          <a:lstStyle/>
          <a:p>
            <a:br>
              <a:rPr lang="it-IT" dirty="0"/>
            </a:br>
            <a:br>
              <a:rPr lang="it-IT" dirty="0"/>
            </a:br>
            <a:br>
              <a:rPr lang="it-IT" dirty="0"/>
            </a:br>
            <a:r>
              <a:rPr lang="it-IT" dirty="0"/>
              <a:t>CARTOGRAFIA, POLITICA E PROPAGANDA</a:t>
            </a:r>
          </a:p>
        </p:txBody>
      </p:sp>
      <p:sp>
        <p:nvSpPr>
          <p:cNvPr id="3" name="Segnaposto contenuto 2">
            <a:extLst>
              <a:ext uri="{FF2B5EF4-FFF2-40B4-BE49-F238E27FC236}">
                <a16:creationId xmlns:a16="http://schemas.microsoft.com/office/drawing/2014/main" id="{A7F95EBC-211A-44F8-85EA-B997DB1245F1}"/>
              </a:ext>
            </a:extLst>
          </p:cNvPr>
          <p:cNvSpPr>
            <a:spLocks noGrp="1"/>
          </p:cNvSpPr>
          <p:nvPr>
            <p:ph idx="1"/>
          </p:nvPr>
        </p:nvSpPr>
        <p:spPr>
          <a:xfrm>
            <a:off x="838200" y="1894114"/>
            <a:ext cx="10515600" cy="4282849"/>
          </a:xfrm>
        </p:spPr>
        <p:txBody>
          <a:bodyPr>
            <a:normAutofit fontScale="92500" lnSpcReduction="10000"/>
          </a:bodyPr>
          <a:lstStyle/>
          <a:p>
            <a:r>
              <a:rPr lang="it-IT" dirty="0"/>
              <a:t>Fino a che punto la cartografia risponde ai bisogni degli ambienti politici? </a:t>
            </a:r>
          </a:p>
          <a:p>
            <a:r>
              <a:rPr lang="it-IT" dirty="0"/>
              <a:t>Anni 20-30 per es. in Germania e Italia le cartine contenevano messaggi politici o erano utilizzate a scopi propagandistici.</a:t>
            </a:r>
          </a:p>
          <a:p>
            <a:r>
              <a:rPr lang="it-IT" dirty="0"/>
              <a:t>1991: dissolvimento URSS: es. Caucaso una serie di violenti conflitti a sfondo etnico-religioso: Georgia, Abkhazia, Ossezia del Sud, </a:t>
            </a:r>
            <a:r>
              <a:rPr lang="it-IT" b="1" dirty="0"/>
              <a:t>Nagorno-Karabakh, Armenia, </a:t>
            </a:r>
            <a:r>
              <a:rPr lang="it-IT" dirty="0"/>
              <a:t>Azerbaigian, Kosovo, Macedonia </a:t>
            </a:r>
            <a:r>
              <a:rPr lang="it-IT" dirty="0" err="1"/>
              <a:t>ecc</a:t>
            </a:r>
            <a:r>
              <a:rPr lang="it-IT" dirty="0"/>
              <a:t>….</a:t>
            </a:r>
          </a:p>
          <a:p>
            <a:r>
              <a:rPr lang="it-IT" dirty="0"/>
              <a:t>La cartografia di </a:t>
            </a:r>
            <a:r>
              <a:rPr lang="it-IT" b="1" dirty="0"/>
              <a:t>Israele/Palestina</a:t>
            </a:r>
            <a:r>
              <a:rPr lang="it-IT" dirty="0"/>
              <a:t> </a:t>
            </a:r>
            <a:r>
              <a:rPr lang="it-IT" dirty="0" err="1"/>
              <a:t>é</a:t>
            </a:r>
            <a:r>
              <a:rPr lang="it-IT" dirty="0"/>
              <a:t> un caso catastrofico</a:t>
            </a:r>
          </a:p>
          <a:p>
            <a:r>
              <a:rPr lang="it-IT" dirty="0"/>
              <a:t>E la Turchia? </a:t>
            </a:r>
          </a:p>
          <a:p>
            <a:r>
              <a:rPr lang="it-IT" dirty="0"/>
              <a:t>E l’Unione Europea?</a:t>
            </a:r>
          </a:p>
          <a:p>
            <a:r>
              <a:rPr lang="it-IT" dirty="0"/>
              <a:t>Decostruiamo una carta geografica</a:t>
            </a:r>
          </a:p>
        </p:txBody>
      </p:sp>
    </p:spTree>
    <p:extLst>
      <p:ext uri="{BB962C8B-B14F-4D97-AF65-F5344CB8AC3E}">
        <p14:creationId xmlns:p14="http://schemas.microsoft.com/office/powerpoint/2010/main" val="6391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D4E8B-983E-4283-8AA9-B1AF8734B37F}"/>
              </a:ext>
            </a:extLst>
          </p:cNvPr>
          <p:cNvSpPr>
            <a:spLocks noGrp="1"/>
          </p:cNvSpPr>
          <p:nvPr>
            <p:ph type="title"/>
          </p:nvPr>
        </p:nvSpPr>
        <p:spPr/>
        <p:txBody>
          <a:bodyPr/>
          <a:lstStyle/>
          <a:p>
            <a:pPr algn="ctr"/>
            <a:br>
              <a:rPr lang="it-IT" dirty="0"/>
            </a:br>
            <a:br>
              <a:rPr lang="it-IT" dirty="0"/>
            </a:br>
            <a:br>
              <a:rPr lang="it-IT" dirty="0"/>
            </a:br>
            <a:br>
              <a:rPr lang="it-IT" dirty="0"/>
            </a:br>
            <a:r>
              <a:rPr lang="it-IT" dirty="0"/>
              <a:t>EFFETTI DELLA RAPPRESENTAZIONE CARTOGRAFICA</a:t>
            </a:r>
          </a:p>
        </p:txBody>
      </p:sp>
      <p:sp>
        <p:nvSpPr>
          <p:cNvPr id="3" name="Segnaposto contenuto 2">
            <a:extLst>
              <a:ext uri="{FF2B5EF4-FFF2-40B4-BE49-F238E27FC236}">
                <a16:creationId xmlns:a16="http://schemas.microsoft.com/office/drawing/2014/main" id="{011DE892-E85B-4A7B-9B9F-557614D17F28}"/>
              </a:ext>
            </a:extLst>
          </p:cNvPr>
          <p:cNvSpPr>
            <a:spLocks noGrp="1"/>
          </p:cNvSpPr>
          <p:nvPr>
            <p:ph idx="1"/>
          </p:nvPr>
        </p:nvSpPr>
        <p:spPr>
          <a:xfrm>
            <a:off x="250371" y="2293495"/>
            <a:ext cx="11941629" cy="3883468"/>
          </a:xfrm>
        </p:spPr>
        <p:txBody>
          <a:bodyPr>
            <a:normAutofit/>
          </a:bodyPr>
          <a:lstStyle/>
          <a:p>
            <a:r>
              <a:rPr lang="it-IT" b="1" dirty="0"/>
              <a:t>«Nel corso della storia i cartografi hanno cercato di congelare</a:t>
            </a:r>
            <a:r>
              <a:rPr lang="it-IT" dirty="0"/>
              <a:t> il tempo sulla carta» (</a:t>
            </a:r>
            <a:r>
              <a:rPr lang="it-IT" b="1" dirty="0"/>
              <a:t>Danny </a:t>
            </a:r>
            <a:r>
              <a:rPr lang="it-IT" b="1" dirty="0" err="1"/>
              <a:t>Dorling</a:t>
            </a:r>
            <a:r>
              <a:rPr lang="it-IT" b="1" dirty="0"/>
              <a:t>)</a:t>
            </a:r>
            <a:r>
              <a:rPr lang="it-IT" dirty="0"/>
              <a:t>.</a:t>
            </a:r>
          </a:p>
          <a:p>
            <a:r>
              <a:rPr lang="it-IT" dirty="0"/>
              <a:t>Tuttavia al di fuori della mappa il tempo non è mai congelato</a:t>
            </a:r>
            <a:r>
              <a:rPr lang="it-IT" baseline="30000" dirty="0"/>
              <a:t>  (</a:t>
            </a:r>
            <a:r>
              <a:rPr lang="it-IT" dirty="0"/>
              <a:t>Denis Wood). </a:t>
            </a:r>
          </a:p>
          <a:p>
            <a:r>
              <a:rPr lang="it-IT" dirty="0"/>
              <a:t>Per il cartografo americano, infatti, qualsiasi carta è </a:t>
            </a:r>
            <a:r>
              <a:rPr lang="it-IT" dirty="0">
                <a:solidFill>
                  <a:srgbClr val="FF0000"/>
                </a:solidFill>
              </a:rPr>
              <a:t>declinata al passato, al presente o al futuro</a:t>
            </a:r>
            <a:r>
              <a:rPr lang="it-IT" dirty="0"/>
              <a:t>, stante l’uso selettivo di mezze verità per illuminare o celare il dinamismo e l’indeterminazione intrinseci ai luoghi geografici. </a:t>
            </a:r>
          </a:p>
          <a:p>
            <a:r>
              <a:rPr lang="it-IT" dirty="0"/>
              <a:t>Le mappe non riflettono solo la storia, contribuiscono a plasmarla.</a:t>
            </a:r>
          </a:p>
        </p:txBody>
      </p:sp>
    </p:spTree>
    <p:extLst>
      <p:ext uri="{BB962C8B-B14F-4D97-AF65-F5344CB8AC3E}">
        <p14:creationId xmlns:p14="http://schemas.microsoft.com/office/powerpoint/2010/main" val="1647180566"/>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1587</Words>
  <Application>Microsoft Office PowerPoint</Application>
  <PresentationFormat>Widescreen</PresentationFormat>
  <Paragraphs>67</Paragraphs>
  <Slides>29</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29</vt:i4>
      </vt:variant>
    </vt:vector>
  </HeadingPairs>
  <TitlesOfParts>
    <vt:vector size="38" baseType="lpstr">
      <vt:lpstr>Arial</vt:lpstr>
      <vt:lpstr>Arimo</vt:lpstr>
      <vt:lpstr>Calibri</vt:lpstr>
      <vt:lpstr>Calibri Light</vt:lpstr>
      <vt:lpstr>Eras Demi ITC</vt:lpstr>
      <vt:lpstr>Eras Medium ITC</vt:lpstr>
      <vt:lpstr>inherit</vt:lpstr>
      <vt:lpstr>Raleway</vt:lpstr>
      <vt:lpstr>Tema di Office</vt:lpstr>
      <vt:lpstr>Prof.ssa Simona Epasto</vt:lpstr>
      <vt:lpstr>CARTOGRAFIA E GEOPOLITICA</vt:lpstr>
      <vt:lpstr>VISIONI CAPOVOLTE</vt:lpstr>
      <vt:lpstr>   CARTOGRAFIA E GEOPOLITICA</vt:lpstr>
      <vt:lpstr>   CARTOGRAFIA E GEOPOLITICA</vt:lpstr>
      <vt:lpstr>   CARTOGRAFIA E GEOPOLITICA</vt:lpstr>
      <vt:lpstr>    CARTA GEOGRAFICA E PROPAGANDA </vt:lpstr>
      <vt:lpstr>   CARTOGRAFIA, POLITICA E PROPAGANDA</vt:lpstr>
      <vt:lpstr>    EFFETTI DELLA RAPPRESENTAZIONE CARTOGRAFICA</vt:lpstr>
      <vt:lpstr>CARTOGRAFIA DELL’ARTICO</vt:lpstr>
      <vt:lpstr>Presentazione standard di PowerPoint</vt:lpstr>
      <vt:lpstr>Presentazione standard di PowerPoint</vt:lpstr>
      <vt:lpstr>   CARTOGRAFIA DELLA QUESTIONE UCRAINA</vt:lpstr>
      <vt:lpstr>CARTOGRAFIA DELLA QUESTIONE UCRAINA</vt:lpstr>
      <vt:lpstr>CARTOGRAFIA DELLA QUESTIONE UCRAINA</vt:lpstr>
      <vt:lpstr>CARTOGRAFIA DELLA QUESTIONE UCRAINA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CARTOGRAFIA GEOPOLITICA (PROF. EDOARDO BORIA) </vt:lpstr>
      <vt:lpstr>CARTOGRAFIA GEOPOLITICA (PROF. EDOARDO BORIA) </vt:lpstr>
      <vt:lpstr>CART. GEOP. (Edoardo Boria)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10</cp:revision>
  <dcterms:created xsi:type="dcterms:W3CDTF">2020-04-25T16:23:21Z</dcterms:created>
  <dcterms:modified xsi:type="dcterms:W3CDTF">2023-02-18T09:14:37Z</dcterms:modified>
</cp:coreProperties>
</file>