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0" r:id="rId4"/>
    <p:sldId id="261" r:id="rId5"/>
    <p:sldId id="262" r:id="rId6"/>
    <p:sldId id="263" r:id="rId7"/>
    <p:sldId id="264" r:id="rId8"/>
    <p:sldId id="265" r:id="rId9"/>
    <p:sldId id="266" r:id="rId10"/>
    <p:sldId id="267" r:id="rId11"/>
    <p:sldId id="268" r:id="rId12"/>
    <p:sldId id="269" r:id="rId13"/>
    <p:sldId id="325"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321" r:id="rId35"/>
    <p:sldId id="322" r:id="rId36"/>
    <p:sldId id="323" r:id="rId37"/>
    <p:sldId id="324" r:id="rId38"/>
    <p:sldId id="290" r:id="rId39"/>
    <p:sldId id="291" r:id="rId40"/>
    <p:sldId id="292" r:id="rId41"/>
    <p:sldId id="293" r:id="rId42"/>
    <p:sldId id="294" r:id="rId43"/>
    <p:sldId id="295" r:id="rId44"/>
    <p:sldId id="296" r:id="rId45"/>
    <p:sldId id="297" r:id="rId46"/>
    <p:sldId id="298" r:id="rId47"/>
    <p:sldId id="299" r:id="rId48"/>
    <p:sldId id="300" r:id="rId49"/>
    <p:sldId id="301" r:id="rId50"/>
    <p:sldId id="302" r:id="rId51"/>
    <p:sldId id="303" r:id="rId52"/>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B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5549"/>
    <p:restoredTop sz="93447" autoAdjust="0"/>
  </p:normalViewPr>
  <p:slideViewPr>
    <p:cSldViewPr snapToGrid="0" snapToObjects="1">
      <p:cViewPr varScale="1">
        <p:scale>
          <a:sx n="63" d="100"/>
          <a:sy n="63" d="100"/>
        </p:scale>
        <p:origin x="400"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titolo">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3" name="Sottotitolo 2">
            <a:extLst>
              <a:ext uri="{FF2B5EF4-FFF2-40B4-BE49-F238E27FC236}">
                <a16:creationId xmlns:a16="http://schemas.microsoft.com/office/drawing/2014/main" id="{601FA7F9-12DE-ED42-B12D-9953F30D0ED6}"/>
              </a:ext>
            </a:extLst>
          </p:cNvPr>
          <p:cNvSpPr>
            <a:spLocks noGrp="1"/>
          </p:cNvSpPr>
          <p:nvPr>
            <p:ph type="subTitle" idx="1"/>
          </p:nvPr>
        </p:nvSpPr>
        <p:spPr>
          <a:xfrm>
            <a:off x="2713218" y="3882452"/>
            <a:ext cx="8640580" cy="899410"/>
          </a:xfrm>
        </p:spPr>
        <p:txBody>
          <a:bodyPr/>
          <a:lstStyle>
            <a:lvl1pPr marL="0" indent="0" algn="l">
              <a:buNone/>
              <a:defRPr sz="2400">
                <a:solidFill>
                  <a:schemeClr val="bg1"/>
                </a:solidFill>
                <a:latin typeface="Raleway" panose="020B0503030101060003" pitchFamily="34"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sp>
        <p:nvSpPr>
          <p:cNvPr id="8" name="Titolo 7">
            <a:extLst>
              <a:ext uri="{FF2B5EF4-FFF2-40B4-BE49-F238E27FC236}">
                <a16:creationId xmlns:a16="http://schemas.microsoft.com/office/drawing/2014/main" id="{44F19C3A-61AF-6349-B009-01240C731B89}"/>
              </a:ext>
            </a:extLst>
          </p:cNvPr>
          <p:cNvSpPr>
            <a:spLocks noGrp="1"/>
          </p:cNvSpPr>
          <p:nvPr>
            <p:ph type="title"/>
          </p:nvPr>
        </p:nvSpPr>
        <p:spPr>
          <a:xfrm>
            <a:off x="2713218" y="2067586"/>
            <a:ext cx="7373141" cy="1642768"/>
          </a:xfrm>
        </p:spPr>
        <p:txBody>
          <a:bodyPr/>
          <a:lstStyle>
            <a:lvl1pPr>
              <a:defRPr>
                <a:solidFill>
                  <a:schemeClr val="bg1"/>
                </a:solidFill>
              </a:defRPr>
            </a:lvl1pPr>
          </a:lstStyle>
          <a:p>
            <a:r>
              <a:rPr lang="it-IT" dirty="0"/>
              <a:t>Fare clic per modificare lo stile del titolo dello schema</a:t>
            </a:r>
          </a:p>
        </p:txBody>
      </p:sp>
    </p:spTree>
    <p:extLst>
      <p:ext uri="{BB962C8B-B14F-4D97-AF65-F5344CB8AC3E}">
        <p14:creationId xmlns:p14="http://schemas.microsoft.com/office/powerpoint/2010/main" val="594821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A37F374C-0DD9-BF49-95E5-25DECDA15C28}"/>
              </a:ext>
            </a:extLst>
          </p:cNvPr>
          <p:cNvSpPr>
            <a:spLocks noGrp="1"/>
          </p:cNvSpPr>
          <p:nvPr>
            <p:ph type="title" orient="vert"/>
          </p:nvPr>
        </p:nvSpPr>
        <p:spPr>
          <a:xfrm>
            <a:off x="8724900" y="1324303"/>
            <a:ext cx="2628900" cy="4852660"/>
          </a:xfrm>
        </p:spPr>
        <p:txBody>
          <a:bodyPr vert="eaVert"/>
          <a:lstStyle/>
          <a:p>
            <a:r>
              <a:rPr lang="it-IT" dirty="0"/>
              <a:t>Fare clic per modificare lo stile del titolo dello schema</a:t>
            </a:r>
          </a:p>
        </p:txBody>
      </p:sp>
      <p:sp>
        <p:nvSpPr>
          <p:cNvPr id="3" name="Segnaposto testo verticale 2">
            <a:extLst>
              <a:ext uri="{FF2B5EF4-FFF2-40B4-BE49-F238E27FC236}">
                <a16:creationId xmlns:a16="http://schemas.microsoft.com/office/drawing/2014/main" id="{C26F6BA3-830C-4E4B-B489-7EACBE7E6CBC}"/>
              </a:ext>
            </a:extLst>
          </p:cNvPr>
          <p:cNvSpPr>
            <a:spLocks noGrp="1"/>
          </p:cNvSpPr>
          <p:nvPr>
            <p:ph type="body" orient="vert" idx="1"/>
          </p:nvPr>
        </p:nvSpPr>
        <p:spPr>
          <a:xfrm>
            <a:off x="838200" y="1324303"/>
            <a:ext cx="7734300" cy="4852660"/>
          </a:xfrm>
        </p:spPr>
        <p:txBody>
          <a:bodyPr vert="eaVert"/>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data 3">
            <a:extLst>
              <a:ext uri="{FF2B5EF4-FFF2-40B4-BE49-F238E27FC236}">
                <a16:creationId xmlns:a16="http://schemas.microsoft.com/office/drawing/2014/main" id="{4BAFAA6C-918C-5940-8D9D-8665E97EA315}"/>
              </a:ext>
            </a:extLst>
          </p:cNvPr>
          <p:cNvSpPr>
            <a:spLocks noGrp="1"/>
          </p:cNvSpPr>
          <p:nvPr>
            <p:ph type="dt" sz="half" idx="10"/>
          </p:nvPr>
        </p:nvSpPr>
        <p:spPr>
          <a:xfrm>
            <a:off x="838200" y="6403648"/>
            <a:ext cx="2743200" cy="365125"/>
          </a:xfrm>
        </p:spPr>
        <p:txBody>
          <a:bodyPr/>
          <a:lstStyle/>
          <a:p>
            <a:fld id="{A3750EE6-F4FC-E84C-AF13-5CDD6CE7CC66}" type="datetimeFigureOut">
              <a:rPr lang="it-IT" smtClean="0"/>
              <a:t>24/04/2023</a:t>
            </a:fld>
            <a:endParaRPr lang="it-IT" dirty="0"/>
          </a:p>
        </p:txBody>
      </p:sp>
      <p:sp>
        <p:nvSpPr>
          <p:cNvPr id="5" name="Segnaposto piè di pagina 4">
            <a:extLst>
              <a:ext uri="{FF2B5EF4-FFF2-40B4-BE49-F238E27FC236}">
                <a16:creationId xmlns:a16="http://schemas.microsoft.com/office/drawing/2014/main" id="{8AE58354-0C2D-474C-A379-E866638D827B}"/>
              </a:ext>
            </a:extLst>
          </p:cNvPr>
          <p:cNvSpPr>
            <a:spLocks noGrp="1"/>
          </p:cNvSpPr>
          <p:nvPr>
            <p:ph type="ftr" sz="quarter" idx="11"/>
          </p:nvPr>
        </p:nvSpPr>
        <p:spPr>
          <a:xfrm>
            <a:off x="4038600" y="6403648"/>
            <a:ext cx="4114800" cy="365125"/>
          </a:xfrm>
        </p:spPr>
        <p:txBody>
          <a:bodyPr/>
          <a:lstStyle/>
          <a:p>
            <a:endParaRPr lang="it-IT" dirty="0"/>
          </a:p>
        </p:txBody>
      </p:sp>
      <p:sp>
        <p:nvSpPr>
          <p:cNvPr id="6" name="Segnaposto numero diapositiva 5">
            <a:extLst>
              <a:ext uri="{FF2B5EF4-FFF2-40B4-BE49-F238E27FC236}">
                <a16:creationId xmlns:a16="http://schemas.microsoft.com/office/drawing/2014/main" id="{9ACC8012-130C-4642-938C-A3F25DB1A83F}"/>
              </a:ext>
            </a:extLst>
          </p:cNvPr>
          <p:cNvSpPr>
            <a:spLocks noGrp="1"/>
          </p:cNvSpPr>
          <p:nvPr>
            <p:ph type="sldNum" sz="quarter" idx="12"/>
          </p:nvPr>
        </p:nvSpPr>
        <p:spPr>
          <a:xfrm>
            <a:off x="8610600" y="6403648"/>
            <a:ext cx="2743200" cy="365125"/>
          </a:xfrm>
        </p:spPr>
        <p:txBody>
          <a:bodyPr/>
          <a:lstStyle/>
          <a:p>
            <a:fld id="{521F8777-1489-2D4A-93C2-4300528E9CD9}" type="slidenum">
              <a:rPr lang="it-IT" smtClean="0"/>
              <a:t>‹N›</a:t>
            </a:fld>
            <a:endParaRPr lang="it-IT" dirty="0"/>
          </a:p>
        </p:txBody>
      </p:sp>
    </p:spTree>
    <p:extLst>
      <p:ext uri="{BB962C8B-B14F-4D97-AF65-F5344CB8AC3E}">
        <p14:creationId xmlns:p14="http://schemas.microsoft.com/office/powerpoint/2010/main" val="2907522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857213" y="274638"/>
            <a:ext cx="10725187" cy="939784"/>
          </a:xfrm>
        </p:spPr>
        <p:txBody>
          <a:bodyPr>
            <a:noAutofit/>
          </a:bodyPr>
          <a:lstStyle>
            <a:lvl1pPr>
              <a:defRPr sz="3500" b="1">
                <a:latin typeface="Eras Medium ITC" pitchFamily="34" charset="0"/>
              </a:defRPr>
            </a:lvl1pPr>
          </a:lstStyle>
          <a:p>
            <a:r>
              <a:rPr lang="it-IT"/>
              <a:t>Fare clic per modificare lo stile del titolo dello schema</a:t>
            </a:r>
            <a:endParaRPr lang="es-ES" dirty="0"/>
          </a:p>
        </p:txBody>
      </p:sp>
      <p:sp>
        <p:nvSpPr>
          <p:cNvPr id="3" name="2 Marcador de contenido"/>
          <p:cNvSpPr>
            <a:spLocks noGrp="1"/>
          </p:cNvSpPr>
          <p:nvPr>
            <p:ph idx="1"/>
          </p:nvPr>
        </p:nvSpPr>
        <p:spPr/>
        <p:txBody>
          <a:bodyPr/>
          <a:lstStyle>
            <a:lvl1pPr>
              <a:defRPr sz="2700">
                <a:latin typeface="Eras Medium ITC" pitchFamily="34" charset="0"/>
              </a:defRPr>
            </a:lvl1pPr>
            <a:lvl2pPr>
              <a:defRPr sz="2600">
                <a:latin typeface="Eras Medium ITC" pitchFamily="34" charset="0"/>
              </a:defRPr>
            </a:lvl2pPr>
            <a:lvl3pPr>
              <a:defRPr>
                <a:latin typeface="Eras Medium ITC" pitchFamily="34" charset="0"/>
              </a:defRPr>
            </a:lvl3pPr>
            <a:lvl4pPr>
              <a:defRPr>
                <a:latin typeface="Eras Medium ITC" pitchFamily="34" charset="0"/>
              </a:defRPr>
            </a:lvl4pPr>
            <a:lvl5pPr>
              <a:defRPr>
                <a:latin typeface="Eras Medium ITC" pitchFamily="34" charset="0"/>
              </a:defRPr>
            </a:lvl5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s-ES" dirty="0"/>
          </a:p>
        </p:txBody>
      </p:sp>
      <p:sp>
        <p:nvSpPr>
          <p:cNvPr id="4" name="3 Marcador de fecha"/>
          <p:cNvSpPr>
            <a:spLocks noGrp="1"/>
          </p:cNvSpPr>
          <p:nvPr>
            <p:ph type="dt" sz="half" idx="10"/>
          </p:nvPr>
        </p:nvSpPr>
        <p:spPr/>
        <p:txBody>
          <a:bodyPr/>
          <a:lstStyle/>
          <a:p>
            <a:fld id="{39E91C3F-2703-426D-AA7C-675FFC4322C9}" type="datetimeFigureOut">
              <a:rPr lang="es-ES" smtClean="0"/>
              <a:pPr/>
              <a:t>24/04/2023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042418DC-86E1-42AF-B75A-720E871B94E6}" type="slidenum">
              <a:rPr lang="es-ES" smtClean="0"/>
              <a:pPr/>
              <a:t>‹N›</a:t>
            </a:fld>
            <a:endParaRPr lang="es-ES"/>
          </a:p>
        </p:txBody>
      </p:sp>
    </p:spTree>
    <p:extLst>
      <p:ext uri="{BB962C8B-B14F-4D97-AF65-F5344CB8AC3E}">
        <p14:creationId xmlns:p14="http://schemas.microsoft.com/office/powerpoint/2010/main" val="4881263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C81AEC-CBEF-2349-ADAC-694AAB045059}"/>
              </a:ext>
            </a:extLst>
          </p:cNvPr>
          <p:cNvSpPr>
            <a:spLocks noGrp="1"/>
          </p:cNvSpPr>
          <p:nvPr>
            <p:ph type="title"/>
          </p:nvPr>
        </p:nvSpPr>
        <p:spPr>
          <a:xfrm>
            <a:off x="838200" y="1594735"/>
            <a:ext cx="10515600" cy="1834265"/>
          </a:xfrm>
        </p:spPr>
        <p:txBody>
          <a:bodyPr anchor="b"/>
          <a:lstStyle>
            <a:lvl1pPr>
              <a:defRPr sz="6000"/>
            </a:lvl1pPr>
          </a:lstStyle>
          <a:p>
            <a:r>
              <a:rPr lang="it-IT" dirty="0"/>
              <a:t>Fare clic per modificare lo stile del titolo dello schema</a:t>
            </a:r>
          </a:p>
        </p:txBody>
      </p:sp>
      <p:sp>
        <p:nvSpPr>
          <p:cNvPr id="3" name="Segnaposto testo 2">
            <a:extLst>
              <a:ext uri="{FF2B5EF4-FFF2-40B4-BE49-F238E27FC236}">
                <a16:creationId xmlns:a16="http://schemas.microsoft.com/office/drawing/2014/main" id="{9BB61BBD-DC46-DC48-BE46-C1396EF78A40}"/>
              </a:ext>
            </a:extLst>
          </p:cNvPr>
          <p:cNvSpPr>
            <a:spLocks noGrp="1"/>
          </p:cNvSpPr>
          <p:nvPr>
            <p:ph type="body" idx="1"/>
          </p:nvPr>
        </p:nvSpPr>
        <p:spPr>
          <a:xfrm>
            <a:off x="831850" y="3687581"/>
            <a:ext cx="10515600" cy="2402070"/>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dirty="0"/>
              <a:t>Fare clic per modificare gli stili del testo dello schema</a:t>
            </a:r>
          </a:p>
        </p:txBody>
      </p:sp>
      <p:sp>
        <p:nvSpPr>
          <p:cNvPr id="4" name="Segnaposto data 3">
            <a:extLst>
              <a:ext uri="{FF2B5EF4-FFF2-40B4-BE49-F238E27FC236}">
                <a16:creationId xmlns:a16="http://schemas.microsoft.com/office/drawing/2014/main" id="{B071D491-8608-674A-9D82-578950F9B44D}"/>
              </a:ext>
            </a:extLst>
          </p:cNvPr>
          <p:cNvSpPr>
            <a:spLocks noGrp="1"/>
          </p:cNvSpPr>
          <p:nvPr>
            <p:ph type="dt" sz="half" idx="10"/>
          </p:nvPr>
        </p:nvSpPr>
        <p:spPr>
          <a:xfrm>
            <a:off x="838200" y="6450944"/>
            <a:ext cx="2743200" cy="365125"/>
          </a:xfrm>
        </p:spPr>
        <p:txBody>
          <a:bodyPr/>
          <a:lstStyle/>
          <a:p>
            <a:fld id="{A3750EE6-F4FC-E84C-AF13-5CDD6CE7CC66}" type="datetimeFigureOut">
              <a:rPr lang="it-IT" smtClean="0"/>
              <a:t>24/04/2023</a:t>
            </a:fld>
            <a:endParaRPr lang="it-IT" dirty="0"/>
          </a:p>
        </p:txBody>
      </p:sp>
      <p:sp>
        <p:nvSpPr>
          <p:cNvPr id="5" name="Segnaposto piè di pagina 4">
            <a:extLst>
              <a:ext uri="{FF2B5EF4-FFF2-40B4-BE49-F238E27FC236}">
                <a16:creationId xmlns:a16="http://schemas.microsoft.com/office/drawing/2014/main" id="{BC481B03-386C-684E-ABCE-7478D809ADCF}"/>
              </a:ext>
            </a:extLst>
          </p:cNvPr>
          <p:cNvSpPr>
            <a:spLocks noGrp="1"/>
          </p:cNvSpPr>
          <p:nvPr>
            <p:ph type="ftr" sz="quarter" idx="11"/>
          </p:nvPr>
        </p:nvSpPr>
        <p:spPr>
          <a:xfrm>
            <a:off x="4038600" y="6450944"/>
            <a:ext cx="4114800" cy="365125"/>
          </a:xfrm>
        </p:spPr>
        <p:txBody>
          <a:bodyPr/>
          <a:lstStyle/>
          <a:p>
            <a:endParaRPr lang="it-IT" dirty="0"/>
          </a:p>
        </p:txBody>
      </p:sp>
      <p:sp>
        <p:nvSpPr>
          <p:cNvPr id="6" name="Segnaposto numero diapositiva 5">
            <a:extLst>
              <a:ext uri="{FF2B5EF4-FFF2-40B4-BE49-F238E27FC236}">
                <a16:creationId xmlns:a16="http://schemas.microsoft.com/office/drawing/2014/main" id="{5870F3AB-3307-1746-99C6-48544C9E4EED}"/>
              </a:ext>
            </a:extLst>
          </p:cNvPr>
          <p:cNvSpPr>
            <a:spLocks noGrp="1"/>
          </p:cNvSpPr>
          <p:nvPr>
            <p:ph type="sldNum" sz="quarter" idx="12"/>
          </p:nvPr>
        </p:nvSpPr>
        <p:spPr>
          <a:xfrm>
            <a:off x="8610600" y="6450944"/>
            <a:ext cx="2743200" cy="365125"/>
          </a:xfrm>
        </p:spPr>
        <p:txBody>
          <a:bodyPr/>
          <a:lstStyle/>
          <a:p>
            <a:fld id="{521F8777-1489-2D4A-93C2-4300528E9CD9}" type="slidenum">
              <a:rPr lang="it-IT" smtClean="0"/>
              <a:t>‹N›</a:t>
            </a:fld>
            <a:endParaRPr lang="it-IT" dirty="0"/>
          </a:p>
        </p:txBody>
      </p:sp>
    </p:spTree>
    <p:extLst>
      <p:ext uri="{BB962C8B-B14F-4D97-AF65-F5344CB8AC3E}">
        <p14:creationId xmlns:p14="http://schemas.microsoft.com/office/powerpoint/2010/main" val="2976547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C8475D-7526-E046-B96C-CF5DF57F43E6}"/>
              </a:ext>
            </a:extLst>
          </p:cNvPr>
          <p:cNvSpPr>
            <a:spLocks noGrp="1"/>
          </p:cNvSpPr>
          <p:nvPr>
            <p:ph type="title"/>
          </p:nvPr>
        </p:nvSpPr>
        <p:spPr>
          <a:xfrm>
            <a:off x="838200" y="1380152"/>
            <a:ext cx="10515600" cy="869924"/>
          </a:xfrm>
        </p:spPr>
        <p:txBody>
          <a:bodyPr/>
          <a:lstStyle/>
          <a:p>
            <a:r>
              <a:rPr lang="it-IT" dirty="0"/>
              <a:t>Fare clic per modificare lo stile del titolo dello schema</a:t>
            </a:r>
          </a:p>
        </p:txBody>
      </p:sp>
      <p:sp>
        <p:nvSpPr>
          <p:cNvPr id="3" name="Segnaposto contenuto 2">
            <a:extLst>
              <a:ext uri="{FF2B5EF4-FFF2-40B4-BE49-F238E27FC236}">
                <a16:creationId xmlns:a16="http://schemas.microsoft.com/office/drawing/2014/main" id="{C0AC8C8B-C1F5-AC4D-B6FC-E61B03DDDCE9}"/>
              </a:ext>
            </a:extLst>
          </p:cNvPr>
          <p:cNvSpPr>
            <a:spLocks noGrp="1"/>
          </p:cNvSpPr>
          <p:nvPr>
            <p:ph sz="half" idx="1"/>
          </p:nvPr>
        </p:nvSpPr>
        <p:spPr>
          <a:xfrm>
            <a:off x="838200" y="2774731"/>
            <a:ext cx="5181600" cy="3402232"/>
          </a:xfrm>
        </p:spPr>
        <p:txBody>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contenuto 3">
            <a:extLst>
              <a:ext uri="{FF2B5EF4-FFF2-40B4-BE49-F238E27FC236}">
                <a16:creationId xmlns:a16="http://schemas.microsoft.com/office/drawing/2014/main" id="{AB27E3DD-D9BF-CE4E-A799-838C5ADCE1E2}"/>
              </a:ext>
            </a:extLst>
          </p:cNvPr>
          <p:cNvSpPr>
            <a:spLocks noGrp="1"/>
          </p:cNvSpPr>
          <p:nvPr>
            <p:ph sz="half" idx="2"/>
          </p:nvPr>
        </p:nvSpPr>
        <p:spPr>
          <a:xfrm>
            <a:off x="6172200" y="2774731"/>
            <a:ext cx="5181600" cy="340223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70CAE719-FFFB-D44F-B925-7437D686A517}"/>
              </a:ext>
            </a:extLst>
          </p:cNvPr>
          <p:cNvSpPr>
            <a:spLocks noGrp="1"/>
          </p:cNvSpPr>
          <p:nvPr>
            <p:ph type="dt" sz="half" idx="10"/>
          </p:nvPr>
        </p:nvSpPr>
        <p:spPr>
          <a:xfrm>
            <a:off x="838200" y="6403648"/>
            <a:ext cx="2743200" cy="365125"/>
          </a:xfrm>
        </p:spPr>
        <p:txBody>
          <a:bodyPr/>
          <a:lstStyle/>
          <a:p>
            <a:fld id="{A3750EE6-F4FC-E84C-AF13-5CDD6CE7CC66}" type="datetimeFigureOut">
              <a:rPr lang="it-IT" smtClean="0"/>
              <a:t>24/04/2023</a:t>
            </a:fld>
            <a:endParaRPr lang="it-IT" dirty="0"/>
          </a:p>
        </p:txBody>
      </p:sp>
      <p:sp>
        <p:nvSpPr>
          <p:cNvPr id="6" name="Segnaposto piè di pagina 5">
            <a:extLst>
              <a:ext uri="{FF2B5EF4-FFF2-40B4-BE49-F238E27FC236}">
                <a16:creationId xmlns:a16="http://schemas.microsoft.com/office/drawing/2014/main" id="{E24A362F-97FF-0540-8CA1-5C15FA646786}"/>
              </a:ext>
            </a:extLst>
          </p:cNvPr>
          <p:cNvSpPr>
            <a:spLocks noGrp="1"/>
          </p:cNvSpPr>
          <p:nvPr>
            <p:ph type="ftr" sz="quarter" idx="11"/>
          </p:nvPr>
        </p:nvSpPr>
        <p:spPr>
          <a:xfrm>
            <a:off x="4038600" y="6403648"/>
            <a:ext cx="4114800" cy="365125"/>
          </a:xfrm>
        </p:spPr>
        <p:txBody>
          <a:bodyPr/>
          <a:lstStyle/>
          <a:p>
            <a:endParaRPr lang="it-IT" dirty="0"/>
          </a:p>
        </p:txBody>
      </p:sp>
      <p:sp>
        <p:nvSpPr>
          <p:cNvPr id="7" name="Segnaposto numero diapositiva 6">
            <a:extLst>
              <a:ext uri="{FF2B5EF4-FFF2-40B4-BE49-F238E27FC236}">
                <a16:creationId xmlns:a16="http://schemas.microsoft.com/office/drawing/2014/main" id="{96B03FB6-9D21-5F46-890A-673BF11E8909}"/>
              </a:ext>
            </a:extLst>
          </p:cNvPr>
          <p:cNvSpPr>
            <a:spLocks noGrp="1"/>
          </p:cNvSpPr>
          <p:nvPr>
            <p:ph type="sldNum" sz="quarter" idx="12"/>
          </p:nvPr>
        </p:nvSpPr>
        <p:spPr>
          <a:xfrm>
            <a:off x="8610600" y="6403648"/>
            <a:ext cx="2743200" cy="365125"/>
          </a:xfrm>
        </p:spPr>
        <p:txBody>
          <a:bodyPr/>
          <a:lstStyle/>
          <a:p>
            <a:fld id="{521F8777-1489-2D4A-93C2-4300528E9CD9}" type="slidenum">
              <a:rPr lang="it-IT" smtClean="0"/>
              <a:t>‹N›</a:t>
            </a:fld>
            <a:endParaRPr lang="it-IT" dirty="0"/>
          </a:p>
        </p:txBody>
      </p:sp>
    </p:spTree>
    <p:extLst>
      <p:ext uri="{BB962C8B-B14F-4D97-AF65-F5344CB8AC3E}">
        <p14:creationId xmlns:p14="http://schemas.microsoft.com/office/powerpoint/2010/main" val="2888714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7F380A-2025-104F-A50B-E2571587CE92}"/>
              </a:ext>
            </a:extLst>
          </p:cNvPr>
          <p:cNvSpPr>
            <a:spLocks noGrp="1"/>
          </p:cNvSpPr>
          <p:nvPr>
            <p:ph type="title"/>
          </p:nvPr>
        </p:nvSpPr>
        <p:spPr>
          <a:xfrm>
            <a:off x="914400" y="1382151"/>
            <a:ext cx="10515600" cy="1325563"/>
          </a:xfrm>
        </p:spPr>
        <p:txBody>
          <a:bodyPr/>
          <a:lstStyle/>
          <a:p>
            <a:r>
              <a:rPr lang="it-IT" dirty="0"/>
              <a:t>Fare clic per modificare lo stile del titolo dello schema</a:t>
            </a:r>
          </a:p>
        </p:txBody>
      </p:sp>
      <p:sp>
        <p:nvSpPr>
          <p:cNvPr id="3" name="Segnaposto testo 2">
            <a:extLst>
              <a:ext uri="{FF2B5EF4-FFF2-40B4-BE49-F238E27FC236}">
                <a16:creationId xmlns:a16="http://schemas.microsoft.com/office/drawing/2014/main" id="{F6C35060-75A4-C342-8D8B-7789D2516F86}"/>
              </a:ext>
            </a:extLst>
          </p:cNvPr>
          <p:cNvSpPr>
            <a:spLocks noGrp="1"/>
          </p:cNvSpPr>
          <p:nvPr>
            <p:ph type="body" idx="1"/>
          </p:nvPr>
        </p:nvSpPr>
        <p:spPr>
          <a:xfrm>
            <a:off x="921246" y="2983269"/>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Fare clic per modificare gli stili del testo dello schema</a:t>
            </a:r>
          </a:p>
        </p:txBody>
      </p:sp>
      <p:sp>
        <p:nvSpPr>
          <p:cNvPr id="4" name="Segnaposto contenuto 3">
            <a:extLst>
              <a:ext uri="{FF2B5EF4-FFF2-40B4-BE49-F238E27FC236}">
                <a16:creationId xmlns:a16="http://schemas.microsoft.com/office/drawing/2014/main" id="{C2D176E5-CE4C-5447-AF7A-B538C7CEC3BD}"/>
              </a:ext>
            </a:extLst>
          </p:cNvPr>
          <p:cNvSpPr>
            <a:spLocks noGrp="1"/>
          </p:cNvSpPr>
          <p:nvPr>
            <p:ph sz="half" idx="2"/>
          </p:nvPr>
        </p:nvSpPr>
        <p:spPr>
          <a:xfrm>
            <a:off x="921246" y="4082735"/>
            <a:ext cx="5157787" cy="2106927"/>
          </a:xfrm>
        </p:spPr>
        <p:txBody>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5" name="Segnaposto testo 4">
            <a:extLst>
              <a:ext uri="{FF2B5EF4-FFF2-40B4-BE49-F238E27FC236}">
                <a16:creationId xmlns:a16="http://schemas.microsoft.com/office/drawing/2014/main" id="{A7EDEF16-CD2C-074D-B271-F44F76B81F0C}"/>
              </a:ext>
            </a:extLst>
          </p:cNvPr>
          <p:cNvSpPr>
            <a:spLocks noGrp="1"/>
          </p:cNvSpPr>
          <p:nvPr>
            <p:ph type="body" sz="quarter" idx="3"/>
          </p:nvPr>
        </p:nvSpPr>
        <p:spPr>
          <a:xfrm>
            <a:off x="6253658" y="2983269"/>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Fare clic per modificare gli stili del testo dello schema</a:t>
            </a:r>
          </a:p>
        </p:txBody>
      </p:sp>
      <p:sp>
        <p:nvSpPr>
          <p:cNvPr id="6" name="Segnaposto contenuto 5">
            <a:extLst>
              <a:ext uri="{FF2B5EF4-FFF2-40B4-BE49-F238E27FC236}">
                <a16:creationId xmlns:a16="http://schemas.microsoft.com/office/drawing/2014/main" id="{EF1E8DE2-0079-7B44-8428-4F5C17CD348E}"/>
              </a:ext>
            </a:extLst>
          </p:cNvPr>
          <p:cNvSpPr>
            <a:spLocks noGrp="1"/>
          </p:cNvSpPr>
          <p:nvPr>
            <p:ph sz="quarter" idx="4"/>
          </p:nvPr>
        </p:nvSpPr>
        <p:spPr>
          <a:xfrm>
            <a:off x="6246812" y="4097968"/>
            <a:ext cx="5183188" cy="2091694"/>
          </a:xfrm>
        </p:spPr>
        <p:txBody>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7" name="Segnaposto data 6">
            <a:extLst>
              <a:ext uri="{FF2B5EF4-FFF2-40B4-BE49-F238E27FC236}">
                <a16:creationId xmlns:a16="http://schemas.microsoft.com/office/drawing/2014/main" id="{8180FAC4-A06E-E94C-9A76-C2F1B703F451}"/>
              </a:ext>
            </a:extLst>
          </p:cNvPr>
          <p:cNvSpPr>
            <a:spLocks noGrp="1"/>
          </p:cNvSpPr>
          <p:nvPr>
            <p:ph type="dt" sz="half" idx="10"/>
          </p:nvPr>
        </p:nvSpPr>
        <p:spPr>
          <a:xfrm>
            <a:off x="838200" y="6403648"/>
            <a:ext cx="2743200" cy="365125"/>
          </a:xfrm>
        </p:spPr>
        <p:txBody>
          <a:bodyPr/>
          <a:lstStyle/>
          <a:p>
            <a:fld id="{A3750EE6-F4FC-E84C-AF13-5CDD6CE7CC66}" type="datetimeFigureOut">
              <a:rPr lang="it-IT" smtClean="0"/>
              <a:t>24/04/2023</a:t>
            </a:fld>
            <a:endParaRPr lang="it-IT" dirty="0"/>
          </a:p>
        </p:txBody>
      </p:sp>
      <p:sp>
        <p:nvSpPr>
          <p:cNvPr id="8" name="Segnaposto piè di pagina 7">
            <a:extLst>
              <a:ext uri="{FF2B5EF4-FFF2-40B4-BE49-F238E27FC236}">
                <a16:creationId xmlns:a16="http://schemas.microsoft.com/office/drawing/2014/main" id="{F3A91576-A15A-BD44-99BB-0DAEA976A048}"/>
              </a:ext>
            </a:extLst>
          </p:cNvPr>
          <p:cNvSpPr>
            <a:spLocks noGrp="1"/>
          </p:cNvSpPr>
          <p:nvPr>
            <p:ph type="ftr" sz="quarter" idx="11"/>
          </p:nvPr>
        </p:nvSpPr>
        <p:spPr>
          <a:xfrm>
            <a:off x="4038600" y="6403648"/>
            <a:ext cx="4114800" cy="365125"/>
          </a:xfrm>
        </p:spPr>
        <p:txBody>
          <a:bodyPr/>
          <a:lstStyle/>
          <a:p>
            <a:endParaRPr lang="it-IT" dirty="0"/>
          </a:p>
        </p:txBody>
      </p:sp>
      <p:sp>
        <p:nvSpPr>
          <p:cNvPr id="9" name="Segnaposto numero diapositiva 8">
            <a:extLst>
              <a:ext uri="{FF2B5EF4-FFF2-40B4-BE49-F238E27FC236}">
                <a16:creationId xmlns:a16="http://schemas.microsoft.com/office/drawing/2014/main" id="{F2F55F22-26BF-654B-ADC0-629A5D21C0A1}"/>
              </a:ext>
            </a:extLst>
          </p:cNvPr>
          <p:cNvSpPr>
            <a:spLocks noGrp="1"/>
          </p:cNvSpPr>
          <p:nvPr>
            <p:ph type="sldNum" sz="quarter" idx="12"/>
          </p:nvPr>
        </p:nvSpPr>
        <p:spPr>
          <a:xfrm>
            <a:off x="8610600" y="6403648"/>
            <a:ext cx="2743200" cy="365125"/>
          </a:xfrm>
        </p:spPr>
        <p:txBody>
          <a:bodyPr/>
          <a:lstStyle/>
          <a:p>
            <a:fld id="{521F8777-1489-2D4A-93C2-4300528E9CD9}" type="slidenum">
              <a:rPr lang="it-IT" smtClean="0"/>
              <a:t>‹N›</a:t>
            </a:fld>
            <a:endParaRPr lang="it-IT" dirty="0"/>
          </a:p>
        </p:txBody>
      </p:sp>
    </p:spTree>
    <p:extLst>
      <p:ext uri="{BB962C8B-B14F-4D97-AF65-F5344CB8AC3E}">
        <p14:creationId xmlns:p14="http://schemas.microsoft.com/office/powerpoint/2010/main" val="994459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533DCF1-0C08-4D46-A818-6EB683D07A97}"/>
              </a:ext>
            </a:extLst>
          </p:cNvPr>
          <p:cNvSpPr>
            <a:spLocks noGrp="1"/>
          </p:cNvSpPr>
          <p:nvPr>
            <p:ph type="title"/>
          </p:nvPr>
        </p:nvSpPr>
        <p:spPr>
          <a:xfrm>
            <a:off x="838200" y="1386073"/>
            <a:ext cx="10515600" cy="869924"/>
          </a:xfrm>
        </p:spPr>
        <p:txBody>
          <a:bodyPr/>
          <a:lstStyle/>
          <a:p>
            <a:r>
              <a:rPr lang="it-IT" dirty="0"/>
              <a:t>Fare clic per modificare lo stile del titolo dello schema</a:t>
            </a:r>
          </a:p>
        </p:txBody>
      </p:sp>
      <p:sp>
        <p:nvSpPr>
          <p:cNvPr id="3" name="Segnaposto data 2">
            <a:extLst>
              <a:ext uri="{FF2B5EF4-FFF2-40B4-BE49-F238E27FC236}">
                <a16:creationId xmlns:a16="http://schemas.microsoft.com/office/drawing/2014/main" id="{701F6FA8-F741-4849-AA76-B2B5B78B3900}"/>
              </a:ext>
            </a:extLst>
          </p:cNvPr>
          <p:cNvSpPr>
            <a:spLocks noGrp="1"/>
          </p:cNvSpPr>
          <p:nvPr>
            <p:ph type="dt" sz="half" idx="10"/>
          </p:nvPr>
        </p:nvSpPr>
        <p:spPr>
          <a:xfrm>
            <a:off x="838200" y="6403648"/>
            <a:ext cx="2743200" cy="365125"/>
          </a:xfrm>
        </p:spPr>
        <p:txBody>
          <a:bodyPr/>
          <a:lstStyle/>
          <a:p>
            <a:fld id="{A3750EE6-F4FC-E84C-AF13-5CDD6CE7CC66}" type="datetimeFigureOut">
              <a:rPr lang="it-IT" smtClean="0"/>
              <a:t>24/04/2023</a:t>
            </a:fld>
            <a:endParaRPr lang="it-IT" dirty="0"/>
          </a:p>
        </p:txBody>
      </p:sp>
      <p:sp>
        <p:nvSpPr>
          <p:cNvPr id="4" name="Segnaposto piè di pagina 3">
            <a:extLst>
              <a:ext uri="{FF2B5EF4-FFF2-40B4-BE49-F238E27FC236}">
                <a16:creationId xmlns:a16="http://schemas.microsoft.com/office/drawing/2014/main" id="{57A95D4B-7BC6-E34D-943A-845FF13F4CA5}"/>
              </a:ext>
            </a:extLst>
          </p:cNvPr>
          <p:cNvSpPr>
            <a:spLocks noGrp="1"/>
          </p:cNvSpPr>
          <p:nvPr>
            <p:ph type="ftr" sz="quarter" idx="11"/>
          </p:nvPr>
        </p:nvSpPr>
        <p:spPr>
          <a:xfrm>
            <a:off x="4038600" y="6403648"/>
            <a:ext cx="4114800" cy="365125"/>
          </a:xfrm>
        </p:spPr>
        <p:txBody>
          <a:bodyPr/>
          <a:lstStyle/>
          <a:p>
            <a:endParaRPr lang="it-IT" dirty="0"/>
          </a:p>
        </p:txBody>
      </p:sp>
      <p:sp>
        <p:nvSpPr>
          <p:cNvPr id="5" name="Segnaposto numero diapositiva 4">
            <a:extLst>
              <a:ext uri="{FF2B5EF4-FFF2-40B4-BE49-F238E27FC236}">
                <a16:creationId xmlns:a16="http://schemas.microsoft.com/office/drawing/2014/main" id="{0116E4EF-52DB-B947-B7C2-B64EE8F45A67}"/>
              </a:ext>
            </a:extLst>
          </p:cNvPr>
          <p:cNvSpPr>
            <a:spLocks noGrp="1"/>
          </p:cNvSpPr>
          <p:nvPr>
            <p:ph type="sldNum" sz="quarter" idx="12"/>
          </p:nvPr>
        </p:nvSpPr>
        <p:spPr>
          <a:xfrm>
            <a:off x="8610600" y="6403648"/>
            <a:ext cx="2743200" cy="365125"/>
          </a:xfrm>
        </p:spPr>
        <p:txBody>
          <a:bodyPr/>
          <a:lstStyle/>
          <a:p>
            <a:fld id="{521F8777-1489-2D4A-93C2-4300528E9CD9}" type="slidenum">
              <a:rPr lang="it-IT" smtClean="0"/>
              <a:t>‹N›</a:t>
            </a:fld>
            <a:endParaRPr lang="it-IT" dirty="0"/>
          </a:p>
        </p:txBody>
      </p:sp>
    </p:spTree>
    <p:extLst>
      <p:ext uri="{BB962C8B-B14F-4D97-AF65-F5344CB8AC3E}">
        <p14:creationId xmlns:p14="http://schemas.microsoft.com/office/powerpoint/2010/main" val="3839449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2CE94AE3-42D6-6344-8967-D8452263BCD7}"/>
              </a:ext>
            </a:extLst>
          </p:cNvPr>
          <p:cNvSpPr>
            <a:spLocks noGrp="1"/>
          </p:cNvSpPr>
          <p:nvPr>
            <p:ph type="dt" sz="half" idx="10"/>
          </p:nvPr>
        </p:nvSpPr>
        <p:spPr>
          <a:xfrm>
            <a:off x="838200" y="6435179"/>
            <a:ext cx="2743200" cy="365125"/>
          </a:xfrm>
        </p:spPr>
        <p:txBody>
          <a:bodyPr/>
          <a:lstStyle/>
          <a:p>
            <a:fld id="{A3750EE6-F4FC-E84C-AF13-5CDD6CE7CC66}" type="datetimeFigureOut">
              <a:rPr lang="it-IT" smtClean="0"/>
              <a:t>24/04/2023</a:t>
            </a:fld>
            <a:endParaRPr lang="it-IT" dirty="0"/>
          </a:p>
        </p:txBody>
      </p:sp>
      <p:sp>
        <p:nvSpPr>
          <p:cNvPr id="3" name="Segnaposto piè di pagina 2">
            <a:extLst>
              <a:ext uri="{FF2B5EF4-FFF2-40B4-BE49-F238E27FC236}">
                <a16:creationId xmlns:a16="http://schemas.microsoft.com/office/drawing/2014/main" id="{E0B20478-C96F-1C45-9765-C5679642668F}"/>
              </a:ext>
            </a:extLst>
          </p:cNvPr>
          <p:cNvSpPr>
            <a:spLocks noGrp="1"/>
          </p:cNvSpPr>
          <p:nvPr>
            <p:ph type="ftr" sz="quarter" idx="11"/>
          </p:nvPr>
        </p:nvSpPr>
        <p:spPr>
          <a:xfrm>
            <a:off x="4038600" y="6435179"/>
            <a:ext cx="4114800" cy="365125"/>
          </a:xfrm>
        </p:spPr>
        <p:txBody>
          <a:bodyPr/>
          <a:lstStyle/>
          <a:p>
            <a:endParaRPr lang="it-IT" dirty="0"/>
          </a:p>
        </p:txBody>
      </p:sp>
      <p:sp>
        <p:nvSpPr>
          <p:cNvPr id="4" name="Segnaposto numero diapositiva 3">
            <a:extLst>
              <a:ext uri="{FF2B5EF4-FFF2-40B4-BE49-F238E27FC236}">
                <a16:creationId xmlns:a16="http://schemas.microsoft.com/office/drawing/2014/main" id="{5D729070-1FA0-4B46-A8F3-24662683E2A8}"/>
              </a:ext>
            </a:extLst>
          </p:cNvPr>
          <p:cNvSpPr>
            <a:spLocks noGrp="1"/>
          </p:cNvSpPr>
          <p:nvPr>
            <p:ph type="sldNum" sz="quarter" idx="12"/>
          </p:nvPr>
        </p:nvSpPr>
        <p:spPr>
          <a:xfrm>
            <a:off x="8610600" y="6435179"/>
            <a:ext cx="2743200" cy="365125"/>
          </a:xfrm>
        </p:spPr>
        <p:txBody>
          <a:bodyPr/>
          <a:lstStyle/>
          <a:p>
            <a:fld id="{521F8777-1489-2D4A-93C2-4300528E9CD9}" type="slidenum">
              <a:rPr lang="it-IT" smtClean="0"/>
              <a:t>‹N›</a:t>
            </a:fld>
            <a:endParaRPr lang="it-IT" dirty="0"/>
          </a:p>
        </p:txBody>
      </p:sp>
    </p:spTree>
    <p:extLst>
      <p:ext uri="{BB962C8B-B14F-4D97-AF65-F5344CB8AC3E}">
        <p14:creationId xmlns:p14="http://schemas.microsoft.com/office/powerpoint/2010/main" val="25495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BC81D9-F22F-5C4B-AC68-E136786E2235}"/>
              </a:ext>
            </a:extLst>
          </p:cNvPr>
          <p:cNvSpPr>
            <a:spLocks noGrp="1"/>
          </p:cNvSpPr>
          <p:nvPr>
            <p:ph type="title"/>
          </p:nvPr>
        </p:nvSpPr>
        <p:spPr>
          <a:xfrm>
            <a:off x="836612" y="1581150"/>
            <a:ext cx="3932237" cy="1600200"/>
          </a:xfrm>
        </p:spPr>
        <p:txBody>
          <a:bodyPr anchor="b"/>
          <a:lstStyle>
            <a:lvl1pPr>
              <a:defRPr sz="3200"/>
            </a:lvl1pPr>
          </a:lstStyle>
          <a:p>
            <a:r>
              <a:rPr lang="it-IT" dirty="0"/>
              <a:t>Fare clic per modificare lo stile del titolo dello schema</a:t>
            </a:r>
          </a:p>
        </p:txBody>
      </p:sp>
      <p:sp>
        <p:nvSpPr>
          <p:cNvPr id="3" name="Segnaposto contenuto 2">
            <a:extLst>
              <a:ext uri="{FF2B5EF4-FFF2-40B4-BE49-F238E27FC236}">
                <a16:creationId xmlns:a16="http://schemas.microsoft.com/office/drawing/2014/main" id="{83237EEC-3180-F041-864E-B2C0221B9C37}"/>
              </a:ext>
            </a:extLst>
          </p:cNvPr>
          <p:cNvSpPr>
            <a:spLocks noGrp="1"/>
          </p:cNvSpPr>
          <p:nvPr>
            <p:ph idx="1"/>
          </p:nvPr>
        </p:nvSpPr>
        <p:spPr>
          <a:xfrm>
            <a:off x="5183188" y="1581150"/>
            <a:ext cx="6172200" cy="42799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testo 3">
            <a:extLst>
              <a:ext uri="{FF2B5EF4-FFF2-40B4-BE49-F238E27FC236}">
                <a16:creationId xmlns:a16="http://schemas.microsoft.com/office/drawing/2014/main" id="{BA3B782C-0DCD-A94D-B620-362DA760D24B}"/>
              </a:ext>
            </a:extLst>
          </p:cNvPr>
          <p:cNvSpPr>
            <a:spLocks noGrp="1"/>
          </p:cNvSpPr>
          <p:nvPr>
            <p:ph type="body" sz="half" idx="2"/>
          </p:nvPr>
        </p:nvSpPr>
        <p:spPr>
          <a:xfrm>
            <a:off x="839788" y="3429000"/>
            <a:ext cx="3932237" cy="24399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dirty="0"/>
              <a:t>Fare clic per modificare gli stili del testo dello schema</a:t>
            </a:r>
          </a:p>
        </p:txBody>
      </p:sp>
      <p:sp>
        <p:nvSpPr>
          <p:cNvPr id="5" name="Segnaposto data 4">
            <a:extLst>
              <a:ext uri="{FF2B5EF4-FFF2-40B4-BE49-F238E27FC236}">
                <a16:creationId xmlns:a16="http://schemas.microsoft.com/office/drawing/2014/main" id="{C05E2638-156C-8740-A1F7-DF4182D995FC}"/>
              </a:ext>
            </a:extLst>
          </p:cNvPr>
          <p:cNvSpPr>
            <a:spLocks noGrp="1"/>
          </p:cNvSpPr>
          <p:nvPr>
            <p:ph type="dt" sz="half" idx="10"/>
          </p:nvPr>
        </p:nvSpPr>
        <p:spPr>
          <a:xfrm>
            <a:off x="838200" y="6435180"/>
            <a:ext cx="2743200" cy="365125"/>
          </a:xfrm>
        </p:spPr>
        <p:txBody>
          <a:bodyPr/>
          <a:lstStyle/>
          <a:p>
            <a:fld id="{A3750EE6-F4FC-E84C-AF13-5CDD6CE7CC66}" type="datetimeFigureOut">
              <a:rPr lang="it-IT" smtClean="0"/>
              <a:t>24/04/2023</a:t>
            </a:fld>
            <a:endParaRPr lang="it-IT" dirty="0"/>
          </a:p>
        </p:txBody>
      </p:sp>
      <p:sp>
        <p:nvSpPr>
          <p:cNvPr id="6" name="Segnaposto piè di pagina 5">
            <a:extLst>
              <a:ext uri="{FF2B5EF4-FFF2-40B4-BE49-F238E27FC236}">
                <a16:creationId xmlns:a16="http://schemas.microsoft.com/office/drawing/2014/main" id="{14304A7F-EDD3-4440-9E86-57D8D8ACF776}"/>
              </a:ext>
            </a:extLst>
          </p:cNvPr>
          <p:cNvSpPr>
            <a:spLocks noGrp="1"/>
          </p:cNvSpPr>
          <p:nvPr>
            <p:ph type="ftr" sz="quarter" idx="11"/>
          </p:nvPr>
        </p:nvSpPr>
        <p:spPr>
          <a:xfrm>
            <a:off x="4038600" y="6435180"/>
            <a:ext cx="4114800" cy="365125"/>
          </a:xfrm>
        </p:spPr>
        <p:txBody>
          <a:bodyPr/>
          <a:lstStyle/>
          <a:p>
            <a:endParaRPr lang="it-IT" dirty="0"/>
          </a:p>
        </p:txBody>
      </p:sp>
      <p:sp>
        <p:nvSpPr>
          <p:cNvPr id="7" name="Segnaposto numero diapositiva 6">
            <a:extLst>
              <a:ext uri="{FF2B5EF4-FFF2-40B4-BE49-F238E27FC236}">
                <a16:creationId xmlns:a16="http://schemas.microsoft.com/office/drawing/2014/main" id="{3A914550-14E8-8841-8CAB-D367CCCF8B4B}"/>
              </a:ext>
            </a:extLst>
          </p:cNvPr>
          <p:cNvSpPr>
            <a:spLocks noGrp="1"/>
          </p:cNvSpPr>
          <p:nvPr>
            <p:ph type="sldNum" sz="quarter" idx="12"/>
          </p:nvPr>
        </p:nvSpPr>
        <p:spPr>
          <a:xfrm>
            <a:off x="8610600" y="6435180"/>
            <a:ext cx="2743200" cy="365125"/>
          </a:xfrm>
        </p:spPr>
        <p:txBody>
          <a:bodyPr/>
          <a:lstStyle/>
          <a:p>
            <a:fld id="{521F8777-1489-2D4A-93C2-4300528E9CD9}" type="slidenum">
              <a:rPr lang="it-IT" smtClean="0"/>
              <a:t>‹N›</a:t>
            </a:fld>
            <a:endParaRPr lang="it-IT" dirty="0"/>
          </a:p>
        </p:txBody>
      </p:sp>
    </p:spTree>
    <p:extLst>
      <p:ext uri="{BB962C8B-B14F-4D97-AF65-F5344CB8AC3E}">
        <p14:creationId xmlns:p14="http://schemas.microsoft.com/office/powerpoint/2010/main" val="36622234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CCF315C-0734-014E-AB37-D7E823E86277}"/>
              </a:ext>
            </a:extLst>
          </p:cNvPr>
          <p:cNvSpPr>
            <a:spLocks noGrp="1"/>
          </p:cNvSpPr>
          <p:nvPr>
            <p:ph type="title"/>
          </p:nvPr>
        </p:nvSpPr>
        <p:spPr>
          <a:xfrm>
            <a:off x="836612" y="1340069"/>
            <a:ext cx="3932237" cy="2088931"/>
          </a:xfrm>
        </p:spPr>
        <p:txBody>
          <a:bodyPr anchor="b"/>
          <a:lstStyle>
            <a:lvl1pPr>
              <a:defRPr sz="3200"/>
            </a:lvl1pPr>
          </a:lstStyle>
          <a:p>
            <a:r>
              <a:rPr lang="it-IT" dirty="0"/>
              <a:t>Fare clic per modificare lo stile del titolo dello schema</a:t>
            </a:r>
          </a:p>
        </p:txBody>
      </p:sp>
      <p:sp>
        <p:nvSpPr>
          <p:cNvPr id="3" name="Segnaposto immagine 2">
            <a:extLst>
              <a:ext uri="{FF2B5EF4-FFF2-40B4-BE49-F238E27FC236}">
                <a16:creationId xmlns:a16="http://schemas.microsoft.com/office/drawing/2014/main" id="{BDBD5771-BB4A-3B49-BCE4-3B550D0E3F47}"/>
              </a:ext>
            </a:extLst>
          </p:cNvPr>
          <p:cNvSpPr>
            <a:spLocks noGrp="1"/>
          </p:cNvSpPr>
          <p:nvPr>
            <p:ph type="pic" idx="1"/>
          </p:nvPr>
        </p:nvSpPr>
        <p:spPr>
          <a:xfrm>
            <a:off x="5183188" y="1340068"/>
            <a:ext cx="6172200" cy="452098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dirty="0"/>
          </a:p>
        </p:txBody>
      </p:sp>
      <p:sp>
        <p:nvSpPr>
          <p:cNvPr id="4" name="Segnaposto testo 3">
            <a:extLst>
              <a:ext uri="{FF2B5EF4-FFF2-40B4-BE49-F238E27FC236}">
                <a16:creationId xmlns:a16="http://schemas.microsoft.com/office/drawing/2014/main" id="{ED1FDF3B-475F-D249-AC54-9ADF90E4E64D}"/>
              </a:ext>
            </a:extLst>
          </p:cNvPr>
          <p:cNvSpPr>
            <a:spLocks noGrp="1"/>
          </p:cNvSpPr>
          <p:nvPr>
            <p:ph type="body" sz="half" idx="2"/>
          </p:nvPr>
        </p:nvSpPr>
        <p:spPr>
          <a:xfrm>
            <a:off x="838589" y="3657600"/>
            <a:ext cx="3932237" cy="22034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dirty="0"/>
              <a:t>Fare clic per modificare gli stili del testo dello schema</a:t>
            </a:r>
          </a:p>
        </p:txBody>
      </p:sp>
      <p:sp>
        <p:nvSpPr>
          <p:cNvPr id="5" name="Segnaposto data 4">
            <a:extLst>
              <a:ext uri="{FF2B5EF4-FFF2-40B4-BE49-F238E27FC236}">
                <a16:creationId xmlns:a16="http://schemas.microsoft.com/office/drawing/2014/main" id="{C0E3BD24-40F9-0C4D-B4D3-099578C1C24F}"/>
              </a:ext>
            </a:extLst>
          </p:cNvPr>
          <p:cNvSpPr>
            <a:spLocks noGrp="1"/>
          </p:cNvSpPr>
          <p:nvPr>
            <p:ph type="dt" sz="half" idx="10"/>
          </p:nvPr>
        </p:nvSpPr>
        <p:spPr>
          <a:xfrm>
            <a:off x="838200" y="6435179"/>
            <a:ext cx="2743200" cy="365125"/>
          </a:xfrm>
        </p:spPr>
        <p:txBody>
          <a:bodyPr/>
          <a:lstStyle/>
          <a:p>
            <a:fld id="{A3750EE6-F4FC-E84C-AF13-5CDD6CE7CC66}" type="datetimeFigureOut">
              <a:rPr lang="it-IT" smtClean="0"/>
              <a:t>24/04/2023</a:t>
            </a:fld>
            <a:endParaRPr lang="it-IT" dirty="0"/>
          </a:p>
        </p:txBody>
      </p:sp>
      <p:sp>
        <p:nvSpPr>
          <p:cNvPr id="6" name="Segnaposto piè di pagina 5">
            <a:extLst>
              <a:ext uri="{FF2B5EF4-FFF2-40B4-BE49-F238E27FC236}">
                <a16:creationId xmlns:a16="http://schemas.microsoft.com/office/drawing/2014/main" id="{721102C4-CB9D-9843-AB20-9C84D52814BA}"/>
              </a:ext>
            </a:extLst>
          </p:cNvPr>
          <p:cNvSpPr>
            <a:spLocks noGrp="1"/>
          </p:cNvSpPr>
          <p:nvPr>
            <p:ph type="ftr" sz="quarter" idx="11"/>
          </p:nvPr>
        </p:nvSpPr>
        <p:spPr>
          <a:xfrm>
            <a:off x="4038600" y="6435179"/>
            <a:ext cx="4114800" cy="365125"/>
          </a:xfrm>
        </p:spPr>
        <p:txBody>
          <a:bodyPr/>
          <a:lstStyle/>
          <a:p>
            <a:endParaRPr lang="it-IT" dirty="0"/>
          </a:p>
        </p:txBody>
      </p:sp>
      <p:sp>
        <p:nvSpPr>
          <p:cNvPr id="7" name="Segnaposto numero diapositiva 6">
            <a:extLst>
              <a:ext uri="{FF2B5EF4-FFF2-40B4-BE49-F238E27FC236}">
                <a16:creationId xmlns:a16="http://schemas.microsoft.com/office/drawing/2014/main" id="{E4D8800B-7444-DA47-A26C-BCA4839390A6}"/>
              </a:ext>
            </a:extLst>
          </p:cNvPr>
          <p:cNvSpPr>
            <a:spLocks noGrp="1"/>
          </p:cNvSpPr>
          <p:nvPr>
            <p:ph type="sldNum" sz="quarter" idx="12"/>
          </p:nvPr>
        </p:nvSpPr>
        <p:spPr>
          <a:xfrm>
            <a:off x="8610600" y="6435179"/>
            <a:ext cx="2743200" cy="365125"/>
          </a:xfrm>
        </p:spPr>
        <p:txBody>
          <a:bodyPr/>
          <a:lstStyle/>
          <a:p>
            <a:fld id="{521F8777-1489-2D4A-93C2-4300528E9CD9}" type="slidenum">
              <a:rPr lang="it-IT" smtClean="0"/>
              <a:t>‹N›</a:t>
            </a:fld>
            <a:endParaRPr lang="it-IT" dirty="0"/>
          </a:p>
        </p:txBody>
      </p:sp>
    </p:spTree>
    <p:extLst>
      <p:ext uri="{BB962C8B-B14F-4D97-AF65-F5344CB8AC3E}">
        <p14:creationId xmlns:p14="http://schemas.microsoft.com/office/powerpoint/2010/main" val="2694762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1E532E-34DC-0441-ACE7-10BF804CE147}"/>
              </a:ext>
            </a:extLst>
          </p:cNvPr>
          <p:cNvSpPr>
            <a:spLocks noGrp="1"/>
          </p:cNvSpPr>
          <p:nvPr>
            <p:ph type="title"/>
          </p:nvPr>
        </p:nvSpPr>
        <p:spPr>
          <a:xfrm>
            <a:off x="838200" y="1244184"/>
            <a:ext cx="10515600" cy="1146208"/>
          </a:xfrm>
        </p:spPr>
        <p:txBody>
          <a:bodyPr/>
          <a:lstStyle/>
          <a:p>
            <a:r>
              <a:rPr lang="it-IT" dirty="0"/>
              <a:t>Fare clic per modificare lo stile del titolo dello schema</a:t>
            </a:r>
          </a:p>
        </p:txBody>
      </p:sp>
      <p:sp>
        <p:nvSpPr>
          <p:cNvPr id="3" name="Segnaposto testo verticale 2">
            <a:extLst>
              <a:ext uri="{FF2B5EF4-FFF2-40B4-BE49-F238E27FC236}">
                <a16:creationId xmlns:a16="http://schemas.microsoft.com/office/drawing/2014/main" id="{7DC7C49F-A357-A54B-911E-C61D5957976D}"/>
              </a:ext>
            </a:extLst>
          </p:cNvPr>
          <p:cNvSpPr>
            <a:spLocks noGrp="1"/>
          </p:cNvSpPr>
          <p:nvPr>
            <p:ph type="body" orient="vert" idx="1"/>
          </p:nvPr>
        </p:nvSpPr>
        <p:spPr>
          <a:xfrm>
            <a:off x="838200" y="2569779"/>
            <a:ext cx="10515600" cy="3607184"/>
          </a:xfrm>
        </p:spPr>
        <p:txBody>
          <a:bodyPr vert="eaVert"/>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data 3">
            <a:extLst>
              <a:ext uri="{FF2B5EF4-FFF2-40B4-BE49-F238E27FC236}">
                <a16:creationId xmlns:a16="http://schemas.microsoft.com/office/drawing/2014/main" id="{F8E0899B-5F07-4144-9F69-AE008DCED1F2}"/>
              </a:ext>
            </a:extLst>
          </p:cNvPr>
          <p:cNvSpPr>
            <a:spLocks noGrp="1"/>
          </p:cNvSpPr>
          <p:nvPr>
            <p:ph type="dt" sz="half" idx="10"/>
          </p:nvPr>
        </p:nvSpPr>
        <p:spPr>
          <a:xfrm>
            <a:off x="838200" y="6419414"/>
            <a:ext cx="2743200" cy="365125"/>
          </a:xfrm>
        </p:spPr>
        <p:txBody>
          <a:bodyPr/>
          <a:lstStyle/>
          <a:p>
            <a:fld id="{A3750EE6-F4FC-E84C-AF13-5CDD6CE7CC66}" type="datetimeFigureOut">
              <a:rPr lang="it-IT" smtClean="0"/>
              <a:t>24/04/2023</a:t>
            </a:fld>
            <a:endParaRPr lang="it-IT" dirty="0"/>
          </a:p>
        </p:txBody>
      </p:sp>
      <p:sp>
        <p:nvSpPr>
          <p:cNvPr id="5" name="Segnaposto piè di pagina 4">
            <a:extLst>
              <a:ext uri="{FF2B5EF4-FFF2-40B4-BE49-F238E27FC236}">
                <a16:creationId xmlns:a16="http://schemas.microsoft.com/office/drawing/2014/main" id="{A9640A71-5027-1B40-BDC4-26798F939EF7}"/>
              </a:ext>
            </a:extLst>
          </p:cNvPr>
          <p:cNvSpPr>
            <a:spLocks noGrp="1"/>
          </p:cNvSpPr>
          <p:nvPr>
            <p:ph type="ftr" sz="quarter" idx="11"/>
          </p:nvPr>
        </p:nvSpPr>
        <p:spPr>
          <a:xfrm>
            <a:off x="4038600" y="6419414"/>
            <a:ext cx="4114800" cy="365125"/>
          </a:xfrm>
        </p:spPr>
        <p:txBody>
          <a:bodyPr/>
          <a:lstStyle/>
          <a:p>
            <a:endParaRPr lang="it-IT" dirty="0"/>
          </a:p>
        </p:txBody>
      </p:sp>
      <p:sp>
        <p:nvSpPr>
          <p:cNvPr id="6" name="Segnaposto numero diapositiva 5">
            <a:extLst>
              <a:ext uri="{FF2B5EF4-FFF2-40B4-BE49-F238E27FC236}">
                <a16:creationId xmlns:a16="http://schemas.microsoft.com/office/drawing/2014/main" id="{636504EA-2BB4-574D-BE45-BBD2A8F53FB4}"/>
              </a:ext>
            </a:extLst>
          </p:cNvPr>
          <p:cNvSpPr>
            <a:spLocks noGrp="1"/>
          </p:cNvSpPr>
          <p:nvPr>
            <p:ph type="sldNum" sz="quarter" idx="12"/>
          </p:nvPr>
        </p:nvSpPr>
        <p:spPr>
          <a:xfrm>
            <a:off x="8610600" y="6419414"/>
            <a:ext cx="2743200" cy="365125"/>
          </a:xfrm>
        </p:spPr>
        <p:txBody>
          <a:bodyPr/>
          <a:lstStyle/>
          <a:p>
            <a:fld id="{521F8777-1489-2D4A-93C2-4300528E9CD9}" type="slidenum">
              <a:rPr lang="it-IT" smtClean="0"/>
              <a:t>‹N›</a:t>
            </a:fld>
            <a:endParaRPr lang="it-IT" dirty="0"/>
          </a:p>
        </p:txBody>
      </p:sp>
    </p:spTree>
    <p:extLst>
      <p:ext uri="{BB962C8B-B14F-4D97-AF65-F5344CB8AC3E}">
        <p14:creationId xmlns:p14="http://schemas.microsoft.com/office/powerpoint/2010/main" val="1190454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t="-3000" b="-3000"/>
          </a:stretch>
        </a:blipFill>
        <a:effectLst/>
      </p:bgPr>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E62A5B01-81DF-F94E-93C7-559EE94CFBD7}"/>
              </a:ext>
            </a:extLst>
          </p:cNvPr>
          <p:cNvSpPr>
            <a:spLocks noGrp="1"/>
          </p:cNvSpPr>
          <p:nvPr>
            <p:ph type="title"/>
          </p:nvPr>
        </p:nvSpPr>
        <p:spPr>
          <a:xfrm>
            <a:off x="838200" y="1244184"/>
            <a:ext cx="10515600" cy="869924"/>
          </a:xfrm>
          <a:prstGeom prst="rect">
            <a:avLst/>
          </a:prstGeom>
        </p:spPr>
        <p:txBody>
          <a:bodyPr vert="horz" lIns="91440" tIns="45720" rIns="91440" bIns="45720" rtlCol="0" anchor="ctr">
            <a:noAutofit/>
          </a:bodyPr>
          <a:lstStyle/>
          <a:p>
            <a:r>
              <a:rPr lang="it-IT" dirty="0"/>
              <a:t>Fare clic per modificare lo stile del titolo dello schema</a:t>
            </a:r>
          </a:p>
        </p:txBody>
      </p:sp>
      <p:sp>
        <p:nvSpPr>
          <p:cNvPr id="3" name="Segnaposto testo 2">
            <a:extLst>
              <a:ext uri="{FF2B5EF4-FFF2-40B4-BE49-F238E27FC236}">
                <a16:creationId xmlns:a16="http://schemas.microsoft.com/office/drawing/2014/main" id="{4DAF2986-DE06-DE4C-9395-E031CB387859}"/>
              </a:ext>
            </a:extLst>
          </p:cNvPr>
          <p:cNvSpPr>
            <a:spLocks noGrp="1"/>
          </p:cNvSpPr>
          <p:nvPr>
            <p:ph type="body" idx="1"/>
          </p:nvPr>
        </p:nvSpPr>
        <p:spPr>
          <a:xfrm>
            <a:off x="838200" y="2293495"/>
            <a:ext cx="10515600" cy="3883468"/>
          </a:xfrm>
          <a:prstGeom prst="rect">
            <a:avLst/>
          </a:prstGeom>
        </p:spPr>
        <p:txBody>
          <a:bodyPr vert="horz" lIns="91440" tIns="45720" rIns="91440" bIns="45720" rtlCol="0">
            <a:normAutofit/>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data 3">
            <a:extLst>
              <a:ext uri="{FF2B5EF4-FFF2-40B4-BE49-F238E27FC236}">
                <a16:creationId xmlns:a16="http://schemas.microsoft.com/office/drawing/2014/main" id="{60E76108-1715-774E-90C6-BAF7F529E9F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Raleway" panose="020B0503030101060003" pitchFamily="34" charset="77"/>
              </a:defRPr>
            </a:lvl1pPr>
          </a:lstStyle>
          <a:p>
            <a:fld id="{A3750EE6-F4FC-E84C-AF13-5CDD6CE7CC66}" type="datetimeFigureOut">
              <a:rPr lang="it-IT" smtClean="0"/>
              <a:pPr/>
              <a:t>24/04/2023</a:t>
            </a:fld>
            <a:endParaRPr lang="it-IT" dirty="0"/>
          </a:p>
        </p:txBody>
      </p:sp>
      <p:sp>
        <p:nvSpPr>
          <p:cNvPr id="5" name="Segnaposto piè di pagina 4">
            <a:extLst>
              <a:ext uri="{FF2B5EF4-FFF2-40B4-BE49-F238E27FC236}">
                <a16:creationId xmlns:a16="http://schemas.microsoft.com/office/drawing/2014/main" id="{9C93133D-901F-F041-8BF9-04104E663D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Raleway" panose="020B0503030101060003" pitchFamily="34" charset="77"/>
              </a:defRPr>
            </a:lvl1pPr>
          </a:lstStyle>
          <a:p>
            <a:endParaRPr lang="it-IT" dirty="0"/>
          </a:p>
        </p:txBody>
      </p:sp>
      <p:sp>
        <p:nvSpPr>
          <p:cNvPr id="6" name="Segnaposto numero diapositiva 5">
            <a:extLst>
              <a:ext uri="{FF2B5EF4-FFF2-40B4-BE49-F238E27FC236}">
                <a16:creationId xmlns:a16="http://schemas.microsoft.com/office/drawing/2014/main" id="{465EA247-C9B6-7947-BF94-5DF875E42C6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Raleway" panose="020B0503030101060003" pitchFamily="34" charset="77"/>
              </a:defRPr>
            </a:lvl1pPr>
          </a:lstStyle>
          <a:p>
            <a:fld id="{521F8777-1489-2D4A-93C2-4300528E9CD9}" type="slidenum">
              <a:rPr lang="it-IT" smtClean="0"/>
              <a:pPr/>
              <a:t>‹N›</a:t>
            </a:fld>
            <a:endParaRPr lang="it-IT" dirty="0"/>
          </a:p>
        </p:txBody>
      </p:sp>
    </p:spTree>
    <p:extLst>
      <p:ext uri="{BB962C8B-B14F-4D97-AF65-F5344CB8AC3E}">
        <p14:creationId xmlns:p14="http://schemas.microsoft.com/office/powerpoint/2010/main" val="2897590714"/>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1" r:id="rId11"/>
  </p:sldLayoutIdLst>
  <p:txStyles>
    <p:titleStyle>
      <a:lvl1pPr algn="l" defTabSz="914400" rtl="0" eaLnBrk="1" latinLnBrk="0" hangingPunct="1">
        <a:lnSpc>
          <a:spcPct val="90000"/>
        </a:lnSpc>
        <a:spcBef>
          <a:spcPct val="0"/>
        </a:spcBef>
        <a:buNone/>
        <a:defRPr sz="4000" b="1" kern="1200">
          <a:solidFill>
            <a:srgbClr val="007BB6"/>
          </a:solidFill>
          <a:latin typeface="Raleway" panose="020B0503030101060003" pitchFamily="34"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Raleway" panose="020B0503030101060003" pitchFamily="34"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Raleway" panose="020B0503030101060003" pitchFamily="34"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Raleway" panose="020B0503030101060003" pitchFamily="34"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aleway" panose="020B0503030101060003" pitchFamily="34"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aleway" panose="020B0503030101060003"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70C1307-183D-CB4E-83E4-965CAC12A206}"/>
              </a:ext>
            </a:extLst>
          </p:cNvPr>
          <p:cNvSpPr>
            <a:spLocks noGrp="1"/>
          </p:cNvSpPr>
          <p:nvPr>
            <p:ph type="ctrTitle"/>
          </p:nvPr>
        </p:nvSpPr>
        <p:spPr>
          <a:xfrm>
            <a:off x="2713220" y="2027549"/>
            <a:ext cx="8640580" cy="1482413"/>
          </a:xfrm>
        </p:spPr>
        <p:txBody>
          <a:bodyPr/>
          <a:lstStyle/>
          <a:p>
            <a:r>
              <a:rPr lang="it-IT" dirty="0"/>
              <a:t>Prof.ssa Simona Epasto</a:t>
            </a:r>
          </a:p>
        </p:txBody>
      </p:sp>
      <p:sp>
        <p:nvSpPr>
          <p:cNvPr id="3" name="Sottotitolo 2">
            <a:extLst>
              <a:ext uri="{FF2B5EF4-FFF2-40B4-BE49-F238E27FC236}">
                <a16:creationId xmlns:a16="http://schemas.microsoft.com/office/drawing/2014/main" id="{243ECAB6-6677-A34F-A194-030954E4B7FC}"/>
              </a:ext>
            </a:extLst>
          </p:cNvPr>
          <p:cNvSpPr>
            <a:spLocks noGrp="1"/>
          </p:cNvSpPr>
          <p:nvPr>
            <p:ph type="subTitle" idx="1"/>
          </p:nvPr>
        </p:nvSpPr>
        <p:spPr/>
        <p:txBody>
          <a:bodyPr/>
          <a:lstStyle/>
          <a:p>
            <a:r>
              <a:rPr lang="it-IT" dirty="0"/>
              <a:t>Geopolitica e Paesi Mediterranei</a:t>
            </a:r>
          </a:p>
        </p:txBody>
      </p:sp>
    </p:spTree>
    <p:extLst>
      <p:ext uri="{BB962C8B-B14F-4D97-AF65-F5344CB8AC3E}">
        <p14:creationId xmlns:p14="http://schemas.microsoft.com/office/powerpoint/2010/main" val="41259569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152650" y="116633"/>
            <a:ext cx="7886700" cy="1224136"/>
          </a:xfrm>
        </p:spPr>
        <p:txBody>
          <a:bodyPr/>
          <a:lstStyle/>
          <a:p>
            <a:pPr algn="ctr"/>
            <a:r>
              <a:rPr lang="it-IT" b="1" dirty="0"/>
              <a:t>                   MEDIA E GEOPOLITICA</a:t>
            </a:r>
          </a:p>
        </p:txBody>
      </p:sp>
      <p:sp>
        <p:nvSpPr>
          <p:cNvPr id="3" name="Segnaposto contenuto 2"/>
          <p:cNvSpPr>
            <a:spLocks noGrp="1"/>
          </p:cNvSpPr>
          <p:nvPr>
            <p:ph idx="1"/>
          </p:nvPr>
        </p:nvSpPr>
        <p:spPr>
          <a:xfrm>
            <a:off x="283029" y="1340770"/>
            <a:ext cx="11767457" cy="5256583"/>
          </a:xfrm>
        </p:spPr>
        <p:txBody>
          <a:bodyPr>
            <a:normAutofit fontScale="85000" lnSpcReduction="10000"/>
          </a:bodyPr>
          <a:lstStyle/>
          <a:p>
            <a:r>
              <a:rPr lang="it-IT" b="1" dirty="0">
                <a:solidFill>
                  <a:srgbClr val="00B050"/>
                </a:solidFill>
              </a:rPr>
              <a:t>Edward Bernays </a:t>
            </a:r>
            <a:r>
              <a:rPr lang="it-IT" dirty="0"/>
              <a:t>(altro consigliere di Wilson</a:t>
            </a:r>
            <a:r>
              <a:rPr lang="it-IT" dirty="0">
                <a:solidFill>
                  <a:schemeClr val="tx2"/>
                </a:solidFill>
              </a:rPr>
              <a:t>), considerato l'inventore delle Relazioni Pubbliche, affermava che "la manipolazione </a:t>
            </a:r>
            <a:r>
              <a:rPr lang="it-IT" dirty="0"/>
              <a:t>conscia e intelligente delle abitudini e delle opinioni delle masse è un elemento importante delle società democratiche. Coloro che manipolano questo meccanismo nascosto della società costituiscono un governo invisibile, che rappresenta il vero potere nel nostro Paese".</a:t>
            </a:r>
          </a:p>
          <a:p>
            <a:pPr lvl="0"/>
            <a:r>
              <a:rPr lang="it-IT" dirty="0"/>
              <a:t>Esempio: il ruolo di giganti statunitensi della produzione agroalimentare Chiquita e Dole nei confronti della gestione politica di Stati come il Guatemala e l'Honduras (che per la scarsa solidità delle istituzioni politiche interne e per la loro dipendenza dagli interessi delle multinazionali della frutta erano chiamate dall'inizio 900 "banana republic"). Queste due compagnie agroalimentari esercitarono un ruolo di asservimento nei confronti dei governanti locali e realizzarono un imponente sistema di infrastrutture trans-regionali destinati al trasporto delle banane; contando sull'appoggio dei governi locali, esse soffocavano le manifestazioni sindacali e dopo l'elezione in Guatemala di un presidente progressista gli Stati Uniti, utilizzando la classica scusa del comunismo organizzarono una campagna mediatica contro il Guatemala e promossero un colpo di stato (organizzato dalla CIA) per sostituirlo con un uomo più gradito dalla Chiquita.</a:t>
            </a:r>
          </a:p>
          <a:p>
            <a:endParaRPr lang="it-IT" dirty="0"/>
          </a:p>
        </p:txBody>
      </p:sp>
    </p:spTree>
    <p:extLst>
      <p:ext uri="{BB962C8B-B14F-4D97-AF65-F5344CB8AC3E}">
        <p14:creationId xmlns:p14="http://schemas.microsoft.com/office/powerpoint/2010/main" val="4117892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152650" y="1"/>
            <a:ext cx="7886700" cy="1420220"/>
          </a:xfrm>
        </p:spPr>
        <p:txBody>
          <a:bodyPr/>
          <a:lstStyle/>
          <a:p>
            <a:pPr algn="ctr"/>
            <a:r>
              <a:rPr lang="it-IT" b="1" dirty="0"/>
              <a:t>                  MEDIA E GEOPOLITICA</a:t>
            </a:r>
          </a:p>
        </p:txBody>
      </p:sp>
      <p:sp>
        <p:nvSpPr>
          <p:cNvPr id="3" name="Segnaposto contenuto 2"/>
          <p:cNvSpPr>
            <a:spLocks noGrp="1"/>
          </p:cNvSpPr>
          <p:nvPr>
            <p:ph idx="1"/>
          </p:nvPr>
        </p:nvSpPr>
        <p:spPr>
          <a:xfrm>
            <a:off x="239486" y="1420220"/>
            <a:ext cx="11811000" cy="4849951"/>
          </a:xfrm>
        </p:spPr>
        <p:txBody>
          <a:bodyPr>
            <a:normAutofit fontScale="85000" lnSpcReduction="20000"/>
          </a:bodyPr>
          <a:lstStyle/>
          <a:p>
            <a:r>
              <a:rPr lang="it-IT" dirty="0">
                <a:solidFill>
                  <a:srgbClr val="FF0000"/>
                </a:solidFill>
              </a:rPr>
              <a:t>La </a:t>
            </a:r>
            <a:r>
              <a:rPr lang="it-IT" b="1" dirty="0">
                <a:solidFill>
                  <a:srgbClr val="FF0000"/>
                </a:solidFill>
              </a:rPr>
              <a:t>propaganda </a:t>
            </a:r>
            <a:r>
              <a:rPr lang="it-IT" dirty="0">
                <a:solidFill>
                  <a:srgbClr val="FF0000"/>
                </a:solidFill>
              </a:rPr>
              <a:t>resta un perno fondamentale fra geopolitica ed informazione mediatica, anche quando è "involontaria</a:t>
            </a:r>
            <a:r>
              <a:rPr lang="it-IT" dirty="0"/>
              <a:t>. </a:t>
            </a:r>
          </a:p>
          <a:p>
            <a:r>
              <a:rPr lang="it-IT" dirty="0"/>
              <a:t>Lo stesso processo di raccolta e selezione delle notizie avviene attraverso un dato punto di vista (giornalisti occidentali); una volta raccolte e selezionate, le notizie vengono trasmesse ai giornali che decidono se e come presentarle al pubblico tramite </a:t>
            </a:r>
            <a:r>
              <a:rPr lang="it-IT" dirty="0">
                <a:solidFill>
                  <a:schemeClr val="tx2"/>
                </a:solidFill>
              </a:rPr>
              <a:t>l'</a:t>
            </a:r>
            <a:r>
              <a:rPr lang="it-IT" b="1" dirty="0">
                <a:solidFill>
                  <a:schemeClr val="tx2"/>
                </a:solidFill>
              </a:rPr>
              <a:t>agenda-setting</a:t>
            </a:r>
            <a:r>
              <a:rPr lang="it-IT" dirty="0">
                <a:solidFill>
                  <a:schemeClr val="tx2"/>
                </a:solidFill>
              </a:rPr>
              <a:t> (meccanismo attraverso cui viene attribuita una priorità ai problemi da affrontare), dal </a:t>
            </a:r>
            <a:r>
              <a:rPr lang="it-IT" b="1" dirty="0">
                <a:solidFill>
                  <a:schemeClr val="tx2"/>
                </a:solidFill>
              </a:rPr>
              <a:t>priming</a:t>
            </a:r>
            <a:r>
              <a:rPr lang="it-IT" dirty="0">
                <a:solidFill>
                  <a:schemeClr val="tx2"/>
                </a:solidFill>
              </a:rPr>
              <a:t> (che suggerisce come porre in relazione il contenuto delle notizie a determinare questioni specifiche) e il </a:t>
            </a:r>
            <a:r>
              <a:rPr lang="it-IT" b="1" dirty="0">
                <a:solidFill>
                  <a:schemeClr val="tx2"/>
                </a:solidFill>
              </a:rPr>
              <a:t>framing </a:t>
            </a:r>
            <a:r>
              <a:rPr lang="it-IT" dirty="0">
                <a:solidFill>
                  <a:schemeClr val="tx2"/>
                </a:solidFill>
              </a:rPr>
              <a:t>(processo attraverso cui </a:t>
            </a:r>
            <a:r>
              <a:rPr lang="it-IT" dirty="0"/>
              <a:t>si selezionano e si sottolineano aspetti specifici e connessioni fra notizie in modo da offrire soluzioni interpretative).</a:t>
            </a:r>
          </a:p>
          <a:p>
            <a:pPr lvl="0"/>
            <a:r>
              <a:rPr lang="it-IT" dirty="0"/>
              <a:t>Il framing avviene secondo uno </a:t>
            </a:r>
            <a:r>
              <a:rPr lang="it-IT" b="1" dirty="0"/>
              <a:t>stadio preliminare</a:t>
            </a:r>
            <a:r>
              <a:rPr lang="it-IT" dirty="0"/>
              <a:t> in cui il Paese viene presentato come oggetto di crescente preoccupazione a causa della diffusione di povertà/anarchia/terrorismo; un </a:t>
            </a:r>
            <a:r>
              <a:rPr lang="it-IT" b="1" dirty="0"/>
              <a:t>episodio giustificatorio</a:t>
            </a:r>
            <a:r>
              <a:rPr lang="it-IT" dirty="0"/>
              <a:t> in cui le notizie a caratteri cubitali evidenziano l'urgenza di un intervento armato; il </a:t>
            </a:r>
            <a:r>
              <a:rPr lang="it-IT" b="1" dirty="0"/>
              <a:t>momento dell'intervento </a:t>
            </a:r>
            <a:r>
              <a:rPr lang="it-IT" dirty="0"/>
              <a:t>vero e proprio in cui la censura copre le notizie e infine il </a:t>
            </a:r>
            <a:r>
              <a:rPr lang="it-IT" b="1" dirty="0"/>
              <a:t>quadro post bellico</a:t>
            </a:r>
            <a:r>
              <a:rPr lang="it-IT" dirty="0"/>
              <a:t> in cui si mette in scena il ritorno (vero o presunto) della normalità prima che il Paese scompaia dall'interesse dei media. </a:t>
            </a:r>
          </a:p>
        </p:txBody>
      </p:sp>
    </p:spTree>
    <p:extLst>
      <p:ext uri="{BB962C8B-B14F-4D97-AF65-F5344CB8AC3E}">
        <p14:creationId xmlns:p14="http://schemas.microsoft.com/office/powerpoint/2010/main" val="31539761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152650" y="1"/>
            <a:ext cx="7886700" cy="1859135"/>
          </a:xfrm>
        </p:spPr>
        <p:txBody>
          <a:bodyPr/>
          <a:lstStyle/>
          <a:p>
            <a:pPr algn="ctr"/>
            <a:r>
              <a:rPr lang="it-IT" b="1" dirty="0"/>
              <a:t>                   MEDIA E GEOPOLITICA</a:t>
            </a:r>
          </a:p>
        </p:txBody>
      </p:sp>
      <p:sp>
        <p:nvSpPr>
          <p:cNvPr id="3" name="Segnaposto contenuto 2"/>
          <p:cNvSpPr>
            <a:spLocks noGrp="1"/>
          </p:cNvSpPr>
          <p:nvPr>
            <p:ph idx="1"/>
          </p:nvPr>
        </p:nvSpPr>
        <p:spPr>
          <a:xfrm>
            <a:off x="250371" y="1930400"/>
            <a:ext cx="11865429" cy="4339771"/>
          </a:xfrm>
        </p:spPr>
        <p:txBody>
          <a:bodyPr>
            <a:normAutofit/>
          </a:bodyPr>
          <a:lstStyle/>
          <a:p>
            <a:pPr lvl="0"/>
            <a:r>
              <a:rPr lang="it-IT" dirty="0"/>
              <a:t>Nel caso della </a:t>
            </a:r>
            <a:r>
              <a:rPr lang="it-IT" dirty="0">
                <a:solidFill>
                  <a:srgbClr val="FF0000"/>
                </a:solidFill>
              </a:rPr>
              <a:t>guerra in Iraq </a:t>
            </a:r>
            <a:r>
              <a:rPr lang="it-IT" dirty="0"/>
              <a:t>il framing:</a:t>
            </a:r>
          </a:p>
          <a:p>
            <a:pPr lvl="0">
              <a:buFontTx/>
              <a:buChar char="-"/>
            </a:pPr>
            <a:r>
              <a:rPr lang="it-IT" dirty="0"/>
              <a:t>ha prima fatto ricorso a una narrazione di autodifesa (minaccia di armi di distruzione di massa), </a:t>
            </a:r>
          </a:p>
          <a:p>
            <a:pPr lvl="0">
              <a:buFontTx/>
              <a:buChar char="-"/>
            </a:pPr>
            <a:r>
              <a:rPr lang="it-IT" dirty="0"/>
              <a:t>poi narrazione del soccorso (gli USA portano la democrazia agli iracheni)</a:t>
            </a:r>
          </a:p>
          <a:p>
            <a:pPr lvl="0">
              <a:buFontTx/>
              <a:buChar char="-"/>
            </a:pPr>
            <a:r>
              <a:rPr lang="it-IT" dirty="0"/>
              <a:t> e successivamente ha ripreso il tema dell'autodifesa (legame fra Saddam e Al Qaeda). </a:t>
            </a:r>
          </a:p>
          <a:p>
            <a:pPr marL="0" lvl="0" indent="0">
              <a:buNone/>
            </a:pPr>
            <a:endParaRPr lang="it-IT" dirty="0"/>
          </a:p>
          <a:p>
            <a:pPr marL="0" lvl="0" indent="0">
              <a:buNone/>
            </a:pPr>
            <a:r>
              <a:rPr lang="it-IT" dirty="0"/>
              <a:t>Particolare valorizzazione delle immagini.</a:t>
            </a:r>
          </a:p>
        </p:txBody>
      </p:sp>
    </p:spTree>
    <p:extLst>
      <p:ext uri="{BB962C8B-B14F-4D97-AF65-F5344CB8AC3E}">
        <p14:creationId xmlns:p14="http://schemas.microsoft.com/office/powerpoint/2010/main" val="33550397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6691BD-6653-4AD1-9E64-26147CED55D6}"/>
              </a:ext>
            </a:extLst>
          </p:cNvPr>
          <p:cNvSpPr>
            <a:spLocks noGrp="1"/>
          </p:cNvSpPr>
          <p:nvPr>
            <p:ph type="title"/>
          </p:nvPr>
        </p:nvSpPr>
        <p:spPr>
          <a:xfrm>
            <a:off x="4965430" y="629268"/>
            <a:ext cx="6586491" cy="1286160"/>
          </a:xfrm>
        </p:spPr>
        <p:txBody>
          <a:bodyPr anchor="b">
            <a:normAutofit/>
          </a:bodyPr>
          <a:lstStyle/>
          <a:p>
            <a:pPr algn="ctr"/>
            <a:r>
              <a:rPr lang="it-IT" dirty="0"/>
              <a:t>MEDIA E GEOPOLITICA</a:t>
            </a:r>
          </a:p>
        </p:txBody>
      </p:sp>
      <p:sp>
        <p:nvSpPr>
          <p:cNvPr id="3" name="Segnaposto contenuto 2">
            <a:extLst>
              <a:ext uri="{FF2B5EF4-FFF2-40B4-BE49-F238E27FC236}">
                <a16:creationId xmlns:a16="http://schemas.microsoft.com/office/drawing/2014/main" id="{11F33E31-B797-4DD7-AF47-34ACA1B2F763}"/>
              </a:ext>
            </a:extLst>
          </p:cNvPr>
          <p:cNvSpPr>
            <a:spLocks noGrp="1"/>
          </p:cNvSpPr>
          <p:nvPr>
            <p:ph idx="1"/>
          </p:nvPr>
        </p:nvSpPr>
        <p:spPr>
          <a:xfrm>
            <a:off x="4965431" y="2438400"/>
            <a:ext cx="6586489" cy="3785419"/>
          </a:xfrm>
        </p:spPr>
        <p:txBody>
          <a:bodyPr>
            <a:normAutofit/>
          </a:bodyPr>
          <a:lstStyle/>
          <a:p>
            <a:r>
              <a:rPr lang="it-IT" sz="2000" dirty="0">
                <a:solidFill>
                  <a:srgbClr val="FF33CC"/>
                </a:solidFill>
              </a:rPr>
              <a:t>Il film "Three Kings</a:t>
            </a:r>
            <a:r>
              <a:rPr lang="it-IT" sz="2000" dirty="0"/>
              <a:t>" del 1999, ripercorrendo lo schema tipico dei western "messicani" girati durante la guerra in Vietnam contesta come incompiuta l'operazione irachena del 91 e accusa Bush senior di essersi disinteressato delle ingiustizie subite da quel popolo, lasciando al governo un tiranno crudele come Saddam.</a:t>
            </a:r>
          </a:p>
          <a:p>
            <a:endParaRPr lang="it-IT" sz="2000" dirty="0"/>
          </a:p>
          <a:p>
            <a:r>
              <a:rPr lang="it-IT" sz="2000" dirty="0"/>
              <a:t>E' comune trovare film dell'inizio 2000 che ritracciano in chiave western le vicende belliche dello stesso periodo (</a:t>
            </a:r>
            <a:r>
              <a:rPr lang="it-IT" sz="2000" dirty="0">
                <a:solidFill>
                  <a:srgbClr val="92D050"/>
                </a:solidFill>
              </a:rPr>
              <a:t>Hidalgo, Oceano di fuoco</a:t>
            </a:r>
            <a:r>
              <a:rPr lang="it-IT" sz="2000" dirty="0"/>
              <a:t>)</a:t>
            </a:r>
          </a:p>
          <a:p>
            <a:endParaRPr lang="it-IT" sz="2000" dirty="0"/>
          </a:p>
          <a:p>
            <a:pPr marL="0" indent="0">
              <a:buNone/>
            </a:pPr>
            <a:endParaRPr lang="it-IT" sz="2000" dirty="0"/>
          </a:p>
        </p:txBody>
      </p:sp>
      <p:pic>
        <p:nvPicPr>
          <p:cNvPr id="1026" name="Picture 2" descr="Three Kings - Film (1999) - MYmovies.it">
            <a:extLst>
              <a:ext uri="{FF2B5EF4-FFF2-40B4-BE49-F238E27FC236}">
                <a16:creationId xmlns:a16="http://schemas.microsoft.com/office/drawing/2014/main" id="{DE977547-13C8-46BF-BE59-648B5B4FA13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597"/>
          <a:stretch/>
        </p:blipFill>
        <p:spPr bwMode="auto">
          <a:xfrm>
            <a:off x="20" y="10"/>
            <a:ext cx="4635571" cy="6857990"/>
          </a:xfrm>
          <a:prstGeom prst="rect">
            <a:avLst/>
          </a:prstGeom>
          <a:noFill/>
          <a:effectLst/>
          <a:extLst>
            <a:ext uri="{909E8E84-426E-40DD-AFC4-6F175D3DCCD1}">
              <a14:hiddenFill xmlns:a14="http://schemas.microsoft.com/office/drawing/2010/main">
                <a:solidFill>
                  <a:srgbClr val="FFFFFF"/>
                </a:solidFill>
              </a14:hiddenFill>
            </a:ext>
          </a:extLst>
        </p:spPr>
      </p:pic>
      <p:cxnSp>
        <p:nvCxnSpPr>
          <p:cNvPr id="71" name="Straight Connector 70">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DAA258"/>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21667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152650" y="-99392"/>
            <a:ext cx="7886700" cy="1958527"/>
          </a:xfrm>
        </p:spPr>
        <p:txBody>
          <a:bodyPr/>
          <a:lstStyle/>
          <a:p>
            <a:pPr algn="ctr"/>
            <a:r>
              <a:rPr lang="it-IT" b="1" dirty="0"/>
              <a:t>                  MEDIA E GEOPOLITICA</a:t>
            </a:r>
          </a:p>
        </p:txBody>
      </p:sp>
      <p:sp>
        <p:nvSpPr>
          <p:cNvPr id="3" name="Segnaposto contenuto 2"/>
          <p:cNvSpPr>
            <a:spLocks noGrp="1"/>
          </p:cNvSpPr>
          <p:nvPr>
            <p:ph idx="1"/>
          </p:nvPr>
        </p:nvSpPr>
        <p:spPr>
          <a:xfrm>
            <a:off x="391885" y="1952484"/>
            <a:ext cx="11702143" cy="4125035"/>
          </a:xfrm>
        </p:spPr>
        <p:txBody>
          <a:bodyPr>
            <a:normAutofit/>
          </a:bodyPr>
          <a:lstStyle/>
          <a:p>
            <a:r>
              <a:rPr lang="it-IT" dirty="0"/>
              <a:t>Negli ultimi decenni si stanno sviluppando a livello globale anche i media non occidentali come i film di </a:t>
            </a:r>
            <a:r>
              <a:rPr lang="it-IT" dirty="0">
                <a:solidFill>
                  <a:srgbClr val="FF0000"/>
                </a:solidFill>
              </a:rPr>
              <a:t>Bollywood, Nollywood (industria cinematografica nigeriana), quelli Giapponesi (di cui sono ghiotti soprattutto gli occidentali), le telenovelas Sud Americane</a:t>
            </a:r>
          </a:p>
          <a:p>
            <a:r>
              <a:rPr lang="it-IT" dirty="0"/>
              <a:t>Per quanto riguarda il mondo arabo i centri mediatici sono l'Egitto (soprattutto per fiction) e l'Arabia Saudita (con prevalenza di network di informazione – Al Jazeera- e generalmente odio o censura dei media occidentali).</a:t>
            </a:r>
          </a:p>
          <a:p>
            <a:endParaRPr lang="it-IT" dirty="0"/>
          </a:p>
        </p:txBody>
      </p:sp>
    </p:spTree>
    <p:extLst>
      <p:ext uri="{BB962C8B-B14F-4D97-AF65-F5344CB8AC3E}">
        <p14:creationId xmlns:p14="http://schemas.microsoft.com/office/powerpoint/2010/main" val="31659927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152650" y="1"/>
            <a:ext cx="7886700" cy="1491872"/>
          </a:xfrm>
        </p:spPr>
        <p:txBody>
          <a:bodyPr/>
          <a:lstStyle/>
          <a:p>
            <a:pPr algn="ctr"/>
            <a:r>
              <a:rPr lang="it-IT" b="1" dirty="0"/>
              <a:t>                  MEDIA E GEOPOLITICA</a:t>
            </a:r>
          </a:p>
        </p:txBody>
      </p:sp>
      <p:sp>
        <p:nvSpPr>
          <p:cNvPr id="3" name="Segnaposto contenuto 2"/>
          <p:cNvSpPr>
            <a:spLocks noGrp="1"/>
          </p:cNvSpPr>
          <p:nvPr>
            <p:ph idx="1"/>
          </p:nvPr>
        </p:nvSpPr>
        <p:spPr>
          <a:xfrm>
            <a:off x="413657" y="1412776"/>
            <a:ext cx="11778343" cy="4944481"/>
          </a:xfrm>
        </p:spPr>
        <p:txBody>
          <a:bodyPr>
            <a:normAutofit fontScale="85000" lnSpcReduction="20000"/>
          </a:bodyPr>
          <a:lstStyle/>
          <a:p>
            <a:r>
              <a:rPr lang="it-IT" dirty="0">
                <a:solidFill>
                  <a:srgbClr val="C00000"/>
                </a:solidFill>
              </a:rPr>
              <a:t>Internet</a:t>
            </a:r>
            <a:r>
              <a:rPr lang="it-IT" dirty="0"/>
              <a:t> costituisce uno </a:t>
            </a:r>
            <a:r>
              <a:rPr lang="it-IT" b="1" dirty="0"/>
              <a:t>spazio bianco</a:t>
            </a:r>
            <a:r>
              <a:rPr lang="it-IT" dirty="0"/>
              <a:t> ove tutti possono comunicare o ricevere informazioni da destinatari indistinti, lontani spazialmente e sconosciuti fra loro. </a:t>
            </a:r>
          </a:p>
          <a:p>
            <a:r>
              <a:rPr lang="it-IT" dirty="0"/>
              <a:t>Le rivoluzioni hanno sostegno e solidarietà da tutto il mondo e social network come </a:t>
            </a:r>
            <a:r>
              <a:rPr lang="it-IT" dirty="0">
                <a:solidFill>
                  <a:srgbClr val="92D050"/>
                </a:solidFill>
              </a:rPr>
              <a:t>Twitter e Facebook </a:t>
            </a:r>
            <a:r>
              <a:rPr lang="it-IT" dirty="0"/>
              <a:t>hanno rotto la censura imposta sulle notizie relative alle manifestazioni di protesta seguite alle elezioni in Iran nel 2009.</a:t>
            </a:r>
          </a:p>
          <a:p>
            <a:r>
              <a:rPr lang="it-IT" dirty="0"/>
              <a:t>Detto ciò, i nuovi media soffrono di alcune </a:t>
            </a:r>
            <a:r>
              <a:rPr lang="it-IT" b="1" dirty="0"/>
              <a:t>limitazioni</a:t>
            </a:r>
            <a:r>
              <a:rPr lang="it-IT" dirty="0"/>
              <a:t>: </a:t>
            </a:r>
          </a:p>
          <a:p>
            <a:pPr marL="0" indent="0">
              <a:buNone/>
            </a:pPr>
            <a:r>
              <a:rPr lang="it-IT" dirty="0"/>
              <a:t>- non tutti possono accedervi, </a:t>
            </a:r>
          </a:p>
          <a:p>
            <a:pPr marL="0" indent="0">
              <a:buNone/>
            </a:pPr>
            <a:r>
              <a:rPr lang="it-IT" dirty="0"/>
              <a:t>- filtrazioni delle informazioni da motori di ricerca globalizzati, </a:t>
            </a:r>
          </a:p>
          <a:p>
            <a:pPr marL="0" indent="0">
              <a:buNone/>
            </a:pPr>
            <a:r>
              <a:rPr lang="it-IT" dirty="0"/>
              <a:t>- supremazia della lingua inglese, </a:t>
            </a:r>
          </a:p>
          <a:p>
            <a:pPr marL="0" indent="0">
              <a:buNone/>
            </a:pPr>
            <a:r>
              <a:rPr lang="it-IT" dirty="0"/>
              <a:t>- interventi di censura.</a:t>
            </a:r>
          </a:p>
          <a:p>
            <a:pPr marL="0" indent="0">
              <a:buNone/>
            </a:pPr>
            <a:r>
              <a:rPr lang="it-IT" dirty="0"/>
              <a:t>- Ostacoli indiretti (il "digital divide" ovvero la vicinanza fra coloro connessi e la lontananza con quelli che non possono connettersi) </a:t>
            </a:r>
          </a:p>
          <a:p>
            <a:r>
              <a:rPr lang="it-IT" dirty="0"/>
              <a:t>L'avvento dei nuovi sistemi di comunicazione può permettere l'articolazione di una comunicazione </a:t>
            </a:r>
            <a:r>
              <a:rPr lang="it-IT" b="1" dirty="0"/>
              <a:t>orizzontale</a:t>
            </a:r>
            <a:r>
              <a:rPr lang="it-IT" dirty="0"/>
              <a:t> e </a:t>
            </a:r>
            <a:r>
              <a:rPr lang="it-IT" b="1" dirty="0"/>
              <a:t>partecipata </a:t>
            </a:r>
            <a:r>
              <a:rPr lang="it-IT" dirty="0"/>
              <a:t>capace di rompere il potere dei grandi media mainstream?</a:t>
            </a:r>
          </a:p>
          <a:p>
            <a:endParaRPr lang="it-IT" dirty="0"/>
          </a:p>
        </p:txBody>
      </p:sp>
    </p:spTree>
    <p:extLst>
      <p:ext uri="{BB962C8B-B14F-4D97-AF65-F5344CB8AC3E}">
        <p14:creationId xmlns:p14="http://schemas.microsoft.com/office/powerpoint/2010/main" val="6138252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D7EC862-5D2F-4288-B3E6-CFD4CB7E5BC8}"/>
              </a:ext>
            </a:extLst>
          </p:cNvPr>
          <p:cNvSpPr>
            <a:spLocks noGrp="1"/>
          </p:cNvSpPr>
          <p:nvPr>
            <p:ph type="title"/>
          </p:nvPr>
        </p:nvSpPr>
        <p:spPr/>
        <p:txBody>
          <a:bodyPr/>
          <a:lstStyle/>
          <a:p>
            <a:r>
              <a:rPr lang="it-IT" dirty="0"/>
              <a:t>                                   GEOPOLITICA DELLA BBC</a:t>
            </a:r>
          </a:p>
        </p:txBody>
      </p:sp>
      <p:sp>
        <p:nvSpPr>
          <p:cNvPr id="3" name="Segnaposto contenuto 2">
            <a:extLst>
              <a:ext uri="{FF2B5EF4-FFF2-40B4-BE49-F238E27FC236}">
                <a16:creationId xmlns:a16="http://schemas.microsoft.com/office/drawing/2014/main" id="{8448607E-8974-4968-B2CC-BEEB97F45CB1}"/>
              </a:ext>
            </a:extLst>
          </p:cNvPr>
          <p:cNvSpPr>
            <a:spLocks noGrp="1"/>
          </p:cNvSpPr>
          <p:nvPr>
            <p:ph idx="1"/>
          </p:nvPr>
        </p:nvSpPr>
        <p:spPr/>
        <p:txBody>
          <a:bodyPr>
            <a:normAutofit fontScale="92500" lnSpcReduction="10000"/>
          </a:bodyPr>
          <a:lstStyle/>
          <a:p>
            <a:r>
              <a:rPr lang="it-IT" dirty="0"/>
              <a:t>La visione geopolitica della Bbc è dettata da tre fattori principali: </a:t>
            </a:r>
          </a:p>
          <a:p>
            <a:pPr marL="514350" indent="-514350">
              <a:buAutoNum type="arabicParenR"/>
            </a:pPr>
            <a:r>
              <a:rPr lang="it-IT" dirty="0"/>
              <a:t>una missione mondiale di servizio pubblico, accompagnata dalla fede nell’indipendenza, imparzialità e qualità dell’informazione (sia come parte centrale di quella missione sia come vantaggio competitivo nella concorrenza con altri media internazionali); </a:t>
            </a:r>
          </a:p>
          <a:p>
            <a:pPr marL="514350" indent="-514350">
              <a:buAutoNum type="arabicParenR"/>
            </a:pPr>
            <a:r>
              <a:rPr lang="it-IT" dirty="0"/>
              <a:t>le pressioni economiche, con la forte spinta a monetizzare il capitale di programmi e proprietà intellettuale accumulato grazie al finanziamento pubblico britannico;</a:t>
            </a:r>
          </a:p>
          <a:p>
            <a:pPr marL="514350" indent="-514350">
              <a:buAutoNum type="arabicParenR"/>
            </a:pPr>
            <a:r>
              <a:rPr lang="it-IT" dirty="0"/>
              <a:t>la specifica visione del mondo che accompagna la cultura britannica e che si manifesta nelle scelte indipendenti, ma culturalmente condizionate, dei manager e dei programmisti del network.</a:t>
            </a:r>
          </a:p>
        </p:txBody>
      </p:sp>
    </p:spTree>
    <p:extLst>
      <p:ext uri="{BB962C8B-B14F-4D97-AF65-F5344CB8AC3E}">
        <p14:creationId xmlns:p14="http://schemas.microsoft.com/office/powerpoint/2010/main" val="36469384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D7EC862-5D2F-4288-B3E6-CFD4CB7E5BC8}"/>
              </a:ext>
            </a:extLst>
          </p:cNvPr>
          <p:cNvSpPr>
            <a:spLocks noGrp="1"/>
          </p:cNvSpPr>
          <p:nvPr>
            <p:ph type="title"/>
          </p:nvPr>
        </p:nvSpPr>
        <p:spPr/>
        <p:txBody>
          <a:bodyPr/>
          <a:lstStyle/>
          <a:p>
            <a:r>
              <a:rPr lang="it-IT" dirty="0"/>
              <a:t>                                  GEOPOLITICA DELLA BBC</a:t>
            </a:r>
          </a:p>
        </p:txBody>
      </p:sp>
      <p:sp>
        <p:nvSpPr>
          <p:cNvPr id="3" name="Segnaposto contenuto 2">
            <a:extLst>
              <a:ext uri="{FF2B5EF4-FFF2-40B4-BE49-F238E27FC236}">
                <a16:creationId xmlns:a16="http://schemas.microsoft.com/office/drawing/2014/main" id="{8448607E-8974-4968-B2CC-BEEB97F45CB1}"/>
              </a:ext>
            </a:extLst>
          </p:cNvPr>
          <p:cNvSpPr>
            <a:spLocks noGrp="1"/>
          </p:cNvSpPr>
          <p:nvPr>
            <p:ph idx="1"/>
          </p:nvPr>
        </p:nvSpPr>
        <p:spPr>
          <a:xfrm>
            <a:off x="838200" y="2024743"/>
            <a:ext cx="10515600" cy="4152220"/>
          </a:xfrm>
        </p:spPr>
        <p:txBody>
          <a:bodyPr>
            <a:normAutofit fontScale="92500" lnSpcReduction="10000"/>
          </a:bodyPr>
          <a:lstStyle/>
          <a:p>
            <a:r>
              <a:rPr lang="it-IT" dirty="0"/>
              <a:t>Dalla guerra il canale uscì con una reputazione senza eguali. Nel 1944 George Orwell scriveva che le parole: «L’ho sentito alla Bbc» avevano acquistato il nuovo significato di «deve essere la verità». </a:t>
            </a:r>
          </a:p>
          <a:p>
            <a:r>
              <a:rPr lang="it-IT" dirty="0"/>
              <a:t>Perfino membri dell’Alto comando nazista ascoltavano </a:t>
            </a:r>
            <a:r>
              <a:rPr lang="it-IT" i="1" dirty="0"/>
              <a:t>Radio Londra</a:t>
            </a:r>
            <a:r>
              <a:rPr lang="it-IT" dirty="0"/>
              <a:t> per avere una versione veritiera degli eventi del giorno. </a:t>
            </a:r>
          </a:p>
          <a:p>
            <a:r>
              <a:rPr lang="it-IT" dirty="0"/>
              <a:t>Alla vocazione imperiale si era affiancata rapidamente quella di organo d’informazione autorevole, indipendente e imparziale per le popolazioni in paesi dove i regimi controllavano e censuravano i media. </a:t>
            </a:r>
          </a:p>
          <a:p>
            <a:r>
              <a:rPr lang="it-IT" dirty="0"/>
              <a:t>Ancora oggi le visite di manager della Bbc in paesi europei sono spesso salutate con riferimenti commossi al ruolo del radiodiffusore britannico al tempo della WWII.</a:t>
            </a:r>
          </a:p>
        </p:txBody>
      </p:sp>
    </p:spTree>
    <p:extLst>
      <p:ext uri="{BB962C8B-B14F-4D97-AF65-F5344CB8AC3E}">
        <p14:creationId xmlns:p14="http://schemas.microsoft.com/office/powerpoint/2010/main" val="40659844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D7EC862-5D2F-4288-B3E6-CFD4CB7E5BC8}"/>
              </a:ext>
            </a:extLst>
          </p:cNvPr>
          <p:cNvSpPr>
            <a:spLocks noGrp="1"/>
          </p:cNvSpPr>
          <p:nvPr>
            <p:ph type="title"/>
          </p:nvPr>
        </p:nvSpPr>
        <p:spPr/>
        <p:txBody>
          <a:bodyPr/>
          <a:lstStyle/>
          <a:p>
            <a:r>
              <a:rPr lang="it-IT" dirty="0"/>
              <a:t>                                   GEOPOLITICA DELLA BBC</a:t>
            </a:r>
          </a:p>
        </p:txBody>
      </p:sp>
      <p:sp>
        <p:nvSpPr>
          <p:cNvPr id="3" name="Segnaposto contenuto 2">
            <a:extLst>
              <a:ext uri="{FF2B5EF4-FFF2-40B4-BE49-F238E27FC236}">
                <a16:creationId xmlns:a16="http://schemas.microsoft.com/office/drawing/2014/main" id="{8448607E-8974-4968-B2CC-BEEB97F45CB1}"/>
              </a:ext>
            </a:extLst>
          </p:cNvPr>
          <p:cNvSpPr>
            <a:spLocks noGrp="1"/>
          </p:cNvSpPr>
          <p:nvPr>
            <p:ph idx="1"/>
          </p:nvPr>
        </p:nvSpPr>
        <p:spPr>
          <a:xfrm>
            <a:off x="838200" y="1687286"/>
            <a:ext cx="10515600" cy="4489677"/>
          </a:xfrm>
        </p:spPr>
        <p:txBody>
          <a:bodyPr>
            <a:normAutofit fontScale="92500" lnSpcReduction="10000"/>
          </a:bodyPr>
          <a:lstStyle/>
          <a:p>
            <a:r>
              <a:rPr lang="it-IT" b="1" dirty="0"/>
              <a:t>Finita la guerra, cominciò il tramonto dell’impero</a:t>
            </a:r>
            <a:r>
              <a:rPr lang="it-IT" dirty="0"/>
              <a:t>.</a:t>
            </a:r>
          </a:p>
          <a:p>
            <a:r>
              <a:rPr lang="it-IT" dirty="0"/>
              <a:t>Scomparso l’impero, la missione dei servizi internazionali della Bbc non è più stata definita esplicitamente e chiaramente fino alla revisione della strategia globale decisa nel 2011. </a:t>
            </a:r>
          </a:p>
          <a:p>
            <a:r>
              <a:rPr lang="it-IT" dirty="0"/>
              <a:t>Strategia e politica editoriale si sono costruite negli anni sulla base dell’identità generale della Bbc e del successo della formula degli anni Quaranta: l’informazione di qualità, indipendente e affidabile, si esportava bene nel mondo della guerra fredda, in cui regimi totalitari di diversi colori e schieramenti governavano gran parte del mondo.</a:t>
            </a:r>
          </a:p>
          <a:p>
            <a:r>
              <a:rPr lang="it-IT" dirty="0"/>
              <a:t>L’indipendenza della Bbc era anche messaggio e fungeva da vetrina: era un modello estremamente efficace di meta-propaganda del liberalismo occidentale nella specifica e autoironica versione britannica.</a:t>
            </a:r>
          </a:p>
        </p:txBody>
      </p:sp>
    </p:spTree>
    <p:extLst>
      <p:ext uri="{BB962C8B-B14F-4D97-AF65-F5344CB8AC3E}">
        <p14:creationId xmlns:p14="http://schemas.microsoft.com/office/powerpoint/2010/main" val="12384727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D7EC862-5D2F-4288-B3E6-CFD4CB7E5BC8}"/>
              </a:ext>
            </a:extLst>
          </p:cNvPr>
          <p:cNvSpPr>
            <a:spLocks noGrp="1"/>
          </p:cNvSpPr>
          <p:nvPr>
            <p:ph type="title"/>
          </p:nvPr>
        </p:nvSpPr>
        <p:spPr/>
        <p:txBody>
          <a:bodyPr/>
          <a:lstStyle/>
          <a:p>
            <a:r>
              <a:rPr lang="it-IT" dirty="0"/>
              <a:t>                                   GEOPOLITICA DELLA BBC</a:t>
            </a:r>
          </a:p>
        </p:txBody>
      </p:sp>
      <p:sp>
        <p:nvSpPr>
          <p:cNvPr id="3" name="Segnaposto contenuto 2">
            <a:extLst>
              <a:ext uri="{FF2B5EF4-FFF2-40B4-BE49-F238E27FC236}">
                <a16:creationId xmlns:a16="http://schemas.microsoft.com/office/drawing/2014/main" id="{8448607E-8974-4968-B2CC-BEEB97F45CB1}"/>
              </a:ext>
            </a:extLst>
          </p:cNvPr>
          <p:cNvSpPr>
            <a:spLocks noGrp="1"/>
          </p:cNvSpPr>
          <p:nvPr>
            <p:ph idx="1"/>
          </p:nvPr>
        </p:nvSpPr>
        <p:spPr>
          <a:xfrm>
            <a:off x="261257" y="1340768"/>
            <a:ext cx="11811000" cy="5005603"/>
          </a:xfrm>
        </p:spPr>
        <p:txBody>
          <a:bodyPr>
            <a:normAutofit fontScale="92500" lnSpcReduction="20000"/>
          </a:bodyPr>
          <a:lstStyle/>
          <a:p>
            <a:r>
              <a:rPr lang="it-IT" dirty="0"/>
              <a:t>Nel 2005 fu delineata la strategia britannica di medio periodo sui media internazionali. </a:t>
            </a:r>
          </a:p>
          <a:p>
            <a:r>
              <a:rPr lang="it-IT" dirty="0"/>
              <a:t>Un ruolo geopolitico della Bbc che tentasse di favorire gli scopi dello Stato sarebbe un ruolo debole. </a:t>
            </a:r>
          </a:p>
          <a:p>
            <a:r>
              <a:rPr lang="it-IT" dirty="0"/>
              <a:t>Il ruolo della Bbc e i benefici per il Regno Unito si rafforzano con la percezione della distanza e dell’indipendenza tra gli obiettivi strategici britannici e la funzione internazionale del servizio pubblico. </a:t>
            </a:r>
          </a:p>
          <a:p>
            <a:r>
              <a:rPr lang="it-IT" dirty="0"/>
              <a:t>Quindi la strategia internazionale postimperiale della Bbc si è sviluppata attorno alla fede nell’indipendenza dell’informazione come strumento competitivo, sia in termini d’influenza che di promozione del marchio. </a:t>
            </a:r>
          </a:p>
          <a:p>
            <a:r>
              <a:rPr lang="it-IT" dirty="0"/>
              <a:t>Il sistema di finanziamento e organizzazione del World Service resta in mano al governo: il ministero degli Esteri finanzia il servizio separatamente dal resto della Bbc (che si finanzia attraverso il canone) e conserva potere d’indirizzo e di veto sul lancio e la chiusura di canali e servizi in lingue straniere. Ma politica editoriale, palinsesti e produzioni sono decise a Bush House, non a Whitehall.</a:t>
            </a:r>
          </a:p>
        </p:txBody>
      </p:sp>
    </p:spTree>
    <p:extLst>
      <p:ext uri="{BB962C8B-B14F-4D97-AF65-F5344CB8AC3E}">
        <p14:creationId xmlns:p14="http://schemas.microsoft.com/office/powerpoint/2010/main" val="28220512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52894B-70F4-9F4A-B7C6-068ED1B0CB71}"/>
              </a:ext>
            </a:extLst>
          </p:cNvPr>
          <p:cNvSpPr>
            <a:spLocks noGrp="1"/>
          </p:cNvSpPr>
          <p:nvPr>
            <p:ph type="title"/>
          </p:nvPr>
        </p:nvSpPr>
        <p:spPr/>
        <p:txBody>
          <a:bodyPr/>
          <a:lstStyle/>
          <a:p>
            <a:pPr algn="ctr"/>
            <a:r>
              <a:rPr lang="es-ES" b="1" dirty="0">
                <a:ln w="11430">
                  <a:solidFill>
                    <a:sysClr val="windowText" lastClr="000000"/>
                  </a:solidFill>
                </a:ln>
                <a:solidFill>
                  <a:srgbClr val="FF9900"/>
                </a:solidFill>
                <a:effectLst>
                  <a:outerShdw blurRad="50800" dist="39000" dir="5460000" algn="tl">
                    <a:srgbClr val="000000">
                      <a:alpha val="38000"/>
                    </a:srgbClr>
                  </a:outerShdw>
                </a:effectLst>
                <a:latin typeface="Eras Demi ITC" pitchFamily="34" charset="0"/>
              </a:rPr>
              <a:t>MEDIA E GEOPOLITICA</a:t>
            </a:r>
            <a:endParaRPr lang="it-IT" dirty="0"/>
          </a:p>
        </p:txBody>
      </p:sp>
      <p:sp>
        <p:nvSpPr>
          <p:cNvPr id="3" name="Segnaposto testo 2">
            <a:extLst>
              <a:ext uri="{FF2B5EF4-FFF2-40B4-BE49-F238E27FC236}">
                <a16:creationId xmlns:a16="http://schemas.microsoft.com/office/drawing/2014/main" id="{44546E72-B7B5-8A49-A711-8EB40DFD703D}"/>
              </a:ext>
            </a:extLst>
          </p:cNvPr>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2432425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A1E346F-C9DA-4D3E-BC4C-5E13BA30063F}"/>
              </a:ext>
            </a:extLst>
          </p:cNvPr>
          <p:cNvSpPr>
            <a:spLocks noGrp="1"/>
          </p:cNvSpPr>
          <p:nvPr>
            <p:ph type="title"/>
          </p:nvPr>
        </p:nvSpPr>
        <p:spPr/>
        <p:txBody>
          <a:bodyPr/>
          <a:lstStyle/>
          <a:p>
            <a:r>
              <a:rPr lang="it-IT" dirty="0"/>
              <a:t>                                   GEOPOLITICA DELLA BBC</a:t>
            </a:r>
          </a:p>
        </p:txBody>
      </p:sp>
      <p:sp>
        <p:nvSpPr>
          <p:cNvPr id="3" name="Segnaposto contenuto 2">
            <a:extLst>
              <a:ext uri="{FF2B5EF4-FFF2-40B4-BE49-F238E27FC236}">
                <a16:creationId xmlns:a16="http://schemas.microsoft.com/office/drawing/2014/main" id="{CFBB129E-97B6-4341-A751-17B5BD91BCF3}"/>
              </a:ext>
            </a:extLst>
          </p:cNvPr>
          <p:cNvSpPr>
            <a:spLocks noGrp="1"/>
          </p:cNvSpPr>
          <p:nvPr>
            <p:ph idx="1"/>
          </p:nvPr>
        </p:nvSpPr>
        <p:spPr>
          <a:xfrm>
            <a:off x="628613" y="1632857"/>
            <a:ext cx="10725187" cy="4544106"/>
          </a:xfrm>
        </p:spPr>
        <p:txBody>
          <a:bodyPr>
            <a:normAutofit/>
          </a:bodyPr>
          <a:lstStyle/>
          <a:p>
            <a:r>
              <a:rPr lang="it-IT" dirty="0"/>
              <a:t>La separazione è abbastanza credibile da conservare alla Bbc il sostegno e la fiducia di pubblici locali in regioni sensibili e problematiche come l’Afghanistan, il Pakistan, l’Iran, il Medio Oriente e l’Africa. L’influenza del governo si è fatta sentire in maniera più acuta nell’ultimo decennio, con un forte riorientamento degli investimenti dall’Europa all’Asia.</a:t>
            </a:r>
          </a:p>
          <a:p>
            <a:r>
              <a:rPr lang="it-IT" dirty="0"/>
              <a:t> A partire dalla fine degli anni Novanta Downing Street ha deciso la chiusura di una serie di servizi europei della Bbc in paesi dove democrazia e pluralismo dell’informazione non giustificavano più un’offerta ad hoc</a:t>
            </a:r>
          </a:p>
        </p:txBody>
      </p:sp>
    </p:spTree>
    <p:extLst>
      <p:ext uri="{BB962C8B-B14F-4D97-AF65-F5344CB8AC3E}">
        <p14:creationId xmlns:p14="http://schemas.microsoft.com/office/powerpoint/2010/main" val="18643690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4C1A85E-FCDA-47CB-A753-538F597E068C}"/>
              </a:ext>
            </a:extLst>
          </p:cNvPr>
          <p:cNvSpPr>
            <a:spLocks noGrp="1"/>
          </p:cNvSpPr>
          <p:nvPr>
            <p:ph type="title"/>
          </p:nvPr>
        </p:nvSpPr>
        <p:spPr/>
        <p:txBody>
          <a:bodyPr/>
          <a:lstStyle/>
          <a:p>
            <a:r>
              <a:rPr lang="it-IT" dirty="0"/>
              <a:t>                                   GEOPOLITICA DELLA BBC</a:t>
            </a:r>
          </a:p>
        </p:txBody>
      </p:sp>
      <p:sp>
        <p:nvSpPr>
          <p:cNvPr id="3" name="Segnaposto contenuto 2">
            <a:extLst>
              <a:ext uri="{FF2B5EF4-FFF2-40B4-BE49-F238E27FC236}">
                <a16:creationId xmlns:a16="http://schemas.microsoft.com/office/drawing/2014/main" id="{ACB1D9F0-F2D1-485D-A5AB-B63B6035D035}"/>
              </a:ext>
            </a:extLst>
          </p:cNvPr>
          <p:cNvSpPr>
            <a:spLocks noGrp="1"/>
          </p:cNvSpPr>
          <p:nvPr>
            <p:ph idx="1"/>
          </p:nvPr>
        </p:nvSpPr>
        <p:spPr>
          <a:xfrm>
            <a:off x="228599" y="1412776"/>
            <a:ext cx="11843657" cy="5328592"/>
          </a:xfrm>
        </p:spPr>
        <p:txBody>
          <a:bodyPr>
            <a:normAutofit fontScale="85000" lnSpcReduction="20000"/>
          </a:bodyPr>
          <a:lstStyle/>
          <a:p>
            <a:pPr fontAlgn="base"/>
            <a:r>
              <a:rPr lang="it-IT" dirty="0"/>
              <a:t>Nel mondo la Bbc appare dunque con il doppio volto di servizio pubblico e di aggressivo attore sul mercato. Fino a un certo punto le due visioni che sottendono a questi diversi ruoli e obiettivi poterono convivere: </a:t>
            </a:r>
            <a:r>
              <a:rPr lang="it-IT" dirty="0">
                <a:solidFill>
                  <a:srgbClr val="FF0000"/>
                </a:solidFill>
              </a:rPr>
              <a:t>Bbc Worldwide privilegia Stati Uniti e Giappone, il World Service l’Afghanistan e l’Iran</a:t>
            </a:r>
            <a:r>
              <a:rPr lang="it-IT" dirty="0"/>
              <a:t>. Ma in paesi come l’India e la Cina, al contempo ricchi mercati e priorità per l’offerta d’informazione imparziale, c’è tensione e qualche volta conflitto tra le due identità. I media digitali e l’accesso globale ai contenuti, sia commerciali che pubblici, rendono più urgente il coordinamento dei messaggi di un’azienda che offre prodotti e servizi profondamente diversi sotto un unico marchio.</a:t>
            </a:r>
          </a:p>
          <a:p>
            <a:pPr fontAlgn="base"/>
            <a:r>
              <a:rPr lang="it-IT" dirty="0"/>
              <a:t>Questa doppia personalità ha indotto il direttore generale Mark Thompson a rivedere la strategia globale dell’azienda, per risolvere un conflitto latente e non più sostenibile. Tuttavia, la soluzione trovata nel </a:t>
            </a:r>
            <a:r>
              <a:rPr lang="it-IT" dirty="0">
                <a:solidFill>
                  <a:srgbClr val="FF33CC"/>
                </a:solidFill>
              </a:rPr>
              <a:t>2011</a:t>
            </a:r>
            <a:r>
              <a:rPr lang="it-IT" dirty="0"/>
              <a:t> può solo essere definita intermedia.</a:t>
            </a:r>
          </a:p>
          <a:p>
            <a:pPr fontAlgn="base"/>
            <a:r>
              <a:rPr lang="it-IT" dirty="0"/>
              <a:t> Si è deciso che il giornalismo e il ruolo di servizio pubblico della Bbc sono prioritari, ma l’attuazione di scelte strategiche difficili resta ostaggio delle crescenti pressioni economiche. Nel 2010 il governo ha annunciato un accordo di finanziamento della Bbc che ne riduce le risorse del 16% in termini reali tra il 2012 e il 2016. </a:t>
            </a:r>
          </a:p>
          <a:p>
            <a:pPr fontAlgn="base"/>
            <a:r>
              <a:rPr lang="it-IT" dirty="0"/>
              <a:t>La Bbc resterà ancora uno dei servizi pubblici più ricchi, con oltre 3,6 miliardi di sterline all’anno di fondi pubblici, ma la pressione su Bbc Worldwide crescerà e la geopolitica commerciale continuerà a sfidare quella missionaria negli anni a venire.</a:t>
            </a:r>
          </a:p>
          <a:p>
            <a:endParaRPr lang="it-IT" dirty="0"/>
          </a:p>
        </p:txBody>
      </p:sp>
    </p:spTree>
    <p:extLst>
      <p:ext uri="{BB962C8B-B14F-4D97-AF65-F5344CB8AC3E}">
        <p14:creationId xmlns:p14="http://schemas.microsoft.com/office/powerpoint/2010/main" val="40007701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04791F4-A800-4921-AFCD-478E00025700}"/>
              </a:ext>
            </a:extLst>
          </p:cNvPr>
          <p:cNvSpPr>
            <a:spLocks noGrp="1"/>
          </p:cNvSpPr>
          <p:nvPr>
            <p:ph type="title"/>
          </p:nvPr>
        </p:nvSpPr>
        <p:spPr/>
        <p:txBody>
          <a:bodyPr/>
          <a:lstStyle/>
          <a:p>
            <a:r>
              <a:rPr lang="it-IT" dirty="0"/>
              <a:t>                                   GEOPOLITICA DELLA BBC</a:t>
            </a:r>
          </a:p>
        </p:txBody>
      </p:sp>
      <p:sp>
        <p:nvSpPr>
          <p:cNvPr id="3" name="Segnaposto contenuto 2">
            <a:extLst>
              <a:ext uri="{FF2B5EF4-FFF2-40B4-BE49-F238E27FC236}">
                <a16:creationId xmlns:a16="http://schemas.microsoft.com/office/drawing/2014/main" id="{782647FD-4CE5-46DD-BDEE-A864FC8434EA}"/>
              </a:ext>
            </a:extLst>
          </p:cNvPr>
          <p:cNvSpPr>
            <a:spLocks noGrp="1"/>
          </p:cNvSpPr>
          <p:nvPr>
            <p:ph idx="1"/>
          </p:nvPr>
        </p:nvSpPr>
        <p:spPr>
          <a:xfrm>
            <a:off x="468085" y="1600200"/>
            <a:ext cx="11625943" cy="4680857"/>
          </a:xfrm>
        </p:spPr>
        <p:txBody>
          <a:bodyPr>
            <a:normAutofit lnSpcReduction="10000"/>
          </a:bodyPr>
          <a:lstStyle/>
          <a:p>
            <a:r>
              <a:rPr lang="it-IT" dirty="0"/>
              <a:t>Pochi paesi europei conoscono la profonda, diffusa e indiscussa adesione alle regole e al modello sociale propria della cultura britannica. </a:t>
            </a:r>
          </a:p>
          <a:p>
            <a:r>
              <a:rPr lang="it-IT" dirty="0"/>
              <a:t>Alla base dell’autoironia c’è un solido consenso, per lo più inespresso perché scontato, sulla bontà del sistema britannico. </a:t>
            </a:r>
          </a:p>
          <a:p>
            <a:r>
              <a:rPr lang="it-IT" dirty="0"/>
              <a:t>Che questo sistema sia estremamente rarefatto, fondato su individualismo e conflitti interni, può confondere. Ma i media britannici riflettono </a:t>
            </a:r>
            <a:r>
              <a:rPr lang="it-IT" dirty="0">
                <a:solidFill>
                  <a:srgbClr val="FF0000"/>
                </a:solidFill>
              </a:rPr>
              <a:t>un’uniformità di pensiero, soprattutto in relazione alla rappresentazione del mondo esterno, figlia non del controllo politico, ma del conformismo culturale</a:t>
            </a:r>
            <a:r>
              <a:rPr lang="it-IT" dirty="0"/>
              <a:t>. </a:t>
            </a:r>
          </a:p>
          <a:p>
            <a:r>
              <a:rPr lang="it-IT" dirty="0"/>
              <a:t>La cultura britannica passa anche per le percezioni, i pregiudizi e la visione del mondo propria a coloro che fanno e pianificano programmi e palinsesto.</a:t>
            </a:r>
          </a:p>
        </p:txBody>
      </p:sp>
    </p:spTree>
    <p:extLst>
      <p:ext uri="{BB962C8B-B14F-4D97-AF65-F5344CB8AC3E}">
        <p14:creationId xmlns:p14="http://schemas.microsoft.com/office/powerpoint/2010/main" val="40900913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0D20C4-888F-45AA-BE1E-C7FB0AE420C6}"/>
              </a:ext>
            </a:extLst>
          </p:cNvPr>
          <p:cNvSpPr>
            <a:spLocks noGrp="1"/>
          </p:cNvSpPr>
          <p:nvPr>
            <p:ph type="title"/>
          </p:nvPr>
        </p:nvSpPr>
        <p:spPr/>
        <p:txBody>
          <a:bodyPr/>
          <a:lstStyle/>
          <a:p>
            <a:r>
              <a:rPr lang="it-IT" dirty="0"/>
              <a:t>                                   GEOPOLITICA DELLA BBC</a:t>
            </a:r>
          </a:p>
        </p:txBody>
      </p:sp>
      <p:sp>
        <p:nvSpPr>
          <p:cNvPr id="3" name="Segnaposto contenuto 2">
            <a:extLst>
              <a:ext uri="{FF2B5EF4-FFF2-40B4-BE49-F238E27FC236}">
                <a16:creationId xmlns:a16="http://schemas.microsoft.com/office/drawing/2014/main" id="{E73D9795-0A2C-4935-94D7-17E0A1191FDF}"/>
              </a:ext>
            </a:extLst>
          </p:cNvPr>
          <p:cNvSpPr>
            <a:spLocks noGrp="1"/>
          </p:cNvSpPr>
          <p:nvPr>
            <p:ph idx="1"/>
          </p:nvPr>
        </p:nvSpPr>
        <p:spPr>
          <a:xfrm>
            <a:off x="174171" y="1600200"/>
            <a:ext cx="11647715" cy="4648200"/>
          </a:xfrm>
        </p:spPr>
        <p:txBody>
          <a:bodyPr>
            <a:normAutofit fontScale="92500" lnSpcReduction="20000"/>
          </a:bodyPr>
          <a:lstStyle/>
          <a:p>
            <a:pPr fontAlgn="base"/>
            <a:r>
              <a:rPr lang="it-IT" dirty="0"/>
              <a:t>La Bbc è autenticamente indipendente. </a:t>
            </a:r>
          </a:p>
          <a:p>
            <a:pPr fontAlgn="base"/>
            <a:r>
              <a:rPr lang="it-IT" dirty="0"/>
              <a:t>La crisi che si sta vivendo nel Regno Unito attorno al rapporto tra media e politica è l’inverso del mantra italiano di «allontanare i partiti dai media» e del conflitto d’interessi tra potere politico e i mezzi d’informazione che questo controlla. In Gran Bretagna lo slogan potrebbe essere piuttosto quello di liberare la politica dall’influenza dei media. Tuttavia, la tv pubblica britannica spesso riflette una visione globale ampiamente condivisa dal governo britannico e dal paese, perché i giudizi coincidono.</a:t>
            </a:r>
          </a:p>
          <a:p>
            <a:pPr fontAlgn="base"/>
            <a:r>
              <a:rPr lang="it-IT" dirty="0"/>
              <a:t>Così, ad esempio, la </a:t>
            </a:r>
            <a:r>
              <a:rPr lang="it-IT" dirty="0">
                <a:solidFill>
                  <a:srgbClr val="FF0000"/>
                </a:solidFill>
              </a:rPr>
              <a:t>relazione con gli Stati Uniti </a:t>
            </a:r>
            <a:r>
              <a:rPr lang="it-IT" dirty="0"/>
              <a:t>ha chiaramente la priorità su qualsiasi altra, in virtù di quella che i britannici vogliono vedere come una </a:t>
            </a:r>
            <a:r>
              <a:rPr lang="it-IT" i="1" dirty="0"/>
              <a:t>special relationship</a:t>
            </a:r>
            <a:r>
              <a:rPr lang="it-IT" dirty="0"/>
              <a:t>. Questo si riflette nei programmi, nel risalto dato alle notizie statunitensi, nella scelta di esempi e ambientazioni americane per produzioni Bbc in diversi generi, ma anche nella priorità data dal management a rapporti con imprese tecnologiche e media statunitensi rispetto agli equivalenti europei.</a:t>
            </a:r>
          </a:p>
          <a:p>
            <a:endParaRPr lang="it-IT" dirty="0"/>
          </a:p>
        </p:txBody>
      </p:sp>
    </p:spTree>
    <p:extLst>
      <p:ext uri="{BB962C8B-B14F-4D97-AF65-F5344CB8AC3E}">
        <p14:creationId xmlns:p14="http://schemas.microsoft.com/office/powerpoint/2010/main" val="13396943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7D42FFF-E783-4467-8607-0A688AAEC20C}"/>
              </a:ext>
            </a:extLst>
          </p:cNvPr>
          <p:cNvSpPr>
            <a:spLocks noGrp="1"/>
          </p:cNvSpPr>
          <p:nvPr>
            <p:ph type="title"/>
          </p:nvPr>
        </p:nvSpPr>
        <p:spPr/>
        <p:txBody>
          <a:bodyPr/>
          <a:lstStyle/>
          <a:p>
            <a:r>
              <a:rPr lang="it-IT" dirty="0"/>
              <a:t>                                   GEOPOLITICA DELLA BBC</a:t>
            </a:r>
          </a:p>
        </p:txBody>
      </p:sp>
      <p:sp>
        <p:nvSpPr>
          <p:cNvPr id="3" name="Segnaposto contenuto 2">
            <a:extLst>
              <a:ext uri="{FF2B5EF4-FFF2-40B4-BE49-F238E27FC236}">
                <a16:creationId xmlns:a16="http://schemas.microsoft.com/office/drawing/2014/main" id="{B2DA4571-01C2-42DE-A29F-951E1C0A4C40}"/>
              </a:ext>
            </a:extLst>
          </p:cNvPr>
          <p:cNvSpPr>
            <a:spLocks noGrp="1"/>
          </p:cNvSpPr>
          <p:nvPr>
            <p:ph idx="1"/>
          </p:nvPr>
        </p:nvSpPr>
        <p:spPr>
          <a:xfrm>
            <a:off x="272143" y="1600200"/>
            <a:ext cx="11767457" cy="4637314"/>
          </a:xfrm>
        </p:spPr>
        <p:txBody>
          <a:bodyPr>
            <a:normAutofit fontScale="92500"/>
          </a:bodyPr>
          <a:lstStyle/>
          <a:p>
            <a:r>
              <a:rPr lang="it-IT" dirty="0"/>
              <a:t>Il </a:t>
            </a:r>
            <a:r>
              <a:rPr lang="it-IT" dirty="0">
                <a:solidFill>
                  <a:srgbClr val="92D050"/>
                </a:solidFill>
              </a:rPr>
              <a:t>rapporto con l’Europa </a:t>
            </a:r>
            <a:r>
              <a:rPr lang="it-IT" dirty="0"/>
              <a:t>è problematico nella rappresentazione e nella strategia della Bbc quanto lo è per il Regno Unito e i suoi cittadini. Le notizie che mettono Bruxelles e le sue istituzioni in buona luce vengono vagliate e controllate da produttori e curatori molte più volte di quelle che raccontano i loro difetti e fallimenti. </a:t>
            </a:r>
          </a:p>
          <a:p>
            <a:r>
              <a:rPr lang="it-IT" dirty="0"/>
              <a:t>Non è linea editoriale, ma stato d’animo della maggioranza del paese. </a:t>
            </a:r>
          </a:p>
          <a:p>
            <a:r>
              <a:rPr lang="it-IT" dirty="0"/>
              <a:t>E il relativo disinteresse per l’America Latina coincide con un deficit di comprensione e di rapporti con quella regione.</a:t>
            </a:r>
          </a:p>
          <a:p>
            <a:r>
              <a:rPr lang="it-IT" dirty="0"/>
              <a:t>La geopolitica dei condizionamenti culturali ha fermamente al centro dell’interesse e delle priorità l’Anglosfera, seguita dalle ex colonie britanniche e solo al terzo posto dall’Europa. Non corrisponde a una politica editoriale, ma ad atteggiamenti diffusi (e a volte inconsci) di chi alla Bbc lavora.</a:t>
            </a:r>
          </a:p>
        </p:txBody>
      </p:sp>
    </p:spTree>
    <p:extLst>
      <p:ext uri="{BB962C8B-B14F-4D97-AF65-F5344CB8AC3E}">
        <p14:creationId xmlns:p14="http://schemas.microsoft.com/office/powerpoint/2010/main" val="23432384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4684DA9-AD47-4FC1-9278-DD8CE4FEC5DF}"/>
              </a:ext>
            </a:extLst>
          </p:cNvPr>
          <p:cNvSpPr>
            <a:spLocks noGrp="1"/>
          </p:cNvSpPr>
          <p:nvPr>
            <p:ph type="title"/>
          </p:nvPr>
        </p:nvSpPr>
        <p:spPr/>
        <p:txBody>
          <a:bodyPr/>
          <a:lstStyle/>
          <a:p>
            <a:r>
              <a:rPr lang="it-IT" dirty="0"/>
              <a:t>                                   GEOPOLITICA DELLA BBC</a:t>
            </a:r>
          </a:p>
        </p:txBody>
      </p:sp>
      <p:sp>
        <p:nvSpPr>
          <p:cNvPr id="3" name="Segnaposto contenuto 2">
            <a:extLst>
              <a:ext uri="{FF2B5EF4-FFF2-40B4-BE49-F238E27FC236}">
                <a16:creationId xmlns:a16="http://schemas.microsoft.com/office/drawing/2014/main" id="{6BC5450A-29A8-4768-BCED-D0D2688C6798}"/>
              </a:ext>
            </a:extLst>
          </p:cNvPr>
          <p:cNvSpPr>
            <a:spLocks noGrp="1"/>
          </p:cNvSpPr>
          <p:nvPr>
            <p:ph idx="1"/>
          </p:nvPr>
        </p:nvSpPr>
        <p:spPr>
          <a:xfrm>
            <a:off x="838200" y="1214422"/>
            <a:ext cx="10515600" cy="4962541"/>
          </a:xfrm>
        </p:spPr>
        <p:txBody>
          <a:bodyPr>
            <a:normAutofit/>
          </a:bodyPr>
          <a:lstStyle/>
          <a:p>
            <a:r>
              <a:rPr lang="it-IT" dirty="0"/>
              <a:t>La visione complessiva del mondo che ne emerge è sfocata, sovrapposizione di mappe simili ma non identiche: il mondo dell’informazione pubblica, quello dei ricchi mercati dei media, la sfera culturale di un ex grande impero. </a:t>
            </a:r>
          </a:p>
          <a:p>
            <a:r>
              <a:rPr lang="it-IT" dirty="0"/>
              <a:t>La Bbc non parla, né pensa, in termini di contributo all’esportazione di un sistema paese, se non nel senso di promozione di un’informazione indipendente dal governo, orgogliosamente ostentata e rigorosamente praticata. </a:t>
            </a:r>
          </a:p>
          <a:p>
            <a:r>
              <a:rPr lang="it-IT" dirty="0"/>
              <a:t>In un discorso a New York nel 2003, Greg Dyke (scrittore e giornalista britannico) rimproverò gli americani di aver confuso giornalismo e patriottismo. Evitare quella confusione è parte integrante dell’orgoglio nazionale britannico.</a:t>
            </a:r>
          </a:p>
        </p:txBody>
      </p:sp>
    </p:spTree>
    <p:extLst>
      <p:ext uri="{BB962C8B-B14F-4D97-AF65-F5344CB8AC3E}">
        <p14:creationId xmlns:p14="http://schemas.microsoft.com/office/powerpoint/2010/main" val="37897983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F7C8AD-63DF-4A88-9D04-E3D0219C41DD}"/>
              </a:ext>
            </a:extLst>
          </p:cNvPr>
          <p:cNvSpPr>
            <a:spLocks noGrp="1"/>
          </p:cNvSpPr>
          <p:nvPr>
            <p:ph type="title"/>
          </p:nvPr>
        </p:nvSpPr>
        <p:spPr/>
        <p:txBody>
          <a:bodyPr/>
          <a:lstStyle/>
          <a:p>
            <a:r>
              <a:rPr lang="it-IT" dirty="0"/>
              <a:t>                                    EURONEWS</a:t>
            </a:r>
          </a:p>
        </p:txBody>
      </p:sp>
      <p:sp>
        <p:nvSpPr>
          <p:cNvPr id="3" name="Segnaposto contenuto 2">
            <a:extLst>
              <a:ext uri="{FF2B5EF4-FFF2-40B4-BE49-F238E27FC236}">
                <a16:creationId xmlns:a16="http://schemas.microsoft.com/office/drawing/2014/main" id="{084E4AE1-28E8-44A7-A7FB-7A526DC12108}"/>
              </a:ext>
            </a:extLst>
          </p:cNvPr>
          <p:cNvSpPr>
            <a:spLocks noGrp="1"/>
          </p:cNvSpPr>
          <p:nvPr>
            <p:ph idx="1"/>
          </p:nvPr>
        </p:nvSpPr>
        <p:spPr/>
        <p:txBody>
          <a:bodyPr/>
          <a:lstStyle/>
          <a:p>
            <a:r>
              <a:rPr lang="it-IT" dirty="0"/>
              <a:t>«DIREI CHE GUARDARE EURONEWS È come bere un bicchiere d’acqua dopo aver bevuto troppo whisky, Coca-Cola e gin tonic», dice Michael Peters, amministratore delegato del canale. «Gli altri stufano perché hanno troppo zucchero».</a:t>
            </a:r>
          </a:p>
          <a:p>
            <a:r>
              <a:rPr lang="it-IT" dirty="0"/>
              <a:t>In questa frase c’è molto del paradosso di una televisione che macina milioni di spettatori, senza per questo godere del prestigio dei concorrenti che si lascia alle spalle ogni giorno – Cnn e Bbc World in testa</a:t>
            </a:r>
          </a:p>
        </p:txBody>
      </p:sp>
    </p:spTree>
    <p:extLst>
      <p:ext uri="{BB962C8B-B14F-4D97-AF65-F5344CB8AC3E}">
        <p14:creationId xmlns:p14="http://schemas.microsoft.com/office/powerpoint/2010/main" val="18812761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F7C8AD-63DF-4A88-9D04-E3D0219C41DD}"/>
              </a:ext>
            </a:extLst>
          </p:cNvPr>
          <p:cNvSpPr>
            <a:spLocks noGrp="1"/>
          </p:cNvSpPr>
          <p:nvPr>
            <p:ph type="title"/>
          </p:nvPr>
        </p:nvSpPr>
        <p:spPr/>
        <p:txBody>
          <a:bodyPr/>
          <a:lstStyle/>
          <a:p>
            <a:r>
              <a:rPr lang="it-IT" dirty="0"/>
              <a:t>                                   EURONEWS</a:t>
            </a:r>
          </a:p>
        </p:txBody>
      </p:sp>
      <p:sp>
        <p:nvSpPr>
          <p:cNvPr id="3" name="Segnaposto contenuto 2">
            <a:extLst>
              <a:ext uri="{FF2B5EF4-FFF2-40B4-BE49-F238E27FC236}">
                <a16:creationId xmlns:a16="http://schemas.microsoft.com/office/drawing/2014/main" id="{084E4AE1-28E8-44A7-A7FB-7A526DC12108}"/>
              </a:ext>
            </a:extLst>
          </p:cNvPr>
          <p:cNvSpPr>
            <a:spLocks noGrp="1"/>
          </p:cNvSpPr>
          <p:nvPr>
            <p:ph idx="1"/>
          </p:nvPr>
        </p:nvSpPr>
        <p:spPr/>
        <p:txBody>
          <a:bodyPr>
            <a:normAutofit fontScale="92500" lnSpcReduction="10000"/>
          </a:bodyPr>
          <a:lstStyle/>
          <a:p>
            <a:pPr fontAlgn="base"/>
            <a:r>
              <a:rPr lang="it-IT" dirty="0"/>
              <a:t>Euronews è sobria, imparziale e attendibile. Ma allo stesso tempo risulta fredda e distante, «così neutra che sembra trasmettere dallo spazio» (Garcia). </a:t>
            </a:r>
          </a:p>
          <a:p>
            <a:pPr fontAlgn="base"/>
            <a:r>
              <a:rPr lang="it-IT" dirty="0"/>
              <a:t>Destino inevitabile di un progetto concepito con molta testa e poco cuore. </a:t>
            </a:r>
          </a:p>
          <a:p>
            <a:pPr fontAlgn="base"/>
            <a:r>
              <a:rPr lang="it-IT" dirty="0"/>
              <a:t>Euronews doveva raggiungere due obiettivi: proteggere il Vecchio Continente dall’egemonia dell’informazione anglosassone e contribuire a «forgiare un’identità e uno spazio pubblico europei».</a:t>
            </a:r>
          </a:p>
          <a:p>
            <a:pPr fontAlgn="base"/>
            <a:r>
              <a:rPr lang="it-IT" dirty="0"/>
              <a:t>A 25 anni dalla nascita, il canale di Lione è di gran lunga la prima tv </a:t>
            </a:r>
            <a:r>
              <a:rPr lang="it-IT" i="1" dirty="0"/>
              <a:t>all-news</a:t>
            </a:r>
            <a:r>
              <a:rPr lang="it-IT" dirty="0"/>
              <a:t> d’Europa ed è impegnata in un programma di forte espansione, anche se «nessuno lo sa»</a:t>
            </a:r>
          </a:p>
          <a:p>
            <a:endParaRPr lang="it-IT" dirty="0"/>
          </a:p>
        </p:txBody>
      </p:sp>
    </p:spTree>
    <p:extLst>
      <p:ext uri="{BB962C8B-B14F-4D97-AF65-F5344CB8AC3E}">
        <p14:creationId xmlns:p14="http://schemas.microsoft.com/office/powerpoint/2010/main" val="27465315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BA90DDA-8860-4F3C-8642-CD747598188C}"/>
              </a:ext>
            </a:extLst>
          </p:cNvPr>
          <p:cNvSpPr>
            <a:spLocks noGrp="1"/>
          </p:cNvSpPr>
          <p:nvPr>
            <p:ph type="title"/>
          </p:nvPr>
        </p:nvSpPr>
        <p:spPr/>
        <p:txBody>
          <a:bodyPr/>
          <a:lstStyle/>
          <a:p>
            <a:r>
              <a:rPr lang="it-IT" dirty="0"/>
              <a:t>                                   EURONEWS</a:t>
            </a:r>
          </a:p>
        </p:txBody>
      </p:sp>
      <p:sp>
        <p:nvSpPr>
          <p:cNvPr id="3" name="Segnaposto contenuto 2">
            <a:extLst>
              <a:ext uri="{FF2B5EF4-FFF2-40B4-BE49-F238E27FC236}">
                <a16:creationId xmlns:a16="http://schemas.microsoft.com/office/drawing/2014/main" id="{90C6457E-C835-4327-AAE6-7BFE522CFC92}"/>
              </a:ext>
            </a:extLst>
          </p:cNvPr>
          <p:cNvSpPr>
            <a:spLocks noGrp="1"/>
          </p:cNvSpPr>
          <p:nvPr>
            <p:ph idx="1"/>
          </p:nvPr>
        </p:nvSpPr>
        <p:spPr>
          <a:xfrm>
            <a:off x="0" y="1894114"/>
            <a:ext cx="11353800" cy="4282849"/>
          </a:xfrm>
        </p:spPr>
        <p:txBody>
          <a:bodyPr>
            <a:normAutofit fontScale="92500" lnSpcReduction="20000"/>
          </a:bodyPr>
          <a:lstStyle/>
          <a:p>
            <a:r>
              <a:rPr lang="it-IT" dirty="0"/>
              <a:t>«Dopo che la Cnn vinse la guerra del Golfo», sintetizza con sarcasmo l’</a:t>
            </a:r>
            <a:r>
              <a:rPr lang="it-IT" i="1" dirty="0"/>
              <a:t>Economist,</a:t>
            </a:r>
            <a:r>
              <a:rPr lang="it-IT" dirty="0"/>
              <a:t> «gli operatori europei del servizio pubblico decisero di combattere l’imperialismo americano». </a:t>
            </a:r>
          </a:p>
          <a:p>
            <a:r>
              <a:rPr lang="it-IT" dirty="0"/>
              <a:t>Per lunghi giorni le immagini da Baghdad furono appannaggio di Ted Turner; il mondo intero dipese dai racconti di Peter Arnett e dalle riprese della sua troupe. Un affronto intollerabile per il Vecchio Continente</a:t>
            </a:r>
          </a:p>
          <a:p>
            <a:r>
              <a:rPr lang="it-IT" dirty="0"/>
              <a:t>Fu così che nel 1992 venne messo nero su bianco il progetto Euronews, un canale a cui si chiedevano gli stessi miracoli dei predecessori, ma con un taglio diverso. Notizie, notizie e ancora notizie. Niente musica o fiction: la priorità assoluta era spezzare l’assedio informativo anglosassone. Non sorprende dunque se la Gran Bretagna preferì scartare il progetto. Alla base del no tedesco, invece, un contenzioso sulla sede del quartier generale, che la Germania voleva a Monaco. La scelta finale cadde su Lione.</a:t>
            </a:r>
          </a:p>
        </p:txBody>
      </p:sp>
    </p:spTree>
    <p:extLst>
      <p:ext uri="{BB962C8B-B14F-4D97-AF65-F5344CB8AC3E}">
        <p14:creationId xmlns:p14="http://schemas.microsoft.com/office/powerpoint/2010/main" val="13699540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14736D-4D91-4CCE-B536-3231C5CCEB07}"/>
              </a:ext>
            </a:extLst>
          </p:cNvPr>
          <p:cNvSpPr>
            <a:spLocks noGrp="1"/>
          </p:cNvSpPr>
          <p:nvPr>
            <p:ph type="title"/>
          </p:nvPr>
        </p:nvSpPr>
        <p:spPr/>
        <p:txBody>
          <a:bodyPr/>
          <a:lstStyle/>
          <a:p>
            <a:r>
              <a:rPr lang="it-IT" dirty="0"/>
              <a:t>                                    EURONEWS</a:t>
            </a:r>
          </a:p>
        </p:txBody>
      </p:sp>
      <p:sp>
        <p:nvSpPr>
          <p:cNvPr id="3" name="Segnaposto contenuto 2">
            <a:extLst>
              <a:ext uri="{FF2B5EF4-FFF2-40B4-BE49-F238E27FC236}">
                <a16:creationId xmlns:a16="http://schemas.microsoft.com/office/drawing/2014/main" id="{15491A9D-27BB-4979-9C64-67F3755E52BD}"/>
              </a:ext>
            </a:extLst>
          </p:cNvPr>
          <p:cNvSpPr>
            <a:spLocks noGrp="1"/>
          </p:cNvSpPr>
          <p:nvPr>
            <p:ph idx="1"/>
          </p:nvPr>
        </p:nvSpPr>
        <p:spPr>
          <a:xfrm>
            <a:off x="326571" y="1600200"/>
            <a:ext cx="11789229" cy="4626429"/>
          </a:xfrm>
        </p:spPr>
        <p:txBody>
          <a:bodyPr>
            <a:normAutofit fontScale="92500"/>
          </a:bodyPr>
          <a:lstStyle/>
          <a:p>
            <a:r>
              <a:rPr lang="it-IT" dirty="0"/>
              <a:t>Euronews fu il primo canale d’informazione multilingue al mondo, trasmettendo in inglese, francese, spagnolo, tedesco e italiano. </a:t>
            </a:r>
          </a:p>
          <a:p>
            <a:r>
              <a:rPr lang="it-IT" dirty="0"/>
              <a:t>Difficile seguire il passo dei concorrenti, quando ogni servizio richiedeva cinque versioni diverse. </a:t>
            </a:r>
          </a:p>
          <a:p>
            <a:r>
              <a:rPr lang="it-IT" dirty="0"/>
              <a:t>Lo stesso motivo per cui storicamente il canale ha limitato al minimo la presenza di giornalisti in video, risultando così spesso «privo di calore e vita»</a:t>
            </a:r>
          </a:p>
          <a:p>
            <a:r>
              <a:rPr lang="it-IT" dirty="0"/>
              <a:t>L’assenza (o quasi) di inviati sul terreno e la necessità di comprimere i costi hanno fatto di Euronews un canale di post-produzione, specializzato nella rielaborazione delle immagini altrui. E qui forse si nasconde il più grande paradosso dell’emittente: una parte significativa delle immagini trasmesse – soprattutto nei primi anni – proviene da </a:t>
            </a:r>
            <a:r>
              <a:rPr lang="it-IT" i="1" dirty="0"/>
              <a:t>Reuters</a:t>
            </a:r>
            <a:r>
              <a:rPr lang="it-IT" dirty="0"/>
              <a:t> e </a:t>
            </a:r>
            <a:r>
              <a:rPr lang="it-IT" i="1" dirty="0"/>
              <a:t>Associated Press</a:t>
            </a:r>
            <a:r>
              <a:rPr lang="it-IT" dirty="0"/>
              <a:t>, ovvero due agenzie di quel mondo anglosassone che Bruxelles voleva contenere.</a:t>
            </a:r>
          </a:p>
        </p:txBody>
      </p:sp>
    </p:spTree>
    <p:extLst>
      <p:ext uri="{BB962C8B-B14F-4D97-AF65-F5344CB8AC3E}">
        <p14:creationId xmlns:p14="http://schemas.microsoft.com/office/powerpoint/2010/main" val="21503836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152650" y="591120"/>
            <a:ext cx="7886700" cy="533625"/>
          </a:xfrm>
        </p:spPr>
        <p:txBody>
          <a:bodyPr/>
          <a:lstStyle/>
          <a:p>
            <a:pPr algn="ctr"/>
            <a:r>
              <a:rPr lang="it-IT" b="1" dirty="0"/>
              <a:t>                    MEDIA E GEOPOLITICA</a:t>
            </a:r>
          </a:p>
        </p:txBody>
      </p:sp>
      <p:sp>
        <p:nvSpPr>
          <p:cNvPr id="3" name="Segnaposto contenuto 2"/>
          <p:cNvSpPr>
            <a:spLocks noGrp="1"/>
          </p:cNvSpPr>
          <p:nvPr>
            <p:ph idx="1"/>
          </p:nvPr>
        </p:nvSpPr>
        <p:spPr>
          <a:xfrm>
            <a:off x="446313" y="1317171"/>
            <a:ext cx="11495315" cy="4949709"/>
          </a:xfrm>
        </p:spPr>
        <p:txBody>
          <a:bodyPr>
            <a:normAutofit fontScale="70000" lnSpcReduction="20000"/>
          </a:bodyPr>
          <a:lstStyle/>
          <a:p>
            <a:r>
              <a:rPr lang="it-IT" dirty="0"/>
              <a:t>L'informazione comunicata attraverso i media </a:t>
            </a:r>
            <a:r>
              <a:rPr lang="it-IT" b="1" dirty="0"/>
              <a:t>non è mai neutrale</a:t>
            </a:r>
            <a:r>
              <a:rPr lang="it-IT" dirty="0"/>
              <a:t> </a:t>
            </a:r>
          </a:p>
          <a:p>
            <a:r>
              <a:rPr lang="it-IT" dirty="0"/>
              <a:t>Ad esempio, la maggior parte dei servizi "esteri" dipende da un numero limitato di fonti filtrate e rielaborate dalle grandi agenzie di stampa (come Reuters) tutte collocate nel mondo occidentale.</a:t>
            </a:r>
          </a:p>
          <a:p>
            <a:r>
              <a:rPr lang="it-IT" dirty="0"/>
              <a:t>Una volta raccolte le notizie vengono poi selezionate sulla base di quello che si ritiene essere il loro valore potenziale ed in seguito codificate attraverso un procedimento di adattamento detto </a:t>
            </a:r>
            <a:r>
              <a:rPr lang="it-IT" b="1" dirty="0"/>
              <a:t>newsmaking</a:t>
            </a:r>
            <a:r>
              <a:rPr lang="it-IT" dirty="0"/>
              <a:t>. </a:t>
            </a:r>
          </a:p>
          <a:p>
            <a:r>
              <a:rPr lang="it-IT" dirty="0"/>
              <a:t>Anche il modo di porgere la notizia ha un significato, non solo perché può distorcerla o falsificarla (prassi in realtà poco diffusa) ma perché la notizia viene «inquadrata» all’interno di una specifica cornice cognitiva che ne indirizza l’interpretazione e quindi il significato =&gt; si parla di </a:t>
            </a:r>
            <a:r>
              <a:rPr lang="it-IT" b="1" dirty="0"/>
              <a:t>framing</a:t>
            </a:r>
            <a:r>
              <a:rPr lang="it-IT" dirty="0"/>
              <a:t> come operazione di montaggio di una notizia all’interno di una cornice cognitiva prefigurata (</a:t>
            </a:r>
            <a:r>
              <a:rPr lang="it-IT" b="1" dirty="0"/>
              <a:t>frame</a:t>
            </a:r>
            <a:r>
              <a:rPr lang="it-IT" dirty="0"/>
              <a:t>) capace di suggerire al pubblico l’interpretazione della notizia stessa (un esempio fatto da </a:t>
            </a:r>
            <a:r>
              <a:rPr lang="it-IT" b="1" dirty="0"/>
              <a:t>Manuel Castells </a:t>
            </a:r>
            <a:r>
              <a:rPr lang="it-IT" dirty="0"/>
              <a:t>è relativo alla guerra in Iraq, la cui narrazione è avvenuta dapprima entro il frame delle armi di distruzione di massa e poi, non essendo state quelle scoperte, attraverso il frame della narrazione del soccorso e  della esportazione della democrazia).</a:t>
            </a:r>
          </a:p>
          <a:p>
            <a:r>
              <a:rPr lang="it-IT" dirty="0"/>
              <a:t>Si parla di "effetto CNN" per sottolineare il ruolo del canale satellitare americano e dell'influenza da esso esercitata sull'opinione pubblica, nell'orientare diverse scelse politiche statunitensi. </a:t>
            </a:r>
          </a:p>
          <a:p>
            <a:r>
              <a:rPr lang="it-IT" dirty="0"/>
              <a:t>Oltre ai telegiornali, anche i programmi di intrattenimento (cinema, fiction, sport) hanno un importante significato geopolitico.</a:t>
            </a:r>
          </a:p>
        </p:txBody>
      </p:sp>
    </p:spTree>
    <p:extLst>
      <p:ext uri="{BB962C8B-B14F-4D97-AF65-F5344CB8AC3E}">
        <p14:creationId xmlns:p14="http://schemas.microsoft.com/office/powerpoint/2010/main" val="3782581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CF5970-AA83-4C0B-8D64-356F471757B9}"/>
              </a:ext>
            </a:extLst>
          </p:cNvPr>
          <p:cNvSpPr>
            <a:spLocks noGrp="1"/>
          </p:cNvSpPr>
          <p:nvPr>
            <p:ph type="title"/>
          </p:nvPr>
        </p:nvSpPr>
        <p:spPr/>
        <p:txBody>
          <a:bodyPr/>
          <a:lstStyle/>
          <a:p>
            <a:r>
              <a:rPr lang="it-IT" dirty="0"/>
              <a:t>                                   EURONEWS</a:t>
            </a:r>
          </a:p>
        </p:txBody>
      </p:sp>
      <p:sp>
        <p:nvSpPr>
          <p:cNvPr id="3" name="Segnaposto contenuto 2">
            <a:extLst>
              <a:ext uri="{FF2B5EF4-FFF2-40B4-BE49-F238E27FC236}">
                <a16:creationId xmlns:a16="http://schemas.microsoft.com/office/drawing/2014/main" id="{951395C8-961E-403C-9C4B-CA889CAAF3BE}"/>
              </a:ext>
            </a:extLst>
          </p:cNvPr>
          <p:cNvSpPr>
            <a:spLocks noGrp="1"/>
          </p:cNvSpPr>
          <p:nvPr>
            <p:ph idx="1"/>
          </p:nvPr>
        </p:nvSpPr>
        <p:spPr>
          <a:xfrm>
            <a:off x="838200" y="1545771"/>
            <a:ext cx="10515600" cy="4631192"/>
          </a:xfrm>
        </p:spPr>
        <p:txBody>
          <a:bodyPr>
            <a:normAutofit/>
          </a:bodyPr>
          <a:lstStyle/>
          <a:p>
            <a:r>
              <a:rPr lang="it-IT" dirty="0"/>
              <a:t>Ma la scelta del multilinguismo ha permesso a Euronews una penetrazione di mercato più capillare rispetto ai suoi concorrenti diretti (Cnn e Bbc World), che invece privilegiano l’inglese. Senza trascurare i vantaggi sul terreno: «La Cnn sbarca con i suoi giornalisti americani. Noi arriviamo con giornalisti arabi, ma espressione dell’identità multiculturale della redazione di Lione», rivendica Michael Peters</a:t>
            </a:r>
          </a:p>
          <a:p>
            <a:r>
              <a:rPr lang="it-IT" dirty="0"/>
              <a:t>Euronews procede su un crinale sottilissimo. È un canale commerciale, posseduto però da un consorzio di reti pubbliche e nato per precisa volontà delle istituzioni europee.</a:t>
            </a:r>
          </a:p>
        </p:txBody>
      </p:sp>
    </p:spTree>
    <p:extLst>
      <p:ext uri="{BB962C8B-B14F-4D97-AF65-F5344CB8AC3E}">
        <p14:creationId xmlns:p14="http://schemas.microsoft.com/office/powerpoint/2010/main" val="29998605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A0F2C2B-2593-4F48-AB3F-9FE1AAA4076F}"/>
              </a:ext>
            </a:extLst>
          </p:cNvPr>
          <p:cNvSpPr>
            <a:spLocks noGrp="1"/>
          </p:cNvSpPr>
          <p:nvPr>
            <p:ph type="title"/>
          </p:nvPr>
        </p:nvSpPr>
        <p:spPr/>
        <p:txBody>
          <a:bodyPr/>
          <a:lstStyle/>
          <a:p>
            <a:r>
              <a:rPr lang="it-IT" dirty="0"/>
              <a:t>                                    EURONEWS</a:t>
            </a:r>
          </a:p>
        </p:txBody>
      </p:sp>
      <p:sp>
        <p:nvSpPr>
          <p:cNvPr id="3" name="Segnaposto contenuto 2">
            <a:extLst>
              <a:ext uri="{FF2B5EF4-FFF2-40B4-BE49-F238E27FC236}">
                <a16:creationId xmlns:a16="http://schemas.microsoft.com/office/drawing/2014/main" id="{AC610132-A5DE-4FAD-9DEE-F7C47064C400}"/>
              </a:ext>
            </a:extLst>
          </p:cNvPr>
          <p:cNvSpPr>
            <a:spLocks noGrp="1"/>
          </p:cNvSpPr>
          <p:nvPr>
            <p:ph idx="1"/>
          </p:nvPr>
        </p:nvSpPr>
        <p:spPr>
          <a:xfrm>
            <a:off x="857213" y="1628800"/>
            <a:ext cx="11117073" cy="4630486"/>
          </a:xfrm>
        </p:spPr>
        <p:txBody>
          <a:bodyPr>
            <a:normAutofit fontScale="92500" lnSpcReduction="10000"/>
          </a:bodyPr>
          <a:lstStyle/>
          <a:p>
            <a:r>
              <a:rPr lang="it-IT" dirty="0"/>
              <a:t>Il risultato di questo complesso gioco d’equilibri linguistico-istituzionali è un canale freddo, impersonale. Esattamente il contrario di una vetrina della </a:t>
            </a:r>
            <a:r>
              <a:rPr lang="it-IT" i="1" dirty="0"/>
              <a:t>stylish Europe</a:t>
            </a:r>
            <a:r>
              <a:rPr lang="it-IT" dirty="0"/>
              <a:t>, la «superpotenza metrosexual» celebrata in tempi più fortunati da Parag Khanna (</a:t>
            </a:r>
            <a:r>
              <a:rPr lang="en-US" dirty="0"/>
              <a:t>KHANNA, «The Metrosexual Superpower», </a:t>
            </a:r>
            <a:r>
              <a:rPr lang="en-US" i="1" dirty="0"/>
              <a:t>Foreign Policy,</a:t>
            </a:r>
            <a:r>
              <a:rPr lang="en-US" dirty="0"/>
              <a:t> 2004)</a:t>
            </a:r>
          </a:p>
          <a:p>
            <a:r>
              <a:rPr lang="it-IT" dirty="0"/>
              <a:t>Per invertire questa tendenza l’emittente è impegnata in un’opera di </a:t>
            </a:r>
            <a:r>
              <a:rPr lang="it-IT" i="1" dirty="0"/>
              <a:t>restyling</a:t>
            </a:r>
            <a:r>
              <a:rPr lang="it-IT" dirty="0"/>
              <a:t> che non si limita al ritocco superficiale. Dopo aver modificato il logo nel 2008 (abbandonando il blu europeo a vantaggio del grigio, segno evidente della volontà di svincolarsi dall’equivoco della tv pubblica europea) Euronews ha avviato una riforma delle politiche video: l’obiettivo è passare dalla post-produzione alla produzione. Il che significa più telecamere e più giornalisti sul campo, per cercare di restituire calore all’emittente pur nel rispetto della linea imparziale</a:t>
            </a:r>
          </a:p>
        </p:txBody>
      </p:sp>
    </p:spTree>
    <p:extLst>
      <p:ext uri="{BB962C8B-B14F-4D97-AF65-F5344CB8AC3E}">
        <p14:creationId xmlns:p14="http://schemas.microsoft.com/office/powerpoint/2010/main" val="20629527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CF2937-A548-4247-AAFC-D8EB2583F7B7}"/>
              </a:ext>
            </a:extLst>
          </p:cNvPr>
          <p:cNvSpPr>
            <a:spLocks noGrp="1"/>
          </p:cNvSpPr>
          <p:nvPr>
            <p:ph type="title"/>
          </p:nvPr>
        </p:nvSpPr>
        <p:spPr/>
        <p:txBody>
          <a:bodyPr/>
          <a:lstStyle/>
          <a:p>
            <a:r>
              <a:rPr lang="it-IT" dirty="0"/>
              <a:t>                                     EURONEWS</a:t>
            </a:r>
          </a:p>
        </p:txBody>
      </p:sp>
      <p:sp>
        <p:nvSpPr>
          <p:cNvPr id="3" name="Segnaposto contenuto 2">
            <a:extLst>
              <a:ext uri="{FF2B5EF4-FFF2-40B4-BE49-F238E27FC236}">
                <a16:creationId xmlns:a16="http://schemas.microsoft.com/office/drawing/2014/main" id="{D6E3F79C-E4C0-4FDA-A361-61AD736DA695}"/>
              </a:ext>
            </a:extLst>
          </p:cNvPr>
          <p:cNvSpPr>
            <a:spLocks noGrp="1"/>
          </p:cNvSpPr>
          <p:nvPr>
            <p:ph idx="1"/>
          </p:nvPr>
        </p:nvSpPr>
        <p:spPr>
          <a:xfrm>
            <a:off x="838200" y="1534886"/>
            <a:ext cx="10515600" cy="4642077"/>
          </a:xfrm>
        </p:spPr>
        <p:txBody>
          <a:bodyPr>
            <a:normAutofit/>
          </a:bodyPr>
          <a:lstStyle/>
          <a:p>
            <a:r>
              <a:rPr lang="it-IT" dirty="0"/>
              <a:t>Comunque, sette milioni e mezzo di spettatori al giorno sono un risultato invidiabile, che piazza Euronews saldamente al comando delle reti </a:t>
            </a:r>
            <a:r>
              <a:rPr lang="it-IT" i="1" dirty="0"/>
              <a:t>all-news</a:t>
            </a:r>
            <a:r>
              <a:rPr lang="it-IT" dirty="0"/>
              <a:t> in Europa. Netto il vantaggio anche nella fascia che più interessa il canale, ovvero il 20% dei contribuenti più ricchi. Le lingue offerte oggi sono dodici, con l’ultimo ingresso del polacco, dopo l’arabo, l’ucraino e il farsi. Quasi 400 i giornalisti impiegati</a:t>
            </a:r>
          </a:p>
          <a:p>
            <a:r>
              <a:rPr lang="it-IT" dirty="0"/>
              <a:t>Pur con tutti i suoi limiti, Euronews è insomma riuscita a spezzare il dominio anglosassone Cnn-Bbc in Europa </a:t>
            </a:r>
            <a:r>
              <a:rPr lang="it-IT" i="1" dirty="0"/>
              <a:t>.</a:t>
            </a:r>
            <a:endParaRPr lang="it-IT" dirty="0"/>
          </a:p>
        </p:txBody>
      </p:sp>
    </p:spTree>
    <p:extLst>
      <p:ext uri="{BB962C8B-B14F-4D97-AF65-F5344CB8AC3E}">
        <p14:creationId xmlns:p14="http://schemas.microsoft.com/office/powerpoint/2010/main" val="8933836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51403D1-9937-4212-AE62-F3AB449187B1}"/>
              </a:ext>
            </a:extLst>
          </p:cNvPr>
          <p:cNvSpPr>
            <a:spLocks noGrp="1"/>
          </p:cNvSpPr>
          <p:nvPr>
            <p:ph type="title"/>
          </p:nvPr>
        </p:nvSpPr>
        <p:spPr/>
        <p:txBody>
          <a:bodyPr/>
          <a:lstStyle/>
          <a:p>
            <a:r>
              <a:rPr lang="it-IT" dirty="0"/>
              <a:t>                                   EURONEWS</a:t>
            </a:r>
          </a:p>
        </p:txBody>
      </p:sp>
      <p:sp>
        <p:nvSpPr>
          <p:cNvPr id="3" name="Segnaposto contenuto 2">
            <a:extLst>
              <a:ext uri="{FF2B5EF4-FFF2-40B4-BE49-F238E27FC236}">
                <a16:creationId xmlns:a16="http://schemas.microsoft.com/office/drawing/2014/main" id="{E1520F65-3FDF-42DB-A5F0-990706109281}"/>
              </a:ext>
            </a:extLst>
          </p:cNvPr>
          <p:cNvSpPr>
            <a:spLocks noGrp="1"/>
          </p:cNvSpPr>
          <p:nvPr>
            <p:ph idx="1"/>
          </p:nvPr>
        </p:nvSpPr>
        <p:spPr>
          <a:xfrm>
            <a:off x="446313" y="1600200"/>
            <a:ext cx="11397343" cy="4767943"/>
          </a:xfrm>
        </p:spPr>
        <p:txBody>
          <a:bodyPr>
            <a:normAutofit lnSpcReduction="10000"/>
          </a:bodyPr>
          <a:lstStyle/>
          <a:p>
            <a:pPr fontAlgn="base"/>
            <a:r>
              <a:rPr lang="it-IT" dirty="0"/>
              <a:t>Lo spazio audiovisivo europeo, però, oggi somiglia più a un «patchwork di pubblici differenti» che a un insieme omogeneo. </a:t>
            </a:r>
          </a:p>
          <a:p>
            <a:pPr fontAlgn="base"/>
            <a:r>
              <a:rPr lang="it-IT" dirty="0"/>
              <a:t>Il disegno di rafforzare l’identità comune tramite un canale televisivo ha fallito. </a:t>
            </a:r>
          </a:p>
          <a:p>
            <a:pPr fontAlgn="base"/>
            <a:r>
              <a:rPr lang="it-IT" dirty="0"/>
              <a:t>Per usare un’espressione di Philip Schlesinger (prof. Di social politics), a fallire è stata «la tecno-utopia di superare la diversità culturale europea tramite le forze del mercato e tecnologiche».</a:t>
            </a:r>
          </a:p>
          <a:p>
            <a:pPr fontAlgn="base"/>
            <a:r>
              <a:rPr lang="it-IT" dirty="0"/>
              <a:t>«Euronews soffre degli stessi mali di cui soffre l’Europa». A cominciare dall’incapacità di definirsi. Cosa vuol dire adottare una prospettiva europea sulle notizie? «Francamente, non c’è alcun denominatore comune per tutti gli europei», riconosce un giornalista dell’emittente. «Quindi, da un punto di vista editoriale, è piuttosto difficile costruirne uno».</a:t>
            </a:r>
          </a:p>
          <a:p>
            <a:endParaRPr lang="it-IT" dirty="0"/>
          </a:p>
        </p:txBody>
      </p:sp>
    </p:spTree>
    <p:extLst>
      <p:ext uri="{BB962C8B-B14F-4D97-AF65-F5344CB8AC3E}">
        <p14:creationId xmlns:p14="http://schemas.microsoft.com/office/powerpoint/2010/main" val="22081939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C6C3D4C-CFD7-4FC5-91C2-30E7EC3BEDCF}"/>
              </a:ext>
            </a:extLst>
          </p:cNvPr>
          <p:cNvSpPr>
            <a:spLocks noGrp="1"/>
          </p:cNvSpPr>
          <p:nvPr>
            <p:ph type="title"/>
          </p:nvPr>
        </p:nvSpPr>
        <p:spPr>
          <a:xfrm>
            <a:off x="4775200" y="274638"/>
            <a:ext cx="6807200" cy="939784"/>
          </a:xfrm>
        </p:spPr>
        <p:txBody>
          <a:bodyPr/>
          <a:lstStyle/>
          <a:p>
            <a:pPr algn="ctr"/>
            <a:r>
              <a:rPr lang="it-IT" dirty="0"/>
              <a:t>AL JAZEERA e LA «PRIMAVERA ARABA»</a:t>
            </a:r>
          </a:p>
        </p:txBody>
      </p:sp>
      <p:sp>
        <p:nvSpPr>
          <p:cNvPr id="3" name="Segnaposto contenuto 2">
            <a:extLst>
              <a:ext uri="{FF2B5EF4-FFF2-40B4-BE49-F238E27FC236}">
                <a16:creationId xmlns:a16="http://schemas.microsoft.com/office/drawing/2014/main" id="{066E7C7C-8A3C-4C12-904B-DB74E690B43A}"/>
              </a:ext>
            </a:extLst>
          </p:cNvPr>
          <p:cNvSpPr>
            <a:spLocks noGrp="1"/>
          </p:cNvSpPr>
          <p:nvPr>
            <p:ph idx="1"/>
          </p:nvPr>
        </p:nvSpPr>
        <p:spPr>
          <a:xfrm>
            <a:off x="0" y="1473200"/>
            <a:ext cx="12110720" cy="4703763"/>
          </a:xfrm>
        </p:spPr>
        <p:txBody>
          <a:bodyPr>
            <a:normAutofit fontScale="77500" lnSpcReduction="20000"/>
          </a:bodyPr>
          <a:lstStyle/>
          <a:p>
            <a:r>
              <a:rPr lang="it-IT" dirty="0">
                <a:solidFill>
                  <a:srgbClr val="3E3F3E"/>
                </a:solidFill>
                <a:latin typeface="Crimson Text"/>
              </a:rPr>
              <a:t>I</a:t>
            </a:r>
            <a:r>
              <a:rPr lang="it-IT" b="0" i="0" dirty="0">
                <a:solidFill>
                  <a:srgbClr val="3E3F3E"/>
                </a:solidFill>
                <a:effectLst/>
                <a:latin typeface="Crimson Text"/>
              </a:rPr>
              <a:t>l lancio di Al Jazeera nel </a:t>
            </a:r>
            <a:r>
              <a:rPr lang="it-IT" b="0" i="0" dirty="0">
                <a:solidFill>
                  <a:srgbClr val="00B0F0"/>
                </a:solidFill>
                <a:effectLst/>
                <a:latin typeface="Crimson Text"/>
              </a:rPr>
              <a:t>1996</a:t>
            </a:r>
            <a:r>
              <a:rPr lang="it-IT" b="0" i="0" dirty="0">
                <a:solidFill>
                  <a:srgbClr val="3E3F3E"/>
                </a:solidFill>
                <a:effectLst/>
                <a:latin typeface="Crimson Text"/>
              </a:rPr>
              <a:t> rappresenta un punto di svolta nella relazione tra mass media e equilibri geopolitici nel mondo arabo. </a:t>
            </a:r>
          </a:p>
          <a:p>
            <a:r>
              <a:rPr lang="it-IT" b="0" i="0" dirty="0">
                <a:solidFill>
                  <a:srgbClr val="3E3F3E"/>
                </a:solidFill>
                <a:effectLst/>
                <a:latin typeface="Crimson Text"/>
              </a:rPr>
              <a:t>Per comprendere la portata di questo evento bisogna focalizzarsi sul finanziatore unico di Al Jazeera: l’emirato del Qatar, un paese che si è trasformato da entità insignificante ad attore regionale di primo piano.</a:t>
            </a:r>
          </a:p>
          <a:p>
            <a:r>
              <a:rPr lang="it-IT" b="0" i="0" dirty="0">
                <a:solidFill>
                  <a:srgbClr val="3E3F3E"/>
                </a:solidFill>
                <a:effectLst/>
                <a:latin typeface="Crimson Text"/>
              </a:rPr>
              <a:t>Finanziando la prima impresa giornalistica transnazionale in lingua araba in grado di adottare standard professionali paragonabili ai grandi colossi dell’informazione, il Qatar è riuscito a catturare l’attenzione di un pubblico di circa 50 milioni di spettatori. </a:t>
            </a:r>
          </a:p>
          <a:p>
            <a:r>
              <a:rPr lang="it-IT" b="0" i="0" dirty="0">
                <a:solidFill>
                  <a:srgbClr val="3E3F3E"/>
                </a:solidFill>
                <a:effectLst/>
                <a:latin typeface="Crimson Text"/>
              </a:rPr>
              <a:t>Con una linea editoriale caratterizzata da una forte predilezione per le vicende conflittuali e le opinioni controverse, Al Jazeera ha rotto parecchi tabù radicati nella cultura giornalistica del mondo arabo, includendo nelle proprie storie anche le voci dei movimenti d’opposizione, compresi i gruppi islamisti armati. </a:t>
            </a:r>
          </a:p>
          <a:p>
            <a:r>
              <a:rPr lang="it-IT" b="0" i="0" dirty="0">
                <a:solidFill>
                  <a:srgbClr val="3E3F3E"/>
                </a:solidFill>
                <a:effectLst/>
                <a:latin typeface="Crimson Text"/>
              </a:rPr>
              <a:t>Questo ha significato entrare a gamba tesa negli affari interni della maggior parte dei regimi al potere in Medio Oriente. </a:t>
            </a:r>
          </a:p>
          <a:p>
            <a:r>
              <a:rPr lang="it-IT" b="0" i="0" dirty="0">
                <a:solidFill>
                  <a:srgbClr val="3E3F3E"/>
                </a:solidFill>
                <a:effectLst/>
                <a:latin typeface="Crimson Text"/>
              </a:rPr>
              <a:t>Gli attentati dell’11 settembre 2001 hanno poi proiettato quello che era stato fino a quel momento un fenomeno regionale in una dimensione globale, determinando l’insorgere di tensioni tra Al Jazeera e molti attori governativi occidentali.</a:t>
            </a:r>
            <a:endParaRPr lang="it-IT" dirty="0"/>
          </a:p>
        </p:txBody>
      </p:sp>
    </p:spTree>
    <p:extLst>
      <p:ext uri="{BB962C8B-B14F-4D97-AF65-F5344CB8AC3E}">
        <p14:creationId xmlns:p14="http://schemas.microsoft.com/office/powerpoint/2010/main" val="336989702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C6C3D4C-CFD7-4FC5-91C2-30E7EC3BEDCF}"/>
              </a:ext>
            </a:extLst>
          </p:cNvPr>
          <p:cNvSpPr>
            <a:spLocks noGrp="1"/>
          </p:cNvSpPr>
          <p:nvPr>
            <p:ph type="title"/>
          </p:nvPr>
        </p:nvSpPr>
        <p:spPr>
          <a:xfrm>
            <a:off x="4775200" y="274638"/>
            <a:ext cx="6807200" cy="939784"/>
          </a:xfrm>
        </p:spPr>
        <p:txBody>
          <a:bodyPr/>
          <a:lstStyle/>
          <a:p>
            <a:pPr algn="ctr"/>
            <a:r>
              <a:rPr lang="it-IT" dirty="0"/>
              <a:t>AL JAZEERA e LA «PRIMAVERA ARABA»</a:t>
            </a:r>
          </a:p>
        </p:txBody>
      </p:sp>
      <p:sp>
        <p:nvSpPr>
          <p:cNvPr id="3" name="Segnaposto contenuto 2">
            <a:extLst>
              <a:ext uri="{FF2B5EF4-FFF2-40B4-BE49-F238E27FC236}">
                <a16:creationId xmlns:a16="http://schemas.microsoft.com/office/drawing/2014/main" id="{066E7C7C-8A3C-4C12-904B-DB74E690B43A}"/>
              </a:ext>
            </a:extLst>
          </p:cNvPr>
          <p:cNvSpPr>
            <a:spLocks noGrp="1"/>
          </p:cNvSpPr>
          <p:nvPr>
            <p:ph idx="1"/>
          </p:nvPr>
        </p:nvSpPr>
        <p:spPr>
          <a:xfrm>
            <a:off x="0" y="1473200"/>
            <a:ext cx="12110720" cy="4703763"/>
          </a:xfrm>
        </p:spPr>
        <p:txBody>
          <a:bodyPr>
            <a:normAutofit fontScale="85000" lnSpcReduction="10000"/>
          </a:bodyPr>
          <a:lstStyle/>
          <a:p>
            <a:r>
              <a:rPr lang="it-IT" b="0" i="0" dirty="0">
                <a:solidFill>
                  <a:srgbClr val="3E3F3E"/>
                </a:solidFill>
                <a:effectLst/>
                <a:latin typeface="Crimson Text"/>
              </a:rPr>
              <a:t>L’ascesa del Qatar nell’arena internazionale è stata dunque avviata tanto sul binario della politica quanto su quello della sua rappresentazione. Il paese andava stringendo rapporti sempre più stretti di cooperazione economica e militare con un vastissimo spettro di soggetti, dagli Stati Uniti all’Iran e, contemporaneamente, rafforzava le proprie relazioni con Hamas, Hezbollah e il Sudan, diventando un convitato indispensabile per qualsiasi negoziato sulla stabilità nella regione. </a:t>
            </a:r>
          </a:p>
          <a:p>
            <a:r>
              <a:rPr lang="it-IT" b="0" i="0" dirty="0">
                <a:solidFill>
                  <a:srgbClr val="3E3F3E"/>
                </a:solidFill>
                <a:effectLst/>
                <a:latin typeface="Crimson Text"/>
              </a:rPr>
              <a:t>Allo stesso tempo Al Jazeera, con i suoi scoop e la capacità di trasmettere live dagli angoli caldi del Medio Oriente, si trasformava, per le opinioni pubbliche arabe, nel principale autore della ricostruzione giornalistica della realtà. </a:t>
            </a:r>
          </a:p>
          <a:p>
            <a:r>
              <a:rPr lang="it-IT" b="0" i="0" dirty="0">
                <a:solidFill>
                  <a:srgbClr val="3E3F3E"/>
                </a:solidFill>
                <a:effectLst/>
                <a:latin typeface="Crimson Text"/>
              </a:rPr>
              <a:t>Al Jazeera non ha assunto dunque la struttura di un semplice organo di propaganda al servizio del monarca qatariano, al contrario, la reputazione giornalistica che si è costruita tra le audience arabe ne ha fatto il primo vero ‘global media’ non occidentale. </a:t>
            </a:r>
          </a:p>
          <a:p>
            <a:r>
              <a:rPr lang="it-IT" b="0" i="0" dirty="0">
                <a:solidFill>
                  <a:srgbClr val="3E3F3E"/>
                </a:solidFill>
                <a:effectLst/>
                <a:latin typeface="Crimson Text"/>
              </a:rPr>
              <a:t>Proprio questo elemento rappresenta la chiave del successo dell’operazione, anche in termini strategici: mentre per il pubblico, che ragiona sulla base della qualità dell’offerta, Al Jazeera è soltanto Al Jazeera, agli occhi di governi e attori politici un tale gigante nella produzione di contenuti simbolici rappresenta un’arma pericolosa nelle mani del Qatar.</a:t>
            </a:r>
            <a:endParaRPr lang="it-IT" dirty="0"/>
          </a:p>
        </p:txBody>
      </p:sp>
    </p:spTree>
    <p:extLst>
      <p:ext uri="{BB962C8B-B14F-4D97-AF65-F5344CB8AC3E}">
        <p14:creationId xmlns:p14="http://schemas.microsoft.com/office/powerpoint/2010/main" val="40916216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C6C3D4C-CFD7-4FC5-91C2-30E7EC3BEDCF}"/>
              </a:ext>
            </a:extLst>
          </p:cNvPr>
          <p:cNvSpPr>
            <a:spLocks noGrp="1"/>
          </p:cNvSpPr>
          <p:nvPr>
            <p:ph type="title"/>
          </p:nvPr>
        </p:nvSpPr>
        <p:spPr>
          <a:xfrm>
            <a:off x="4775200" y="274638"/>
            <a:ext cx="6807200" cy="939784"/>
          </a:xfrm>
        </p:spPr>
        <p:txBody>
          <a:bodyPr/>
          <a:lstStyle/>
          <a:p>
            <a:pPr algn="ctr"/>
            <a:r>
              <a:rPr lang="it-IT" dirty="0"/>
              <a:t>AL JAZEERA e LA «PRIMAVERA ARABA»</a:t>
            </a:r>
          </a:p>
        </p:txBody>
      </p:sp>
      <p:sp>
        <p:nvSpPr>
          <p:cNvPr id="3" name="Segnaposto contenuto 2">
            <a:extLst>
              <a:ext uri="{FF2B5EF4-FFF2-40B4-BE49-F238E27FC236}">
                <a16:creationId xmlns:a16="http://schemas.microsoft.com/office/drawing/2014/main" id="{066E7C7C-8A3C-4C12-904B-DB74E690B43A}"/>
              </a:ext>
            </a:extLst>
          </p:cNvPr>
          <p:cNvSpPr>
            <a:spLocks noGrp="1"/>
          </p:cNvSpPr>
          <p:nvPr>
            <p:ph idx="1"/>
          </p:nvPr>
        </p:nvSpPr>
        <p:spPr>
          <a:xfrm>
            <a:off x="0" y="1473200"/>
            <a:ext cx="12110720" cy="4703763"/>
          </a:xfrm>
        </p:spPr>
        <p:txBody>
          <a:bodyPr>
            <a:normAutofit fontScale="92500" lnSpcReduction="10000"/>
          </a:bodyPr>
          <a:lstStyle/>
          <a:p>
            <a:r>
              <a:rPr lang="it-IT" b="0" i="0" dirty="0">
                <a:solidFill>
                  <a:srgbClr val="3E3F3E"/>
                </a:solidFill>
                <a:effectLst/>
                <a:latin typeface="Crimson Text"/>
              </a:rPr>
              <a:t>Nel 2006, con il reclutamento di alcuni tra i volti più importanti di Cnn e Bbc, è nata Al Jazeera English (Aje), canale ‘all news’ che guarda sia al Sud del mondo che a quei settori delle opinioni pubbliche occidentali particolarmente attenti alle notizie da aree ‘periferiche’. </a:t>
            </a:r>
          </a:p>
          <a:p>
            <a:r>
              <a:rPr lang="it-IT" b="0" i="0" dirty="0">
                <a:solidFill>
                  <a:srgbClr val="3E3F3E"/>
                </a:solidFill>
                <a:effectLst/>
                <a:latin typeface="Crimson Text"/>
              </a:rPr>
              <a:t>Le difficoltà incontrate da Aje nell’ottenere licenze e stipulare accordi per trasmettere via cavo e via satellite su alcune piazze particolarmente strategiche, come gli Usa o l’India, mostrano come questa espansione abbia impensierito notevolmente governi e potenziali </a:t>
            </a:r>
            <a:r>
              <a:rPr lang="it-IT" b="0" i="1" dirty="0">
                <a:solidFill>
                  <a:srgbClr val="3E3F3E"/>
                </a:solidFill>
                <a:effectLst/>
                <a:latin typeface="Crimson Text"/>
              </a:rPr>
              <a:t>competitor</a:t>
            </a:r>
            <a:r>
              <a:rPr lang="it-IT" b="0" i="0" dirty="0">
                <a:solidFill>
                  <a:srgbClr val="3E3F3E"/>
                </a:solidFill>
                <a:effectLst/>
                <a:latin typeface="Crimson Text"/>
              </a:rPr>
              <a:t> già presenti nei singoli mercati delle news.</a:t>
            </a:r>
          </a:p>
          <a:p>
            <a:r>
              <a:rPr lang="it-IT" b="0" i="0" dirty="0">
                <a:solidFill>
                  <a:srgbClr val="3E3F3E"/>
                </a:solidFill>
                <a:effectLst/>
                <a:latin typeface="Crimson Text"/>
              </a:rPr>
              <a:t>La ‘Primavera araba’ del 2011 ha rappresentato per Al Jazeera una grande occasione per incassare gli interessi di questa complessa e diversificata strategia editoriale. Potendo contare su una presenza capillare sul territorio e soprattutto su una rete sorprendente di contatti, il network si è imposto come </a:t>
            </a:r>
            <a:r>
              <a:rPr lang="it-IT" b="0" i="1" dirty="0">
                <a:solidFill>
                  <a:srgbClr val="3E3F3E"/>
                </a:solidFill>
                <a:effectLst/>
                <a:latin typeface="Crimson Text"/>
              </a:rPr>
              <a:t>news maker</a:t>
            </a:r>
            <a:r>
              <a:rPr lang="it-IT" b="0" i="0" dirty="0">
                <a:solidFill>
                  <a:srgbClr val="3E3F3E"/>
                </a:solidFill>
                <a:effectLst/>
                <a:latin typeface="Crimson Text"/>
              </a:rPr>
              <a:t> unico rispetto alle vicende che hanno sconvolto il Medio Oriente.</a:t>
            </a:r>
            <a:endParaRPr lang="it-IT" dirty="0"/>
          </a:p>
        </p:txBody>
      </p:sp>
    </p:spTree>
    <p:extLst>
      <p:ext uri="{BB962C8B-B14F-4D97-AF65-F5344CB8AC3E}">
        <p14:creationId xmlns:p14="http://schemas.microsoft.com/office/powerpoint/2010/main" val="121748027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C6C3D4C-CFD7-4FC5-91C2-30E7EC3BEDCF}"/>
              </a:ext>
            </a:extLst>
          </p:cNvPr>
          <p:cNvSpPr>
            <a:spLocks noGrp="1"/>
          </p:cNvSpPr>
          <p:nvPr>
            <p:ph type="title"/>
          </p:nvPr>
        </p:nvSpPr>
        <p:spPr>
          <a:xfrm>
            <a:off x="4775200" y="274638"/>
            <a:ext cx="6807200" cy="939784"/>
          </a:xfrm>
        </p:spPr>
        <p:txBody>
          <a:bodyPr/>
          <a:lstStyle/>
          <a:p>
            <a:pPr algn="ctr"/>
            <a:r>
              <a:rPr lang="it-IT" dirty="0"/>
              <a:t>AL JAZEERA e LA «PRIMAVERA ARABA»</a:t>
            </a:r>
          </a:p>
        </p:txBody>
      </p:sp>
      <p:sp>
        <p:nvSpPr>
          <p:cNvPr id="3" name="Segnaposto contenuto 2">
            <a:extLst>
              <a:ext uri="{FF2B5EF4-FFF2-40B4-BE49-F238E27FC236}">
                <a16:creationId xmlns:a16="http://schemas.microsoft.com/office/drawing/2014/main" id="{066E7C7C-8A3C-4C12-904B-DB74E690B43A}"/>
              </a:ext>
            </a:extLst>
          </p:cNvPr>
          <p:cNvSpPr>
            <a:spLocks noGrp="1"/>
          </p:cNvSpPr>
          <p:nvPr>
            <p:ph idx="1"/>
          </p:nvPr>
        </p:nvSpPr>
        <p:spPr>
          <a:xfrm>
            <a:off x="0" y="1473200"/>
            <a:ext cx="12110720" cy="4703763"/>
          </a:xfrm>
        </p:spPr>
        <p:txBody>
          <a:bodyPr>
            <a:normAutofit fontScale="85000" lnSpcReduction="10000"/>
          </a:bodyPr>
          <a:lstStyle/>
          <a:p>
            <a:r>
              <a:rPr lang="it-IT" b="0" i="0" dirty="0">
                <a:solidFill>
                  <a:srgbClr val="3E3F3E"/>
                </a:solidFill>
                <a:effectLst/>
                <a:latin typeface="Crimson Text"/>
              </a:rPr>
              <a:t>Aje ha così ampliato ulteriormente il numero dei suoi ammiratori in Occidente, soprattutto negli Stati Uniti. </a:t>
            </a:r>
          </a:p>
          <a:p>
            <a:r>
              <a:rPr lang="it-IT" b="0" i="0" dirty="0">
                <a:solidFill>
                  <a:srgbClr val="3E3F3E"/>
                </a:solidFill>
                <a:effectLst/>
                <a:latin typeface="Crimson Text"/>
              </a:rPr>
              <a:t>Il canale in arabo, invece, ha contribuito al diffondersi a livello regionale del lessico e dei simboli della ‘rivoluzione’, mantenendo però un’attenzione differenziata alle singole piazze</a:t>
            </a:r>
          </a:p>
          <a:p>
            <a:r>
              <a:rPr lang="it-IT" b="0" i="0" dirty="0">
                <a:solidFill>
                  <a:srgbClr val="3E3F3E"/>
                </a:solidFill>
                <a:effectLst/>
                <a:latin typeface="Crimson Text"/>
              </a:rPr>
              <a:t>In termini giornalistici, la cifra distintiva dell’approccio di Al Jazeera ai sollevamenti arabi del 2011 è stata la capacità di utilizzare i </a:t>
            </a:r>
            <a:r>
              <a:rPr lang="it-IT" b="0" i="1" dirty="0">
                <a:solidFill>
                  <a:srgbClr val="3E3F3E"/>
                </a:solidFill>
                <a:effectLst/>
                <a:latin typeface="Crimson Text"/>
              </a:rPr>
              <a:t>social media</a:t>
            </a:r>
            <a:r>
              <a:rPr lang="it-IT" b="0" i="0" dirty="0">
                <a:solidFill>
                  <a:srgbClr val="3E3F3E"/>
                </a:solidFill>
                <a:effectLst/>
                <a:latin typeface="Crimson Text"/>
              </a:rPr>
              <a:t> non solo come canali alternativi per informare il proprio pubblico, ma anche come ambienti per sviluppare alleanze nella produzione di notizie con </a:t>
            </a:r>
            <a:r>
              <a:rPr lang="it-IT" b="0" i="1" dirty="0">
                <a:solidFill>
                  <a:srgbClr val="3E3F3E"/>
                </a:solidFill>
                <a:effectLst/>
                <a:latin typeface="Crimson Text"/>
              </a:rPr>
              <a:t>blogger</a:t>
            </a:r>
            <a:r>
              <a:rPr lang="it-IT" b="0" i="0" dirty="0">
                <a:solidFill>
                  <a:srgbClr val="3E3F3E"/>
                </a:solidFill>
                <a:effectLst/>
                <a:latin typeface="Crimson Text"/>
              </a:rPr>
              <a:t> e </a:t>
            </a:r>
            <a:r>
              <a:rPr lang="it-IT" b="0" i="1" dirty="0">
                <a:solidFill>
                  <a:srgbClr val="3E3F3E"/>
                </a:solidFill>
                <a:effectLst/>
                <a:latin typeface="Crimson Text"/>
              </a:rPr>
              <a:t>citizen journalist</a:t>
            </a:r>
            <a:r>
              <a:rPr lang="it-IT" b="0" i="0" dirty="0">
                <a:solidFill>
                  <a:srgbClr val="3E3F3E"/>
                </a:solidFill>
                <a:effectLst/>
                <a:latin typeface="Crimson Text"/>
              </a:rPr>
              <a:t>, vere star di quelle concitate settimane. Anche in questo caso, dunque, scelte editoriali ardite e innovative hanno determinato un vantaggio competitivo prezioso non solo per il network, ma anche per il suo finanziatore.</a:t>
            </a:r>
          </a:p>
          <a:p>
            <a:pPr algn="just"/>
            <a:r>
              <a:rPr lang="it-IT" b="0" i="0" dirty="0">
                <a:solidFill>
                  <a:srgbClr val="3E3F3E"/>
                </a:solidFill>
                <a:effectLst/>
                <a:latin typeface="Crimson Text"/>
              </a:rPr>
              <a:t>Il modello Al Jazeera dunque ha visto un piccolo e ricchissimo paese creare uno dei più estesi network giornalistici al mondo, trovando, nella relazione tra questo marchio e gli ormai numerosi pubblici per i quali esso è sinonimo di notizie di qualità, uno degli strumenti chiave per proiettare la propria influenza internazionale. Un modello che appare tanto affascinante quanto difficilmente replicabile.</a:t>
            </a:r>
            <a:endParaRPr lang="it-IT" b="1" i="0" dirty="0">
              <a:solidFill>
                <a:srgbClr val="3E3F3E"/>
              </a:solidFill>
              <a:effectLst/>
              <a:latin typeface="Montserrat" panose="00000500000000000000" pitchFamily="2" charset="0"/>
            </a:endParaRPr>
          </a:p>
          <a:p>
            <a:endParaRPr lang="it-IT" dirty="0"/>
          </a:p>
        </p:txBody>
      </p:sp>
    </p:spTree>
    <p:extLst>
      <p:ext uri="{BB962C8B-B14F-4D97-AF65-F5344CB8AC3E}">
        <p14:creationId xmlns:p14="http://schemas.microsoft.com/office/powerpoint/2010/main" val="4066811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0E58EC9-C195-487C-B142-0397211172E7}"/>
              </a:ext>
            </a:extLst>
          </p:cNvPr>
          <p:cNvSpPr>
            <a:spLocks noGrp="1"/>
          </p:cNvSpPr>
          <p:nvPr>
            <p:ph type="title"/>
          </p:nvPr>
        </p:nvSpPr>
        <p:spPr/>
        <p:txBody>
          <a:bodyPr/>
          <a:lstStyle/>
          <a:p>
            <a:pPr algn="ctr"/>
            <a:br>
              <a:rPr lang="it-IT" dirty="0"/>
            </a:br>
            <a:br>
              <a:rPr lang="it-IT" dirty="0"/>
            </a:br>
            <a:br>
              <a:rPr lang="it-IT" dirty="0"/>
            </a:br>
            <a:br>
              <a:rPr lang="it-IT" dirty="0"/>
            </a:br>
            <a:r>
              <a:rPr lang="it-IT" dirty="0"/>
              <a:t>GEOPOLITICA E MEDIA</a:t>
            </a:r>
            <a:br>
              <a:rPr lang="it-IT" dirty="0"/>
            </a:br>
            <a:r>
              <a:rPr lang="it-IT" dirty="0"/>
              <a:t>IL PUNTO DI VISTA DEL GIORNALISMO</a:t>
            </a:r>
          </a:p>
        </p:txBody>
      </p:sp>
      <p:sp>
        <p:nvSpPr>
          <p:cNvPr id="3" name="Segnaposto contenuto 2">
            <a:extLst>
              <a:ext uri="{FF2B5EF4-FFF2-40B4-BE49-F238E27FC236}">
                <a16:creationId xmlns:a16="http://schemas.microsoft.com/office/drawing/2014/main" id="{2AAB102D-9F41-4446-B074-C6C749297633}"/>
              </a:ext>
            </a:extLst>
          </p:cNvPr>
          <p:cNvSpPr>
            <a:spLocks noGrp="1"/>
          </p:cNvSpPr>
          <p:nvPr>
            <p:ph idx="1"/>
          </p:nvPr>
        </p:nvSpPr>
        <p:spPr/>
        <p:txBody>
          <a:bodyPr>
            <a:normAutofit fontScale="92500" lnSpcReduction="10000"/>
          </a:bodyPr>
          <a:lstStyle/>
          <a:p>
            <a:r>
              <a:rPr lang="it-IT" b="0" i="0" dirty="0">
                <a:effectLst/>
                <a:latin typeface="Lato"/>
              </a:rPr>
              <a:t>Il rapporto tra mass media e politica, insieme allo specifico problema dell’influenza dei media sulle opinioni politiche dei cittadini, è stato spesso oggetto della </a:t>
            </a:r>
            <a:r>
              <a:rPr lang="it-IT" b="0" i="0" dirty="0">
                <a:effectLst/>
                <a:highlight>
                  <a:srgbClr val="FF33CC"/>
                </a:highlight>
                <a:latin typeface="Lato"/>
              </a:rPr>
              <a:t>communication research</a:t>
            </a:r>
            <a:r>
              <a:rPr lang="it-IT" b="0" i="0" dirty="0">
                <a:effectLst/>
                <a:latin typeface="Lato"/>
              </a:rPr>
              <a:t>. </a:t>
            </a:r>
          </a:p>
          <a:p>
            <a:r>
              <a:rPr lang="it-IT" b="0" i="0" dirty="0">
                <a:effectLst/>
                <a:latin typeface="Lato"/>
              </a:rPr>
              <a:t>Le diverse posizioni dei ricercatori possono essere riassunte in </a:t>
            </a:r>
            <a:r>
              <a:rPr lang="it-IT" b="0" i="0" dirty="0">
                <a:solidFill>
                  <a:srgbClr val="00B050"/>
                </a:solidFill>
                <a:effectLst/>
                <a:latin typeface="Lato"/>
              </a:rPr>
              <a:t>tre paradigmi principali:</a:t>
            </a:r>
          </a:p>
          <a:p>
            <a:pPr marL="0" indent="0">
              <a:buNone/>
            </a:pPr>
            <a:r>
              <a:rPr lang="it-IT" dirty="0">
                <a:latin typeface="Lato"/>
              </a:rPr>
              <a:t>1- </a:t>
            </a:r>
            <a:r>
              <a:rPr lang="it-IT" b="0" i="0" dirty="0">
                <a:effectLst/>
                <a:latin typeface="Lato"/>
              </a:rPr>
              <a:t>Il primo considera i </a:t>
            </a:r>
            <a:r>
              <a:rPr lang="it-IT" b="0" i="0" dirty="0">
                <a:solidFill>
                  <a:srgbClr val="7030A0"/>
                </a:solidFill>
                <a:effectLst/>
                <a:latin typeface="Lato"/>
              </a:rPr>
              <a:t>media come subordinati al sistema politico</a:t>
            </a:r>
            <a:r>
              <a:rPr lang="it-IT" b="0" i="0" dirty="0">
                <a:effectLst/>
                <a:latin typeface="Lato"/>
              </a:rPr>
              <a:t>, che li controlla più o meno direttamente e che li usa per mantenere il potere e influenzare i cittadini: i media sono dei semplici canali per diffondere il messaggio politico (molti di questi studi riferiti al primo paradigma si sono rifatti a esempio al marxismo o al contenuto di tipo ideologico dei messaggi mediali).</a:t>
            </a:r>
            <a:endParaRPr lang="it-IT" dirty="0"/>
          </a:p>
        </p:txBody>
      </p:sp>
    </p:spTree>
    <p:extLst>
      <p:ext uri="{BB962C8B-B14F-4D97-AF65-F5344CB8AC3E}">
        <p14:creationId xmlns:p14="http://schemas.microsoft.com/office/powerpoint/2010/main" val="255233034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0E58EC9-C195-487C-B142-0397211172E7}"/>
              </a:ext>
            </a:extLst>
          </p:cNvPr>
          <p:cNvSpPr>
            <a:spLocks noGrp="1"/>
          </p:cNvSpPr>
          <p:nvPr>
            <p:ph type="title"/>
          </p:nvPr>
        </p:nvSpPr>
        <p:spPr/>
        <p:txBody>
          <a:bodyPr/>
          <a:lstStyle/>
          <a:p>
            <a:pPr algn="ctr"/>
            <a:br>
              <a:rPr lang="it-IT" dirty="0"/>
            </a:br>
            <a:br>
              <a:rPr lang="it-IT" dirty="0"/>
            </a:br>
            <a:br>
              <a:rPr lang="it-IT" dirty="0"/>
            </a:br>
            <a:br>
              <a:rPr lang="it-IT" dirty="0"/>
            </a:br>
            <a:r>
              <a:rPr lang="it-IT" dirty="0"/>
              <a:t>GEOPOLITICA E MEDIA</a:t>
            </a:r>
            <a:br>
              <a:rPr lang="it-IT" dirty="0"/>
            </a:br>
            <a:r>
              <a:rPr lang="it-IT" dirty="0"/>
              <a:t>IL PUNTO DI VISTA DEL GIORNALISMO</a:t>
            </a:r>
          </a:p>
        </p:txBody>
      </p:sp>
      <p:sp>
        <p:nvSpPr>
          <p:cNvPr id="3" name="Segnaposto contenuto 2">
            <a:extLst>
              <a:ext uri="{FF2B5EF4-FFF2-40B4-BE49-F238E27FC236}">
                <a16:creationId xmlns:a16="http://schemas.microsoft.com/office/drawing/2014/main" id="{2AAB102D-9F41-4446-B074-C6C749297633}"/>
              </a:ext>
            </a:extLst>
          </p:cNvPr>
          <p:cNvSpPr>
            <a:spLocks noGrp="1"/>
          </p:cNvSpPr>
          <p:nvPr>
            <p:ph idx="1"/>
          </p:nvPr>
        </p:nvSpPr>
        <p:spPr/>
        <p:txBody>
          <a:bodyPr>
            <a:normAutofit fontScale="92500" lnSpcReduction="20000"/>
          </a:bodyPr>
          <a:lstStyle/>
          <a:p>
            <a:pPr marL="0" indent="0">
              <a:buNone/>
            </a:pPr>
            <a:r>
              <a:rPr lang="it-IT" b="0" i="0" dirty="0">
                <a:effectLst/>
                <a:latin typeface="Lato"/>
              </a:rPr>
              <a:t>2- Il secondo paradigma considera i </a:t>
            </a:r>
            <a:r>
              <a:rPr lang="it-IT" b="0" i="0" dirty="0">
                <a:solidFill>
                  <a:srgbClr val="7030A0"/>
                </a:solidFill>
                <a:effectLst/>
                <a:latin typeface="Lato"/>
              </a:rPr>
              <a:t>media come indipendenti </a:t>
            </a:r>
            <a:r>
              <a:rPr lang="it-IT" b="0" i="0" dirty="0">
                <a:effectLst/>
                <a:latin typeface="Lato"/>
              </a:rPr>
              <a:t>dal potere e dotati di notevole influenza sul sistema politico: sono quindi studiati come interlocutori attivi, addirittura dotati del potere di opporsi alla politica, di esserne l’antagonista (come rilevato dagli esempi di ricerche  sul lavoro giornalistico e sulla capacità dei media di “creare la realtà). </a:t>
            </a:r>
          </a:p>
          <a:p>
            <a:pPr marL="0" indent="0">
              <a:buNone/>
            </a:pPr>
            <a:r>
              <a:rPr lang="it-IT" dirty="0">
                <a:latin typeface="Lato"/>
              </a:rPr>
              <a:t>3- </a:t>
            </a:r>
            <a:r>
              <a:rPr lang="it-IT" b="0" i="0" dirty="0">
                <a:effectLst/>
                <a:latin typeface="Lato"/>
              </a:rPr>
              <a:t>Più recentemente, si è diffuso un terzo paradigma che sta nel mezzo tra i due e considera il rapporto tra mass media e politica come una </a:t>
            </a:r>
            <a:r>
              <a:rPr lang="it-IT" b="0" i="0" dirty="0">
                <a:solidFill>
                  <a:srgbClr val="7030A0"/>
                </a:solidFill>
                <a:effectLst/>
                <a:latin typeface="Lato"/>
              </a:rPr>
              <a:t>continua negoziazione e un tentativo di reciproca influenza</a:t>
            </a:r>
            <a:r>
              <a:rPr lang="it-IT" b="0" i="0" dirty="0">
                <a:effectLst/>
                <a:latin typeface="Lato"/>
              </a:rPr>
              <a:t>. I mass media hanno bisogno della politica e la politica deve usare i media, ma i due sistemi hanno obiettivi ed esigenze propri, che spesso non coincidono: è dunque necessario mediare tra le logiche dei mass media e quelle della politica, mantenendo una certa autonomia dei due sistemi. Media e politica sono interdipendenti e in un rapporto di mutuo scambio.</a:t>
            </a:r>
            <a:endParaRPr lang="it-IT" dirty="0"/>
          </a:p>
        </p:txBody>
      </p:sp>
    </p:spTree>
    <p:extLst>
      <p:ext uri="{BB962C8B-B14F-4D97-AF65-F5344CB8AC3E}">
        <p14:creationId xmlns:p14="http://schemas.microsoft.com/office/powerpoint/2010/main" val="6654388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152650" y="1"/>
            <a:ext cx="7886700" cy="1484784"/>
          </a:xfrm>
        </p:spPr>
        <p:txBody>
          <a:bodyPr/>
          <a:lstStyle/>
          <a:p>
            <a:pPr algn="ctr"/>
            <a:r>
              <a:rPr lang="it-IT" b="1" dirty="0"/>
              <a:t>                  MEDIA E GEOPOLITICA</a:t>
            </a:r>
          </a:p>
        </p:txBody>
      </p:sp>
      <p:sp>
        <p:nvSpPr>
          <p:cNvPr id="3" name="Segnaposto contenuto 2"/>
          <p:cNvSpPr>
            <a:spLocks noGrp="1"/>
          </p:cNvSpPr>
          <p:nvPr>
            <p:ph idx="1"/>
          </p:nvPr>
        </p:nvSpPr>
        <p:spPr>
          <a:xfrm>
            <a:off x="413657" y="1360714"/>
            <a:ext cx="11310257" cy="4550229"/>
          </a:xfrm>
        </p:spPr>
        <p:txBody>
          <a:bodyPr>
            <a:normAutofit/>
          </a:bodyPr>
          <a:lstStyle/>
          <a:p>
            <a:r>
              <a:rPr lang="it-IT" dirty="0"/>
              <a:t>I media hanno svolto e svolgono ancora un ruolo fondamentale nella configurazione della carta geopolitica del mondo : i luoghi di produzione delle notizie e dei contenuti simbolici configurano la geografia politica mondiale, in quando:</a:t>
            </a:r>
          </a:p>
          <a:p>
            <a:pPr>
              <a:buFontTx/>
              <a:buChar char="-"/>
            </a:pPr>
            <a:r>
              <a:rPr lang="it-IT" dirty="0"/>
              <a:t>da un lato contribuiscono ai processi di globalizzazione in atto</a:t>
            </a:r>
          </a:p>
          <a:p>
            <a:pPr>
              <a:buFontTx/>
              <a:buChar char="-"/>
            </a:pPr>
            <a:r>
              <a:rPr lang="it-IT" dirty="0"/>
              <a:t> dall'altro favoriscono l'emergere di complesse relazioni centro-periferia. </a:t>
            </a:r>
          </a:p>
          <a:p>
            <a:r>
              <a:rPr lang="it-IT" dirty="0"/>
              <a:t>La stessa posizione geografica dei media, ovvero la loro distribuzione e collocazione, influenza la geopolitica.</a:t>
            </a:r>
          </a:p>
          <a:p>
            <a:endParaRPr lang="it-IT" dirty="0"/>
          </a:p>
        </p:txBody>
      </p:sp>
    </p:spTree>
    <p:extLst>
      <p:ext uri="{BB962C8B-B14F-4D97-AF65-F5344CB8AC3E}">
        <p14:creationId xmlns:p14="http://schemas.microsoft.com/office/powerpoint/2010/main" val="367917060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0E58EC9-C195-487C-B142-0397211172E7}"/>
              </a:ext>
            </a:extLst>
          </p:cNvPr>
          <p:cNvSpPr>
            <a:spLocks noGrp="1"/>
          </p:cNvSpPr>
          <p:nvPr>
            <p:ph type="title"/>
          </p:nvPr>
        </p:nvSpPr>
        <p:spPr/>
        <p:txBody>
          <a:bodyPr/>
          <a:lstStyle/>
          <a:p>
            <a:pPr algn="ctr"/>
            <a:br>
              <a:rPr lang="it-IT" dirty="0"/>
            </a:br>
            <a:br>
              <a:rPr lang="it-IT" dirty="0"/>
            </a:br>
            <a:br>
              <a:rPr lang="it-IT" dirty="0"/>
            </a:br>
            <a:br>
              <a:rPr lang="it-IT" dirty="0"/>
            </a:br>
            <a:r>
              <a:rPr lang="it-IT" dirty="0"/>
              <a:t>GEOPOLITICA E MEDIA</a:t>
            </a:r>
            <a:br>
              <a:rPr lang="it-IT" dirty="0"/>
            </a:br>
            <a:r>
              <a:rPr lang="it-IT" dirty="0"/>
              <a:t>IL PUNTO DI VISTA DEL GIORNALISMO</a:t>
            </a:r>
          </a:p>
        </p:txBody>
      </p:sp>
      <p:sp>
        <p:nvSpPr>
          <p:cNvPr id="3" name="Segnaposto contenuto 2">
            <a:extLst>
              <a:ext uri="{FF2B5EF4-FFF2-40B4-BE49-F238E27FC236}">
                <a16:creationId xmlns:a16="http://schemas.microsoft.com/office/drawing/2014/main" id="{2AAB102D-9F41-4446-B074-C6C749297633}"/>
              </a:ext>
            </a:extLst>
          </p:cNvPr>
          <p:cNvSpPr>
            <a:spLocks noGrp="1"/>
          </p:cNvSpPr>
          <p:nvPr>
            <p:ph idx="1"/>
          </p:nvPr>
        </p:nvSpPr>
        <p:spPr>
          <a:xfrm>
            <a:off x="108857" y="2286000"/>
            <a:ext cx="11952514" cy="3929743"/>
          </a:xfrm>
        </p:spPr>
        <p:txBody>
          <a:bodyPr>
            <a:normAutofit fontScale="85000" lnSpcReduction="20000"/>
          </a:bodyPr>
          <a:lstStyle/>
          <a:p>
            <a:pPr algn="l"/>
            <a:r>
              <a:rPr lang="it-IT" dirty="0">
                <a:solidFill>
                  <a:srgbClr val="FF0000"/>
                </a:solidFill>
              </a:rPr>
              <a:t>Mazzoleni</a:t>
            </a:r>
            <a:r>
              <a:rPr lang="it-IT" dirty="0"/>
              <a:t> (</a:t>
            </a:r>
            <a:r>
              <a:rPr lang="en-US" dirty="0"/>
              <a:t>Professor of Sociology of Communication e Professor of Media and Politics Università Milano)</a:t>
            </a:r>
            <a:r>
              <a:rPr lang="it-IT" dirty="0"/>
              <a:t> individua 4 modelli di interazione tra media e politica:</a:t>
            </a:r>
          </a:p>
          <a:p>
            <a:pPr marL="514350" indent="-514350">
              <a:buAutoNum type="arabicParenR"/>
            </a:pPr>
            <a:r>
              <a:rPr lang="it-IT" dirty="0">
                <a:solidFill>
                  <a:srgbClr val="92D050"/>
                </a:solidFill>
              </a:rPr>
              <a:t>Avversario</a:t>
            </a:r>
            <a:r>
              <a:rPr lang="it-IT" dirty="0"/>
              <a:t>: è l’esito di un equilibrio e un reciproco controllo dei poteri (checks and balances), in cui è evidente l’irriducibilità degli interessi delle due sfere politica e mediatica; spesso le pressioni del sistema politico vengono denunciate dai media.</a:t>
            </a:r>
          </a:p>
          <a:p>
            <a:pPr marL="514350" indent="-514350">
              <a:buAutoNum type="arabicParenR"/>
            </a:pPr>
            <a:r>
              <a:rPr lang="it-IT" dirty="0">
                <a:solidFill>
                  <a:srgbClr val="92D050"/>
                </a:solidFill>
              </a:rPr>
              <a:t>Collaterale</a:t>
            </a:r>
            <a:r>
              <a:rPr lang="it-IT" dirty="0"/>
              <a:t>: è il modello caratterizzato da un parallelismo degli interessi di media e politica, o addirittura da un fiancheggiamento della  politica da parte dei media, che non sono al di sopra degli interessi politici ed economici.</a:t>
            </a:r>
          </a:p>
          <a:p>
            <a:pPr marL="514350" indent="-514350">
              <a:buAutoNum type="arabicParenR"/>
            </a:pPr>
            <a:r>
              <a:rPr lang="it-IT" dirty="0">
                <a:solidFill>
                  <a:srgbClr val="92D050"/>
                </a:solidFill>
              </a:rPr>
              <a:t>Scambio</a:t>
            </a:r>
            <a:r>
              <a:rPr lang="it-IT" dirty="0"/>
              <a:t>: poiché i politici e i media hanno bisogno gli uni degli altri, al conflitto si preferisce la negoziazione e la contrattazione.</a:t>
            </a:r>
          </a:p>
          <a:p>
            <a:pPr marL="514350" indent="-514350">
              <a:buAutoNum type="arabicParenR"/>
            </a:pPr>
            <a:r>
              <a:rPr lang="it-IT" dirty="0">
                <a:solidFill>
                  <a:srgbClr val="92D050"/>
                </a:solidFill>
              </a:rPr>
              <a:t>Competizione</a:t>
            </a:r>
            <a:r>
              <a:rPr lang="it-IT" dirty="0"/>
              <a:t>: i media e la politica si contendono i medesimi obiettivi, cioè la leadership dell’opinione pubblica, il consenso, la legittimazione (soprattutto nei momenti i crisi).</a:t>
            </a:r>
          </a:p>
          <a:p>
            <a:pPr marL="0" indent="0">
              <a:buNone/>
            </a:pPr>
            <a:endParaRPr lang="it-IT" dirty="0"/>
          </a:p>
        </p:txBody>
      </p:sp>
    </p:spTree>
    <p:extLst>
      <p:ext uri="{BB962C8B-B14F-4D97-AF65-F5344CB8AC3E}">
        <p14:creationId xmlns:p14="http://schemas.microsoft.com/office/powerpoint/2010/main" val="280008376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49980A6-7269-4F9F-8C45-0B664C385949}"/>
              </a:ext>
            </a:extLst>
          </p:cNvPr>
          <p:cNvSpPr>
            <a:spLocks noGrp="1"/>
          </p:cNvSpPr>
          <p:nvPr>
            <p:ph type="title"/>
          </p:nvPr>
        </p:nvSpPr>
        <p:spPr/>
        <p:txBody>
          <a:bodyPr/>
          <a:lstStyle/>
          <a:p>
            <a:pPr algn="ctr"/>
            <a:br>
              <a:rPr lang="it-IT" dirty="0"/>
            </a:br>
            <a:br>
              <a:rPr lang="it-IT" dirty="0"/>
            </a:br>
            <a:br>
              <a:rPr lang="it-IT" dirty="0"/>
            </a:br>
            <a:br>
              <a:rPr lang="it-IT" dirty="0"/>
            </a:br>
            <a:r>
              <a:rPr lang="it-IT" dirty="0"/>
              <a:t>GEOPOLITICA E MEDIA</a:t>
            </a:r>
            <a:br>
              <a:rPr lang="it-IT" dirty="0"/>
            </a:br>
            <a:r>
              <a:rPr lang="it-IT" dirty="0"/>
              <a:t>IL PUNTO DI VISTA DEL GIORNALISMO</a:t>
            </a:r>
          </a:p>
        </p:txBody>
      </p:sp>
      <p:sp>
        <p:nvSpPr>
          <p:cNvPr id="3" name="Segnaposto contenuto 2">
            <a:extLst>
              <a:ext uri="{FF2B5EF4-FFF2-40B4-BE49-F238E27FC236}">
                <a16:creationId xmlns:a16="http://schemas.microsoft.com/office/drawing/2014/main" id="{63EA9481-4410-4F5D-935D-1683B8AAC5DD}"/>
              </a:ext>
            </a:extLst>
          </p:cNvPr>
          <p:cNvSpPr>
            <a:spLocks noGrp="1"/>
          </p:cNvSpPr>
          <p:nvPr>
            <p:ph idx="1"/>
          </p:nvPr>
        </p:nvSpPr>
        <p:spPr>
          <a:xfrm>
            <a:off x="457200" y="2293495"/>
            <a:ext cx="11582400" cy="3883468"/>
          </a:xfrm>
        </p:spPr>
        <p:txBody>
          <a:bodyPr>
            <a:normAutofit fontScale="77500" lnSpcReduction="20000"/>
          </a:bodyPr>
          <a:lstStyle/>
          <a:p>
            <a:r>
              <a:rPr lang="it-IT" sz="3800" b="1" dirty="0">
                <a:solidFill>
                  <a:srgbClr val="FF0000"/>
                </a:solidFill>
                <a:ea typeface="+mj-ea"/>
                <a:cs typeface="+mj-cs"/>
              </a:rPr>
              <a:t>BENOTTI</a:t>
            </a:r>
            <a:r>
              <a:rPr lang="it-IT" sz="3800" b="1" dirty="0">
                <a:ea typeface="+mj-ea"/>
                <a:cs typeface="+mj-cs"/>
              </a:rPr>
              <a:t> (noto giornalista e docente di Geopolitica delle Risorse all’Università di Tor Vergata) fa un esempio di attualità per portare all’attenzione un casus belli mediatico. Si tratta di quello originatosi dall’anniversario di un secolo dallo sterminio armeno del 1915. Papa  Francesco ha deciso di omaggiare con una messa a San Pietro il centennio dal martirio armeno. Secondo la cronaca il Corriere della Sera, il Papa salutati i patriarchi armeni e il presidente Sargysan ha ricordato Papa Woityla e sentenziato come “primo genocidio del XX secolo” quello portato a termine dai giovani turchi a danno degli armeni, cui sono seguiti in ordine di gravità quello nazista e stalinista (e più recentemente stermini come quello in Cambogia, Ruanda, Burundi e Bosnia</a:t>
            </a:r>
            <a:r>
              <a:rPr lang="it-IT" b="0" i="0" dirty="0">
                <a:solidFill>
                  <a:srgbClr val="111111"/>
                </a:solidFill>
                <a:effectLst/>
                <a:latin typeface="Lato"/>
              </a:rPr>
              <a:t>).</a:t>
            </a:r>
            <a:endParaRPr lang="it-IT" dirty="0"/>
          </a:p>
        </p:txBody>
      </p:sp>
    </p:spTree>
    <p:extLst>
      <p:ext uri="{BB962C8B-B14F-4D97-AF65-F5344CB8AC3E}">
        <p14:creationId xmlns:p14="http://schemas.microsoft.com/office/powerpoint/2010/main" val="421358308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49980A6-7269-4F9F-8C45-0B664C385949}"/>
              </a:ext>
            </a:extLst>
          </p:cNvPr>
          <p:cNvSpPr>
            <a:spLocks noGrp="1"/>
          </p:cNvSpPr>
          <p:nvPr>
            <p:ph type="title"/>
          </p:nvPr>
        </p:nvSpPr>
        <p:spPr/>
        <p:txBody>
          <a:bodyPr/>
          <a:lstStyle/>
          <a:p>
            <a:pPr algn="ctr"/>
            <a:br>
              <a:rPr lang="it-IT" dirty="0"/>
            </a:br>
            <a:br>
              <a:rPr lang="it-IT" dirty="0"/>
            </a:br>
            <a:br>
              <a:rPr lang="it-IT" dirty="0"/>
            </a:br>
            <a:br>
              <a:rPr lang="it-IT" dirty="0"/>
            </a:br>
            <a:r>
              <a:rPr lang="it-IT" dirty="0"/>
              <a:t>GEOPOLITICA E MEDIA</a:t>
            </a:r>
            <a:br>
              <a:rPr lang="it-IT" dirty="0"/>
            </a:br>
            <a:r>
              <a:rPr lang="it-IT" dirty="0"/>
              <a:t>IL PUNTO DI VISTA DEL GIORNALISMO</a:t>
            </a:r>
          </a:p>
        </p:txBody>
      </p:sp>
      <p:sp>
        <p:nvSpPr>
          <p:cNvPr id="3" name="Segnaposto contenuto 2">
            <a:extLst>
              <a:ext uri="{FF2B5EF4-FFF2-40B4-BE49-F238E27FC236}">
                <a16:creationId xmlns:a16="http://schemas.microsoft.com/office/drawing/2014/main" id="{63EA9481-4410-4F5D-935D-1683B8AAC5DD}"/>
              </a:ext>
            </a:extLst>
          </p:cNvPr>
          <p:cNvSpPr>
            <a:spLocks noGrp="1"/>
          </p:cNvSpPr>
          <p:nvPr>
            <p:ph idx="1"/>
          </p:nvPr>
        </p:nvSpPr>
        <p:spPr>
          <a:xfrm>
            <a:off x="87085" y="2177142"/>
            <a:ext cx="11669485" cy="4191001"/>
          </a:xfrm>
        </p:spPr>
        <p:txBody>
          <a:bodyPr>
            <a:normAutofit fontScale="77500" lnSpcReduction="20000"/>
          </a:bodyPr>
          <a:lstStyle/>
          <a:p>
            <a:pPr algn="l"/>
            <a:r>
              <a:rPr lang="it-IT" b="0" i="0" dirty="0">
                <a:effectLst/>
                <a:latin typeface="Lato"/>
              </a:rPr>
              <a:t>La questione del genocidio armeno è un classico caso di geopolitica dei media che ha impegnato la stampa per alcuni giorni. Si tratta di un intervento da parte del Papa su questioni politiche ed ha avuto una chiara rilevanza mediatica. Occorre  sottolineare che pur essendo il Papa spesso coinvolto nella politica interna e internazionale, una presa di posizione netta e un impatto forte di essa sui media equivalgono a un’azione politica precisa.</a:t>
            </a:r>
          </a:p>
          <a:p>
            <a:pPr algn="l"/>
            <a:r>
              <a:rPr lang="it-IT" b="0" i="0" dirty="0">
                <a:effectLst/>
                <a:latin typeface="Lato"/>
              </a:rPr>
              <a:t>La parola genocidio è stata usata per la prima volta da Lemkin un giurista polacco di origine ebraica, per definire l’Olocausto e in seguito a definire storicamente il genocidio armeno. Ora sulla definizione data da Papa Francesco delle uccisione di armeni nel 1915 come “primo genocidio del XX secolo” si è decisa l’approvazione di una risoluzione per alzata di mano da parte del Parlamento europeo che riconosca il genocidio degli armeni, renda omaggio alle vittime, proponga l’istituzione di una giornata europea del ricordo e deplori ogni tentativo di negazionismo.</a:t>
            </a:r>
          </a:p>
          <a:p>
            <a:pPr algn="l"/>
            <a:r>
              <a:rPr lang="it-IT" b="0" i="0" dirty="0">
                <a:effectLst/>
                <a:latin typeface="Lato"/>
              </a:rPr>
              <a:t>A tale stato di cose una nota del ministero degli Esteri Ankara ha comunicato di “respingere al mittente” la mozione considerata “un esempio senza precedenti di incoerenza in tutti i suoi aspetti”.</a:t>
            </a:r>
          </a:p>
          <a:p>
            <a:endParaRPr lang="it-IT" dirty="0"/>
          </a:p>
        </p:txBody>
      </p:sp>
    </p:spTree>
    <p:extLst>
      <p:ext uri="{BB962C8B-B14F-4D97-AF65-F5344CB8AC3E}">
        <p14:creationId xmlns:p14="http://schemas.microsoft.com/office/powerpoint/2010/main" val="401369311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6CB1AA5-A758-4A30-8883-ACB6AAA9D2E8}"/>
              </a:ext>
            </a:extLst>
          </p:cNvPr>
          <p:cNvSpPr>
            <a:spLocks noGrp="1"/>
          </p:cNvSpPr>
          <p:nvPr>
            <p:ph type="title"/>
          </p:nvPr>
        </p:nvSpPr>
        <p:spPr/>
        <p:txBody>
          <a:bodyPr/>
          <a:lstStyle/>
          <a:p>
            <a:pPr algn="ctr"/>
            <a:br>
              <a:rPr lang="it-IT" dirty="0"/>
            </a:br>
            <a:br>
              <a:rPr lang="it-IT" dirty="0"/>
            </a:br>
            <a:br>
              <a:rPr lang="it-IT" dirty="0"/>
            </a:br>
            <a:br>
              <a:rPr lang="it-IT" dirty="0"/>
            </a:br>
            <a:r>
              <a:rPr lang="it-IT" dirty="0"/>
              <a:t>GEOPOLITICA E MEDIA</a:t>
            </a:r>
            <a:br>
              <a:rPr lang="it-IT" dirty="0"/>
            </a:br>
            <a:r>
              <a:rPr lang="it-IT" dirty="0"/>
              <a:t>IL PUNTO DI VISTA DEL GIORNALISMO</a:t>
            </a:r>
          </a:p>
        </p:txBody>
      </p:sp>
      <p:sp>
        <p:nvSpPr>
          <p:cNvPr id="3" name="Segnaposto contenuto 2">
            <a:extLst>
              <a:ext uri="{FF2B5EF4-FFF2-40B4-BE49-F238E27FC236}">
                <a16:creationId xmlns:a16="http://schemas.microsoft.com/office/drawing/2014/main" id="{226FFB68-8DE5-421B-9412-E3CB49D12D87}"/>
              </a:ext>
            </a:extLst>
          </p:cNvPr>
          <p:cNvSpPr>
            <a:spLocks noGrp="1"/>
          </p:cNvSpPr>
          <p:nvPr>
            <p:ph idx="1"/>
          </p:nvPr>
        </p:nvSpPr>
        <p:spPr/>
        <p:txBody>
          <a:bodyPr>
            <a:normAutofit fontScale="85000" lnSpcReduction="20000"/>
          </a:bodyPr>
          <a:lstStyle/>
          <a:p>
            <a:pPr algn="l"/>
            <a:r>
              <a:rPr lang="it-IT" b="1" i="0" dirty="0">
                <a:effectLst/>
                <a:latin typeface="Lato"/>
              </a:rPr>
              <a:t>Comunicazione vaticana</a:t>
            </a:r>
            <a:endParaRPr lang="it-IT" b="0" i="0" dirty="0">
              <a:effectLst/>
              <a:latin typeface="Lato"/>
            </a:endParaRPr>
          </a:p>
          <a:p>
            <a:pPr algn="l"/>
            <a:r>
              <a:rPr lang="it-IT" b="0" i="0" dirty="0">
                <a:effectLst/>
                <a:latin typeface="Lato"/>
              </a:rPr>
              <a:t>Al di là dell’episodio è sicuramente importante sottolineare come l’attuale papato riservi grande importanza all’aspetto mediatico della funzione svolta. </a:t>
            </a:r>
          </a:p>
          <a:p>
            <a:pPr algn="l"/>
            <a:r>
              <a:rPr lang="it-IT" b="0" i="0" dirty="0">
                <a:effectLst/>
                <a:latin typeface="Lato"/>
              </a:rPr>
              <a:t>Il pontefice Papa Francesco, nell’udienza del 2014 con tv2000, indicava come punti programmatici di una comunicazione positiva: seguire la parresia cioè il coraggio di parlare in faccia, di parlare con franchezza e libertà; l’apertura ai fatti in contrapposizione rispetto al riempimento e alla chiusura nei confronti della complessità della vita reale; il parlare alla persona tutta intera evitando qualsivoglia disinformazione.</a:t>
            </a:r>
          </a:p>
          <a:p>
            <a:pPr algn="l"/>
            <a:r>
              <a:rPr lang="it-IT" b="0" i="0" dirty="0">
                <a:effectLst/>
                <a:latin typeface="Lato"/>
              </a:rPr>
              <a:t>L’oratoria stringata, semplice, colloquiale di Papa Francesco, imperniata su parole e immagini di immediata presa comunicativa, corrisponde pur non esplicitamente a un’intenzione comunicativa precisa ed è specchio del mutato utilizzo dello strumento mediatico anche da parte del Pontefice.</a:t>
            </a:r>
          </a:p>
          <a:p>
            <a:endParaRPr lang="it-IT" dirty="0"/>
          </a:p>
        </p:txBody>
      </p:sp>
    </p:spTree>
    <p:extLst>
      <p:ext uri="{BB962C8B-B14F-4D97-AF65-F5344CB8AC3E}">
        <p14:creationId xmlns:p14="http://schemas.microsoft.com/office/powerpoint/2010/main" val="416032899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6CB1AA5-A758-4A30-8883-ACB6AAA9D2E8}"/>
              </a:ext>
            </a:extLst>
          </p:cNvPr>
          <p:cNvSpPr>
            <a:spLocks noGrp="1"/>
          </p:cNvSpPr>
          <p:nvPr>
            <p:ph type="title"/>
          </p:nvPr>
        </p:nvSpPr>
        <p:spPr/>
        <p:txBody>
          <a:bodyPr/>
          <a:lstStyle/>
          <a:p>
            <a:pPr algn="ctr"/>
            <a:br>
              <a:rPr lang="it-IT" dirty="0"/>
            </a:br>
            <a:br>
              <a:rPr lang="it-IT" dirty="0"/>
            </a:br>
            <a:br>
              <a:rPr lang="it-IT" dirty="0"/>
            </a:br>
            <a:br>
              <a:rPr lang="it-IT" dirty="0"/>
            </a:br>
            <a:r>
              <a:rPr lang="it-IT" dirty="0"/>
              <a:t>GEOPOLITICA E MEDIA</a:t>
            </a:r>
            <a:br>
              <a:rPr lang="it-IT" dirty="0"/>
            </a:br>
            <a:r>
              <a:rPr lang="it-IT" dirty="0"/>
              <a:t>IL PUNTO DI VISTA DEL GIORNALISMO</a:t>
            </a:r>
          </a:p>
        </p:txBody>
      </p:sp>
      <p:sp>
        <p:nvSpPr>
          <p:cNvPr id="3" name="Segnaposto contenuto 2">
            <a:extLst>
              <a:ext uri="{FF2B5EF4-FFF2-40B4-BE49-F238E27FC236}">
                <a16:creationId xmlns:a16="http://schemas.microsoft.com/office/drawing/2014/main" id="{226FFB68-8DE5-421B-9412-E3CB49D12D87}"/>
              </a:ext>
            </a:extLst>
          </p:cNvPr>
          <p:cNvSpPr>
            <a:spLocks noGrp="1"/>
          </p:cNvSpPr>
          <p:nvPr>
            <p:ph idx="1"/>
          </p:nvPr>
        </p:nvSpPr>
        <p:spPr>
          <a:xfrm>
            <a:off x="0" y="2231570"/>
            <a:ext cx="12192000" cy="4114801"/>
          </a:xfrm>
        </p:spPr>
        <p:txBody>
          <a:bodyPr>
            <a:normAutofit fontScale="77500" lnSpcReduction="20000"/>
          </a:bodyPr>
          <a:lstStyle/>
          <a:p>
            <a:pPr algn="l"/>
            <a:r>
              <a:rPr lang="it-IT" b="1" i="0" dirty="0">
                <a:effectLst/>
                <a:latin typeface="Lato"/>
              </a:rPr>
              <a:t>Media nello spazio pubblico</a:t>
            </a:r>
            <a:endParaRPr lang="it-IT" b="0" i="0" dirty="0">
              <a:effectLst/>
              <a:latin typeface="Lato"/>
            </a:endParaRPr>
          </a:p>
          <a:p>
            <a:pPr algn="l"/>
            <a:r>
              <a:rPr lang="it-IT" b="0" i="0" dirty="0">
                <a:effectLst/>
                <a:latin typeface="Lato"/>
              </a:rPr>
              <a:t>Il  motivo per cui i media sono diventati degli attori a pieno titolo nella sfera politica e influenzano il gioco democratico riguarda le funzioni che i media svolgono nello spazio pubblico.</a:t>
            </a:r>
          </a:p>
          <a:p>
            <a:pPr algn="l"/>
            <a:r>
              <a:rPr lang="it-IT" b="0" i="0" dirty="0">
                <a:effectLst/>
                <a:latin typeface="Lato"/>
              </a:rPr>
              <a:t>1) La prima importante funzione è quella di  </a:t>
            </a:r>
            <a:r>
              <a:rPr lang="it-IT" b="0" i="0" dirty="0">
                <a:solidFill>
                  <a:srgbClr val="FF0000"/>
                </a:solidFill>
                <a:effectLst/>
                <a:latin typeface="Lato"/>
              </a:rPr>
              <a:t>selezionare e trattare le notizie sulla politica</a:t>
            </a:r>
            <a:r>
              <a:rPr lang="it-IT" b="0" i="0" dirty="0">
                <a:effectLst/>
                <a:latin typeface="Lato"/>
              </a:rPr>
              <a:t>. I media sono principalmente fonte di informazione sulla politica, mostrata anche in diretta, e il ruolo di filtro dei media (</a:t>
            </a:r>
            <a:r>
              <a:rPr lang="it-IT" b="0" i="0" dirty="0">
                <a:solidFill>
                  <a:srgbClr val="00B050"/>
                </a:solidFill>
                <a:effectLst/>
                <a:latin typeface="Lato"/>
              </a:rPr>
              <a:t>gatekeepin</a:t>
            </a:r>
            <a:r>
              <a:rPr lang="it-IT" b="0" i="0" dirty="0">
                <a:effectLst/>
                <a:latin typeface="Lato"/>
              </a:rPr>
              <a:t>g) appare decisivo per la democrazia. Walter Lippmann ne sottolineava in effetti la grande responsabilità che ne deriva per i giornalisti: “Le notizie del giorno, così come raggiungono gli uffici dei giornali, sono un miscuglio incredibile di fatti, propaganda, dicerie, sospetti, indizi, speranze e  paure, e il compito di selezionare e ordinare queste notizie è uno dei compiti veramente sacri, e simile a quello dei preti, in una democrazia”.</a:t>
            </a:r>
          </a:p>
          <a:p>
            <a:pPr algn="l"/>
            <a:r>
              <a:rPr lang="it-IT" b="0" i="0" dirty="0">
                <a:effectLst/>
                <a:latin typeface="Lato"/>
              </a:rPr>
              <a:t>Il ruolo di selezionatori svolto dai media implica un effetto detto </a:t>
            </a:r>
            <a:r>
              <a:rPr lang="it-IT" b="0" i="0" dirty="0">
                <a:solidFill>
                  <a:srgbClr val="7030A0"/>
                </a:solidFill>
                <a:effectLst/>
                <a:latin typeface="Lato"/>
              </a:rPr>
              <a:t>agenda setting</a:t>
            </a:r>
            <a:r>
              <a:rPr lang="it-IT" b="0" i="0" dirty="0">
                <a:effectLst/>
                <a:latin typeface="Lato"/>
              </a:rPr>
              <a:t>: i media fissano “l’agenda delle priorità” dei cittadini, indicano loro su quali argomenti discutere; le  priorità che emergono dai media influenzano anche i criteri in base al quale gli elettori giudicano i politici; a volte, i media influenzano anche i politici, perché partiti e leader non possono  ignorare i temi proposti all’attenzione pubblica dai giornalisti e sono comunque sollecitati da questi ultimi a rispondere, a prendere posizione.</a:t>
            </a:r>
          </a:p>
          <a:p>
            <a:endParaRPr lang="it-IT" dirty="0"/>
          </a:p>
        </p:txBody>
      </p:sp>
    </p:spTree>
    <p:extLst>
      <p:ext uri="{BB962C8B-B14F-4D97-AF65-F5344CB8AC3E}">
        <p14:creationId xmlns:p14="http://schemas.microsoft.com/office/powerpoint/2010/main" val="74794308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6CB1AA5-A758-4A30-8883-ACB6AAA9D2E8}"/>
              </a:ext>
            </a:extLst>
          </p:cNvPr>
          <p:cNvSpPr>
            <a:spLocks noGrp="1"/>
          </p:cNvSpPr>
          <p:nvPr>
            <p:ph type="title"/>
          </p:nvPr>
        </p:nvSpPr>
        <p:spPr/>
        <p:txBody>
          <a:bodyPr/>
          <a:lstStyle/>
          <a:p>
            <a:pPr algn="ctr"/>
            <a:br>
              <a:rPr lang="it-IT" dirty="0"/>
            </a:br>
            <a:br>
              <a:rPr lang="it-IT" dirty="0"/>
            </a:br>
            <a:br>
              <a:rPr lang="it-IT" dirty="0"/>
            </a:br>
            <a:br>
              <a:rPr lang="it-IT" dirty="0"/>
            </a:br>
            <a:r>
              <a:rPr lang="it-IT" dirty="0"/>
              <a:t>GEOPOLITICA E MEDIA</a:t>
            </a:r>
            <a:br>
              <a:rPr lang="it-IT" dirty="0"/>
            </a:br>
            <a:r>
              <a:rPr lang="it-IT" dirty="0"/>
              <a:t>IL PUNTO DI VISTA DEL GIORNALISMO</a:t>
            </a:r>
          </a:p>
        </p:txBody>
      </p:sp>
      <p:sp>
        <p:nvSpPr>
          <p:cNvPr id="3" name="Segnaposto contenuto 2">
            <a:extLst>
              <a:ext uri="{FF2B5EF4-FFF2-40B4-BE49-F238E27FC236}">
                <a16:creationId xmlns:a16="http://schemas.microsoft.com/office/drawing/2014/main" id="{226FFB68-8DE5-421B-9412-E3CB49D12D87}"/>
              </a:ext>
            </a:extLst>
          </p:cNvPr>
          <p:cNvSpPr>
            <a:spLocks noGrp="1"/>
          </p:cNvSpPr>
          <p:nvPr>
            <p:ph idx="1"/>
          </p:nvPr>
        </p:nvSpPr>
        <p:spPr>
          <a:xfrm>
            <a:off x="370113" y="2220686"/>
            <a:ext cx="11625943" cy="4147457"/>
          </a:xfrm>
        </p:spPr>
        <p:txBody>
          <a:bodyPr>
            <a:normAutofit fontScale="85000" lnSpcReduction="20000"/>
          </a:bodyPr>
          <a:lstStyle/>
          <a:p>
            <a:pPr marL="0" indent="0">
              <a:buNone/>
            </a:pPr>
            <a:r>
              <a:rPr lang="it-IT" b="0" i="0" dirty="0">
                <a:effectLst/>
                <a:latin typeface="Lato"/>
              </a:rPr>
              <a:t>2) Altra funzione dei media, molto importante per la democrazia, è di </a:t>
            </a:r>
            <a:r>
              <a:rPr lang="it-IT" b="0" i="0" dirty="0">
                <a:solidFill>
                  <a:srgbClr val="FF0000"/>
                </a:solidFill>
                <a:effectLst/>
                <a:latin typeface="Lato"/>
              </a:rPr>
              <a:t>creare nuovi spazi di discussione e di confronto elettorale</a:t>
            </a:r>
            <a:r>
              <a:rPr lang="it-IT" b="0" i="0" dirty="0">
                <a:effectLst/>
                <a:latin typeface="Lato"/>
              </a:rPr>
              <a:t>. I media fungono spesso da arene politiche, ospitano dibattiti ed eventi che hanno risonanza sulla vita pubblica. Questo grazie anche ai sondaggi, che tengono monitorata la situazione. I media offrono ai cittadini nuove possibilità di contatto con i politici (pur se mediate dalla tecnologia) e occasioni di partecipazione al dibattito pubblico, grazie soprattutto alle nuove tecnologie.</a:t>
            </a:r>
          </a:p>
          <a:p>
            <a:pPr marL="0" indent="0">
              <a:buNone/>
            </a:pPr>
            <a:endParaRPr lang="it-IT" b="0" i="0" dirty="0">
              <a:effectLst/>
              <a:latin typeface="Lato"/>
            </a:endParaRPr>
          </a:p>
          <a:p>
            <a:pPr marL="0" indent="0">
              <a:buNone/>
            </a:pPr>
            <a:r>
              <a:rPr lang="it-IT" b="0" i="0" dirty="0">
                <a:effectLst/>
                <a:latin typeface="Lato"/>
              </a:rPr>
              <a:t>3) Una terza funzione dei media, decisiva per la democrazia, è quella di </a:t>
            </a:r>
            <a:r>
              <a:rPr lang="it-IT" b="0" i="0" dirty="0">
                <a:solidFill>
                  <a:srgbClr val="FF0000"/>
                </a:solidFill>
                <a:effectLst/>
                <a:latin typeface="Lato"/>
              </a:rPr>
              <a:t>critica della politica</a:t>
            </a:r>
            <a:r>
              <a:rPr lang="it-IT" b="0" i="0" dirty="0">
                <a:effectLst/>
                <a:latin typeface="Lato"/>
              </a:rPr>
              <a:t>, per alcuni addirittura di “controllo”, che implica un vigilare sull’operato dei politici in nome del cittadino, di  cui si difendono gli interessi. (Il giornalismo watchdog, cioè con una funzione di “cane da guardia” del giardino del cittadino). E’ caratteristico degli Stati Uniti, dove dopo la guerra del Vietnam e il Watergate i giornalisti si sono opposti frequentemente ai politici, mettendone in questione l’operato. Anche in altri Paesi i giornalisti sono critici e combattivi: un esempio illuminante è l’Inghilterra (vd Blair-BBC). (CONTINUA)</a:t>
            </a:r>
          </a:p>
          <a:p>
            <a:endParaRPr lang="it-IT" dirty="0"/>
          </a:p>
        </p:txBody>
      </p:sp>
    </p:spTree>
    <p:extLst>
      <p:ext uri="{BB962C8B-B14F-4D97-AF65-F5344CB8AC3E}">
        <p14:creationId xmlns:p14="http://schemas.microsoft.com/office/powerpoint/2010/main" val="114585167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6CB1AA5-A758-4A30-8883-ACB6AAA9D2E8}"/>
              </a:ext>
            </a:extLst>
          </p:cNvPr>
          <p:cNvSpPr>
            <a:spLocks noGrp="1"/>
          </p:cNvSpPr>
          <p:nvPr>
            <p:ph type="title"/>
          </p:nvPr>
        </p:nvSpPr>
        <p:spPr/>
        <p:txBody>
          <a:bodyPr/>
          <a:lstStyle/>
          <a:p>
            <a:pPr algn="ctr"/>
            <a:br>
              <a:rPr lang="it-IT" dirty="0"/>
            </a:br>
            <a:br>
              <a:rPr lang="it-IT" dirty="0"/>
            </a:br>
            <a:br>
              <a:rPr lang="it-IT" dirty="0"/>
            </a:br>
            <a:br>
              <a:rPr lang="it-IT" dirty="0"/>
            </a:br>
            <a:r>
              <a:rPr lang="it-IT" dirty="0"/>
              <a:t>GEOPOLITICA E MEDIA</a:t>
            </a:r>
            <a:br>
              <a:rPr lang="it-IT" dirty="0"/>
            </a:br>
            <a:r>
              <a:rPr lang="it-IT" dirty="0"/>
              <a:t>IL PUNTO DI VISTA DEL GIORNALISMO</a:t>
            </a:r>
          </a:p>
        </p:txBody>
      </p:sp>
      <p:sp>
        <p:nvSpPr>
          <p:cNvPr id="3" name="Segnaposto contenuto 2">
            <a:extLst>
              <a:ext uri="{FF2B5EF4-FFF2-40B4-BE49-F238E27FC236}">
                <a16:creationId xmlns:a16="http://schemas.microsoft.com/office/drawing/2014/main" id="{226FFB68-8DE5-421B-9412-E3CB49D12D87}"/>
              </a:ext>
            </a:extLst>
          </p:cNvPr>
          <p:cNvSpPr>
            <a:spLocks noGrp="1"/>
          </p:cNvSpPr>
          <p:nvPr>
            <p:ph idx="1"/>
          </p:nvPr>
        </p:nvSpPr>
        <p:spPr>
          <a:xfrm>
            <a:off x="304799" y="2144486"/>
            <a:ext cx="11680371" cy="4180114"/>
          </a:xfrm>
        </p:spPr>
        <p:txBody>
          <a:bodyPr>
            <a:normAutofit fontScale="92500" lnSpcReduction="20000"/>
          </a:bodyPr>
          <a:lstStyle/>
          <a:p>
            <a:pPr algn="l"/>
            <a:r>
              <a:rPr lang="it-IT" b="0" i="0" dirty="0">
                <a:effectLst/>
                <a:latin typeface="Lato"/>
              </a:rPr>
              <a:t>Un esempio di giornalismo che “prende parte” è invece l’advocacy journalism, che fornisce un’interpretazione della notizia per aiutare il lettore meno informato a capire, o che sostiene cause moralmente giuste. I mass media possono intervenire nella sfera politica con un ruolo attivo, scendendo in campo direttamente e sostenendo un’idea o una parte politica. La loro influenza viene ritenuta significativa e si esprime con prese di posizione dei 5 giornalisti/opinionisti di una testata, dichiarazioni di appoggio a un candidato, promozione di campagne di sensibilizzazione.</a:t>
            </a:r>
          </a:p>
          <a:p>
            <a:pPr algn="l"/>
            <a:r>
              <a:rPr lang="it-IT" b="0" i="0" dirty="0">
                <a:effectLst/>
                <a:latin typeface="Lato"/>
              </a:rPr>
              <a:t>4) Ultima funzione dei media è </a:t>
            </a:r>
            <a:r>
              <a:rPr lang="it-IT" b="0" i="0" dirty="0">
                <a:solidFill>
                  <a:srgbClr val="FF0000"/>
                </a:solidFill>
                <a:effectLst/>
                <a:latin typeface="Lato"/>
              </a:rPr>
              <a:t>offrire visibilità alla politica </a:t>
            </a:r>
            <a:r>
              <a:rPr lang="it-IT" b="0" i="0" dirty="0">
                <a:effectLst/>
                <a:latin typeface="Lato"/>
              </a:rPr>
              <a:t>e fornire un’immagine dei suoi protagonisti. I mezzi audiovisivi permettono di rendere visibile un buona parte della vita politica che un tempo restava nel “segreto”. La visibilità implica anche un interesse dei media per il retroscena della politica e per la vita privata dei leader.</a:t>
            </a:r>
          </a:p>
          <a:p>
            <a:endParaRPr lang="it-IT" dirty="0"/>
          </a:p>
        </p:txBody>
      </p:sp>
    </p:spTree>
    <p:extLst>
      <p:ext uri="{BB962C8B-B14F-4D97-AF65-F5344CB8AC3E}">
        <p14:creationId xmlns:p14="http://schemas.microsoft.com/office/powerpoint/2010/main" val="173571358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6CB1AA5-A758-4A30-8883-ACB6AAA9D2E8}"/>
              </a:ext>
            </a:extLst>
          </p:cNvPr>
          <p:cNvSpPr>
            <a:spLocks noGrp="1"/>
          </p:cNvSpPr>
          <p:nvPr>
            <p:ph type="title"/>
          </p:nvPr>
        </p:nvSpPr>
        <p:spPr/>
        <p:txBody>
          <a:bodyPr/>
          <a:lstStyle/>
          <a:p>
            <a:pPr algn="ctr"/>
            <a:br>
              <a:rPr lang="it-IT" dirty="0"/>
            </a:br>
            <a:br>
              <a:rPr lang="it-IT" dirty="0"/>
            </a:br>
            <a:br>
              <a:rPr lang="it-IT" dirty="0"/>
            </a:br>
            <a:br>
              <a:rPr lang="it-IT" dirty="0"/>
            </a:br>
            <a:r>
              <a:rPr lang="it-IT" dirty="0"/>
              <a:t>GEOPOLITICA E MEDIA</a:t>
            </a:r>
            <a:br>
              <a:rPr lang="it-IT" dirty="0"/>
            </a:br>
            <a:r>
              <a:rPr lang="it-IT" dirty="0"/>
              <a:t>IL PUNTO DI VISTA DEL GIORNALISMO</a:t>
            </a:r>
          </a:p>
        </p:txBody>
      </p:sp>
      <p:sp>
        <p:nvSpPr>
          <p:cNvPr id="3" name="Segnaposto contenuto 2">
            <a:extLst>
              <a:ext uri="{FF2B5EF4-FFF2-40B4-BE49-F238E27FC236}">
                <a16:creationId xmlns:a16="http://schemas.microsoft.com/office/drawing/2014/main" id="{226FFB68-8DE5-421B-9412-E3CB49D12D87}"/>
              </a:ext>
            </a:extLst>
          </p:cNvPr>
          <p:cNvSpPr>
            <a:spLocks noGrp="1"/>
          </p:cNvSpPr>
          <p:nvPr>
            <p:ph idx="1"/>
          </p:nvPr>
        </p:nvSpPr>
        <p:spPr>
          <a:xfrm>
            <a:off x="108857" y="2394857"/>
            <a:ext cx="12192000" cy="3929744"/>
          </a:xfrm>
        </p:spPr>
        <p:txBody>
          <a:bodyPr>
            <a:normAutofit fontScale="92500" lnSpcReduction="20000"/>
          </a:bodyPr>
          <a:lstStyle/>
          <a:p>
            <a:pPr algn="l"/>
            <a:r>
              <a:rPr lang="it-IT" b="1" i="0" dirty="0">
                <a:effectLst/>
                <a:latin typeface="Lato"/>
              </a:rPr>
              <a:t>Media e opinione pubblica europea</a:t>
            </a:r>
            <a:endParaRPr lang="it-IT" b="0" i="0" dirty="0">
              <a:effectLst/>
              <a:latin typeface="Lato"/>
            </a:endParaRPr>
          </a:p>
          <a:p>
            <a:pPr algn="l"/>
            <a:r>
              <a:rPr lang="it-IT" b="0" i="0" dirty="0">
                <a:effectLst/>
                <a:latin typeface="Lato"/>
              </a:rPr>
              <a:t>Un esempio importante per mostrare come l’atteggiamento politico-mediatico influenzi e sia influenzato dall’opinione pubblica di matrice europea è rappresentato dal referendum sul Trattato che adotta una </a:t>
            </a:r>
            <a:r>
              <a:rPr lang="it-IT" b="0" i="0" dirty="0">
                <a:solidFill>
                  <a:srgbClr val="FF0000"/>
                </a:solidFill>
                <a:effectLst/>
                <a:latin typeface="Lato"/>
              </a:rPr>
              <a:t>Costituzione per l’Europa del 2005</a:t>
            </a:r>
            <a:r>
              <a:rPr lang="it-IT" b="0" i="0" dirty="0">
                <a:effectLst/>
                <a:latin typeface="Lato"/>
              </a:rPr>
              <a:t>. Il referendum francese sulla costituzione europea ha costituito un precedente mediatico negativo, l’esempio di attitudine mediatica traslata in politica.</a:t>
            </a:r>
          </a:p>
          <a:p>
            <a:pPr algn="l"/>
            <a:r>
              <a:rPr lang="it-IT" b="0" i="0" dirty="0">
                <a:effectLst/>
                <a:latin typeface="Lato"/>
              </a:rPr>
              <a:t>In Francia, l’esito negativo del 2005 è stato un ‘no’ da parte dell’elettorato del Trattato che adotta una Costituzione per l’Europa ma anche l’espressione di una volontà dell’allora presidente della Repubblica Chirac di polarizzare sin da subito lo scontro in funzione delle successive elezioni presidenziali e politiche. Argomenti propagandistici facenti leva sugli istinti dell’elettorato francese, timoroso dell’ingerenza sul mercato interno dell’Ue e sul rischio per la sovranità nazionale, sono un ottimo esempio di come i media siano stati mezzo e  fine politico.</a:t>
            </a:r>
          </a:p>
          <a:p>
            <a:endParaRPr lang="it-IT" dirty="0"/>
          </a:p>
        </p:txBody>
      </p:sp>
    </p:spTree>
    <p:extLst>
      <p:ext uri="{BB962C8B-B14F-4D97-AF65-F5344CB8AC3E}">
        <p14:creationId xmlns:p14="http://schemas.microsoft.com/office/powerpoint/2010/main" val="292162977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6CB1AA5-A758-4A30-8883-ACB6AAA9D2E8}"/>
              </a:ext>
            </a:extLst>
          </p:cNvPr>
          <p:cNvSpPr>
            <a:spLocks noGrp="1"/>
          </p:cNvSpPr>
          <p:nvPr>
            <p:ph type="title"/>
          </p:nvPr>
        </p:nvSpPr>
        <p:spPr/>
        <p:txBody>
          <a:bodyPr/>
          <a:lstStyle/>
          <a:p>
            <a:pPr algn="ctr"/>
            <a:br>
              <a:rPr lang="it-IT" dirty="0"/>
            </a:br>
            <a:br>
              <a:rPr lang="it-IT" dirty="0"/>
            </a:br>
            <a:br>
              <a:rPr lang="it-IT" dirty="0"/>
            </a:br>
            <a:br>
              <a:rPr lang="it-IT" dirty="0"/>
            </a:br>
            <a:r>
              <a:rPr lang="it-IT" dirty="0"/>
              <a:t>GEOPOLITICA E MEDIA</a:t>
            </a:r>
            <a:br>
              <a:rPr lang="it-IT" dirty="0"/>
            </a:br>
            <a:r>
              <a:rPr lang="it-IT" dirty="0"/>
              <a:t>IL PUNTO DI VISTA DEL GIORNALISMO</a:t>
            </a:r>
          </a:p>
        </p:txBody>
      </p:sp>
      <p:sp>
        <p:nvSpPr>
          <p:cNvPr id="3" name="Segnaposto contenuto 2">
            <a:extLst>
              <a:ext uri="{FF2B5EF4-FFF2-40B4-BE49-F238E27FC236}">
                <a16:creationId xmlns:a16="http://schemas.microsoft.com/office/drawing/2014/main" id="{226FFB68-8DE5-421B-9412-E3CB49D12D87}"/>
              </a:ext>
            </a:extLst>
          </p:cNvPr>
          <p:cNvSpPr>
            <a:spLocks noGrp="1"/>
          </p:cNvSpPr>
          <p:nvPr>
            <p:ph idx="1"/>
          </p:nvPr>
        </p:nvSpPr>
        <p:spPr>
          <a:xfrm>
            <a:off x="206829" y="2177142"/>
            <a:ext cx="11898085" cy="4492217"/>
          </a:xfrm>
        </p:spPr>
        <p:txBody>
          <a:bodyPr>
            <a:normAutofit fontScale="70000" lnSpcReduction="20000"/>
          </a:bodyPr>
          <a:lstStyle/>
          <a:p>
            <a:pPr algn="l"/>
            <a:r>
              <a:rPr lang="it-IT" b="1" i="0" dirty="0">
                <a:effectLst/>
                <a:latin typeface="Lato"/>
              </a:rPr>
              <a:t>Unione europea e comunicazione</a:t>
            </a:r>
            <a:endParaRPr lang="it-IT" b="0" i="0" dirty="0">
              <a:effectLst/>
              <a:latin typeface="Lato"/>
            </a:endParaRPr>
          </a:p>
          <a:p>
            <a:pPr algn="l"/>
            <a:r>
              <a:rPr lang="it-IT" b="0" i="0" dirty="0">
                <a:effectLst/>
                <a:latin typeface="Lato"/>
              </a:rPr>
              <a:t>L’Unione europea facendo prepotentemente ingresso nella vita dei cittadini, impone la necessità di comunicazione da parte dei media. Questi ultimi, hanno con difficoltà accettato la sfida, poiché moltissimi addetti ai lavori – in specie i giornalisti – si sono trovati impreparati rispetto a tale stato di cose. Gli esperti dei media rispondono che è assai complesso riportare notizie dall’Europa. In effetti tutto ciò che accade nell’ambito dell’unione europea e delle sue istituzioni, non consente dal punto di vista mediatico una forte commercializzazione, non è spendibile né vendibile facilmente poiché si tratta di iter complessi che nella maggior parte dei casi meno appetibili laddove non permanga un angolo di prospettiva nazionale.</a:t>
            </a:r>
          </a:p>
          <a:p>
            <a:pPr algn="l"/>
            <a:r>
              <a:rPr lang="it-IT" b="0" i="0" dirty="0">
                <a:effectLst/>
                <a:latin typeface="Lato"/>
              </a:rPr>
              <a:t>Assai interessante il fatto che anche rispetto alle singole notizie, l’attitudine mediatica segna un atteggiamento politico. Dal punto di vista politico infatti, molte notizie sono filtrate dai singoli stati a seconda di una generica apertura o chiusura nei confronti dell’Europa.</a:t>
            </a:r>
          </a:p>
          <a:p>
            <a:pPr algn="l"/>
            <a:r>
              <a:rPr lang="it-IT" b="0" i="0" dirty="0">
                <a:effectLst/>
                <a:latin typeface="Lato"/>
              </a:rPr>
              <a:t>In Inghilterra l’integrazione è stata spesso demonizzata, l’avvertita assenza di interesse da parte del pubblico giustifica infatti i media a limitare il luogo del dibattito e a rinforzare l’attitudine negativa. Tali atteggiamenti si ripetono in positivo e negativo in tutti i paesi e, anche laddove il filtro sia minore, la presenza di una nazionalizzazione dei media europei è una costante. Con essa si intende la consuetudine tale per cui qualsiasi notizia è filtrata dagli affari correnti in modo da mantenere alta l’attenzione dell’utente mediatico.</a:t>
            </a:r>
          </a:p>
          <a:p>
            <a:pPr algn="l"/>
            <a:r>
              <a:rPr lang="it-IT" b="0" i="0" dirty="0">
                <a:effectLst/>
                <a:latin typeface="Lato"/>
              </a:rPr>
              <a:t> </a:t>
            </a:r>
          </a:p>
          <a:p>
            <a:endParaRPr lang="it-IT" dirty="0"/>
          </a:p>
        </p:txBody>
      </p:sp>
    </p:spTree>
    <p:extLst>
      <p:ext uri="{BB962C8B-B14F-4D97-AF65-F5344CB8AC3E}">
        <p14:creationId xmlns:p14="http://schemas.microsoft.com/office/powerpoint/2010/main" val="178826905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6CB1AA5-A758-4A30-8883-ACB6AAA9D2E8}"/>
              </a:ext>
            </a:extLst>
          </p:cNvPr>
          <p:cNvSpPr>
            <a:spLocks noGrp="1"/>
          </p:cNvSpPr>
          <p:nvPr>
            <p:ph type="title"/>
          </p:nvPr>
        </p:nvSpPr>
        <p:spPr/>
        <p:txBody>
          <a:bodyPr/>
          <a:lstStyle/>
          <a:p>
            <a:pPr algn="ctr"/>
            <a:br>
              <a:rPr lang="it-IT" dirty="0"/>
            </a:br>
            <a:br>
              <a:rPr lang="it-IT" dirty="0"/>
            </a:br>
            <a:br>
              <a:rPr lang="it-IT" dirty="0"/>
            </a:br>
            <a:br>
              <a:rPr lang="it-IT" dirty="0"/>
            </a:br>
            <a:r>
              <a:rPr lang="it-IT" dirty="0"/>
              <a:t>GEOPOLITICA E MEDIA</a:t>
            </a:r>
            <a:br>
              <a:rPr lang="it-IT" dirty="0"/>
            </a:br>
            <a:r>
              <a:rPr lang="it-IT" dirty="0"/>
              <a:t>IL PUNTO DI VISTA DEL GIORNALISMO</a:t>
            </a:r>
          </a:p>
        </p:txBody>
      </p:sp>
      <p:sp>
        <p:nvSpPr>
          <p:cNvPr id="3" name="Segnaposto contenuto 2">
            <a:extLst>
              <a:ext uri="{FF2B5EF4-FFF2-40B4-BE49-F238E27FC236}">
                <a16:creationId xmlns:a16="http://schemas.microsoft.com/office/drawing/2014/main" id="{226FFB68-8DE5-421B-9412-E3CB49D12D87}"/>
              </a:ext>
            </a:extLst>
          </p:cNvPr>
          <p:cNvSpPr>
            <a:spLocks noGrp="1"/>
          </p:cNvSpPr>
          <p:nvPr>
            <p:ph idx="1"/>
          </p:nvPr>
        </p:nvSpPr>
        <p:spPr>
          <a:xfrm>
            <a:off x="0" y="2090057"/>
            <a:ext cx="12192000" cy="4299858"/>
          </a:xfrm>
        </p:spPr>
        <p:txBody>
          <a:bodyPr>
            <a:normAutofit fontScale="62500" lnSpcReduction="20000"/>
          </a:bodyPr>
          <a:lstStyle/>
          <a:p>
            <a:pPr algn="l"/>
            <a:r>
              <a:rPr lang="it-IT" b="1" i="0" dirty="0">
                <a:effectLst/>
                <a:latin typeface="Lato"/>
              </a:rPr>
              <a:t>Sguardo sull’Europa centro-orientale postcomunista</a:t>
            </a:r>
            <a:endParaRPr lang="it-IT" b="0" i="0" dirty="0">
              <a:effectLst/>
              <a:latin typeface="Lato"/>
            </a:endParaRPr>
          </a:p>
          <a:p>
            <a:pPr algn="l"/>
            <a:r>
              <a:rPr lang="it-IT" b="0" i="0" dirty="0">
                <a:effectLst/>
                <a:latin typeface="Lato"/>
              </a:rPr>
              <a:t>La mancata regolamentazione dei media dopo il declino del comunismo rappresentano un fallimento. Anch’essa è figlia di una responsabilità precisa, una deregolamentazione cui non ha fatto seguito l’organizzazione del mercato delle telecomunicazioni e la cui conseguenza più grave è stato l’oligopolio di magnati europei.</a:t>
            </a:r>
          </a:p>
          <a:p>
            <a:pPr algn="l"/>
            <a:r>
              <a:rPr lang="it-IT" b="0" i="0" dirty="0">
                <a:effectLst/>
                <a:latin typeface="Lato"/>
              </a:rPr>
              <a:t>L’intenzione dei paesi facenti parte della sfera socialista era quella di liberalizzare finalmente un mercato dei media monopolizzato dal partito. Purtroppo la mancata celerità nel prevedere una legislazione in merito ha determinato nella maggior parte dei casi una privatizzazione selvaggia i cui maggiori fruitori sono stati potenti case editrici dell’Europa occidentale (ad esempio la maggior parte delle case editrici dominano i mezzi d’informazione nell’Europa orientale sono  tedesche).</a:t>
            </a:r>
          </a:p>
          <a:p>
            <a:pPr algn="l"/>
            <a:r>
              <a:rPr lang="it-IT" b="0" i="0" dirty="0">
                <a:effectLst/>
                <a:latin typeface="Lato"/>
              </a:rPr>
              <a:t>D’altra parte la barbara invasione dei capitali stranieri che tendono imporre i loro modelli culturali </a:t>
            </a:r>
            <a:r>
              <a:rPr lang="it-IT" dirty="0">
                <a:latin typeface="Lato"/>
              </a:rPr>
              <a:t>(</a:t>
            </a:r>
            <a:r>
              <a:rPr lang="it-IT" b="0" i="0" dirty="0">
                <a:effectLst/>
                <a:latin typeface="Lato"/>
              </a:rPr>
              <a:t>Murdoch in Romania o Mediaset in Bulgaria), rappresentano solo alcuni esempi. Per quanto riguarda l’area orientale, Stjepan Malovic, professore all’università di Zagabria e direttore dell’International Centre for Education of Journalists, denunciava nel 2005 che i media dell’Europa sud orientale si erano trasformati in giornali scandalistici e l’informazione era divenuta di infotainment. Le multinazionali globali dell’informazione sono dunque divenute le maggiori proprietarie dei media (gruppi come WAZ, Styria o Sanoma, hanno stampato nell’Europa sud orientale solo tabloid).</a:t>
            </a:r>
          </a:p>
          <a:p>
            <a:pPr algn="l"/>
            <a:r>
              <a:rPr lang="it-IT" b="0" i="0" dirty="0">
                <a:effectLst/>
                <a:latin typeface="Lato"/>
              </a:rPr>
              <a:t>Questa attitudine risulta ancora più grave dal momento che per parlare di cittadinanza e di identità europea (come ricorda Europe in the media di Deirdre Kevin per lo European Institute for the Media) è necessario che essa rifletta della concreta esistenza e della presenza di un dibattito portato avanti da elite che riflettano una certa visione dell’Europa.</a:t>
            </a:r>
          </a:p>
          <a:p>
            <a:endParaRPr lang="it-IT" dirty="0"/>
          </a:p>
        </p:txBody>
      </p:sp>
    </p:spTree>
    <p:extLst>
      <p:ext uri="{BB962C8B-B14F-4D97-AF65-F5344CB8AC3E}">
        <p14:creationId xmlns:p14="http://schemas.microsoft.com/office/powerpoint/2010/main" val="17935110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152650" y="116633"/>
            <a:ext cx="7886700" cy="1152128"/>
          </a:xfrm>
        </p:spPr>
        <p:txBody>
          <a:bodyPr/>
          <a:lstStyle/>
          <a:p>
            <a:pPr algn="ctr"/>
            <a:r>
              <a:rPr lang="it-IT" b="1" dirty="0"/>
              <a:t>               MEDIA E GEOPOLITICA</a:t>
            </a:r>
            <a:br>
              <a:rPr lang="it-IT" b="1" dirty="0"/>
            </a:br>
            <a:r>
              <a:rPr lang="it-IT" b="1" dirty="0"/>
              <a:t>                  GEOPOLITICA CRITICA</a:t>
            </a:r>
          </a:p>
        </p:txBody>
      </p:sp>
      <p:sp>
        <p:nvSpPr>
          <p:cNvPr id="3" name="Segnaposto contenuto 2"/>
          <p:cNvSpPr>
            <a:spLocks noGrp="1"/>
          </p:cNvSpPr>
          <p:nvPr>
            <p:ph idx="1"/>
          </p:nvPr>
        </p:nvSpPr>
        <p:spPr>
          <a:xfrm>
            <a:off x="315685" y="1268763"/>
            <a:ext cx="11397343" cy="5066724"/>
          </a:xfrm>
        </p:spPr>
        <p:txBody>
          <a:bodyPr>
            <a:normAutofit fontScale="92500" lnSpcReduction="10000"/>
          </a:bodyPr>
          <a:lstStyle/>
          <a:p>
            <a:r>
              <a:rPr lang="it-IT" dirty="0"/>
              <a:t>Oggi per analizzare il significato geopolitico dei media si ricorre alla </a:t>
            </a:r>
            <a:r>
              <a:rPr lang="it-IT" b="1" dirty="0"/>
              <a:t>geopolitica critica</a:t>
            </a:r>
            <a:r>
              <a:rPr lang="it-IT" dirty="0"/>
              <a:t>: =&gt; approccio nato a metà degli anni 90 in contrapposizione alla geopolitica classica (che accusa di essere al servizio di potere) ed assume come obbiettivo primario quello di capire il discorso geopolitico (ossia il sistema di interpretazioni utilizzate per dare un senso geopolitico al mondo). </a:t>
            </a:r>
          </a:p>
          <a:p>
            <a:r>
              <a:rPr lang="it-IT" dirty="0"/>
              <a:t>Tale operazione di comprensione prevede innanzitutto la </a:t>
            </a:r>
            <a:r>
              <a:rPr lang="it-IT" b="1" dirty="0"/>
              <a:t>decostruzione delle interpretazioni</a:t>
            </a:r>
            <a:r>
              <a:rPr lang="it-IT" dirty="0"/>
              <a:t> che di volta in volta vengono date per scontate (</a:t>
            </a:r>
            <a:r>
              <a:rPr lang="it-IT" i="1" dirty="0"/>
              <a:t>come per es. quella che porta a considerare naturale la discriminazione razziale</a:t>
            </a:r>
            <a:r>
              <a:rPr lang="it-IT" dirty="0"/>
              <a:t>). </a:t>
            </a:r>
          </a:p>
          <a:p>
            <a:r>
              <a:rPr lang="it-IT" dirty="0"/>
              <a:t>La geopolitica critica si impegna a individuare come un discorso venga articolato attraverso le diverse modalità di trasmissione delle conoscenze geografiche: la geopolitica considera sia le comunicazioni ufficiali della politica (</a:t>
            </a:r>
            <a:r>
              <a:rPr lang="it-IT" b="1" dirty="0"/>
              <a:t>geopolitica pratica</a:t>
            </a:r>
            <a:r>
              <a:rPr lang="it-IT" dirty="0"/>
              <a:t>), gli atlanti geografici, i libri di testo e tutte le interpretazioni teoriche offerte dall'analisi geografica e dalla riflessione geopolitica (la </a:t>
            </a:r>
            <a:r>
              <a:rPr lang="it-IT" b="1" dirty="0"/>
              <a:t>geopolitica formale</a:t>
            </a:r>
            <a:r>
              <a:rPr lang="it-IT" dirty="0"/>
              <a:t>) e il cinema, la televisione, i cartoni animati e le notizie diffuse dai mass media (</a:t>
            </a:r>
            <a:r>
              <a:rPr lang="it-IT" b="1" dirty="0"/>
              <a:t>geopolitica popolare</a:t>
            </a:r>
            <a:r>
              <a:rPr lang="it-IT" dirty="0"/>
              <a:t>). </a:t>
            </a:r>
          </a:p>
          <a:p>
            <a:endParaRPr lang="it-IT" dirty="0"/>
          </a:p>
        </p:txBody>
      </p:sp>
    </p:spTree>
    <p:extLst>
      <p:ext uri="{BB962C8B-B14F-4D97-AF65-F5344CB8AC3E}">
        <p14:creationId xmlns:p14="http://schemas.microsoft.com/office/powerpoint/2010/main" val="388241297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6CB1AA5-A758-4A30-8883-ACB6AAA9D2E8}"/>
              </a:ext>
            </a:extLst>
          </p:cNvPr>
          <p:cNvSpPr>
            <a:spLocks noGrp="1"/>
          </p:cNvSpPr>
          <p:nvPr>
            <p:ph type="title"/>
          </p:nvPr>
        </p:nvSpPr>
        <p:spPr/>
        <p:txBody>
          <a:bodyPr/>
          <a:lstStyle/>
          <a:p>
            <a:pPr algn="ctr"/>
            <a:br>
              <a:rPr lang="it-IT" dirty="0"/>
            </a:br>
            <a:br>
              <a:rPr lang="it-IT" dirty="0"/>
            </a:br>
            <a:br>
              <a:rPr lang="it-IT" dirty="0"/>
            </a:br>
            <a:br>
              <a:rPr lang="it-IT" dirty="0"/>
            </a:br>
            <a:r>
              <a:rPr lang="it-IT" dirty="0"/>
              <a:t>GEOPOLITICA E MEDIA</a:t>
            </a:r>
            <a:br>
              <a:rPr lang="it-IT" dirty="0"/>
            </a:br>
            <a:r>
              <a:rPr lang="it-IT" dirty="0"/>
              <a:t>IL PUNTO DI VISTA DEL GIORNALISMO</a:t>
            </a:r>
          </a:p>
        </p:txBody>
      </p:sp>
      <p:sp>
        <p:nvSpPr>
          <p:cNvPr id="3" name="Segnaposto contenuto 2">
            <a:extLst>
              <a:ext uri="{FF2B5EF4-FFF2-40B4-BE49-F238E27FC236}">
                <a16:creationId xmlns:a16="http://schemas.microsoft.com/office/drawing/2014/main" id="{226FFB68-8DE5-421B-9412-E3CB49D12D87}"/>
              </a:ext>
            </a:extLst>
          </p:cNvPr>
          <p:cNvSpPr>
            <a:spLocks noGrp="1"/>
          </p:cNvSpPr>
          <p:nvPr>
            <p:ph idx="1"/>
          </p:nvPr>
        </p:nvSpPr>
        <p:spPr>
          <a:xfrm>
            <a:off x="163286" y="2079171"/>
            <a:ext cx="12028714" cy="4212772"/>
          </a:xfrm>
        </p:spPr>
        <p:txBody>
          <a:bodyPr>
            <a:normAutofit fontScale="92500" lnSpcReduction="20000"/>
          </a:bodyPr>
          <a:lstStyle/>
          <a:p>
            <a:pPr algn="l"/>
            <a:r>
              <a:rPr lang="it-IT" b="1" i="0" dirty="0">
                <a:effectLst/>
                <a:latin typeface="Lato"/>
              </a:rPr>
              <a:t>Media e paesi poveri</a:t>
            </a:r>
            <a:endParaRPr lang="it-IT" b="0" i="0" dirty="0">
              <a:effectLst/>
              <a:latin typeface="Lato"/>
            </a:endParaRPr>
          </a:p>
          <a:p>
            <a:pPr algn="l"/>
            <a:r>
              <a:rPr lang="it-IT" b="0" i="0" dirty="0">
                <a:effectLst/>
                <a:latin typeface="Lato"/>
              </a:rPr>
              <a:t>Se fino a qualche anno fa le cifre mondiale dell’informazione erano 57% agli Stati Uniti, 43% tra Canada, Australia, Giappone e un restante 22-23% all’Europa, si comprende come l’Africa non esista, sud America, Asia esistono solo nel consumo interno.</a:t>
            </a:r>
          </a:p>
          <a:p>
            <a:pPr algn="l"/>
            <a:r>
              <a:rPr lang="it-IT" b="0" i="0" dirty="0">
                <a:effectLst/>
                <a:latin typeface="Lato"/>
              </a:rPr>
              <a:t>Non è un caso che dal 1945, l’America, dopo l’armamento esporti gli audiovisivi (prima cinema, poi intrattenimento) sulla base di una scelta strategica globale d’influenza.</a:t>
            </a:r>
          </a:p>
          <a:p>
            <a:pPr algn="l"/>
            <a:r>
              <a:rPr lang="it-IT" b="0" i="0" dirty="0">
                <a:effectLst/>
                <a:latin typeface="Lato"/>
              </a:rPr>
              <a:t>In molti paesi poveri solo l’informazione orale o la radio permettono un legame con l’amministrazione centrale. La previsione di 1984 di Orwell secondo la quale ci sarebbe stato un controllo sociale dai parte dei mezzi di informazione dell’individuo, risulta realizzata quasi al cento per cento in Occidente e sembra quasi un auspicio di alcune aree cosiddette in via di sviluppo</a:t>
            </a:r>
            <a:r>
              <a:rPr lang="it-IT" b="0" i="0" dirty="0">
                <a:solidFill>
                  <a:srgbClr val="111111"/>
                </a:solidFill>
                <a:effectLst/>
                <a:latin typeface="Lato"/>
              </a:rPr>
              <a:t>.</a:t>
            </a:r>
          </a:p>
          <a:p>
            <a:endParaRPr lang="it-IT" dirty="0"/>
          </a:p>
        </p:txBody>
      </p:sp>
    </p:spTree>
    <p:extLst>
      <p:ext uri="{BB962C8B-B14F-4D97-AF65-F5344CB8AC3E}">
        <p14:creationId xmlns:p14="http://schemas.microsoft.com/office/powerpoint/2010/main" val="94363336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6CB1AA5-A758-4A30-8883-ACB6AAA9D2E8}"/>
              </a:ext>
            </a:extLst>
          </p:cNvPr>
          <p:cNvSpPr>
            <a:spLocks noGrp="1"/>
          </p:cNvSpPr>
          <p:nvPr>
            <p:ph type="title"/>
          </p:nvPr>
        </p:nvSpPr>
        <p:spPr/>
        <p:txBody>
          <a:bodyPr/>
          <a:lstStyle/>
          <a:p>
            <a:pPr algn="ctr"/>
            <a:br>
              <a:rPr lang="it-IT" dirty="0"/>
            </a:br>
            <a:br>
              <a:rPr lang="it-IT" dirty="0"/>
            </a:br>
            <a:br>
              <a:rPr lang="it-IT" dirty="0"/>
            </a:br>
            <a:br>
              <a:rPr lang="it-IT" dirty="0"/>
            </a:br>
            <a:r>
              <a:rPr lang="it-IT" dirty="0"/>
              <a:t>GEOPOLITICA E MEDIA</a:t>
            </a:r>
            <a:br>
              <a:rPr lang="it-IT" dirty="0"/>
            </a:br>
            <a:r>
              <a:rPr lang="it-IT" dirty="0"/>
              <a:t>IL PUNTO DI VISTA DEL GIORNALISMO</a:t>
            </a:r>
          </a:p>
        </p:txBody>
      </p:sp>
      <p:sp>
        <p:nvSpPr>
          <p:cNvPr id="3" name="Segnaposto contenuto 2">
            <a:extLst>
              <a:ext uri="{FF2B5EF4-FFF2-40B4-BE49-F238E27FC236}">
                <a16:creationId xmlns:a16="http://schemas.microsoft.com/office/drawing/2014/main" id="{226FFB68-8DE5-421B-9412-E3CB49D12D87}"/>
              </a:ext>
            </a:extLst>
          </p:cNvPr>
          <p:cNvSpPr>
            <a:spLocks noGrp="1"/>
          </p:cNvSpPr>
          <p:nvPr>
            <p:ph idx="1"/>
          </p:nvPr>
        </p:nvSpPr>
        <p:spPr>
          <a:xfrm>
            <a:off x="609600" y="2111829"/>
            <a:ext cx="11582400" cy="4201886"/>
          </a:xfrm>
        </p:spPr>
        <p:txBody>
          <a:bodyPr>
            <a:normAutofit fontScale="92500" lnSpcReduction="20000"/>
          </a:bodyPr>
          <a:lstStyle/>
          <a:p>
            <a:pPr algn="l"/>
            <a:r>
              <a:rPr lang="it-IT" b="0" i="0" dirty="0">
                <a:effectLst/>
                <a:latin typeface="Lato"/>
              </a:rPr>
              <a:t>Il legame tra cittadinanza e comunicazione risulta quantomai vitale</a:t>
            </a:r>
            <a:r>
              <a:rPr lang="it-IT" b="0" i="0" dirty="0">
                <a:solidFill>
                  <a:srgbClr val="FF0000"/>
                </a:solidFill>
                <a:effectLst/>
                <a:latin typeface="Lato"/>
              </a:rPr>
              <a:t>. Rolando Belvedere </a:t>
            </a:r>
            <a:r>
              <a:rPr lang="it-IT" b="0" i="0" dirty="0">
                <a:effectLst/>
                <a:latin typeface="Lato"/>
              </a:rPr>
              <a:t>(giornalista e saggista) in </a:t>
            </a:r>
            <a:r>
              <a:rPr lang="it-IT" b="0" i="1" dirty="0">
                <a:effectLst/>
                <a:latin typeface="inherit"/>
              </a:rPr>
              <a:t>Dietro i media del quarto potere. Nuova geopolitica dell’informazione</a:t>
            </a:r>
            <a:r>
              <a:rPr lang="it-IT" b="0" i="0" dirty="0">
                <a:effectLst/>
                <a:latin typeface="Lato"/>
              </a:rPr>
              <a:t>, denuncia e insieme riflette sui paesi che non compaiono nella sfera d’influenza mediatica ma che i media vivono. Negli anni Settanta una certa politica terzomondista sottoscritta dall’Unesco puntava a uno sviluppo multidimensionale e non solo economico dei paesi in via di sviluppo. La via del non allineamento capeggiata da Tito ha utilizzato soprattutto i media come veicolo di idee.</a:t>
            </a:r>
          </a:p>
          <a:p>
            <a:pPr algn="l"/>
            <a:r>
              <a:rPr lang="it-IT" b="0" i="0" dirty="0">
                <a:effectLst/>
                <a:latin typeface="Lato"/>
              </a:rPr>
              <a:t>Anche le aree in via di sviluppo sono quindi un esempio di come i media possano agire come catalizzatore di un’attitudine politica e come veicolo di propaganda. La presenza di una discreta dose di censura (si pensi alla Cina, al Myanmar e recentemente anche all’India) rappresenta quindi una scelta quantomai grave rispetto all’obiettivo di un maggiore coinvolgimento di certe aree del mondo nella civiltà globale.</a:t>
            </a:r>
          </a:p>
          <a:p>
            <a:endParaRPr lang="it-IT" dirty="0"/>
          </a:p>
        </p:txBody>
      </p:sp>
    </p:spTree>
    <p:extLst>
      <p:ext uri="{BB962C8B-B14F-4D97-AF65-F5344CB8AC3E}">
        <p14:creationId xmlns:p14="http://schemas.microsoft.com/office/powerpoint/2010/main" val="30232999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152650" y="1"/>
            <a:ext cx="7886700" cy="1484784"/>
          </a:xfrm>
        </p:spPr>
        <p:txBody>
          <a:bodyPr/>
          <a:lstStyle/>
          <a:p>
            <a:pPr algn="ctr"/>
            <a:r>
              <a:rPr lang="it-IT" b="1" dirty="0"/>
              <a:t>                  MEDIA E GEOPOLITICA</a:t>
            </a:r>
          </a:p>
        </p:txBody>
      </p:sp>
      <p:sp>
        <p:nvSpPr>
          <p:cNvPr id="3" name="Segnaposto contenuto 2"/>
          <p:cNvSpPr>
            <a:spLocks noGrp="1"/>
          </p:cNvSpPr>
          <p:nvPr>
            <p:ph idx="1"/>
          </p:nvPr>
        </p:nvSpPr>
        <p:spPr>
          <a:xfrm>
            <a:off x="130629" y="1412777"/>
            <a:ext cx="11876314" cy="4704994"/>
          </a:xfrm>
        </p:spPr>
        <p:txBody>
          <a:bodyPr>
            <a:normAutofit fontScale="92500" lnSpcReduction="20000"/>
          </a:bodyPr>
          <a:lstStyle/>
          <a:p>
            <a:r>
              <a:rPr lang="it-IT" dirty="0"/>
              <a:t>La </a:t>
            </a:r>
            <a:r>
              <a:rPr lang="it-IT" b="1" dirty="0"/>
              <a:t>geopolitica </a:t>
            </a:r>
            <a:r>
              <a:rPr lang="it-IT" dirty="0"/>
              <a:t>è nata come scienza speculativa tra la fine dell'800 e i primi del 900. </a:t>
            </a:r>
          </a:p>
          <a:p>
            <a:r>
              <a:rPr lang="it-IT" dirty="0"/>
              <a:t>Fra i primi studiosi, </a:t>
            </a:r>
            <a:r>
              <a:rPr lang="it-IT" b="1" dirty="0">
                <a:solidFill>
                  <a:srgbClr val="FF0000"/>
                </a:solidFill>
              </a:rPr>
              <a:t>Mahan e Mackinder</a:t>
            </a:r>
            <a:r>
              <a:rPr lang="it-IT" dirty="0">
                <a:solidFill>
                  <a:srgbClr val="FF0000"/>
                </a:solidFill>
              </a:rPr>
              <a:t> </a:t>
            </a:r>
            <a:r>
              <a:rPr lang="it-IT" dirty="0"/>
              <a:t>si occuparono della comunicazione in quanto fattore capace di garantire il controllo militare del territorio. Entrambi evidenziarono come fosse possibile operare una distinzione fra </a:t>
            </a:r>
            <a:r>
              <a:rPr lang="it-IT" b="1" dirty="0"/>
              <a:t>potenze di terra </a:t>
            </a:r>
            <a:r>
              <a:rPr lang="it-IT" dirty="0"/>
              <a:t>(blocchi continentali caratterizzati da un buon livello di interconnessione interna e dunque buon controllo politico del territorio) e </a:t>
            </a:r>
            <a:r>
              <a:rPr lang="it-IT" b="1" dirty="0"/>
              <a:t>potenze di mare </a:t>
            </a:r>
            <a:r>
              <a:rPr lang="it-IT" dirty="0"/>
              <a:t>(ossia gli Stati e gli imperi capaci di esercitare il proprio dominio sugli spazi della navigazione oceanica).</a:t>
            </a:r>
          </a:p>
          <a:p>
            <a:r>
              <a:rPr lang="it-IT" b="1" dirty="0">
                <a:solidFill>
                  <a:srgbClr val="92D050"/>
                </a:solidFill>
              </a:rPr>
              <a:t>Mahan</a:t>
            </a:r>
            <a:r>
              <a:rPr lang="it-IT" dirty="0">
                <a:solidFill>
                  <a:srgbClr val="92D050"/>
                </a:solidFill>
              </a:rPr>
              <a:t> </a:t>
            </a:r>
            <a:r>
              <a:rPr lang="it-IT" dirty="0"/>
              <a:t>in particolare fece l'elogio della marina statunitense capace di garantire il controllo sui punti nodali della navigazione marittima. </a:t>
            </a:r>
          </a:p>
          <a:p>
            <a:r>
              <a:rPr lang="it-IT" b="1" dirty="0">
                <a:solidFill>
                  <a:srgbClr val="00B0F0"/>
                </a:solidFill>
              </a:rPr>
              <a:t>Mackinder</a:t>
            </a:r>
            <a:r>
              <a:rPr lang="it-IT" dirty="0"/>
              <a:t>, invece annunciò che l'epoca del sea power era giunta al tramonto e che i trasporti marittimi erano desinati a essere sopravanzati da quelli terrestri (da considerare che la ferrovia era divenuta all'inizio del 900 il mezzo di trasporto principale).</a:t>
            </a:r>
          </a:p>
          <a:p>
            <a:endParaRPr lang="it-IT" dirty="0"/>
          </a:p>
        </p:txBody>
      </p:sp>
    </p:spTree>
    <p:extLst>
      <p:ext uri="{BB962C8B-B14F-4D97-AF65-F5344CB8AC3E}">
        <p14:creationId xmlns:p14="http://schemas.microsoft.com/office/powerpoint/2010/main" val="3357195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152650" y="1"/>
            <a:ext cx="7886700" cy="1268760"/>
          </a:xfrm>
        </p:spPr>
        <p:txBody>
          <a:bodyPr/>
          <a:lstStyle/>
          <a:p>
            <a:pPr algn="ctr"/>
            <a:r>
              <a:rPr lang="it-IT" b="1" dirty="0"/>
              <a:t>                  MEDIA E GEOPOLITICA</a:t>
            </a:r>
          </a:p>
        </p:txBody>
      </p:sp>
      <p:sp>
        <p:nvSpPr>
          <p:cNvPr id="3" name="Segnaposto contenuto 2"/>
          <p:cNvSpPr>
            <a:spLocks noGrp="1"/>
          </p:cNvSpPr>
          <p:nvPr>
            <p:ph idx="1"/>
          </p:nvPr>
        </p:nvSpPr>
        <p:spPr>
          <a:xfrm>
            <a:off x="653143" y="1268760"/>
            <a:ext cx="11419114" cy="5110269"/>
          </a:xfrm>
        </p:spPr>
        <p:txBody>
          <a:bodyPr>
            <a:normAutofit fontScale="85000" lnSpcReduction="10000"/>
          </a:bodyPr>
          <a:lstStyle/>
          <a:p>
            <a:r>
              <a:rPr lang="en-US" b="1" dirty="0">
                <a:solidFill>
                  <a:srgbClr val="FFC000"/>
                </a:solidFill>
              </a:rPr>
              <a:t>William Gilpin</a:t>
            </a:r>
            <a:r>
              <a:rPr lang="en-US" dirty="0"/>
              <a:t> (1813 –1894)</a:t>
            </a:r>
            <a:r>
              <a:rPr lang="it-IT" dirty="0"/>
              <a:t> «il primo geopolitico americano» secondo alcuni studiosi, studiò lo sviluppo delle comunicazioni transcontinentali nel Nord America impegnandosi per l'istituzione di un servizio postale che mettesse in comunicazione la costa pacifica con il resto degli USA e per la realizzazione di una linea ferroviaria intercontinentale in seguito a un sistema urbano centrale</a:t>
            </a:r>
          </a:p>
          <a:p>
            <a:r>
              <a:rPr lang="it-IT" dirty="0"/>
              <a:t>Chi era costui? </a:t>
            </a:r>
            <a:r>
              <a:rPr lang="en-US" dirty="0"/>
              <a:t>“Explorer, politician, land speculator, and futurist writer about the American West”</a:t>
            </a:r>
            <a:endParaRPr lang="it-IT" dirty="0"/>
          </a:p>
          <a:p>
            <a:r>
              <a:rPr lang="it-IT" dirty="0"/>
              <a:t>L'America settentrionale si profilava come il nuovo nodo di collegamento fra l'Europa e l'Asia e grazie allo sviluppo dei rapporti commerciali e scambi culturali con queste due regioni era destinata a diventare "l'imperitura padrona del mondo". </a:t>
            </a:r>
          </a:p>
          <a:p>
            <a:r>
              <a:rPr lang="it-IT" dirty="0"/>
              <a:t>Gilpin avanza l'ipotesi della realizzazione di una </a:t>
            </a:r>
            <a:r>
              <a:rPr lang="it-IT" b="1" dirty="0"/>
              <a:t>rete ferroviaria </a:t>
            </a:r>
            <a:r>
              <a:rPr lang="it-IT" dirty="0"/>
              <a:t>capace di mettere in contatto gli uomini di tutti i continenti, tramite la quale si sarebbe progressivamente ottenuta l'</a:t>
            </a:r>
            <a:r>
              <a:rPr lang="it-IT" b="1" dirty="0"/>
              <a:t>unificazione culturale del pianeta</a:t>
            </a:r>
            <a:r>
              <a:rPr lang="it-IT" dirty="0"/>
              <a:t>.</a:t>
            </a:r>
          </a:p>
          <a:p>
            <a:r>
              <a:rPr lang="it-IT" dirty="0"/>
              <a:t>Pensava anche all'affermazione di una specifica idea politica a livello planetario : la democrazia americana e l'ascesa degli stessi al ruolo di potenza globale.</a:t>
            </a:r>
          </a:p>
          <a:p>
            <a:endParaRPr lang="it-IT" dirty="0"/>
          </a:p>
          <a:p>
            <a:endParaRPr lang="it-IT" dirty="0"/>
          </a:p>
        </p:txBody>
      </p:sp>
    </p:spTree>
    <p:extLst>
      <p:ext uri="{BB962C8B-B14F-4D97-AF65-F5344CB8AC3E}">
        <p14:creationId xmlns:p14="http://schemas.microsoft.com/office/powerpoint/2010/main" val="9572563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152650" y="44625"/>
            <a:ext cx="7886700" cy="1224136"/>
          </a:xfrm>
        </p:spPr>
        <p:txBody>
          <a:bodyPr/>
          <a:lstStyle/>
          <a:p>
            <a:pPr algn="ctr"/>
            <a:r>
              <a:rPr lang="it-IT" b="1" dirty="0"/>
              <a:t>                     MEDIA E GEOPOLITICA</a:t>
            </a:r>
          </a:p>
        </p:txBody>
      </p:sp>
      <p:sp>
        <p:nvSpPr>
          <p:cNvPr id="3" name="Segnaposto contenuto 2"/>
          <p:cNvSpPr>
            <a:spLocks noGrp="1"/>
          </p:cNvSpPr>
          <p:nvPr>
            <p:ph idx="1"/>
          </p:nvPr>
        </p:nvSpPr>
        <p:spPr>
          <a:xfrm>
            <a:off x="272143" y="1268761"/>
            <a:ext cx="11811000" cy="5121153"/>
          </a:xfrm>
        </p:spPr>
        <p:txBody>
          <a:bodyPr>
            <a:normAutofit fontScale="77500" lnSpcReduction="20000"/>
          </a:bodyPr>
          <a:lstStyle/>
          <a:p>
            <a:r>
              <a:rPr lang="it-IT" b="1" dirty="0">
                <a:solidFill>
                  <a:srgbClr val="FF0000"/>
                </a:solidFill>
              </a:rPr>
              <a:t>Marshall Mc Luhan </a:t>
            </a:r>
            <a:r>
              <a:rPr lang="it-IT" b="1" dirty="0"/>
              <a:t>(1962)</a:t>
            </a:r>
            <a:r>
              <a:rPr lang="it-IT" dirty="0"/>
              <a:t>: la circolazione di idee rende possibile agli individui di sentirsi parte della stessa collettività : "l'uniformità e la ripetibilità permearono il Rinascimento dell'idea del tempo e dello spazio come qualità misurabili continue".</a:t>
            </a:r>
          </a:p>
          <a:p>
            <a:r>
              <a:rPr lang="it-IT" dirty="0"/>
              <a:t>Grazie all'uniformità e alla ripetitività la stampa avrebbe unificato le popolazione all'interno di raggruppamenti nazionali.</a:t>
            </a:r>
          </a:p>
          <a:p>
            <a:r>
              <a:rPr lang="it-IT" dirty="0"/>
              <a:t> </a:t>
            </a:r>
            <a:r>
              <a:rPr lang="it-IT" b="1" dirty="0">
                <a:solidFill>
                  <a:srgbClr val="FF33CC"/>
                </a:solidFill>
              </a:rPr>
              <a:t>Benedict Anderson </a:t>
            </a:r>
            <a:r>
              <a:rPr lang="it-IT" b="1" dirty="0"/>
              <a:t>(1991)</a:t>
            </a:r>
            <a:r>
              <a:rPr lang="it-IT" dirty="0"/>
              <a:t>: la carta stampata avrebbe permesso a un numero sempre maggiore di persone di condividere, o di immaginare di condividere eventi che li coinvolgevano in quanto comunità.  </a:t>
            </a:r>
          </a:p>
          <a:p>
            <a:r>
              <a:rPr lang="it-IT" dirty="0"/>
              <a:t>Se la comunicazione a stampa a suo tempo ha favorito l'affermazione delle comunità nazionali, oggi i mezzi comunicazione elettronici possono permettere il nascere di nuove forme di nazionalismo a lunga distanza capaci di andare al di fuori dei limiti dello Stato Nazione. </a:t>
            </a:r>
          </a:p>
          <a:p>
            <a:r>
              <a:rPr lang="it-IT" dirty="0"/>
              <a:t>Tramite le fiction e il cinema, i personaggi e i luoghi vengono stereotipati proponendo esempi di comportamento uniformati in chiave nazionale: un bagaglio comune di riferimenti e valori, standard di consumo, stili di coabitazione, modelli di genere e persino gerarchie razziali. Spesso il cinema viene utilizzato per </a:t>
            </a:r>
            <a:r>
              <a:rPr lang="it-IT" dirty="0">
                <a:solidFill>
                  <a:schemeClr val="tx2"/>
                </a:solidFill>
              </a:rPr>
              <a:t>esaltare la grandiosità della Nazione (western americani...) </a:t>
            </a:r>
            <a:r>
              <a:rPr lang="it-IT" dirty="0"/>
              <a:t>mentre alla televisione racconta storie di tutti i giorni capaci di offrire riferimenti e agli spettatori = </a:t>
            </a:r>
            <a:r>
              <a:rPr lang="it-IT" b="1" dirty="0">
                <a:solidFill>
                  <a:srgbClr val="92D050"/>
                </a:solidFill>
              </a:rPr>
              <a:t>assunzione passiva di modelli altrui</a:t>
            </a:r>
            <a:r>
              <a:rPr lang="it-IT" dirty="0">
                <a:solidFill>
                  <a:srgbClr val="92D050"/>
                </a:solidFill>
              </a:rPr>
              <a:t>.</a:t>
            </a:r>
          </a:p>
          <a:p>
            <a:r>
              <a:rPr lang="it-IT" dirty="0"/>
              <a:t>Grazie ai canali satellitari e al fatto che i format vengono replicati a scala planetaria si parla di </a:t>
            </a:r>
            <a:r>
              <a:rPr lang="it-IT" b="1" dirty="0">
                <a:solidFill>
                  <a:srgbClr val="002060"/>
                </a:solidFill>
              </a:rPr>
              <a:t>televisione globale</a:t>
            </a:r>
            <a:r>
              <a:rPr lang="it-IT" dirty="0">
                <a:solidFill>
                  <a:srgbClr val="002060"/>
                </a:solidFill>
              </a:rPr>
              <a:t>.</a:t>
            </a:r>
          </a:p>
          <a:p>
            <a:endParaRPr lang="it-IT" dirty="0"/>
          </a:p>
        </p:txBody>
      </p:sp>
    </p:spTree>
    <p:extLst>
      <p:ext uri="{BB962C8B-B14F-4D97-AF65-F5344CB8AC3E}">
        <p14:creationId xmlns:p14="http://schemas.microsoft.com/office/powerpoint/2010/main" val="16209634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152650" y="188641"/>
            <a:ext cx="7886700" cy="1080120"/>
          </a:xfrm>
        </p:spPr>
        <p:txBody>
          <a:bodyPr/>
          <a:lstStyle/>
          <a:p>
            <a:pPr algn="ctr"/>
            <a:r>
              <a:rPr lang="it-IT" b="1" dirty="0"/>
              <a:t>                   MEDIA E GEOPOLITICA</a:t>
            </a:r>
          </a:p>
        </p:txBody>
      </p:sp>
      <p:sp>
        <p:nvSpPr>
          <p:cNvPr id="3" name="Segnaposto contenuto 2"/>
          <p:cNvSpPr>
            <a:spLocks noGrp="1"/>
          </p:cNvSpPr>
          <p:nvPr>
            <p:ph idx="1"/>
          </p:nvPr>
        </p:nvSpPr>
        <p:spPr>
          <a:xfrm>
            <a:off x="152400" y="1340769"/>
            <a:ext cx="12039600" cy="4972945"/>
          </a:xfrm>
        </p:spPr>
        <p:txBody>
          <a:bodyPr>
            <a:normAutofit fontScale="85000" lnSpcReduction="20000"/>
          </a:bodyPr>
          <a:lstStyle/>
          <a:p>
            <a:r>
              <a:rPr lang="it-IT" dirty="0"/>
              <a:t>I mezzi di comunicazione hanno avuto e hanno tuttora un grandissimo rilievo </a:t>
            </a:r>
            <a:r>
              <a:rPr lang="it-IT" dirty="0">
                <a:solidFill>
                  <a:srgbClr val="FF0000"/>
                </a:solidFill>
              </a:rPr>
              <a:t>nell'</a:t>
            </a:r>
            <a:r>
              <a:rPr lang="it-IT" b="1" dirty="0">
                <a:solidFill>
                  <a:srgbClr val="FF0000"/>
                </a:solidFill>
              </a:rPr>
              <a:t>indirizzare le opinioni e l'immaginario degli spettatori</a:t>
            </a:r>
            <a:r>
              <a:rPr lang="it-IT" dirty="0"/>
              <a:t>: molti regimi del passato hanno utilizzato notizie false e offerto elementi per la costruzione di un nemico pubblico al fine di rinforzare la propria posizione di controllo e di ottenere il consenso della popolazione.</a:t>
            </a:r>
          </a:p>
          <a:p>
            <a:pPr lvl="0"/>
            <a:r>
              <a:rPr lang="it-IT" dirty="0"/>
              <a:t>Nel caso della guerra ispano-americana 1898, il ricorso ai mezzi di comunicazione per orientare i sentimenti dei cittadini nei confronti di eventi geopolitici era stato fortemente condizionato da interessi di tipo commerciale. </a:t>
            </a:r>
          </a:p>
          <a:p>
            <a:pPr lvl="0"/>
            <a:r>
              <a:rPr lang="it-IT" dirty="0">
                <a:solidFill>
                  <a:srgbClr val="7030A0"/>
                </a:solidFill>
              </a:rPr>
              <a:t>Woodrow Wilson </a:t>
            </a:r>
            <a:r>
              <a:rPr lang="it-IT" dirty="0"/>
              <a:t>capì che per impedire il successo della Germania, gli Stati Uniti non potevano far altro che entrare nella Guerra Mondiale ma bisognava convincere il popolo americano =&gt; Wilson lo fece convincendo i cittadini della crudeltà del nemico, dei rischi in caso della vittoria germanica, convincendoli della bontà e superiorità dei valori del modello americano. Istituì' uno specifico "</a:t>
            </a:r>
            <a:r>
              <a:rPr lang="it-IT" dirty="0">
                <a:solidFill>
                  <a:srgbClr val="00B050"/>
                </a:solidFill>
              </a:rPr>
              <a:t>Comitato di informazione pubblico</a:t>
            </a:r>
            <a:r>
              <a:rPr lang="it-IT" dirty="0"/>
              <a:t>" cui attribuì il doppio incarico sia di orientare l'opinione pubblica interna verso la necessità della guerra, sia che essere contro la guerra era essere un nemico della patria.</a:t>
            </a:r>
          </a:p>
          <a:p>
            <a:pPr lvl="0"/>
            <a:r>
              <a:rPr lang="it-IT" b="1" dirty="0">
                <a:solidFill>
                  <a:srgbClr val="00B0F0"/>
                </a:solidFill>
              </a:rPr>
              <a:t>Walter Lippmann</a:t>
            </a:r>
            <a:r>
              <a:rPr lang="it-IT" dirty="0">
                <a:solidFill>
                  <a:srgbClr val="00B0F0"/>
                </a:solidFill>
              </a:rPr>
              <a:t> </a:t>
            </a:r>
            <a:r>
              <a:rPr lang="it-IT" dirty="0"/>
              <a:t>(1922 circa, consigliere di Wilson) fu il primo intellettuale capace di mettere in luce la necessità giornalistica di generalizzare le informazioni tramite note stereotipate e nello stesso tempo di teorizzare il valore e l'utilità del processo di "costruzione del consenso" (propaganda).</a:t>
            </a:r>
          </a:p>
          <a:p>
            <a:endParaRPr lang="it-IT" dirty="0"/>
          </a:p>
        </p:txBody>
      </p:sp>
    </p:spTree>
    <p:extLst>
      <p:ext uri="{BB962C8B-B14F-4D97-AF65-F5344CB8AC3E}">
        <p14:creationId xmlns:p14="http://schemas.microsoft.com/office/powerpoint/2010/main" val="2747434526"/>
      </p:ext>
    </p:extLst>
  </p:cSld>
  <p:clrMapOvr>
    <a:masterClrMapping/>
  </p:clrMapOvr>
</p:sld>
</file>

<file path=ppt/theme/theme1.xml><?xml version="1.0" encoding="utf-8"?>
<a:theme xmlns:a="http://schemas.openxmlformats.org/drawingml/2006/main" name="Tema di Office">
  <a:themeElements>
    <a:clrScheme name="Gradazioni di grigio">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507</TotalTime>
  <Words>8101</Words>
  <Application>Microsoft Office PowerPoint</Application>
  <PresentationFormat>Widescreen</PresentationFormat>
  <Paragraphs>232</Paragraphs>
  <Slides>51</Slides>
  <Notes>0</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51</vt:i4>
      </vt:variant>
    </vt:vector>
  </HeadingPairs>
  <TitlesOfParts>
    <vt:vector size="60" baseType="lpstr">
      <vt:lpstr>Arial</vt:lpstr>
      <vt:lpstr>Crimson Text</vt:lpstr>
      <vt:lpstr>Eras Demi ITC</vt:lpstr>
      <vt:lpstr>Eras Medium ITC</vt:lpstr>
      <vt:lpstr>inherit</vt:lpstr>
      <vt:lpstr>Lato</vt:lpstr>
      <vt:lpstr>Montserrat</vt:lpstr>
      <vt:lpstr>Raleway</vt:lpstr>
      <vt:lpstr>Tema di Office</vt:lpstr>
      <vt:lpstr>Prof.ssa Simona Epasto</vt:lpstr>
      <vt:lpstr>MEDIA E GEOPOLITICA</vt:lpstr>
      <vt:lpstr>                    MEDIA E GEOPOLITICA</vt:lpstr>
      <vt:lpstr>                  MEDIA E GEOPOLITICA</vt:lpstr>
      <vt:lpstr>               MEDIA E GEOPOLITICA                   GEOPOLITICA CRITICA</vt:lpstr>
      <vt:lpstr>                  MEDIA E GEOPOLITICA</vt:lpstr>
      <vt:lpstr>                  MEDIA E GEOPOLITICA</vt:lpstr>
      <vt:lpstr>                     MEDIA E GEOPOLITICA</vt:lpstr>
      <vt:lpstr>                   MEDIA E GEOPOLITICA</vt:lpstr>
      <vt:lpstr>                   MEDIA E GEOPOLITICA</vt:lpstr>
      <vt:lpstr>                  MEDIA E GEOPOLITICA</vt:lpstr>
      <vt:lpstr>                   MEDIA E GEOPOLITICA</vt:lpstr>
      <vt:lpstr>MEDIA E GEOPOLITICA</vt:lpstr>
      <vt:lpstr>                  MEDIA E GEOPOLITICA</vt:lpstr>
      <vt:lpstr>                  MEDIA E GEOPOLITICA</vt:lpstr>
      <vt:lpstr>                                   GEOPOLITICA DELLA BBC</vt:lpstr>
      <vt:lpstr>                                  GEOPOLITICA DELLA BBC</vt:lpstr>
      <vt:lpstr>                                   GEOPOLITICA DELLA BBC</vt:lpstr>
      <vt:lpstr>                                   GEOPOLITICA DELLA BBC</vt:lpstr>
      <vt:lpstr>                                   GEOPOLITICA DELLA BBC</vt:lpstr>
      <vt:lpstr>                                   GEOPOLITICA DELLA BBC</vt:lpstr>
      <vt:lpstr>                                   GEOPOLITICA DELLA BBC</vt:lpstr>
      <vt:lpstr>                                   GEOPOLITICA DELLA BBC</vt:lpstr>
      <vt:lpstr>                                   GEOPOLITICA DELLA BBC</vt:lpstr>
      <vt:lpstr>                                   GEOPOLITICA DELLA BBC</vt:lpstr>
      <vt:lpstr>                                    EURONEWS</vt:lpstr>
      <vt:lpstr>                                   EURONEWS</vt:lpstr>
      <vt:lpstr>                                   EURONEWS</vt:lpstr>
      <vt:lpstr>                                    EURONEWS</vt:lpstr>
      <vt:lpstr>                                   EURONEWS</vt:lpstr>
      <vt:lpstr>                                    EURONEWS</vt:lpstr>
      <vt:lpstr>                                     EURONEWS</vt:lpstr>
      <vt:lpstr>                                   EURONEWS</vt:lpstr>
      <vt:lpstr>AL JAZEERA e LA «PRIMAVERA ARABA»</vt:lpstr>
      <vt:lpstr>AL JAZEERA e LA «PRIMAVERA ARABA»</vt:lpstr>
      <vt:lpstr>AL JAZEERA e LA «PRIMAVERA ARABA»</vt:lpstr>
      <vt:lpstr>AL JAZEERA e LA «PRIMAVERA ARABA»</vt:lpstr>
      <vt:lpstr>    GEOPOLITICA E MEDIA IL PUNTO DI VISTA DEL GIORNALISMO</vt:lpstr>
      <vt:lpstr>    GEOPOLITICA E MEDIA IL PUNTO DI VISTA DEL GIORNALISMO</vt:lpstr>
      <vt:lpstr>    GEOPOLITICA E MEDIA IL PUNTO DI VISTA DEL GIORNALISMO</vt:lpstr>
      <vt:lpstr>    GEOPOLITICA E MEDIA IL PUNTO DI VISTA DEL GIORNALISMO</vt:lpstr>
      <vt:lpstr>    GEOPOLITICA E MEDIA IL PUNTO DI VISTA DEL GIORNALISMO</vt:lpstr>
      <vt:lpstr>    GEOPOLITICA E MEDIA IL PUNTO DI VISTA DEL GIORNALISMO</vt:lpstr>
      <vt:lpstr>    GEOPOLITICA E MEDIA IL PUNTO DI VISTA DEL GIORNALISMO</vt:lpstr>
      <vt:lpstr>    GEOPOLITICA E MEDIA IL PUNTO DI VISTA DEL GIORNALISMO</vt:lpstr>
      <vt:lpstr>    GEOPOLITICA E MEDIA IL PUNTO DI VISTA DEL GIORNALISMO</vt:lpstr>
      <vt:lpstr>    GEOPOLITICA E MEDIA IL PUNTO DI VISTA DEL GIORNALISMO</vt:lpstr>
      <vt:lpstr>    GEOPOLITICA E MEDIA IL PUNTO DI VISTA DEL GIORNALISMO</vt:lpstr>
      <vt:lpstr>    GEOPOLITICA E MEDIA IL PUNTO DI VISTA DEL GIORNALISMO</vt:lpstr>
      <vt:lpstr>    GEOPOLITICA E MEDIA IL PUNTO DI VISTA DEL GIORNALISMO</vt:lpstr>
      <vt:lpstr>    GEOPOLITICA E MEDIA IL PUNTO DI VISTA DEL GIORNALISMO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Microsoft Office User</dc:creator>
  <cp:lastModifiedBy>simona epasto</cp:lastModifiedBy>
  <cp:revision>10</cp:revision>
  <dcterms:created xsi:type="dcterms:W3CDTF">2020-04-25T16:23:21Z</dcterms:created>
  <dcterms:modified xsi:type="dcterms:W3CDTF">2023-04-24T08:00:34Z</dcterms:modified>
</cp:coreProperties>
</file>