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411" r:id="rId22"/>
    <p:sldId id="412" r:id="rId23"/>
    <p:sldId id="446" r:id="rId24"/>
    <p:sldId id="447" r:id="rId25"/>
    <p:sldId id="448" r:id="rId26"/>
    <p:sldId id="414" r:id="rId27"/>
    <p:sldId id="413" r:id="rId28"/>
    <p:sldId id="415" r:id="rId29"/>
    <p:sldId id="434" r:id="rId30"/>
    <p:sldId id="416" r:id="rId31"/>
    <p:sldId id="417" r:id="rId32"/>
    <p:sldId id="436" r:id="rId33"/>
    <p:sldId id="449" r:id="rId34"/>
    <p:sldId id="450" r:id="rId35"/>
    <p:sldId id="451" r:id="rId36"/>
    <p:sldId id="452" r:id="rId37"/>
    <p:sldId id="435" r:id="rId38"/>
    <p:sldId id="418" r:id="rId39"/>
    <p:sldId id="419" r:id="rId40"/>
    <p:sldId id="420" r:id="rId41"/>
    <p:sldId id="421" r:id="rId42"/>
    <p:sldId id="422" r:id="rId43"/>
    <p:sldId id="423" r:id="rId44"/>
    <p:sldId id="424" r:id="rId45"/>
    <p:sldId id="425" r:id="rId46"/>
    <p:sldId id="426" r:id="rId47"/>
    <p:sldId id="427" r:id="rId48"/>
    <p:sldId id="428" r:id="rId49"/>
    <p:sldId id="429" r:id="rId50"/>
    <p:sldId id="430" r:id="rId51"/>
    <p:sldId id="431" r:id="rId52"/>
    <p:sldId id="432" r:id="rId53"/>
    <p:sldId id="433" r:id="rId54"/>
    <p:sldId id="442" r:id="rId55"/>
    <p:sldId id="443" r:id="rId56"/>
    <p:sldId id="444" r:id="rId57"/>
    <p:sldId id="445" r:id="rId58"/>
    <p:sldId id="437" r:id="rId59"/>
    <p:sldId id="438" r:id="rId60"/>
    <p:sldId id="439" r:id="rId61"/>
    <p:sldId id="440" r:id="rId62"/>
    <p:sldId id="441" r:id="rId6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49"/>
    <p:restoredTop sz="93447" autoAdjust="0"/>
  </p:normalViewPr>
  <p:slideViewPr>
    <p:cSldViewPr snapToGrid="0" snapToObjects="1">
      <p:cViewPr varScale="1">
        <p:scale>
          <a:sx n="63" d="100"/>
          <a:sy n="63" d="100"/>
        </p:scale>
        <p:origin x="4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08/04/2023</a:t>
            </a:fld>
            <a:endParaRPr lang="it-IT" dirty="0"/>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57213" y="274638"/>
            <a:ext cx="10725187" cy="939784"/>
          </a:xfrm>
        </p:spPr>
        <p:txBody>
          <a:bodyPr>
            <a:noAutofit/>
          </a:bodyPr>
          <a:lstStyle>
            <a:lvl1pPr>
              <a:defRPr sz="3500" b="1">
                <a:latin typeface="Eras Medium ITC" pitchFamily="34" charset="0"/>
              </a:defRPr>
            </a:lvl1pPr>
          </a:lstStyle>
          <a:p>
            <a:r>
              <a:rPr lang="it-IT"/>
              <a:t>Fare clic per modificare lo stile del titolo dello schema</a:t>
            </a:r>
            <a:endParaRPr lang="es-ES" dirty="0"/>
          </a:p>
        </p:txBody>
      </p:sp>
      <p:sp>
        <p:nvSpPr>
          <p:cNvPr id="3" name="2 Marcador de contenido"/>
          <p:cNvSpPr>
            <a:spLocks noGrp="1"/>
          </p:cNvSpPr>
          <p:nvPr>
            <p:ph idx="1"/>
          </p:nvPr>
        </p:nvSpPr>
        <p:spPr/>
        <p:txBody>
          <a:bodyPr/>
          <a:lstStyle>
            <a:lvl1pPr>
              <a:defRPr sz="2700">
                <a:latin typeface="Eras Medium ITC" pitchFamily="34" charset="0"/>
              </a:defRPr>
            </a:lvl1pPr>
            <a:lvl2pPr>
              <a:defRPr sz="2600">
                <a:latin typeface="Eras Medium ITC" pitchFamily="34" charset="0"/>
              </a:defRPr>
            </a:lvl2pPr>
            <a:lvl3pPr>
              <a:defRPr>
                <a:latin typeface="Eras Medium ITC" pitchFamily="34" charset="0"/>
              </a:defRPr>
            </a:lvl3pPr>
            <a:lvl4pPr>
              <a:defRPr>
                <a:latin typeface="Eras Medium ITC" pitchFamily="34" charset="0"/>
              </a:defRPr>
            </a:lvl4pPr>
            <a:lvl5pPr>
              <a:defRPr>
                <a:latin typeface="Eras Medium ITC"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dirty="0"/>
          </a:p>
        </p:txBody>
      </p:sp>
      <p:sp>
        <p:nvSpPr>
          <p:cNvPr id="4" name="3 Marcador de fecha"/>
          <p:cNvSpPr>
            <a:spLocks noGrp="1"/>
          </p:cNvSpPr>
          <p:nvPr>
            <p:ph type="dt" sz="half" idx="10"/>
          </p:nvPr>
        </p:nvSpPr>
        <p:spPr/>
        <p:txBody>
          <a:bodyPr/>
          <a:lstStyle/>
          <a:p>
            <a:fld id="{39E91C3F-2703-426D-AA7C-675FFC4322C9}" type="datetimeFigureOut">
              <a:rPr lang="es-ES" smtClean="0"/>
              <a:pPr/>
              <a:t>08/04/2023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2418DC-86E1-42AF-B75A-720E871B94E6}" type="slidenum">
              <a:rPr lang="es-ES" smtClean="0"/>
              <a:pPr/>
              <a:t>‹N›</a:t>
            </a:fld>
            <a:endParaRPr lang="es-ES"/>
          </a:p>
        </p:txBody>
      </p:sp>
    </p:spTree>
    <p:extLst>
      <p:ext uri="{BB962C8B-B14F-4D97-AF65-F5344CB8AC3E}">
        <p14:creationId xmlns:p14="http://schemas.microsoft.com/office/powerpoint/2010/main" val="48812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08/04/2023</a:t>
            </a:fld>
            <a:endParaRPr lang="it-IT" dirty="0"/>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08/04/2023</a:t>
            </a:fld>
            <a:endParaRPr lang="it-IT" dirty="0"/>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08/04/2023</a:t>
            </a:fld>
            <a:endParaRPr lang="it-IT" dirty="0"/>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dirty="0"/>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08/04/2023</a:t>
            </a:fld>
            <a:endParaRPr lang="it-IT" dirty="0"/>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dirty="0"/>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08/04/2023</a:t>
            </a:fld>
            <a:endParaRPr lang="it-IT" dirty="0"/>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dirty="0"/>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08/04/2023</a:t>
            </a:fld>
            <a:endParaRPr lang="it-IT" dirty="0"/>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08/04/2023</a:t>
            </a:fld>
            <a:endParaRPr lang="it-IT" dirty="0"/>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08/04/2023</a:t>
            </a:fld>
            <a:endParaRPr lang="it-IT" dirty="0"/>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08/04/2023</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dirty="0"/>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dirty="0"/>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Lst>
  <p:txStyles>
    <p:titleStyle>
      <a:lvl1pPr algn="l" defTabSz="914400" rtl="0" eaLnBrk="1" latinLnBrk="0" hangingPunct="1">
        <a:lnSpc>
          <a:spcPct val="90000"/>
        </a:lnSpc>
        <a:spcBef>
          <a:spcPct val="0"/>
        </a:spcBef>
        <a:buNone/>
        <a:defRPr sz="4000" b="1" kern="1200">
          <a:solidFill>
            <a:srgbClr val="007BB6"/>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hyperlink" Target="https://unctad.org/webflyer/digital-economy-report-2021"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it-IT" dirty="0"/>
              <a:t>Prof.ssa Simona Epasto</a:t>
            </a:r>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r>
              <a:rPr lang="it-IT" dirty="0"/>
              <a:t>Geopolitica e Paesi Mediterranei</a:t>
            </a:r>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a:xfrm>
            <a:off x="2166910" y="0"/>
            <a:ext cx="8043890" cy="908720"/>
          </a:xfrm>
        </p:spPr>
        <p:txBody>
          <a:bodyPr/>
          <a:lstStyle/>
          <a:p>
            <a:br>
              <a:rPr lang="it-IT" dirty="0"/>
            </a:br>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239486" y="1273628"/>
            <a:ext cx="11647714" cy="4996543"/>
          </a:xfrm>
        </p:spPr>
        <p:txBody>
          <a:bodyPr>
            <a:normAutofit fontScale="92500" lnSpcReduction="20000"/>
          </a:bodyPr>
          <a:lstStyle/>
          <a:p>
            <a:r>
              <a:rPr lang="it-IT" dirty="0"/>
              <a:t>. Anche in questo caso le riflessioni critiche nascono in seno all’ambiente tecnologico statunitense, spesso californiano, e sotto alcuni aspetti posso essere viste come una reinterpretazione della vena libertaria che ha caratterizzato l’inizio della “rivoluzione Internet” la quale proponeva una visione positiva e universalista dello sviluppo della rete. In qualche modo infatti dall’utopia dell’aumento illimitato delle possibilità, si è passati a una logica di resistenza e di diffidenza in nome della stessa libertà, il ché alla fine rappresenta soltanto l’illustrazione estrema dello stesso paradigma. La crescita quindi di queste tendenze nel contesto statunitense, unitamente alla preoccupazione per gli aspetti di controllo delle informazioni personali da parte di differenti attori – che stanno emergendo sia in Occidente, come illustrato dal caso Facebook-Cambridge Analitica, sia a livello internazionale, quali il controllo sociale implementato tramite strumenti digitali sperimentato in Cina – crea un contesto di preoccupazione crescente che sta iniziando a produrre sia critiche radicali, il techlash appunto, sia volontà di integrazione degli applicativi e sistemi prodotti e/o delle relative norme evidente, ad esempio, negli sforzi normativi dell’Unione sopracitati</a:t>
            </a:r>
          </a:p>
        </p:txBody>
      </p:sp>
    </p:spTree>
    <p:extLst>
      <p:ext uri="{BB962C8B-B14F-4D97-AF65-F5344CB8AC3E}">
        <p14:creationId xmlns:p14="http://schemas.microsoft.com/office/powerpoint/2010/main" val="225587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a:xfrm>
            <a:off x="2166910" y="0"/>
            <a:ext cx="8043890" cy="908720"/>
          </a:xfrm>
        </p:spPr>
        <p:txBody>
          <a:bodyPr/>
          <a:lstStyle/>
          <a:p>
            <a:r>
              <a:rPr lang="it-IT" dirty="0"/>
              <a:t>                   </a:t>
            </a:r>
            <a:br>
              <a:rPr lang="it-IT" dirty="0"/>
            </a:br>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206829" y="1230086"/>
            <a:ext cx="10003971" cy="5170714"/>
          </a:xfrm>
        </p:spPr>
        <p:txBody>
          <a:bodyPr>
            <a:normAutofit/>
          </a:bodyPr>
          <a:lstStyle/>
          <a:p>
            <a:r>
              <a:rPr lang="it-IT" dirty="0"/>
              <a:t>Da questo punto di vista occorre, inoltre, evocare il dibattito intorno alle norme valoriali veicolate e sviluppate dagli algoritmi: si tratta di una questione estremamente rilevante nel contesto dello sviluppo delle tecnologie dell’intelligenza artificiale e, anche in questo caso, possiamo osservare diversi trend che si scontrano e che riflettono visioni diverse del mondo. In riferimento alla creazione di nuovi sistemi normativi, infine, occorre sottolineare l’importanza dell’evoluzione dell’uso dei dati digitali nel contesto giudiziario, la cosiddetta e-Evidence, che pone una serie di questioni non soltanto da un punto di vista dalla regolamentazione giuridica del dato, ma anche dei rapporti internazionali e del regime di scambi di dati ai fini di procedure di giustizia internazionali.</a:t>
            </a:r>
          </a:p>
        </p:txBody>
      </p:sp>
    </p:spTree>
    <p:extLst>
      <p:ext uri="{BB962C8B-B14F-4D97-AF65-F5344CB8AC3E}">
        <p14:creationId xmlns:p14="http://schemas.microsoft.com/office/powerpoint/2010/main" val="384414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a:xfrm>
            <a:off x="2166910" y="0"/>
            <a:ext cx="8043890" cy="908720"/>
          </a:xfrm>
        </p:spPr>
        <p:txBody>
          <a:bodyPr/>
          <a:lstStyle/>
          <a:p>
            <a:br>
              <a:rPr lang="it-IT" dirty="0"/>
            </a:br>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435429" y="1328056"/>
            <a:ext cx="11593285" cy="4974773"/>
          </a:xfrm>
        </p:spPr>
        <p:txBody>
          <a:bodyPr>
            <a:normAutofit fontScale="92500" lnSpcReduction="20000"/>
          </a:bodyPr>
          <a:lstStyle/>
          <a:p>
            <a:r>
              <a:rPr lang="it-IT" dirty="0"/>
              <a:t>La tensione che intercorre nei fenomeni descritti tra individuo, sviluppo tecnologico e controllo statale risulta particolarmente evidente se si fa riferimento a un evento storico preciso, quello delle cosiddette “primavere arabe” del 2011. Partendo da un episodio di ribellione contro la polizia in Tunisia, si diffonderà in modo estremamente veloce una mobilitazione contro poteri autoritari in una serie di Paesi del Maghreb e del Medio Oriente, mobilitazione che corre poggiando sulle tecnologie dell’informazione e in modo più specifico su alcuni applicativi di condivisione di notizie tramite telefoni cellulari che scavalcano il classico controllo dell’informazione organizzato da parte dei poteri autoritari per rimbalzare da un Paese all’altro e mettere sotto gli occhi del mondo intero delle dinamiche locali, creando un effetto di diffusione e di legittimazione tramite la mobilitazione di una rete estesa di sostenitori e di informazioni rilanciate da parte dei media tradizionali. In quel contesto, si diffonde quindi l’idea che il digitale assicurerebbe una trasparenza delle informazioni e ridurrebbe i margini di chi non segue le regole del contesto di riferimento, quello delle liberal-democrazie occidentali. (CONTINUA)</a:t>
            </a:r>
          </a:p>
        </p:txBody>
      </p:sp>
    </p:spTree>
    <p:extLst>
      <p:ext uri="{BB962C8B-B14F-4D97-AF65-F5344CB8AC3E}">
        <p14:creationId xmlns:p14="http://schemas.microsoft.com/office/powerpoint/2010/main" val="408852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a:xfrm>
            <a:off x="2166910" y="0"/>
            <a:ext cx="8043890" cy="908720"/>
          </a:xfrm>
        </p:spPr>
        <p:txBody>
          <a:bodyPr/>
          <a:lstStyle/>
          <a:p>
            <a:br>
              <a:rPr lang="it-IT" dirty="0"/>
            </a:br>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76200" y="1426028"/>
            <a:ext cx="12268200" cy="4865915"/>
          </a:xfrm>
        </p:spPr>
        <p:txBody>
          <a:bodyPr>
            <a:normAutofit fontScale="85000" lnSpcReduction="20000"/>
          </a:bodyPr>
          <a:lstStyle/>
          <a:p>
            <a:r>
              <a:rPr lang="it-IT" dirty="0"/>
              <a:t>Ma le primavere arabe presentano anche una serie di aspetti che ci aiutano a percepire i limiti della visione tecno-universalista. Prima di tutto queste non hanno determinato cambi radicali di regime, quanto piuttosto la trasformazione di alcuni poteri, con avvicendamenti delle élite al comando. Inoltre, di fronte all’attuazione della censura tramite alcuni applicativi, i poteri nazionali si sono velocemente attrezzati per ridurne i possibili utilizzi da parte dei propri cittadini e controllare, o finanche chiudere, lo spazio cibernetico nazionale.</a:t>
            </a:r>
          </a:p>
          <a:p>
            <a:r>
              <a:rPr lang="it-IT" dirty="0"/>
              <a:t>La rivolta egiziana contro il regime di Mubarak, ad esempio, ha portato ad eventi di forte nazionalizzazione dello spazio digitale quali un controllo statale esercitato su domini e contenuti. Queste due tendenze illustrano come la trasformazione democratica tramite la diffusione allargata di informazioni in rete, l’utopia di un modo aperto e trasparente, non sia in larga misura avvenuta in questi contesti. Certamente non bisogna dimenticare la molteplicità di fattori intorno a questi movimenti politici, ma si può certamente osservare che il modello di condivisione universale delle informazioni non ha svolto il ruolo chiave che molti gli conferivano. Al contrario, i movimenti delle primavere arabe e l’uso degli applicativi tecnologici da parte degli oppositori hanno costituito un campanello d’allarme forte per i regimi che desiderano controllare l’informazione e le comunicazioni, i quali si sono quindi affrettati a chiudere le porte dello spazio nazionale.</a:t>
            </a:r>
          </a:p>
        </p:txBody>
      </p:sp>
    </p:spTree>
    <p:extLst>
      <p:ext uri="{BB962C8B-B14F-4D97-AF65-F5344CB8AC3E}">
        <p14:creationId xmlns:p14="http://schemas.microsoft.com/office/powerpoint/2010/main" val="259189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a:xfrm>
            <a:off x="2166910" y="0"/>
            <a:ext cx="8043890" cy="908720"/>
          </a:xfrm>
        </p:spPr>
        <p:txBody>
          <a:bodyPr/>
          <a:lstStyle/>
          <a:p>
            <a:br>
              <a:rPr lang="it-IT" dirty="0"/>
            </a:br>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87087" y="1306286"/>
            <a:ext cx="11996057" cy="5050971"/>
          </a:xfrm>
        </p:spPr>
        <p:txBody>
          <a:bodyPr>
            <a:normAutofit fontScale="77500" lnSpcReduction="20000"/>
          </a:bodyPr>
          <a:lstStyle/>
          <a:p>
            <a:r>
              <a:rPr lang="it-IT" dirty="0"/>
              <a:t>L’esempio più significativo da questo punto di vista è rappresentato dal </a:t>
            </a:r>
            <a:r>
              <a:rPr lang="it-IT" dirty="0">
                <a:solidFill>
                  <a:srgbClr val="FF0000"/>
                </a:solidFill>
              </a:rPr>
              <a:t>caso cinese </a:t>
            </a:r>
            <a:r>
              <a:rPr lang="it-IT" dirty="0"/>
              <a:t>che sta percorrendo una “via nazionale” al digitale fondata, tra le altre cose, sullo sviluppo di infrastrutture e applicativi cinesi, controllati quindi a vari livelli dalle autorità nazionali. L’ampiezza e la completezza dello sforzo della Cina in materia sta creando di fatto una divisione nello spazio cibernetico mondiale (quantunque non una frammentazione tecnica), fattore ulteriormente aggravato dal contenzioso tecnologico e commerciale con gli Stati Uniti e dalle minacce di embargo che spingono ulteriormente i cinesi a “fare da sé”. </a:t>
            </a:r>
          </a:p>
          <a:p>
            <a:r>
              <a:rPr lang="it-IT" dirty="0"/>
              <a:t>Da questo punto di vista il recente dossier 5G-Huawei-ZTE offre una serie di spunti estremamente interessanti che dimostrano la complessità intorno alla posizione americana che, sospinta da dichiarati legittimi motivi di sicurezza a fronte di una Cina che ha spesso copiato le tecnologie occidentali per trarne vantaggio competitivo nei confronti dell’Occidente, vuole riaffermare una supremazia politica, tecnologica e commerciale ma che allo stesso tempo rischia di spingere ulteriormente a una nazionalizzazione del web, o piuttosto alla crescita di blocchi che possono diventare stagni se non antagonistici, con l’emergere di fatto di un “blocco cinese.” Tale blocco potrebbe allargarsi in misura rilevante a quei Paesi che scelgono, o sono costretti a scegliere in nome di una dipendenza economica e/o politica, le tecnologie e gli applicativi cinesi. Esiste quindi il rischio concreto del rafforzamento di una partizione in due o più blocchi, idea sostenuta anche dall’esempio dei casi russi o indiani, o da quello dell’Unione europea la cui strategia in campo cibernetico potrebbe divergere da quella statunitense.</a:t>
            </a:r>
          </a:p>
        </p:txBody>
      </p:sp>
    </p:spTree>
    <p:extLst>
      <p:ext uri="{BB962C8B-B14F-4D97-AF65-F5344CB8AC3E}">
        <p14:creationId xmlns:p14="http://schemas.microsoft.com/office/powerpoint/2010/main" val="132382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a:xfrm>
            <a:off x="2166910" y="0"/>
            <a:ext cx="8043890" cy="908720"/>
          </a:xfrm>
        </p:spPr>
        <p:txBody>
          <a:bodyPr/>
          <a:lstStyle/>
          <a:p>
            <a:br>
              <a:rPr lang="it-IT" dirty="0"/>
            </a:br>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264160" y="1208314"/>
            <a:ext cx="9946640" cy="5121366"/>
          </a:xfrm>
        </p:spPr>
        <p:txBody>
          <a:bodyPr>
            <a:normAutofit fontScale="77500" lnSpcReduction="20000"/>
          </a:bodyPr>
          <a:lstStyle/>
          <a:p>
            <a:r>
              <a:rPr lang="it-IT" dirty="0"/>
              <a:t>Rischio che è stato avallato peraltro da una discreta letteratura circa la plausibilità di tracciare un’analogia storica con il periodo della Guerra Fredda e la divisione tra Usa e Unione Sovietica in sfere di influenza. Assistiamo quindi a un paradosso assai violento, quello </a:t>
            </a:r>
            <a:r>
              <a:rPr lang="it-IT" dirty="0">
                <a:solidFill>
                  <a:srgbClr val="FF0000"/>
                </a:solidFill>
              </a:rPr>
              <a:t>dell’accelerazione della competizione del campo digitale </a:t>
            </a:r>
            <a:r>
              <a:rPr lang="it-IT" dirty="0"/>
              <a:t>ma anche quello delle divergenze politiche e normative fra “potenze digitali”, in piena contraddizione con l’iniziale promessa universalista, di matrice occidentale, nella direzione di una crescente affermazione delle sovranità nazionali nello spazio cibernetico mondiale. </a:t>
            </a:r>
          </a:p>
          <a:p>
            <a:r>
              <a:rPr lang="it-IT" dirty="0"/>
              <a:t>Nell’ambito di questa potenziale frattura del mondo digitale possiamo anche distinguere fra attori privati e pubblici, e interrogarci su come il rapporto tra essi possa mutare a seconda delle zone di riferimento. Il mondo digitale è stato fino ad oggi fortemente condizionato dalle aziende statunitensi, la maggior parte delle quali californiane, che a partire dai produttori di hardware fino allo sviluppo di applicativi e di piattaforme di social media hanno accompagnato e condizionato l’evoluzione delle tecnologie e delle mutazioni sociali, economiche e politiche ad esse legate. Ragionando sull’esempio americano occorre tuttavia distinguere fra le logiche delle varie aziende, difficilmente ricongiungibili in un unico fascio. </a:t>
            </a:r>
          </a:p>
          <a:p>
            <a:r>
              <a:rPr lang="it-IT" dirty="0"/>
              <a:t>In aggiunta, è importate sottolineare il ruolo dei poteri pubblici nel rilevare come i rapporti fra questi e le aziende non sia lineare nel caso statunitense</a:t>
            </a:r>
          </a:p>
        </p:txBody>
      </p:sp>
    </p:spTree>
    <p:extLst>
      <p:ext uri="{BB962C8B-B14F-4D97-AF65-F5344CB8AC3E}">
        <p14:creationId xmlns:p14="http://schemas.microsoft.com/office/powerpoint/2010/main" val="313296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a:xfrm>
            <a:off x="2166910" y="0"/>
            <a:ext cx="8043890" cy="908720"/>
          </a:xfrm>
        </p:spPr>
        <p:txBody>
          <a:bodyPr/>
          <a:lstStyle/>
          <a:p>
            <a:br>
              <a:rPr lang="it-IT" dirty="0"/>
            </a:br>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71120" y="1391920"/>
            <a:ext cx="11734800" cy="4947920"/>
          </a:xfrm>
        </p:spPr>
        <p:txBody>
          <a:bodyPr>
            <a:normAutofit lnSpcReduction="10000"/>
          </a:bodyPr>
          <a:lstStyle/>
          <a:p>
            <a:r>
              <a:rPr lang="it-IT" dirty="0"/>
              <a:t>Tali dinamiche sono sensibilmente diverse nel contesto cinese, dove le aziende leader del mercato tecnologico e digitale sono sempre controllate dallo stato, quantomeno attraverso la presenza di almeno un rappresentante del partito popolare cinese all’interno delle aziende nazionali, presenza che favorisce la creazione un blocco piuttosto solido nel programmare e perseguire gli interessi tecnologici e politici nazionali.</a:t>
            </a:r>
          </a:p>
          <a:p>
            <a:r>
              <a:rPr lang="it-IT" dirty="0"/>
              <a:t>Vediamo quindi che i colossi delle tecnologie dell’informazione affrontano il mercato secondo schemi diversi, il che tra l’altro ci deve spingere ad interrogare la visione trasmessa da alcune aziende. Oggi, di fronte alla pervasività tecnologica, quasi onnipresente, e alla particolare dimensione moltiplicatrice delle imprese digitali che agisce come un ampliamento all’infinito delle visioni del fondatore, occorre quindi infine anche approfondire l’analisi delle personalità che si trovano a capo di queste strutture.</a:t>
            </a:r>
          </a:p>
        </p:txBody>
      </p:sp>
    </p:spTree>
    <p:extLst>
      <p:ext uri="{BB962C8B-B14F-4D97-AF65-F5344CB8AC3E}">
        <p14:creationId xmlns:p14="http://schemas.microsoft.com/office/powerpoint/2010/main" val="2713957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a:xfrm>
            <a:off x="2166910" y="0"/>
            <a:ext cx="8043890" cy="908720"/>
          </a:xfrm>
        </p:spPr>
        <p:txBody>
          <a:bodyPr/>
          <a:lstStyle/>
          <a:p>
            <a:br>
              <a:rPr lang="it-IT" dirty="0"/>
            </a:br>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0" y="1188720"/>
            <a:ext cx="12192000" cy="5120640"/>
          </a:xfrm>
        </p:spPr>
        <p:txBody>
          <a:bodyPr>
            <a:normAutofit fontScale="70000" lnSpcReduction="20000"/>
          </a:bodyPr>
          <a:lstStyle/>
          <a:p>
            <a:r>
              <a:rPr lang="it-IT" dirty="0"/>
              <a:t>Un altro contesto nel quale il paragone con la Guerra Fredda potrebbe risultare opportuno è quello della </a:t>
            </a:r>
            <a:r>
              <a:rPr lang="it-IT" dirty="0">
                <a:solidFill>
                  <a:srgbClr val="FF0000"/>
                </a:solidFill>
              </a:rPr>
              <a:t>corsa alla “potenza digitale</a:t>
            </a:r>
            <a:r>
              <a:rPr lang="it-IT" dirty="0"/>
              <a:t>”, e in particolar modo della “corsa agli armamenti cyber”, con la quale si intende la competizione per lo sviluppo e il controllo di armi cibernetiche, una dimensione preoccupante specialmente per le difficoltà di controllo delle fonti di produzione e della proliferazione. Per questo motivo, si deve anche pensare ad interrogare il bagaglio di esperienza internazionale nel campo della non-proliferazione per capire se si possono mutuare norme applicabili nel contesto cibernetico. </a:t>
            </a:r>
          </a:p>
          <a:p>
            <a:r>
              <a:rPr lang="it-IT" dirty="0"/>
              <a:t>Specialmente in virtù del fatto che accanto ai due Paesi considerati come fonti principali di attacchi, la </a:t>
            </a:r>
            <a:r>
              <a:rPr lang="it-IT" dirty="0">
                <a:solidFill>
                  <a:srgbClr val="0070C0"/>
                </a:solidFill>
              </a:rPr>
              <a:t>Russia e la Cina</a:t>
            </a:r>
            <a:r>
              <a:rPr lang="it-IT" dirty="0"/>
              <a:t>, constatiamo la crescita delle capacità cibernetiche da parte di un insieme di Paesi, si pongono spesso come antagonisti nei confronti dell’occidente, come nel caso della Corea del Nord. </a:t>
            </a:r>
          </a:p>
          <a:p>
            <a:r>
              <a:rPr lang="it-IT" dirty="0"/>
              <a:t>In questi contesti abbiamo di fatto una differenziazione rispetto alla visione occidentale, che si traduce non solo nell’inasprimento delle relative posizioni militari ma anche nell’accrescersi delle tensioni intorno al miglior modello di governance della rete. Tra l’altro il concetto stesso di “Occidente” nel contesto cibernetico può risultare abbastanza astratto. Esso corrisponde infatti all’uso che ne viene fatto in un quadro che era quello di un’alleanza come quella transatlantica, alleanza che poggia sulla condivisione di interessi e di strumenti fra le democrazie occidentali. Oggi però possiamo osservare delle tendenze centripete che lasciano adito a dubbi sul concetto di alleanza, e dove la minaccia cibernetica gioca un ruolo in quanto sollecita la tenuta stessa delle istituzioni. La solidarietà in caso di attacco, l’articolo 5 del trattato con riferimento al dominio cibernetico sono, ad esempio, dei temi che dovrebbero essere trattati in modo più sistematico nel contesto dell’alleanza atlantica.</a:t>
            </a:r>
          </a:p>
        </p:txBody>
      </p:sp>
    </p:spTree>
    <p:extLst>
      <p:ext uri="{BB962C8B-B14F-4D97-AF65-F5344CB8AC3E}">
        <p14:creationId xmlns:p14="http://schemas.microsoft.com/office/powerpoint/2010/main" val="415281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a:xfrm>
            <a:off x="2166910" y="0"/>
            <a:ext cx="8043890" cy="908720"/>
          </a:xfrm>
        </p:spPr>
        <p:txBody>
          <a:bodyPr/>
          <a:lstStyle/>
          <a:p>
            <a:br>
              <a:rPr lang="it-IT" dirty="0"/>
            </a:br>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193040" y="1209040"/>
            <a:ext cx="10017760" cy="5090160"/>
          </a:xfrm>
        </p:spPr>
        <p:txBody>
          <a:bodyPr>
            <a:normAutofit fontScale="92500" lnSpcReduction="20000"/>
          </a:bodyPr>
          <a:lstStyle/>
          <a:p>
            <a:r>
              <a:rPr lang="it-IT" dirty="0"/>
              <a:t>Infine, in linea con le descritte tendenze alla nazionalizzazione dello spazio cibernetico, possiamo notare come, anche in ambito di difesa, sebbene le minacce siano trasversali, mondiali, le risposte rimangono per lo più nazionali. Ciò lascia “a bordo strada”, per il momento, le organizzazioni internazionali e il multilateralismo. Uno degli aspetti più stimolanti non soltanto per lo studio ma anche per gli indirizzi di policy sta nel necessario rinnovamento di tali strumenti multilaterali, come anche nella possibilità di creare geometrie variabili di eventuali blocchi in via di costituzione. </a:t>
            </a:r>
          </a:p>
          <a:p>
            <a:r>
              <a:rPr lang="it-IT" dirty="0"/>
              <a:t>Da questo punto di vista, l’Unione europea potrà risultare di grande interesse se saprà da una parte favorire gli investimenti in tecnologia e dall’altra rafforzare il proprio ruolo regolatore e normativo. Nell’ambito di una diplomazia cibernetica mondiale, l’Unione europea si trova già all’avanguardia e può aspirare a un ruolo decisivo accanto a Stati Uniti e Cina, a condizione di riuscire però a conciliare le legittime pretese dei singoli stati membri in riferimento alla propria sicurezza nazionale con un rafforzamento degli strumenti dell’Unione, siano questi tecnici o legislativi.</a:t>
            </a:r>
          </a:p>
        </p:txBody>
      </p:sp>
    </p:spTree>
    <p:extLst>
      <p:ext uri="{BB962C8B-B14F-4D97-AF65-F5344CB8AC3E}">
        <p14:creationId xmlns:p14="http://schemas.microsoft.com/office/powerpoint/2010/main" val="3894100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a:xfrm>
            <a:off x="2166910" y="0"/>
            <a:ext cx="8043890" cy="908720"/>
          </a:xfrm>
        </p:spPr>
        <p:txBody>
          <a:bodyPr/>
          <a:lstStyle/>
          <a:p>
            <a:br>
              <a:rPr lang="it-IT" dirty="0"/>
            </a:br>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152400" y="1229360"/>
            <a:ext cx="11064240" cy="5222240"/>
          </a:xfrm>
        </p:spPr>
        <p:txBody>
          <a:bodyPr>
            <a:normAutofit fontScale="92500" lnSpcReduction="20000"/>
          </a:bodyPr>
          <a:lstStyle/>
          <a:p>
            <a:r>
              <a:rPr lang="it-IT" dirty="0"/>
              <a:t>Da questo punto di vista possiamo ben sperare in un’azione trasformativa derivante dalla digitalizzazione dell’Unione, intesa non soltanto come messa a livello tecnologico ma anche come progresso dello strumento politico e amministrativo. Tale architettura digitale permetterebbe infatti di trasporre negli sviluppi tecnici e organizzativi l’attenzione per la protezione dei diritti del cittadino e per la salvaguardia della democrazia. La spesso vituperata Commissione europea può, in questo contesto, accrescere il suo peso, anche perché si tratta della creazione di nuove sovranità sul dominio cibernetico che non vengono sottratte al livello nazionale, dove quasi mai sono state prese in considerazione. Un’evoluzione in questo senso, garantirebbe una maggiore tutela dei cittadini europei nello spazio cibernetico mondiale, e andrebbe a colmare i vuoti lasciati da stati-membri in larga misura assorbiti dai loro giochi di politica interna, determinando le capacità future dell’Unione, potenzialmente tanto dirompenti quanto lo è l’evoluzione delle tecnologie e dell’informazione. Anche in una lettura squisitamente geopolitica, esistono modi per non finire schiacciati fra le grandi potenze digitali, Stati Uniti e Cina, sviluppando ulteriormente gli strumenti dell’Unione: il digitale rappresenta quindi un’opportunità per l’affermazione del peso geopolitico dell’Europa.</a:t>
            </a:r>
          </a:p>
        </p:txBody>
      </p:sp>
    </p:spTree>
    <p:extLst>
      <p:ext uri="{BB962C8B-B14F-4D97-AF65-F5344CB8AC3E}">
        <p14:creationId xmlns:p14="http://schemas.microsoft.com/office/powerpoint/2010/main" val="3926726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2894B-70F4-9F4A-B7C6-068ED1B0CB71}"/>
              </a:ext>
            </a:extLst>
          </p:cNvPr>
          <p:cNvSpPr>
            <a:spLocks noGrp="1"/>
          </p:cNvSpPr>
          <p:nvPr>
            <p:ph type="title"/>
          </p:nvPr>
        </p:nvSpPr>
        <p:spPr/>
        <p:txBody>
          <a:bodyPr/>
          <a:lstStyle/>
          <a:p>
            <a:pPr algn="ctr"/>
            <a:r>
              <a:rPr lang="es-ES" b="1"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GEOPOLITICA del Digitale </a:t>
            </a:r>
            <a:br>
              <a:rPr lang="es-ES" b="1"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br>
            <a:r>
              <a:rPr lang="es-ES" b="1"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IA e GEOPOLITICA</a:t>
            </a:r>
            <a:endParaRPr lang="it-IT" dirty="0"/>
          </a:p>
        </p:txBody>
      </p:sp>
      <p:sp>
        <p:nvSpPr>
          <p:cNvPr id="3" name="Segnaposto testo 2">
            <a:extLst>
              <a:ext uri="{FF2B5EF4-FFF2-40B4-BE49-F238E27FC236}">
                <a16:creationId xmlns:a16="http://schemas.microsoft.com/office/drawing/2014/main" id="{44546E72-B7B5-8A49-A711-8EB40DFD703D}"/>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43242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p:txBody>
          <a:bodyPr/>
          <a:lstStyle/>
          <a:p>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97971" y="1371600"/>
            <a:ext cx="12094029" cy="4865914"/>
          </a:xfrm>
        </p:spPr>
        <p:txBody>
          <a:bodyPr>
            <a:normAutofit fontScale="92500" lnSpcReduction="20000"/>
          </a:bodyPr>
          <a:lstStyle/>
          <a:p>
            <a:r>
              <a:rPr lang="it-IT" dirty="0"/>
              <a:t>L’onda dello sviluppo della rete, e quindi dell’insieme delle tecnologie dell’informazione, diventa dirompente a cavallo fra il 20° e il 21° secolo, diffondendo a livello planetario questo modello tecnologico e politico. </a:t>
            </a:r>
          </a:p>
          <a:p>
            <a:r>
              <a:rPr lang="it-IT" dirty="0"/>
              <a:t>La stessa espressione di </a:t>
            </a:r>
            <a:r>
              <a:rPr lang="it-IT" dirty="0">
                <a:solidFill>
                  <a:srgbClr val="FF0000"/>
                </a:solidFill>
              </a:rPr>
              <a:t>world wide web </a:t>
            </a:r>
            <a:r>
              <a:rPr lang="it-IT" dirty="0"/>
              <a:t>riassume l’ideale di una comunicazione planetaria senza limiti, l’incarnazione dell’ideale utopistico di villaggio mondiale nel quale l’accesso ai contenuti e la capacità di comunicare in modo universale spalanca le frontiere, attraverso il radicale allargamento delle percezioni e quindi del campo dei possibili individuali e collettivi. </a:t>
            </a:r>
          </a:p>
          <a:p>
            <a:r>
              <a:rPr lang="it-IT" dirty="0"/>
              <a:t>D’altro canto occorre tenere a mente come, fin dall’inizio, le tecnologie digitali siano state tuttavia anche associate alla sicurezza nazionale e alla difesa, politiche per loro natura chiuse all’interno dei confini nazionali. </a:t>
            </a:r>
          </a:p>
          <a:p>
            <a:r>
              <a:rPr lang="it-IT" dirty="0"/>
              <a:t>Si deve ricordare che, in primo luogo, la tecnologia Internet è nata con il fine primario di assicurare la continuità della comunicazione anche in caso di attacco nucleare, tramite quella tecnologia di pacchetti di dati e di protocolli che di fatto serviva ad aumentare la resilienza delle reti di comunicazioni. </a:t>
            </a:r>
          </a:p>
        </p:txBody>
      </p:sp>
    </p:spTree>
    <p:extLst>
      <p:ext uri="{BB962C8B-B14F-4D97-AF65-F5344CB8AC3E}">
        <p14:creationId xmlns:p14="http://schemas.microsoft.com/office/powerpoint/2010/main" val="2336241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p:txBody>
          <a:bodyPr/>
          <a:lstStyle/>
          <a:p>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97971" y="1371600"/>
            <a:ext cx="12094029" cy="4865914"/>
          </a:xfrm>
        </p:spPr>
        <p:txBody>
          <a:bodyPr>
            <a:normAutofit fontScale="77500" lnSpcReduction="20000"/>
          </a:bodyPr>
          <a:lstStyle/>
          <a:p>
            <a:r>
              <a:rPr lang="it-IT" dirty="0"/>
              <a:t>In aggiunta va rilevato che man mano che crescevano gli applicativi di tecnologie dell’informazione, crescevano simmetricamente l’interesse degli organi pubblici e i mezzi da loro dedicati al controllo delle informazioni stesse, ovvero gli organi di spionaggio. </a:t>
            </a:r>
          </a:p>
          <a:p>
            <a:r>
              <a:rPr lang="it-IT" dirty="0"/>
              <a:t>Tali organi, se già effettuavano un controllo delle telecomunicazioni analogiche, non soltanto hanno progressivamente aggiornato le loro tecniche sfruttando la tecnologia digitale, ma hanno soprattutto usato alcuni aspetti di questa tecnologia per poter accedere a nuove fonti di informazioni su scala mondiale. </a:t>
            </a:r>
          </a:p>
          <a:p>
            <a:r>
              <a:rPr lang="it-IT" dirty="0"/>
              <a:t>Infine, si è inevitabilmente sviluppato anche il necessario paradigma relativo alla creazione di strumenti di difesa di una rete oggetto in modo sempre più esponenziale di attacchi ostili di varia natura, che richiedono una strategia di protezione da parte di chi deve vigilare l’integrità delle infrastrutture critiche. La centrale importanza di questo aspetto, ha comportato un coinvolgimento crescente delle autorità statali di sicurezza, uniche legittimate a svolgere attività di protezione, controllo e contrasto alle minacce.</a:t>
            </a:r>
          </a:p>
          <a:p>
            <a:r>
              <a:rPr lang="it-IT" dirty="0"/>
              <a:t>Questa pratica, tuttavia, ha di fatto contribuito a rinforzare un paradigma della “sicurezza cibernetica” con un forte, se non esclusivo, riferimento nazionale e la crescita di competenze negli apparati statali che rinforzano la preminenza, anche culturale, degli operatori di sicurezza nell’affrontare le tematiche digitali da un punto di vista del potere pubblico.</a:t>
            </a:r>
          </a:p>
        </p:txBody>
      </p:sp>
    </p:spTree>
    <p:extLst>
      <p:ext uri="{BB962C8B-B14F-4D97-AF65-F5344CB8AC3E}">
        <p14:creationId xmlns:p14="http://schemas.microsoft.com/office/powerpoint/2010/main" val="2323644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D510B2-B045-DB11-A1D3-C799516FCB04}"/>
              </a:ext>
            </a:extLst>
          </p:cNvPr>
          <p:cNvSpPr>
            <a:spLocks noGrp="1"/>
          </p:cNvSpPr>
          <p:nvPr>
            <p:ph type="title"/>
          </p:nvPr>
        </p:nvSpPr>
        <p:spPr>
          <a:xfrm>
            <a:off x="857213" y="925285"/>
            <a:ext cx="10725187" cy="1368209"/>
          </a:xfrm>
        </p:spPr>
        <p:txBody>
          <a:bodyPr/>
          <a:lstStyle/>
          <a:p>
            <a:pPr algn="ctr"/>
            <a:r>
              <a:rPr lang="it-IT" dirty="0"/>
              <a:t>GEOPOLITICA E INTELLIGENZA ARTIFICIALE</a:t>
            </a:r>
          </a:p>
        </p:txBody>
      </p:sp>
      <p:sp>
        <p:nvSpPr>
          <p:cNvPr id="3" name="Segnaposto contenuto 2">
            <a:extLst>
              <a:ext uri="{FF2B5EF4-FFF2-40B4-BE49-F238E27FC236}">
                <a16:creationId xmlns:a16="http://schemas.microsoft.com/office/drawing/2014/main" id="{ABAA7F71-32B3-6A0D-68BB-92E3B608788C}"/>
              </a:ext>
            </a:extLst>
          </p:cNvPr>
          <p:cNvSpPr>
            <a:spLocks noGrp="1"/>
          </p:cNvSpPr>
          <p:nvPr>
            <p:ph idx="1"/>
          </p:nvPr>
        </p:nvSpPr>
        <p:spPr>
          <a:xfrm>
            <a:off x="838200" y="2024742"/>
            <a:ext cx="10515600" cy="4528457"/>
          </a:xfrm>
        </p:spPr>
        <p:txBody>
          <a:bodyPr>
            <a:normAutofit/>
          </a:bodyPr>
          <a:lstStyle/>
          <a:p>
            <a:pPr marL="0" indent="0">
              <a:buNone/>
            </a:pPr>
            <a:r>
              <a:rPr lang="it-IT" b="0" i="0" dirty="0">
                <a:solidFill>
                  <a:srgbClr val="323232"/>
                </a:solidFill>
                <a:effectLst/>
                <a:latin typeface="Alegreya"/>
              </a:rPr>
              <a:t>«L'intelligenza artificiale è il futuro... Chi diventa leader in questa sfera diventerà il dominatore del mondo», ha dichiarato Vladimir Putin, parlando davanti a un gruppo di studenti e giornalisti russi nel settembre 2017. </a:t>
            </a:r>
          </a:p>
          <a:p>
            <a:pPr marL="0" indent="0">
              <a:buNone/>
            </a:pPr>
            <a:r>
              <a:rPr lang="it-IT" dirty="0">
                <a:solidFill>
                  <a:srgbClr val="323232"/>
                </a:solidFill>
                <a:latin typeface="Alegreya"/>
              </a:rPr>
              <a:t>Un paio di </a:t>
            </a:r>
            <a:r>
              <a:rPr lang="it-IT" b="0" i="0" dirty="0">
                <a:solidFill>
                  <a:srgbClr val="323232"/>
                </a:solidFill>
                <a:effectLst/>
                <a:latin typeface="Alegreya"/>
              </a:rPr>
              <a:t>giorni dopo, </a:t>
            </a:r>
            <a:r>
              <a:rPr lang="it-IT" b="0" i="0" dirty="0" err="1">
                <a:solidFill>
                  <a:srgbClr val="323232"/>
                </a:solidFill>
                <a:effectLst/>
                <a:latin typeface="Alegreya"/>
              </a:rPr>
              <a:t>Elon</a:t>
            </a:r>
            <a:r>
              <a:rPr lang="it-IT" b="0" i="0" dirty="0">
                <a:solidFill>
                  <a:srgbClr val="323232"/>
                </a:solidFill>
                <a:effectLst/>
                <a:latin typeface="Alegreya"/>
              </a:rPr>
              <a:t> </a:t>
            </a:r>
            <a:r>
              <a:rPr lang="it-IT" b="0" i="0" dirty="0" err="1">
                <a:solidFill>
                  <a:srgbClr val="323232"/>
                </a:solidFill>
                <a:effectLst/>
                <a:latin typeface="Alegreya"/>
              </a:rPr>
              <a:t>Musk</a:t>
            </a:r>
            <a:r>
              <a:rPr lang="it-IT" dirty="0">
                <a:solidFill>
                  <a:srgbClr val="323232"/>
                </a:solidFill>
                <a:latin typeface="Alegreya"/>
              </a:rPr>
              <a:t> ha </a:t>
            </a:r>
            <a:r>
              <a:rPr lang="it-IT" dirty="0" err="1">
                <a:solidFill>
                  <a:srgbClr val="323232"/>
                </a:solidFill>
                <a:latin typeface="Alegreya"/>
              </a:rPr>
              <a:t>tweettato</a:t>
            </a:r>
            <a:r>
              <a:rPr lang="it-IT" dirty="0">
                <a:solidFill>
                  <a:srgbClr val="323232"/>
                </a:solidFill>
                <a:latin typeface="Alegreya"/>
              </a:rPr>
              <a:t>: </a:t>
            </a:r>
            <a:r>
              <a:rPr lang="it-IT" b="0" i="0" dirty="0">
                <a:solidFill>
                  <a:srgbClr val="323232"/>
                </a:solidFill>
                <a:effectLst/>
                <a:latin typeface="Alegreya"/>
              </a:rPr>
              <a:t>"La competizione per la superiorità dell'IA a livello nazionale sarà molto probabilmente la causa della terza guerra mondiale".</a:t>
            </a:r>
            <a:endParaRPr lang="it-IT" dirty="0"/>
          </a:p>
        </p:txBody>
      </p:sp>
    </p:spTree>
    <p:extLst>
      <p:ext uri="{BB962C8B-B14F-4D97-AF65-F5344CB8AC3E}">
        <p14:creationId xmlns:p14="http://schemas.microsoft.com/office/powerpoint/2010/main" val="225934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D510B2-B045-DB11-A1D3-C799516FCB04}"/>
              </a:ext>
            </a:extLst>
          </p:cNvPr>
          <p:cNvSpPr>
            <a:spLocks noGrp="1"/>
          </p:cNvSpPr>
          <p:nvPr>
            <p:ph type="title"/>
          </p:nvPr>
        </p:nvSpPr>
        <p:spPr>
          <a:xfrm>
            <a:off x="857213" y="925285"/>
            <a:ext cx="10725187" cy="1368209"/>
          </a:xfrm>
        </p:spPr>
        <p:txBody>
          <a:bodyPr/>
          <a:lstStyle/>
          <a:p>
            <a:pPr algn="ctr"/>
            <a:r>
              <a:rPr lang="it-IT" dirty="0"/>
              <a:t>GEOPOLITICA E INTELLIGENZA ARTIFICIALE</a:t>
            </a:r>
          </a:p>
        </p:txBody>
      </p:sp>
      <p:sp>
        <p:nvSpPr>
          <p:cNvPr id="3" name="Segnaposto contenuto 2">
            <a:extLst>
              <a:ext uri="{FF2B5EF4-FFF2-40B4-BE49-F238E27FC236}">
                <a16:creationId xmlns:a16="http://schemas.microsoft.com/office/drawing/2014/main" id="{ABAA7F71-32B3-6A0D-68BB-92E3B608788C}"/>
              </a:ext>
            </a:extLst>
          </p:cNvPr>
          <p:cNvSpPr>
            <a:spLocks noGrp="1"/>
          </p:cNvSpPr>
          <p:nvPr>
            <p:ph idx="1"/>
          </p:nvPr>
        </p:nvSpPr>
        <p:spPr>
          <a:xfrm>
            <a:off x="838200" y="2024742"/>
            <a:ext cx="10515600" cy="4528457"/>
          </a:xfrm>
        </p:spPr>
        <p:txBody>
          <a:bodyPr>
            <a:normAutofit lnSpcReduction="10000"/>
          </a:bodyPr>
          <a:lstStyle/>
          <a:p>
            <a:pPr marL="0" indent="0">
              <a:buNone/>
            </a:pPr>
            <a:r>
              <a:rPr lang="it-IT" b="0" i="0" dirty="0">
                <a:solidFill>
                  <a:srgbClr val="000000"/>
                </a:solidFill>
                <a:effectLst/>
                <a:latin typeface="Georgia" panose="02040502050405020303" pitchFamily="18" charset="0"/>
              </a:rPr>
              <a:t>L'intelligenza artificiale pone "profondi rischi per la società e l'umanità" e per questo servirebbe una "pausa" di almeno sei mesi nell'"addestramento" dei sistemi più avanzati. L'allarme è di </a:t>
            </a:r>
            <a:r>
              <a:rPr lang="it-IT" b="0" i="0" dirty="0" err="1">
                <a:solidFill>
                  <a:srgbClr val="000000"/>
                </a:solidFill>
                <a:effectLst/>
                <a:latin typeface="Georgia" panose="02040502050405020303" pitchFamily="18" charset="0"/>
              </a:rPr>
              <a:t>Elon</a:t>
            </a:r>
            <a:r>
              <a:rPr lang="it-IT" b="0" i="0" dirty="0">
                <a:solidFill>
                  <a:srgbClr val="000000"/>
                </a:solidFill>
                <a:effectLst/>
                <a:latin typeface="Georgia" panose="02040502050405020303" pitchFamily="18" charset="0"/>
              </a:rPr>
              <a:t> </a:t>
            </a:r>
            <a:r>
              <a:rPr lang="it-IT" b="0" i="0" dirty="0" err="1">
                <a:solidFill>
                  <a:srgbClr val="000000"/>
                </a:solidFill>
                <a:effectLst/>
                <a:latin typeface="Georgia" panose="02040502050405020303" pitchFamily="18" charset="0"/>
              </a:rPr>
              <a:t>Musk</a:t>
            </a:r>
            <a:r>
              <a:rPr lang="it-IT" b="0" i="0" dirty="0">
                <a:solidFill>
                  <a:srgbClr val="000000"/>
                </a:solidFill>
                <a:effectLst/>
                <a:latin typeface="Georgia" panose="02040502050405020303" pitchFamily="18" charset="0"/>
              </a:rPr>
              <a:t> e di altri 1.000 fra ricercatori e manager che, in una lettera aperta, chiedono uno stop o una moratoria dei governi per evitare il tanto temuto scenario Terminator e consentire lo sviluppo di protocolli di sicurezza condivisi. La missiva pubblicata dalla no profit Future of Life Institute vanta firme eccellenti e per questo viene presa molto seriamente. A sottoscriverla infatti ci sono il co-fondatore di Apple Steve Wozniak ma anche quelli di Pinterest e Skype, così come i fondatori delle start up di intelligenza artificiale </a:t>
            </a:r>
            <a:r>
              <a:rPr lang="it-IT" b="0" i="0" dirty="0" err="1">
                <a:solidFill>
                  <a:srgbClr val="000000"/>
                </a:solidFill>
                <a:effectLst/>
                <a:latin typeface="Georgia" panose="02040502050405020303" pitchFamily="18" charset="0"/>
              </a:rPr>
              <a:t>Stability</a:t>
            </a:r>
            <a:r>
              <a:rPr lang="it-IT" b="0" i="0" dirty="0">
                <a:solidFill>
                  <a:srgbClr val="000000"/>
                </a:solidFill>
                <a:effectLst/>
                <a:latin typeface="Georgia" panose="02040502050405020303" pitchFamily="18" charset="0"/>
              </a:rPr>
              <a:t> AI e Charatcters.ai.</a:t>
            </a:r>
            <a:endParaRPr lang="it-IT" dirty="0"/>
          </a:p>
        </p:txBody>
      </p:sp>
    </p:spTree>
    <p:extLst>
      <p:ext uri="{BB962C8B-B14F-4D97-AF65-F5344CB8AC3E}">
        <p14:creationId xmlns:p14="http://schemas.microsoft.com/office/powerpoint/2010/main" val="2937765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D510B2-B045-DB11-A1D3-C799516FCB04}"/>
              </a:ext>
            </a:extLst>
          </p:cNvPr>
          <p:cNvSpPr>
            <a:spLocks noGrp="1"/>
          </p:cNvSpPr>
          <p:nvPr>
            <p:ph type="title"/>
          </p:nvPr>
        </p:nvSpPr>
        <p:spPr>
          <a:xfrm>
            <a:off x="857213" y="925285"/>
            <a:ext cx="10725187" cy="1368209"/>
          </a:xfrm>
        </p:spPr>
        <p:txBody>
          <a:bodyPr/>
          <a:lstStyle/>
          <a:p>
            <a:pPr algn="ctr"/>
            <a:r>
              <a:rPr lang="it-IT" dirty="0"/>
              <a:t>GEOPOLITICA E INTELLIGENZA ARTIFICIALE</a:t>
            </a:r>
          </a:p>
        </p:txBody>
      </p:sp>
      <p:sp>
        <p:nvSpPr>
          <p:cNvPr id="3" name="Segnaposto contenuto 2">
            <a:extLst>
              <a:ext uri="{FF2B5EF4-FFF2-40B4-BE49-F238E27FC236}">
                <a16:creationId xmlns:a16="http://schemas.microsoft.com/office/drawing/2014/main" id="{ABAA7F71-32B3-6A0D-68BB-92E3B608788C}"/>
              </a:ext>
            </a:extLst>
          </p:cNvPr>
          <p:cNvSpPr>
            <a:spLocks noGrp="1"/>
          </p:cNvSpPr>
          <p:nvPr>
            <p:ph idx="1"/>
          </p:nvPr>
        </p:nvSpPr>
        <p:spPr>
          <a:xfrm>
            <a:off x="838200" y="2024742"/>
            <a:ext cx="10515600" cy="4528457"/>
          </a:xfrm>
        </p:spPr>
        <p:txBody>
          <a:bodyPr>
            <a:normAutofit fontScale="92500" lnSpcReduction="20000"/>
          </a:bodyPr>
          <a:lstStyle/>
          <a:p>
            <a:pPr marL="0" indent="0">
              <a:buNone/>
            </a:pPr>
            <a:r>
              <a:rPr lang="it-IT" b="0" i="0" dirty="0">
                <a:solidFill>
                  <a:srgbClr val="000000"/>
                </a:solidFill>
                <a:effectLst/>
                <a:latin typeface="Georgia" panose="02040502050405020303" pitchFamily="18" charset="0"/>
              </a:rPr>
              <a:t>Nel mirino dei big non c'è tutta l'intelligenza artificiale ma i sistemi più avanzati di Gpt-4, la chatbot di </a:t>
            </a:r>
            <a:r>
              <a:rPr lang="it-IT" b="0" i="0" dirty="0" err="1">
                <a:solidFill>
                  <a:srgbClr val="000000"/>
                </a:solidFill>
                <a:effectLst/>
                <a:latin typeface="Georgia" panose="02040502050405020303" pitchFamily="18" charset="0"/>
              </a:rPr>
              <a:t>OpenAI</a:t>
            </a:r>
            <a:r>
              <a:rPr lang="it-IT" b="0" i="0" dirty="0">
                <a:solidFill>
                  <a:srgbClr val="000000"/>
                </a:solidFill>
                <a:effectLst/>
                <a:latin typeface="Georgia" panose="02040502050405020303" pitchFamily="18" charset="0"/>
              </a:rPr>
              <a:t> capace di raccontare barzellette e superare facilmente esami come quello per diventare avvocato. "I sistemi potenti di IA dovrebbero essere sviluppati solo quando si ha fiducia che i loro effetti saranno positivi e i loro rischi gestibili", si legge nella lettera in cui si parla di una "corsa fuori controllo allo sviluppo e al dispiegamento di potenti menti digitali che nessuno, neanche i loro creatori, possono capire, prevedere e controllare". Una corsa che, se non sarà fermata potrebbe rischiare di far divenire realtà la fantascientifica '</a:t>
            </a:r>
            <a:r>
              <a:rPr lang="it-IT" b="0" i="0" dirty="0" err="1">
                <a:solidFill>
                  <a:srgbClr val="000000"/>
                </a:solidFill>
                <a:effectLst/>
                <a:latin typeface="Georgia" panose="02040502050405020303" pitchFamily="18" charset="0"/>
              </a:rPr>
              <a:t>Skynet</a:t>
            </a:r>
            <a:r>
              <a:rPr lang="it-IT" b="0" i="0" dirty="0">
                <a:solidFill>
                  <a:srgbClr val="000000"/>
                </a:solidFill>
                <a:effectLst/>
                <a:latin typeface="Georgia" panose="02040502050405020303" pitchFamily="18" charset="0"/>
              </a:rPr>
              <a:t>' protagonista dei film di James Cameron e la sua decisione di distruggere l'umanità; oppure, più prosaicamente, di far finire in mani sbagliate questi potenti sistemi con ricadute possibilmente devastanti. Pechino - ha ad esempio avvertito il senatore Mike Gallagher a capo della commissione della camera sulla Cina - vede l'intelligenza artificiale come uno "strumento o un'arma per perfezionare la sua sorveglianza orwelliana tecno-totalitaria". </a:t>
            </a:r>
            <a:endParaRPr lang="it-IT" dirty="0"/>
          </a:p>
        </p:txBody>
      </p:sp>
    </p:spTree>
    <p:extLst>
      <p:ext uri="{BB962C8B-B14F-4D97-AF65-F5344CB8AC3E}">
        <p14:creationId xmlns:p14="http://schemas.microsoft.com/office/powerpoint/2010/main" val="3841563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6E7792-2A87-FC33-7422-345AED73FD19}"/>
              </a:ext>
            </a:extLst>
          </p:cNvPr>
          <p:cNvSpPr>
            <a:spLocks noGrp="1"/>
          </p:cNvSpPr>
          <p:nvPr>
            <p:ph type="title"/>
          </p:nvPr>
        </p:nvSpPr>
        <p:spPr>
          <a:xfrm>
            <a:off x="857213" y="859970"/>
            <a:ext cx="10725187" cy="1338943"/>
          </a:xfrm>
        </p:spPr>
        <p:txBody>
          <a:bodyPr/>
          <a:lstStyle/>
          <a:p>
            <a:r>
              <a:rPr lang="it-IT" dirty="0"/>
              <a:t>GEOPOLITICA E INTELLIGENZA ARTIFICIALE</a:t>
            </a:r>
          </a:p>
        </p:txBody>
      </p:sp>
      <p:sp>
        <p:nvSpPr>
          <p:cNvPr id="3" name="Segnaposto contenuto 2">
            <a:extLst>
              <a:ext uri="{FF2B5EF4-FFF2-40B4-BE49-F238E27FC236}">
                <a16:creationId xmlns:a16="http://schemas.microsoft.com/office/drawing/2014/main" id="{FB0BBD08-7082-5A20-3D62-6D9F0B5E051B}"/>
              </a:ext>
            </a:extLst>
          </p:cNvPr>
          <p:cNvSpPr>
            <a:spLocks noGrp="1"/>
          </p:cNvSpPr>
          <p:nvPr>
            <p:ph idx="1"/>
          </p:nvPr>
        </p:nvSpPr>
        <p:spPr/>
        <p:txBody>
          <a:bodyPr>
            <a:normAutofit lnSpcReduction="10000"/>
          </a:bodyPr>
          <a:lstStyle/>
          <a:p>
            <a:r>
              <a:rPr lang="it-IT" b="0" i="0" dirty="0">
                <a:solidFill>
                  <a:srgbClr val="000000"/>
                </a:solidFill>
                <a:effectLst/>
                <a:latin typeface="Georgia" panose="02040502050405020303" pitchFamily="18" charset="0"/>
              </a:rPr>
              <a:t>Proprio il timore di conseguenze catastrofiche ha spinto i grandi dell'hi-tech a chiedere una pausa di sei mesi da usare per lo "sviluppo congiunto e l'implementazione di protocolli condivisi" che assicurino la "sicurezza" dei sistemi "al di là di ogni ragionevole dubbio", prosegue la lettera, che invita i laboratori di IA a concentrarsi nel rendere più "accurati, trasparenti, credibili e leali" gli attuali sistemi invece di correre verso lo sviluppo di mezzi ancora più potenti. "La società ha fatto una pausa su altre tecnologie con effetti potenzialmente catastrofici - prosegue la lettera -. Possiamo farlo anche in questo caso. Godiamoci una lunga estate dell'IA, e non corriamo impreparati verso l'autunno".</a:t>
            </a:r>
            <a:endParaRPr lang="it-IT" dirty="0"/>
          </a:p>
        </p:txBody>
      </p:sp>
    </p:spTree>
    <p:extLst>
      <p:ext uri="{BB962C8B-B14F-4D97-AF65-F5344CB8AC3E}">
        <p14:creationId xmlns:p14="http://schemas.microsoft.com/office/powerpoint/2010/main" val="350179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D510B2-B045-DB11-A1D3-C799516FCB04}"/>
              </a:ext>
            </a:extLst>
          </p:cNvPr>
          <p:cNvSpPr>
            <a:spLocks noGrp="1"/>
          </p:cNvSpPr>
          <p:nvPr>
            <p:ph type="title"/>
          </p:nvPr>
        </p:nvSpPr>
        <p:spPr>
          <a:xfrm>
            <a:off x="857213" y="925285"/>
            <a:ext cx="10725187" cy="1368209"/>
          </a:xfrm>
        </p:spPr>
        <p:txBody>
          <a:bodyPr/>
          <a:lstStyle/>
          <a:p>
            <a:pPr algn="ctr"/>
            <a:r>
              <a:rPr lang="it-IT" dirty="0"/>
              <a:t>GEOPOLITICA E INTELLIGENZA ARTIFICIALE</a:t>
            </a:r>
          </a:p>
        </p:txBody>
      </p:sp>
      <p:sp>
        <p:nvSpPr>
          <p:cNvPr id="3" name="Segnaposto contenuto 2">
            <a:extLst>
              <a:ext uri="{FF2B5EF4-FFF2-40B4-BE49-F238E27FC236}">
                <a16:creationId xmlns:a16="http://schemas.microsoft.com/office/drawing/2014/main" id="{ABAA7F71-32B3-6A0D-68BB-92E3B608788C}"/>
              </a:ext>
            </a:extLst>
          </p:cNvPr>
          <p:cNvSpPr>
            <a:spLocks noGrp="1"/>
          </p:cNvSpPr>
          <p:nvPr>
            <p:ph idx="1"/>
          </p:nvPr>
        </p:nvSpPr>
        <p:spPr>
          <a:xfrm>
            <a:off x="838200" y="2024742"/>
            <a:ext cx="10515600" cy="4528457"/>
          </a:xfrm>
        </p:spPr>
        <p:txBody>
          <a:bodyPr>
            <a:normAutofit/>
          </a:bodyPr>
          <a:lstStyle/>
          <a:p>
            <a:r>
              <a:rPr lang="it-IT" sz="1800" dirty="0">
                <a:solidFill>
                  <a:srgbClr val="000000"/>
                </a:solidFill>
                <a:latin typeface="Arial" panose="020B0604020202020204" pitchFamily="34" charset="0"/>
              </a:rPr>
              <a:t>Con la rivoluzione collegata alla IA gli Stati </a:t>
            </a:r>
            <a:r>
              <a:rPr lang="it-IT" sz="1800" b="0" i="0" u="none" strike="noStrike" baseline="0" dirty="0">
                <a:solidFill>
                  <a:srgbClr val="212121"/>
                </a:solidFill>
                <a:latin typeface="Arial" panose="020B0604020202020204" pitchFamily="34" charset="0"/>
              </a:rPr>
              <a:t>stanno perdendo il controllo non solo della loro comprensione del potenziale impatto dell’intelligenza artificiale, ma anche del modello di governance che ha rafforzato la responsabilità sui progressi della scienza e della tecnologia nel corso degli anni a tutti i livelli.</a:t>
            </a:r>
          </a:p>
          <a:p>
            <a:r>
              <a:rPr lang="it-IT" sz="1800" b="0" i="0" u="none" strike="noStrike" baseline="0" dirty="0">
                <a:solidFill>
                  <a:srgbClr val="212121"/>
                </a:solidFill>
                <a:latin typeface="Arial" panose="020B0604020202020204" pitchFamily="34" charset="0"/>
              </a:rPr>
              <a:t>Mentre ogni nuova innovazione tecnologica rivendica il proprio territorio per i progressi economici nell’ecosistema umano con significative ramificazioni nel cyberspazio, nello spazio geospaziale e / o nello spazio, l’aumento dell’intelligenza artificiale (AI) non ha solo minato i modelli di governance, gestione e crescita, ma ha anche infranto tutti gli ostacoli ai confini definiti dai responsabili delle decisioni umane. </a:t>
            </a:r>
          </a:p>
          <a:p>
            <a:r>
              <a:rPr lang="it-IT" sz="1800" b="0" i="0" u="none" strike="noStrike" baseline="0" dirty="0">
                <a:solidFill>
                  <a:srgbClr val="212121"/>
                </a:solidFill>
                <a:latin typeface="Arial" panose="020B0604020202020204" pitchFamily="34" charset="0"/>
              </a:rPr>
              <a:t>Inoltre, sta confondendo i confini tra intelligenza umana e intelligenza artificiale, e i confini tra uomo e macchina e reale e falso.</a:t>
            </a:r>
          </a:p>
          <a:p>
            <a:r>
              <a:rPr lang="it-IT" sz="1800" b="0" i="0" u="none" strike="noStrike" baseline="0" dirty="0">
                <a:solidFill>
                  <a:srgbClr val="212121"/>
                </a:solidFill>
                <a:latin typeface="Arial" panose="020B0604020202020204" pitchFamily="34" charset="0"/>
              </a:rPr>
              <a:t>Di conseguenza, la dinamica del potere si sta spostando dai pochi eletti tra gli Stati, definendo i criteri su cui è stata inquadrata la geopolitica e minacciando in tal modo i fondamenti della pace e della sicurezza globali.</a:t>
            </a:r>
            <a:endParaRPr lang="it-IT" dirty="0"/>
          </a:p>
        </p:txBody>
      </p:sp>
    </p:spTree>
    <p:extLst>
      <p:ext uri="{BB962C8B-B14F-4D97-AF65-F5344CB8AC3E}">
        <p14:creationId xmlns:p14="http://schemas.microsoft.com/office/powerpoint/2010/main" val="551557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18E874-217E-A399-BD01-3A5788EEA43B}"/>
              </a:ext>
            </a:extLst>
          </p:cNvPr>
          <p:cNvSpPr>
            <a:spLocks noGrp="1"/>
          </p:cNvSpPr>
          <p:nvPr>
            <p:ph type="title"/>
          </p:nvPr>
        </p:nvSpPr>
        <p:spPr>
          <a:xfrm>
            <a:off x="857213" y="936171"/>
            <a:ext cx="10725187" cy="1357323"/>
          </a:xfrm>
        </p:spPr>
        <p:txBody>
          <a:bodyPr/>
          <a:lstStyle/>
          <a:p>
            <a:pPr algn="ctr"/>
            <a:r>
              <a:rPr lang="it-IT" dirty="0"/>
              <a:t>GEOPOLITICA E INTELLIGENZA ARTIFICIALE</a:t>
            </a:r>
          </a:p>
        </p:txBody>
      </p:sp>
      <p:sp>
        <p:nvSpPr>
          <p:cNvPr id="3" name="Segnaposto contenuto 2">
            <a:extLst>
              <a:ext uri="{FF2B5EF4-FFF2-40B4-BE49-F238E27FC236}">
                <a16:creationId xmlns:a16="http://schemas.microsoft.com/office/drawing/2014/main" id="{8D79DCDB-A4A9-42C4-3645-DE532688B486}"/>
              </a:ext>
            </a:extLst>
          </p:cNvPr>
          <p:cNvSpPr>
            <a:spLocks noGrp="1"/>
          </p:cNvSpPr>
          <p:nvPr>
            <p:ph idx="1"/>
          </p:nvPr>
        </p:nvSpPr>
        <p:spPr/>
        <p:txBody>
          <a:bodyPr>
            <a:normAutofit fontScale="85000" lnSpcReduction="20000"/>
          </a:bodyPr>
          <a:lstStyle/>
          <a:p>
            <a:pPr algn="l"/>
            <a:r>
              <a:rPr lang="it-IT" b="0" i="0" dirty="0">
                <a:solidFill>
                  <a:srgbClr val="323232"/>
                </a:solidFill>
                <a:effectLst/>
                <a:latin typeface="Alegreya"/>
              </a:rPr>
              <a:t>Il rapido progresso dell'IA ne fa uno strumento potente dal punto di vista economico, politico e militare. </a:t>
            </a:r>
          </a:p>
          <a:p>
            <a:pPr algn="l"/>
            <a:r>
              <a:rPr lang="it-IT" b="0" i="0" dirty="0">
                <a:solidFill>
                  <a:srgbClr val="323232"/>
                </a:solidFill>
                <a:effectLst/>
                <a:latin typeface="Alegreya"/>
              </a:rPr>
              <a:t>Incorporata nella rivoluzione digitale, l'IA contribuirà a determinare l'ordine internazionale per i decenni a venire, accentuando e accelerando le dinamiche di un vecchio ciclo in cui tecnologia e potere si rafforzano a vicenda. </a:t>
            </a:r>
          </a:p>
          <a:p>
            <a:pPr algn="l"/>
            <a:r>
              <a:rPr lang="it-IT" b="0" i="0" dirty="0">
                <a:solidFill>
                  <a:srgbClr val="323232"/>
                </a:solidFill>
                <a:effectLst/>
                <a:latin typeface="Alegreya"/>
              </a:rPr>
              <a:t>Trasformerà alcuni assiomi della geopolitica attraverso nuove relazioni tra territori, dimensioni spazio-temporali e immaterialità.</a:t>
            </a:r>
          </a:p>
          <a:p>
            <a:pPr algn="l"/>
            <a:r>
              <a:rPr lang="it-IT" b="0" i="0" dirty="0">
                <a:solidFill>
                  <a:srgbClr val="323232"/>
                </a:solidFill>
                <a:effectLst/>
                <a:latin typeface="Alegreya"/>
              </a:rPr>
              <a:t>Gli imperi digitali americano e cinese probabilmente domineranno la geopolitica internazionale negli anni a venire. Se l'Europa vuole ricostruire la propria sovranità digitale, dovrà raddoppiare gli sforzi e gli investimenti. Altrimenti, l'Europa dovrà accontentarsi di alleanze strategiche che comportano la sua "cyber-</a:t>
            </a:r>
            <a:r>
              <a:rPr lang="it-IT" b="0" i="0" dirty="0" err="1">
                <a:solidFill>
                  <a:srgbClr val="323232"/>
                </a:solidFill>
                <a:effectLst/>
                <a:latin typeface="Alegreya"/>
              </a:rPr>
              <a:t>vassalizzazione</a:t>
            </a:r>
            <a:r>
              <a:rPr lang="it-IT" b="0" i="0" dirty="0">
                <a:solidFill>
                  <a:srgbClr val="323232"/>
                </a:solidFill>
                <a:effectLst/>
                <a:latin typeface="Alegreya"/>
              </a:rPr>
              <a:t>". </a:t>
            </a:r>
          </a:p>
          <a:p>
            <a:pPr algn="l"/>
            <a:r>
              <a:rPr lang="it-IT" b="0" i="0" dirty="0">
                <a:solidFill>
                  <a:srgbClr val="323232"/>
                </a:solidFill>
                <a:effectLst/>
                <a:latin typeface="Alegreya"/>
              </a:rPr>
              <a:t>Quanto all'Africa, presenta già un vasto campo di battaglia, chiaramente minacciato dalla "colonizzazione informatica".</a:t>
            </a:r>
          </a:p>
          <a:p>
            <a:endParaRPr lang="it-IT" dirty="0"/>
          </a:p>
        </p:txBody>
      </p:sp>
    </p:spTree>
    <p:extLst>
      <p:ext uri="{BB962C8B-B14F-4D97-AF65-F5344CB8AC3E}">
        <p14:creationId xmlns:p14="http://schemas.microsoft.com/office/powerpoint/2010/main" val="2558818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7814C8-3144-D357-AE13-8B3BAC5DDA09}"/>
              </a:ext>
            </a:extLst>
          </p:cNvPr>
          <p:cNvSpPr>
            <a:spLocks noGrp="1"/>
          </p:cNvSpPr>
          <p:nvPr>
            <p:ph type="title"/>
          </p:nvPr>
        </p:nvSpPr>
        <p:spPr>
          <a:xfrm>
            <a:off x="857213" y="1055914"/>
            <a:ext cx="10725187" cy="1034142"/>
          </a:xfrm>
        </p:spPr>
        <p:txBody>
          <a:bodyPr/>
          <a:lstStyle/>
          <a:p>
            <a:pPr algn="ctr"/>
            <a:r>
              <a:rPr lang="it-IT" dirty="0"/>
              <a:t>GEOPOLITICA E INTELLIGENZA ARTIFICIALE</a:t>
            </a:r>
          </a:p>
        </p:txBody>
      </p:sp>
      <p:sp>
        <p:nvSpPr>
          <p:cNvPr id="3" name="Segnaposto contenuto 2">
            <a:extLst>
              <a:ext uri="{FF2B5EF4-FFF2-40B4-BE49-F238E27FC236}">
                <a16:creationId xmlns:a16="http://schemas.microsoft.com/office/drawing/2014/main" id="{0E1065FE-F861-6506-1E10-8B6B0D8FD826}"/>
              </a:ext>
            </a:extLst>
          </p:cNvPr>
          <p:cNvSpPr>
            <a:spLocks noGrp="1"/>
          </p:cNvSpPr>
          <p:nvPr>
            <p:ph idx="1"/>
          </p:nvPr>
        </p:nvSpPr>
        <p:spPr>
          <a:xfrm>
            <a:off x="337457" y="1807029"/>
            <a:ext cx="11549743" cy="4539342"/>
          </a:xfrm>
        </p:spPr>
        <p:txBody>
          <a:bodyPr>
            <a:normAutofit lnSpcReduction="10000"/>
          </a:bodyPr>
          <a:lstStyle/>
          <a:p>
            <a:pPr algn="l"/>
            <a:r>
              <a:rPr lang="it-IT" b="0" i="0" dirty="0">
                <a:solidFill>
                  <a:srgbClr val="323232"/>
                </a:solidFill>
                <a:effectLst/>
                <a:latin typeface="Alegreya"/>
              </a:rPr>
              <a:t>Possiamo, allo stato attuale, analizzare l'ascesa al potere di quelli che potremmo chiamare “imperi digitali”? Questi sono il risultato di un'associazione tra multinazionali, supportate o controllate in varia misura dagli Stati che hanno finanziato lo sviluppo delle basi </a:t>
            </a:r>
            <a:r>
              <a:rPr lang="it-IT" b="0" i="0" dirty="0" err="1">
                <a:solidFill>
                  <a:srgbClr val="323232"/>
                </a:solidFill>
                <a:effectLst/>
                <a:latin typeface="Alegreya"/>
              </a:rPr>
              <a:t>tecnoscientifiche</a:t>
            </a:r>
            <a:r>
              <a:rPr lang="it-IT" b="0" i="0" dirty="0">
                <a:solidFill>
                  <a:srgbClr val="323232"/>
                </a:solidFill>
                <a:effectLst/>
                <a:latin typeface="Alegreya"/>
              </a:rPr>
              <a:t> su cui queste aziende potrebbero innovare e prosperare.</a:t>
            </a:r>
          </a:p>
          <a:p>
            <a:pPr algn="l"/>
            <a:r>
              <a:rPr lang="it-IT" b="0" i="0" dirty="0">
                <a:solidFill>
                  <a:srgbClr val="323232"/>
                </a:solidFill>
                <a:effectLst/>
                <a:latin typeface="Alegreya"/>
              </a:rPr>
              <a:t>Storicamente, gli imperi sono stati caratterizzati da tre caratteristiche principali: </a:t>
            </a:r>
          </a:p>
          <a:p>
            <a:pPr marL="0" indent="0" algn="l">
              <a:buNone/>
            </a:pPr>
            <a:r>
              <a:rPr lang="it-IT" b="0" i="0" dirty="0">
                <a:solidFill>
                  <a:srgbClr val="323232"/>
                </a:solidFill>
                <a:effectLst/>
                <a:latin typeface="Alegreya"/>
              </a:rPr>
              <a:t>1) l'esercizio del potere su un vasto territorio; </a:t>
            </a:r>
          </a:p>
          <a:p>
            <a:pPr marL="0" indent="0" algn="l">
              <a:buNone/>
            </a:pPr>
            <a:r>
              <a:rPr lang="it-IT" b="0" i="0" dirty="0">
                <a:solidFill>
                  <a:srgbClr val="323232"/>
                </a:solidFill>
                <a:effectLst/>
                <a:latin typeface="Alegreya"/>
              </a:rPr>
              <a:t>2) una relativa disuguaglianza tra il potere centrale e le “regioni” amministrate, spesso associata a una volontà di espansione; </a:t>
            </a:r>
          </a:p>
          <a:p>
            <a:pPr marL="0" indent="0" algn="l">
              <a:buNone/>
            </a:pPr>
            <a:r>
              <a:rPr lang="it-IT" b="0" i="0" dirty="0">
                <a:solidFill>
                  <a:srgbClr val="323232"/>
                </a:solidFill>
                <a:effectLst/>
                <a:latin typeface="Alegreya"/>
              </a:rPr>
              <a:t>3) l'attuazione di un progetto politico attraverso varie forme di influenza (economica, istituzionale e ideologica).</a:t>
            </a:r>
          </a:p>
          <a:p>
            <a:endParaRPr lang="it-IT" dirty="0"/>
          </a:p>
        </p:txBody>
      </p:sp>
    </p:spTree>
    <p:extLst>
      <p:ext uri="{BB962C8B-B14F-4D97-AF65-F5344CB8AC3E}">
        <p14:creationId xmlns:p14="http://schemas.microsoft.com/office/powerpoint/2010/main" val="505619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7814C8-3144-D357-AE13-8B3BAC5DDA09}"/>
              </a:ext>
            </a:extLst>
          </p:cNvPr>
          <p:cNvSpPr>
            <a:spLocks noGrp="1"/>
          </p:cNvSpPr>
          <p:nvPr>
            <p:ph type="title"/>
          </p:nvPr>
        </p:nvSpPr>
        <p:spPr>
          <a:xfrm>
            <a:off x="857213" y="1055914"/>
            <a:ext cx="10725187" cy="1034142"/>
          </a:xfrm>
        </p:spPr>
        <p:txBody>
          <a:bodyPr/>
          <a:lstStyle/>
          <a:p>
            <a:pPr algn="ctr"/>
            <a:r>
              <a:rPr lang="it-IT" dirty="0"/>
              <a:t>GEOPOLITICA E INTELLIGENZA ARTIFICIALE</a:t>
            </a:r>
          </a:p>
        </p:txBody>
      </p:sp>
      <p:sp>
        <p:nvSpPr>
          <p:cNvPr id="3" name="Segnaposto contenuto 2">
            <a:extLst>
              <a:ext uri="{FF2B5EF4-FFF2-40B4-BE49-F238E27FC236}">
                <a16:creationId xmlns:a16="http://schemas.microsoft.com/office/drawing/2014/main" id="{0E1065FE-F861-6506-1E10-8B6B0D8FD826}"/>
              </a:ext>
            </a:extLst>
          </p:cNvPr>
          <p:cNvSpPr>
            <a:spLocks noGrp="1"/>
          </p:cNvSpPr>
          <p:nvPr>
            <p:ph idx="1"/>
          </p:nvPr>
        </p:nvSpPr>
        <p:spPr>
          <a:xfrm>
            <a:off x="337457" y="1807029"/>
            <a:ext cx="11549743" cy="4539342"/>
          </a:xfrm>
        </p:spPr>
        <p:txBody>
          <a:bodyPr>
            <a:normAutofit lnSpcReduction="10000"/>
          </a:bodyPr>
          <a:lstStyle/>
          <a:p>
            <a:pPr algn="l"/>
            <a:r>
              <a:rPr lang="it-IT" b="0" i="0" dirty="0">
                <a:solidFill>
                  <a:srgbClr val="323232"/>
                </a:solidFill>
                <a:effectLst/>
                <a:latin typeface="Alegreya"/>
              </a:rPr>
              <a:t>Contrariamente alla nozione comune secondo cui la rivoluzione digitale implica necessariamente il decentramento economico, è in realtà possibile che l'IA possa causare, o rafforzare, una tendenza generale verso la centralizzazione del potere nelle mani di pochi attori. </a:t>
            </a:r>
          </a:p>
          <a:p>
            <a:pPr algn="l"/>
            <a:r>
              <a:rPr lang="it-IT" b="0" i="0" dirty="0">
                <a:solidFill>
                  <a:srgbClr val="323232"/>
                </a:solidFill>
                <a:effectLst/>
                <a:latin typeface="Alegreya"/>
              </a:rPr>
              <a:t>Questi imperi digitali trarrebbero vantaggio dalle economie di scala e dall'accelerazione della loro concentrazione di potere in campo economico, militare e politico grazie all'intelligenza artificiale. Diventerebbero i maggiori poli di governo della totalità degli affari internazionali, tornando a una “logica dei blocchi”. </a:t>
            </a:r>
          </a:p>
          <a:p>
            <a:pPr algn="l"/>
            <a:r>
              <a:rPr lang="it-IT" b="0" i="0" dirty="0">
                <a:solidFill>
                  <a:srgbClr val="323232"/>
                </a:solidFill>
                <a:effectLst/>
                <a:latin typeface="Alegreya"/>
              </a:rPr>
              <a:t>Questi nuovi imperi digitali pubblico-privati ​​si estenderebbero su scala continentale, soprattutto nel caso degli imperi americano e cinese, mentre altri attori, come l'Europa, adotterebbero strategie di non allineamento.</a:t>
            </a:r>
          </a:p>
          <a:p>
            <a:endParaRPr lang="it-IT" dirty="0"/>
          </a:p>
        </p:txBody>
      </p:sp>
    </p:spTree>
    <p:extLst>
      <p:ext uri="{BB962C8B-B14F-4D97-AF65-F5344CB8AC3E}">
        <p14:creationId xmlns:p14="http://schemas.microsoft.com/office/powerpoint/2010/main" val="120118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p:txBody>
          <a:bodyPr/>
          <a:lstStyle/>
          <a:p>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609600" y="1412776"/>
            <a:ext cx="11582400" cy="4998910"/>
          </a:xfrm>
        </p:spPr>
        <p:txBody>
          <a:bodyPr>
            <a:normAutofit fontScale="77500" lnSpcReduction="20000"/>
          </a:bodyPr>
          <a:lstStyle/>
          <a:p>
            <a:r>
              <a:rPr lang="it-IT" dirty="0"/>
              <a:t>LIBRO: </a:t>
            </a:r>
            <a:r>
              <a:rPr lang="it-IT" dirty="0">
                <a:highlight>
                  <a:srgbClr val="00FF00"/>
                </a:highlight>
              </a:rPr>
              <a:t>LA GEOPOLITICA DEL DIGITALE a cura di Jean-Pierre Darnis e Carolina Polito 2019</a:t>
            </a:r>
          </a:p>
          <a:p>
            <a:r>
              <a:rPr lang="it-IT" dirty="0"/>
              <a:t>Associare il termine “geopolitica” al digitale può sembrare impresa ardita. In effetti, la geopolitica porta in sé un riferimento geografico, quello di un’analisi delle dimensioni di potere contestualizzate nel territorio. </a:t>
            </a:r>
          </a:p>
          <a:p>
            <a:r>
              <a:rPr lang="it-IT" dirty="0"/>
              <a:t>Per questo motivo la geopolitica ha spesso mostrato dei limiti, diventando a volte il pretesto per sviluppare un pensiero realista piuttosto datato, in quanto molto legato alle frontiere e all’estendersi del dominio del controllo seguendo una logica vestfaliana. Seguendo questo filone può dunque sembrare un controsenso associare una riflessione sulle conseguenze del digitale nella politica internazionale a una riflessione geopolitica, anche perché il digitale del world wide web veicola l’idea di un “non territorio”, o piuttosto quella di un territorio universale.</a:t>
            </a:r>
          </a:p>
          <a:p>
            <a:r>
              <a:rPr lang="it-IT" dirty="0"/>
              <a:t> L’uso del termine geopolitica però non è casuale: nello scenario internazionale si sta difatti in misura crescente assistendo a una serie di sviluppi che tendono verso una territorializzazione del dominio digitale, una dimensione che sembra intrisa di tendenze contradittorie, fra aperture e chiusure. Ed è per approfondire questa dimensione che abbiamo deciso di promuovere questo volume IAI (Istituto affari Internazionali), per offrire al lettore una serie di analisi che guardano al digitale come a un terreno ricco di poste in gioco politiche, e quindi di contrapposizioni tanto di interessi diversi, quanto di concezioni ideologiche diverse.</a:t>
            </a:r>
          </a:p>
        </p:txBody>
      </p:sp>
    </p:spTree>
    <p:extLst>
      <p:ext uri="{BB962C8B-B14F-4D97-AF65-F5344CB8AC3E}">
        <p14:creationId xmlns:p14="http://schemas.microsoft.com/office/powerpoint/2010/main" val="1063988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90D6DA-1E2E-EAD7-38B3-5CA62959D954}"/>
              </a:ext>
            </a:extLst>
          </p:cNvPr>
          <p:cNvSpPr>
            <a:spLocks noGrp="1"/>
          </p:cNvSpPr>
          <p:nvPr>
            <p:ph type="title"/>
          </p:nvPr>
        </p:nvSpPr>
        <p:spPr>
          <a:xfrm>
            <a:off x="857213" y="1175657"/>
            <a:ext cx="10725187" cy="1117837"/>
          </a:xfrm>
        </p:spPr>
        <p:txBody>
          <a:bodyPr/>
          <a:lstStyle/>
          <a:p>
            <a:pPr algn="ctr"/>
            <a:r>
              <a:rPr lang="it-IT" dirty="0"/>
              <a:t>GEOPOLITICA E INTELLIGENZA ARTIFICIALE</a:t>
            </a:r>
          </a:p>
        </p:txBody>
      </p:sp>
      <p:sp>
        <p:nvSpPr>
          <p:cNvPr id="3" name="Segnaposto contenuto 2">
            <a:extLst>
              <a:ext uri="{FF2B5EF4-FFF2-40B4-BE49-F238E27FC236}">
                <a16:creationId xmlns:a16="http://schemas.microsoft.com/office/drawing/2014/main" id="{703E1B69-8D6A-CE34-BFCC-B05209F1F979}"/>
              </a:ext>
            </a:extLst>
          </p:cNvPr>
          <p:cNvSpPr>
            <a:spLocks noGrp="1"/>
          </p:cNvSpPr>
          <p:nvPr>
            <p:ph idx="1"/>
          </p:nvPr>
        </p:nvSpPr>
        <p:spPr>
          <a:xfrm>
            <a:off x="838200" y="2024743"/>
            <a:ext cx="10515600" cy="4152220"/>
          </a:xfrm>
        </p:spPr>
        <p:txBody>
          <a:bodyPr>
            <a:normAutofit fontScale="85000" lnSpcReduction="20000"/>
          </a:bodyPr>
          <a:lstStyle/>
          <a:p>
            <a:r>
              <a:rPr lang="it-IT" b="0" i="0" dirty="0">
                <a:solidFill>
                  <a:srgbClr val="323232"/>
                </a:solidFill>
                <a:effectLst/>
                <a:latin typeface="Alegreya"/>
              </a:rPr>
              <a:t>Tra gli attori geopolitici che si caratterizzano per la loro aspirazione alla leadership globale vi sono gli Stati Uniti e la Cina, ma anche l'Unione Europea. </a:t>
            </a:r>
          </a:p>
          <a:p>
            <a:r>
              <a:rPr lang="it-IT" b="0" i="0" dirty="0">
                <a:solidFill>
                  <a:srgbClr val="323232"/>
                </a:solidFill>
                <a:effectLst/>
                <a:latin typeface="Alegreya"/>
              </a:rPr>
              <a:t>Anche attori più piccoli come Francia, Regno Unito e Canada hanno una strategia ambiziosa e stanno effettuando investimenti significativi nell'IA. </a:t>
            </a:r>
          </a:p>
          <a:p>
            <a:r>
              <a:rPr lang="it-IT" b="0" i="0" dirty="0">
                <a:solidFill>
                  <a:srgbClr val="323232"/>
                </a:solidFill>
                <a:effectLst/>
                <a:latin typeface="Alegreya"/>
              </a:rPr>
              <a:t>Altri paesi si stanno specializzando in particolari aspetti dell'IA, seguendo una strategia di nicchia. </a:t>
            </a:r>
          </a:p>
          <a:p>
            <a:r>
              <a:rPr lang="it-IT" b="0" i="0" dirty="0">
                <a:solidFill>
                  <a:srgbClr val="323232"/>
                </a:solidFill>
                <a:effectLst/>
                <a:latin typeface="Alegreya"/>
              </a:rPr>
              <a:t>L'India, ad esempio, vuole diventare un "garage AI" specializzandosi in applicazioni specifiche per i paesi in via di sviluppo. </a:t>
            </a:r>
          </a:p>
          <a:p>
            <a:r>
              <a:rPr lang="it-IT" b="0" i="0" dirty="0">
                <a:solidFill>
                  <a:srgbClr val="323232"/>
                </a:solidFill>
                <a:effectLst/>
                <a:latin typeface="Alegreya"/>
              </a:rPr>
              <a:t>La Polonia sta esplorando gli aspetti relativi alla sicurezza informatica e agli usi militari. </a:t>
            </a:r>
          </a:p>
          <a:p>
            <a:r>
              <a:rPr lang="it-IT" b="0" i="0" dirty="0">
                <a:solidFill>
                  <a:srgbClr val="323232"/>
                </a:solidFill>
                <a:effectLst/>
                <a:latin typeface="Alegreya"/>
              </a:rPr>
              <a:t>Il governo degli Emirati Arabi Uniti ha lanciato la sua strategia AI nell'ottobre 2017, creando il primo ministero dell'intelligenza artificiale al mondo, con l'uso dell'IA per migliorare le sue prestazioni e l'efficienza come obiettivo principale.</a:t>
            </a:r>
            <a:endParaRPr lang="it-IT" dirty="0"/>
          </a:p>
        </p:txBody>
      </p:sp>
    </p:spTree>
    <p:extLst>
      <p:ext uri="{BB962C8B-B14F-4D97-AF65-F5344CB8AC3E}">
        <p14:creationId xmlns:p14="http://schemas.microsoft.com/office/powerpoint/2010/main" val="538615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710069-A4CD-E9C4-FD04-8A0ECEEF30D8}"/>
              </a:ext>
            </a:extLst>
          </p:cNvPr>
          <p:cNvSpPr>
            <a:spLocks noGrp="1"/>
          </p:cNvSpPr>
          <p:nvPr>
            <p:ph type="title"/>
          </p:nvPr>
        </p:nvSpPr>
        <p:spPr>
          <a:xfrm>
            <a:off x="857213" y="1034144"/>
            <a:ext cx="10725187" cy="664028"/>
          </a:xfrm>
        </p:spPr>
        <p:txBody>
          <a:bodyPr/>
          <a:lstStyle/>
          <a:p>
            <a:pPr algn="ctr"/>
            <a:r>
              <a:rPr lang="it-IT" dirty="0"/>
              <a:t>GEOPOLITICA E INTELLIGENZA ARTIFICIALE</a:t>
            </a:r>
          </a:p>
        </p:txBody>
      </p:sp>
      <p:sp>
        <p:nvSpPr>
          <p:cNvPr id="3" name="Segnaposto contenuto 2">
            <a:extLst>
              <a:ext uri="{FF2B5EF4-FFF2-40B4-BE49-F238E27FC236}">
                <a16:creationId xmlns:a16="http://schemas.microsoft.com/office/drawing/2014/main" id="{A0190F2A-131F-3348-6601-30D777C01D2A}"/>
              </a:ext>
            </a:extLst>
          </p:cNvPr>
          <p:cNvSpPr>
            <a:spLocks noGrp="1"/>
          </p:cNvSpPr>
          <p:nvPr>
            <p:ph idx="1"/>
          </p:nvPr>
        </p:nvSpPr>
        <p:spPr>
          <a:xfrm>
            <a:off x="326571" y="1698173"/>
            <a:ext cx="11865429" cy="4397828"/>
          </a:xfrm>
        </p:spPr>
        <p:txBody>
          <a:bodyPr>
            <a:normAutofit fontScale="85000" lnSpcReduction="10000"/>
          </a:bodyPr>
          <a:lstStyle/>
          <a:p>
            <a:r>
              <a:rPr lang="it-IT" b="0" i="0" dirty="0">
                <a:solidFill>
                  <a:srgbClr val="323232"/>
                </a:solidFill>
                <a:effectLst/>
                <a:latin typeface="Alegreya"/>
              </a:rPr>
              <a:t>Oggi Stati Uniti e Cina formano una sorta di </a:t>
            </a:r>
            <a:r>
              <a:rPr lang="it-IT" b="1" i="0" dirty="0">
                <a:solidFill>
                  <a:srgbClr val="323232"/>
                </a:solidFill>
                <a:effectLst/>
                <a:latin typeface="Alegreya"/>
              </a:rPr>
              <a:t>duopolio dell’IA </a:t>
            </a:r>
          </a:p>
          <a:p>
            <a:r>
              <a:rPr lang="it-IT" b="1" i="0" dirty="0">
                <a:solidFill>
                  <a:srgbClr val="000000"/>
                </a:solidFill>
                <a:effectLst/>
                <a:latin typeface="Raleway" pitchFamily="2" charset="0"/>
              </a:rPr>
              <a:t>La Cina e gli Stati Uniti hanno infatti il più alto tasso di adozione delle tecnologie di intelligenza artificiale</a:t>
            </a:r>
            <a:r>
              <a:rPr lang="it-IT" b="0" i="0" dirty="0">
                <a:solidFill>
                  <a:srgbClr val="000000"/>
                </a:solidFill>
                <a:effectLst/>
                <a:latin typeface="Raleway" pitchFamily="2" charset="0"/>
              </a:rPr>
              <a:t> nel governo e nelle imprese degli ultimi cinque anni. </a:t>
            </a:r>
          </a:p>
          <a:p>
            <a:r>
              <a:rPr lang="it-IT" b="0" i="0" dirty="0">
                <a:solidFill>
                  <a:srgbClr val="000000"/>
                </a:solidFill>
                <a:effectLst/>
                <a:latin typeface="Raleway" pitchFamily="2" charset="0"/>
              </a:rPr>
              <a:t>In particolare, hanno contribuito al 94% dei finanziamenti globali di nuove aziende nell’ambito dell’IA e, nello stesso ambito, impiegano il 70% dei migliori ricercatori globali.</a:t>
            </a:r>
          </a:p>
          <a:p>
            <a:r>
              <a:rPr lang="it-IT" b="1" i="0" dirty="0">
                <a:solidFill>
                  <a:srgbClr val="000000"/>
                </a:solidFill>
                <a:effectLst/>
                <a:latin typeface="Raleway" pitchFamily="2" charset="0"/>
              </a:rPr>
              <a:t>Il potere geopolitico di Stati Uniti e Cina si sta espandendo alla sfera economica e in particolare al mercato digitale</a:t>
            </a:r>
            <a:r>
              <a:rPr lang="it-IT" b="0" i="0" dirty="0">
                <a:solidFill>
                  <a:srgbClr val="000000"/>
                </a:solidFill>
                <a:effectLst/>
                <a:latin typeface="Raleway" pitchFamily="2" charset="0"/>
              </a:rPr>
              <a:t>. Aziende quali Apple, Amazon, Alphabet, Facebook, </a:t>
            </a:r>
            <a:r>
              <a:rPr lang="it-IT" b="0" i="0" dirty="0" err="1">
                <a:solidFill>
                  <a:srgbClr val="000000"/>
                </a:solidFill>
                <a:effectLst/>
                <a:latin typeface="Raleway" pitchFamily="2" charset="0"/>
              </a:rPr>
              <a:t>Tencent</a:t>
            </a:r>
            <a:r>
              <a:rPr lang="it-IT" b="0" i="0" dirty="0">
                <a:solidFill>
                  <a:srgbClr val="000000"/>
                </a:solidFill>
                <a:effectLst/>
                <a:latin typeface="Raleway" pitchFamily="2" charset="0"/>
              </a:rPr>
              <a:t>, </a:t>
            </a:r>
            <a:r>
              <a:rPr lang="it-IT" b="0" i="0" dirty="0" err="1">
                <a:solidFill>
                  <a:srgbClr val="000000"/>
                </a:solidFill>
                <a:effectLst/>
                <a:latin typeface="Raleway" pitchFamily="2" charset="0"/>
              </a:rPr>
              <a:t>Alibaba</a:t>
            </a:r>
            <a:r>
              <a:rPr lang="it-IT" b="0" i="0" dirty="0">
                <a:solidFill>
                  <a:srgbClr val="000000"/>
                </a:solidFill>
                <a:effectLst/>
                <a:latin typeface="Raleway" pitchFamily="2" charset="0"/>
              </a:rPr>
              <a:t> o Huawei contano circa il </a:t>
            </a:r>
            <a:r>
              <a:rPr lang="it-IT" b="0" i="0" u="sng" dirty="0">
                <a:solidFill>
                  <a:srgbClr val="007D99"/>
                </a:solidFill>
                <a:effectLst/>
                <a:latin typeface="Raleway" pitchFamily="2" charset="0"/>
                <a:hlinkClick r:id="rId2"/>
              </a:rPr>
              <a:t>90% della capitalizzazione di mercato</a:t>
            </a:r>
            <a:r>
              <a:rPr lang="it-IT" b="0" i="0" dirty="0">
                <a:solidFill>
                  <a:srgbClr val="000000"/>
                </a:solidFill>
                <a:effectLst/>
                <a:latin typeface="Raleway" pitchFamily="2" charset="0"/>
              </a:rPr>
              <a:t> delle più grandi piattaforme tecnologiche mondiali. Queste aziende stanno chiaramente scommettendo sul digitale, investendo in infrastrutture tecnologiche, acquisendo enorme potere di mercato sia in termini finanziari che economici e controllando un vasto numero di dati individuali degli utenti.</a:t>
            </a:r>
            <a:endParaRPr lang="it-IT" b="0" i="0" dirty="0">
              <a:solidFill>
                <a:srgbClr val="323232"/>
              </a:solidFill>
              <a:effectLst/>
              <a:latin typeface="Alegreya"/>
            </a:endParaRPr>
          </a:p>
          <a:p>
            <a:endParaRPr lang="it-IT" b="0" i="0" dirty="0">
              <a:solidFill>
                <a:srgbClr val="323232"/>
              </a:solidFill>
              <a:effectLst/>
              <a:latin typeface="Alegreya"/>
            </a:endParaRPr>
          </a:p>
          <a:p>
            <a:endParaRPr lang="it-IT" dirty="0"/>
          </a:p>
        </p:txBody>
      </p:sp>
    </p:spTree>
    <p:extLst>
      <p:ext uri="{BB962C8B-B14F-4D97-AF65-F5344CB8AC3E}">
        <p14:creationId xmlns:p14="http://schemas.microsoft.com/office/powerpoint/2010/main" val="3652979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710069-A4CD-E9C4-FD04-8A0ECEEF30D8}"/>
              </a:ext>
            </a:extLst>
          </p:cNvPr>
          <p:cNvSpPr>
            <a:spLocks noGrp="1"/>
          </p:cNvSpPr>
          <p:nvPr>
            <p:ph type="title"/>
          </p:nvPr>
        </p:nvSpPr>
        <p:spPr>
          <a:xfrm>
            <a:off x="857213" y="1034144"/>
            <a:ext cx="10725187" cy="664028"/>
          </a:xfrm>
        </p:spPr>
        <p:txBody>
          <a:bodyPr/>
          <a:lstStyle/>
          <a:p>
            <a:pPr algn="ctr"/>
            <a:r>
              <a:rPr lang="it-IT" dirty="0"/>
              <a:t>GEOPOLITICA E INTELLIGENZA ARTIFICIALE</a:t>
            </a:r>
          </a:p>
        </p:txBody>
      </p:sp>
      <p:sp>
        <p:nvSpPr>
          <p:cNvPr id="3" name="Segnaposto contenuto 2">
            <a:extLst>
              <a:ext uri="{FF2B5EF4-FFF2-40B4-BE49-F238E27FC236}">
                <a16:creationId xmlns:a16="http://schemas.microsoft.com/office/drawing/2014/main" id="{A0190F2A-131F-3348-6601-30D777C01D2A}"/>
              </a:ext>
            </a:extLst>
          </p:cNvPr>
          <p:cNvSpPr>
            <a:spLocks noGrp="1"/>
          </p:cNvSpPr>
          <p:nvPr>
            <p:ph idx="1"/>
          </p:nvPr>
        </p:nvSpPr>
        <p:spPr>
          <a:xfrm>
            <a:off x="326571" y="1698173"/>
            <a:ext cx="11865429" cy="4397828"/>
          </a:xfrm>
        </p:spPr>
        <p:txBody>
          <a:bodyPr>
            <a:normAutofit fontScale="70000" lnSpcReduction="20000"/>
          </a:bodyPr>
          <a:lstStyle/>
          <a:p>
            <a:r>
              <a:rPr lang="it-IT" b="0" i="0" dirty="0">
                <a:solidFill>
                  <a:srgbClr val="000000"/>
                </a:solidFill>
                <a:effectLst/>
                <a:latin typeface="Raleway" pitchFamily="2" charset="0"/>
              </a:rPr>
              <a:t>Cina, Stati Uniti e UE, anche se con strategie diverse, sono </a:t>
            </a:r>
            <a:r>
              <a:rPr lang="it-IT" b="1" i="0" dirty="0">
                <a:solidFill>
                  <a:srgbClr val="000000"/>
                </a:solidFill>
                <a:effectLst/>
                <a:latin typeface="Raleway" pitchFamily="2" charset="0"/>
              </a:rPr>
              <a:t>gli attori principali che dominano la corsa alla supremazia tecnologica</a:t>
            </a:r>
            <a:r>
              <a:rPr lang="it-IT" b="0" i="0" dirty="0">
                <a:solidFill>
                  <a:srgbClr val="000000"/>
                </a:solidFill>
                <a:effectLst/>
                <a:latin typeface="Raleway" pitchFamily="2" charset="0"/>
              </a:rPr>
              <a:t>.</a:t>
            </a:r>
          </a:p>
          <a:p>
            <a:r>
              <a:rPr lang="it-IT" b="0" i="0" dirty="0">
                <a:solidFill>
                  <a:srgbClr val="000000"/>
                </a:solidFill>
                <a:effectLst/>
                <a:latin typeface="Raleway" pitchFamily="2" charset="0"/>
              </a:rPr>
              <a:t>Attualmente, gli Stati Uniti occupano il ruolo di leader dell’IA, con la Cina che sta recuperando terreno e l’UE molto più indietro.</a:t>
            </a:r>
          </a:p>
          <a:p>
            <a:pPr algn="l"/>
            <a:r>
              <a:rPr lang="it-IT" b="0" i="0" dirty="0">
                <a:solidFill>
                  <a:srgbClr val="000000"/>
                </a:solidFill>
                <a:effectLst/>
                <a:latin typeface="Raleway" pitchFamily="2" charset="0"/>
              </a:rPr>
              <a:t>Le </a:t>
            </a:r>
            <a:r>
              <a:rPr lang="it-IT" dirty="0">
                <a:solidFill>
                  <a:srgbClr val="000000"/>
                </a:solidFill>
                <a:latin typeface="Raleway" pitchFamily="2" charset="0"/>
              </a:rPr>
              <a:t>ragioni </a:t>
            </a:r>
            <a:r>
              <a:rPr lang="it-IT" b="0" i="0" dirty="0">
                <a:solidFill>
                  <a:srgbClr val="000000"/>
                </a:solidFill>
                <a:effectLst/>
                <a:latin typeface="Raleway" pitchFamily="2" charset="0"/>
              </a:rPr>
              <a:t>per cui gli Stati Uniti hanno una posizione di vantaggio rispetto ai </a:t>
            </a:r>
            <a:r>
              <a:rPr lang="it-IT" b="0" i="1" dirty="0">
                <a:solidFill>
                  <a:srgbClr val="000000"/>
                </a:solidFill>
                <a:effectLst/>
                <a:latin typeface="Raleway" pitchFamily="2" charset="0"/>
              </a:rPr>
              <a:t>competitors</a:t>
            </a:r>
            <a:r>
              <a:rPr lang="it-IT" b="0" i="0" dirty="0">
                <a:solidFill>
                  <a:srgbClr val="000000"/>
                </a:solidFill>
                <a:effectLst/>
                <a:latin typeface="Raleway" pitchFamily="2" charset="0"/>
              </a:rPr>
              <a:t> sono molteplici:</a:t>
            </a:r>
          </a:p>
          <a:p>
            <a:pPr marL="514350" indent="-514350" algn="l">
              <a:buAutoNum type="arabicParenR"/>
            </a:pPr>
            <a:r>
              <a:rPr lang="it-IT" b="0" i="0" dirty="0">
                <a:solidFill>
                  <a:srgbClr val="000000"/>
                </a:solidFill>
                <a:effectLst/>
                <a:latin typeface="Raleway" pitchFamily="2" charset="0"/>
              </a:rPr>
              <a:t>In primo luogo, </a:t>
            </a:r>
            <a:r>
              <a:rPr lang="it-IT" b="1" i="0" dirty="0">
                <a:solidFill>
                  <a:srgbClr val="000000"/>
                </a:solidFill>
                <a:effectLst/>
                <a:latin typeface="Raleway" pitchFamily="2" charset="0"/>
              </a:rPr>
              <a:t>gli Stati Uniti possiedono un maggior numero di startup rispetto a Cina e UE</a:t>
            </a:r>
            <a:r>
              <a:rPr lang="it-IT" b="0" i="0" dirty="0">
                <a:solidFill>
                  <a:srgbClr val="000000"/>
                </a:solidFill>
                <a:effectLst/>
                <a:latin typeface="Raleway" pitchFamily="2" charset="0"/>
              </a:rPr>
              <a:t>, che vengono finanziate tramite capitale privato e di rischio. </a:t>
            </a:r>
          </a:p>
          <a:p>
            <a:pPr marL="514350" indent="-514350" algn="l">
              <a:buAutoNum type="arabicParenR"/>
            </a:pPr>
            <a:r>
              <a:rPr lang="it-IT" b="0" i="0" dirty="0">
                <a:solidFill>
                  <a:srgbClr val="000000"/>
                </a:solidFill>
                <a:effectLst/>
                <a:latin typeface="Raleway" pitchFamily="2" charset="0"/>
              </a:rPr>
              <a:t>Secondo, gli Stati Uniti, insieme a Taiwan, dominano la produzione e il mercato dei semiconduttori e dei </a:t>
            </a:r>
            <a:r>
              <a:rPr lang="it-IT" b="0" i="1" dirty="0">
                <a:solidFill>
                  <a:srgbClr val="000000"/>
                </a:solidFill>
                <a:effectLst/>
                <a:latin typeface="Raleway" pitchFamily="2" charset="0"/>
              </a:rPr>
              <a:t>chip</a:t>
            </a:r>
            <a:r>
              <a:rPr lang="it-IT" b="0" i="0" dirty="0">
                <a:solidFill>
                  <a:srgbClr val="000000"/>
                </a:solidFill>
                <a:effectLst/>
                <a:latin typeface="Raleway" pitchFamily="2" charset="0"/>
              </a:rPr>
              <a:t> che rendono possibile il funzionamento delle tecnologie di IA.</a:t>
            </a:r>
          </a:p>
          <a:p>
            <a:pPr marL="0" indent="0" algn="l">
              <a:buNone/>
            </a:pPr>
            <a:r>
              <a:rPr lang="it-IT" b="0" i="0" dirty="0">
                <a:solidFill>
                  <a:srgbClr val="000000"/>
                </a:solidFill>
                <a:effectLst/>
                <a:latin typeface="Raleway" pitchFamily="2" charset="0"/>
              </a:rPr>
              <a:t> La </a:t>
            </a:r>
            <a:r>
              <a:rPr lang="it-IT" b="1" i="0" dirty="0">
                <a:solidFill>
                  <a:srgbClr val="000000"/>
                </a:solidFill>
                <a:effectLst/>
                <a:latin typeface="Raleway" pitchFamily="2" charset="0"/>
              </a:rPr>
              <a:t>Cina, dal canto suo, sta riducendo velocemente il divario con gli Stati Uniti</a:t>
            </a:r>
            <a:r>
              <a:rPr lang="it-IT" b="0" i="0" dirty="0">
                <a:solidFill>
                  <a:srgbClr val="000000"/>
                </a:solidFill>
                <a:effectLst/>
                <a:latin typeface="Raleway" pitchFamily="2" charset="0"/>
              </a:rPr>
              <a:t> grazie al maggiore accesso ai dati dei cittadini e dei consumatori rispetto a Stati Uniti e UE. Risulta però in netto svantaggio per la minor disponibilità di talenti nella ricerca, che si formano negli Stati Uniti o in Europa.</a:t>
            </a:r>
          </a:p>
          <a:p>
            <a:pPr algn="l"/>
            <a:r>
              <a:rPr lang="it-IT" b="0" i="0" dirty="0">
                <a:solidFill>
                  <a:srgbClr val="000000"/>
                </a:solidFill>
                <a:effectLst/>
                <a:latin typeface="Raleway" pitchFamily="2" charset="0"/>
              </a:rPr>
              <a:t>L’UE, sebbene abbia i talenti necessari per competere con entrambi Stati Uniti e Cina, soffre di una </a:t>
            </a:r>
            <a:r>
              <a:rPr lang="it-IT" b="1" i="0" dirty="0">
                <a:solidFill>
                  <a:srgbClr val="000000"/>
                </a:solidFill>
                <a:effectLst/>
                <a:latin typeface="Raleway" pitchFamily="2" charset="0"/>
              </a:rPr>
              <a:t>disparità tra la quantità di ricercatori disponibili e il finanziamento per favorire la ricerca</a:t>
            </a:r>
            <a:r>
              <a:rPr lang="it-IT" b="0" i="0" dirty="0">
                <a:solidFill>
                  <a:srgbClr val="000000"/>
                </a:solidFill>
                <a:effectLst/>
                <a:latin typeface="Raleway" pitchFamily="2" charset="0"/>
              </a:rPr>
              <a:t> </a:t>
            </a:r>
            <a:r>
              <a:rPr lang="it-IT" b="1" i="0" dirty="0">
                <a:solidFill>
                  <a:srgbClr val="000000"/>
                </a:solidFill>
                <a:effectLst/>
                <a:latin typeface="Raleway" pitchFamily="2" charset="0"/>
              </a:rPr>
              <a:t>e l’adozione dell’IA da parte delle aziende</a:t>
            </a:r>
            <a:r>
              <a:rPr lang="it-IT" b="0" i="0" dirty="0">
                <a:solidFill>
                  <a:srgbClr val="000000"/>
                </a:solidFill>
                <a:effectLst/>
                <a:latin typeface="Raleway" pitchFamily="2" charset="0"/>
              </a:rPr>
              <a:t>. </a:t>
            </a:r>
          </a:p>
          <a:p>
            <a:endParaRPr lang="it-IT" b="0" i="0" dirty="0">
              <a:solidFill>
                <a:srgbClr val="323232"/>
              </a:solidFill>
              <a:effectLst/>
              <a:latin typeface="Alegreya"/>
            </a:endParaRPr>
          </a:p>
          <a:p>
            <a:endParaRPr lang="it-IT" dirty="0"/>
          </a:p>
        </p:txBody>
      </p:sp>
    </p:spTree>
    <p:extLst>
      <p:ext uri="{BB962C8B-B14F-4D97-AF65-F5344CB8AC3E}">
        <p14:creationId xmlns:p14="http://schemas.microsoft.com/office/powerpoint/2010/main" val="1698568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E65F2AC-BBBD-0258-D96A-193EB373B40E}"/>
              </a:ext>
            </a:extLst>
          </p:cNvPr>
          <p:cNvPicPr>
            <a:picLocks noChangeAspect="1"/>
          </p:cNvPicPr>
          <p:nvPr/>
        </p:nvPicPr>
        <p:blipFill>
          <a:blip r:embed="rId2"/>
          <a:stretch>
            <a:fillRect/>
          </a:stretch>
        </p:blipFill>
        <p:spPr>
          <a:xfrm rot="5400000">
            <a:off x="2737306" y="-1341000"/>
            <a:ext cx="6425196" cy="9540000"/>
          </a:xfrm>
          <a:prstGeom prst="rect">
            <a:avLst/>
          </a:prstGeom>
        </p:spPr>
      </p:pic>
    </p:spTree>
    <p:extLst>
      <p:ext uri="{BB962C8B-B14F-4D97-AF65-F5344CB8AC3E}">
        <p14:creationId xmlns:p14="http://schemas.microsoft.com/office/powerpoint/2010/main" val="4060444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5DEAC88-31FC-467B-5E6B-959189488867}"/>
              </a:ext>
            </a:extLst>
          </p:cNvPr>
          <p:cNvPicPr>
            <a:picLocks noChangeAspect="1"/>
          </p:cNvPicPr>
          <p:nvPr/>
        </p:nvPicPr>
        <p:blipFill>
          <a:blip r:embed="rId2"/>
          <a:stretch>
            <a:fillRect/>
          </a:stretch>
        </p:blipFill>
        <p:spPr>
          <a:xfrm rot="5400000">
            <a:off x="3412859" y="-1305000"/>
            <a:ext cx="6449841" cy="9468000"/>
          </a:xfrm>
          <a:prstGeom prst="rect">
            <a:avLst/>
          </a:prstGeom>
        </p:spPr>
      </p:pic>
    </p:spTree>
    <p:extLst>
      <p:ext uri="{BB962C8B-B14F-4D97-AF65-F5344CB8AC3E}">
        <p14:creationId xmlns:p14="http://schemas.microsoft.com/office/powerpoint/2010/main" val="3857121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D40719E-D0F0-E071-723C-F4E4B2BAB611}"/>
              </a:ext>
            </a:extLst>
          </p:cNvPr>
          <p:cNvPicPr>
            <a:picLocks noChangeAspect="1"/>
          </p:cNvPicPr>
          <p:nvPr/>
        </p:nvPicPr>
        <p:blipFill>
          <a:blip r:embed="rId2"/>
          <a:stretch>
            <a:fillRect/>
          </a:stretch>
        </p:blipFill>
        <p:spPr>
          <a:xfrm>
            <a:off x="3298785" y="474562"/>
            <a:ext cx="7523544" cy="6068437"/>
          </a:xfrm>
          <a:prstGeom prst="rect">
            <a:avLst/>
          </a:prstGeom>
        </p:spPr>
      </p:pic>
    </p:spTree>
    <p:extLst>
      <p:ext uri="{BB962C8B-B14F-4D97-AF65-F5344CB8AC3E}">
        <p14:creationId xmlns:p14="http://schemas.microsoft.com/office/powerpoint/2010/main" val="228744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281070E-0854-B099-B0E9-7D69490B946B}"/>
              </a:ext>
            </a:extLst>
          </p:cNvPr>
          <p:cNvPicPr>
            <a:picLocks noChangeAspect="1"/>
          </p:cNvPicPr>
          <p:nvPr/>
        </p:nvPicPr>
        <p:blipFill>
          <a:blip r:embed="rId2"/>
          <a:stretch>
            <a:fillRect/>
          </a:stretch>
        </p:blipFill>
        <p:spPr>
          <a:xfrm rot="5400000">
            <a:off x="3310466" y="-728514"/>
            <a:ext cx="5571067" cy="8315029"/>
          </a:xfrm>
          <a:prstGeom prst="rect">
            <a:avLst/>
          </a:prstGeom>
        </p:spPr>
      </p:pic>
    </p:spTree>
    <p:extLst>
      <p:ext uri="{BB962C8B-B14F-4D97-AF65-F5344CB8AC3E}">
        <p14:creationId xmlns:p14="http://schemas.microsoft.com/office/powerpoint/2010/main" val="2542602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710069-A4CD-E9C4-FD04-8A0ECEEF30D8}"/>
              </a:ext>
            </a:extLst>
          </p:cNvPr>
          <p:cNvSpPr>
            <a:spLocks noGrp="1"/>
          </p:cNvSpPr>
          <p:nvPr>
            <p:ph type="title"/>
          </p:nvPr>
        </p:nvSpPr>
        <p:spPr>
          <a:xfrm>
            <a:off x="857213" y="1034144"/>
            <a:ext cx="10725187" cy="664028"/>
          </a:xfrm>
        </p:spPr>
        <p:txBody>
          <a:bodyPr/>
          <a:lstStyle/>
          <a:p>
            <a:pPr algn="ctr"/>
            <a:r>
              <a:rPr lang="it-IT" dirty="0"/>
              <a:t>GEOPOLITICA E INTELLIGENZA ARTIFICIALE</a:t>
            </a:r>
          </a:p>
        </p:txBody>
      </p:sp>
      <p:sp>
        <p:nvSpPr>
          <p:cNvPr id="3" name="Segnaposto contenuto 2">
            <a:extLst>
              <a:ext uri="{FF2B5EF4-FFF2-40B4-BE49-F238E27FC236}">
                <a16:creationId xmlns:a16="http://schemas.microsoft.com/office/drawing/2014/main" id="{A0190F2A-131F-3348-6601-30D777C01D2A}"/>
              </a:ext>
            </a:extLst>
          </p:cNvPr>
          <p:cNvSpPr>
            <a:spLocks noGrp="1"/>
          </p:cNvSpPr>
          <p:nvPr>
            <p:ph idx="1"/>
          </p:nvPr>
        </p:nvSpPr>
        <p:spPr>
          <a:xfrm>
            <a:off x="326571" y="1698173"/>
            <a:ext cx="11865429" cy="4397828"/>
          </a:xfrm>
        </p:spPr>
        <p:txBody>
          <a:bodyPr>
            <a:normAutofit fontScale="77500" lnSpcReduction="20000"/>
          </a:bodyPr>
          <a:lstStyle/>
          <a:p>
            <a:r>
              <a:rPr lang="it-IT" dirty="0">
                <a:solidFill>
                  <a:srgbClr val="323232"/>
                </a:solidFill>
                <a:latin typeface="Alegreya"/>
              </a:rPr>
              <a:t>L’IA </a:t>
            </a:r>
            <a:r>
              <a:rPr lang="it-IT" b="0" i="0" dirty="0">
                <a:solidFill>
                  <a:srgbClr val="323232"/>
                </a:solidFill>
                <a:effectLst/>
                <a:latin typeface="Alegreya"/>
              </a:rPr>
              <a:t>è uno strumento di potere in questo momento e lo sarà sempre di più man mano che le sue applicazioni si svilupperanno, in particolare in campo militare. Tuttavia, concentrarsi esclusivamente sull'hard power sarebbe un errore, in quanto l'IA esercita un'influenza culturale, commerciale e politica indiretta sui suoi utenti in tutto il mondo. </a:t>
            </a:r>
          </a:p>
          <a:p>
            <a:r>
              <a:rPr lang="it-IT" b="0" i="0" dirty="0">
                <a:solidFill>
                  <a:srgbClr val="323232"/>
                </a:solidFill>
                <a:effectLst/>
                <a:latin typeface="Alegreya"/>
              </a:rPr>
              <a:t>Questo soft power, che avvantaggia soprattutto gli imperi digitali americano e cinese, pone grossi problemi di etica e di governance.</a:t>
            </a:r>
          </a:p>
          <a:p>
            <a:pPr algn="l"/>
            <a:r>
              <a:rPr lang="it-IT" b="0" i="0" dirty="0">
                <a:solidFill>
                  <a:srgbClr val="323232"/>
                </a:solidFill>
                <a:effectLst/>
                <a:latin typeface="Alegreya"/>
              </a:rPr>
              <a:t>Henry Kissinger ha espresso le sue preoccupazioni sull'IA in </a:t>
            </a:r>
            <a:r>
              <a:rPr lang="it-IT" b="0" i="1" dirty="0">
                <a:solidFill>
                  <a:srgbClr val="323232"/>
                </a:solidFill>
                <a:effectLst/>
                <a:latin typeface="Alegreya"/>
              </a:rPr>
              <a:t>The Atlantic</a:t>
            </a:r>
            <a:r>
              <a:rPr lang="it-IT" b="0" i="0" dirty="0">
                <a:solidFill>
                  <a:srgbClr val="323232"/>
                </a:solidFill>
                <a:effectLst/>
                <a:latin typeface="Alegreya"/>
              </a:rPr>
              <a:t> nel giugno 2018. In un articolo intitolato "How the </a:t>
            </a:r>
            <a:r>
              <a:rPr lang="it-IT" b="0" i="0" dirty="0" err="1">
                <a:solidFill>
                  <a:srgbClr val="323232"/>
                </a:solidFill>
                <a:effectLst/>
                <a:latin typeface="Alegreya"/>
              </a:rPr>
              <a:t>Enlightenment</a:t>
            </a:r>
            <a:r>
              <a:rPr lang="it-IT" b="0" i="0" dirty="0">
                <a:solidFill>
                  <a:srgbClr val="323232"/>
                </a:solidFill>
                <a:effectLst/>
                <a:latin typeface="Alegreya"/>
              </a:rPr>
              <a:t> </a:t>
            </a:r>
            <a:r>
              <a:rPr lang="it-IT" b="0" i="0" dirty="0" err="1">
                <a:solidFill>
                  <a:srgbClr val="323232"/>
                </a:solidFill>
                <a:effectLst/>
                <a:latin typeface="Alegreya"/>
              </a:rPr>
              <a:t>Ends</a:t>
            </a:r>
            <a:r>
              <a:rPr lang="it-IT" b="0" i="0" dirty="0">
                <a:solidFill>
                  <a:srgbClr val="323232"/>
                </a:solidFill>
                <a:effectLst/>
                <a:latin typeface="Alegreya"/>
              </a:rPr>
              <a:t>", spiega perché le società umane non erano preparate per l'ascesa dell'IA. Senza nominarlo come tale, denuncia l'impatto dell'IA sulla campagna elettorale americana, parlando del potere di colpire i </a:t>
            </a:r>
            <a:r>
              <a:rPr lang="it-IT" b="0" i="0" dirty="0" err="1">
                <a:solidFill>
                  <a:srgbClr val="323232"/>
                </a:solidFill>
                <a:effectLst/>
                <a:latin typeface="Alegreya"/>
              </a:rPr>
              <a:t>microgruppi</a:t>
            </a:r>
            <a:r>
              <a:rPr lang="it-IT" b="0" i="0" dirty="0">
                <a:solidFill>
                  <a:srgbClr val="323232"/>
                </a:solidFill>
                <a:effectLst/>
                <a:latin typeface="Alegreya"/>
              </a:rPr>
              <a:t>, in particolare attraverso i social network, e della possibilità di sconvolgere il senso condiviso delle priorità. Se AI rende possibile influenzare gli elettori nei paesi democratici, negli stati autoritari, può anche rafforzare il controllo della popolazione.</a:t>
            </a:r>
          </a:p>
          <a:p>
            <a:pPr algn="l"/>
            <a:r>
              <a:rPr lang="it-IT" b="0" i="0" dirty="0">
                <a:solidFill>
                  <a:srgbClr val="323232"/>
                </a:solidFill>
                <a:effectLst/>
                <a:latin typeface="Alegreya"/>
              </a:rPr>
              <a:t>Le grandi piattaforme devono integrare queste preoccupazioni etiche e politiche nella loro strategia. L'IA, come ogni rivoluzione tecnologica, offre grandi opportunità, ma presenta anche – indissolubilmente sovrapponendosi a queste – molti rischi.</a:t>
            </a:r>
          </a:p>
          <a:p>
            <a:endParaRPr lang="it-IT" dirty="0"/>
          </a:p>
        </p:txBody>
      </p:sp>
    </p:spTree>
    <p:extLst>
      <p:ext uri="{BB962C8B-B14F-4D97-AF65-F5344CB8AC3E}">
        <p14:creationId xmlns:p14="http://schemas.microsoft.com/office/powerpoint/2010/main" val="1614026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B0BDB-6E5D-1138-633B-1B92EDF440D7}"/>
              </a:ext>
            </a:extLst>
          </p:cNvPr>
          <p:cNvSpPr>
            <a:spLocks noGrp="1"/>
          </p:cNvSpPr>
          <p:nvPr>
            <p:ph type="title"/>
          </p:nvPr>
        </p:nvSpPr>
        <p:spPr>
          <a:xfrm>
            <a:off x="857213" y="681037"/>
            <a:ext cx="10725187" cy="1223963"/>
          </a:xfrm>
        </p:spPr>
        <p:txBody>
          <a:bodyPr/>
          <a:lstStyle/>
          <a:p>
            <a:pPr algn="ctr"/>
            <a:r>
              <a:rPr lang="it-IT" dirty="0"/>
              <a:t>INTELLIGENZA ARTIFICIALE E GUERRA</a:t>
            </a:r>
          </a:p>
        </p:txBody>
      </p:sp>
      <p:sp>
        <p:nvSpPr>
          <p:cNvPr id="3" name="Segnaposto contenuto 2">
            <a:extLst>
              <a:ext uri="{FF2B5EF4-FFF2-40B4-BE49-F238E27FC236}">
                <a16:creationId xmlns:a16="http://schemas.microsoft.com/office/drawing/2014/main" id="{5C3D52BA-34E6-C150-F166-17D01CF95889}"/>
              </a:ext>
            </a:extLst>
          </p:cNvPr>
          <p:cNvSpPr>
            <a:spLocks noGrp="1"/>
          </p:cNvSpPr>
          <p:nvPr>
            <p:ph idx="1"/>
          </p:nvPr>
        </p:nvSpPr>
        <p:spPr>
          <a:xfrm>
            <a:off x="261257" y="1415144"/>
            <a:ext cx="11854543" cy="4887686"/>
          </a:xfrm>
        </p:spPr>
        <p:txBody>
          <a:bodyPr>
            <a:noAutofit/>
          </a:bodyPr>
          <a:lstStyle/>
          <a:p>
            <a:pPr marL="0" indent="0" algn="l">
              <a:buNone/>
            </a:pPr>
            <a:r>
              <a:rPr lang="it-IT" sz="2400" b="0" i="0" u="none" strike="noStrike" baseline="0" dirty="0">
                <a:solidFill>
                  <a:srgbClr val="231F20"/>
                </a:solidFill>
                <a:latin typeface="ITCGaramondStd-LtIta"/>
              </a:rPr>
              <a:t>In una recente intervista Peter W. </a:t>
            </a:r>
            <a:r>
              <a:rPr lang="it-IT" sz="2400" b="0" i="0" u="none" strike="noStrike" baseline="0" dirty="0">
                <a:solidFill>
                  <a:srgbClr val="231F20"/>
                </a:solidFill>
                <a:latin typeface="ITCGaramondStd-LtIta-SC700"/>
              </a:rPr>
              <a:t>SINGER</a:t>
            </a:r>
            <a:r>
              <a:rPr lang="it-IT" sz="2400" b="0" i="0" u="none" strike="noStrike" baseline="0" dirty="0">
                <a:solidFill>
                  <a:srgbClr val="231F20"/>
                </a:solidFill>
                <a:latin typeface="ITCGaramondStd-Lt"/>
              </a:rPr>
              <a:t>, analista strategico di New America e professore al Center on the Future of War dell’Arizona State University, ha parlato di terza guerra mondiale e IA</a:t>
            </a:r>
          </a:p>
          <a:p>
            <a:pPr algn="l"/>
            <a:r>
              <a:rPr lang="it-IT" sz="2400" b="0" i="0" u="none" strike="noStrike" baseline="0" dirty="0">
                <a:solidFill>
                  <a:srgbClr val="231F20"/>
                </a:solidFill>
                <a:latin typeface="ITCGaramondStd-Lt"/>
              </a:rPr>
              <a:t>Come avrà inizio la terza guerra mondiale?</a:t>
            </a:r>
          </a:p>
          <a:p>
            <a:pPr algn="l"/>
            <a:r>
              <a:rPr lang="it-IT" sz="2400" b="0" i="0" u="none" strike="noStrike" baseline="0" dirty="0">
                <a:solidFill>
                  <a:srgbClr val="231F20"/>
                </a:solidFill>
                <a:latin typeface="ITCGaramondStd-Lt"/>
              </a:rPr>
              <a:t>Sarà il frutto degli insegnamenti dei confitti del passato e delle intuizioni e innovazioni tecnologiche del presente. Nella storia la scintilla che ha acceso le ostilità è originata da un errore di calcolo, dal timore di combattere di una o dell’altra parte oppure da pressioni interne. La prima guerra mondiale, ad esempio, fu una crisi che si aggravò fino a sfuggire  al controllo delle autorità. Nella seconda guerra mondiale, invece, alcune potenze inaugurarono le ostilità perché si consideravano nettamente superiori ai propri rivali. Altre sapevano di godere di una finestra di opportunità limitata che le costringeva all’offensiva: tra il 1940 e il 1941 i vertici giapponesi ragionarono in questi termini decidendo di colpire Pearl Harbor. Allo Allo stesso modo, nel febbraio scorso, il presidente russo Vladimir Putin ha scorto l’occasione irripetibile di unire la rivalsa personale all’obiettivo strategico di fermare il progressivo avvicinamento dell’Ucraina all’Occidente.</a:t>
            </a:r>
            <a:endParaRPr lang="it-IT" sz="2400" dirty="0"/>
          </a:p>
        </p:txBody>
      </p:sp>
    </p:spTree>
    <p:extLst>
      <p:ext uri="{BB962C8B-B14F-4D97-AF65-F5344CB8AC3E}">
        <p14:creationId xmlns:p14="http://schemas.microsoft.com/office/powerpoint/2010/main" val="2111161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F18A4C-6A25-B1FE-AAF4-E3FD59D8BEF9}"/>
              </a:ext>
            </a:extLst>
          </p:cNvPr>
          <p:cNvSpPr>
            <a:spLocks noGrp="1"/>
          </p:cNvSpPr>
          <p:nvPr>
            <p:ph type="title"/>
          </p:nvPr>
        </p:nvSpPr>
        <p:spPr>
          <a:xfrm>
            <a:off x="857213" y="1088570"/>
            <a:ext cx="10725187" cy="903515"/>
          </a:xfrm>
        </p:spPr>
        <p:txBody>
          <a:bodyPr/>
          <a:lstStyle/>
          <a:p>
            <a:pPr algn="ctr"/>
            <a:r>
              <a:rPr lang="it-IT" dirty="0"/>
              <a:t>INTELLIGENZA ARTIFICIALE E GUERRA</a:t>
            </a:r>
          </a:p>
        </p:txBody>
      </p:sp>
      <p:sp>
        <p:nvSpPr>
          <p:cNvPr id="3" name="Segnaposto contenuto 2">
            <a:extLst>
              <a:ext uri="{FF2B5EF4-FFF2-40B4-BE49-F238E27FC236}">
                <a16:creationId xmlns:a16="http://schemas.microsoft.com/office/drawing/2014/main" id="{60EC5802-2ED0-5055-EEE5-0415021EB840}"/>
              </a:ext>
            </a:extLst>
          </p:cNvPr>
          <p:cNvSpPr>
            <a:spLocks noGrp="1"/>
          </p:cNvSpPr>
          <p:nvPr>
            <p:ph idx="1"/>
          </p:nvPr>
        </p:nvSpPr>
        <p:spPr/>
        <p:txBody>
          <a:bodyPr>
            <a:normAutofit/>
          </a:bodyPr>
          <a:lstStyle/>
          <a:p>
            <a:pPr algn="l"/>
            <a:r>
              <a:rPr lang="it-IT" sz="2400" b="0" i="0" u="none" strike="noStrike" baseline="0" dirty="0">
                <a:solidFill>
                  <a:srgbClr val="231F20"/>
                </a:solidFill>
                <a:latin typeface="ITCGaramondStd-Lt"/>
              </a:rPr>
              <a:t>Come si combatterà questa guerra?</a:t>
            </a:r>
          </a:p>
          <a:p>
            <a:pPr algn="l"/>
            <a:r>
              <a:rPr lang="it-IT" sz="2400" b="0" i="0" u="none" strike="noStrike" baseline="0" dirty="0">
                <a:solidFill>
                  <a:srgbClr val="231F20"/>
                </a:solidFill>
                <a:latin typeface="ITCGaramondStd-Lt"/>
              </a:rPr>
              <a:t>La dimensione bellica non sarà solo terrestre, marittima e aerea. Il confronto avverrà in ambienti ancora vergini, come il cyberspazio e lo Spazio. Il fronte cibernetico, ad esempio, si sta surriscaldando. Lo dimostra il fatto che alcuni attori stanno già provando a inserire vulnerabilità nelle reti dei rivali per approfittarne tra mesi o addirittura anni.</a:t>
            </a:r>
          </a:p>
          <a:p>
            <a:pPr algn="l"/>
            <a:r>
              <a:rPr lang="it-IT" sz="2400" b="0" i="0" u="none" strike="noStrike" baseline="0" dirty="0">
                <a:solidFill>
                  <a:srgbClr val="231F20"/>
                </a:solidFill>
                <a:latin typeface="ITCGaramondStd-Lt"/>
              </a:rPr>
              <a:t>L’intelligenza artificiale, a partire da sistemi senza pilota sempre più autonomi, sarà inoltre parte integrante delle nuove tecnologie militari.</a:t>
            </a:r>
            <a:endParaRPr lang="it-IT" sz="2400" dirty="0"/>
          </a:p>
        </p:txBody>
      </p:sp>
    </p:spTree>
    <p:extLst>
      <p:ext uri="{BB962C8B-B14F-4D97-AF65-F5344CB8AC3E}">
        <p14:creationId xmlns:p14="http://schemas.microsoft.com/office/powerpoint/2010/main" val="421674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p:txBody>
          <a:bodyPr/>
          <a:lstStyle/>
          <a:p>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239486" y="1412776"/>
            <a:ext cx="11952514" cy="4944481"/>
          </a:xfrm>
        </p:spPr>
        <p:txBody>
          <a:bodyPr>
            <a:normAutofit fontScale="85000" lnSpcReduction="20000"/>
          </a:bodyPr>
          <a:lstStyle/>
          <a:p>
            <a:r>
              <a:rPr lang="it-IT" dirty="0"/>
              <a:t>Agli albori di Internet c’era la rete Advanced Research Projects Agency Network (Arpanet) la quale metteva in comunicazione i primi “nodi” poggiando sullo scambio di dati tramite pacchetti. Questa si è poi sviluppata attraverso una serie di successive innovazioni promosse dalla mobilitazione congiunta della difesa e della ricerca scientifica per costituire gli elementi di quella che diventerà la rete globale. </a:t>
            </a:r>
          </a:p>
          <a:p>
            <a:r>
              <a:rPr lang="it-IT" dirty="0"/>
              <a:t>In quel contesto, senza ripercorrere l’insieme di queste costruzioni successive bisogna rilevare che, accanto a concetti istituzionali tradizionalmente più chiusi, una visione più aperta prende piede negli Usa, quella che ha spinto i vari scienziati e programmatori a sviluppare uno strumento per la condivisione delle informazioni che fosse il più largo possibile, applicando a un’ambiente sempre più vasto la filosofia della trasparenza e della condivisione fra pari, consustanziale del lavoro scientifico. </a:t>
            </a:r>
          </a:p>
          <a:p>
            <a:r>
              <a:rPr lang="it-IT" dirty="0"/>
              <a:t>L’origine storico-scientifica della rete, che si sviluppa fra laboratori e centri di ricerca statunitensi, porta quindi con sé una filosofia di apertura e trasparenza, e un’idea di progresso che poggia sulla maggiore diffusione delle informazioni. Da qui deriva quindi la tendenza tecno-libertaria della rete che corrisponde, in particolar modo, al connubio in essere nell’ambiente californiano di quegli anni, e più specificamente di quello di San Francisco, ove si fondevano la cultura dello sviluppo tecnologico e una contro-cultura libertaria e utopistica, diffidente nei confronti dei centri di potere.</a:t>
            </a:r>
          </a:p>
        </p:txBody>
      </p:sp>
    </p:spTree>
    <p:extLst>
      <p:ext uri="{BB962C8B-B14F-4D97-AF65-F5344CB8AC3E}">
        <p14:creationId xmlns:p14="http://schemas.microsoft.com/office/powerpoint/2010/main" val="790739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B65299-41C5-615A-4516-C6B6F31D2309}"/>
              </a:ext>
            </a:extLst>
          </p:cNvPr>
          <p:cNvSpPr>
            <a:spLocks noGrp="1"/>
          </p:cNvSpPr>
          <p:nvPr>
            <p:ph type="title"/>
          </p:nvPr>
        </p:nvSpPr>
        <p:spPr>
          <a:xfrm>
            <a:off x="857213" y="1153886"/>
            <a:ext cx="10725187" cy="674914"/>
          </a:xfrm>
        </p:spPr>
        <p:txBody>
          <a:bodyPr/>
          <a:lstStyle/>
          <a:p>
            <a:pPr algn="ctr"/>
            <a:r>
              <a:rPr lang="it-IT" dirty="0"/>
              <a:t>INTELLIGENZA ARTIFICIALE E GUERRA</a:t>
            </a:r>
          </a:p>
        </p:txBody>
      </p:sp>
      <p:sp>
        <p:nvSpPr>
          <p:cNvPr id="3" name="Segnaposto contenuto 2">
            <a:extLst>
              <a:ext uri="{FF2B5EF4-FFF2-40B4-BE49-F238E27FC236}">
                <a16:creationId xmlns:a16="http://schemas.microsoft.com/office/drawing/2014/main" id="{6BA0F88A-F2BF-EBED-2E0D-E8469BD6BE54}"/>
              </a:ext>
            </a:extLst>
          </p:cNvPr>
          <p:cNvSpPr>
            <a:spLocks noGrp="1"/>
          </p:cNvSpPr>
          <p:nvPr>
            <p:ph idx="1"/>
          </p:nvPr>
        </p:nvSpPr>
        <p:spPr>
          <a:xfrm>
            <a:off x="250371" y="1828800"/>
            <a:ext cx="11800115" cy="4348163"/>
          </a:xfrm>
        </p:spPr>
        <p:txBody>
          <a:bodyPr>
            <a:normAutofit/>
          </a:bodyPr>
          <a:lstStyle/>
          <a:p>
            <a:pPr algn="l"/>
            <a:r>
              <a:rPr lang="it-IT" sz="2000" b="0" i="0" u="none" strike="noStrike" baseline="0" dirty="0">
                <a:solidFill>
                  <a:srgbClr val="231F20"/>
                </a:solidFill>
                <a:latin typeface="ITCGaramondStd-Lt"/>
              </a:rPr>
              <a:t>L’</a:t>
            </a:r>
            <a:r>
              <a:rPr lang="it-IT" sz="2000" dirty="0">
                <a:solidFill>
                  <a:srgbClr val="231F20"/>
                </a:solidFill>
                <a:latin typeface="ITCGaramondStd-Lt"/>
              </a:rPr>
              <a:t>IA </a:t>
            </a:r>
            <a:r>
              <a:rPr lang="it-IT" sz="2000" b="0" i="0" u="none" strike="noStrike" baseline="0" dirty="0">
                <a:solidFill>
                  <a:srgbClr val="231F20"/>
                </a:solidFill>
                <a:latin typeface="ITCGaramondStd-Lt"/>
              </a:rPr>
              <a:t>potrebbe assistere un paese nel pianificare una guerra oppure dovrebbe essere impiegata solo per operazioni di tipo tattico?</a:t>
            </a:r>
          </a:p>
          <a:p>
            <a:pPr algn="l"/>
            <a:r>
              <a:rPr lang="it-IT" sz="2000" b="0" i="0" u="none" strike="noStrike" baseline="0" dirty="0">
                <a:solidFill>
                  <a:srgbClr val="231F20"/>
                </a:solidFill>
                <a:latin typeface="ITCGaramondStd-Lt"/>
              </a:rPr>
              <a:t>Se imparassimo ad applicare l’IA a un tale processo decisionale strategico potremmo sfruttare due grandi vantaggi di queste nuove tecnologie. Il primo risiede nella maggiore quantità di informazioni a disposizione rispetto al passato. Basti considerare l’attuale confitto in Ucraina, da cui ci giungono immagini satellitari con panoramiche macro e con dettagli precisissimi. Oppure le notizie di reti informatiche hackerate e di droni delle dimensioni di un aeroplano o di una mano in grado di registrare video in diretta. Tutte queste informazioni sono incredibilmente preziose e immediatamente accessibili, a differenza di quanto avveniva nei confitti precedenti. Il secondo vantaggio è che l’IA può trarre da queste informazioni spunti prima impossibili da dedurre. La tecnologia disponibile oggi può trovare connessioni, schemi e modelli che permettono una maggiore comprensione dei dati nonché la formulazione di previsioni che gli umani non hanno mai saputo fare da soli.</a:t>
            </a:r>
          </a:p>
          <a:p>
            <a:pPr algn="l"/>
            <a:r>
              <a:rPr lang="it-IT" sz="2000" b="0" i="0" u="none" strike="noStrike" baseline="0" dirty="0">
                <a:solidFill>
                  <a:srgbClr val="231F20"/>
                </a:solidFill>
                <a:latin typeface="ITCGaramondStd-Lt"/>
              </a:rPr>
              <a:t>Ci sono però anche due svantaggi, ovvero la distorsione algoritmica e l’interazione delle intelligenze fra loro</a:t>
            </a:r>
            <a:endParaRPr lang="it-IT" sz="2000" dirty="0"/>
          </a:p>
        </p:txBody>
      </p:sp>
    </p:spTree>
    <p:extLst>
      <p:ext uri="{BB962C8B-B14F-4D97-AF65-F5344CB8AC3E}">
        <p14:creationId xmlns:p14="http://schemas.microsoft.com/office/powerpoint/2010/main" val="3108811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D927C9-5F94-2E4B-A38D-FF5FC4498A6C}"/>
              </a:ext>
            </a:extLst>
          </p:cNvPr>
          <p:cNvSpPr>
            <a:spLocks noGrp="1"/>
          </p:cNvSpPr>
          <p:nvPr>
            <p:ph type="title"/>
          </p:nvPr>
        </p:nvSpPr>
        <p:spPr>
          <a:xfrm>
            <a:off x="857213" y="681036"/>
            <a:ext cx="10725187" cy="1463449"/>
          </a:xfrm>
        </p:spPr>
        <p:txBody>
          <a:bodyPr/>
          <a:lstStyle/>
          <a:p>
            <a:pPr algn="ctr"/>
            <a:r>
              <a:rPr lang="it-IT" dirty="0"/>
              <a:t>INTELLIGENZA ARTIFICIALE E GUERRA</a:t>
            </a:r>
          </a:p>
        </p:txBody>
      </p:sp>
      <p:sp>
        <p:nvSpPr>
          <p:cNvPr id="3" name="Segnaposto contenuto 2">
            <a:extLst>
              <a:ext uri="{FF2B5EF4-FFF2-40B4-BE49-F238E27FC236}">
                <a16:creationId xmlns:a16="http://schemas.microsoft.com/office/drawing/2014/main" id="{123E8939-BE7B-3A98-BD0D-7DB8322B2D80}"/>
              </a:ext>
            </a:extLst>
          </p:cNvPr>
          <p:cNvSpPr>
            <a:spLocks noGrp="1"/>
          </p:cNvSpPr>
          <p:nvPr>
            <p:ph idx="1"/>
          </p:nvPr>
        </p:nvSpPr>
        <p:spPr>
          <a:xfrm>
            <a:off x="0" y="1948543"/>
            <a:ext cx="12006944" cy="4228420"/>
          </a:xfrm>
        </p:spPr>
        <p:txBody>
          <a:bodyPr>
            <a:normAutofit/>
          </a:bodyPr>
          <a:lstStyle/>
          <a:p>
            <a:pPr algn="l"/>
            <a:r>
              <a:rPr lang="it-IT" sz="2400" dirty="0">
                <a:solidFill>
                  <a:srgbClr val="231F20"/>
                </a:solidFill>
                <a:latin typeface="ITCGaramondStd-Lt"/>
              </a:rPr>
              <a:t>A</a:t>
            </a:r>
            <a:r>
              <a:rPr lang="it-IT" sz="2400" b="0" i="0" u="none" strike="noStrike" baseline="0" dirty="0">
                <a:solidFill>
                  <a:srgbClr val="231F20"/>
                </a:solidFill>
                <a:latin typeface="ITCGaramondStd-Lt"/>
              </a:rPr>
              <a:t>l momento non è possibile sapere come interagiranno le diverse </a:t>
            </a:r>
            <a:r>
              <a:rPr lang="it-IT" sz="2400" dirty="0">
                <a:solidFill>
                  <a:srgbClr val="231F20"/>
                </a:solidFill>
                <a:latin typeface="ITCGaramondStd-Lt"/>
              </a:rPr>
              <a:t>IA </a:t>
            </a:r>
            <a:r>
              <a:rPr lang="it-IT" sz="2400" b="0" i="0" u="none" strike="noStrike" baseline="0" dirty="0">
                <a:solidFill>
                  <a:srgbClr val="231F20"/>
                </a:solidFill>
                <a:latin typeface="ITCGaramondStd-Lt"/>
              </a:rPr>
              <a:t>fra loro. In altri termini, non si può testare in anticipo la comunicazione fra quella cinese e quella americana. </a:t>
            </a:r>
          </a:p>
          <a:p>
            <a:pPr algn="l"/>
            <a:r>
              <a:rPr lang="it-IT" sz="2400" b="0" i="0" u="none" strike="noStrike" baseline="0" dirty="0">
                <a:solidFill>
                  <a:srgbClr val="231F20"/>
                </a:solidFill>
                <a:latin typeface="ITCGaramondStd-Lt"/>
              </a:rPr>
              <a:t>Se i giochi di guerra basati sulle dottrine militari della Nato e dell’URSS potevano essere utili in passato, ora con l’IA è tutto molto più difficile. </a:t>
            </a:r>
          </a:p>
          <a:p>
            <a:pPr algn="l"/>
            <a:r>
              <a:rPr lang="it-IT" sz="2400" b="0" i="0" u="none" strike="noStrike" baseline="0" dirty="0">
                <a:solidFill>
                  <a:srgbClr val="231F20"/>
                </a:solidFill>
                <a:latin typeface="ITCGaramondStd-Lt"/>
              </a:rPr>
              <a:t>Per due ragioni: primo, perché la segretezza su questi nuovi sistemi è massima; secondo, per il problema della cosiddetta «scatola nera». </a:t>
            </a:r>
          </a:p>
          <a:p>
            <a:pPr algn="l"/>
            <a:r>
              <a:rPr lang="it-IT" sz="2400" b="0" i="0" u="none" strike="noStrike" baseline="0" dirty="0">
                <a:solidFill>
                  <a:srgbClr val="231F20"/>
                </a:solidFill>
                <a:latin typeface="ITCGaramondStd-Lt"/>
              </a:rPr>
              <a:t>Il valore dell’IA risiede nell’incomprensibilità del suo funzionamento e nella produzione di risultati inaspettati: se capissimo il modo in cui opera e se ci fornisse risposte prevedibili allora non ne avremmo bisogno. Per questo è importante che i nostri leader la comprendano meglio: impiegarla in situazioni di crisi con maggior consapevolezza ridurrebbe la probabilità di eventuali errori di calcolo.</a:t>
            </a:r>
            <a:endParaRPr lang="it-IT" sz="2400" dirty="0"/>
          </a:p>
        </p:txBody>
      </p:sp>
    </p:spTree>
    <p:extLst>
      <p:ext uri="{BB962C8B-B14F-4D97-AF65-F5344CB8AC3E}">
        <p14:creationId xmlns:p14="http://schemas.microsoft.com/office/powerpoint/2010/main" val="2183704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F57590-F52A-7607-413D-04903F220E5D}"/>
              </a:ext>
            </a:extLst>
          </p:cNvPr>
          <p:cNvSpPr>
            <a:spLocks noGrp="1"/>
          </p:cNvSpPr>
          <p:nvPr>
            <p:ph type="title"/>
          </p:nvPr>
        </p:nvSpPr>
        <p:spPr>
          <a:xfrm>
            <a:off x="857213" y="681036"/>
            <a:ext cx="10725187" cy="1463449"/>
          </a:xfrm>
        </p:spPr>
        <p:txBody>
          <a:bodyPr/>
          <a:lstStyle/>
          <a:p>
            <a:pPr algn="ctr"/>
            <a:r>
              <a:rPr lang="it-IT" dirty="0"/>
              <a:t>INTELLIGENZA ARTIFICIALE E GUERRA</a:t>
            </a:r>
          </a:p>
        </p:txBody>
      </p:sp>
      <p:sp>
        <p:nvSpPr>
          <p:cNvPr id="3" name="Segnaposto contenuto 2">
            <a:extLst>
              <a:ext uri="{FF2B5EF4-FFF2-40B4-BE49-F238E27FC236}">
                <a16:creationId xmlns:a16="http://schemas.microsoft.com/office/drawing/2014/main" id="{BD401672-397A-1F24-D1CF-7653ACA5687A}"/>
              </a:ext>
            </a:extLst>
          </p:cNvPr>
          <p:cNvSpPr>
            <a:spLocks noGrp="1"/>
          </p:cNvSpPr>
          <p:nvPr>
            <p:ph idx="1"/>
          </p:nvPr>
        </p:nvSpPr>
        <p:spPr>
          <a:xfrm>
            <a:off x="239485" y="1839686"/>
            <a:ext cx="11854543" cy="4337277"/>
          </a:xfrm>
        </p:spPr>
        <p:txBody>
          <a:bodyPr>
            <a:normAutofit/>
          </a:bodyPr>
          <a:lstStyle/>
          <a:p>
            <a:pPr algn="l"/>
            <a:r>
              <a:rPr lang="it-IT" sz="2400" b="0" i="0" u="none" strike="noStrike" baseline="0" dirty="0">
                <a:solidFill>
                  <a:srgbClr val="231F20"/>
                </a:solidFill>
                <a:latin typeface="ITCGaramondStd-Lt"/>
              </a:rPr>
              <a:t>Oggi gli Stati Uniti hanno un vantaggio sulla Cina nello sviluppo dei semiconduttori e nel settore dell’IA. Come possono conservarlo?</a:t>
            </a:r>
          </a:p>
          <a:p>
            <a:pPr algn="l"/>
            <a:r>
              <a:rPr lang="it-IT" sz="2400" b="0" i="0" u="none" strike="noStrike" baseline="0" dirty="0">
                <a:solidFill>
                  <a:srgbClr val="231F20"/>
                </a:solidFill>
                <a:latin typeface="ITCGaramondStd-Lt"/>
              </a:rPr>
              <a:t>Il vantaggio tecnologico sulla Cina non è lo stesso che gli Stati Uniti avevano sull’Unione Sovietica durante la guerra fredda. Allora Washington era una generazione avanti rispetto a Mosca in quasi tutti i settori. I russi non costruivano carri armati di qualità pari a quelli USA, non avevano messo a punto la tecnologia stealth né un personal computer. </a:t>
            </a:r>
          </a:p>
          <a:p>
            <a:pPr algn="l"/>
            <a:r>
              <a:rPr lang="it-IT" sz="2400" b="0" i="0" u="none" strike="noStrike" baseline="0" dirty="0">
                <a:solidFill>
                  <a:srgbClr val="231F20"/>
                </a:solidFill>
                <a:latin typeface="ITCGaramondStd-Lt"/>
              </a:rPr>
              <a:t>Con Pechino la storia è ben diversa. Dobbiamo smettere di pensare alla Cina come a una potenza di secondo piano, perché è al livello statunitense. Ha una tecnologia bellica già all’avanguardia (basti vedere i suoi ultimi jet da combattimento e la stazione spaziale in costruzione), può condurre furti informatici e avanza massicciamente la propria ricerca in settori che spaziano dai sistemi quantistici a quelli ipersonici</a:t>
            </a:r>
            <a:r>
              <a:rPr lang="it-IT" sz="1800" b="0" i="0" u="none" strike="noStrike" baseline="0" dirty="0">
                <a:solidFill>
                  <a:srgbClr val="231F20"/>
                </a:solidFill>
                <a:latin typeface="ITCGaramondStd-Lt"/>
              </a:rPr>
              <a:t>. </a:t>
            </a:r>
            <a:endParaRPr lang="it-IT" dirty="0"/>
          </a:p>
        </p:txBody>
      </p:sp>
    </p:spTree>
    <p:extLst>
      <p:ext uri="{BB962C8B-B14F-4D97-AF65-F5344CB8AC3E}">
        <p14:creationId xmlns:p14="http://schemas.microsoft.com/office/powerpoint/2010/main" val="1491475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58C27E-8F21-D1E9-70F0-5042A38D7403}"/>
              </a:ext>
            </a:extLst>
          </p:cNvPr>
          <p:cNvSpPr>
            <a:spLocks noGrp="1"/>
          </p:cNvSpPr>
          <p:nvPr>
            <p:ph type="title"/>
          </p:nvPr>
        </p:nvSpPr>
        <p:spPr>
          <a:xfrm>
            <a:off x="857213" y="1121228"/>
            <a:ext cx="10725187" cy="642258"/>
          </a:xfrm>
        </p:spPr>
        <p:txBody>
          <a:bodyPr/>
          <a:lstStyle/>
          <a:p>
            <a:pPr algn="ctr"/>
            <a:r>
              <a:rPr lang="it-IT" dirty="0"/>
              <a:t>INTELLIGENZA ARTIFICIALE E GUERRA</a:t>
            </a:r>
          </a:p>
        </p:txBody>
      </p:sp>
      <p:sp>
        <p:nvSpPr>
          <p:cNvPr id="3" name="Segnaposto contenuto 2">
            <a:extLst>
              <a:ext uri="{FF2B5EF4-FFF2-40B4-BE49-F238E27FC236}">
                <a16:creationId xmlns:a16="http://schemas.microsoft.com/office/drawing/2014/main" id="{074F05ED-65F8-579E-6983-7EBD090957F3}"/>
              </a:ext>
            </a:extLst>
          </p:cNvPr>
          <p:cNvSpPr>
            <a:spLocks noGrp="1"/>
          </p:cNvSpPr>
          <p:nvPr>
            <p:ph idx="1"/>
          </p:nvPr>
        </p:nvSpPr>
        <p:spPr>
          <a:xfrm>
            <a:off x="838200" y="2122714"/>
            <a:ext cx="10515600" cy="4054249"/>
          </a:xfrm>
        </p:spPr>
        <p:txBody>
          <a:bodyPr>
            <a:normAutofit/>
          </a:bodyPr>
          <a:lstStyle/>
          <a:p>
            <a:pPr marL="0" indent="0" algn="l">
              <a:buNone/>
            </a:pPr>
            <a:r>
              <a:rPr lang="it-IT" sz="2400" b="0" i="0" u="none" strike="noStrike" baseline="0" dirty="0">
                <a:solidFill>
                  <a:srgbClr val="231F20"/>
                </a:solidFill>
                <a:latin typeface="ITCGaramondStd-Lt"/>
              </a:rPr>
              <a:t>Che possiamo fare quindi?</a:t>
            </a:r>
          </a:p>
          <a:p>
            <a:pPr marL="342900" indent="-342900" algn="l">
              <a:buAutoNum type="arabicParenR"/>
            </a:pPr>
            <a:r>
              <a:rPr lang="it-IT" sz="2400" b="0" i="0" u="none" strike="noStrike" baseline="0" dirty="0">
                <a:solidFill>
                  <a:srgbClr val="231F20"/>
                </a:solidFill>
                <a:latin typeface="ITCGaramondStd-Lt"/>
              </a:rPr>
              <a:t>Investire di più nelle nuove aree tecnologiche per capire meglio l’avversario.</a:t>
            </a:r>
          </a:p>
          <a:p>
            <a:pPr marL="342900" indent="-342900" algn="l">
              <a:buAutoNum type="arabicParenR"/>
            </a:pPr>
            <a:r>
              <a:rPr lang="it-IT" sz="2400" b="0" i="0" u="none" strike="noStrike" baseline="0" dirty="0">
                <a:solidFill>
                  <a:srgbClr val="231F20"/>
                </a:solidFill>
                <a:latin typeface="ITCGaramondStd-Lt"/>
              </a:rPr>
              <a:t>potenziare i fattori che ci hanno consentito di mantenere il vantaggio durante la guerra fredda, come ad esempio l’immigrazione. Molti dei più grandi scienziati occidentali provenivano da altre nazioni. </a:t>
            </a:r>
          </a:p>
          <a:p>
            <a:pPr marL="342900" indent="-342900" algn="l">
              <a:buAutoNum type="arabicParenR"/>
            </a:pPr>
            <a:r>
              <a:rPr lang="it-IT" sz="2400" b="0" i="0" u="none" strike="noStrike" baseline="0" dirty="0">
                <a:solidFill>
                  <a:srgbClr val="231F20"/>
                </a:solidFill>
                <a:latin typeface="ITCGaramondStd-Lt"/>
              </a:rPr>
              <a:t>investire nella istruzione, che ai tempi della guerra fredda fu fattore dirimente per i giovani che da tutto il mondo scelsero di scommettere sull’America.</a:t>
            </a:r>
          </a:p>
          <a:p>
            <a:pPr marL="342900" indent="-342900" algn="l">
              <a:buAutoNum type="arabicParenR"/>
            </a:pPr>
            <a:r>
              <a:rPr lang="it-IT" sz="2400" b="0" i="0" u="none" strike="noStrike" baseline="0" dirty="0">
                <a:solidFill>
                  <a:srgbClr val="231F20"/>
                </a:solidFill>
                <a:latin typeface="ITCGaramondStd-Lt"/>
              </a:rPr>
              <a:t>rafforzare le alleanze internazionali.</a:t>
            </a:r>
            <a:endParaRPr lang="it-IT" sz="2400" dirty="0"/>
          </a:p>
        </p:txBody>
      </p:sp>
    </p:spTree>
    <p:extLst>
      <p:ext uri="{BB962C8B-B14F-4D97-AF65-F5344CB8AC3E}">
        <p14:creationId xmlns:p14="http://schemas.microsoft.com/office/powerpoint/2010/main" val="2798111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A02C60-A9CC-1916-50B2-C36A6BF781DB}"/>
              </a:ext>
            </a:extLst>
          </p:cNvPr>
          <p:cNvSpPr>
            <a:spLocks noGrp="1"/>
          </p:cNvSpPr>
          <p:nvPr>
            <p:ph type="title"/>
          </p:nvPr>
        </p:nvSpPr>
        <p:spPr>
          <a:xfrm>
            <a:off x="857213" y="1066801"/>
            <a:ext cx="10725187" cy="685800"/>
          </a:xfrm>
        </p:spPr>
        <p:txBody>
          <a:bodyPr/>
          <a:lstStyle/>
          <a:p>
            <a:pPr algn="ctr"/>
            <a:r>
              <a:rPr lang="it-IT" dirty="0"/>
              <a:t>L’IA SERVE ANCHE A FARE LA GUERRA</a:t>
            </a:r>
          </a:p>
        </p:txBody>
      </p:sp>
      <p:sp>
        <p:nvSpPr>
          <p:cNvPr id="3" name="Segnaposto contenuto 2">
            <a:extLst>
              <a:ext uri="{FF2B5EF4-FFF2-40B4-BE49-F238E27FC236}">
                <a16:creationId xmlns:a16="http://schemas.microsoft.com/office/drawing/2014/main" id="{2AF376E8-D338-BB83-5DA1-9B7B93A7625B}"/>
              </a:ext>
            </a:extLst>
          </p:cNvPr>
          <p:cNvSpPr>
            <a:spLocks noGrp="1"/>
          </p:cNvSpPr>
          <p:nvPr>
            <p:ph idx="1"/>
          </p:nvPr>
        </p:nvSpPr>
        <p:spPr>
          <a:xfrm>
            <a:off x="424543" y="1567543"/>
            <a:ext cx="11582400" cy="4609420"/>
          </a:xfrm>
        </p:spPr>
        <p:txBody>
          <a:bodyPr>
            <a:normAutofit/>
          </a:bodyPr>
          <a:lstStyle/>
          <a:p>
            <a:pPr algn="l"/>
            <a:r>
              <a:rPr lang="it-IT" sz="2000" b="0" i="0" u="none" strike="noStrike" baseline="0" dirty="0">
                <a:solidFill>
                  <a:srgbClr val="231F20"/>
                </a:solidFill>
                <a:latin typeface="ITCGaramondStd-Lt"/>
              </a:rPr>
              <a:t>In ambito militare l’Ai, i suoi sottoinsiemi (come l’apprendimento automatico) e le sue applicazioni (come la visione artificiale, il riconoscimento facciale e del suono) possono essere utilizzati per raggiungere un livello più elevato di automazione e autonomia nei sistemi d’arma. </a:t>
            </a:r>
          </a:p>
          <a:p>
            <a:pPr algn="l"/>
            <a:r>
              <a:rPr lang="it-IT" sz="2000" b="0" i="0" u="none" strike="noStrike" baseline="0" dirty="0">
                <a:solidFill>
                  <a:srgbClr val="231F20"/>
                </a:solidFill>
                <a:latin typeface="ITCGaramondStd-Lt"/>
              </a:rPr>
              <a:t>I sistemi d’arma autonomi sono «sistemi robotizzati che, una volta attivati, possono selezionare e ingaggiare bersagli senza ulteriore intervento da parte di un operatore umano»</a:t>
            </a:r>
          </a:p>
          <a:p>
            <a:pPr algn="l"/>
            <a:r>
              <a:rPr lang="it-IT" sz="2000" b="0" i="0" u="none" strike="noStrike" baseline="0" dirty="0">
                <a:solidFill>
                  <a:srgbClr val="231F20"/>
                </a:solidFill>
                <a:latin typeface="ITCGaramondStd-Lt"/>
              </a:rPr>
              <a:t>Una classificazione in uso privilegia il rapporto uomo-macchina considerando </a:t>
            </a:r>
            <a:r>
              <a:rPr lang="en-US" sz="2000" b="0" i="0" u="none" strike="noStrike" baseline="0" dirty="0" err="1">
                <a:solidFill>
                  <a:srgbClr val="231F20"/>
                </a:solidFill>
                <a:latin typeface="ITCGaramondStd-Lt"/>
              </a:rPr>
              <a:t>tre</a:t>
            </a:r>
            <a:r>
              <a:rPr lang="en-US" sz="2000" b="0" i="0" u="none" strike="noStrike" baseline="0" dirty="0">
                <a:solidFill>
                  <a:srgbClr val="231F20"/>
                </a:solidFill>
                <a:latin typeface="ITCGaramondStd-Lt"/>
              </a:rPr>
              <a:t> tipi di </a:t>
            </a:r>
            <a:r>
              <a:rPr lang="en-US" sz="2000" b="0" i="0" u="none" strike="noStrike" baseline="0" dirty="0" err="1">
                <a:solidFill>
                  <a:srgbClr val="231F20"/>
                </a:solidFill>
                <a:latin typeface="ITCGaramondStd-Lt"/>
              </a:rPr>
              <a:t>relazioni</a:t>
            </a:r>
            <a:r>
              <a:rPr lang="en-US" sz="2000" b="0" i="0" u="none" strike="noStrike" baseline="0" dirty="0">
                <a:solidFill>
                  <a:srgbClr val="231F20"/>
                </a:solidFill>
                <a:latin typeface="ITCGaramondStd-Lt"/>
              </a:rPr>
              <a:t>: </a:t>
            </a:r>
          </a:p>
          <a:p>
            <a:pPr marL="342900" indent="-342900" algn="l">
              <a:buAutoNum type="arabicParenR"/>
            </a:pPr>
            <a:r>
              <a:rPr lang="en-US" sz="2000" b="1" i="0" u="none" strike="noStrike" baseline="0" dirty="0">
                <a:solidFill>
                  <a:srgbClr val="231F20"/>
                </a:solidFill>
                <a:latin typeface="ITCGaramondStd-LtIta"/>
              </a:rPr>
              <a:t>human in the loop</a:t>
            </a:r>
            <a:r>
              <a:rPr lang="en-US" sz="2000" b="0" i="0" u="none" strike="noStrike" baseline="0" dirty="0">
                <a:solidFill>
                  <a:srgbClr val="231F20"/>
                </a:solidFill>
                <a:latin typeface="ITCGaramondStd-LtIta"/>
              </a:rPr>
              <a:t>: </a:t>
            </a:r>
            <a:r>
              <a:rPr lang="it-IT" sz="2000" b="0" i="0" u="none" strike="noStrike" baseline="0" dirty="0">
                <a:solidFill>
                  <a:srgbClr val="231F20"/>
                </a:solidFill>
                <a:latin typeface="ITCGaramondStd-Lt"/>
              </a:rPr>
              <a:t>che la macchina ha il controllo dell’ambiente, ma è l’essere umano che prende la decisione finale. Tale sistema è definito semiautonomo</a:t>
            </a:r>
            <a:endParaRPr lang="en-US" sz="2000" dirty="0">
              <a:solidFill>
                <a:srgbClr val="231F20"/>
              </a:solidFill>
              <a:latin typeface="ITCGaramondStd-Lt"/>
            </a:endParaRPr>
          </a:p>
          <a:p>
            <a:pPr marL="0" indent="0" algn="l">
              <a:buNone/>
            </a:pPr>
            <a:r>
              <a:rPr lang="en-US" sz="2000" b="0" i="0" u="none" strike="noStrike" baseline="0" dirty="0">
                <a:solidFill>
                  <a:srgbClr val="231F20"/>
                </a:solidFill>
                <a:latin typeface="ITCGaramondStd-LtIta"/>
              </a:rPr>
              <a:t>2) </a:t>
            </a:r>
            <a:r>
              <a:rPr lang="en-US" sz="2000" b="1" i="0" u="none" strike="noStrike" baseline="0" dirty="0">
                <a:solidFill>
                  <a:srgbClr val="231F20"/>
                </a:solidFill>
                <a:latin typeface="ITCGaramondStd-LtIta"/>
              </a:rPr>
              <a:t>human on the loop</a:t>
            </a:r>
            <a:r>
              <a:rPr lang="en-US" sz="2000" b="0" i="0" u="none" strike="noStrike" baseline="0" dirty="0">
                <a:solidFill>
                  <a:srgbClr val="231F20"/>
                </a:solidFill>
                <a:latin typeface="ITCGaramondStd-LtIta"/>
              </a:rPr>
              <a:t>: </a:t>
            </a:r>
            <a:r>
              <a:rPr lang="it-IT" sz="2000" b="0" i="0" u="none" strike="noStrike" baseline="0" dirty="0">
                <a:solidFill>
                  <a:srgbClr val="231F20"/>
                </a:solidFill>
                <a:latin typeface="ITCGaramondStd-Lt"/>
              </a:rPr>
              <a:t>la macchina può agire e decidere da sola, ma l’uomo può osservarne il comportamento e, se necessario, intervenire. In questo caso si parla di sistema autonomo supervisionato</a:t>
            </a:r>
            <a:endParaRPr lang="en-US" sz="2000" dirty="0">
              <a:solidFill>
                <a:srgbClr val="231F20"/>
              </a:solidFill>
              <a:latin typeface="ITCGaramondStd-LtIta"/>
            </a:endParaRPr>
          </a:p>
          <a:p>
            <a:pPr marL="0" indent="0" algn="l">
              <a:buNone/>
            </a:pPr>
            <a:r>
              <a:rPr lang="en-US" sz="2000" b="0" i="0" u="none" strike="noStrike" baseline="0" dirty="0">
                <a:solidFill>
                  <a:srgbClr val="231F20"/>
                </a:solidFill>
                <a:latin typeface="ITCGaramondStd-LtIta"/>
              </a:rPr>
              <a:t>3) </a:t>
            </a:r>
            <a:r>
              <a:rPr lang="en-US" sz="2000" b="1" i="0" u="none" strike="noStrike" baseline="0" dirty="0">
                <a:solidFill>
                  <a:srgbClr val="231F20"/>
                </a:solidFill>
                <a:latin typeface="ITCGaramondStd-LtIta"/>
              </a:rPr>
              <a:t>human out of the </a:t>
            </a:r>
            <a:r>
              <a:rPr lang="it-IT" sz="2000" b="1" i="0" u="none" strike="noStrike" baseline="0" dirty="0">
                <a:solidFill>
                  <a:srgbClr val="231F20"/>
                </a:solidFill>
                <a:latin typeface="ITCGaramondStd-LtIta"/>
              </a:rPr>
              <a:t>loop</a:t>
            </a:r>
            <a:r>
              <a:rPr lang="it-IT" sz="2000" dirty="0">
                <a:solidFill>
                  <a:srgbClr val="231F20"/>
                </a:solidFill>
                <a:latin typeface="ITCGaramondStd-Lt"/>
              </a:rPr>
              <a:t>:</a:t>
            </a:r>
            <a:r>
              <a:rPr lang="it-IT" sz="2000" b="0" i="0" u="none" strike="noStrike" baseline="0" dirty="0">
                <a:solidFill>
                  <a:srgbClr val="231F20"/>
                </a:solidFill>
                <a:latin typeface="ITCGaramondStd-Lt"/>
              </a:rPr>
              <a:t> la macchina agisce e decide da sola, l’uomo non ha alcun controllo su di essa e pertanto resta «fuori dal ciclo»</a:t>
            </a:r>
            <a:endParaRPr lang="it-IT" sz="2000" dirty="0"/>
          </a:p>
        </p:txBody>
      </p:sp>
    </p:spTree>
    <p:extLst>
      <p:ext uri="{BB962C8B-B14F-4D97-AF65-F5344CB8AC3E}">
        <p14:creationId xmlns:p14="http://schemas.microsoft.com/office/powerpoint/2010/main" val="3580356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A02C60-A9CC-1916-50B2-C36A6BF781DB}"/>
              </a:ext>
            </a:extLst>
          </p:cNvPr>
          <p:cNvSpPr>
            <a:spLocks noGrp="1"/>
          </p:cNvSpPr>
          <p:nvPr>
            <p:ph type="title"/>
          </p:nvPr>
        </p:nvSpPr>
        <p:spPr>
          <a:xfrm>
            <a:off x="857213" y="1066801"/>
            <a:ext cx="10725187" cy="685800"/>
          </a:xfrm>
        </p:spPr>
        <p:txBody>
          <a:bodyPr/>
          <a:lstStyle/>
          <a:p>
            <a:pPr algn="ctr"/>
            <a:r>
              <a:rPr lang="it-IT" dirty="0"/>
              <a:t>L’IA SERVE ANCHE A FARE LA GUERRA</a:t>
            </a:r>
          </a:p>
        </p:txBody>
      </p:sp>
      <p:sp>
        <p:nvSpPr>
          <p:cNvPr id="3" name="Segnaposto contenuto 2">
            <a:extLst>
              <a:ext uri="{FF2B5EF4-FFF2-40B4-BE49-F238E27FC236}">
                <a16:creationId xmlns:a16="http://schemas.microsoft.com/office/drawing/2014/main" id="{2AF376E8-D338-BB83-5DA1-9B7B93A7625B}"/>
              </a:ext>
            </a:extLst>
          </p:cNvPr>
          <p:cNvSpPr>
            <a:spLocks noGrp="1"/>
          </p:cNvSpPr>
          <p:nvPr>
            <p:ph idx="1"/>
          </p:nvPr>
        </p:nvSpPr>
        <p:spPr>
          <a:xfrm>
            <a:off x="424543" y="2351313"/>
            <a:ext cx="11582400" cy="3825649"/>
          </a:xfrm>
        </p:spPr>
        <p:txBody>
          <a:bodyPr>
            <a:normAutofit/>
          </a:bodyPr>
          <a:lstStyle/>
          <a:p>
            <a:pPr algn="l"/>
            <a:r>
              <a:rPr lang="it-IT" sz="2400" b="0" i="0" u="none" strike="noStrike" baseline="0" dirty="0">
                <a:solidFill>
                  <a:srgbClr val="231F20"/>
                </a:solidFill>
                <a:latin typeface="ITCGaramondStd-Lt"/>
              </a:rPr>
              <a:t>Attualmente sono disponibili sistemi militari riconducibili alle prime due tipologie: droni e missili a guida di precisione.</a:t>
            </a:r>
          </a:p>
          <a:p>
            <a:pPr algn="l"/>
            <a:r>
              <a:rPr lang="it-IT" sz="2400" b="0" i="0" u="none" strike="noStrike" baseline="0" dirty="0">
                <a:solidFill>
                  <a:srgbClr val="231F20"/>
                </a:solidFill>
                <a:latin typeface="ITCGaramondStd-Lt"/>
              </a:rPr>
              <a:t>Il terzo livello non è ancora stato raggiunto.</a:t>
            </a:r>
          </a:p>
          <a:p>
            <a:pPr algn="l"/>
            <a:r>
              <a:rPr lang="it-IT" sz="2400" b="0" i="0" u="none" strike="noStrike" baseline="0" dirty="0">
                <a:solidFill>
                  <a:srgbClr val="231F20"/>
                </a:solidFill>
                <a:latin typeface="ITCGaramondStd-Lt"/>
              </a:rPr>
              <a:t>Un rapporto del Consiglio di sicurezza dell’Onu pubblicato nel marzo 2021 sostiene che il drone-suicida Kargu-2 di fabbricazione turca, impiegato durante la guerra civile libica, sia stato programmato per selezionare e attaccare obiettivi in modalità autonoma. I media hanno riportato l’evento come il primo utilizzo di un robot killer letale, ma non è chiaro se il sistema operasse in modo autonomo al momento dell’attacco.</a:t>
            </a:r>
            <a:endParaRPr lang="it-IT" sz="2400" dirty="0"/>
          </a:p>
        </p:txBody>
      </p:sp>
    </p:spTree>
    <p:extLst>
      <p:ext uri="{BB962C8B-B14F-4D97-AF65-F5344CB8AC3E}">
        <p14:creationId xmlns:p14="http://schemas.microsoft.com/office/powerpoint/2010/main" val="2511517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866FB3-BDAF-9274-8A06-E3733C64BD0A}"/>
              </a:ext>
            </a:extLst>
          </p:cNvPr>
          <p:cNvSpPr>
            <a:spLocks noGrp="1"/>
          </p:cNvSpPr>
          <p:nvPr>
            <p:ph type="title"/>
          </p:nvPr>
        </p:nvSpPr>
        <p:spPr>
          <a:xfrm>
            <a:off x="857213" y="685800"/>
            <a:ext cx="10725187" cy="1415142"/>
          </a:xfrm>
        </p:spPr>
        <p:txBody>
          <a:bodyPr/>
          <a:lstStyle/>
          <a:p>
            <a:pPr algn="ctr"/>
            <a:r>
              <a:rPr lang="it-IT" dirty="0"/>
              <a:t>L’IA SERVE ANCHE A FARE LA GUERRA</a:t>
            </a:r>
          </a:p>
        </p:txBody>
      </p:sp>
      <p:sp>
        <p:nvSpPr>
          <p:cNvPr id="3" name="Segnaposto contenuto 2">
            <a:extLst>
              <a:ext uri="{FF2B5EF4-FFF2-40B4-BE49-F238E27FC236}">
                <a16:creationId xmlns:a16="http://schemas.microsoft.com/office/drawing/2014/main" id="{7753BEA0-C8B9-56F9-E108-3C725D10883D}"/>
              </a:ext>
            </a:extLst>
          </p:cNvPr>
          <p:cNvSpPr>
            <a:spLocks noGrp="1"/>
          </p:cNvSpPr>
          <p:nvPr>
            <p:ph idx="1"/>
          </p:nvPr>
        </p:nvSpPr>
        <p:spPr>
          <a:xfrm>
            <a:off x="239486" y="1665515"/>
            <a:ext cx="11952514" cy="4506686"/>
          </a:xfrm>
        </p:spPr>
        <p:txBody>
          <a:bodyPr>
            <a:noAutofit/>
          </a:bodyPr>
          <a:lstStyle/>
          <a:p>
            <a:pPr algn="l"/>
            <a:r>
              <a:rPr lang="it-IT" sz="2400" b="0" i="0" u="none" strike="noStrike" baseline="0" dirty="0">
                <a:solidFill>
                  <a:srgbClr val="231F20"/>
                </a:solidFill>
                <a:latin typeface="ITCGaramondStd-Lt"/>
              </a:rPr>
              <a:t>L’Ai è forse la tecnologia più invasiva e dirompente a oggi concepita. Siamo ancora agli albori di questa scienza, il cui potenziale può riscrivere le regole di interi settori della vita umana, dando origine alla «</a:t>
            </a:r>
            <a:r>
              <a:rPr lang="it-IT" sz="2400" b="1" i="0" u="none" strike="noStrike" baseline="0" dirty="0">
                <a:solidFill>
                  <a:srgbClr val="231F20"/>
                </a:solidFill>
                <a:latin typeface="ITCGaramondStd-Lt"/>
              </a:rPr>
              <a:t>quarta rivoluzione industriale</a:t>
            </a:r>
            <a:r>
              <a:rPr lang="it-IT" sz="2400" b="0" i="0" u="none" strike="noStrike" baseline="0" dirty="0">
                <a:solidFill>
                  <a:srgbClr val="231F20"/>
                </a:solidFill>
                <a:latin typeface="ITCGaramondStd-Lt"/>
              </a:rPr>
              <a:t>» e influenzando ogni aspetto della nostra esistenza.</a:t>
            </a:r>
          </a:p>
          <a:p>
            <a:pPr algn="l"/>
            <a:r>
              <a:rPr lang="it-IT" sz="2400" b="0" i="0" u="none" strike="noStrike" baseline="0" dirty="0">
                <a:solidFill>
                  <a:srgbClr val="231F20"/>
                </a:solidFill>
                <a:latin typeface="ITCGaramondStd-Lt"/>
              </a:rPr>
              <a:t>Negli ultimi anni l’</a:t>
            </a:r>
            <a:r>
              <a:rPr lang="it-IT" sz="2400" dirty="0">
                <a:solidFill>
                  <a:srgbClr val="231F20"/>
                </a:solidFill>
                <a:latin typeface="ITCGaramondStd-Lt"/>
              </a:rPr>
              <a:t>IA </a:t>
            </a:r>
            <a:r>
              <a:rPr lang="it-IT" sz="2400" b="0" i="0" u="none" strike="noStrike" baseline="0" dirty="0">
                <a:solidFill>
                  <a:srgbClr val="231F20"/>
                </a:solidFill>
                <a:latin typeface="ITCGaramondStd-Lt"/>
              </a:rPr>
              <a:t>è progredita molto rapidamente, aprendo prospettive su un’ampia gamma di applicazioni civili e militari. </a:t>
            </a:r>
          </a:p>
          <a:p>
            <a:pPr algn="l"/>
            <a:r>
              <a:rPr lang="it-IT" sz="2400" b="0" i="0" u="none" strike="noStrike" baseline="0" dirty="0">
                <a:solidFill>
                  <a:srgbClr val="231F20"/>
                </a:solidFill>
                <a:latin typeface="ITCGaramondStd-Lt"/>
              </a:rPr>
              <a:t>Le Forze armate sono soggette a continui processi evolutivi, alla costante ricerca di armamenti e di tecnologie all’avanguardia. </a:t>
            </a:r>
          </a:p>
          <a:p>
            <a:pPr algn="l"/>
            <a:r>
              <a:rPr lang="it-IT" sz="2400" b="0" i="0" u="none" strike="noStrike" baseline="0" dirty="0">
                <a:solidFill>
                  <a:srgbClr val="231F20"/>
                </a:solidFill>
                <a:latin typeface="ITCGaramondStd-Lt"/>
              </a:rPr>
              <a:t>Sotto il profilo militare, l’Ai ha il potenziale per influenzare tutti i domini – terrestre, marino, aereo, spaziale, cibernetico – a tutti i livelli: strategico, operativo, tattico.</a:t>
            </a:r>
          </a:p>
          <a:p>
            <a:pPr algn="l"/>
            <a:r>
              <a:rPr lang="it-IT" sz="2400" b="0" i="0" u="none" strike="noStrike" baseline="0" dirty="0">
                <a:solidFill>
                  <a:srgbClr val="231F20"/>
                </a:solidFill>
                <a:latin typeface="ITCGaramondStd-Lt"/>
              </a:rPr>
              <a:t> Per tali ragioni, molti governi la considerano rivoluzionaria, sebbene sussistano posizioni differenti e significative perplessità sulle sue prospettive d’impiego.</a:t>
            </a:r>
            <a:endParaRPr lang="it-IT" sz="2400" dirty="0"/>
          </a:p>
        </p:txBody>
      </p:sp>
    </p:spTree>
    <p:extLst>
      <p:ext uri="{BB962C8B-B14F-4D97-AF65-F5344CB8AC3E}">
        <p14:creationId xmlns:p14="http://schemas.microsoft.com/office/powerpoint/2010/main" val="1539416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866FB3-BDAF-9274-8A06-E3733C64BD0A}"/>
              </a:ext>
            </a:extLst>
          </p:cNvPr>
          <p:cNvSpPr>
            <a:spLocks noGrp="1"/>
          </p:cNvSpPr>
          <p:nvPr>
            <p:ph type="title"/>
          </p:nvPr>
        </p:nvSpPr>
        <p:spPr>
          <a:xfrm>
            <a:off x="857213" y="685800"/>
            <a:ext cx="10725187" cy="1415142"/>
          </a:xfrm>
        </p:spPr>
        <p:txBody>
          <a:bodyPr/>
          <a:lstStyle/>
          <a:p>
            <a:pPr algn="ctr"/>
            <a:r>
              <a:rPr lang="it-IT" dirty="0"/>
              <a:t>L’IA SERVE ANCHE A FARE LA GUERRA</a:t>
            </a:r>
          </a:p>
        </p:txBody>
      </p:sp>
      <p:sp>
        <p:nvSpPr>
          <p:cNvPr id="3" name="Segnaposto contenuto 2">
            <a:extLst>
              <a:ext uri="{FF2B5EF4-FFF2-40B4-BE49-F238E27FC236}">
                <a16:creationId xmlns:a16="http://schemas.microsoft.com/office/drawing/2014/main" id="{7753BEA0-C8B9-56F9-E108-3C725D10883D}"/>
              </a:ext>
            </a:extLst>
          </p:cNvPr>
          <p:cNvSpPr>
            <a:spLocks noGrp="1"/>
          </p:cNvSpPr>
          <p:nvPr>
            <p:ph idx="1"/>
          </p:nvPr>
        </p:nvSpPr>
        <p:spPr>
          <a:xfrm>
            <a:off x="239486" y="1665515"/>
            <a:ext cx="11952514" cy="4506686"/>
          </a:xfrm>
        </p:spPr>
        <p:txBody>
          <a:bodyPr>
            <a:noAutofit/>
          </a:bodyPr>
          <a:lstStyle/>
          <a:p>
            <a:pPr algn="l"/>
            <a:r>
              <a:rPr lang="it-IT" sz="2400" b="0" i="0" u="none" strike="noStrike" baseline="0" dirty="0">
                <a:solidFill>
                  <a:srgbClr val="231F20"/>
                </a:solidFill>
                <a:latin typeface="ITCGaramondStd-Lt"/>
              </a:rPr>
              <a:t>Alcuni considerano l’Ai uno sviluppo positivo, in quanto aiuterebbe a ridurre le vittime: la componente umana verrebbe sostituita da macchine che possono essere schierate in ogni tipo di missione, comprese quelle ad alto rischio, con vantaggi strategici e tattici. </a:t>
            </a:r>
          </a:p>
          <a:p>
            <a:pPr algn="l"/>
            <a:r>
              <a:rPr lang="it-IT" sz="2400" b="0" i="0" u="none" strike="noStrike" baseline="0" dirty="0">
                <a:solidFill>
                  <a:srgbClr val="231F20"/>
                </a:solidFill>
                <a:latin typeface="ITCGaramondStd-Lt"/>
              </a:rPr>
              <a:t>Altri mettono in guardia sul fatto che, se non controllata e utilizzata correttamente, l’Ai possa portare ad esiti difficilmente controllabili</a:t>
            </a:r>
          </a:p>
          <a:p>
            <a:pPr algn="l"/>
            <a:r>
              <a:rPr lang="it-IT" sz="2400" b="0" i="0" u="none" strike="noStrike" baseline="0" dirty="0">
                <a:solidFill>
                  <a:srgbClr val="231F20"/>
                </a:solidFill>
                <a:latin typeface="ITCGaramondStd-Lt"/>
              </a:rPr>
              <a:t>Immaginiamo un confitto in cui siano impiegate macchine dotate di volontà propria, che combattono incuranti dei danni a cose e persone. </a:t>
            </a:r>
          </a:p>
          <a:p>
            <a:pPr algn="l"/>
            <a:r>
              <a:rPr lang="it-IT" sz="2400" b="0" i="0" u="none" strike="noStrike" baseline="0" dirty="0">
                <a:solidFill>
                  <a:srgbClr val="231F20"/>
                </a:solidFill>
                <a:latin typeface="ITCGaramondStd-Lt"/>
              </a:rPr>
              <a:t>Anche se l’intelligenza artificiale è ancora in una prototipica, è innegabile che possa alterare radicalmente il settore della sicurezza.</a:t>
            </a:r>
          </a:p>
        </p:txBody>
      </p:sp>
    </p:spTree>
    <p:extLst>
      <p:ext uri="{BB962C8B-B14F-4D97-AF65-F5344CB8AC3E}">
        <p14:creationId xmlns:p14="http://schemas.microsoft.com/office/powerpoint/2010/main" val="3043893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866FB3-BDAF-9274-8A06-E3733C64BD0A}"/>
              </a:ext>
            </a:extLst>
          </p:cNvPr>
          <p:cNvSpPr>
            <a:spLocks noGrp="1"/>
          </p:cNvSpPr>
          <p:nvPr>
            <p:ph type="title"/>
          </p:nvPr>
        </p:nvSpPr>
        <p:spPr>
          <a:xfrm>
            <a:off x="857213" y="685800"/>
            <a:ext cx="10725187" cy="1415142"/>
          </a:xfrm>
        </p:spPr>
        <p:txBody>
          <a:bodyPr/>
          <a:lstStyle/>
          <a:p>
            <a:pPr algn="ctr"/>
            <a:r>
              <a:rPr lang="it-IT" dirty="0"/>
              <a:t>L’IA SERVE ANCHE A FARE LA GUERRA</a:t>
            </a:r>
          </a:p>
        </p:txBody>
      </p:sp>
      <p:sp>
        <p:nvSpPr>
          <p:cNvPr id="3" name="Segnaposto contenuto 2">
            <a:extLst>
              <a:ext uri="{FF2B5EF4-FFF2-40B4-BE49-F238E27FC236}">
                <a16:creationId xmlns:a16="http://schemas.microsoft.com/office/drawing/2014/main" id="{7753BEA0-C8B9-56F9-E108-3C725D10883D}"/>
              </a:ext>
            </a:extLst>
          </p:cNvPr>
          <p:cNvSpPr>
            <a:spLocks noGrp="1"/>
          </p:cNvSpPr>
          <p:nvPr>
            <p:ph idx="1"/>
          </p:nvPr>
        </p:nvSpPr>
        <p:spPr>
          <a:xfrm>
            <a:off x="239486" y="1665515"/>
            <a:ext cx="11952514" cy="4506686"/>
          </a:xfrm>
        </p:spPr>
        <p:txBody>
          <a:bodyPr>
            <a:noAutofit/>
          </a:bodyPr>
          <a:lstStyle/>
          <a:p>
            <a:pPr algn="l"/>
            <a:r>
              <a:rPr lang="it-IT" sz="2400" b="0" i="0" u="none" strike="noStrike" baseline="0" dirty="0">
                <a:solidFill>
                  <a:srgbClr val="231F20"/>
                </a:solidFill>
                <a:latin typeface="ITCGaramondStd-Lt"/>
              </a:rPr>
              <a:t>I sistemi autonomi d’armamento offrono potenziali vantaggi nella guerra futura, ma presentano anche sfide legali ed etiche, oltre che pratiche. </a:t>
            </a:r>
          </a:p>
          <a:p>
            <a:pPr algn="l"/>
            <a:r>
              <a:rPr lang="it-IT" sz="2400" b="0" i="0" u="none" strike="noStrike" baseline="0" dirty="0">
                <a:solidFill>
                  <a:srgbClr val="231F20"/>
                </a:solidFill>
                <a:latin typeface="ITCGaramondStd-Lt"/>
              </a:rPr>
              <a:t>Se un siffatto sistema uccide civili innocenti in prossimità dell’obbiettivo designato, di chi è la responsabilità? Che ruolo svolgono i militari nel prendere decisioni etiche rispetto a quanto le macchine e gli algoritmi compiono autonomamente? </a:t>
            </a:r>
          </a:p>
          <a:p>
            <a:pPr algn="l"/>
            <a:r>
              <a:rPr lang="it-IT" sz="2400" b="0" i="0" u="none" strike="noStrike" baseline="0" dirty="0">
                <a:solidFill>
                  <a:srgbClr val="231F20"/>
                </a:solidFill>
                <a:latin typeface="ITCGaramondStd-Lt"/>
              </a:rPr>
              <a:t>La questione se i sistemi d’arma letali autonomi (o «robot assassini», rientranti nella tipologia dell’Ai </a:t>
            </a:r>
            <a:r>
              <a:rPr lang="it-IT" sz="2400" b="0" i="0" u="none" strike="noStrike" baseline="0" dirty="0">
                <a:solidFill>
                  <a:srgbClr val="231F20"/>
                </a:solidFill>
                <a:latin typeface="ITCGaramondStd-LtIta"/>
              </a:rPr>
              <a:t>out of the loop</a:t>
            </a:r>
            <a:r>
              <a:rPr lang="it-IT" sz="2400" b="0" i="0" u="none" strike="noStrike" baseline="0" dirty="0">
                <a:solidFill>
                  <a:srgbClr val="231F20"/>
                </a:solidFill>
                <a:latin typeface="ITCGaramondStd-Lt"/>
              </a:rPr>
              <a:t>) debbano o meno essere autorizzati a prendere decisioni di vita o di morte sugli individui riceve molta attenzione. </a:t>
            </a:r>
          </a:p>
          <a:p>
            <a:pPr algn="l"/>
            <a:r>
              <a:rPr lang="it-IT" sz="2400" b="0" i="0" u="none" strike="noStrike" baseline="0" dirty="0">
                <a:solidFill>
                  <a:srgbClr val="231F20"/>
                </a:solidFill>
                <a:latin typeface="ITCGaramondStd-Lt"/>
              </a:rPr>
              <a:t>L’ex vicecapo degli Stati maggiori riuniti, generale Paul Selva, ha affermato che gli esseri umani dovrebbero rimanere protagonisti del ciclo decisionale (</a:t>
            </a:r>
            <a:r>
              <a:rPr lang="it-IT" sz="2400" b="0" i="0" u="none" strike="noStrike" baseline="0" dirty="0">
                <a:solidFill>
                  <a:srgbClr val="231F20"/>
                </a:solidFill>
                <a:latin typeface="ITCGaramondStd-LtIta"/>
              </a:rPr>
              <a:t>in the loop</a:t>
            </a:r>
            <a:r>
              <a:rPr lang="it-IT" sz="2400" b="0" i="0" u="none" strike="noStrike" baseline="0" dirty="0">
                <a:solidFill>
                  <a:srgbClr val="231F20"/>
                </a:solidFill>
                <a:latin typeface="ITCGaramondStd-Lt"/>
              </a:rPr>
              <a:t>).</a:t>
            </a:r>
            <a:endParaRPr lang="it-IT" sz="2400" dirty="0"/>
          </a:p>
        </p:txBody>
      </p:sp>
    </p:spTree>
    <p:extLst>
      <p:ext uri="{BB962C8B-B14F-4D97-AF65-F5344CB8AC3E}">
        <p14:creationId xmlns:p14="http://schemas.microsoft.com/office/powerpoint/2010/main" val="1946671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8F5A67-FFEF-5254-8E08-91B73195E0DC}"/>
              </a:ext>
            </a:extLst>
          </p:cNvPr>
          <p:cNvSpPr>
            <a:spLocks noGrp="1"/>
          </p:cNvSpPr>
          <p:nvPr>
            <p:ph type="title"/>
          </p:nvPr>
        </p:nvSpPr>
        <p:spPr>
          <a:xfrm>
            <a:off x="857213" y="1143000"/>
            <a:ext cx="10725187" cy="729342"/>
          </a:xfrm>
        </p:spPr>
        <p:txBody>
          <a:bodyPr/>
          <a:lstStyle/>
          <a:p>
            <a:r>
              <a:rPr lang="it-IT" dirty="0"/>
              <a:t>RIVOLUZIONE MILITARE GUIDATA DALL’AI (AI RMA)</a:t>
            </a:r>
          </a:p>
        </p:txBody>
      </p:sp>
      <p:sp>
        <p:nvSpPr>
          <p:cNvPr id="4" name="Rectangle 1">
            <a:extLst>
              <a:ext uri="{FF2B5EF4-FFF2-40B4-BE49-F238E27FC236}">
                <a16:creationId xmlns:a16="http://schemas.microsoft.com/office/drawing/2014/main" id="{49825714-7C48-DBE5-94D9-7843873DE13F}"/>
              </a:ext>
            </a:extLst>
          </p:cNvPr>
          <p:cNvSpPr>
            <a:spLocks noGrp="1" noChangeArrowheads="1"/>
          </p:cNvSpPr>
          <p:nvPr>
            <p:ph idx="1"/>
          </p:nvPr>
        </p:nvSpPr>
        <p:spPr bwMode="auto">
          <a:xfrm>
            <a:off x="435429" y="1742240"/>
            <a:ext cx="11236814"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tabLst/>
            </a:pPr>
            <a:r>
              <a:rPr kumimoji="0" lang="it-IT" altLang="it-IT" sz="2400" b="0" i="0" u="none" strike="noStrike" cap="none" normalizeH="0" baseline="0" dirty="0">
                <a:ln>
                  <a:noFill/>
                </a:ln>
                <a:solidFill>
                  <a:srgbClr val="000000"/>
                </a:solidFill>
                <a:effectLst/>
                <a:latin typeface="Roboto" panose="02000000000000000000" pitchFamily="2" charset="0"/>
              </a:rPr>
              <a:t>Se le forze armate riusciranno a sfruttare appieno la prossima rivoluzione informatica nei potenziali punti di conflitto, potrebbero esserci enormi implicazioni per il futuro della guerra.</a:t>
            </a:r>
          </a:p>
          <a:p>
            <a:pPr marR="0" lvl="0" algn="just" defTabSz="914400" rtl="0" eaLnBrk="0" fontAlgn="base" latinLnBrk="0" hangingPunct="0">
              <a:lnSpc>
                <a:spcPct val="100000"/>
              </a:lnSpc>
              <a:spcBef>
                <a:spcPct val="0"/>
              </a:spcBef>
              <a:spcAft>
                <a:spcPct val="0"/>
              </a:spcAft>
              <a:buClrTx/>
              <a:buSzTx/>
              <a:tabLst/>
            </a:pPr>
            <a:r>
              <a:rPr kumimoji="0" lang="it-IT" altLang="it-IT" sz="2400" b="0" i="0" u="none" strike="noStrike" cap="none" normalizeH="0" baseline="0" dirty="0">
                <a:ln>
                  <a:noFill/>
                </a:ln>
                <a:solidFill>
                  <a:srgbClr val="000000"/>
                </a:solidFill>
                <a:effectLst/>
                <a:latin typeface="Roboto" panose="02000000000000000000" pitchFamily="2" charset="0"/>
              </a:rPr>
              <a:t>La principale fonte di vantaggio strategico nei prossimi 10 anni risiederà nella capacità delle organizzazioni militari di integrare pienamente le innovazioni in materia di intelligenza artificiale (AI), cyber power e scienza dei dati, scienza cognitiva e robotica a tutti i livelli delle operazioni militari. </a:t>
            </a:r>
          </a:p>
          <a:p>
            <a:pPr marR="0" lvl="0" algn="just" defTabSz="914400" rtl="0" eaLnBrk="0" fontAlgn="base" latinLnBrk="0" hangingPunct="0">
              <a:lnSpc>
                <a:spcPct val="100000"/>
              </a:lnSpc>
              <a:spcBef>
                <a:spcPct val="0"/>
              </a:spcBef>
              <a:spcAft>
                <a:spcPct val="0"/>
              </a:spcAft>
              <a:buClrTx/>
              <a:buSzTx/>
              <a:tabLst/>
            </a:pPr>
            <a:r>
              <a:rPr kumimoji="0" lang="it-IT" altLang="it-IT" sz="2400" b="0" i="0" u="none" strike="noStrike" cap="none" normalizeH="0" baseline="0" dirty="0">
                <a:ln>
                  <a:noFill/>
                </a:ln>
                <a:solidFill>
                  <a:srgbClr val="000000"/>
                </a:solidFill>
                <a:effectLst/>
                <a:latin typeface="Roboto" panose="02000000000000000000" pitchFamily="2" charset="0"/>
              </a:rPr>
              <a:t>Questo processo darà il via alla prossima rivoluzione militare guidata dall’IA (AI RMA). </a:t>
            </a:r>
          </a:p>
          <a:p>
            <a:pPr marR="0" lvl="0" algn="just" defTabSz="914400" rtl="0" eaLnBrk="0" fontAlgn="base" latinLnBrk="0" hangingPunct="0">
              <a:lnSpc>
                <a:spcPct val="100000"/>
              </a:lnSpc>
              <a:spcBef>
                <a:spcPct val="0"/>
              </a:spcBef>
              <a:spcAft>
                <a:spcPct val="0"/>
              </a:spcAft>
              <a:buClrTx/>
              <a:buSzTx/>
              <a:tabLst/>
            </a:pPr>
            <a:r>
              <a:rPr kumimoji="0" lang="it-IT" altLang="it-IT" sz="2400" b="0" i="0" u="none" strike="noStrike" cap="none" normalizeH="0" baseline="0" dirty="0">
                <a:ln>
                  <a:noFill/>
                </a:ln>
                <a:solidFill>
                  <a:srgbClr val="000000"/>
                </a:solidFill>
                <a:effectLst/>
                <a:latin typeface="Roboto" panose="02000000000000000000" pitchFamily="2" charset="0"/>
              </a:rPr>
              <a:t>L’AI RMA sarà fondamentalmente diversa dalle precedenti tecnologie informatiche o IT-RMA, in cui le capacità informatiche aumentavano </a:t>
            </a:r>
            <a:r>
              <a:rPr kumimoji="0" lang="it-IT" altLang="it-IT" sz="2400" b="1" i="0" u="none" strike="noStrike" cap="none" normalizeH="0" baseline="0" dirty="0">
                <a:ln>
                  <a:noFill/>
                </a:ln>
                <a:solidFill>
                  <a:srgbClr val="000000"/>
                </a:solidFill>
                <a:effectLst/>
                <a:latin typeface="Roboto" panose="02000000000000000000" pitchFamily="2" charset="0"/>
              </a:rPr>
              <a:t>ma non alteravano</a:t>
            </a:r>
            <a:r>
              <a:rPr kumimoji="0" lang="it-IT" altLang="it-IT" sz="2400" b="0" i="0" u="none" strike="noStrike" cap="none" normalizeH="0" baseline="0" dirty="0">
                <a:ln>
                  <a:noFill/>
                </a:ln>
                <a:solidFill>
                  <a:srgbClr val="000000"/>
                </a:solidFill>
                <a:effectLst/>
                <a:latin typeface="Roboto" panose="02000000000000000000" pitchFamily="2" charset="0"/>
              </a:rPr>
              <a:t> l’uso della forza</a:t>
            </a:r>
            <a:r>
              <a:rPr kumimoji="0" lang="it-IT" altLang="it-IT" sz="1800" b="0" i="0" u="none" strike="noStrike" cap="none" normalizeH="0" baseline="0" dirty="0">
                <a:ln>
                  <a:noFill/>
                </a:ln>
                <a:solidFill>
                  <a:srgbClr val="000000"/>
                </a:solidFill>
                <a:effectLst/>
                <a:latin typeface="Roboto" panose="02000000000000000000" pitchFamily="2" charset="0"/>
              </a:rPr>
              <a:t>.</a:t>
            </a:r>
            <a:endParaRPr kumimoji="0" lang="it-IT" altLang="it-IT" sz="1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it-IT" altLang="it-IT" sz="1200" b="0" i="0" u="none" strike="noStrike" cap="none" normalizeH="0" baseline="0" dirty="0">
                <a:ln>
                  <a:noFill/>
                </a:ln>
                <a:solidFill>
                  <a:srgbClr val="000000"/>
                </a:solidFill>
                <a:effectLst/>
                <a:latin typeface="Roboto" panose="02000000000000000000" pitchFamily="2"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214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p:txBody>
          <a:bodyPr/>
          <a:lstStyle/>
          <a:p>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97971" y="1371600"/>
            <a:ext cx="12094029" cy="4865914"/>
          </a:xfrm>
        </p:spPr>
        <p:txBody>
          <a:bodyPr>
            <a:normAutofit fontScale="77500" lnSpcReduction="20000"/>
          </a:bodyPr>
          <a:lstStyle/>
          <a:p>
            <a:r>
              <a:rPr lang="it-IT" dirty="0"/>
              <a:t>L’onda dello sviluppo della rete, e quindi dell’insieme delle tecnologie dell’informazione, diventa dirompente a cavallo fra il 20° e il 21° secolo, diffondendo a livello planetario questo modello tecnologico e politico. La stessa espressione di </a:t>
            </a:r>
            <a:r>
              <a:rPr lang="it-IT" dirty="0">
                <a:solidFill>
                  <a:srgbClr val="FF0000"/>
                </a:solidFill>
              </a:rPr>
              <a:t>world wide web </a:t>
            </a:r>
            <a:r>
              <a:rPr lang="it-IT" dirty="0"/>
              <a:t>riassume l’ideale di una comunicazione planetaria senza limiti, l’incarnazione dell’ideale utopistico di villaggio mondiale nel quale l’accesso ai contenuti e la capacità di comunicare in modo universale spalanca le frontiere, attraverso il radicale allargamento delle percezioni e quindi del campo dei possibili individuali e collettivi. D’altro canto occorre tenere a mente come, fin dall’inizio, le tecnologie digitali siano state tuttavia anche associate alla sicurezza nazionale e alla difesa, politiche per loro natura chiuse all’interno dei confini nazionali. Si deve ricordare che, in primo luogo, la tecnologia Internet è nata con il fine primario di assicurare la continuità della comunicazione anche in caso di attacco nucleare, tramite quella tecnologia di pacchetti di dati e di protocolli che di fatto serviva ad aumentare la resilienza delle reti di comunicazioni. </a:t>
            </a:r>
          </a:p>
          <a:p>
            <a:r>
              <a:rPr lang="it-IT" dirty="0"/>
              <a:t>In aggiunta va rilevato che man mano che crescevano gli applicativi di tecnologie dell’informazione, crescevano simmetricamente l’interesse degli organi pubblici e i mezzi da loro dedicati al controllo delle informazioni stesse, ovvero gli organi di spionaggio. Tali organi, se già effettuavano un controllo delle telecomunicazioni analogiche, non soltanto hanno progressivamente aggiornato le loro tecniche sfruttando la tecnologia digitale, ma hanno soprattutto usato alcuni aspetti di questa tecnologia per poter accedere a nuove fonti di informazioni su scala mondiale. </a:t>
            </a:r>
          </a:p>
        </p:txBody>
      </p:sp>
    </p:spTree>
    <p:extLst>
      <p:ext uri="{BB962C8B-B14F-4D97-AF65-F5344CB8AC3E}">
        <p14:creationId xmlns:p14="http://schemas.microsoft.com/office/powerpoint/2010/main" val="2822810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311461-F712-58CC-5FCE-25D2A915BE09}"/>
              </a:ext>
            </a:extLst>
          </p:cNvPr>
          <p:cNvSpPr>
            <a:spLocks noGrp="1"/>
          </p:cNvSpPr>
          <p:nvPr>
            <p:ph type="title"/>
          </p:nvPr>
        </p:nvSpPr>
        <p:spPr>
          <a:xfrm>
            <a:off x="857213" y="681036"/>
            <a:ext cx="10725187" cy="1409021"/>
          </a:xfrm>
        </p:spPr>
        <p:txBody>
          <a:bodyPr/>
          <a:lstStyle/>
          <a:p>
            <a:r>
              <a:rPr lang="it-IT" dirty="0"/>
              <a:t>RIVOLUZIONE MILITARE GUIDATA DALL’AI (AI RMA)</a:t>
            </a:r>
          </a:p>
        </p:txBody>
      </p:sp>
      <p:sp>
        <p:nvSpPr>
          <p:cNvPr id="3" name="Segnaposto contenuto 2">
            <a:extLst>
              <a:ext uri="{FF2B5EF4-FFF2-40B4-BE49-F238E27FC236}">
                <a16:creationId xmlns:a16="http://schemas.microsoft.com/office/drawing/2014/main" id="{468C7003-5DFF-8921-A8F1-5D388BA9FEFE}"/>
              </a:ext>
            </a:extLst>
          </p:cNvPr>
          <p:cNvSpPr>
            <a:spLocks noGrp="1"/>
          </p:cNvSpPr>
          <p:nvPr>
            <p:ph idx="1"/>
          </p:nvPr>
        </p:nvSpPr>
        <p:spPr/>
        <p:txBody>
          <a:bodyPr>
            <a:normAutofit fontScale="85000" lnSpcReduction="10000"/>
          </a:bodyPr>
          <a:lstStyle/>
          <a:p>
            <a:r>
              <a:rPr lang="it-IT" b="0" i="0" dirty="0">
                <a:solidFill>
                  <a:srgbClr val="000000"/>
                </a:solidFill>
                <a:effectLst/>
                <a:latin typeface="Roboto" panose="02000000000000000000" pitchFamily="2" charset="0"/>
              </a:rPr>
              <a:t>I primi segnali dell’ondata di AI si stanno già manifestando. </a:t>
            </a:r>
          </a:p>
          <a:p>
            <a:r>
              <a:rPr lang="it-IT" b="0" i="0" dirty="0">
                <a:solidFill>
                  <a:srgbClr val="000000"/>
                </a:solidFill>
                <a:effectLst/>
                <a:latin typeface="Roboto" panose="02000000000000000000" pitchFamily="2" charset="0"/>
              </a:rPr>
              <a:t>Il Data Analytics Centre dell’Unità 8200 della Forza di Difesa israeliana utilizza algoritmi di apprendimento automatico per automatizzare il rilevamento delle minacce e identificare le anomalie in grandi serie di dati. </a:t>
            </a:r>
          </a:p>
          <a:p>
            <a:r>
              <a:rPr lang="it-IT" b="0" i="0" dirty="0">
                <a:solidFill>
                  <a:srgbClr val="000000"/>
                </a:solidFill>
                <a:effectLst/>
                <a:latin typeface="Roboto" panose="02000000000000000000" pitchFamily="2" charset="0"/>
              </a:rPr>
              <a:t>Il Project </a:t>
            </a:r>
            <a:r>
              <a:rPr lang="it-IT" b="0" i="0" dirty="0" err="1">
                <a:solidFill>
                  <a:srgbClr val="000000"/>
                </a:solidFill>
                <a:effectLst/>
                <a:latin typeface="Roboto" panose="02000000000000000000" pitchFamily="2" charset="0"/>
              </a:rPr>
              <a:t>Maven</a:t>
            </a:r>
            <a:r>
              <a:rPr lang="it-IT" b="0" i="0" dirty="0">
                <a:solidFill>
                  <a:srgbClr val="000000"/>
                </a:solidFill>
                <a:effectLst/>
                <a:latin typeface="Roboto" panose="02000000000000000000" pitchFamily="2" charset="0"/>
              </a:rPr>
              <a:t> dell’esercito statunitense utilizza sistemi di IA per il supporto alle decisioni, il targeting e la pianificazione operativa. Possono elaborare una grande quantità di dati provenienti da diversi sensori di intelligence, sorveglianza e ricognizione. </a:t>
            </a:r>
          </a:p>
          <a:p>
            <a:r>
              <a:rPr lang="it-IT" b="0" i="0" dirty="0">
                <a:solidFill>
                  <a:srgbClr val="000000"/>
                </a:solidFill>
                <a:effectLst/>
                <a:latin typeface="Roboto" panose="02000000000000000000" pitchFamily="2" charset="0"/>
              </a:rPr>
              <a:t>Le Forze Armate di Singapore (SAF) hanno recentemente istituito il Digital and Intelligence Service per integrare le capacità di intelligence militare, di difesa informatica e di operazioni informatiche della SAF in un ramo a servizio completo.</a:t>
            </a:r>
            <a:endParaRPr lang="it-IT" dirty="0"/>
          </a:p>
        </p:txBody>
      </p:sp>
    </p:spTree>
    <p:extLst>
      <p:ext uri="{BB962C8B-B14F-4D97-AF65-F5344CB8AC3E}">
        <p14:creationId xmlns:p14="http://schemas.microsoft.com/office/powerpoint/2010/main" val="3020943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6F9AB0-781B-255D-1776-E1560E32A8B6}"/>
              </a:ext>
            </a:extLst>
          </p:cNvPr>
          <p:cNvSpPr>
            <a:spLocks noGrp="1"/>
          </p:cNvSpPr>
          <p:nvPr>
            <p:ph type="title"/>
          </p:nvPr>
        </p:nvSpPr>
        <p:spPr>
          <a:xfrm>
            <a:off x="857213" y="772885"/>
            <a:ext cx="10725187" cy="1262743"/>
          </a:xfrm>
        </p:spPr>
        <p:txBody>
          <a:bodyPr/>
          <a:lstStyle/>
          <a:p>
            <a:r>
              <a:rPr lang="it-IT" dirty="0"/>
              <a:t>RIVOLUZIONE MILITARE GUIDATA DALL’AI (AI RMA)</a:t>
            </a:r>
          </a:p>
        </p:txBody>
      </p:sp>
      <p:sp>
        <p:nvSpPr>
          <p:cNvPr id="3" name="Segnaposto contenuto 2">
            <a:extLst>
              <a:ext uri="{FF2B5EF4-FFF2-40B4-BE49-F238E27FC236}">
                <a16:creationId xmlns:a16="http://schemas.microsoft.com/office/drawing/2014/main" id="{B0A01663-B638-B60E-3BE7-C69D6A19187F}"/>
              </a:ext>
            </a:extLst>
          </p:cNvPr>
          <p:cNvSpPr>
            <a:spLocks noGrp="1"/>
          </p:cNvSpPr>
          <p:nvPr>
            <p:ph idx="1"/>
          </p:nvPr>
        </p:nvSpPr>
        <p:spPr/>
        <p:txBody>
          <a:bodyPr/>
          <a:lstStyle/>
          <a:p>
            <a:r>
              <a:rPr lang="it-IT" b="0" i="0" dirty="0">
                <a:solidFill>
                  <a:srgbClr val="000000"/>
                </a:solidFill>
                <a:effectLst/>
                <a:latin typeface="Roboto" panose="02000000000000000000" pitchFamily="2" charset="0"/>
              </a:rPr>
              <a:t>L’ondata di AI sarà applicabile in quasi tutti gli aspetti della guerra.</a:t>
            </a:r>
          </a:p>
          <a:p>
            <a:r>
              <a:rPr lang="it-IT" b="0" i="0" dirty="0">
                <a:solidFill>
                  <a:srgbClr val="000000"/>
                </a:solidFill>
                <a:effectLst/>
                <a:latin typeface="Roboto" panose="02000000000000000000" pitchFamily="2" charset="0"/>
              </a:rPr>
              <a:t>L’IA può essere applicata al supporto decisionale di comando e controllo, consigliando opzioni in tempi ristretti.</a:t>
            </a:r>
          </a:p>
          <a:p>
            <a:r>
              <a:rPr lang="it-IT" b="0" i="0" dirty="0">
                <a:solidFill>
                  <a:srgbClr val="000000"/>
                </a:solidFill>
                <a:effectLst/>
                <a:latin typeface="Roboto" panose="02000000000000000000" pitchFamily="2" charset="0"/>
              </a:rPr>
              <a:t>Può essere utilizzata per il supporto all’intelligence, alla sorveglianza e alla ricognizione attraverso capacità di data mining e per rilevare e contrastare attacchi informatici avanzati. </a:t>
            </a:r>
          </a:p>
          <a:p>
            <a:r>
              <a:rPr lang="it-IT" b="0" i="0" dirty="0">
                <a:solidFill>
                  <a:srgbClr val="000000"/>
                </a:solidFill>
                <a:effectLst/>
                <a:latin typeface="Roboto" panose="02000000000000000000" pitchFamily="2" charset="0"/>
              </a:rPr>
              <a:t>L’IA può essere integrata nella robotica e nei sistemi autonomi, come i droni, che combinano le diverse piattaforme con e senza equipaggio.</a:t>
            </a:r>
            <a:endParaRPr lang="it-IT" dirty="0"/>
          </a:p>
        </p:txBody>
      </p:sp>
    </p:spTree>
    <p:extLst>
      <p:ext uri="{BB962C8B-B14F-4D97-AF65-F5344CB8AC3E}">
        <p14:creationId xmlns:p14="http://schemas.microsoft.com/office/powerpoint/2010/main" val="1729266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8A80F7-1823-2BA0-A862-FE611A34DAE2}"/>
              </a:ext>
            </a:extLst>
          </p:cNvPr>
          <p:cNvSpPr>
            <a:spLocks noGrp="1"/>
          </p:cNvSpPr>
          <p:nvPr>
            <p:ph type="title"/>
          </p:nvPr>
        </p:nvSpPr>
        <p:spPr>
          <a:xfrm>
            <a:off x="857213" y="1317171"/>
            <a:ext cx="10725187" cy="620486"/>
          </a:xfrm>
        </p:spPr>
        <p:txBody>
          <a:bodyPr/>
          <a:lstStyle/>
          <a:p>
            <a:pPr algn="ctr"/>
            <a:r>
              <a:rPr lang="it-IT" dirty="0"/>
              <a:t>IA E GUERRA IN UCRAINA</a:t>
            </a:r>
          </a:p>
        </p:txBody>
      </p:sp>
      <p:sp>
        <p:nvSpPr>
          <p:cNvPr id="3" name="Segnaposto contenuto 2">
            <a:extLst>
              <a:ext uri="{FF2B5EF4-FFF2-40B4-BE49-F238E27FC236}">
                <a16:creationId xmlns:a16="http://schemas.microsoft.com/office/drawing/2014/main" id="{D265CDBF-AEDF-583A-3EC5-543A3549798F}"/>
              </a:ext>
            </a:extLst>
          </p:cNvPr>
          <p:cNvSpPr>
            <a:spLocks noGrp="1"/>
          </p:cNvSpPr>
          <p:nvPr>
            <p:ph idx="1"/>
          </p:nvPr>
        </p:nvSpPr>
        <p:spPr>
          <a:xfrm>
            <a:off x="185057" y="1937657"/>
            <a:ext cx="12006943" cy="4239306"/>
          </a:xfrm>
        </p:spPr>
        <p:txBody>
          <a:bodyPr>
            <a:normAutofit fontScale="62500" lnSpcReduction="20000"/>
          </a:bodyPr>
          <a:lstStyle/>
          <a:p>
            <a:r>
              <a:rPr lang="it-IT" sz="3600" b="0" i="0" dirty="0">
                <a:solidFill>
                  <a:srgbClr val="1A1A1A"/>
                </a:solidFill>
                <a:effectLst/>
                <a:latin typeface="TTInterfaces"/>
              </a:rPr>
              <a:t>La guerra in Ucraina ha visto l’uso sul campo di armi più che rudimentali come le bottiglie molotov, o vecchi fucili oramai datati</a:t>
            </a:r>
          </a:p>
          <a:p>
            <a:r>
              <a:rPr lang="it-IT" sz="3600" b="0" i="0" dirty="0">
                <a:solidFill>
                  <a:srgbClr val="1A1A1A"/>
                </a:solidFill>
                <a:effectLst/>
                <a:latin typeface="TTInterfaces"/>
              </a:rPr>
              <a:t>Ma è anche innegabile che il conflitto abbia messo alla prova alcune delle più avanzate tecnologie in campo militare sviluppate fino ad oggi, trasformando </a:t>
            </a:r>
            <a:r>
              <a:rPr lang="it-IT" sz="3600" b="1" i="0" dirty="0">
                <a:solidFill>
                  <a:srgbClr val="1A1A1A"/>
                </a:solidFill>
                <a:effectLst/>
                <a:latin typeface="TTInterfaces"/>
              </a:rPr>
              <a:t>lo scontro con la Russia in un enorme, quanto terrificante, laboratorio bellico a cielo aperto.</a:t>
            </a:r>
          </a:p>
          <a:p>
            <a:pPr algn="l"/>
            <a:r>
              <a:rPr lang="it-IT" sz="3600" b="0" i="0" dirty="0">
                <a:solidFill>
                  <a:srgbClr val="1A1A1A"/>
                </a:solidFill>
                <a:effectLst/>
                <a:latin typeface="TTInterfaces"/>
              </a:rPr>
              <a:t>Sicuramente l’intelligenza artificiale sta giocando un ruolo quanto mai importante in questo conflitto, sia nella parte materiale sul campo, sia in quella immateriale della cyber guerra. </a:t>
            </a:r>
          </a:p>
          <a:p>
            <a:pPr algn="l"/>
            <a:r>
              <a:rPr lang="it-IT" sz="3600" b="0" i="0" dirty="0">
                <a:solidFill>
                  <a:srgbClr val="1A1A1A"/>
                </a:solidFill>
                <a:effectLst/>
                <a:latin typeface="TTInterfaces"/>
              </a:rPr>
              <a:t>I sistemi per programmare attacchi fanno un uso massivo della intelligenza artificiale ad esempio, per migliorare la capacità e la pervasività degli attacchi, per coordinarli e negli attacchi di tipo phishing. </a:t>
            </a:r>
          </a:p>
          <a:p>
            <a:pPr algn="l"/>
            <a:r>
              <a:rPr lang="it-IT" sz="3600" b="0" i="0" dirty="0">
                <a:solidFill>
                  <a:srgbClr val="1A1A1A"/>
                </a:solidFill>
                <a:effectLst/>
                <a:latin typeface="TTInterfaces"/>
              </a:rPr>
              <a:t>Ma l’intelligenza artificiale ha avuto, sin dall’inizio della guerra, un ruolo fondamentale anche nelle </a:t>
            </a:r>
            <a:r>
              <a:rPr lang="it-IT" sz="3600" b="1" i="0" dirty="0">
                <a:solidFill>
                  <a:srgbClr val="1A1A1A"/>
                </a:solidFill>
                <a:effectLst/>
                <a:latin typeface="TTInterfaces"/>
              </a:rPr>
              <a:t>operazioni di propaganda</a:t>
            </a:r>
            <a:r>
              <a:rPr lang="it-IT" sz="3600" b="0" i="0" dirty="0">
                <a:solidFill>
                  <a:srgbClr val="1A1A1A"/>
                </a:solidFill>
                <a:effectLst/>
                <a:latin typeface="TTInterfaces"/>
              </a:rPr>
              <a:t>: grazie ad una profilazione utente estremamente avanzata è stato possibile effettuare azioni di “propaganda personalizzata” e quindi una diffusione di fake news estremamente capillare".</a:t>
            </a:r>
          </a:p>
          <a:p>
            <a:endParaRPr lang="it-IT" dirty="0"/>
          </a:p>
        </p:txBody>
      </p:sp>
    </p:spTree>
    <p:extLst>
      <p:ext uri="{BB962C8B-B14F-4D97-AF65-F5344CB8AC3E}">
        <p14:creationId xmlns:p14="http://schemas.microsoft.com/office/powerpoint/2010/main" val="2277761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B692A5-1E5A-09E0-6FEC-90E65A63C74A}"/>
              </a:ext>
            </a:extLst>
          </p:cNvPr>
          <p:cNvSpPr>
            <a:spLocks noGrp="1"/>
          </p:cNvSpPr>
          <p:nvPr>
            <p:ph type="title"/>
          </p:nvPr>
        </p:nvSpPr>
        <p:spPr>
          <a:xfrm>
            <a:off x="857213" y="979713"/>
            <a:ext cx="10725187" cy="1023257"/>
          </a:xfrm>
        </p:spPr>
        <p:txBody>
          <a:bodyPr/>
          <a:lstStyle/>
          <a:p>
            <a:pPr algn="ctr"/>
            <a:r>
              <a:rPr lang="it-IT" dirty="0"/>
              <a:t>IA E GUERRA IN UCRAINA</a:t>
            </a:r>
          </a:p>
        </p:txBody>
      </p:sp>
      <p:sp>
        <p:nvSpPr>
          <p:cNvPr id="3" name="Segnaposto contenuto 2">
            <a:extLst>
              <a:ext uri="{FF2B5EF4-FFF2-40B4-BE49-F238E27FC236}">
                <a16:creationId xmlns:a16="http://schemas.microsoft.com/office/drawing/2014/main" id="{F2A046CF-9837-D1E6-06A8-9F457EED6B46}"/>
              </a:ext>
            </a:extLst>
          </p:cNvPr>
          <p:cNvSpPr>
            <a:spLocks noGrp="1"/>
          </p:cNvSpPr>
          <p:nvPr>
            <p:ph idx="1"/>
          </p:nvPr>
        </p:nvSpPr>
        <p:spPr/>
        <p:txBody>
          <a:bodyPr/>
          <a:lstStyle/>
          <a:p>
            <a:r>
              <a:rPr lang="it-IT" b="0" i="0" dirty="0">
                <a:solidFill>
                  <a:srgbClr val="000000"/>
                </a:solidFill>
                <a:effectLst/>
                <a:latin typeface="Open Sans" panose="020B0606030504020204" pitchFamily="34" charset="0"/>
              </a:rPr>
              <a:t>Una guerra dalle conseguenze al momento imperscrutabili è in corso. </a:t>
            </a:r>
          </a:p>
          <a:p>
            <a:r>
              <a:rPr lang="it-IT" b="0" i="0" dirty="0">
                <a:solidFill>
                  <a:srgbClr val="000000"/>
                </a:solidFill>
                <a:effectLst/>
                <a:latin typeface="Open Sans" panose="020B0606030504020204" pitchFamily="34" charset="0"/>
              </a:rPr>
              <a:t>È un conflitto diverso da quelli avvenuti in passato, un conflitto nel quale le tecnologie e l’AI avranno un ruolo importante (se non determinante). </a:t>
            </a:r>
          </a:p>
          <a:p>
            <a:r>
              <a:rPr lang="it-IT" b="1" i="0" dirty="0">
                <a:solidFill>
                  <a:srgbClr val="000000"/>
                </a:solidFill>
                <a:effectLst/>
                <a:latin typeface="Open Sans" panose="020B0606030504020204" pitchFamily="34" charset="0"/>
              </a:rPr>
              <a:t>Strumenti dal grande potenziale, che potrebbero essere utilizzati per far evolvere il genere umano, diventano armi per combattere guerre.</a:t>
            </a:r>
            <a:r>
              <a:rPr lang="it-IT" b="0" i="0" dirty="0">
                <a:solidFill>
                  <a:srgbClr val="000000"/>
                </a:solidFill>
                <a:effectLst/>
                <a:latin typeface="Open Sans" panose="020B0606030504020204" pitchFamily="34" charset="0"/>
              </a:rPr>
              <a:t> </a:t>
            </a:r>
          </a:p>
          <a:p>
            <a:r>
              <a:rPr lang="it-IT" b="0" i="0" dirty="0">
                <a:solidFill>
                  <a:srgbClr val="000000"/>
                </a:solidFill>
                <a:effectLst/>
                <a:latin typeface="Open Sans" panose="020B0606030504020204" pitchFamily="34" charset="0"/>
              </a:rPr>
              <a:t>Una terribile e irreversibile sconfitta per tutto il genere umano.</a:t>
            </a:r>
            <a:endParaRPr lang="it-IT" dirty="0"/>
          </a:p>
        </p:txBody>
      </p:sp>
    </p:spTree>
    <p:extLst>
      <p:ext uri="{BB962C8B-B14F-4D97-AF65-F5344CB8AC3E}">
        <p14:creationId xmlns:p14="http://schemas.microsoft.com/office/powerpoint/2010/main" val="42110876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6DEE22-8671-C997-88E1-013A848D58A9}"/>
              </a:ext>
            </a:extLst>
          </p:cNvPr>
          <p:cNvSpPr>
            <a:spLocks noGrp="1"/>
          </p:cNvSpPr>
          <p:nvPr>
            <p:ph type="title"/>
          </p:nvPr>
        </p:nvSpPr>
        <p:spPr>
          <a:xfrm>
            <a:off x="1836928" y="1214422"/>
            <a:ext cx="7655416" cy="939784"/>
          </a:xfrm>
        </p:spPr>
        <p:txBody>
          <a:bodyPr/>
          <a:lstStyle/>
          <a:p>
            <a:r>
              <a:rPr lang="it-IT" dirty="0"/>
              <a:t>IA E SPAZI DI BATTAGLIA INTEGRATI</a:t>
            </a:r>
            <a:br>
              <a:rPr lang="it-IT" b="0" i="0" cap="all" dirty="0">
                <a:solidFill>
                  <a:srgbClr val="6E6E71"/>
                </a:solidFill>
                <a:effectLst/>
                <a:latin typeface="Frutiger Neue LT W06 Bold"/>
              </a:rPr>
            </a:br>
            <a:endParaRPr lang="it-IT" dirty="0"/>
          </a:p>
        </p:txBody>
      </p:sp>
      <p:sp>
        <p:nvSpPr>
          <p:cNvPr id="3" name="Segnaposto contenuto 2">
            <a:extLst>
              <a:ext uri="{FF2B5EF4-FFF2-40B4-BE49-F238E27FC236}">
                <a16:creationId xmlns:a16="http://schemas.microsoft.com/office/drawing/2014/main" id="{72F2A9F1-7D9A-A2A6-4ECA-2C8D543407A9}"/>
              </a:ext>
            </a:extLst>
          </p:cNvPr>
          <p:cNvSpPr>
            <a:spLocks noGrp="1"/>
          </p:cNvSpPr>
          <p:nvPr>
            <p:ph idx="1"/>
          </p:nvPr>
        </p:nvSpPr>
        <p:spPr>
          <a:xfrm>
            <a:off x="838200" y="2013857"/>
            <a:ext cx="10515600" cy="4163106"/>
          </a:xfrm>
        </p:spPr>
        <p:txBody>
          <a:bodyPr>
            <a:normAutofit fontScale="77500" lnSpcReduction="20000"/>
          </a:bodyPr>
          <a:lstStyle/>
          <a:p>
            <a:r>
              <a:rPr lang="it-IT" b="0" i="0" dirty="0">
                <a:solidFill>
                  <a:srgbClr val="333333"/>
                </a:solidFill>
                <a:effectLst/>
                <a:latin typeface="GaramondPremierW08-Capt"/>
              </a:rPr>
              <a:t>La guerra moderna si basa su una connettività senza precedenti tra e all'interno di tre categorie del campo di battaglia, che insieme costruiscono complessi spazi di battaglia.</a:t>
            </a:r>
          </a:p>
          <a:p>
            <a:pPr marL="514350" indent="-514350">
              <a:buAutoNum type="arabicParenR"/>
            </a:pPr>
            <a:r>
              <a:rPr lang="it-IT" b="0" i="0" dirty="0">
                <a:solidFill>
                  <a:srgbClr val="333333"/>
                </a:solidFill>
                <a:effectLst/>
                <a:latin typeface="GaramondPremierW08-Capt"/>
              </a:rPr>
              <a:t>La prima categoria è il </a:t>
            </a:r>
            <a:r>
              <a:rPr lang="it-IT" b="1" i="0" dirty="0">
                <a:solidFill>
                  <a:srgbClr val="333333"/>
                </a:solidFill>
                <a:effectLst/>
                <a:latin typeface="GaramondPremierW08-Capt"/>
              </a:rPr>
              <a:t>dominio fisico</a:t>
            </a:r>
            <a:r>
              <a:rPr lang="it-IT" b="0" i="0" dirty="0">
                <a:solidFill>
                  <a:srgbClr val="333333"/>
                </a:solidFill>
                <a:effectLst/>
                <a:latin typeface="GaramondPremierW08-Capt"/>
              </a:rPr>
              <a:t>, in cui i missili balistici, i principali carri armati, gli aerei, le armi delle fanterie di terra e altro materiale militare vengono utilizzati per degradare o distruggere le risorse fisiche di un avversario.</a:t>
            </a:r>
          </a:p>
          <a:p>
            <a:pPr marL="514350" indent="-514350">
              <a:buAutoNum type="arabicParenR"/>
            </a:pPr>
            <a:r>
              <a:rPr lang="it-IT" b="0" i="0" dirty="0">
                <a:solidFill>
                  <a:srgbClr val="333333"/>
                </a:solidFill>
                <a:effectLst/>
                <a:latin typeface="GaramondPremierW08-Capt"/>
              </a:rPr>
              <a:t>Il secondo campo di battaglia è lo </a:t>
            </a:r>
            <a:r>
              <a:rPr lang="it-IT" b="1" i="0" dirty="0">
                <a:solidFill>
                  <a:srgbClr val="333333"/>
                </a:solidFill>
                <a:effectLst/>
                <a:latin typeface="GaramondPremierW08-Capt"/>
              </a:rPr>
              <a:t>spazio della tecnologia </a:t>
            </a:r>
            <a:r>
              <a:rPr lang="it-IT" b="0" i="0" dirty="0">
                <a:solidFill>
                  <a:srgbClr val="333333"/>
                </a:solidFill>
                <a:effectLst/>
                <a:latin typeface="GaramondPremierW08-Capt"/>
              </a:rPr>
              <a:t>dell'informazione. Qui, ciascuna parte cerca di ottenere la superiorità migliorando il modo in cui le informazioni vengono condivise, collegando l'intelligence spaziale ai sistemi d'arma o calcolando la traiettoria di un missile balistico in arrivo (Ad es. un combattente può utilizzare la guerra elettronica per tentare di accecare i radar di acquisizione di un avversario prima di un attacco aereo)</a:t>
            </a:r>
          </a:p>
          <a:p>
            <a:pPr marL="514350" indent="-514350">
              <a:buAutoNum type="arabicParenR"/>
            </a:pPr>
            <a:r>
              <a:rPr lang="it-IT" b="0" i="0" dirty="0">
                <a:solidFill>
                  <a:srgbClr val="333333"/>
                </a:solidFill>
                <a:effectLst/>
                <a:latin typeface="GaramondPremierW08-Capt"/>
              </a:rPr>
              <a:t>Il terzo campo di battaglia è lo </a:t>
            </a:r>
            <a:r>
              <a:rPr lang="it-IT" b="1" i="0" dirty="0">
                <a:solidFill>
                  <a:srgbClr val="333333"/>
                </a:solidFill>
                <a:effectLst/>
                <a:latin typeface="GaramondPremierW08-Capt"/>
              </a:rPr>
              <a:t>spazio cognitivo</a:t>
            </a:r>
            <a:r>
              <a:rPr lang="it-IT" b="0" i="0" dirty="0">
                <a:solidFill>
                  <a:srgbClr val="333333"/>
                </a:solidFill>
                <a:effectLst/>
                <a:latin typeface="GaramondPremierW08-Capt"/>
              </a:rPr>
              <a:t>, dove si svolgono le operazioni di informazione e la guerra politica. Il cyberspazio si trova a cavallo tra i campi di battaglia informativi e cognitivi. Gli aerei di quinta generazione come l'F-35 e le operazioni di influenza della Russia utilizzano il cyberspazio per produrre, diffondere, controllare e monitorare le informazioni.</a:t>
            </a:r>
            <a:endParaRPr lang="it-IT" dirty="0"/>
          </a:p>
        </p:txBody>
      </p:sp>
    </p:spTree>
    <p:extLst>
      <p:ext uri="{BB962C8B-B14F-4D97-AF65-F5344CB8AC3E}">
        <p14:creationId xmlns:p14="http://schemas.microsoft.com/office/powerpoint/2010/main" val="2890003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6DEE22-8671-C997-88E1-013A848D58A9}"/>
              </a:ext>
            </a:extLst>
          </p:cNvPr>
          <p:cNvSpPr>
            <a:spLocks noGrp="1"/>
          </p:cNvSpPr>
          <p:nvPr>
            <p:ph type="title"/>
          </p:nvPr>
        </p:nvSpPr>
        <p:spPr>
          <a:xfrm>
            <a:off x="1836928" y="1214422"/>
            <a:ext cx="7655416" cy="939784"/>
          </a:xfrm>
        </p:spPr>
        <p:txBody>
          <a:bodyPr/>
          <a:lstStyle/>
          <a:p>
            <a:r>
              <a:rPr lang="it-IT" dirty="0"/>
              <a:t>IA E SPAZI DI BATTAGLIA INTEGRATI</a:t>
            </a:r>
            <a:br>
              <a:rPr lang="it-IT" b="0" i="0" cap="all" dirty="0">
                <a:solidFill>
                  <a:srgbClr val="6E6E71"/>
                </a:solidFill>
                <a:effectLst/>
                <a:latin typeface="Frutiger Neue LT W06 Bold"/>
              </a:rPr>
            </a:br>
            <a:endParaRPr lang="it-IT" dirty="0"/>
          </a:p>
        </p:txBody>
      </p:sp>
      <p:sp>
        <p:nvSpPr>
          <p:cNvPr id="3" name="Segnaposto contenuto 2">
            <a:extLst>
              <a:ext uri="{FF2B5EF4-FFF2-40B4-BE49-F238E27FC236}">
                <a16:creationId xmlns:a16="http://schemas.microsoft.com/office/drawing/2014/main" id="{72F2A9F1-7D9A-A2A6-4ECA-2C8D543407A9}"/>
              </a:ext>
            </a:extLst>
          </p:cNvPr>
          <p:cNvSpPr>
            <a:spLocks noGrp="1"/>
          </p:cNvSpPr>
          <p:nvPr>
            <p:ph idx="1"/>
          </p:nvPr>
        </p:nvSpPr>
        <p:spPr>
          <a:xfrm>
            <a:off x="838200" y="2013857"/>
            <a:ext cx="10515600" cy="4163106"/>
          </a:xfrm>
        </p:spPr>
        <p:txBody>
          <a:bodyPr>
            <a:normAutofit fontScale="92500" lnSpcReduction="10000"/>
          </a:bodyPr>
          <a:lstStyle/>
          <a:p>
            <a:r>
              <a:rPr lang="it-IT" b="0" i="0" dirty="0">
                <a:solidFill>
                  <a:srgbClr val="333333"/>
                </a:solidFill>
                <a:effectLst/>
                <a:latin typeface="GaramondPremierW08-Capt"/>
              </a:rPr>
              <a:t>In futuro, le vittorie dipenderanno sempre più dalla </a:t>
            </a:r>
            <a:r>
              <a:rPr lang="it-IT" b="1" i="0" dirty="0">
                <a:solidFill>
                  <a:srgbClr val="333333"/>
                </a:solidFill>
                <a:effectLst/>
                <a:latin typeface="GaramondPremierW08-Capt"/>
              </a:rPr>
              <a:t>sincronizzazione sistematica dei campi di battaglia fisici, informativi e cognitivi</a:t>
            </a:r>
            <a:r>
              <a:rPr lang="it-IT" b="0" i="0" dirty="0">
                <a:solidFill>
                  <a:srgbClr val="333333"/>
                </a:solidFill>
                <a:effectLst/>
                <a:latin typeface="GaramondPremierW08-Capt"/>
              </a:rPr>
              <a:t>, tutti potenziati dalla guerra algoritmica. </a:t>
            </a:r>
          </a:p>
          <a:p>
            <a:r>
              <a:rPr lang="it-IT" b="0" i="0" dirty="0">
                <a:solidFill>
                  <a:srgbClr val="333333"/>
                </a:solidFill>
                <a:effectLst/>
                <a:latin typeface="GaramondPremierW08-Capt"/>
              </a:rPr>
              <a:t>Questa triade ridefinirà concetti militari essenziali come il centro di gravità e la concentrazione delle forze. Nell'era dell'intelligenza artificiale, dei big data e della robotica, lo sviluppo di concetti sarà più importante che mai.</a:t>
            </a:r>
          </a:p>
          <a:p>
            <a:r>
              <a:rPr lang="it-IT" b="0" i="0" dirty="0">
                <a:solidFill>
                  <a:srgbClr val="333333"/>
                </a:solidFill>
                <a:effectLst/>
                <a:latin typeface="GaramondPremierW08-Capt"/>
              </a:rPr>
              <a:t>Questo sarà un compito senza fine perché i nuovi concetti dovranno cambiare costantemente per tenere il passo con contromosse come algoritmi contraddittori e tentativi di avvelenamento dei dati, che implicano l'alimentazione di dati contraddittori ai sistemi di intelligenza artificiale. </a:t>
            </a:r>
          </a:p>
          <a:p>
            <a:r>
              <a:rPr lang="it-IT" b="0" i="0" dirty="0">
                <a:solidFill>
                  <a:srgbClr val="333333"/>
                </a:solidFill>
                <a:effectLst/>
                <a:latin typeface="GaramondPremierW08-Capt"/>
              </a:rPr>
              <a:t>Tali attacchi cercano di alterare ciò che l'IA apprende dai dati di addestramento o come risolve i problemi di classificazione o previsione.</a:t>
            </a:r>
            <a:endParaRPr lang="it-IT" dirty="0"/>
          </a:p>
        </p:txBody>
      </p:sp>
    </p:spTree>
    <p:extLst>
      <p:ext uri="{BB962C8B-B14F-4D97-AF65-F5344CB8AC3E}">
        <p14:creationId xmlns:p14="http://schemas.microsoft.com/office/powerpoint/2010/main" val="1662581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2FAAA6-7989-FEBF-60E5-7DE705D76C43}"/>
              </a:ext>
            </a:extLst>
          </p:cNvPr>
          <p:cNvSpPr>
            <a:spLocks noGrp="1"/>
          </p:cNvSpPr>
          <p:nvPr>
            <p:ph type="title"/>
          </p:nvPr>
        </p:nvSpPr>
        <p:spPr/>
        <p:txBody>
          <a:bodyPr/>
          <a:lstStyle/>
          <a:p>
            <a:pPr algn="ctr"/>
            <a:br>
              <a:rPr lang="it-IT" dirty="0"/>
            </a:br>
            <a:br>
              <a:rPr lang="it-IT" dirty="0"/>
            </a:br>
            <a:br>
              <a:rPr lang="it-IT" dirty="0"/>
            </a:br>
            <a:br>
              <a:rPr lang="it-IT" dirty="0"/>
            </a:br>
            <a:r>
              <a:rPr lang="it-IT" dirty="0"/>
              <a:t>IA E SPAZI DI BATTAGLIA INTEGRATI</a:t>
            </a:r>
          </a:p>
        </p:txBody>
      </p:sp>
      <p:sp>
        <p:nvSpPr>
          <p:cNvPr id="3" name="Segnaposto contenuto 2">
            <a:extLst>
              <a:ext uri="{FF2B5EF4-FFF2-40B4-BE49-F238E27FC236}">
                <a16:creationId xmlns:a16="http://schemas.microsoft.com/office/drawing/2014/main" id="{4336FCED-0D81-7974-3BC0-43BB8F067FD8}"/>
              </a:ext>
            </a:extLst>
          </p:cNvPr>
          <p:cNvSpPr>
            <a:spLocks noGrp="1"/>
          </p:cNvSpPr>
          <p:nvPr>
            <p:ph idx="1"/>
          </p:nvPr>
        </p:nvSpPr>
        <p:spPr/>
        <p:txBody>
          <a:bodyPr>
            <a:normAutofit fontScale="77500" lnSpcReduction="20000"/>
          </a:bodyPr>
          <a:lstStyle/>
          <a:p>
            <a:pPr algn="l"/>
            <a:r>
              <a:rPr lang="it-IT" b="0" i="0" dirty="0">
                <a:solidFill>
                  <a:srgbClr val="333333"/>
                </a:solidFill>
                <a:effectLst/>
                <a:latin typeface="GaramondPremierW08-Capt"/>
              </a:rPr>
              <a:t>Nel prossimo futuro, altre scoperte sembrano imminenti. I progressi nelle neuroscienze, nella biologia comportamentale e in altri campi consentiranno nuovi balzi tecnologici come il </a:t>
            </a:r>
            <a:r>
              <a:rPr lang="it-IT" b="0" i="0" dirty="0" err="1">
                <a:solidFill>
                  <a:srgbClr val="333333"/>
                </a:solidFill>
                <a:effectLst/>
                <a:latin typeface="GaramondPremierW08-Capt"/>
              </a:rPr>
              <a:t>teaming</a:t>
            </a:r>
            <a:r>
              <a:rPr lang="it-IT" b="0" i="0" dirty="0">
                <a:solidFill>
                  <a:srgbClr val="333333"/>
                </a:solidFill>
                <a:effectLst/>
                <a:latin typeface="GaramondPremierW08-Capt"/>
              </a:rPr>
              <a:t> uomo-macchina e una maggiore autonomia nei sistemi militari. </a:t>
            </a:r>
            <a:endParaRPr lang="it-IT" baseline="30000" dirty="0">
              <a:solidFill>
                <a:srgbClr val="333333"/>
              </a:solidFill>
              <a:latin typeface="GaramondPremierW08-Capt"/>
            </a:endParaRPr>
          </a:p>
          <a:p>
            <a:pPr algn="l"/>
            <a:r>
              <a:rPr lang="it-IT" b="0" i="0" dirty="0">
                <a:solidFill>
                  <a:srgbClr val="333333"/>
                </a:solidFill>
                <a:effectLst/>
                <a:latin typeface="GaramondPremierW08-Capt"/>
              </a:rPr>
              <a:t>Gli sciami robotici - le "dinamiche collettive e cooperative di un gran numero di robot distribuiti decentralizzati", nelle parole del ricercatore di intelligenza artificiale Andrew </a:t>
            </a:r>
            <a:r>
              <a:rPr lang="it-IT" b="0" i="0" dirty="0" err="1">
                <a:solidFill>
                  <a:srgbClr val="333333"/>
                </a:solidFill>
                <a:effectLst/>
                <a:latin typeface="GaramondPremierW08-Capt"/>
              </a:rPr>
              <a:t>Ilachinski</a:t>
            </a:r>
            <a:r>
              <a:rPr lang="it-IT" b="0" i="0" dirty="0">
                <a:solidFill>
                  <a:srgbClr val="333333"/>
                </a:solidFill>
                <a:effectLst/>
                <a:latin typeface="GaramondPremierW08-Capt"/>
              </a:rPr>
              <a:t> - formano un altro campo in cui l'informatica e la robotica seguono la scia della biologia. </a:t>
            </a:r>
          </a:p>
          <a:p>
            <a:pPr algn="l"/>
            <a:r>
              <a:rPr lang="it-IT" b="0" i="0" dirty="0">
                <a:solidFill>
                  <a:srgbClr val="333333"/>
                </a:solidFill>
                <a:effectLst/>
                <a:latin typeface="GaramondPremierW08-Capt"/>
              </a:rPr>
              <a:t>È probabile che la collaborazione uomo-macchina porti a un processo decisionale più rapido e migliore, consentendo una gestione avanzata di enormi flussi di dati. Gli esseri umani e i sistemi di intelligenza artificiale hanno meccanismi decisionali molto diversi, che si traducono in tipi di errori completamente diversi quando falliscono. Combinando i punti di forza degli esseri umani e delle macchine, potrebbe essere possibile eliminare tali debolezze. Tali prove di squadra sono già state effettuate nel regno militare.</a:t>
            </a:r>
          </a:p>
          <a:p>
            <a:endParaRPr lang="it-IT" dirty="0"/>
          </a:p>
        </p:txBody>
      </p:sp>
    </p:spTree>
    <p:extLst>
      <p:ext uri="{BB962C8B-B14F-4D97-AF65-F5344CB8AC3E}">
        <p14:creationId xmlns:p14="http://schemas.microsoft.com/office/powerpoint/2010/main" val="601966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9FD583-6C25-3A8A-F50C-A0FC97278290}"/>
              </a:ext>
            </a:extLst>
          </p:cNvPr>
          <p:cNvSpPr>
            <a:spLocks noGrp="1"/>
          </p:cNvSpPr>
          <p:nvPr>
            <p:ph type="title"/>
          </p:nvPr>
        </p:nvSpPr>
        <p:spPr/>
        <p:txBody>
          <a:bodyPr/>
          <a:lstStyle/>
          <a:p>
            <a:pPr algn="ctr"/>
            <a:br>
              <a:rPr lang="it-IT" dirty="0"/>
            </a:br>
            <a:br>
              <a:rPr lang="it-IT" dirty="0"/>
            </a:br>
            <a:br>
              <a:rPr lang="it-IT" dirty="0"/>
            </a:br>
            <a:r>
              <a:rPr lang="it-IT" dirty="0"/>
              <a:t>IA E SPAZI DI BATTAGLIA INTEGRATI</a:t>
            </a:r>
          </a:p>
        </p:txBody>
      </p:sp>
      <p:sp>
        <p:nvSpPr>
          <p:cNvPr id="3" name="Segnaposto contenuto 2">
            <a:extLst>
              <a:ext uri="{FF2B5EF4-FFF2-40B4-BE49-F238E27FC236}">
                <a16:creationId xmlns:a16="http://schemas.microsoft.com/office/drawing/2014/main" id="{650B837D-53C2-DDB9-943C-8B1E82B615C5}"/>
              </a:ext>
            </a:extLst>
          </p:cNvPr>
          <p:cNvSpPr>
            <a:spLocks noGrp="1"/>
          </p:cNvSpPr>
          <p:nvPr>
            <p:ph idx="1"/>
          </p:nvPr>
        </p:nvSpPr>
        <p:spPr/>
        <p:txBody>
          <a:bodyPr>
            <a:normAutofit fontScale="92500"/>
          </a:bodyPr>
          <a:lstStyle/>
          <a:p>
            <a:pPr algn="l"/>
            <a:r>
              <a:rPr lang="it-IT" b="0" i="0" dirty="0">
                <a:solidFill>
                  <a:srgbClr val="333333"/>
                </a:solidFill>
                <a:effectLst/>
                <a:latin typeface="GaramondPremierW08-Capt"/>
              </a:rPr>
              <a:t>L'intelligenza artificiale potrebbe causare drastici cambiamenti nella guerra ibrida, che è una delle principali preoccupazioni per la NATO. Stati e attori non statali possono utilizzare il cyberspazio per influenzare ampi gruppi di civili e forze opposte. Dalle attività di ricognizione e profilazione del pubblico target all'armamento di informazioni distorte o false e operazioni psicologiche, l'IA amplia il potenziale delle operazioni informative.</a:t>
            </a:r>
          </a:p>
          <a:p>
            <a:pPr algn="l"/>
            <a:r>
              <a:rPr lang="it-IT" b="0" i="0" dirty="0">
                <a:solidFill>
                  <a:srgbClr val="333333"/>
                </a:solidFill>
                <a:effectLst/>
                <a:latin typeface="GaramondPremierW08-Capt"/>
              </a:rPr>
              <a:t>Inoltre, le interazioni uomo-macchina diventeranno probabilmente parte degli impegni militari, con implicazioni etiche e legali che rimangono poco chiare e inesplorate. L'introduzione di questa tecnologia richiede una supervisione per prevenire potenziali abusi e conseguenze indesiderate.</a:t>
            </a:r>
          </a:p>
          <a:p>
            <a:endParaRPr lang="it-IT" dirty="0"/>
          </a:p>
        </p:txBody>
      </p:sp>
    </p:spTree>
    <p:extLst>
      <p:ext uri="{BB962C8B-B14F-4D97-AF65-F5344CB8AC3E}">
        <p14:creationId xmlns:p14="http://schemas.microsoft.com/office/powerpoint/2010/main" val="43943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67BF6-3121-85CD-73EC-83452B7FD092}"/>
              </a:ext>
            </a:extLst>
          </p:cNvPr>
          <p:cNvSpPr>
            <a:spLocks noGrp="1"/>
          </p:cNvSpPr>
          <p:nvPr>
            <p:ph type="title"/>
          </p:nvPr>
        </p:nvSpPr>
        <p:spPr>
          <a:xfrm>
            <a:off x="857213" y="681036"/>
            <a:ext cx="10725187" cy="1485221"/>
          </a:xfrm>
        </p:spPr>
        <p:txBody>
          <a:bodyPr/>
          <a:lstStyle/>
          <a:p>
            <a:r>
              <a:rPr lang="it-IT" dirty="0"/>
              <a:t>COME L’IA PLASMERA’ IL POTERE GEOPOLITICO</a:t>
            </a:r>
          </a:p>
        </p:txBody>
      </p:sp>
      <p:sp>
        <p:nvSpPr>
          <p:cNvPr id="3" name="Segnaposto contenuto 2">
            <a:extLst>
              <a:ext uri="{FF2B5EF4-FFF2-40B4-BE49-F238E27FC236}">
                <a16:creationId xmlns:a16="http://schemas.microsoft.com/office/drawing/2014/main" id="{0384A058-E811-405F-0B53-E716C7375283}"/>
              </a:ext>
            </a:extLst>
          </p:cNvPr>
          <p:cNvSpPr>
            <a:spLocks noGrp="1"/>
          </p:cNvSpPr>
          <p:nvPr>
            <p:ph idx="1"/>
          </p:nvPr>
        </p:nvSpPr>
        <p:spPr/>
        <p:txBody>
          <a:bodyPr>
            <a:normAutofit fontScale="92500" lnSpcReduction="10000"/>
          </a:bodyPr>
          <a:lstStyle/>
          <a:p>
            <a:r>
              <a:rPr lang="it-IT" dirty="0"/>
              <a:t>Se molti credono che le nostre società non siano preparate per l'IA politicamente, legalmente o eticamente, ancor di più pensano che il mondo non sia preparato per come l'IA trasformerà la geopolitica e l'etica delle relazioni internazionali. </a:t>
            </a:r>
          </a:p>
          <a:p>
            <a:r>
              <a:rPr lang="it-IT" dirty="0"/>
              <a:t>Identifichiamo tre modi in cui ciò potrebbe accadere.</a:t>
            </a:r>
          </a:p>
          <a:p>
            <a:pPr marL="514350" indent="-514350">
              <a:buAutoNum type="arabicParenR"/>
            </a:pPr>
            <a:r>
              <a:rPr lang="it-IT" b="1" dirty="0"/>
              <a:t>In primo luogo, gli sviluppi nell'IA cambieranno l'equilibrio di potere tra gli Stati.</a:t>
            </a:r>
          </a:p>
          <a:p>
            <a:pPr marL="0" indent="0">
              <a:buNone/>
            </a:pPr>
            <a:r>
              <a:rPr lang="it-IT" dirty="0"/>
              <a:t>La tecnologia ha sempre plasmato il potere geopolitico. Nel XIX e all'inizio del XX secolo, l'ordine internazionale era basato sulle capacità industriali emergenti: navi a vapore, aeroplani e così via. Successivamente, il controllo delle risorse di petrolio e gas naturale divenne più importante.</a:t>
            </a:r>
          </a:p>
        </p:txBody>
      </p:sp>
    </p:spTree>
    <p:extLst>
      <p:ext uri="{BB962C8B-B14F-4D97-AF65-F5344CB8AC3E}">
        <p14:creationId xmlns:p14="http://schemas.microsoft.com/office/powerpoint/2010/main" val="1314958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67BF6-3121-85CD-73EC-83452B7FD092}"/>
              </a:ext>
            </a:extLst>
          </p:cNvPr>
          <p:cNvSpPr>
            <a:spLocks noGrp="1"/>
          </p:cNvSpPr>
          <p:nvPr>
            <p:ph type="title"/>
          </p:nvPr>
        </p:nvSpPr>
        <p:spPr>
          <a:xfrm>
            <a:off x="857213" y="681036"/>
            <a:ext cx="10725187" cy="1485221"/>
          </a:xfrm>
        </p:spPr>
        <p:txBody>
          <a:bodyPr/>
          <a:lstStyle/>
          <a:p>
            <a:r>
              <a:rPr lang="it-IT" dirty="0"/>
              <a:t>COME L’IA PLASMERA’ IL POTERE GEOPOLITICO</a:t>
            </a:r>
          </a:p>
        </p:txBody>
      </p:sp>
      <p:sp>
        <p:nvSpPr>
          <p:cNvPr id="3" name="Segnaposto contenuto 2">
            <a:extLst>
              <a:ext uri="{FF2B5EF4-FFF2-40B4-BE49-F238E27FC236}">
                <a16:creationId xmlns:a16="http://schemas.microsoft.com/office/drawing/2014/main" id="{0384A058-E811-405F-0B53-E716C7375283}"/>
              </a:ext>
            </a:extLst>
          </p:cNvPr>
          <p:cNvSpPr>
            <a:spLocks noGrp="1"/>
          </p:cNvSpPr>
          <p:nvPr>
            <p:ph idx="1"/>
          </p:nvPr>
        </p:nvSpPr>
        <p:spPr>
          <a:xfrm>
            <a:off x="315685" y="1905000"/>
            <a:ext cx="11593285" cy="4271963"/>
          </a:xfrm>
        </p:spPr>
        <p:txBody>
          <a:bodyPr>
            <a:normAutofit fontScale="92500" lnSpcReduction="20000"/>
          </a:bodyPr>
          <a:lstStyle/>
          <a:p>
            <a:r>
              <a:rPr lang="it-IT" dirty="0"/>
              <a:t>Tutte le maggiori potenze sono profondamente consapevoli del potenziale dell'IA per far avanzare le loro agende nazionali (ad es. la famosa affermazione di PUTIN)</a:t>
            </a:r>
          </a:p>
          <a:p>
            <a:r>
              <a:rPr lang="it-IT" dirty="0"/>
              <a:t>Mentre gli Stati Uniti sono attualmente leader nell'intelligenza artificiale, le società tecnologiche cinesi stanno progredendo rapidamente e sono probabilmente superiori nello sviluppo e nell'applicazione di specifiche aree di ricerca come il software di riconoscimento facciale.</a:t>
            </a:r>
          </a:p>
          <a:p>
            <a:r>
              <a:rPr lang="it-IT" dirty="0"/>
              <a:t>Il dominio dell'IA da parte delle maggiori potenze esacerberà le disuguaglianze strutturali esistenti e contribuirà a nuove forme di disuguaglianza. I paesi che già non hanno accesso a Internet e dipendono dalla generosità degli stati più ricche rimarranno molto indietro. </a:t>
            </a:r>
          </a:p>
          <a:p>
            <a:r>
              <a:rPr lang="it-IT" dirty="0"/>
              <a:t>L'automazione basata sull'intelligenza artificiale trasformerà i modelli occupazionali in modi che avvantaggiano alcune economie nazionali rispetto ad altre.</a:t>
            </a:r>
          </a:p>
        </p:txBody>
      </p:sp>
    </p:spTree>
    <p:extLst>
      <p:ext uri="{BB962C8B-B14F-4D97-AF65-F5344CB8AC3E}">
        <p14:creationId xmlns:p14="http://schemas.microsoft.com/office/powerpoint/2010/main" val="297203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p:txBody>
          <a:bodyPr/>
          <a:lstStyle/>
          <a:p>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381000" y="1214422"/>
            <a:ext cx="11201400" cy="5110178"/>
          </a:xfrm>
        </p:spPr>
        <p:txBody>
          <a:bodyPr>
            <a:normAutofit lnSpcReduction="10000"/>
          </a:bodyPr>
          <a:lstStyle/>
          <a:p>
            <a:r>
              <a:rPr lang="it-IT" dirty="0"/>
              <a:t>Infine, si è inevitabilmente sviluppato anche il necessario paradigma relativo alla creazione di strumenti di difesa di una rete oggetto in modo sempre più esponenziale di attacchi ostili di varia natura, che richiedono una strategia di protezione da parte di chi deve vigilare l’integrità delle infrastrutture critiche. La centrale importanza di questo aspetto, ha comportato un coinvolgimento crescente delle autorità statali di sicurezza, uniche legittimate a svolgere attività di protezione, controllo e contrasto alle minacce.</a:t>
            </a:r>
          </a:p>
          <a:p>
            <a:r>
              <a:rPr lang="it-IT" dirty="0"/>
              <a:t>Questa pratica, tuttavia, ha di fatto contribuito a rinforzare un paradigma della “sicurezza cibernetica” con un forte, se non esclusivo, riferimento nazionale e la crescita di competenze negli apparati statali che rinforzano la preminenza, anche culturale, degli operatori di sicurezza nell’affrontare le tematiche digitali da un punto di vista del potere pubblico.</a:t>
            </a:r>
          </a:p>
        </p:txBody>
      </p:sp>
    </p:spTree>
    <p:extLst>
      <p:ext uri="{BB962C8B-B14F-4D97-AF65-F5344CB8AC3E}">
        <p14:creationId xmlns:p14="http://schemas.microsoft.com/office/powerpoint/2010/main" val="2276752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67BF6-3121-85CD-73EC-83452B7FD092}"/>
              </a:ext>
            </a:extLst>
          </p:cNvPr>
          <p:cNvSpPr>
            <a:spLocks noGrp="1"/>
          </p:cNvSpPr>
          <p:nvPr>
            <p:ph type="title"/>
          </p:nvPr>
        </p:nvSpPr>
        <p:spPr>
          <a:xfrm>
            <a:off x="857213" y="424544"/>
            <a:ext cx="10725187" cy="1741714"/>
          </a:xfrm>
        </p:spPr>
        <p:txBody>
          <a:bodyPr/>
          <a:lstStyle/>
          <a:p>
            <a:r>
              <a:rPr lang="it-IT" dirty="0"/>
              <a:t>COME L’IA PLASMERA’ IL POTERE GEOPOLITICO</a:t>
            </a:r>
          </a:p>
        </p:txBody>
      </p:sp>
      <p:sp>
        <p:nvSpPr>
          <p:cNvPr id="3" name="Segnaposto contenuto 2">
            <a:extLst>
              <a:ext uri="{FF2B5EF4-FFF2-40B4-BE49-F238E27FC236}">
                <a16:creationId xmlns:a16="http://schemas.microsoft.com/office/drawing/2014/main" id="{0384A058-E811-405F-0B53-E716C7375283}"/>
              </a:ext>
            </a:extLst>
          </p:cNvPr>
          <p:cNvSpPr>
            <a:spLocks noGrp="1"/>
          </p:cNvSpPr>
          <p:nvPr>
            <p:ph idx="1"/>
          </p:nvPr>
        </p:nvSpPr>
        <p:spPr>
          <a:xfrm>
            <a:off x="315685" y="1458686"/>
            <a:ext cx="11593285" cy="5214257"/>
          </a:xfrm>
        </p:spPr>
        <p:txBody>
          <a:bodyPr>
            <a:normAutofit fontScale="77500" lnSpcReduction="20000"/>
          </a:bodyPr>
          <a:lstStyle/>
          <a:p>
            <a:pPr marL="0" indent="0">
              <a:buNone/>
            </a:pPr>
            <a:r>
              <a:rPr lang="it-IT" dirty="0"/>
              <a:t>2) </a:t>
            </a:r>
            <a:r>
              <a:rPr lang="it-IT" b="1" dirty="0"/>
              <a:t>In secondo luogo, l'intelligenza artificiale darà potere a una nuova serie di attori geopolitici al di là degli stati nazionali</a:t>
            </a:r>
            <a:r>
              <a:rPr lang="it-IT" dirty="0"/>
              <a:t>. </a:t>
            </a:r>
          </a:p>
          <a:p>
            <a:pPr marL="0" indent="0">
              <a:buNone/>
            </a:pPr>
            <a:r>
              <a:rPr lang="it-IT" dirty="0"/>
              <a:t>In un certo senso, le aziende leader nella tecnologia digitale sono già più potenti di molti Stati. Come ha chiesto il presidente francese Emmanuel Macron nel marzo 2019: “Chi può affermare di essere sovrano, da solo, di fronte ai giganti digitali?”</a:t>
            </a:r>
          </a:p>
          <a:p>
            <a:pPr marL="0" indent="0">
              <a:buNone/>
            </a:pPr>
            <a:r>
              <a:rPr lang="it-IT" dirty="0"/>
              <a:t>La recente invasione dell'Ucraina fornisce un esempio. I governi nazionali hanno risposto imponendo sanzioni economiche alla Federazione Russa. Ma probabilmente almeno altrettanto incisive sono state le decisioni di aziende come IBM, Dell, Meta, Apple e Alphabet di cessare le loro attività nel paese.</a:t>
            </a:r>
          </a:p>
          <a:p>
            <a:pPr marL="0" indent="0">
              <a:buNone/>
            </a:pPr>
            <a:r>
              <a:rPr lang="it-IT" dirty="0"/>
              <a:t>Allo stesso modo, quando l'Ucraina ha temuto che l'invasione avrebbe interrotto il suo accesso a Internet, ha chiesto assistenza non a un governo amico ma all'imprenditore tecnologico </a:t>
            </a:r>
            <a:r>
              <a:rPr lang="it-IT" dirty="0" err="1"/>
              <a:t>Elon</a:t>
            </a:r>
            <a:r>
              <a:rPr lang="it-IT" dirty="0"/>
              <a:t> </a:t>
            </a:r>
            <a:r>
              <a:rPr lang="it-IT" dirty="0" err="1"/>
              <a:t>Musk</a:t>
            </a:r>
            <a:r>
              <a:rPr lang="it-IT" dirty="0"/>
              <a:t>. </a:t>
            </a:r>
            <a:r>
              <a:rPr lang="it-IT" dirty="0" err="1"/>
              <a:t>Musk</a:t>
            </a:r>
            <a:r>
              <a:rPr lang="it-IT" dirty="0"/>
              <a:t> ha risposto attivando il suo servizio Internet satellitare Starlink in Ucraina e consegnando i ricevitori, consentendo al paese di continuare a comunicare.</a:t>
            </a:r>
          </a:p>
          <a:p>
            <a:pPr marL="0" indent="0">
              <a:buNone/>
            </a:pPr>
            <a:r>
              <a:rPr lang="it-IT" dirty="0"/>
              <a:t>L'oligopolio digitale, con accesso a database grandi e in crescita che fungono da carburante per gli algoritmi di apprendimento automatico, sta rapidamente diventando un oligopolio dell'IA. Data la loro vasta ricchezza, le principali società negli Stati Uniti e in Cina possono sviluppare nuove applicazioni o acquisire società più piccole che inventano strumenti promettenti. I sistemi di apprendimento automatico potrebbero anche essere utili all'oligopolio dell'IA per aggirare le normative nazionali.</a:t>
            </a:r>
          </a:p>
        </p:txBody>
      </p:sp>
    </p:spTree>
    <p:extLst>
      <p:ext uri="{BB962C8B-B14F-4D97-AF65-F5344CB8AC3E}">
        <p14:creationId xmlns:p14="http://schemas.microsoft.com/office/powerpoint/2010/main" val="13705028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67BF6-3121-85CD-73EC-83452B7FD092}"/>
              </a:ext>
            </a:extLst>
          </p:cNvPr>
          <p:cNvSpPr>
            <a:spLocks noGrp="1"/>
          </p:cNvSpPr>
          <p:nvPr>
            <p:ph type="title"/>
          </p:nvPr>
        </p:nvSpPr>
        <p:spPr>
          <a:xfrm>
            <a:off x="857213" y="424544"/>
            <a:ext cx="10725187" cy="1741714"/>
          </a:xfrm>
        </p:spPr>
        <p:txBody>
          <a:bodyPr/>
          <a:lstStyle/>
          <a:p>
            <a:r>
              <a:rPr lang="it-IT" dirty="0"/>
              <a:t>COME L’IA PLASMERA’ IL POTERE GEOPOLITICO</a:t>
            </a:r>
          </a:p>
        </p:txBody>
      </p:sp>
      <p:sp>
        <p:nvSpPr>
          <p:cNvPr id="3" name="Segnaposto contenuto 2">
            <a:extLst>
              <a:ext uri="{FF2B5EF4-FFF2-40B4-BE49-F238E27FC236}">
                <a16:creationId xmlns:a16="http://schemas.microsoft.com/office/drawing/2014/main" id="{0384A058-E811-405F-0B53-E716C7375283}"/>
              </a:ext>
            </a:extLst>
          </p:cNvPr>
          <p:cNvSpPr>
            <a:spLocks noGrp="1"/>
          </p:cNvSpPr>
          <p:nvPr>
            <p:ph idx="1"/>
          </p:nvPr>
        </p:nvSpPr>
        <p:spPr>
          <a:xfrm>
            <a:off x="315685" y="1458686"/>
            <a:ext cx="11593285" cy="4718277"/>
          </a:xfrm>
        </p:spPr>
        <p:txBody>
          <a:bodyPr>
            <a:normAutofit fontScale="77500" lnSpcReduction="20000"/>
          </a:bodyPr>
          <a:lstStyle/>
          <a:p>
            <a:pPr marL="0" indent="0">
              <a:buNone/>
            </a:pPr>
            <a:r>
              <a:rPr lang="it-IT" dirty="0"/>
              <a:t>3) </a:t>
            </a:r>
            <a:r>
              <a:rPr lang="it-IT" b="1" dirty="0"/>
              <a:t>In terzo luogo, l’IA aprirà possibilità a nuove forme di conflitto</a:t>
            </a:r>
            <a:r>
              <a:rPr lang="it-IT" dirty="0"/>
              <a:t>. </a:t>
            </a:r>
          </a:p>
          <a:p>
            <a:pPr marL="0" indent="0">
              <a:buNone/>
            </a:pPr>
            <a:r>
              <a:rPr lang="it-IT" dirty="0"/>
              <a:t>Questi vanno dall'influenzare l'opinione pubblica e i risultati elettorali in altri paesi attraverso falsi media e post manipolati sui social media, all'interferire con il funzionamento delle infrastrutture critiche di altri paesi, come l'energia, i trasporti o le comunicazioni.</a:t>
            </a:r>
          </a:p>
          <a:p>
            <a:pPr marL="0" indent="0">
              <a:buNone/>
            </a:pPr>
            <a:r>
              <a:rPr lang="it-IT" dirty="0"/>
              <a:t>Tali forme di conflitto si dimostreranno difficili da gestire, spingendo a un completo ripensamento degli strumenti di controllo degli armamenti non adatti a cimentarsi con armi di coercizione. </a:t>
            </a:r>
          </a:p>
          <a:p>
            <a:pPr marL="0" indent="0">
              <a:buNone/>
            </a:pPr>
            <a:r>
              <a:rPr lang="it-IT" dirty="0"/>
              <a:t>Gli attuali negoziati sul controllo degli armamenti richiedono che gli avversari percepiscano chiaramente le reciproche capacità e le loro necessità militari, ma mentre le armi nucleari, ad es., sono limitate nel loro sviluppo e applicazione, quasi tutto è possibile con l'intelligenza artificiale, poiché le capacità possono svilupparsi sia rapidamente che in modo opaco.</a:t>
            </a:r>
          </a:p>
          <a:p>
            <a:pPr marL="0" indent="0">
              <a:buNone/>
            </a:pPr>
            <a:r>
              <a:rPr lang="it-IT" dirty="0"/>
              <a:t>Senza trattati vincolanti che ne limitino il dispiegamento, i sistemi d'arma autonomi assemblati da componenti standard saranno alla fine disponibili per i terroristi e altri attori non statali. </a:t>
            </a:r>
          </a:p>
          <a:p>
            <a:pPr marL="0" indent="0">
              <a:buNone/>
            </a:pPr>
            <a:r>
              <a:rPr lang="it-IT" dirty="0"/>
              <a:t>Esiste anche una significativa probabilità che sistemi d'arma autonomi poco conosciuti possano involontariamente avviare conflitti o intensificare le ostilità esistenti.</a:t>
            </a:r>
          </a:p>
        </p:txBody>
      </p:sp>
    </p:spTree>
    <p:extLst>
      <p:ext uri="{BB962C8B-B14F-4D97-AF65-F5344CB8AC3E}">
        <p14:creationId xmlns:p14="http://schemas.microsoft.com/office/powerpoint/2010/main" val="4116356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67BF6-3121-85CD-73EC-83452B7FD092}"/>
              </a:ext>
            </a:extLst>
          </p:cNvPr>
          <p:cNvSpPr>
            <a:spLocks noGrp="1"/>
          </p:cNvSpPr>
          <p:nvPr>
            <p:ph type="title"/>
          </p:nvPr>
        </p:nvSpPr>
        <p:spPr>
          <a:xfrm>
            <a:off x="857213" y="424544"/>
            <a:ext cx="10725187" cy="1741714"/>
          </a:xfrm>
        </p:spPr>
        <p:txBody>
          <a:bodyPr/>
          <a:lstStyle/>
          <a:p>
            <a:r>
              <a:rPr lang="it-IT" dirty="0"/>
              <a:t>COME L’IA PLASMERA’ IL POTERE GEOPOLITICO</a:t>
            </a:r>
          </a:p>
        </p:txBody>
      </p:sp>
      <p:sp>
        <p:nvSpPr>
          <p:cNvPr id="3" name="Segnaposto contenuto 2">
            <a:extLst>
              <a:ext uri="{FF2B5EF4-FFF2-40B4-BE49-F238E27FC236}">
                <a16:creationId xmlns:a16="http://schemas.microsoft.com/office/drawing/2014/main" id="{0384A058-E811-405F-0B53-E716C7375283}"/>
              </a:ext>
            </a:extLst>
          </p:cNvPr>
          <p:cNvSpPr>
            <a:spLocks noGrp="1"/>
          </p:cNvSpPr>
          <p:nvPr>
            <p:ph idx="1"/>
          </p:nvPr>
        </p:nvSpPr>
        <p:spPr>
          <a:xfrm>
            <a:off x="315685" y="1458686"/>
            <a:ext cx="11593285" cy="4718277"/>
          </a:xfrm>
        </p:spPr>
        <p:txBody>
          <a:bodyPr>
            <a:normAutofit fontScale="92500"/>
          </a:bodyPr>
          <a:lstStyle/>
          <a:p>
            <a:pPr marL="0" indent="0">
              <a:buNone/>
            </a:pPr>
            <a:r>
              <a:rPr lang="it-IT" dirty="0"/>
              <a:t>L'unico modo per mitigare i rischi geopolitici dell'IA e fornire la supervisione agile e completa che richiederà è attraverso un dialogo aperto sui suoi vantaggi, limiti e complessità. </a:t>
            </a:r>
          </a:p>
          <a:p>
            <a:pPr marL="0" indent="0">
              <a:buNone/>
            </a:pPr>
            <a:r>
              <a:rPr lang="it-IT" dirty="0"/>
              <a:t>Il G20 potrebbe essere una sede potenziale, oppure si potrebbe creare un nuovo meccanismo di governance internazionale per coinvolgere il settore privato e altri soggetti chiave.</a:t>
            </a:r>
          </a:p>
          <a:p>
            <a:pPr marL="0" indent="0">
              <a:buNone/>
            </a:pPr>
            <a:r>
              <a:rPr lang="it-IT" dirty="0"/>
              <a:t>È ampiamente riconosciuto che la sicurezza internazionale, la prosperità economica, il bene pubblico e il benessere umano dipendono dalla gestione della proliferazione di sistemi d'arma mortali e del cambiamento climatico. </a:t>
            </a:r>
          </a:p>
          <a:p>
            <a:pPr marL="0" indent="0">
              <a:buNone/>
            </a:pPr>
            <a:r>
              <a:rPr lang="it-IT" dirty="0"/>
              <a:t>Per molti dipenderanno sempre di più almeno altrettanto dalla nostra capacità collettiva di modellare lo sviluppo e la traiettoria dell'IA e di altre tecnologie emergenti.</a:t>
            </a:r>
          </a:p>
        </p:txBody>
      </p:sp>
    </p:spTree>
    <p:extLst>
      <p:ext uri="{BB962C8B-B14F-4D97-AF65-F5344CB8AC3E}">
        <p14:creationId xmlns:p14="http://schemas.microsoft.com/office/powerpoint/2010/main" val="220771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a:xfrm>
            <a:off x="2166910" y="0"/>
            <a:ext cx="9567890" cy="908720"/>
          </a:xfrm>
        </p:spPr>
        <p:txBody>
          <a:bodyPr/>
          <a:lstStyle/>
          <a:p>
            <a:r>
              <a:rPr lang="it-IT" dirty="0"/>
              <a:t>                        </a:t>
            </a:r>
            <a:br>
              <a:rPr lang="it-IT" dirty="0"/>
            </a:br>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152400" y="1251857"/>
            <a:ext cx="11963400" cy="4931230"/>
          </a:xfrm>
        </p:spPr>
        <p:txBody>
          <a:bodyPr>
            <a:normAutofit fontScale="77500" lnSpcReduction="20000"/>
          </a:bodyPr>
          <a:lstStyle/>
          <a:p>
            <a:r>
              <a:rPr lang="it-IT" dirty="0"/>
              <a:t>Abbiamo quindi assistito a una </a:t>
            </a:r>
            <a:r>
              <a:rPr lang="it-IT" dirty="0">
                <a:solidFill>
                  <a:srgbClr val="FF0000"/>
                </a:solidFill>
              </a:rPr>
              <a:t>securitizzazione dello spazio cibernetico </a:t>
            </a:r>
            <a:r>
              <a:rPr lang="it-IT" dirty="0"/>
              <a:t>attraverso lo sviluppo di una specifica sociologia di apparati pubblici all’interno degli operatori della sicurezza dedicati alle attività di “sicurezza cibernetica”. Contribuendo a replicare nel mondo digitale la protezione delle frontiere nazionali, la securitizzazione risulta dunque evidentemente in contro-tendenza rispetto alla promessa universalista dello sviluppo digitale. Nel caso europeo, questo sviluppo crea inoltre una serie di impedimenti dati dalle dimensioni e possibilità assai limitate delle risposte statali a fronte delle sfide mondiali che coinvolgono, tra gli altri, anche gruppi industriali di una tale ampiezza da rendere arduo per il singolo stato relazionarsi e contrattare in modo autonomo con questi soggetti. In contrasto con questa nazionalizzazione dello spazio cibernetico, abbiamo altresì osservato l’evolversi di un’azione congiunta dell’Unione europea. A partire dalle posizioni in materia di antitrust digitale della Commissione europea, la quale ha mostrato una capacità di richiamare all’ordine e multare i colossi tecnologici quando questi si scontrano contro i principi di concorrenza. Si possono inoltre citare l’adozione nel 2018 della direttiva sulla protezione globale e la regolazione dei dati (Gdpr), della direttiva 2016/1148 sulla sicurezza delle reti e dei sistemi informativi (direttiva Nis), e del recente Regolamento (Ue) 2019/881 sulla sicurezza cibernetica (Cybersecurity Act). </a:t>
            </a:r>
          </a:p>
          <a:p>
            <a:r>
              <a:rPr lang="it-IT" dirty="0"/>
              <a:t>Tali iniziative illustrano l’importante lavoro da parte di una Commissione europea che, su mandato del Consiglio, si mostra attiva colmando di fatto anche i vuoti di competenza e di mobilitazione politica della maggior parte degli stati membri, i quali non sembrano riuscire a stare al passo né con l’evoluzione tecnologica né con le sue conseguenze politiche. </a:t>
            </a:r>
          </a:p>
        </p:txBody>
      </p:sp>
    </p:spTree>
    <p:extLst>
      <p:ext uri="{BB962C8B-B14F-4D97-AF65-F5344CB8AC3E}">
        <p14:creationId xmlns:p14="http://schemas.microsoft.com/office/powerpoint/2010/main" val="371990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a:xfrm>
            <a:off x="2166910" y="0"/>
            <a:ext cx="8043890" cy="1077686"/>
          </a:xfrm>
        </p:spPr>
        <p:txBody>
          <a:bodyPr/>
          <a:lstStyle/>
          <a:p>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195943" y="1164771"/>
            <a:ext cx="11843657" cy="5072744"/>
          </a:xfrm>
        </p:spPr>
        <p:txBody>
          <a:bodyPr>
            <a:normAutofit fontScale="92500" lnSpcReduction="10000"/>
          </a:bodyPr>
          <a:lstStyle/>
          <a:p>
            <a:r>
              <a:rPr lang="it-IT" dirty="0"/>
              <a:t>La </a:t>
            </a:r>
            <a:r>
              <a:rPr lang="it-IT" dirty="0">
                <a:solidFill>
                  <a:srgbClr val="FF0000"/>
                </a:solidFill>
              </a:rPr>
              <a:t>Gdpr </a:t>
            </a:r>
            <a:r>
              <a:rPr lang="it-IT" dirty="0"/>
              <a:t>(dir. Protezione globale e  regolazione dei dati) è stata discussa per suoi effetti perversi, quali ad esempio la barriera che di fatto rappresenta per le società non europee quando vogliono operare in Europa e viceversa, nonché per aspetti legati all’organizzazione di un sistema di dichiarazione a volte faticoso. Nondimeno, la Gdpr rappresenta un esempio in larga misura positivo di legislazione europea che non soltanto riempie il vuoto della tutela dei dati personali nel contesto digitale, ma impone anche la forza di un sistema regolatorio europeo collocandosi come riferimento, se non esempio, a livello mondiale. </a:t>
            </a:r>
          </a:p>
          <a:p>
            <a:r>
              <a:rPr lang="it-IT" dirty="0"/>
              <a:t>Dal canto suo, il </a:t>
            </a:r>
            <a:r>
              <a:rPr lang="it-IT" dirty="0">
                <a:solidFill>
                  <a:srgbClr val="00B0F0"/>
                </a:solidFill>
              </a:rPr>
              <a:t>Cybersecurity Act </a:t>
            </a:r>
            <a:r>
              <a:rPr lang="it-IT" dirty="0"/>
              <a:t>rinforza il ruolo dell’Enisa, l’agenzia europea per la sicurezza cibernetica, aprendo un primo spiraglio circa la possibilità di sostegno operativo agli stati membri e soprattutto conferendole un ruolo chiave nella gestione del nuovo schema europea di certificazione di sicurezza cibernetica. Anche da questo punto di vista, l’Europa si muove sul terreno normativo.</a:t>
            </a:r>
          </a:p>
        </p:txBody>
      </p:sp>
    </p:spTree>
    <p:extLst>
      <p:ext uri="{BB962C8B-B14F-4D97-AF65-F5344CB8AC3E}">
        <p14:creationId xmlns:p14="http://schemas.microsoft.com/office/powerpoint/2010/main" val="334580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4EC41-72AD-4388-AA82-8773E54A5EB1}"/>
              </a:ext>
            </a:extLst>
          </p:cNvPr>
          <p:cNvSpPr>
            <a:spLocks noGrp="1"/>
          </p:cNvSpPr>
          <p:nvPr>
            <p:ph type="title"/>
          </p:nvPr>
        </p:nvSpPr>
        <p:spPr>
          <a:xfrm>
            <a:off x="2166910" y="0"/>
            <a:ext cx="8043890" cy="908720"/>
          </a:xfrm>
        </p:spPr>
        <p:txBody>
          <a:bodyPr/>
          <a:lstStyle/>
          <a:p>
            <a:br>
              <a:rPr lang="it-IT" dirty="0"/>
            </a:br>
            <a:r>
              <a:rPr lang="it-IT" dirty="0"/>
              <a:t>                   GEOPOLITICA DEL DIGITALE</a:t>
            </a:r>
          </a:p>
        </p:txBody>
      </p:sp>
      <p:sp>
        <p:nvSpPr>
          <p:cNvPr id="3" name="Segnaposto contenuto 2">
            <a:extLst>
              <a:ext uri="{FF2B5EF4-FFF2-40B4-BE49-F238E27FC236}">
                <a16:creationId xmlns:a16="http://schemas.microsoft.com/office/drawing/2014/main" id="{2CB69407-1FEE-4EF6-9A98-9447D4BB266A}"/>
              </a:ext>
            </a:extLst>
          </p:cNvPr>
          <p:cNvSpPr>
            <a:spLocks noGrp="1"/>
          </p:cNvSpPr>
          <p:nvPr>
            <p:ph idx="1"/>
          </p:nvPr>
        </p:nvSpPr>
        <p:spPr>
          <a:xfrm>
            <a:off x="206829" y="1306286"/>
            <a:ext cx="11821885" cy="5040085"/>
          </a:xfrm>
        </p:spPr>
        <p:txBody>
          <a:bodyPr>
            <a:normAutofit fontScale="85000" lnSpcReduction="20000"/>
          </a:bodyPr>
          <a:lstStyle/>
          <a:p>
            <a:r>
              <a:rPr lang="it-IT" dirty="0"/>
              <a:t>L’approccio europeo può rappresentare un complemento unico a quello statunitense dove la potenza dell’industria digitale e l’attuale indole dell’amministrazione Trump non pongono l’America in prima linea su questi dossier. Tra l’altro con un Parlamento europeo dove crescono Verdi e Liberali dopo le elezioni del 2019, la futura Commissione verrà probabilmente incitata a proseguire e semmai approfondire queste problematiche legate alla tutela del cittadino e della privacy nel contesto digitale. Ciò specialmente in virtù del fatto che la Commissione ha annunciato un ambizioso piano di trasformazione tramite digitalizzazione. L’avvento di una “Commissione digitale” andrà quindi di pari passo con una rinnovata attenzione alla protezione del cittadino e potrebbe costituire quindi un ulteriore modello per la trasformazione digitale degli apparati pubblici e avere ripercussioni dirette sugli stati membri. </a:t>
            </a:r>
          </a:p>
          <a:p>
            <a:r>
              <a:rPr lang="it-IT" dirty="0"/>
              <a:t>L’Unione europea, avendo sviluppato una cultura molto attenta alle questioni di privacy e alla salvaguardia dei diritti, potrebbe anche rappresentare un riferimento importante attraverso cui, ad esempio, interpretare l’attuale tendenza “techlash” ovverossia la diffidenza verso tecnologie digitali ritenute eccessivamente invasive da un punto di vista della tutela della libertà individuale e della privacy. Questa tendenza è sostenuta dalla convinzione che i vantaggi ottenuti dall’utilizzo di tali tecnologie non ne compensino i difetti, e ha progressivamente condotto alcuni a mettere in pratica l’uscita da applicativi tecnologici, quando non a visioni più radicali di rottura con il contesto digitale.</a:t>
            </a:r>
          </a:p>
        </p:txBody>
      </p:sp>
    </p:spTree>
    <p:extLst>
      <p:ext uri="{BB962C8B-B14F-4D97-AF65-F5344CB8AC3E}">
        <p14:creationId xmlns:p14="http://schemas.microsoft.com/office/powerpoint/2010/main" val="2743159146"/>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9780</Words>
  <Application>Microsoft Office PowerPoint</Application>
  <PresentationFormat>Widescreen</PresentationFormat>
  <Paragraphs>246</Paragraphs>
  <Slides>62</Slides>
  <Notes>0</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62</vt:i4>
      </vt:variant>
    </vt:vector>
  </HeadingPairs>
  <TitlesOfParts>
    <vt:vector size="77" baseType="lpstr">
      <vt:lpstr>Alegreya</vt:lpstr>
      <vt:lpstr>Arial</vt:lpstr>
      <vt:lpstr>Eras Demi ITC</vt:lpstr>
      <vt:lpstr>Eras Medium ITC</vt:lpstr>
      <vt:lpstr>Frutiger Neue LT W06 Bold</vt:lpstr>
      <vt:lpstr>GaramondPremierW08-Capt</vt:lpstr>
      <vt:lpstr>Georgia</vt:lpstr>
      <vt:lpstr>ITCGaramondStd-Lt</vt:lpstr>
      <vt:lpstr>ITCGaramondStd-LtIta</vt:lpstr>
      <vt:lpstr>ITCGaramondStd-LtIta-SC700</vt:lpstr>
      <vt:lpstr>Open Sans</vt:lpstr>
      <vt:lpstr>Raleway</vt:lpstr>
      <vt:lpstr>Roboto</vt:lpstr>
      <vt:lpstr>TTInterfaces</vt:lpstr>
      <vt:lpstr>Tema di Office</vt:lpstr>
      <vt:lpstr>Prof.ssa Simona Epasto</vt:lpstr>
      <vt:lpstr>GEOPOLITICA del Digitale  IA e GEOPOLITICA</vt:lpstr>
      <vt:lpstr>                                  GEOPOLITICA DEL DIGITALE</vt:lpstr>
      <vt:lpstr>                                  GEOPOLITICA DEL DIGITALE</vt:lpstr>
      <vt:lpstr>                                  GEOPOLITICA DEL DIGITALE</vt:lpstr>
      <vt:lpstr>                                   GEOPOLITICA DEL DIGITALE</vt:lpstr>
      <vt:lpstr>                                                 GEOPOLITICA DEL DIGITALE</vt:lpstr>
      <vt:lpstr>                   GEOPOLITICA DEL DIGITALE</vt:lpstr>
      <vt:lpstr>                    GEOPOLITICA DEL DIGITALE</vt:lpstr>
      <vt:lpstr>                    GEOPOLITICA DEL DIGITALE</vt:lpstr>
      <vt:lpstr>                                       GEOPOLITICA DEL DIGITALE</vt:lpstr>
      <vt:lpstr>                    GEOPOLITICA DEL DIGITALE</vt:lpstr>
      <vt:lpstr>                    GEOPOLITICA DEL DIGITALE</vt:lpstr>
      <vt:lpstr>                    GEOPOLITICA DEL DIGITALE</vt:lpstr>
      <vt:lpstr>                    GEOPOLITICA DEL DIGITALE</vt:lpstr>
      <vt:lpstr>                    GEOPOLITICA DEL DIGITALE</vt:lpstr>
      <vt:lpstr>                    GEOPOLITICA DEL DIGITALE</vt:lpstr>
      <vt:lpstr>                    GEOPOLITICA DEL DIGITALE</vt:lpstr>
      <vt:lpstr>                    GEOPOLITICA DEL DIGITALE</vt:lpstr>
      <vt:lpstr>                                  GEOPOLITICA DEL DIGITALE</vt:lpstr>
      <vt:lpstr>                                  GEOPOLITICA DEL DIGITALE</vt:lpstr>
      <vt:lpstr>GEOPOLITICA E INTELLIGENZA ARTIFICIALE</vt:lpstr>
      <vt:lpstr>GEOPOLITICA E INTELLIGENZA ARTIFICIALE</vt:lpstr>
      <vt:lpstr>GEOPOLITICA E INTELLIGENZA ARTIFICIALE</vt:lpstr>
      <vt:lpstr>GEOPOLITICA E INTELLIGENZA ARTIFICIALE</vt:lpstr>
      <vt:lpstr>GEOPOLITICA E INTELLIGENZA ARTIFICIALE</vt:lpstr>
      <vt:lpstr>GEOPOLITICA E INTELLIGENZA ARTIFICIALE</vt:lpstr>
      <vt:lpstr>GEOPOLITICA E INTELLIGENZA ARTIFICIALE</vt:lpstr>
      <vt:lpstr>GEOPOLITICA E INTELLIGENZA ARTIFICIALE</vt:lpstr>
      <vt:lpstr>GEOPOLITICA E INTELLIGENZA ARTIFICIALE</vt:lpstr>
      <vt:lpstr>GEOPOLITICA E INTELLIGENZA ARTIFICIALE</vt:lpstr>
      <vt:lpstr>GEOPOLITICA E INTELLIGENZA ARTIFICIALE</vt:lpstr>
      <vt:lpstr>Presentazione standard di PowerPoint</vt:lpstr>
      <vt:lpstr>Presentazione standard di PowerPoint</vt:lpstr>
      <vt:lpstr>Presentazione standard di PowerPoint</vt:lpstr>
      <vt:lpstr>Presentazione standard di PowerPoint</vt:lpstr>
      <vt:lpstr>GEOPOLITICA E INTELLIGENZA ARTIFICIALE</vt:lpstr>
      <vt:lpstr>INTELLIGENZA ARTIFICIALE E GUERRA</vt:lpstr>
      <vt:lpstr>INTELLIGENZA ARTIFICIALE E GUERRA</vt:lpstr>
      <vt:lpstr>INTELLIGENZA ARTIFICIALE E GUERRA</vt:lpstr>
      <vt:lpstr>INTELLIGENZA ARTIFICIALE E GUERRA</vt:lpstr>
      <vt:lpstr>INTELLIGENZA ARTIFICIALE E GUERRA</vt:lpstr>
      <vt:lpstr>INTELLIGENZA ARTIFICIALE E GUERRA</vt:lpstr>
      <vt:lpstr>L’IA SERVE ANCHE A FARE LA GUERRA</vt:lpstr>
      <vt:lpstr>L’IA SERVE ANCHE A FARE LA GUERRA</vt:lpstr>
      <vt:lpstr>L’IA SERVE ANCHE A FARE LA GUERRA</vt:lpstr>
      <vt:lpstr>L’IA SERVE ANCHE A FARE LA GUERRA</vt:lpstr>
      <vt:lpstr>L’IA SERVE ANCHE A FARE LA GUERRA</vt:lpstr>
      <vt:lpstr>RIVOLUZIONE MILITARE GUIDATA DALL’AI (AI RMA)</vt:lpstr>
      <vt:lpstr>RIVOLUZIONE MILITARE GUIDATA DALL’AI (AI RMA)</vt:lpstr>
      <vt:lpstr>RIVOLUZIONE MILITARE GUIDATA DALL’AI (AI RMA)</vt:lpstr>
      <vt:lpstr>IA E GUERRA IN UCRAINA</vt:lpstr>
      <vt:lpstr>IA E GUERRA IN UCRAINA</vt:lpstr>
      <vt:lpstr>IA E SPAZI DI BATTAGLIA INTEGRATI </vt:lpstr>
      <vt:lpstr>IA E SPAZI DI BATTAGLIA INTEGRATI </vt:lpstr>
      <vt:lpstr>    IA E SPAZI DI BATTAGLIA INTEGRATI</vt:lpstr>
      <vt:lpstr>   IA E SPAZI DI BATTAGLIA INTEGRATI</vt:lpstr>
      <vt:lpstr>COME L’IA PLASMERA’ IL POTERE GEOPOLITICO</vt:lpstr>
      <vt:lpstr>COME L’IA PLASMERA’ IL POTERE GEOPOLITICO</vt:lpstr>
      <vt:lpstr>COME L’IA PLASMERA’ IL POTERE GEOPOLITICO</vt:lpstr>
      <vt:lpstr>COME L’IA PLASMERA’ IL POTERE GEOPOLITICO</vt:lpstr>
      <vt:lpstr>COME L’IA PLASMERA’ IL POTERE GEOPOLITICO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simona epasto</cp:lastModifiedBy>
  <cp:revision>10</cp:revision>
  <dcterms:created xsi:type="dcterms:W3CDTF">2020-04-25T16:23:21Z</dcterms:created>
  <dcterms:modified xsi:type="dcterms:W3CDTF">2023-04-08T07:06:43Z</dcterms:modified>
</cp:coreProperties>
</file>