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61" r:id="rId5"/>
    <p:sldId id="262" r:id="rId6"/>
    <p:sldId id="263" r:id="rId7"/>
    <p:sldId id="264" r:id="rId8"/>
    <p:sldId id="265" r:id="rId9"/>
    <p:sldId id="269" r:id="rId10"/>
    <p:sldId id="270" r:id="rId11"/>
    <p:sldId id="271" r:id="rId12"/>
    <p:sldId id="272" r:id="rId13"/>
    <p:sldId id="273" r:id="rId14"/>
    <p:sldId id="274" r:id="rId15"/>
    <p:sldId id="275" r:id="rId16"/>
    <p:sldId id="276" r:id="rId17"/>
    <p:sldId id="277" r:id="rId18"/>
    <p:sldId id="278" r:id="rId19"/>
    <p:sldId id="266" r:id="rId20"/>
    <p:sldId id="267" r:id="rId21"/>
    <p:sldId id="279" r:id="rId22"/>
    <p:sldId id="280" r:id="rId23"/>
    <p:sldId id="281" r:id="rId24"/>
    <p:sldId id="282" r:id="rId25"/>
    <p:sldId id="283" r:id="rId26"/>
    <p:sldId id="284" r:id="rId27"/>
    <p:sldId id="285" r:id="rId28"/>
    <p:sldId id="286" r:id="rId2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B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549"/>
    <p:restoredTop sz="94674"/>
  </p:normalViewPr>
  <p:slideViewPr>
    <p:cSldViewPr snapToGrid="0" snapToObjects="1">
      <p:cViewPr varScale="1">
        <p:scale>
          <a:sx n="59" d="100"/>
          <a:sy n="59" d="100"/>
        </p:scale>
        <p:origin x="56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601FA7F9-12DE-ED42-B12D-9953F30D0ED6}"/>
              </a:ext>
            </a:extLst>
          </p:cNvPr>
          <p:cNvSpPr>
            <a:spLocks noGrp="1"/>
          </p:cNvSpPr>
          <p:nvPr>
            <p:ph type="subTitle" idx="1"/>
          </p:nvPr>
        </p:nvSpPr>
        <p:spPr>
          <a:xfrm>
            <a:off x="2713218" y="3882452"/>
            <a:ext cx="8640580" cy="899410"/>
          </a:xfrm>
        </p:spPr>
        <p:txBody>
          <a:bodyPr/>
          <a:lstStyle>
            <a:lvl1pPr marL="0" indent="0" algn="l">
              <a:buNone/>
              <a:defRPr sz="2400">
                <a:solidFill>
                  <a:schemeClr val="bg1"/>
                </a:solidFill>
                <a:latin typeface="Raleway" panose="020B05030301010600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8" name="Titolo 7">
            <a:extLst>
              <a:ext uri="{FF2B5EF4-FFF2-40B4-BE49-F238E27FC236}">
                <a16:creationId xmlns:a16="http://schemas.microsoft.com/office/drawing/2014/main" id="{44F19C3A-61AF-6349-B009-01240C731B89}"/>
              </a:ext>
            </a:extLst>
          </p:cNvPr>
          <p:cNvSpPr>
            <a:spLocks noGrp="1"/>
          </p:cNvSpPr>
          <p:nvPr>
            <p:ph type="title"/>
          </p:nvPr>
        </p:nvSpPr>
        <p:spPr>
          <a:xfrm>
            <a:off x="2713218" y="2067586"/>
            <a:ext cx="7373141" cy="1642768"/>
          </a:xfrm>
        </p:spPr>
        <p:txBody>
          <a:bodyPr/>
          <a:lstStyle>
            <a:lvl1pPr>
              <a:defRPr>
                <a:solidFill>
                  <a:schemeClr val="bg1"/>
                </a:solidFill>
              </a:defRPr>
            </a:lvl1pPr>
          </a:lstStyle>
          <a:p>
            <a:r>
              <a:rPr lang="it-IT" dirty="0"/>
              <a:t>Fare clic per modificare lo stile del titolo dello schema</a:t>
            </a:r>
          </a:p>
        </p:txBody>
      </p:sp>
    </p:spTree>
    <p:extLst>
      <p:ext uri="{BB962C8B-B14F-4D97-AF65-F5344CB8AC3E}">
        <p14:creationId xmlns:p14="http://schemas.microsoft.com/office/powerpoint/2010/main" val="59482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7F374C-0DD9-BF49-95E5-25DECDA15C28}"/>
              </a:ext>
            </a:extLst>
          </p:cNvPr>
          <p:cNvSpPr>
            <a:spLocks noGrp="1"/>
          </p:cNvSpPr>
          <p:nvPr>
            <p:ph type="title" orient="vert"/>
          </p:nvPr>
        </p:nvSpPr>
        <p:spPr>
          <a:xfrm>
            <a:off x="8724900" y="1324303"/>
            <a:ext cx="2628900" cy="4852660"/>
          </a:xfrm>
        </p:spPr>
        <p:txBody>
          <a:bodyPr vert="eaVert"/>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C26F6BA3-830C-4E4B-B489-7EACBE7E6CBC}"/>
              </a:ext>
            </a:extLst>
          </p:cNvPr>
          <p:cNvSpPr>
            <a:spLocks noGrp="1"/>
          </p:cNvSpPr>
          <p:nvPr>
            <p:ph type="body" orient="vert" idx="1"/>
          </p:nvPr>
        </p:nvSpPr>
        <p:spPr>
          <a:xfrm>
            <a:off x="838200" y="1324303"/>
            <a:ext cx="7734300" cy="4852660"/>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4BAFAA6C-918C-5940-8D9D-8665E97EA315}"/>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06/04/2022</a:t>
            </a:fld>
            <a:endParaRPr lang="it-IT" dirty="0"/>
          </a:p>
        </p:txBody>
      </p:sp>
      <p:sp>
        <p:nvSpPr>
          <p:cNvPr id="5" name="Segnaposto piè di pagina 4">
            <a:extLst>
              <a:ext uri="{FF2B5EF4-FFF2-40B4-BE49-F238E27FC236}">
                <a16:creationId xmlns:a16="http://schemas.microsoft.com/office/drawing/2014/main" id="{8AE58354-0C2D-474C-A379-E866638D827B}"/>
              </a:ext>
            </a:extLst>
          </p:cNvPr>
          <p:cNvSpPr>
            <a:spLocks noGrp="1"/>
          </p:cNvSpPr>
          <p:nvPr>
            <p:ph type="ftr" sz="quarter" idx="11"/>
          </p:nvPr>
        </p:nvSpPr>
        <p:spPr>
          <a:xfrm>
            <a:off x="4038600" y="6403648"/>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9ACC8012-130C-4642-938C-A3F25DB1A83F}"/>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90752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857213" y="274638"/>
            <a:ext cx="10725187" cy="939784"/>
          </a:xfrm>
        </p:spPr>
        <p:txBody>
          <a:bodyPr>
            <a:noAutofit/>
          </a:bodyPr>
          <a:lstStyle>
            <a:lvl1pPr>
              <a:defRPr sz="3500" b="1">
                <a:latin typeface="Eras Medium ITC" pitchFamily="34" charset="0"/>
              </a:defRPr>
            </a:lvl1pPr>
          </a:lstStyle>
          <a:p>
            <a:r>
              <a:rPr lang="it-IT"/>
              <a:t>Fare clic per modificare lo stile del titolo dello schema</a:t>
            </a:r>
            <a:endParaRPr lang="es-ES" dirty="0"/>
          </a:p>
        </p:txBody>
      </p:sp>
      <p:sp>
        <p:nvSpPr>
          <p:cNvPr id="3" name="2 Marcador de contenido"/>
          <p:cNvSpPr>
            <a:spLocks noGrp="1"/>
          </p:cNvSpPr>
          <p:nvPr>
            <p:ph idx="1"/>
          </p:nvPr>
        </p:nvSpPr>
        <p:spPr/>
        <p:txBody>
          <a:bodyPr/>
          <a:lstStyle>
            <a:lvl1pPr>
              <a:defRPr sz="2700">
                <a:latin typeface="Eras Medium ITC" pitchFamily="34" charset="0"/>
              </a:defRPr>
            </a:lvl1pPr>
            <a:lvl2pPr>
              <a:defRPr sz="2600">
                <a:latin typeface="Eras Medium ITC" pitchFamily="34" charset="0"/>
              </a:defRPr>
            </a:lvl2pPr>
            <a:lvl3pPr>
              <a:defRPr>
                <a:latin typeface="Eras Medium ITC" pitchFamily="34" charset="0"/>
              </a:defRPr>
            </a:lvl3pPr>
            <a:lvl4pPr>
              <a:defRPr>
                <a:latin typeface="Eras Medium ITC" pitchFamily="34" charset="0"/>
              </a:defRPr>
            </a:lvl4pPr>
            <a:lvl5pPr>
              <a:defRPr>
                <a:latin typeface="Eras Medium ITC" pitchFamily="34" charset="0"/>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dirty="0"/>
          </a:p>
        </p:txBody>
      </p:sp>
      <p:sp>
        <p:nvSpPr>
          <p:cNvPr id="4" name="3 Marcador de fecha"/>
          <p:cNvSpPr>
            <a:spLocks noGrp="1"/>
          </p:cNvSpPr>
          <p:nvPr>
            <p:ph type="dt" sz="half" idx="10"/>
          </p:nvPr>
        </p:nvSpPr>
        <p:spPr/>
        <p:txBody>
          <a:bodyPr/>
          <a:lstStyle/>
          <a:p>
            <a:fld id="{39E91C3F-2703-426D-AA7C-675FFC4322C9}" type="datetimeFigureOut">
              <a:rPr lang="es-ES" smtClean="0"/>
              <a:pPr/>
              <a:t>06/04/2022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42418DC-86E1-42AF-B75A-720E871B94E6}" type="slidenum">
              <a:rPr lang="es-ES" smtClean="0"/>
              <a:pPr/>
              <a:t>‹N›</a:t>
            </a:fld>
            <a:endParaRPr lang="es-ES"/>
          </a:p>
        </p:txBody>
      </p:sp>
    </p:spTree>
    <p:extLst>
      <p:ext uri="{BB962C8B-B14F-4D97-AF65-F5344CB8AC3E}">
        <p14:creationId xmlns:p14="http://schemas.microsoft.com/office/powerpoint/2010/main" val="3462733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C81AEC-CBEF-2349-ADAC-694AAB045059}"/>
              </a:ext>
            </a:extLst>
          </p:cNvPr>
          <p:cNvSpPr>
            <a:spLocks noGrp="1"/>
          </p:cNvSpPr>
          <p:nvPr>
            <p:ph type="title"/>
          </p:nvPr>
        </p:nvSpPr>
        <p:spPr>
          <a:xfrm>
            <a:off x="838200" y="1594735"/>
            <a:ext cx="10515600" cy="1834265"/>
          </a:xfrm>
        </p:spPr>
        <p:txBody>
          <a:bodyPr anchor="b"/>
          <a:lstStyle>
            <a:lvl1pPr>
              <a:defRPr sz="6000"/>
            </a:lvl1p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9BB61BBD-DC46-DC48-BE46-C1396EF78A40}"/>
              </a:ext>
            </a:extLst>
          </p:cNvPr>
          <p:cNvSpPr>
            <a:spLocks noGrp="1"/>
          </p:cNvSpPr>
          <p:nvPr>
            <p:ph type="body" idx="1"/>
          </p:nvPr>
        </p:nvSpPr>
        <p:spPr>
          <a:xfrm>
            <a:off x="831850" y="3687581"/>
            <a:ext cx="10515600" cy="240207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Fare clic per modificare gli stili del testo dello schema</a:t>
            </a:r>
          </a:p>
        </p:txBody>
      </p:sp>
      <p:sp>
        <p:nvSpPr>
          <p:cNvPr id="4" name="Segnaposto data 3">
            <a:extLst>
              <a:ext uri="{FF2B5EF4-FFF2-40B4-BE49-F238E27FC236}">
                <a16:creationId xmlns:a16="http://schemas.microsoft.com/office/drawing/2014/main" id="{B071D491-8608-674A-9D82-578950F9B44D}"/>
              </a:ext>
            </a:extLst>
          </p:cNvPr>
          <p:cNvSpPr>
            <a:spLocks noGrp="1"/>
          </p:cNvSpPr>
          <p:nvPr>
            <p:ph type="dt" sz="half" idx="10"/>
          </p:nvPr>
        </p:nvSpPr>
        <p:spPr>
          <a:xfrm>
            <a:off x="838200" y="6450944"/>
            <a:ext cx="2743200" cy="365125"/>
          </a:xfrm>
        </p:spPr>
        <p:txBody>
          <a:bodyPr/>
          <a:lstStyle/>
          <a:p>
            <a:fld id="{A3750EE6-F4FC-E84C-AF13-5CDD6CE7CC66}" type="datetimeFigureOut">
              <a:rPr lang="it-IT" smtClean="0"/>
              <a:t>06/04/2022</a:t>
            </a:fld>
            <a:endParaRPr lang="it-IT" dirty="0"/>
          </a:p>
        </p:txBody>
      </p:sp>
      <p:sp>
        <p:nvSpPr>
          <p:cNvPr id="5" name="Segnaposto piè di pagina 4">
            <a:extLst>
              <a:ext uri="{FF2B5EF4-FFF2-40B4-BE49-F238E27FC236}">
                <a16:creationId xmlns:a16="http://schemas.microsoft.com/office/drawing/2014/main" id="{BC481B03-386C-684E-ABCE-7478D809ADCF}"/>
              </a:ext>
            </a:extLst>
          </p:cNvPr>
          <p:cNvSpPr>
            <a:spLocks noGrp="1"/>
          </p:cNvSpPr>
          <p:nvPr>
            <p:ph type="ftr" sz="quarter" idx="11"/>
          </p:nvPr>
        </p:nvSpPr>
        <p:spPr>
          <a:xfrm>
            <a:off x="4038600" y="645094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5870F3AB-3307-1746-99C6-48544C9E4EED}"/>
              </a:ext>
            </a:extLst>
          </p:cNvPr>
          <p:cNvSpPr>
            <a:spLocks noGrp="1"/>
          </p:cNvSpPr>
          <p:nvPr>
            <p:ph type="sldNum" sz="quarter" idx="12"/>
          </p:nvPr>
        </p:nvSpPr>
        <p:spPr>
          <a:xfrm>
            <a:off x="8610600" y="6450944"/>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97654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C8475D-7526-E046-B96C-CF5DF57F43E6}"/>
              </a:ext>
            </a:extLst>
          </p:cNvPr>
          <p:cNvSpPr>
            <a:spLocks noGrp="1"/>
          </p:cNvSpPr>
          <p:nvPr>
            <p:ph type="title"/>
          </p:nvPr>
        </p:nvSpPr>
        <p:spPr>
          <a:xfrm>
            <a:off x="838200" y="1380152"/>
            <a:ext cx="10515600" cy="869924"/>
          </a:xfrm>
        </p:spPr>
        <p:txBody>
          <a:body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C0AC8C8B-C1F5-AC4D-B6FC-E61B03DDDCE9}"/>
              </a:ext>
            </a:extLst>
          </p:cNvPr>
          <p:cNvSpPr>
            <a:spLocks noGrp="1"/>
          </p:cNvSpPr>
          <p:nvPr>
            <p:ph sz="half" idx="1"/>
          </p:nvPr>
        </p:nvSpPr>
        <p:spPr>
          <a:xfrm>
            <a:off x="838200" y="2774731"/>
            <a:ext cx="5181600" cy="3402232"/>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a:extLst>
              <a:ext uri="{FF2B5EF4-FFF2-40B4-BE49-F238E27FC236}">
                <a16:creationId xmlns:a16="http://schemas.microsoft.com/office/drawing/2014/main" id="{AB27E3DD-D9BF-CE4E-A799-838C5ADCE1E2}"/>
              </a:ext>
            </a:extLst>
          </p:cNvPr>
          <p:cNvSpPr>
            <a:spLocks noGrp="1"/>
          </p:cNvSpPr>
          <p:nvPr>
            <p:ph sz="half" idx="2"/>
          </p:nvPr>
        </p:nvSpPr>
        <p:spPr>
          <a:xfrm>
            <a:off x="6172200" y="2774731"/>
            <a:ext cx="5181600" cy="340223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0CAE719-FFFB-D44F-B925-7437D686A517}"/>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06/04/2022</a:t>
            </a:fld>
            <a:endParaRPr lang="it-IT" dirty="0"/>
          </a:p>
        </p:txBody>
      </p:sp>
      <p:sp>
        <p:nvSpPr>
          <p:cNvPr id="6" name="Segnaposto piè di pagina 5">
            <a:extLst>
              <a:ext uri="{FF2B5EF4-FFF2-40B4-BE49-F238E27FC236}">
                <a16:creationId xmlns:a16="http://schemas.microsoft.com/office/drawing/2014/main" id="{E24A362F-97FF-0540-8CA1-5C15FA646786}"/>
              </a:ext>
            </a:extLst>
          </p:cNvPr>
          <p:cNvSpPr>
            <a:spLocks noGrp="1"/>
          </p:cNvSpPr>
          <p:nvPr>
            <p:ph type="ftr" sz="quarter" idx="11"/>
          </p:nvPr>
        </p:nvSpPr>
        <p:spPr>
          <a:xfrm>
            <a:off x="4038600" y="6403648"/>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96B03FB6-9D21-5F46-890A-673BF11E8909}"/>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88871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F380A-2025-104F-A50B-E2571587CE92}"/>
              </a:ext>
            </a:extLst>
          </p:cNvPr>
          <p:cNvSpPr>
            <a:spLocks noGrp="1"/>
          </p:cNvSpPr>
          <p:nvPr>
            <p:ph type="title"/>
          </p:nvPr>
        </p:nvSpPr>
        <p:spPr>
          <a:xfrm>
            <a:off x="914400" y="1382151"/>
            <a:ext cx="10515600" cy="1325563"/>
          </a:xfrm>
        </p:spPr>
        <p:txBody>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F6C35060-75A4-C342-8D8B-7789D2516F86}"/>
              </a:ext>
            </a:extLst>
          </p:cNvPr>
          <p:cNvSpPr>
            <a:spLocks noGrp="1"/>
          </p:cNvSpPr>
          <p:nvPr>
            <p:ph type="body" idx="1"/>
          </p:nvPr>
        </p:nvSpPr>
        <p:spPr>
          <a:xfrm>
            <a:off x="921246" y="29832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4" name="Segnaposto contenuto 3">
            <a:extLst>
              <a:ext uri="{FF2B5EF4-FFF2-40B4-BE49-F238E27FC236}">
                <a16:creationId xmlns:a16="http://schemas.microsoft.com/office/drawing/2014/main" id="{C2D176E5-CE4C-5447-AF7A-B538C7CEC3BD}"/>
              </a:ext>
            </a:extLst>
          </p:cNvPr>
          <p:cNvSpPr>
            <a:spLocks noGrp="1"/>
          </p:cNvSpPr>
          <p:nvPr>
            <p:ph sz="half" idx="2"/>
          </p:nvPr>
        </p:nvSpPr>
        <p:spPr>
          <a:xfrm>
            <a:off x="921246" y="4082735"/>
            <a:ext cx="5157787" cy="2106927"/>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testo 4">
            <a:extLst>
              <a:ext uri="{FF2B5EF4-FFF2-40B4-BE49-F238E27FC236}">
                <a16:creationId xmlns:a16="http://schemas.microsoft.com/office/drawing/2014/main" id="{A7EDEF16-CD2C-074D-B271-F44F76B81F0C}"/>
              </a:ext>
            </a:extLst>
          </p:cNvPr>
          <p:cNvSpPr>
            <a:spLocks noGrp="1"/>
          </p:cNvSpPr>
          <p:nvPr>
            <p:ph type="body" sz="quarter" idx="3"/>
          </p:nvPr>
        </p:nvSpPr>
        <p:spPr>
          <a:xfrm>
            <a:off x="6253658" y="29832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6" name="Segnaposto contenuto 5">
            <a:extLst>
              <a:ext uri="{FF2B5EF4-FFF2-40B4-BE49-F238E27FC236}">
                <a16:creationId xmlns:a16="http://schemas.microsoft.com/office/drawing/2014/main" id="{EF1E8DE2-0079-7B44-8428-4F5C17CD348E}"/>
              </a:ext>
            </a:extLst>
          </p:cNvPr>
          <p:cNvSpPr>
            <a:spLocks noGrp="1"/>
          </p:cNvSpPr>
          <p:nvPr>
            <p:ph sz="quarter" idx="4"/>
          </p:nvPr>
        </p:nvSpPr>
        <p:spPr>
          <a:xfrm>
            <a:off x="6246812" y="4097968"/>
            <a:ext cx="5183188" cy="2091694"/>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7" name="Segnaposto data 6">
            <a:extLst>
              <a:ext uri="{FF2B5EF4-FFF2-40B4-BE49-F238E27FC236}">
                <a16:creationId xmlns:a16="http://schemas.microsoft.com/office/drawing/2014/main" id="{8180FAC4-A06E-E94C-9A76-C2F1B703F451}"/>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06/04/2022</a:t>
            </a:fld>
            <a:endParaRPr lang="it-IT" dirty="0"/>
          </a:p>
        </p:txBody>
      </p:sp>
      <p:sp>
        <p:nvSpPr>
          <p:cNvPr id="8" name="Segnaposto piè di pagina 7">
            <a:extLst>
              <a:ext uri="{FF2B5EF4-FFF2-40B4-BE49-F238E27FC236}">
                <a16:creationId xmlns:a16="http://schemas.microsoft.com/office/drawing/2014/main" id="{F3A91576-A15A-BD44-99BB-0DAEA976A048}"/>
              </a:ext>
            </a:extLst>
          </p:cNvPr>
          <p:cNvSpPr>
            <a:spLocks noGrp="1"/>
          </p:cNvSpPr>
          <p:nvPr>
            <p:ph type="ftr" sz="quarter" idx="11"/>
          </p:nvPr>
        </p:nvSpPr>
        <p:spPr>
          <a:xfrm>
            <a:off x="4038600" y="6403648"/>
            <a:ext cx="4114800" cy="365125"/>
          </a:xfrm>
        </p:spPr>
        <p:txBody>
          <a:bodyPr/>
          <a:lstStyle/>
          <a:p>
            <a:endParaRPr lang="it-IT" dirty="0"/>
          </a:p>
        </p:txBody>
      </p:sp>
      <p:sp>
        <p:nvSpPr>
          <p:cNvPr id="9" name="Segnaposto numero diapositiva 8">
            <a:extLst>
              <a:ext uri="{FF2B5EF4-FFF2-40B4-BE49-F238E27FC236}">
                <a16:creationId xmlns:a16="http://schemas.microsoft.com/office/drawing/2014/main" id="{F2F55F22-26BF-654B-ADC0-629A5D21C0A1}"/>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9944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DCF1-0C08-4D46-A818-6EB683D07A97}"/>
              </a:ext>
            </a:extLst>
          </p:cNvPr>
          <p:cNvSpPr>
            <a:spLocks noGrp="1"/>
          </p:cNvSpPr>
          <p:nvPr>
            <p:ph type="title"/>
          </p:nvPr>
        </p:nvSpPr>
        <p:spPr>
          <a:xfrm>
            <a:off x="838200" y="1386073"/>
            <a:ext cx="10515600" cy="869924"/>
          </a:xfr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701F6FA8-F741-4849-AA76-B2B5B78B3900}"/>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06/04/2022</a:t>
            </a:fld>
            <a:endParaRPr lang="it-IT" dirty="0"/>
          </a:p>
        </p:txBody>
      </p:sp>
      <p:sp>
        <p:nvSpPr>
          <p:cNvPr id="4" name="Segnaposto piè di pagina 3">
            <a:extLst>
              <a:ext uri="{FF2B5EF4-FFF2-40B4-BE49-F238E27FC236}">
                <a16:creationId xmlns:a16="http://schemas.microsoft.com/office/drawing/2014/main" id="{57A95D4B-7BC6-E34D-943A-845FF13F4CA5}"/>
              </a:ext>
            </a:extLst>
          </p:cNvPr>
          <p:cNvSpPr>
            <a:spLocks noGrp="1"/>
          </p:cNvSpPr>
          <p:nvPr>
            <p:ph type="ftr" sz="quarter" idx="11"/>
          </p:nvPr>
        </p:nvSpPr>
        <p:spPr>
          <a:xfrm>
            <a:off x="4038600" y="6403648"/>
            <a:ext cx="4114800" cy="365125"/>
          </a:xfrm>
        </p:spPr>
        <p:txBody>
          <a:bodyPr/>
          <a:lstStyle/>
          <a:p>
            <a:endParaRPr lang="it-IT" dirty="0"/>
          </a:p>
        </p:txBody>
      </p:sp>
      <p:sp>
        <p:nvSpPr>
          <p:cNvPr id="5" name="Segnaposto numero diapositiva 4">
            <a:extLst>
              <a:ext uri="{FF2B5EF4-FFF2-40B4-BE49-F238E27FC236}">
                <a16:creationId xmlns:a16="http://schemas.microsoft.com/office/drawing/2014/main" id="{0116E4EF-52DB-B947-B7C2-B64EE8F45A67}"/>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3839449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CE94AE3-42D6-6344-8967-D8452263BCD7}"/>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06/04/2022</a:t>
            </a:fld>
            <a:endParaRPr lang="it-IT" dirty="0"/>
          </a:p>
        </p:txBody>
      </p:sp>
      <p:sp>
        <p:nvSpPr>
          <p:cNvPr id="3" name="Segnaposto piè di pagina 2">
            <a:extLst>
              <a:ext uri="{FF2B5EF4-FFF2-40B4-BE49-F238E27FC236}">
                <a16:creationId xmlns:a16="http://schemas.microsoft.com/office/drawing/2014/main" id="{E0B20478-C96F-1C45-9765-C5679642668F}"/>
              </a:ext>
            </a:extLst>
          </p:cNvPr>
          <p:cNvSpPr>
            <a:spLocks noGrp="1"/>
          </p:cNvSpPr>
          <p:nvPr>
            <p:ph type="ftr" sz="quarter" idx="11"/>
          </p:nvPr>
        </p:nvSpPr>
        <p:spPr>
          <a:xfrm>
            <a:off x="4038600" y="6435179"/>
            <a:ext cx="4114800" cy="365125"/>
          </a:xfrm>
        </p:spPr>
        <p:txBody>
          <a:bodyPr/>
          <a:lstStyle/>
          <a:p>
            <a:endParaRPr lang="it-IT" dirty="0"/>
          </a:p>
        </p:txBody>
      </p:sp>
      <p:sp>
        <p:nvSpPr>
          <p:cNvPr id="4" name="Segnaposto numero diapositiva 3">
            <a:extLst>
              <a:ext uri="{FF2B5EF4-FFF2-40B4-BE49-F238E27FC236}">
                <a16:creationId xmlns:a16="http://schemas.microsoft.com/office/drawing/2014/main" id="{5D729070-1FA0-4B46-A8F3-24662683E2A8}"/>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5495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BC81D9-F22F-5C4B-AC68-E136786E2235}"/>
              </a:ext>
            </a:extLst>
          </p:cNvPr>
          <p:cNvSpPr>
            <a:spLocks noGrp="1"/>
          </p:cNvSpPr>
          <p:nvPr>
            <p:ph type="title"/>
          </p:nvPr>
        </p:nvSpPr>
        <p:spPr>
          <a:xfrm>
            <a:off x="836612" y="1581150"/>
            <a:ext cx="3932237" cy="1600200"/>
          </a:xfrm>
        </p:spPr>
        <p:txBody>
          <a:bodyPr anchor="b"/>
          <a:lstStyle>
            <a:lvl1pPr>
              <a:defRPr sz="3200"/>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83237EEC-3180-F041-864E-B2C0221B9C37}"/>
              </a:ext>
            </a:extLst>
          </p:cNvPr>
          <p:cNvSpPr>
            <a:spLocks noGrp="1"/>
          </p:cNvSpPr>
          <p:nvPr>
            <p:ph idx="1"/>
          </p:nvPr>
        </p:nvSpPr>
        <p:spPr>
          <a:xfrm>
            <a:off x="5183188" y="1581150"/>
            <a:ext cx="6172200" cy="42799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3">
            <a:extLst>
              <a:ext uri="{FF2B5EF4-FFF2-40B4-BE49-F238E27FC236}">
                <a16:creationId xmlns:a16="http://schemas.microsoft.com/office/drawing/2014/main" id="{BA3B782C-0DCD-A94D-B620-362DA760D24B}"/>
              </a:ext>
            </a:extLst>
          </p:cNvPr>
          <p:cNvSpPr>
            <a:spLocks noGrp="1"/>
          </p:cNvSpPr>
          <p:nvPr>
            <p:ph type="body" sz="half" idx="2"/>
          </p:nvPr>
        </p:nvSpPr>
        <p:spPr>
          <a:xfrm>
            <a:off x="839788" y="3429000"/>
            <a:ext cx="3932237"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5E2638-156C-8740-A1F7-DF4182D995FC}"/>
              </a:ext>
            </a:extLst>
          </p:cNvPr>
          <p:cNvSpPr>
            <a:spLocks noGrp="1"/>
          </p:cNvSpPr>
          <p:nvPr>
            <p:ph type="dt" sz="half" idx="10"/>
          </p:nvPr>
        </p:nvSpPr>
        <p:spPr>
          <a:xfrm>
            <a:off x="838200" y="6435180"/>
            <a:ext cx="2743200" cy="365125"/>
          </a:xfrm>
        </p:spPr>
        <p:txBody>
          <a:bodyPr/>
          <a:lstStyle/>
          <a:p>
            <a:fld id="{A3750EE6-F4FC-E84C-AF13-5CDD6CE7CC66}" type="datetimeFigureOut">
              <a:rPr lang="it-IT" smtClean="0"/>
              <a:t>06/04/2022</a:t>
            </a:fld>
            <a:endParaRPr lang="it-IT" dirty="0"/>
          </a:p>
        </p:txBody>
      </p:sp>
      <p:sp>
        <p:nvSpPr>
          <p:cNvPr id="6" name="Segnaposto piè di pagina 5">
            <a:extLst>
              <a:ext uri="{FF2B5EF4-FFF2-40B4-BE49-F238E27FC236}">
                <a16:creationId xmlns:a16="http://schemas.microsoft.com/office/drawing/2014/main" id="{14304A7F-EDD3-4440-9E86-57D8D8ACF776}"/>
              </a:ext>
            </a:extLst>
          </p:cNvPr>
          <p:cNvSpPr>
            <a:spLocks noGrp="1"/>
          </p:cNvSpPr>
          <p:nvPr>
            <p:ph type="ftr" sz="quarter" idx="11"/>
          </p:nvPr>
        </p:nvSpPr>
        <p:spPr>
          <a:xfrm>
            <a:off x="4038600" y="6435180"/>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3A914550-14E8-8841-8CAB-D367CCCF8B4B}"/>
              </a:ext>
            </a:extLst>
          </p:cNvPr>
          <p:cNvSpPr>
            <a:spLocks noGrp="1"/>
          </p:cNvSpPr>
          <p:nvPr>
            <p:ph type="sldNum" sz="quarter" idx="12"/>
          </p:nvPr>
        </p:nvSpPr>
        <p:spPr>
          <a:xfrm>
            <a:off x="8610600" y="6435180"/>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3662223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CF315C-0734-014E-AB37-D7E823E86277}"/>
              </a:ext>
            </a:extLst>
          </p:cNvPr>
          <p:cNvSpPr>
            <a:spLocks noGrp="1"/>
          </p:cNvSpPr>
          <p:nvPr>
            <p:ph type="title"/>
          </p:nvPr>
        </p:nvSpPr>
        <p:spPr>
          <a:xfrm>
            <a:off x="836612" y="1340069"/>
            <a:ext cx="3932237" cy="2088931"/>
          </a:xfrm>
        </p:spPr>
        <p:txBody>
          <a:bodyPr anchor="b"/>
          <a:lstStyle>
            <a:lvl1pPr>
              <a:defRPr sz="3200"/>
            </a:lvl1pPr>
          </a:lstStyle>
          <a:p>
            <a:r>
              <a:rPr lang="it-IT" dirty="0"/>
              <a:t>Fare clic per modificare lo stile del titolo dello schema</a:t>
            </a:r>
          </a:p>
        </p:txBody>
      </p:sp>
      <p:sp>
        <p:nvSpPr>
          <p:cNvPr id="3" name="Segnaposto immagine 2">
            <a:extLst>
              <a:ext uri="{FF2B5EF4-FFF2-40B4-BE49-F238E27FC236}">
                <a16:creationId xmlns:a16="http://schemas.microsoft.com/office/drawing/2014/main" id="{BDBD5771-BB4A-3B49-BCE4-3B550D0E3F47}"/>
              </a:ext>
            </a:extLst>
          </p:cNvPr>
          <p:cNvSpPr>
            <a:spLocks noGrp="1"/>
          </p:cNvSpPr>
          <p:nvPr>
            <p:ph type="pic" idx="1"/>
          </p:nvPr>
        </p:nvSpPr>
        <p:spPr>
          <a:xfrm>
            <a:off x="5183188" y="1340068"/>
            <a:ext cx="6172200" cy="45209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a:extLst>
              <a:ext uri="{FF2B5EF4-FFF2-40B4-BE49-F238E27FC236}">
                <a16:creationId xmlns:a16="http://schemas.microsoft.com/office/drawing/2014/main" id="{ED1FDF3B-475F-D249-AC54-9ADF90E4E64D}"/>
              </a:ext>
            </a:extLst>
          </p:cNvPr>
          <p:cNvSpPr>
            <a:spLocks noGrp="1"/>
          </p:cNvSpPr>
          <p:nvPr>
            <p:ph type="body" sz="half" idx="2"/>
          </p:nvPr>
        </p:nvSpPr>
        <p:spPr>
          <a:xfrm>
            <a:off x="838589" y="3657600"/>
            <a:ext cx="3932237" cy="2203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E3BD24-40F9-0C4D-B4D3-099578C1C24F}"/>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06/04/2022</a:t>
            </a:fld>
            <a:endParaRPr lang="it-IT" dirty="0"/>
          </a:p>
        </p:txBody>
      </p:sp>
      <p:sp>
        <p:nvSpPr>
          <p:cNvPr id="6" name="Segnaposto piè di pagina 5">
            <a:extLst>
              <a:ext uri="{FF2B5EF4-FFF2-40B4-BE49-F238E27FC236}">
                <a16:creationId xmlns:a16="http://schemas.microsoft.com/office/drawing/2014/main" id="{721102C4-CB9D-9843-AB20-9C84D52814BA}"/>
              </a:ext>
            </a:extLst>
          </p:cNvPr>
          <p:cNvSpPr>
            <a:spLocks noGrp="1"/>
          </p:cNvSpPr>
          <p:nvPr>
            <p:ph type="ftr" sz="quarter" idx="11"/>
          </p:nvPr>
        </p:nvSpPr>
        <p:spPr>
          <a:xfrm>
            <a:off x="4038600" y="6435179"/>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E4D8800B-7444-DA47-A26C-BCA4839390A6}"/>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69476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1E532E-34DC-0441-ACE7-10BF804CE147}"/>
              </a:ext>
            </a:extLst>
          </p:cNvPr>
          <p:cNvSpPr>
            <a:spLocks noGrp="1"/>
          </p:cNvSpPr>
          <p:nvPr>
            <p:ph type="title"/>
          </p:nvPr>
        </p:nvSpPr>
        <p:spPr>
          <a:xfrm>
            <a:off x="838200" y="1244184"/>
            <a:ext cx="10515600" cy="1146208"/>
          </a:xfrm>
        </p:spPr>
        <p:txBody>
          <a:bodyPr/>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7DC7C49F-A357-A54B-911E-C61D5957976D}"/>
              </a:ext>
            </a:extLst>
          </p:cNvPr>
          <p:cNvSpPr>
            <a:spLocks noGrp="1"/>
          </p:cNvSpPr>
          <p:nvPr>
            <p:ph type="body" orient="vert" idx="1"/>
          </p:nvPr>
        </p:nvSpPr>
        <p:spPr>
          <a:xfrm>
            <a:off x="838200" y="2569779"/>
            <a:ext cx="10515600" cy="3607184"/>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F8E0899B-5F07-4144-9F69-AE008DCED1F2}"/>
              </a:ext>
            </a:extLst>
          </p:cNvPr>
          <p:cNvSpPr>
            <a:spLocks noGrp="1"/>
          </p:cNvSpPr>
          <p:nvPr>
            <p:ph type="dt" sz="half" idx="10"/>
          </p:nvPr>
        </p:nvSpPr>
        <p:spPr>
          <a:xfrm>
            <a:off x="838200" y="6419414"/>
            <a:ext cx="2743200" cy="365125"/>
          </a:xfrm>
        </p:spPr>
        <p:txBody>
          <a:bodyPr/>
          <a:lstStyle/>
          <a:p>
            <a:fld id="{A3750EE6-F4FC-E84C-AF13-5CDD6CE7CC66}" type="datetimeFigureOut">
              <a:rPr lang="it-IT" smtClean="0"/>
              <a:t>06/04/2022</a:t>
            </a:fld>
            <a:endParaRPr lang="it-IT" dirty="0"/>
          </a:p>
        </p:txBody>
      </p:sp>
      <p:sp>
        <p:nvSpPr>
          <p:cNvPr id="5" name="Segnaposto piè di pagina 4">
            <a:extLst>
              <a:ext uri="{FF2B5EF4-FFF2-40B4-BE49-F238E27FC236}">
                <a16:creationId xmlns:a16="http://schemas.microsoft.com/office/drawing/2014/main" id="{A9640A71-5027-1B40-BDC4-26798F939EF7}"/>
              </a:ext>
            </a:extLst>
          </p:cNvPr>
          <p:cNvSpPr>
            <a:spLocks noGrp="1"/>
          </p:cNvSpPr>
          <p:nvPr>
            <p:ph type="ftr" sz="quarter" idx="11"/>
          </p:nvPr>
        </p:nvSpPr>
        <p:spPr>
          <a:xfrm>
            <a:off x="4038600" y="641941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636504EA-2BB4-574D-BE45-BBD2A8F53FB4}"/>
              </a:ext>
            </a:extLst>
          </p:cNvPr>
          <p:cNvSpPr>
            <a:spLocks noGrp="1"/>
          </p:cNvSpPr>
          <p:nvPr>
            <p:ph type="sldNum" sz="quarter" idx="12"/>
          </p:nvPr>
        </p:nvSpPr>
        <p:spPr>
          <a:xfrm>
            <a:off x="8610600" y="6419414"/>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119045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62A5B01-81DF-F94E-93C7-559EE94CFBD7}"/>
              </a:ext>
            </a:extLst>
          </p:cNvPr>
          <p:cNvSpPr>
            <a:spLocks noGrp="1"/>
          </p:cNvSpPr>
          <p:nvPr>
            <p:ph type="title"/>
          </p:nvPr>
        </p:nvSpPr>
        <p:spPr>
          <a:xfrm>
            <a:off x="838200" y="1244184"/>
            <a:ext cx="10515600" cy="869924"/>
          </a:xfrm>
          <a:prstGeom prst="rect">
            <a:avLst/>
          </a:prstGeom>
        </p:spPr>
        <p:txBody>
          <a:bodyPr vert="horz" lIns="91440" tIns="45720" rIns="91440" bIns="45720"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AF2986-DE06-DE4C-9395-E031CB387859}"/>
              </a:ext>
            </a:extLst>
          </p:cNvPr>
          <p:cNvSpPr>
            <a:spLocks noGrp="1"/>
          </p:cNvSpPr>
          <p:nvPr>
            <p:ph type="body" idx="1"/>
          </p:nvPr>
        </p:nvSpPr>
        <p:spPr>
          <a:xfrm>
            <a:off x="838200" y="2293495"/>
            <a:ext cx="10515600" cy="388346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60E76108-1715-774E-90C6-BAF7F529E9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aleway" panose="020B0503030101060003" pitchFamily="34" charset="77"/>
              </a:defRPr>
            </a:lvl1pPr>
          </a:lstStyle>
          <a:p>
            <a:fld id="{A3750EE6-F4FC-E84C-AF13-5CDD6CE7CC66}" type="datetimeFigureOut">
              <a:rPr lang="it-IT" smtClean="0"/>
              <a:pPr/>
              <a:t>06/04/2022</a:t>
            </a:fld>
            <a:endParaRPr lang="it-IT" dirty="0"/>
          </a:p>
        </p:txBody>
      </p:sp>
      <p:sp>
        <p:nvSpPr>
          <p:cNvPr id="5" name="Segnaposto piè di pagina 4">
            <a:extLst>
              <a:ext uri="{FF2B5EF4-FFF2-40B4-BE49-F238E27FC236}">
                <a16:creationId xmlns:a16="http://schemas.microsoft.com/office/drawing/2014/main" id="{9C93133D-901F-F041-8BF9-04104E663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aleway" panose="020B0503030101060003" pitchFamily="34" charset="77"/>
              </a:defRPr>
            </a:lvl1pPr>
          </a:lstStyle>
          <a:p>
            <a:endParaRPr lang="it-IT" dirty="0"/>
          </a:p>
        </p:txBody>
      </p:sp>
      <p:sp>
        <p:nvSpPr>
          <p:cNvPr id="6" name="Segnaposto numero diapositiva 5">
            <a:extLst>
              <a:ext uri="{FF2B5EF4-FFF2-40B4-BE49-F238E27FC236}">
                <a16:creationId xmlns:a16="http://schemas.microsoft.com/office/drawing/2014/main" id="{465EA247-C9B6-7947-BF94-5DF875E42C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aleway" panose="020B0503030101060003" pitchFamily="34" charset="77"/>
              </a:defRPr>
            </a:lvl1pPr>
          </a:lstStyle>
          <a:p>
            <a:fld id="{521F8777-1489-2D4A-93C2-4300528E9CD9}" type="slidenum">
              <a:rPr lang="it-IT" smtClean="0"/>
              <a:pPr/>
              <a:t>‹N›</a:t>
            </a:fld>
            <a:endParaRPr lang="it-IT" dirty="0"/>
          </a:p>
        </p:txBody>
      </p:sp>
    </p:spTree>
    <p:extLst>
      <p:ext uri="{BB962C8B-B14F-4D97-AF65-F5344CB8AC3E}">
        <p14:creationId xmlns:p14="http://schemas.microsoft.com/office/powerpoint/2010/main" val="289759071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1" r:id="rId11"/>
  </p:sldLayoutIdLst>
  <p:txStyles>
    <p:titleStyle>
      <a:lvl1pPr algn="l" defTabSz="914400" rtl="0" eaLnBrk="1" latinLnBrk="0" hangingPunct="1">
        <a:lnSpc>
          <a:spcPct val="90000"/>
        </a:lnSpc>
        <a:spcBef>
          <a:spcPct val="0"/>
        </a:spcBef>
        <a:buNone/>
        <a:defRPr sz="4000" b="1" kern="1200">
          <a:solidFill>
            <a:srgbClr val="007BB6"/>
          </a:solidFill>
          <a:latin typeface="Raleway" panose="020B0503030101060003"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hyperlink" Target="https://crm.ecfr.eu/civicrm/mailing/url?u=165601&amp;qid=9931357" TargetMode="Externa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0C1307-183D-CB4E-83E4-965CAC12A206}"/>
              </a:ext>
            </a:extLst>
          </p:cNvPr>
          <p:cNvSpPr>
            <a:spLocks noGrp="1"/>
          </p:cNvSpPr>
          <p:nvPr>
            <p:ph type="ctrTitle"/>
          </p:nvPr>
        </p:nvSpPr>
        <p:spPr>
          <a:xfrm>
            <a:off x="2713220" y="2027549"/>
            <a:ext cx="8640580" cy="1482413"/>
          </a:xfrm>
        </p:spPr>
        <p:txBody>
          <a:bodyPr/>
          <a:lstStyle/>
          <a:p>
            <a:r>
              <a:rPr lang="it-IT" dirty="0"/>
              <a:t>Prof.ssa Simona Epasto</a:t>
            </a:r>
          </a:p>
        </p:txBody>
      </p:sp>
      <p:sp>
        <p:nvSpPr>
          <p:cNvPr id="3" name="Sottotitolo 2">
            <a:extLst>
              <a:ext uri="{FF2B5EF4-FFF2-40B4-BE49-F238E27FC236}">
                <a16:creationId xmlns:a16="http://schemas.microsoft.com/office/drawing/2014/main" id="{243ECAB6-6677-A34F-A194-030954E4B7FC}"/>
              </a:ext>
            </a:extLst>
          </p:cNvPr>
          <p:cNvSpPr>
            <a:spLocks noGrp="1"/>
          </p:cNvSpPr>
          <p:nvPr>
            <p:ph type="subTitle" idx="1"/>
          </p:nvPr>
        </p:nvSpPr>
        <p:spPr/>
        <p:txBody>
          <a:bodyPr/>
          <a:lstStyle/>
          <a:p>
            <a:r>
              <a:rPr lang="it-IT" dirty="0"/>
              <a:t>Geopolitica e Paesi Mediterranei</a:t>
            </a:r>
          </a:p>
        </p:txBody>
      </p:sp>
    </p:spTree>
    <p:extLst>
      <p:ext uri="{BB962C8B-B14F-4D97-AF65-F5344CB8AC3E}">
        <p14:creationId xmlns:p14="http://schemas.microsoft.com/office/powerpoint/2010/main" val="4125956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2AC42D-F2A0-46ED-AA52-A84D17DA2808}"/>
              </a:ext>
            </a:extLst>
          </p:cNvPr>
          <p:cNvSpPr>
            <a:spLocks noGrp="1"/>
          </p:cNvSpPr>
          <p:nvPr>
            <p:ph type="title"/>
          </p:nvPr>
        </p:nvSpPr>
        <p:spPr/>
        <p:txBody>
          <a:bodyPr/>
          <a:lstStyle/>
          <a:p>
            <a:r>
              <a:rPr lang="it-IT" dirty="0"/>
              <a:t>                                PREOCCUPAZIONI GEOPOLITICHE</a:t>
            </a:r>
          </a:p>
        </p:txBody>
      </p:sp>
      <p:sp>
        <p:nvSpPr>
          <p:cNvPr id="3" name="Segnaposto contenuto 2">
            <a:extLst>
              <a:ext uri="{FF2B5EF4-FFF2-40B4-BE49-F238E27FC236}">
                <a16:creationId xmlns:a16="http://schemas.microsoft.com/office/drawing/2014/main" id="{686B8452-5408-4B9C-B3D7-42C9EB3DD344}"/>
              </a:ext>
            </a:extLst>
          </p:cNvPr>
          <p:cNvSpPr>
            <a:spLocks noGrp="1"/>
          </p:cNvSpPr>
          <p:nvPr>
            <p:ph idx="1"/>
          </p:nvPr>
        </p:nvSpPr>
        <p:spPr>
          <a:xfrm>
            <a:off x="751113" y="1214422"/>
            <a:ext cx="11342915" cy="4936007"/>
          </a:xfrm>
        </p:spPr>
        <p:txBody>
          <a:bodyPr>
            <a:normAutofit/>
          </a:bodyPr>
          <a:lstStyle/>
          <a:p>
            <a:r>
              <a:rPr lang="it-IT" dirty="0"/>
              <a:t>L’appello USA a sospendere le collaborazioni con Huawei nello sviluppo delle proprie infrastrutture 5G è stato già seguito da </a:t>
            </a:r>
            <a:r>
              <a:rPr lang="it-IT" dirty="0">
                <a:solidFill>
                  <a:srgbClr val="00B050"/>
                </a:solidFill>
              </a:rPr>
              <a:t>Australia e Nuova Zelanda, geograficamente più vicine e sensibili alla crescente influenza cinese. </a:t>
            </a:r>
          </a:p>
          <a:p>
            <a:r>
              <a:rPr lang="it-IT" dirty="0"/>
              <a:t>Mentre in Europa, fino ad ora, a rompere con Huawei sono stati essenzialmente alcuni grandi operatori privati delle telecomunicazioni, come la </a:t>
            </a:r>
            <a:r>
              <a:rPr lang="it-IT" dirty="0">
                <a:solidFill>
                  <a:srgbClr val="FF0000"/>
                </a:solidFill>
              </a:rPr>
              <a:t>francese Orange</a:t>
            </a:r>
            <a:r>
              <a:rPr lang="it-IT" dirty="0"/>
              <a:t>. </a:t>
            </a:r>
          </a:p>
          <a:p>
            <a:r>
              <a:rPr lang="it-IT" dirty="0"/>
              <a:t>Ma il nuovo appello polacco chiede che la scelta non stia più alle singole aziende o ai singoli Paesi, ma che sia l’UE stessa a prendere una posizione netta sulla situazione.</a:t>
            </a:r>
          </a:p>
          <a:p>
            <a:endParaRPr lang="it-IT" dirty="0">
              <a:solidFill>
                <a:srgbClr val="FFFF00"/>
              </a:solidFill>
            </a:endParaRPr>
          </a:p>
        </p:txBody>
      </p:sp>
    </p:spTree>
    <p:extLst>
      <p:ext uri="{BB962C8B-B14F-4D97-AF65-F5344CB8AC3E}">
        <p14:creationId xmlns:p14="http://schemas.microsoft.com/office/powerpoint/2010/main" val="1798678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2AC42D-F2A0-46ED-AA52-A84D17DA2808}"/>
              </a:ext>
            </a:extLst>
          </p:cNvPr>
          <p:cNvSpPr>
            <a:spLocks noGrp="1"/>
          </p:cNvSpPr>
          <p:nvPr>
            <p:ph type="title"/>
          </p:nvPr>
        </p:nvSpPr>
        <p:spPr/>
        <p:txBody>
          <a:bodyPr/>
          <a:lstStyle/>
          <a:p>
            <a:r>
              <a:rPr lang="it-IT" dirty="0"/>
              <a:t>                                PREOCCUPAZIONI GEOPOLITICHE</a:t>
            </a:r>
          </a:p>
        </p:txBody>
      </p:sp>
      <p:sp>
        <p:nvSpPr>
          <p:cNvPr id="3" name="Segnaposto contenuto 2">
            <a:extLst>
              <a:ext uri="{FF2B5EF4-FFF2-40B4-BE49-F238E27FC236}">
                <a16:creationId xmlns:a16="http://schemas.microsoft.com/office/drawing/2014/main" id="{686B8452-5408-4B9C-B3D7-42C9EB3DD344}"/>
              </a:ext>
            </a:extLst>
          </p:cNvPr>
          <p:cNvSpPr>
            <a:spLocks noGrp="1"/>
          </p:cNvSpPr>
          <p:nvPr>
            <p:ph idx="1"/>
          </p:nvPr>
        </p:nvSpPr>
        <p:spPr>
          <a:xfrm>
            <a:off x="468086" y="1214422"/>
            <a:ext cx="11571514" cy="5066635"/>
          </a:xfrm>
        </p:spPr>
        <p:txBody>
          <a:bodyPr>
            <a:normAutofit/>
          </a:bodyPr>
          <a:lstStyle/>
          <a:p>
            <a:r>
              <a:rPr lang="it-IT" dirty="0"/>
              <a:t>La Cina appare effettivamente in vantaggio nella corsa all’introduzione del nuovo standard, al punto da ipotizzare le prime applicazioni commerciali già nel corso del 2019. Non solo Huawei, ma anche ZTE è tra le aziende leader nella realizzazione della rete tecnologica necessaria al 5G. </a:t>
            </a:r>
          </a:p>
          <a:p>
            <a:r>
              <a:rPr lang="it-IT" dirty="0"/>
              <a:t>Ma anche aziende di altri Paesi si sono mosse per tempo: sia negli Stati Uniti, che in Europa (in particolare </a:t>
            </a:r>
            <a:r>
              <a:rPr lang="it-IT" u="sng" dirty="0"/>
              <a:t>Ericsson </a:t>
            </a:r>
            <a:r>
              <a:rPr lang="it-IT" dirty="0"/>
              <a:t>e </a:t>
            </a:r>
            <a:r>
              <a:rPr lang="it-IT" u="sng" dirty="0"/>
              <a:t>Nokia</a:t>
            </a:r>
            <a:r>
              <a:rPr lang="it-IT" dirty="0"/>
              <a:t>), ma anche in Giappone, così come </a:t>
            </a:r>
            <a:r>
              <a:rPr lang="it-IT" u="sng" dirty="0"/>
              <a:t>Samsung</a:t>
            </a:r>
            <a:r>
              <a:rPr lang="it-IT" dirty="0"/>
              <a:t> in Corea del Sud.</a:t>
            </a:r>
          </a:p>
          <a:p>
            <a:r>
              <a:rPr lang="it-IT" dirty="0"/>
              <a:t>Nessuno ha investito quanto la Cina, però, nel preparare il terreno e spingere tutte le principali realtà nel campo della ricerca a prendere parte al progetto, con l’obiettivo di essere i primi a presentarsi operativamente sul mercato.</a:t>
            </a:r>
            <a:endParaRPr lang="it-IT" dirty="0">
              <a:solidFill>
                <a:srgbClr val="FFFF00"/>
              </a:solidFill>
            </a:endParaRPr>
          </a:p>
        </p:txBody>
      </p:sp>
    </p:spTree>
    <p:extLst>
      <p:ext uri="{BB962C8B-B14F-4D97-AF65-F5344CB8AC3E}">
        <p14:creationId xmlns:p14="http://schemas.microsoft.com/office/powerpoint/2010/main" val="5677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84EC41-293D-49E5-B2F9-D07144DA156C}"/>
              </a:ext>
            </a:extLst>
          </p:cNvPr>
          <p:cNvSpPr>
            <a:spLocks noGrp="1"/>
          </p:cNvSpPr>
          <p:nvPr>
            <p:ph type="title"/>
          </p:nvPr>
        </p:nvSpPr>
        <p:spPr/>
        <p:txBody>
          <a:bodyPr/>
          <a:lstStyle/>
          <a:p>
            <a:r>
              <a:rPr lang="it-IT" dirty="0"/>
              <a:t>                                   SCONTRO USA-CHINA</a:t>
            </a:r>
          </a:p>
        </p:txBody>
      </p:sp>
      <p:sp>
        <p:nvSpPr>
          <p:cNvPr id="3" name="Segnaposto contenuto 2">
            <a:extLst>
              <a:ext uri="{FF2B5EF4-FFF2-40B4-BE49-F238E27FC236}">
                <a16:creationId xmlns:a16="http://schemas.microsoft.com/office/drawing/2014/main" id="{0E779E8E-843E-4112-8FBD-7C8DAA1806A8}"/>
              </a:ext>
            </a:extLst>
          </p:cNvPr>
          <p:cNvSpPr>
            <a:spLocks noGrp="1"/>
          </p:cNvSpPr>
          <p:nvPr>
            <p:ph idx="1"/>
          </p:nvPr>
        </p:nvSpPr>
        <p:spPr>
          <a:xfrm>
            <a:off x="76199" y="1412776"/>
            <a:ext cx="11680371" cy="5040560"/>
          </a:xfrm>
        </p:spPr>
        <p:txBody>
          <a:bodyPr>
            <a:normAutofit/>
          </a:bodyPr>
          <a:lstStyle/>
          <a:p>
            <a:r>
              <a:rPr lang="it-IT" dirty="0"/>
              <a:t>Questa corsa cinese contro il tempo, a sua volta, nasce però da quella che è una debolezza di cui Pechino è certamente consapevole. Oltre all’infrastruttura stessa, lo scontro è aperto anche sullo sviluppo delle applicazioni che utilizzeranno la nuova tecnologia. In ogni settore: energetico, dei trasporti, industriale, della salute e così via.</a:t>
            </a:r>
          </a:p>
          <a:p>
            <a:r>
              <a:rPr lang="it-IT" dirty="0"/>
              <a:t>E in questo campo gli Stati Uniti mantengono un grande vantaggio competitivo, legato alla maggiore capacità di innovazione delle aziende americane. L’unica possibilità di colmare il divario con la </a:t>
            </a:r>
            <a:r>
              <a:rPr lang="it-IT" u="sng" dirty="0"/>
              <a:t>Silicon Valley</a:t>
            </a:r>
            <a:r>
              <a:rPr lang="it-IT" dirty="0"/>
              <a:t>, dunque, appare a Pechino quella di sfruttare il vantaggio temporale per testare e provare concretamente le applicazioni.</a:t>
            </a:r>
          </a:p>
        </p:txBody>
      </p:sp>
    </p:spTree>
    <p:extLst>
      <p:ext uri="{BB962C8B-B14F-4D97-AF65-F5344CB8AC3E}">
        <p14:creationId xmlns:p14="http://schemas.microsoft.com/office/powerpoint/2010/main" val="1337834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B17077-DA2B-4ABA-8175-0AEE32E84E5A}"/>
              </a:ext>
            </a:extLst>
          </p:cNvPr>
          <p:cNvSpPr>
            <a:spLocks noGrp="1"/>
          </p:cNvSpPr>
          <p:nvPr>
            <p:ph type="title"/>
          </p:nvPr>
        </p:nvSpPr>
        <p:spPr/>
        <p:txBody>
          <a:bodyPr/>
          <a:lstStyle/>
          <a:p>
            <a:r>
              <a:rPr lang="it-IT" dirty="0"/>
              <a:t>                                  ASPETTI STRATEGICI</a:t>
            </a:r>
          </a:p>
        </p:txBody>
      </p:sp>
      <p:sp>
        <p:nvSpPr>
          <p:cNvPr id="3" name="Segnaposto contenuto 2">
            <a:extLst>
              <a:ext uri="{FF2B5EF4-FFF2-40B4-BE49-F238E27FC236}">
                <a16:creationId xmlns:a16="http://schemas.microsoft.com/office/drawing/2014/main" id="{70C9ABD3-D33A-4178-833D-89F8BAC979F4}"/>
              </a:ext>
            </a:extLst>
          </p:cNvPr>
          <p:cNvSpPr>
            <a:spLocks noGrp="1"/>
          </p:cNvSpPr>
          <p:nvPr>
            <p:ph idx="1"/>
          </p:nvPr>
        </p:nvSpPr>
        <p:spPr>
          <a:xfrm>
            <a:off x="413657" y="1600200"/>
            <a:ext cx="11691257" cy="4746171"/>
          </a:xfrm>
        </p:spPr>
        <p:txBody>
          <a:bodyPr>
            <a:normAutofit lnSpcReduction="10000"/>
          </a:bodyPr>
          <a:lstStyle/>
          <a:p>
            <a:r>
              <a:rPr lang="it-IT" dirty="0"/>
              <a:t>Qui entra in gioco il secondo aspetto strategico per la Cina che fa molta paura a Washington; </a:t>
            </a:r>
            <a:r>
              <a:rPr lang="it-IT" dirty="0">
                <a:solidFill>
                  <a:srgbClr val="FF0000"/>
                </a:solidFill>
              </a:rPr>
              <a:t>la rincorsa alla leadership tecnologica.</a:t>
            </a:r>
          </a:p>
          <a:p>
            <a:r>
              <a:rPr lang="it-IT" dirty="0"/>
              <a:t>Esiste una dichiarazione strategica firmata dal governo di Pechino nel 2015: il “Made in China 2025”, un </a:t>
            </a:r>
            <a:r>
              <a:rPr lang="it-IT" u="sng" dirty="0"/>
              <a:t>progetto </a:t>
            </a:r>
            <a:r>
              <a:rPr lang="it-IT" dirty="0"/>
              <a:t>governativo decennale con l’obiettivo di rendere la Cina leader nelle tecnologie avanzate. </a:t>
            </a:r>
          </a:p>
          <a:p>
            <a:r>
              <a:rPr lang="it-IT" dirty="0"/>
              <a:t>Prima ancora che di un obiettivo competitivo e politico si tratta di una </a:t>
            </a:r>
            <a:r>
              <a:rPr lang="it-IT" dirty="0">
                <a:solidFill>
                  <a:srgbClr val="FF66CC"/>
                </a:solidFill>
              </a:rPr>
              <a:t>necessità economica e sociale</a:t>
            </a:r>
            <a:r>
              <a:rPr lang="it-IT" dirty="0"/>
              <a:t>. La forza lavoro cinese sta invecchiando e vede crescere il suo costo anno dopo anno, spingendo sempre più le imprese a spostare le produzioni in nuove aree emergenti. Riorientare l’economia cinese dalla manifattura di massa a settori quali l’IT, la robotica, la componentistica avanzata, è </a:t>
            </a:r>
            <a:r>
              <a:rPr lang="it-IT" dirty="0">
                <a:solidFill>
                  <a:srgbClr val="00B050"/>
                </a:solidFill>
              </a:rPr>
              <a:t>fondamentale per garantire nel medio termine la crescita del benessere della popolazione cinese su cui si fonda la tenuta del governo autocratico di Pechino</a:t>
            </a:r>
            <a:r>
              <a:rPr lang="it-IT" dirty="0">
                <a:solidFill>
                  <a:srgbClr val="FFFF00"/>
                </a:solidFill>
              </a:rPr>
              <a:t>.</a:t>
            </a:r>
          </a:p>
          <a:p>
            <a:endParaRPr lang="it-IT" dirty="0">
              <a:solidFill>
                <a:srgbClr val="FF0000"/>
              </a:solidFill>
            </a:endParaRPr>
          </a:p>
          <a:p>
            <a:endParaRPr lang="it-IT" dirty="0"/>
          </a:p>
        </p:txBody>
      </p:sp>
    </p:spTree>
    <p:extLst>
      <p:ext uri="{BB962C8B-B14F-4D97-AF65-F5344CB8AC3E}">
        <p14:creationId xmlns:p14="http://schemas.microsoft.com/office/powerpoint/2010/main" val="3770827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B17077-DA2B-4ABA-8175-0AEE32E84E5A}"/>
              </a:ext>
            </a:extLst>
          </p:cNvPr>
          <p:cNvSpPr>
            <a:spLocks noGrp="1"/>
          </p:cNvSpPr>
          <p:nvPr>
            <p:ph type="title"/>
          </p:nvPr>
        </p:nvSpPr>
        <p:spPr/>
        <p:txBody>
          <a:bodyPr/>
          <a:lstStyle/>
          <a:p>
            <a:r>
              <a:rPr lang="it-IT" dirty="0"/>
              <a:t>                                  ASPETTI STRATEGICI</a:t>
            </a:r>
          </a:p>
        </p:txBody>
      </p:sp>
      <p:sp>
        <p:nvSpPr>
          <p:cNvPr id="3" name="Segnaposto contenuto 2">
            <a:extLst>
              <a:ext uri="{FF2B5EF4-FFF2-40B4-BE49-F238E27FC236}">
                <a16:creationId xmlns:a16="http://schemas.microsoft.com/office/drawing/2014/main" id="{70C9ABD3-D33A-4178-833D-89F8BAC979F4}"/>
              </a:ext>
            </a:extLst>
          </p:cNvPr>
          <p:cNvSpPr>
            <a:spLocks noGrp="1"/>
          </p:cNvSpPr>
          <p:nvPr>
            <p:ph idx="1"/>
          </p:nvPr>
        </p:nvSpPr>
        <p:spPr>
          <a:xfrm>
            <a:off x="468086" y="1484784"/>
            <a:ext cx="11647714" cy="4850702"/>
          </a:xfrm>
        </p:spPr>
        <p:txBody>
          <a:bodyPr>
            <a:normAutofit fontScale="92500" lnSpcReduction="20000"/>
          </a:bodyPr>
          <a:lstStyle/>
          <a:p>
            <a:r>
              <a:rPr lang="it-IT" dirty="0"/>
              <a:t>Dal punto di vista internazionale, probabilmente sono da scartare le ipotesi catastrofiche che vedono la Cina pronta a prendersi le prime tecnologie utili per aggredire subito Stati Uniti e alleati. Considerando l’elevato grado d’interdipendenza tra le economie dei due Paesi, non è al momento nell’interesse di Pechino scontrarsi apertamente con Washington. Certamente però ridurre il gap tecnologico verso gli Stati Uniti costituisce per il governo cinese un obiettivo importante per poter consolidare la propria posizione in ambito internazionale.</a:t>
            </a:r>
          </a:p>
          <a:p>
            <a:r>
              <a:rPr lang="it-IT" dirty="0"/>
              <a:t>Per rincorrere il rivale americano, la Cina sta in primo luogo aumentando gli investimenti in </a:t>
            </a:r>
            <a:r>
              <a:rPr lang="it-IT" u="sng" dirty="0"/>
              <a:t>Ricerca e Sviluppo </a:t>
            </a:r>
            <a:r>
              <a:rPr lang="it-IT" dirty="0"/>
              <a:t> Al momento Pechino destina a questo fine poco più del 2% del </a:t>
            </a:r>
            <a:r>
              <a:rPr lang="it-IT" u="sng" dirty="0"/>
              <a:t>PIL</a:t>
            </a:r>
            <a:r>
              <a:rPr lang="it-IT" dirty="0"/>
              <a:t>, una percentuale maggiore di quella di gran parte dei Paesi occidentali ad economia avanzata, ma non ancora ai livelli delle grandi protagoniste della tecnologia mondiale: Stati Uniti, Germania e Giappone. Agli investimenti diretti tuttavia occorre aggiungere il sostegno che Pechino elargisce a grandi compagne private strettamente legate al governo, come Huawei.</a:t>
            </a:r>
          </a:p>
        </p:txBody>
      </p:sp>
    </p:spTree>
    <p:extLst>
      <p:ext uri="{BB962C8B-B14F-4D97-AF65-F5344CB8AC3E}">
        <p14:creationId xmlns:p14="http://schemas.microsoft.com/office/powerpoint/2010/main" val="3421202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B17077-DA2B-4ABA-8175-0AEE32E84E5A}"/>
              </a:ext>
            </a:extLst>
          </p:cNvPr>
          <p:cNvSpPr>
            <a:spLocks noGrp="1"/>
          </p:cNvSpPr>
          <p:nvPr>
            <p:ph type="title"/>
          </p:nvPr>
        </p:nvSpPr>
        <p:spPr/>
        <p:txBody>
          <a:bodyPr/>
          <a:lstStyle/>
          <a:p>
            <a:r>
              <a:rPr lang="it-IT" dirty="0"/>
              <a:t>                                  ASPETTI STRATEGICI</a:t>
            </a:r>
          </a:p>
        </p:txBody>
      </p:sp>
      <p:sp>
        <p:nvSpPr>
          <p:cNvPr id="3" name="Segnaposto contenuto 2">
            <a:extLst>
              <a:ext uri="{FF2B5EF4-FFF2-40B4-BE49-F238E27FC236}">
                <a16:creationId xmlns:a16="http://schemas.microsoft.com/office/drawing/2014/main" id="{70C9ABD3-D33A-4178-833D-89F8BAC979F4}"/>
              </a:ext>
            </a:extLst>
          </p:cNvPr>
          <p:cNvSpPr>
            <a:spLocks noGrp="1"/>
          </p:cNvSpPr>
          <p:nvPr>
            <p:ph idx="1"/>
          </p:nvPr>
        </p:nvSpPr>
        <p:spPr>
          <a:xfrm>
            <a:off x="468085" y="1214422"/>
            <a:ext cx="11473543" cy="5229921"/>
          </a:xfrm>
        </p:spPr>
        <p:txBody>
          <a:bodyPr>
            <a:normAutofit fontScale="85000" lnSpcReduction="20000"/>
          </a:bodyPr>
          <a:lstStyle/>
          <a:p>
            <a:r>
              <a:rPr lang="it-IT" dirty="0"/>
              <a:t>Un’industria per l’alta tecnologia cinese competitiva a livello globale è il primo dei grandi obiettivi strategici di Pechino, in quanto ciò potrebbe permettere di dipendere sempre meno dagli investimenti ad opera di governi e imprese stranieri, esattamente come oggi la leadership americana in molti campi tecnologicamente avanzati consente a Washington di operare in maniera unilaterale. Per velocizzare questo processo la Cina sta operando su due grandi direttrici: una per i mercati internazionali, l’altra per il mercato interno.</a:t>
            </a:r>
          </a:p>
          <a:p>
            <a:r>
              <a:rPr lang="it-IT" dirty="0"/>
              <a:t>Dal punto di vista internazionale Pechino incoraggia le aziende cinesi ad effettuare importanti acquisizioni di compagnie straniere in settori chiave. Un apparentemente semplice caso di richiesta d’acquisizione di un’impresa in bancarotta ha destato l’attenzione del noto magazine americano </a:t>
            </a:r>
            <a:r>
              <a:rPr lang="it-IT" i="1" u="sng" dirty="0"/>
              <a:t>Politico</a:t>
            </a:r>
            <a:r>
              <a:rPr lang="it-IT" dirty="0"/>
              <a:t>. La compagnia a rischio fallimento è la californiana </a:t>
            </a:r>
            <a:r>
              <a:rPr lang="it-IT" dirty="0">
                <a:solidFill>
                  <a:srgbClr val="00B050"/>
                </a:solidFill>
              </a:rPr>
              <a:t>ATop Tech,</a:t>
            </a:r>
            <a:r>
              <a:rPr lang="it-IT" dirty="0"/>
              <a:t> all’avanguardia nella realizzazione di chip. Ad acquistarla, una compagnia cinese con sede ad Hong Kong. Secondo l’analisi di </a:t>
            </a:r>
            <a:r>
              <a:rPr lang="it-IT" i="1" dirty="0"/>
              <a:t>Politico</a:t>
            </a:r>
            <a:r>
              <a:rPr lang="it-IT" dirty="0"/>
              <a:t>, le tecnologie sviluppate dall’azienda americana rientrano in quelle che il governo americano definisce «tecnologie d’importanza critica per la sicurezza e le capacità di difesa americane». Eppure il governo americano non è intervenuto, mostrandosi, secondo il magazine, in difficoltà nel proteggere gli asset tecnologici sviluppati dal proprio comparto privato.</a:t>
            </a:r>
          </a:p>
          <a:p>
            <a:endParaRPr lang="it-IT" dirty="0">
              <a:solidFill>
                <a:srgbClr val="FF0000"/>
              </a:solidFill>
            </a:endParaRPr>
          </a:p>
          <a:p>
            <a:endParaRPr lang="it-IT" dirty="0"/>
          </a:p>
        </p:txBody>
      </p:sp>
    </p:spTree>
    <p:extLst>
      <p:ext uri="{BB962C8B-B14F-4D97-AF65-F5344CB8AC3E}">
        <p14:creationId xmlns:p14="http://schemas.microsoft.com/office/powerpoint/2010/main" val="1872410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B17077-DA2B-4ABA-8175-0AEE32E84E5A}"/>
              </a:ext>
            </a:extLst>
          </p:cNvPr>
          <p:cNvSpPr>
            <a:spLocks noGrp="1"/>
          </p:cNvSpPr>
          <p:nvPr>
            <p:ph type="title"/>
          </p:nvPr>
        </p:nvSpPr>
        <p:spPr/>
        <p:txBody>
          <a:bodyPr/>
          <a:lstStyle/>
          <a:p>
            <a:r>
              <a:rPr lang="it-IT" dirty="0"/>
              <a:t>                                  ASPETTI STRATEGICI</a:t>
            </a:r>
          </a:p>
        </p:txBody>
      </p:sp>
      <p:sp>
        <p:nvSpPr>
          <p:cNvPr id="3" name="Segnaposto contenuto 2">
            <a:extLst>
              <a:ext uri="{FF2B5EF4-FFF2-40B4-BE49-F238E27FC236}">
                <a16:creationId xmlns:a16="http://schemas.microsoft.com/office/drawing/2014/main" id="{70C9ABD3-D33A-4178-833D-89F8BAC979F4}"/>
              </a:ext>
            </a:extLst>
          </p:cNvPr>
          <p:cNvSpPr>
            <a:spLocks noGrp="1"/>
          </p:cNvSpPr>
          <p:nvPr>
            <p:ph idx="1"/>
          </p:nvPr>
        </p:nvSpPr>
        <p:spPr>
          <a:xfrm>
            <a:off x="261257" y="1214422"/>
            <a:ext cx="11832772" cy="4903349"/>
          </a:xfrm>
        </p:spPr>
        <p:txBody>
          <a:bodyPr>
            <a:normAutofit/>
          </a:bodyPr>
          <a:lstStyle/>
          <a:p>
            <a:r>
              <a:rPr lang="it-IT" dirty="0"/>
              <a:t>Ma non sono solo gli Stati Uniti ad essere finiti nel mirino. Secondo un </a:t>
            </a:r>
            <a:r>
              <a:rPr lang="it-IT" u="sng" dirty="0"/>
              <a:t>rapporto </a:t>
            </a:r>
            <a:r>
              <a:rPr lang="it-IT" dirty="0"/>
              <a:t>annuale Baker McKenzie sulle transazioni globali, in risposta ai dazi imposti da Trump, gli investimenti cinesi si stanno drasticamente spostando dagli Stati Uniti all’Eurozona. </a:t>
            </a:r>
          </a:p>
          <a:p>
            <a:r>
              <a:rPr lang="it-IT" dirty="0"/>
              <a:t>Solo negli ultimi tempi c’è stata una prima reazione da parte dei governi europei, con </a:t>
            </a:r>
            <a:r>
              <a:rPr lang="it-IT" u="sng" dirty="0"/>
              <a:t>la Merkel </a:t>
            </a:r>
            <a:r>
              <a:rPr lang="it-IT" dirty="0"/>
              <a:t>che ha posto il </a:t>
            </a:r>
            <a:r>
              <a:rPr lang="it-IT" u="sng" dirty="0"/>
              <a:t>veto</a:t>
            </a:r>
            <a:r>
              <a:rPr lang="it-IT" dirty="0"/>
              <a:t> all’acquisizione della Leifeld da parte di Yantai Taihai Group per ragioni di sicurezza (la Leifeld produce componenti utilizzate nel comparto nucleare e aerospaziale tedesco).</a:t>
            </a:r>
          </a:p>
          <a:p>
            <a:r>
              <a:rPr lang="it-IT" dirty="0"/>
              <a:t>Se i governi occidentali solo recentemente stanno cercando di dare </a:t>
            </a:r>
            <a:r>
              <a:rPr lang="it-IT" u="sng" dirty="0"/>
              <a:t>risposte </a:t>
            </a:r>
            <a:r>
              <a:rPr lang="it-IT" dirty="0"/>
              <a:t>all’acquisizione di tecnologia da parte cinese, in campo interno sembra che Pechino da anni si stia muovendo per regolamentare l’afflusso di tecnologia da e verso il Paese. </a:t>
            </a:r>
          </a:p>
          <a:p>
            <a:endParaRPr lang="it-IT" dirty="0">
              <a:solidFill>
                <a:srgbClr val="FF0000"/>
              </a:solidFill>
            </a:endParaRPr>
          </a:p>
          <a:p>
            <a:endParaRPr lang="it-IT" dirty="0"/>
          </a:p>
        </p:txBody>
      </p:sp>
    </p:spTree>
    <p:extLst>
      <p:ext uri="{BB962C8B-B14F-4D97-AF65-F5344CB8AC3E}">
        <p14:creationId xmlns:p14="http://schemas.microsoft.com/office/powerpoint/2010/main" val="569316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B17077-DA2B-4ABA-8175-0AEE32E84E5A}"/>
              </a:ext>
            </a:extLst>
          </p:cNvPr>
          <p:cNvSpPr>
            <a:spLocks noGrp="1"/>
          </p:cNvSpPr>
          <p:nvPr>
            <p:ph type="title"/>
          </p:nvPr>
        </p:nvSpPr>
        <p:spPr/>
        <p:txBody>
          <a:bodyPr/>
          <a:lstStyle/>
          <a:p>
            <a:r>
              <a:rPr lang="it-IT" dirty="0"/>
              <a:t>                                   ASPETTI STRATEGICI</a:t>
            </a:r>
          </a:p>
        </p:txBody>
      </p:sp>
      <p:sp>
        <p:nvSpPr>
          <p:cNvPr id="3" name="Segnaposto contenuto 2">
            <a:extLst>
              <a:ext uri="{FF2B5EF4-FFF2-40B4-BE49-F238E27FC236}">
                <a16:creationId xmlns:a16="http://schemas.microsoft.com/office/drawing/2014/main" id="{70C9ABD3-D33A-4178-833D-89F8BAC979F4}"/>
              </a:ext>
            </a:extLst>
          </p:cNvPr>
          <p:cNvSpPr>
            <a:spLocks noGrp="1"/>
          </p:cNvSpPr>
          <p:nvPr>
            <p:ph idx="1"/>
          </p:nvPr>
        </p:nvSpPr>
        <p:spPr>
          <a:xfrm>
            <a:off x="413657" y="1214422"/>
            <a:ext cx="11462657" cy="4936007"/>
          </a:xfrm>
        </p:spPr>
        <p:txBody>
          <a:bodyPr>
            <a:normAutofit lnSpcReduction="10000"/>
          </a:bodyPr>
          <a:lstStyle/>
          <a:p>
            <a:r>
              <a:rPr lang="it-IT" dirty="0"/>
              <a:t>Un recente braccio di ferro tra Stati Uniti e Cina all’interno dell’</a:t>
            </a:r>
            <a:r>
              <a:rPr lang="it-IT" u="sng" dirty="0"/>
              <a:t>Organizzazione mondiale del commercio </a:t>
            </a:r>
            <a:r>
              <a:rPr lang="it-IT" dirty="0"/>
              <a:t>è nato proprio dalla </a:t>
            </a:r>
            <a:r>
              <a:rPr lang="it-IT" u="sng" dirty="0"/>
              <a:t>denuncia </a:t>
            </a:r>
            <a:r>
              <a:rPr lang="it-IT" dirty="0"/>
              <a:t>dell’ambasciatore americano al WTO Shea. Secondo Shea esistono regole “non scritte” che impongono alle aziende straniere che investono in Cina di condividere le tecnologie per avere il permesso a operare all’interno del Paese. L’omologo cinese di Shea ha respinto le accuse affermando che non esistono regole di alcun tipo che impongano alle aziende estere di traferire tecnologie in Cina. Accuse simili sono tuttavia state formulate anche dai Paesi </a:t>
            </a:r>
            <a:r>
              <a:rPr lang="it-IT" u="sng" dirty="0"/>
              <a:t>dell’Eurozona.</a:t>
            </a:r>
          </a:p>
          <a:p>
            <a:r>
              <a:rPr lang="it-IT" dirty="0"/>
              <a:t>L’attuale caso Huawei verte proprio sulla presenza di tecnologia americana trasferita in Iran attraverso i prodotti dell’azienda, e sicuramente porterà a ulteriori polemiche e attriti legati alle pratiche di trasferimento forzato di tecnologia che non sono certo esclusiva di Pechino.</a:t>
            </a:r>
          </a:p>
          <a:p>
            <a:endParaRPr lang="it-IT" dirty="0">
              <a:solidFill>
                <a:srgbClr val="FF0000"/>
              </a:solidFill>
            </a:endParaRPr>
          </a:p>
          <a:p>
            <a:endParaRPr lang="it-IT" dirty="0"/>
          </a:p>
        </p:txBody>
      </p:sp>
    </p:spTree>
    <p:extLst>
      <p:ext uri="{BB962C8B-B14F-4D97-AF65-F5344CB8AC3E}">
        <p14:creationId xmlns:p14="http://schemas.microsoft.com/office/powerpoint/2010/main" val="953780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C3E0D3-B535-4B91-A92E-86ED7310CAFA}"/>
              </a:ext>
            </a:extLst>
          </p:cNvPr>
          <p:cNvSpPr>
            <a:spLocks noGrp="1"/>
          </p:cNvSpPr>
          <p:nvPr>
            <p:ph type="title"/>
          </p:nvPr>
        </p:nvSpPr>
        <p:spPr/>
        <p:txBody>
          <a:bodyPr/>
          <a:lstStyle/>
          <a:p>
            <a:r>
              <a:rPr lang="it-IT" dirty="0"/>
              <a:t>                                   GUERRA TECNOLOGICA?</a:t>
            </a:r>
          </a:p>
        </p:txBody>
      </p:sp>
      <p:sp>
        <p:nvSpPr>
          <p:cNvPr id="3" name="Segnaposto contenuto 2">
            <a:extLst>
              <a:ext uri="{FF2B5EF4-FFF2-40B4-BE49-F238E27FC236}">
                <a16:creationId xmlns:a16="http://schemas.microsoft.com/office/drawing/2014/main" id="{A290FA09-6309-45CD-8C29-BFC8D745BCE4}"/>
              </a:ext>
            </a:extLst>
          </p:cNvPr>
          <p:cNvSpPr>
            <a:spLocks noGrp="1"/>
          </p:cNvSpPr>
          <p:nvPr>
            <p:ph idx="1"/>
          </p:nvPr>
        </p:nvSpPr>
        <p:spPr>
          <a:xfrm>
            <a:off x="54429" y="1331054"/>
            <a:ext cx="12006942" cy="5037089"/>
          </a:xfrm>
        </p:spPr>
        <p:txBody>
          <a:bodyPr>
            <a:normAutofit fontScale="92500" lnSpcReduction="20000"/>
          </a:bodyPr>
          <a:lstStyle/>
          <a:p>
            <a:r>
              <a:rPr lang="it-IT" dirty="0"/>
              <a:t>Prima dell’avvento delle tecnologie per l’informatica, la competizione tra potenze era un aspetto relegato all’azione di governo, soprattutto in ambito diplomatico e militare. </a:t>
            </a:r>
          </a:p>
          <a:p>
            <a:r>
              <a:rPr lang="it-IT" dirty="0"/>
              <a:t>Oggi l’evoluzione tecnologica e informatica corre a un passo che nessun governo è in grado di tenere, Stati Uniti compresi. Questo significa che i governi, esattamente come gli agenti privati, competono e operano sulle stesse tecnologie a disposizione del mercato e dei singoli cittadini.</a:t>
            </a:r>
          </a:p>
          <a:p>
            <a:r>
              <a:rPr lang="it-IT" dirty="0"/>
              <a:t>Oggi lo spionaggio tecnologico si concretizza, ad esempio, nel recente caso di </a:t>
            </a:r>
            <a:r>
              <a:rPr lang="it-IT" u="sng" dirty="0"/>
              <a:t>microchip </a:t>
            </a:r>
            <a:r>
              <a:rPr lang="it-IT" dirty="0"/>
              <a:t>spia cinesi usati per carpire informazioni da </a:t>
            </a:r>
            <a:r>
              <a:rPr lang="it-IT" u="sng" dirty="0"/>
              <a:t>Amazon</a:t>
            </a:r>
            <a:r>
              <a:rPr lang="it-IT" dirty="0"/>
              <a:t> e Apple. </a:t>
            </a:r>
          </a:p>
          <a:p>
            <a:r>
              <a:rPr lang="it-IT" dirty="0"/>
              <a:t>Le ripercussioni della guerra tecnologica avranno sempre più effetti immediati sulla vita di ogni singolo cittadino. E non sarà un aspetto prettamente “immateriale”.</a:t>
            </a:r>
          </a:p>
          <a:p>
            <a:r>
              <a:rPr lang="it-IT" dirty="0"/>
              <a:t>Sempre di più la rete sarà fondamentale per il funzionamento di fabbriche, macchinari e impianti, fino ai semafori e alle centrali energetiche</a:t>
            </a:r>
            <a:r>
              <a:rPr lang="it-IT" dirty="0">
                <a:solidFill>
                  <a:srgbClr val="FF0000"/>
                </a:solidFill>
              </a:rPr>
              <a:t>. Controllare le tecnologie informatiche significherà, in questo secolo, poter colpire al cuore qualunque Paese ostile. </a:t>
            </a:r>
          </a:p>
          <a:p>
            <a:endParaRPr lang="it-IT" dirty="0"/>
          </a:p>
        </p:txBody>
      </p:sp>
    </p:spTree>
    <p:extLst>
      <p:ext uri="{BB962C8B-B14F-4D97-AF65-F5344CB8AC3E}">
        <p14:creationId xmlns:p14="http://schemas.microsoft.com/office/powerpoint/2010/main" val="4044656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F89ABA-1FE1-4C4A-B86E-324158F754CD}"/>
              </a:ext>
            </a:extLst>
          </p:cNvPr>
          <p:cNvSpPr>
            <a:spLocks noGrp="1"/>
          </p:cNvSpPr>
          <p:nvPr>
            <p:ph type="title"/>
          </p:nvPr>
        </p:nvSpPr>
        <p:spPr/>
        <p:txBody>
          <a:bodyPr/>
          <a:lstStyle/>
          <a:p>
            <a:r>
              <a:rPr lang="it-IT" dirty="0"/>
              <a:t>                                   RISVOLTI SCONTRO USA-CHINA</a:t>
            </a:r>
          </a:p>
        </p:txBody>
      </p:sp>
      <p:sp>
        <p:nvSpPr>
          <p:cNvPr id="3" name="Segnaposto contenuto 2">
            <a:extLst>
              <a:ext uri="{FF2B5EF4-FFF2-40B4-BE49-F238E27FC236}">
                <a16:creationId xmlns:a16="http://schemas.microsoft.com/office/drawing/2014/main" id="{B05348DC-92BE-4103-8DF4-5583A76EF16D}"/>
              </a:ext>
            </a:extLst>
          </p:cNvPr>
          <p:cNvSpPr>
            <a:spLocks noGrp="1"/>
          </p:cNvSpPr>
          <p:nvPr>
            <p:ph idx="1"/>
          </p:nvPr>
        </p:nvSpPr>
        <p:spPr>
          <a:xfrm>
            <a:off x="272143" y="1338943"/>
            <a:ext cx="11919857" cy="4909458"/>
          </a:xfrm>
        </p:spPr>
        <p:txBody>
          <a:bodyPr>
            <a:normAutofit/>
          </a:bodyPr>
          <a:lstStyle/>
          <a:p>
            <a:r>
              <a:rPr lang="it-IT" dirty="0"/>
              <a:t>Una spaccatura del genere, che potenzialmente potrebbe portare anche allo sviluppo di due standard tecnologici parzialmente incompatibili, uno legato alla Cina e uno agli Stati Uniti, mette in </a:t>
            </a:r>
            <a:r>
              <a:rPr lang="it-IT" dirty="0">
                <a:solidFill>
                  <a:srgbClr val="00B050"/>
                </a:solidFill>
              </a:rPr>
              <a:t>seria difficoltà i Paesi terzi. </a:t>
            </a:r>
          </a:p>
          <a:p>
            <a:r>
              <a:rPr lang="it-IT" dirty="0"/>
              <a:t>I tradizionali alleati americani saranno certamente messi sotto pressione per distanziarsi dalla Cina. Ma è chiaro che questo avrebbe come conseguenza un rallentamento del passaggio al 5G e un aumento dei costi.</a:t>
            </a:r>
          </a:p>
          <a:p>
            <a:r>
              <a:rPr lang="it-IT" dirty="0">
                <a:solidFill>
                  <a:srgbClr val="FF0000"/>
                </a:solidFill>
              </a:rPr>
              <a:t>In Africa, Sud America e Medio Oriente</a:t>
            </a:r>
            <a:r>
              <a:rPr lang="it-IT" dirty="0"/>
              <a:t>, ciò potrebbe spingere molti Paesi in via di sviluppo, per i quali sarà prioritaria la questione dei costi di realizzazione delle infrastrutture e di attivazione dei servizi, ad affidarsi comunque alle tecnologie cinesi.</a:t>
            </a:r>
          </a:p>
          <a:p>
            <a:endParaRPr lang="it-IT" dirty="0"/>
          </a:p>
          <a:p>
            <a:endParaRPr lang="it-IT" dirty="0"/>
          </a:p>
          <a:p>
            <a:endParaRPr lang="it-IT" dirty="0"/>
          </a:p>
        </p:txBody>
      </p:sp>
    </p:spTree>
    <p:extLst>
      <p:ext uri="{BB962C8B-B14F-4D97-AF65-F5344CB8AC3E}">
        <p14:creationId xmlns:p14="http://schemas.microsoft.com/office/powerpoint/2010/main" val="3493649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52894B-70F4-9F4A-B7C6-068ED1B0CB71}"/>
              </a:ext>
            </a:extLst>
          </p:cNvPr>
          <p:cNvSpPr>
            <a:spLocks noGrp="1"/>
          </p:cNvSpPr>
          <p:nvPr>
            <p:ph type="title"/>
          </p:nvPr>
        </p:nvSpPr>
        <p:spPr/>
        <p:txBody>
          <a:bodyPr/>
          <a:lstStyle/>
          <a:p>
            <a:pPr algn="ctr"/>
            <a:r>
              <a:rPr lang="es-ES" b="1"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GEOPOLITICA DEL 5G</a:t>
            </a:r>
            <a:endParaRPr lang="it-IT" dirty="0"/>
          </a:p>
        </p:txBody>
      </p:sp>
      <p:sp>
        <p:nvSpPr>
          <p:cNvPr id="3" name="Segnaposto testo 2">
            <a:extLst>
              <a:ext uri="{FF2B5EF4-FFF2-40B4-BE49-F238E27FC236}">
                <a16:creationId xmlns:a16="http://schemas.microsoft.com/office/drawing/2014/main" id="{44546E72-B7B5-8A49-A711-8EB40DFD703D}"/>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43242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6F1BF-D1D7-43E4-9ED7-CCD1BC9D9B36}"/>
              </a:ext>
            </a:extLst>
          </p:cNvPr>
          <p:cNvSpPr>
            <a:spLocks noGrp="1"/>
          </p:cNvSpPr>
          <p:nvPr>
            <p:ph type="title"/>
          </p:nvPr>
        </p:nvSpPr>
        <p:spPr/>
        <p:txBody>
          <a:bodyPr/>
          <a:lstStyle/>
          <a:p>
            <a:r>
              <a:rPr lang="it-IT" dirty="0"/>
              <a:t>                                   GEOPOLITICA DEL 5 G</a:t>
            </a:r>
          </a:p>
        </p:txBody>
      </p:sp>
      <p:sp>
        <p:nvSpPr>
          <p:cNvPr id="3" name="Segnaposto contenuto 2">
            <a:extLst>
              <a:ext uri="{FF2B5EF4-FFF2-40B4-BE49-F238E27FC236}">
                <a16:creationId xmlns:a16="http://schemas.microsoft.com/office/drawing/2014/main" id="{6A04E4AB-467D-40F2-8861-A1B0BBE80541}"/>
              </a:ext>
            </a:extLst>
          </p:cNvPr>
          <p:cNvSpPr>
            <a:spLocks noGrp="1"/>
          </p:cNvSpPr>
          <p:nvPr>
            <p:ph idx="1"/>
          </p:nvPr>
        </p:nvSpPr>
        <p:spPr/>
        <p:txBody>
          <a:bodyPr>
            <a:normAutofit fontScale="92500" lnSpcReduction="10000"/>
          </a:bodyPr>
          <a:lstStyle/>
          <a:p>
            <a:r>
              <a:rPr lang="it-IT" dirty="0">
                <a:solidFill>
                  <a:srgbClr val="FF66CC"/>
                </a:solidFill>
              </a:rPr>
              <a:t>Per Europa, Giappone e Corea</a:t>
            </a:r>
            <a:r>
              <a:rPr lang="it-IT" dirty="0"/>
              <a:t>, che possiedono un know-how già esistente e maggiori risorse economiche, la scelta potrebbe essere quella di cercare di realizzare in autonomia la rete, mentre secondo altri sarebbe comunque necessario fare squadra con gli USA, affidandosi in parte a tecnologie statunitensi.</a:t>
            </a:r>
          </a:p>
          <a:p>
            <a:r>
              <a:rPr lang="it-IT" dirty="0"/>
              <a:t>In particolare, </a:t>
            </a:r>
            <a:r>
              <a:rPr lang="it-IT" dirty="0">
                <a:solidFill>
                  <a:srgbClr val="92D050"/>
                </a:solidFill>
              </a:rPr>
              <a:t>nell’Unione Europea </a:t>
            </a:r>
            <a:r>
              <a:rPr lang="it-IT" dirty="0"/>
              <a:t>non sembra esserci al momento una posizione chiara in merito e in </a:t>
            </a:r>
            <a:r>
              <a:rPr lang="it-IT" dirty="0">
                <a:solidFill>
                  <a:srgbClr val="00B0F0"/>
                </a:solidFill>
              </a:rPr>
              <a:t>Italia</a:t>
            </a:r>
            <a:r>
              <a:rPr lang="it-IT" dirty="0"/>
              <a:t> la discussione politica si è concentrata piuttosto sull’asta per l’assegnazione delle frequenze che non sullo sviluppo della tecnologia e sul suo peso geopolitico.</a:t>
            </a:r>
          </a:p>
          <a:p>
            <a:r>
              <a:rPr lang="it-IT" dirty="0"/>
              <a:t>Ma la data prevista per l’introduzione e l’estensione del 5G si avvicina e prendere una decisione in merito sarà presto non più rinviabile.</a:t>
            </a:r>
          </a:p>
          <a:p>
            <a:endParaRPr lang="it-IT" dirty="0"/>
          </a:p>
        </p:txBody>
      </p:sp>
    </p:spTree>
    <p:extLst>
      <p:ext uri="{BB962C8B-B14F-4D97-AF65-F5344CB8AC3E}">
        <p14:creationId xmlns:p14="http://schemas.microsoft.com/office/powerpoint/2010/main" val="10110007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6F1BF-D1D7-43E4-9ED7-CCD1BC9D9B36}"/>
              </a:ext>
            </a:extLst>
          </p:cNvPr>
          <p:cNvSpPr>
            <a:spLocks noGrp="1"/>
          </p:cNvSpPr>
          <p:nvPr>
            <p:ph type="title"/>
          </p:nvPr>
        </p:nvSpPr>
        <p:spPr/>
        <p:txBody>
          <a:bodyPr/>
          <a:lstStyle/>
          <a:p>
            <a:r>
              <a:rPr lang="it-IT" dirty="0"/>
              <a:t>                                   GEOPOLITICA DEL 5 G</a:t>
            </a:r>
          </a:p>
        </p:txBody>
      </p:sp>
      <p:sp>
        <p:nvSpPr>
          <p:cNvPr id="3" name="Segnaposto contenuto 2">
            <a:extLst>
              <a:ext uri="{FF2B5EF4-FFF2-40B4-BE49-F238E27FC236}">
                <a16:creationId xmlns:a16="http://schemas.microsoft.com/office/drawing/2014/main" id="{6A04E4AB-467D-40F2-8861-A1B0BBE80541}"/>
              </a:ext>
            </a:extLst>
          </p:cNvPr>
          <p:cNvSpPr>
            <a:spLocks noGrp="1"/>
          </p:cNvSpPr>
          <p:nvPr>
            <p:ph idx="1"/>
          </p:nvPr>
        </p:nvSpPr>
        <p:spPr/>
        <p:txBody>
          <a:bodyPr>
            <a:normAutofit/>
          </a:bodyPr>
          <a:lstStyle/>
          <a:p>
            <a:r>
              <a:rPr lang="it-IT" b="0" i="0" dirty="0">
                <a:solidFill>
                  <a:srgbClr val="121212"/>
                </a:solidFill>
                <a:effectLst/>
                <a:latin typeface="Georgia" panose="02040502050405020303" pitchFamily="18" charset="0"/>
              </a:rPr>
              <a:t>La tecnologia si sta facendo strada in ambito geopolitico. </a:t>
            </a:r>
          </a:p>
          <a:p>
            <a:r>
              <a:rPr lang="it-IT" b="0" i="0" dirty="0">
                <a:solidFill>
                  <a:srgbClr val="121212"/>
                </a:solidFill>
                <a:effectLst/>
                <a:latin typeface="Georgia" panose="02040502050405020303" pitchFamily="18" charset="0"/>
              </a:rPr>
              <a:t>Le nuove tecnologie digitali possono dare un forte impulso alle economie nazionali e, di conseguenza, hanno una forte influenza sull’economia globale. </a:t>
            </a:r>
          </a:p>
          <a:p>
            <a:r>
              <a:rPr lang="it-IT" b="0" i="0" dirty="0">
                <a:solidFill>
                  <a:srgbClr val="121212"/>
                </a:solidFill>
                <a:effectLst/>
                <a:latin typeface="Georgia" panose="02040502050405020303" pitchFamily="18" charset="0"/>
              </a:rPr>
              <a:t>Se l’Unione europea continua a gestire la tecnologia come una mera questione di regolamentazione del mercato, rischia di perdere di vista la cifra caratteristica  del 21° secolo: la sfida geopolitica per le tecnologie digitali emergenti.</a:t>
            </a:r>
            <a:endParaRPr lang="it-IT" dirty="0"/>
          </a:p>
        </p:txBody>
      </p:sp>
    </p:spTree>
    <p:extLst>
      <p:ext uri="{BB962C8B-B14F-4D97-AF65-F5344CB8AC3E}">
        <p14:creationId xmlns:p14="http://schemas.microsoft.com/office/powerpoint/2010/main" val="1460851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6F1BF-D1D7-43E4-9ED7-CCD1BC9D9B36}"/>
              </a:ext>
            </a:extLst>
          </p:cNvPr>
          <p:cNvSpPr>
            <a:spLocks noGrp="1"/>
          </p:cNvSpPr>
          <p:nvPr>
            <p:ph type="title"/>
          </p:nvPr>
        </p:nvSpPr>
        <p:spPr/>
        <p:txBody>
          <a:bodyPr/>
          <a:lstStyle/>
          <a:p>
            <a:r>
              <a:rPr lang="it-IT" dirty="0"/>
              <a:t>                                   GEOPOLITICA DEL 5 G</a:t>
            </a:r>
          </a:p>
        </p:txBody>
      </p:sp>
      <p:sp>
        <p:nvSpPr>
          <p:cNvPr id="3" name="Segnaposto contenuto 2">
            <a:extLst>
              <a:ext uri="{FF2B5EF4-FFF2-40B4-BE49-F238E27FC236}">
                <a16:creationId xmlns:a16="http://schemas.microsoft.com/office/drawing/2014/main" id="{6A04E4AB-467D-40F2-8861-A1B0BBE80541}"/>
              </a:ext>
            </a:extLst>
          </p:cNvPr>
          <p:cNvSpPr>
            <a:spLocks noGrp="1"/>
          </p:cNvSpPr>
          <p:nvPr>
            <p:ph idx="1"/>
          </p:nvPr>
        </p:nvSpPr>
        <p:spPr/>
        <p:txBody>
          <a:bodyPr>
            <a:normAutofit fontScale="92500"/>
          </a:bodyPr>
          <a:lstStyle/>
          <a:p>
            <a:r>
              <a:rPr lang="it-IT" b="0" i="0" dirty="0">
                <a:solidFill>
                  <a:srgbClr val="121212"/>
                </a:solidFill>
                <a:effectLst/>
                <a:latin typeface="Georgia" panose="02040502050405020303" pitchFamily="18" charset="0"/>
              </a:rPr>
              <a:t>Nel report ECFR (European Council of Foreign Relations) </a:t>
            </a:r>
            <a:r>
              <a:rPr lang="it-IT" b="1" i="0" u="sng" dirty="0">
                <a:effectLst/>
                <a:latin typeface="Georgia" panose="02040502050405020303" pitchFamily="18" charset="0"/>
                <a:hlinkClick r:id="rId2"/>
              </a:rPr>
              <a:t>Geo-tech politics: Why technology shapes European power (Luglio 2021)</a:t>
            </a:r>
            <a:r>
              <a:rPr lang="it-IT" b="1" i="0" dirty="0">
                <a:effectLst/>
                <a:latin typeface="Georgia" panose="02040502050405020303" pitchFamily="18" charset="0"/>
                <a:hlinkClick r:id="rId2"/>
              </a:rPr>
              <a:t>, </a:t>
            </a:r>
            <a:r>
              <a:rPr lang="it-IT" b="0" i="0" dirty="0">
                <a:solidFill>
                  <a:srgbClr val="121212"/>
                </a:solidFill>
                <a:effectLst/>
                <a:latin typeface="Georgia" panose="02040502050405020303" pitchFamily="18" charset="0"/>
              </a:rPr>
              <a:t> </a:t>
            </a:r>
            <a:r>
              <a:rPr lang="it-IT" b="1" i="0" dirty="0">
                <a:solidFill>
                  <a:srgbClr val="121212"/>
                </a:solidFill>
                <a:effectLst/>
                <a:latin typeface="Georgia" panose="02040502050405020303" pitchFamily="18" charset="0"/>
              </a:rPr>
              <a:t>Ulrike Franke</a:t>
            </a:r>
            <a:r>
              <a:rPr lang="it-IT" b="0" i="0" dirty="0">
                <a:solidFill>
                  <a:srgbClr val="121212"/>
                </a:solidFill>
                <a:effectLst/>
                <a:latin typeface="Georgia" panose="02040502050405020303" pitchFamily="18" charset="0"/>
              </a:rPr>
              <a:t> e </a:t>
            </a:r>
            <a:r>
              <a:rPr lang="it-IT" b="1" i="0" dirty="0">
                <a:solidFill>
                  <a:srgbClr val="121212"/>
                </a:solidFill>
                <a:effectLst/>
                <a:latin typeface="Georgia" panose="02040502050405020303" pitchFamily="18" charset="0"/>
              </a:rPr>
              <a:t>José Ignacio Torreblanca </a:t>
            </a:r>
            <a:r>
              <a:rPr lang="it-IT" b="0" i="0" dirty="0">
                <a:solidFill>
                  <a:srgbClr val="121212"/>
                </a:solidFill>
                <a:effectLst/>
                <a:latin typeface="Georgia" panose="02040502050405020303" pitchFamily="18" charset="0"/>
              </a:rPr>
              <a:t>spiegano perché i legislatori europei hanno urgente bisogno di </a:t>
            </a:r>
            <a:r>
              <a:rPr lang="it-IT" b="1" i="0" dirty="0">
                <a:solidFill>
                  <a:srgbClr val="121212"/>
                </a:solidFill>
                <a:effectLst/>
                <a:latin typeface="Georgia" panose="02040502050405020303" pitchFamily="18" charset="0"/>
              </a:rPr>
              <a:t>un cambio di mentalità affinché l’Europa possa essere pronta ad affrontare la sfide geopolitiche del 21° secolo.</a:t>
            </a:r>
          </a:p>
          <a:p>
            <a:r>
              <a:rPr lang="it-IT" b="0" i="0" dirty="0">
                <a:solidFill>
                  <a:srgbClr val="121212"/>
                </a:solidFill>
                <a:effectLst/>
                <a:latin typeface="Georgia" panose="02040502050405020303" pitchFamily="18" charset="0"/>
              </a:rPr>
              <a:t>I Paesi europei e i loro partner rischiano di diventare un terreno </a:t>
            </a:r>
            <a:r>
              <a:rPr lang="it-IT" b="1" i="0" dirty="0">
                <a:solidFill>
                  <a:srgbClr val="121212"/>
                </a:solidFill>
                <a:effectLst/>
                <a:latin typeface="Georgia" panose="02040502050405020303" pitchFamily="18" charset="0"/>
              </a:rPr>
              <a:t>per la competizione tecnologica tra grandi potenze. </a:t>
            </a:r>
            <a:r>
              <a:rPr lang="it-IT" b="0" i="0" dirty="0">
                <a:solidFill>
                  <a:srgbClr val="121212"/>
                </a:solidFill>
                <a:effectLst/>
                <a:latin typeface="Georgia" panose="02040502050405020303" pitchFamily="18" charset="0"/>
              </a:rPr>
              <a:t>Dispute in ambito tecnologico si stanno diffondendo in sempre più settori, creando vulnerabilità che i Paesi terzi possono utilizzare come armi.</a:t>
            </a:r>
            <a:endParaRPr lang="it-IT" dirty="0"/>
          </a:p>
        </p:txBody>
      </p:sp>
    </p:spTree>
    <p:extLst>
      <p:ext uri="{BB962C8B-B14F-4D97-AF65-F5344CB8AC3E}">
        <p14:creationId xmlns:p14="http://schemas.microsoft.com/office/powerpoint/2010/main" val="715509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6F1BF-D1D7-43E4-9ED7-CCD1BC9D9B36}"/>
              </a:ext>
            </a:extLst>
          </p:cNvPr>
          <p:cNvSpPr>
            <a:spLocks noGrp="1"/>
          </p:cNvSpPr>
          <p:nvPr>
            <p:ph type="title"/>
          </p:nvPr>
        </p:nvSpPr>
        <p:spPr/>
        <p:txBody>
          <a:bodyPr/>
          <a:lstStyle/>
          <a:p>
            <a:r>
              <a:rPr lang="it-IT" dirty="0"/>
              <a:t>                                   GEOPOLITICA DEL 5 G</a:t>
            </a:r>
          </a:p>
        </p:txBody>
      </p:sp>
      <p:sp>
        <p:nvSpPr>
          <p:cNvPr id="3" name="Segnaposto contenuto 2">
            <a:extLst>
              <a:ext uri="{FF2B5EF4-FFF2-40B4-BE49-F238E27FC236}">
                <a16:creationId xmlns:a16="http://schemas.microsoft.com/office/drawing/2014/main" id="{6A04E4AB-467D-40F2-8861-A1B0BBE80541}"/>
              </a:ext>
            </a:extLst>
          </p:cNvPr>
          <p:cNvSpPr>
            <a:spLocks noGrp="1"/>
          </p:cNvSpPr>
          <p:nvPr>
            <p:ph idx="1"/>
          </p:nvPr>
        </p:nvSpPr>
        <p:spPr>
          <a:xfrm>
            <a:off x="838200" y="1360714"/>
            <a:ext cx="10515600" cy="4816249"/>
          </a:xfrm>
        </p:spPr>
        <p:txBody>
          <a:bodyPr>
            <a:normAutofit fontScale="92500"/>
          </a:bodyPr>
          <a:lstStyle/>
          <a:p>
            <a:r>
              <a:rPr lang="it-IT" b="0" i="0" dirty="0">
                <a:solidFill>
                  <a:srgbClr val="121212"/>
                </a:solidFill>
                <a:effectLst/>
                <a:latin typeface="Georgia" panose="02040502050405020303" pitchFamily="18" charset="0"/>
              </a:rPr>
              <a:t>Per l’Unione Europea ed i suoi partner, queste vulnerabilità si dividono in due tipologie: nuove dipendenze e interferenze esterne.</a:t>
            </a:r>
          </a:p>
          <a:p>
            <a:pPr algn="l">
              <a:buFont typeface="Arial" panose="020B0604020202020204" pitchFamily="34" charset="0"/>
              <a:buChar char="•"/>
            </a:pPr>
            <a:r>
              <a:rPr lang="it-IT" b="0" i="0" dirty="0">
                <a:solidFill>
                  <a:srgbClr val="121212"/>
                </a:solidFill>
                <a:effectLst/>
                <a:latin typeface="Georgia" panose="02040502050405020303" pitchFamily="18" charset="0"/>
              </a:rPr>
              <a:t>La scelta europea dei fornitori per </a:t>
            </a:r>
            <a:r>
              <a:rPr lang="it-IT" b="1" i="0" dirty="0">
                <a:solidFill>
                  <a:srgbClr val="121212"/>
                </a:solidFill>
                <a:effectLst/>
                <a:latin typeface="Georgia" panose="02040502050405020303" pitchFamily="18" charset="0"/>
              </a:rPr>
              <a:t>l’introduzione del 5G</a:t>
            </a:r>
            <a:r>
              <a:rPr lang="it-IT" b="0" i="0" dirty="0">
                <a:solidFill>
                  <a:srgbClr val="121212"/>
                </a:solidFill>
                <a:effectLst/>
                <a:latin typeface="Georgia" panose="02040502050405020303" pitchFamily="18" charset="0"/>
              </a:rPr>
              <a:t> è stata al centro della prima vera e propria lotta geopolitica su  un’innovazione tecnologica dalla fine della guerra fredda. Alcuni Stati membri dell’Unione Europea si rifiutano ancora di fare scelte scomode sul 5G, o addirittura continuano a dare retta alle strategie e alle iniziative di connettività cinesi.</a:t>
            </a:r>
          </a:p>
          <a:p>
            <a:pPr algn="l">
              <a:buFont typeface="Arial" panose="020B0604020202020204" pitchFamily="34" charset="0"/>
              <a:buChar char="•"/>
            </a:pPr>
            <a:r>
              <a:rPr lang="it-IT" b="0" i="0" dirty="0">
                <a:solidFill>
                  <a:srgbClr val="121212"/>
                </a:solidFill>
                <a:effectLst/>
                <a:latin typeface="Georgia" panose="02040502050405020303" pitchFamily="18" charset="0"/>
              </a:rPr>
              <a:t>I </a:t>
            </a:r>
            <a:r>
              <a:rPr lang="it-IT" b="1" i="0" dirty="0">
                <a:solidFill>
                  <a:srgbClr val="121212"/>
                </a:solidFill>
                <a:effectLst/>
                <a:latin typeface="Georgia" panose="02040502050405020303" pitchFamily="18" charset="0"/>
              </a:rPr>
              <a:t>cavi sottomarini</a:t>
            </a:r>
            <a:r>
              <a:rPr lang="it-IT" b="0" i="0" dirty="0">
                <a:solidFill>
                  <a:srgbClr val="121212"/>
                </a:solidFill>
                <a:effectLst/>
                <a:latin typeface="Georgia" panose="02040502050405020303" pitchFamily="18" charset="0"/>
              </a:rPr>
              <a:t> sono essenziali per il funzionamento di tutti i settori digitali. Il 97% del traffico internet passa attraverso questi cavi. Negli ultimi anni, aziende cinesi e americane come Huawei, Amazon, Microsoft, Google e Facebook hanno aumentato la propria presenza nel mercato dei cavi sottomarini.</a:t>
            </a:r>
          </a:p>
          <a:p>
            <a:endParaRPr lang="it-IT" dirty="0"/>
          </a:p>
        </p:txBody>
      </p:sp>
    </p:spTree>
    <p:extLst>
      <p:ext uri="{BB962C8B-B14F-4D97-AF65-F5344CB8AC3E}">
        <p14:creationId xmlns:p14="http://schemas.microsoft.com/office/powerpoint/2010/main" val="29835833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6F1BF-D1D7-43E4-9ED7-CCD1BC9D9B36}"/>
              </a:ext>
            </a:extLst>
          </p:cNvPr>
          <p:cNvSpPr>
            <a:spLocks noGrp="1"/>
          </p:cNvSpPr>
          <p:nvPr>
            <p:ph type="title"/>
          </p:nvPr>
        </p:nvSpPr>
        <p:spPr/>
        <p:txBody>
          <a:bodyPr/>
          <a:lstStyle/>
          <a:p>
            <a:r>
              <a:rPr lang="it-IT" dirty="0"/>
              <a:t>                                   GEOPOLITICA DEL 5 G</a:t>
            </a:r>
          </a:p>
        </p:txBody>
      </p:sp>
      <p:sp>
        <p:nvSpPr>
          <p:cNvPr id="3" name="Segnaposto contenuto 2">
            <a:extLst>
              <a:ext uri="{FF2B5EF4-FFF2-40B4-BE49-F238E27FC236}">
                <a16:creationId xmlns:a16="http://schemas.microsoft.com/office/drawing/2014/main" id="{6A04E4AB-467D-40F2-8861-A1B0BBE80541}"/>
              </a:ext>
            </a:extLst>
          </p:cNvPr>
          <p:cNvSpPr>
            <a:spLocks noGrp="1"/>
          </p:cNvSpPr>
          <p:nvPr>
            <p:ph idx="1"/>
          </p:nvPr>
        </p:nvSpPr>
        <p:spPr>
          <a:xfrm>
            <a:off x="152399" y="1306286"/>
            <a:ext cx="11908971" cy="4870677"/>
          </a:xfrm>
        </p:spPr>
        <p:txBody>
          <a:bodyPr>
            <a:normAutofit/>
          </a:bodyPr>
          <a:lstStyle/>
          <a:p>
            <a:pPr algn="l">
              <a:buFont typeface="Arial" panose="020B0604020202020204" pitchFamily="34" charset="0"/>
              <a:buChar char="•"/>
            </a:pPr>
            <a:r>
              <a:rPr lang="it-IT" b="0" i="0" dirty="0">
                <a:solidFill>
                  <a:srgbClr val="121212"/>
                </a:solidFill>
                <a:effectLst/>
                <a:latin typeface="Georgia" panose="02040502050405020303" pitchFamily="18" charset="0"/>
              </a:rPr>
              <a:t>Il processo di </a:t>
            </a:r>
            <a:r>
              <a:rPr lang="it-IT" b="1" i="0" dirty="0">
                <a:solidFill>
                  <a:srgbClr val="121212"/>
                </a:solidFill>
                <a:effectLst/>
                <a:latin typeface="Georgia" panose="02040502050405020303" pitchFamily="18" charset="0"/>
              </a:rPr>
              <a:t>definizione degli standard tecnologici</a:t>
            </a:r>
            <a:r>
              <a:rPr lang="it-IT" b="0" i="0" dirty="0">
                <a:solidFill>
                  <a:srgbClr val="121212"/>
                </a:solidFill>
                <a:effectLst/>
                <a:latin typeface="Georgia" panose="02040502050405020303" pitchFamily="18" charset="0"/>
              </a:rPr>
              <a:t> è un modo sottile per creare dipendenze. Stiamo assistendo a una gara per stabilire gli standard su cui poggeranno le infrastrutture digitali. Mentre la globalizzazione diventa un processo sempre più frammentato e la Cina e gli Stati Uniti si allontanano sempre più, la battaglia sugli standard tecnici è diventata critica.</a:t>
            </a:r>
          </a:p>
          <a:p>
            <a:pPr algn="l">
              <a:buFont typeface="Arial" panose="020B0604020202020204" pitchFamily="34" charset="0"/>
              <a:buChar char="•"/>
            </a:pPr>
            <a:r>
              <a:rPr lang="it-IT" b="0" i="0" dirty="0">
                <a:solidFill>
                  <a:srgbClr val="121212"/>
                </a:solidFill>
                <a:effectLst/>
                <a:latin typeface="Georgia" panose="02040502050405020303" pitchFamily="18" charset="0"/>
              </a:rPr>
              <a:t>Le nuove tecnologie, in particolare quelle riguardanti l’Intelligenza Artificiale (IA), si prestano ad una serie di </a:t>
            </a:r>
            <a:r>
              <a:rPr lang="it-IT" b="1" i="0" dirty="0">
                <a:solidFill>
                  <a:srgbClr val="121212"/>
                </a:solidFill>
                <a:effectLst/>
                <a:latin typeface="Georgia" panose="02040502050405020303" pitchFamily="18" charset="0"/>
              </a:rPr>
              <a:t>applicazioni militari</a:t>
            </a:r>
            <a:r>
              <a:rPr lang="it-IT" b="0" i="0" dirty="0">
                <a:solidFill>
                  <a:srgbClr val="121212"/>
                </a:solidFill>
                <a:effectLst/>
                <a:latin typeface="Georgia" panose="02040502050405020303" pitchFamily="18" charset="0"/>
              </a:rPr>
              <a:t>, che potrebbero cambiare l’equilibrio di potere nel mondo, fornendo ai nuovi attori capacità militari decisive. L’IA militare sta emergendo come una nuova frontiera per la competizione tra grandi potenze.</a:t>
            </a:r>
          </a:p>
          <a:p>
            <a:endParaRPr lang="it-IT" dirty="0"/>
          </a:p>
        </p:txBody>
      </p:sp>
    </p:spTree>
    <p:extLst>
      <p:ext uri="{BB962C8B-B14F-4D97-AF65-F5344CB8AC3E}">
        <p14:creationId xmlns:p14="http://schemas.microsoft.com/office/powerpoint/2010/main" val="37334242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6F1BF-D1D7-43E4-9ED7-CCD1BC9D9B36}"/>
              </a:ext>
            </a:extLst>
          </p:cNvPr>
          <p:cNvSpPr>
            <a:spLocks noGrp="1"/>
          </p:cNvSpPr>
          <p:nvPr>
            <p:ph type="title"/>
          </p:nvPr>
        </p:nvSpPr>
        <p:spPr/>
        <p:txBody>
          <a:bodyPr/>
          <a:lstStyle/>
          <a:p>
            <a:r>
              <a:rPr lang="it-IT" dirty="0"/>
              <a:t>                                   GEOPOLITICA DEL 5 G</a:t>
            </a:r>
          </a:p>
        </p:txBody>
      </p:sp>
      <p:sp>
        <p:nvSpPr>
          <p:cNvPr id="3" name="Segnaposto contenuto 2">
            <a:extLst>
              <a:ext uri="{FF2B5EF4-FFF2-40B4-BE49-F238E27FC236}">
                <a16:creationId xmlns:a16="http://schemas.microsoft.com/office/drawing/2014/main" id="{6A04E4AB-467D-40F2-8861-A1B0BBE80541}"/>
              </a:ext>
            </a:extLst>
          </p:cNvPr>
          <p:cNvSpPr>
            <a:spLocks noGrp="1"/>
          </p:cNvSpPr>
          <p:nvPr>
            <p:ph idx="1"/>
          </p:nvPr>
        </p:nvSpPr>
        <p:spPr>
          <a:xfrm>
            <a:off x="838200" y="1850571"/>
            <a:ext cx="10515600" cy="4326392"/>
          </a:xfrm>
        </p:spPr>
        <p:txBody>
          <a:bodyPr>
            <a:normAutofit fontScale="92500"/>
          </a:bodyPr>
          <a:lstStyle/>
          <a:p>
            <a:pPr algn="l">
              <a:buFont typeface="Arial" panose="020B0604020202020204" pitchFamily="34" charset="0"/>
              <a:buChar char="•"/>
            </a:pPr>
            <a:r>
              <a:rPr lang="it-IT" b="0" i="0" dirty="0">
                <a:solidFill>
                  <a:srgbClr val="121212"/>
                </a:solidFill>
                <a:effectLst/>
                <a:latin typeface="Georgia" panose="02040502050405020303" pitchFamily="18" charset="0"/>
              </a:rPr>
              <a:t>I governi autoritari usufruiscono delle tecnologie digitali per aumentare il proprio potere ed esercitare controllo sui cittadini, mettendo a rischio le istanze democratiche. Questi governi hanno trasformato i social media e le tecnologie digitali in </a:t>
            </a:r>
            <a:r>
              <a:rPr lang="it-IT" b="1" i="0" dirty="0">
                <a:solidFill>
                  <a:srgbClr val="121212"/>
                </a:solidFill>
                <a:effectLst/>
                <a:latin typeface="Georgia" panose="02040502050405020303" pitchFamily="18" charset="0"/>
              </a:rPr>
              <a:t>strumenti efficaci di sorveglianza e controllo sociale,</a:t>
            </a:r>
            <a:r>
              <a:rPr lang="it-IT" b="0" i="0" dirty="0">
                <a:solidFill>
                  <a:srgbClr val="121212"/>
                </a:solidFill>
                <a:effectLst/>
                <a:latin typeface="Georgia" panose="02040502050405020303" pitchFamily="18" charset="0"/>
              </a:rPr>
              <a:t> sopprimendo l’opposizione democratica.</a:t>
            </a:r>
          </a:p>
          <a:p>
            <a:pPr algn="l">
              <a:buFont typeface="Arial" panose="020B0604020202020204" pitchFamily="34" charset="0"/>
              <a:buChar char="•"/>
            </a:pPr>
            <a:r>
              <a:rPr lang="it-IT" b="0" i="0" dirty="0">
                <a:solidFill>
                  <a:srgbClr val="121212"/>
                </a:solidFill>
                <a:effectLst/>
                <a:latin typeface="Georgia" panose="02040502050405020303" pitchFamily="18" charset="0"/>
              </a:rPr>
              <a:t>Il modello di business pubblicitario delle aziende </a:t>
            </a:r>
            <a:r>
              <a:rPr lang="it-IT" b="0" i="1" dirty="0">
                <a:solidFill>
                  <a:srgbClr val="121212"/>
                </a:solidFill>
                <a:effectLst/>
                <a:latin typeface="Georgia" panose="02040502050405020303" pitchFamily="18" charset="0"/>
              </a:rPr>
              <a:t>social –</a:t>
            </a:r>
            <a:r>
              <a:rPr lang="it-IT" b="0" i="0" dirty="0">
                <a:solidFill>
                  <a:srgbClr val="121212"/>
                </a:solidFill>
                <a:effectLst/>
                <a:latin typeface="Georgia" panose="02040502050405020303" pitchFamily="18" charset="0"/>
              </a:rPr>
              <a:t> improntato ad aumentare il pubblico e a raccogliere i dati degli utenti – ha dato vita economia dell’attenzione che fa leva sulle emozioni, aumenta la polarizzazione politica ed erode la fiducia nelle istituzioni. A causa della mancanza di una regolamentazione adeguata, queste aziende risultano vulnerabili alle </a:t>
            </a:r>
            <a:r>
              <a:rPr lang="it-IT" b="1" i="0" dirty="0">
                <a:solidFill>
                  <a:srgbClr val="121212"/>
                </a:solidFill>
                <a:effectLst/>
                <a:latin typeface="Georgia" panose="02040502050405020303" pitchFamily="18" charset="0"/>
              </a:rPr>
              <a:t>influenze esterne e alle interferenze elettorali.</a:t>
            </a:r>
            <a:endParaRPr lang="it-IT" b="0" i="0" dirty="0">
              <a:solidFill>
                <a:srgbClr val="121212"/>
              </a:solidFill>
              <a:effectLst/>
              <a:latin typeface="Georgia" panose="02040502050405020303" pitchFamily="18" charset="0"/>
            </a:endParaRPr>
          </a:p>
          <a:p>
            <a:endParaRPr lang="it-IT" dirty="0"/>
          </a:p>
        </p:txBody>
      </p:sp>
    </p:spTree>
    <p:extLst>
      <p:ext uri="{BB962C8B-B14F-4D97-AF65-F5344CB8AC3E}">
        <p14:creationId xmlns:p14="http://schemas.microsoft.com/office/powerpoint/2010/main" val="36392470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6F1BF-D1D7-43E4-9ED7-CCD1BC9D9B36}"/>
              </a:ext>
            </a:extLst>
          </p:cNvPr>
          <p:cNvSpPr>
            <a:spLocks noGrp="1"/>
          </p:cNvSpPr>
          <p:nvPr>
            <p:ph type="title"/>
          </p:nvPr>
        </p:nvSpPr>
        <p:spPr/>
        <p:txBody>
          <a:bodyPr/>
          <a:lstStyle/>
          <a:p>
            <a:r>
              <a:rPr lang="it-IT" dirty="0"/>
              <a:t>                                   GEOPOLITICA DEL 5 G</a:t>
            </a:r>
          </a:p>
        </p:txBody>
      </p:sp>
      <p:sp>
        <p:nvSpPr>
          <p:cNvPr id="3" name="Segnaposto contenuto 2">
            <a:extLst>
              <a:ext uri="{FF2B5EF4-FFF2-40B4-BE49-F238E27FC236}">
                <a16:creationId xmlns:a16="http://schemas.microsoft.com/office/drawing/2014/main" id="{6A04E4AB-467D-40F2-8861-A1B0BBE80541}"/>
              </a:ext>
            </a:extLst>
          </p:cNvPr>
          <p:cNvSpPr>
            <a:spLocks noGrp="1"/>
          </p:cNvSpPr>
          <p:nvPr>
            <p:ph idx="1"/>
          </p:nvPr>
        </p:nvSpPr>
        <p:spPr>
          <a:xfrm>
            <a:off x="838200" y="1458686"/>
            <a:ext cx="10515600" cy="4718277"/>
          </a:xfrm>
        </p:spPr>
        <p:txBody>
          <a:bodyPr>
            <a:normAutofit fontScale="92500" lnSpcReduction="10000"/>
          </a:bodyPr>
          <a:lstStyle/>
          <a:p>
            <a:pPr algn="l"/>
            <a:r>
              <a:rPr lang="it-IT" b="0" i="0" dirty="0">
                <a:solidFill>
                  <a:srgbClr val="121212"/>
                </a:solidFill>
                <a:effectLst/>
                <a:latin typeface="Georgia" panose="02040502050405020303" pitchFamily="18" charset="0"/>
              </a:rPr>
              <a:t>Gli autori del report propongono le seguenti azioni da intraprendere per sostenere l’impegno europeo in ambito di  geopolitica tech:</a:t>
            </a:r>
          </a:p>
          <a:p>
            <a:pPr algn="l">
              <a:buFont typeface="Arial" panose="020B0604020202020204" pitchFamily="34" charset="0"/>
              <a:buChar char="•"/>
            </a:pPr>
            <a:r>
              <a:rPr lang="it-IT" b="0" i="0" dirty="0">
                <a:solidFill>
                  <a:srgbClr val="121212"/>
                </a:solidFill>
                <a:effectLst/>
                <a:latin typeface="Georgia" panose="02040502050405020303" pitchFamily="18" charset="0"/>
              </a:rPr>
              <a:t>L’Unione Europea ed i suoi Stati membri necessitano di un </a:t>
            </a:r>
            <a:r>
              <a:rPr lang="it-IT" b="1" i="0" dirty="0">
                <a:solidFill>
                  <a:srgbClr val="121212"/>
                </a:solidFill>
                <a:effectLst/>
                <a:latin typeface="Georgia" panose="02040502050405020303" pitchFamily="18" charset="0"/>
              </a:rPr>
              <a:t>cambio di mentalità</a:t>
            </a:r>
            <a:r>
              <a:rPr lang="it-IT" b="0" i="0" dirty="0">
                <a:solidFill>
                  <a:srgbClr val="121212"/>
                </a:solidFill>
                <a:effectLst/>
                <a:latin typeface="Georgia" panose="02040502050405020303" pitchFamily="18" charset="0"/>
              </a:rPr>
              <a:t>, con la consapevolezza che ignorare gli elementi di potere geopolitico insiti nelle nuove tecnologie non si rivelerà certo una strategia vincente.</a:t>
            </a:r>
          </a:p>
          <a:p>
            <a:r>
              <a:rPr lang="it-IT" b="1" i="0" dirty="0">
                <a:solidFill>
                  <a:srgbClr val="121212"/>
                </a:solidFill>
                <a:effectLst/>
                <a:latin typeface="Georgia" panose="02040502050405020303" pitchFamily="18" charset="0"/>
              </a:rPr>
              <a:t>Creare un nuovo </a:t>
            </a:r>
            <a:r>
              <a:rPr lang="it-IT" b="1" i="1" dirty="0">
                <a:solidFill>
                  <a:srgbClr val="121212"/>
                </a:solidFill>
                <a:effectLst/>
                <a:latin typeface="Georgia" panose="02040502050405020303" pitchFamily="18" charset="0"/>
              </a:rPr>
              <a:t>Tech compact</a:t>
            </a:r>
            <a:r>
              <a:rPr lang="it-IT" b="0" i="0" dirty="0">
                <a:solidFill>
                  <a:srgbClr val="121212"/>
                </a:solidFill>
                <a:effectLst/>
                <a:latin typeface="Georgia" panose="02040502050405020303" pitchFamily="18" charset="0"/>
              </a:rPr>
              <a:t>: la sfida principale per l’Unione Europea è quella di lavorare insieme ai Paesi con obiettivi simili a quelli europei, e con le istituzioni multilaterali – con l’Organizzazione per la Cooperazione e lo Sviluppo Economico (OCSE), ma anche con organizzazioni su base regionali come quelle create in America Latina, Africa e Indo-Pacifico – al fine di sviluppare standard tecnologici equi, aperti e basati su valori condivisi.(CONTINUA)</a:t>
            </a:r>
          </a:p>
          <a:p>
            <a:pPr algn="l">
              <a:buFont typeface="Arial" panose="020B0604020202020204" pitchFamily="34" charset="0"/>
              <a:buChar char="•"/>
            </a:pPr>
            <a:endParaRPr lang="it-IT" b="0" i="0" dirty="0">
              <a:solidFill>
                <a:srgbClr val="121212"/>
              </a:solidFill>
              <a:effectLst/>
              <a:latin typeface="Georgia" panose="02040502050405020303" pitchFamily="18" charset="0"/>
            </a:endParaRPr>
          </a:p>
          <a:p>
            <a:endParaRPr lang="it-IT" dirty="0"/>
          </a:p>
        </p:txBody>
      </p:sp>
    </p:spTree>
    <p:extLst>
      <p:ext uri="{BB962C8B-B14F-4D97-AF65-F5344CB8AC3E}">
        <p14:creationId xmlns:p14="http://schemas.microsoft.com/office/powerpoint/2010/main" val="40034410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6F1BF-D1D7-43E4-9ED7-CCD1BC9D9B36}"/>
              </a:ext>
            </a:extLst>
          </p:cNvPr>
          <p:cNvSpPr>
            <a:spLocks noGrp="1"/>
          </p:cNvSpPr>
          <p:nvPr>
            <p:ph type="title"/>
          </p:nvPr>
        </p:nvSpPr>
        <p:spPr/>
        <p:txBody>
          <a:bodyPr/>
          <a:lstStyle/>
          <a:p>
            <a:r>
              <a:rPr lang="it-IT" dirty="0"/>
              <a:t>                                   GEOPOLITICA DEL 5 G</a:t>
            </a:r>
          </a:p>
        </p:txBody>
      </p:sp>
      <p:sp>
        <p:nvSpPr>
          <p:cNvPr id="3" name="Segnaposto contenuto 2">
            <a:extLst>
              <a:ext uri="{FF2B5EF4-FFF2-40B4-BE49-F238E27FC236}">
                <a16:creationId xmlns:a16="http://schemas.microsoft.com/office/drawing/2014/main" id="{6A04E4AB-467D-40F2-8861-A1B0BBE80541}"/>
              </a:ext>
            </a:extLst>
          </p:cNvPr>
          <p:cNvSpPr>
            <a:spLocks noGrp="1"/>
          </p:cNvSpPr>
          <p:nvPr>
            <p:ph idx="1"/>
          </p:nvPr>
        </p:nvSpPr>
        <p:spPr/>
        <p:txBody>
          <a:bodyPr>
            <a:normAutofit lnSpcReduction="10000"/>
          </a:bodyPr>
          <a:lstStyle/>
          <a:p>
            <a:pPr algn="l">
              <a:buFont typeface="Arial" panose="020B0604020202020204" pitchFamily="34" charset="0"/>
              <a:buChar char="•"/>
            </a:pPr>
            <a:r>
              <a:rPr lang="it-IT" b="0" i="0" dirty="0">
                <a:solidFill>
                  <a:srgbClr val="121212"/>
                </a:solidFill>
                <a:effectLst/>
                <a:latin typeface="Georgia" panose="02040502050405020303" pitchFamily="18" charset="0"/>
              </a:rPr>
              <a:t>L’UE dovrebbe </a:t>
            </a:r>
            <a:r>
              <a:rPr lang="it-IT" b="1" i="0" dirty="0">
                <a:solidFill>
                  <a:srgbClr val="121212"/>
                </a:solidFill>
                <a:effectLst/>
                <a:latin typeface="Georgia" panose="02040502050405020303" pitchFamily="18" charset="0"/>
              </a:rPr>
              <a:t>utilizzare l’incentivo dell’accesso al mercato digitale europeo per rafforzare le proprie alleanze</a:t>
            </a:r>
            <a:r>
              <a:rPr lang="it-IT" b="0" i="0" dirty="0">
                <a:solidFill>
                  <a:srgbClr val="121212"/>
                </a:solidFill>
                <a:effectLst/>
                <a:latin typeface="Georgia" panose="02040502050405020303" pitchFamily="18" charset="0"/>
              </a:rPr>
              <a:t>. Il blocco europeo dovrebbe utilizzare le proprie istituzioni finanziarie per incentivare le imprese dell’Unione ad investire in Paesi che stanno cercando di adottare queste tecnologie critiche e che, allo stesso tempo, vogliono ridurre la propria dipendenza tecnologica dalla Cina.</a:t>
            </a:r>
          </a:p>
          <a:p>
            <a:pPr algn="l">
              <a:buFont typeface="Arial" panose="020B0604020202020204" pitchFamily="34" charset="0"/>
              <a:buChar char="•"/>
            </a:pPr>
            <a:r>
              <a:rPr lang="it-IT" b="0" i="0" dirty="0">
                <a:solidFill>
                  <a:srgbClr val="121212"/>
                </a:solidFill>
                <a:effectLst/>
                <a:latin typeface="Georgia" panose="02040502050405020303" pitchFamily="18" charset="0"/>
              </a:rPr>
              <a:t>Attraverso istituzioni multilaterali come l’OCSE o il FMI o attraverso assemblee come il G20, l’Europa dovrebbe </a:t>
            </a:r>
            <a:r>
              <a:rPr lang="it-IT" b="1" i="0" dirty="0">
                <a:solidFill>
                  <a:srgbClr val="121212"/>
                </a:solidFill>
                <a:effectLst/>
                <a:latin typeface="Georgia" panose="02040502050405020303" pitchFamily="18" charset="0"/>
              </a:rPr>
              <a:t>stabilire un regime globale di protezione dei dati</a:t>
            </a:r>
            <a:r>
              <a:rPr lang="it-IT" b="0" i="0" dirty="0">
                <a:solidFill>
                  <a:srgbClr val="121212"/>
                </a:solidFill>
                <a:effectLst/>
                <a:latin typeface="Georgia" panose="02040502050405020303" pitchFamily="18" charset="0"/>
              </a:rPr>
              <a:t> i cui standard siano validi per la maggior parte delle democrazie</a:t>
            </a:r>
            <a:endParaRPr lang="it-IT" dirty="0"/>
          </a:p>
        </p:txBody>
      </p:sp>
    </p:spTree>
    <p:extLst>
      <p:ext uri="{BB962C8B-B14F-4D97-AF65-F5344CB8AC3E}">
        <p14:creationId xmlns:p14="http://schemas.microsoft.com/office/powerpoint/2010/main" val="16075959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66F1BF-D1D7-43E4-9ED7-CCD1BC9D9B36}"/>
              </a:ext>
            </a:extLst>
          </p:cNvPr>
          <p:cNvSpPr>
            <a:spLocks noGrp="1"/>
          </p:cNvSpPr>
          <p:nvPr>
            <p:ph type="title"/>
          </p:nvPr>
        </p:nvSpPr>
        <p:spPr/>
        <p:txBody>
          <a:bodyPr/>
          <a:lstStyle/>
          <a:p>
            <a:r>
              <a:rPr lang="it-IT" dirty="0"/>
              <a:t>                                   GEOPOLITICA DEL 5 G</a:t>
            </a:r>
          </a:p>
        </p:txBody>
      </p:sp>
      <p:sp>
        <p:nvSpPr>
          <p:cNvPr id="3" name="Segnaposto contenuto 2">
            <a:extLst>
              <a:ext uri="{FF2B5EF4-FFF2-40B4-BE49-F238E27FC236}">
                <a16:creationId xmlns:a16="http://schemas.microsoft.com/office/drawing/2014/main" id="{6A04E4AB-467D-40F2-8861-A1B0BBE80541}"/>
              </a:ext>
            </a:extLst>
          </p:cNvPr>
          <p:cNvSpPr>
            <a:spLocks noGrp="1"/>
          </p:cNvSpPr>
          <p:nvPr>
            <p:ph idx="1"/>
          </p:nvPr>
        </p:nvSpPr>
        <p:spPr>
          <a:xfrm>
            <a:off x="838200" y="1915886"/>
            <a:ext cx="10515600" cy="4261077"/>
          </a:xfrm>
        </p:spPr>
        <p:txBody>
          <a:bodyPr>
            <a:normAutofit fontScale="92500" lnSpcReduction="10000"/>
          </a:bodyPr>
          <a:lstStyle/>
          <a:p>
            <a:r>
              <a:rPr lang="it-IT" b="0" i="0" dirty="0">
                <a:solidFill>
                  <a:srgbClr val="121212"/>
                </a:solidFill>
                <a:effectLst/>
                <a:latin typeface="Georgia" panose="02040502050405020303" pitchFamily="18" charset="0"/>
              </a:rPr>
              <a:t>Secondo</a:t>
            </a:r>
            <a:r>
              <a:rPr lang="it-IT" b="1" i="0" dirty="0">
                <a:solidFill>
                  <a:srgbClr val="121212"/>
                </a:solidFill>
                <a:effectLst/>
                <a:latin typeface="Georgia" panose="02040502050405020303" pitchFamily="18" charset="0"/>
              </a:rPr>
              <a:t> Franke</a:t>
            </a:r>
            <a:r>
              <a:rPr lang="it-IT" b="0" i="1" dirty="0">
                <a:solidFill>
                  <a:srgbClr val="121212"/>
                </a:solidFill>
                <a:effectLst/>
                <a:latin typeface="Georgia" panose="02040502050405020303" pitchFamily="18" charset="0"/>
              </a:rPr>
              <a:t> “Se </a:t>
            </a:r>
            <a:r>
              <a:rPr lang="it-IT" b="0" i="0" dirty="0">
                <a:solidFill>
                  <a:srgbClr val="121212"/>
                </a:solidFill>
                <a:effectLst/>
                <a:latin typeface="Georgia" panose="02040502050405020303" pitchFamily="18" charset="0"/>
              </a:rPr>
              <a:t>l’Unione Europea ed i suoi Stati membri coopereranno sulle questioni tecnologiche</a:t>
            </a:r>
            <a:r>
              <a:rPr lang="it-IT" b="0" i="1" dirty="0">
                <a:solidFill>
                  <a:srgbClr val="121212"/>
                </a:solidFill>
                <a:effectLst/>
                <a:latin typeface="Georgia" panose="02040502050405020303" pitchFamily="18" charset="0"/>
              </a:rPr>
              <a:t>, il blocco ne uscirà rafforzato – e assumerà una posizione di guida mostrando che le sue regolamentazioni, come quelle sulla privacy o sull’IA, sono funzionali all’interno dell’Unione. A tal fine, l’Unione Europea può beneficiare del raggio diplomatico degli Stati membri in varie regioni”.</a:t>
            </a:r>
          </a:p>
          <a:p>
            <a:r>
              <a:rPr lang="it-IT" b="0" i="0" dirty="0">
                <a:solidFill>
                  <a:srgbClr val="121212"/>
                </a:solidFill>
                <a:effectLst/>
                <a:latin typeface="Georgia" panose="02040502050405020303" pitchFamily="18" charset="0"/>
              </a:rPr>
              <a:t>Secondo </a:t>
            </a:r>
            <a:r>
              <a:rPr lang="it-IT" b="1" i="0" dirty="0">
                <a:solidFill>
                  <a:srgbClr val="121212"/>
                </a:solidFill>
                <a:effectLst/>
                <a:latin typeface="Georgia" panose="02040502050405020303" pitchFamily="18" charset="0"/>
              </a:rPr>
              <a:t>Torreblanca</a:t>
            </a:r>
            <a:r>
              <a:rPr lang="it-IT" b="1" dirty="0">
                <a:solidFill>
                  <a:srgbClr val="121212"/>
                </a:solidFill>
                <a:latin typeface="Georgia" panose="02040502050405020303" pitchFamily="18" charset="0"/>
              </a:rPr>
              <a:t> </a:t>
            </a:r>
            <a:r>
              <a:rPr lang="it-IT" b="0" i="1" dirty="0">
                <a:solidFill>
                  <a:srgbClr val="121212"/>
                </a:solidFill>
                <a:effectLst/>
                <a:latin typeface="Georgia" panose="02040502050405020303" pitchFamily="18" charset="0"/>
              </a:rPr>
              <a:t>“Nel ventunesimo secolo, il campo di battaglia su cui operano le superpotenze è quello digitale. Stiamo parlando di competizione per l’egemonia mondiale tra Stati Uniti e Cina. La grande sfida per l’Unione Europea è quella di raggiungere il livello di innovazione tecnologica di questi due attori. È qui che si gioca la battaglia per la sua sovranità digitale”.</a:t>
            </a:r>
            <a:endParaRPr lang="it-IT" dirty="0"/>
          </a:p>
        </p:txBody>
      </p:sp>
    </p:spTree>
    <p:extLst>
      <p:ext uri="{BB962C8B-B14F-4D97-AF65-F5344CB8AC3E}">
        <p14:creationId xmlns:p14="http://schemas.microsoft.com/office/powerpoint/2010/main" val="1660136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BDD1AF-B33E-46E9-9592-92E92EDC5FC3}"/>
              </a:ext>
            </a:extLst>
          </p:cNvPr>
          <p:cNvSpPr>
            <a:spLocks noGrp="1"/>
          </p:cNvSpPr>
          <p:nvPr>
            <p:ph type="title"/>
          </p:nvPr>
        </p:nvSpPr>
        <p:spPr/>
        <p:txBody>
          <a:bodyPr/>
          <a:lstStyle/>
          <a:p>
            <a:r>
              <a:rPr lang="it-IT" dirty="0"/>
              <a:t>                                   CASUS BELLI</a:t>
            </a:r>
          </a:p>
        </p:txBody>
      </p:sp>
      <p:sp>
        <p:nvSpPr>
          <p:cNvPr id="3" name="Segnaposto contenuto 2">
            <a:extLst>
              <a:ext uri="{FF2B5EF4-FFF2-40B4-BE49-F238E27FC236}">
                <a16:creationId xmlns:a16="http://schemas.microsoft.com/office/drawing/2014/main" id="{9E8F88C9-DBCA-46AB-88C1-15E4DFC6BDF7}"/>
              </a:ext>
            </a:extLst>
          </p:cNvPr>
          <p:cNvSpPr>
            <a:spLocks noGrp="1"/>
          </p:cNvSpPr>
          <p:nvPr>
            <p:ph idx="1"/>
          </p:nvPr>
        </p:nvSpPr>
        <p:spPr>
          <a:xfrm>
            <a:off x="413657" y="1513114"/>
            <a:ext cx="9797143" cy="4735286"/>
          </a:xfrm>
        </p:spPr>
        <p:txBody>
          <a:bodyPr>
            <a:normAutofit/>
          </a:bodyPr>
          <a:lstStyle/>
          <a:p>
            <a:r>
              <a:rPr lang="it-IT" dirty="0"/>
              <a:t>Prima il </a:t>
            </a:r>
            <a:r>
              <a:rPr lang="it-IT" u="sng" dirty="0"/>
              <a:t>caso diplomatico scoppiato tra Stati Uniti e </a:t>
            </a:r>
            <a:r>
              <a:rPr lang="it-IT" dirty="0"/>
              <a:t>Cina nel 2018 (a</a:t>
            </a:r>
            <a:r>
              <a:rPr lang="it-IT" u="sng" dirty="0"/>
              <a:t>rresto di Meng Wanzhou</a:t>
            </a:r>
            <a:r>
              <a:rPr lang="it-IT" dirty="0"/>
              <a:t>, direttrice finanziaria di Huawei e figlia del capo e fondatore dell’azienda)</a:t>
            </a:r>
          </a:p>
          <a:p>
            <a:r>
              <a:rPr lang="it-IT" dirty="0"/>
              <a:t>Secondo l’accusa, Meng Wanzhou avrebbe organizzato una vera e propria </a:t>
            </a:r>
            <a:r>
              <a:rPr lang="it-IT" dirty="0">
                <a:solidFill>
                  <a:srgbClr val="FF0000"/>
                </a:solidFill>
              </a:rPr>
              <a:t>frode bancaria per consentire di esportare tecnologia Huawei verso il mercato iraniano</a:t>
            </a:r>
            <a:r>
              <a:rPr lang="it-IT" dirty="0"/>
              <a:t>. Poiché i componenti Huawei si basano anche su tecnologia americana, esportare quei prodotti in Iran equivale a violare le sanzioni poste dagli Stati Uniti sulle componenti tecnologiche per via dei loro possibili risvolti in ambito militare.</a:t>
            </a:r>
          </a:p>
          <a:p>
            <a:endParaRPr lang="it-IT" dirty="0"/>
          </a:p>
        </p:txBody>
      </p:sp>
    </p:spTree>
    <p:extLst>
      <p:ext uri="{BB962C8B-B14F-4D97-AF65-F5344CB8AC3E}">
        <p14:creationId xmlns:p14="http://schemas.microsoft.com/office/powerpoint/2010/main" val="2529095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3939E6-4CA8-4032-8144-9B237C6DAE6F}"/>
              </a:ext>
            </a:extLst>
          </p:cNvPr>
          <p:cNvSpPr>
            <a:spLocks noGrp="1"/>
          </p:cNvSpPr>
          <p:nvPr>
            <p:ph type="title"/>
          </p:nvPr>
        </p:nvSpPr>
        <p:spPr/>
        <p:txBody>
          <a:bodyPr/>
          <a:lstStyle/>
          <a:p>
            <a:r>
              <a:rPr lang="it-IT" dirty="0"/>
              <a:t>                                   CASUS BELLI</a:t>
            </a:r>
          </a:p>
        </p:txBody>
      </p:sp>
      <p:sp>
        <p:nvSpPr>
          <p:cNvPr id="3" name="Segnaposto contenuto 2">
            <a:extLst>
              <a:ext uri="{FF2B5EF4-FFF2-40B4-BE49-F238E27FC236}">
                <a16:creationId xmlns:a16="http://schemas.microsoft.com/office/drawing/2014/main" id="{A6F5FDD7-2D97-4C45-8AA1-0DBD90D7A72B}"/>
              </a:ext>
            </a:extLst>
          </p:cNvPr>
          <p:cNvSpPr>
            <a:spLocks noGrp="1"/>
          </p:cNvSpPr>
          <p:nvPr>
            <p:ph idx="1"/>
          </p:nvPr>
        </p:nvSpPr>
        <p:spPr>
          <a:xfrm>
            <a:off x="857213" y="1600200"/>
            <a:ext cx="11334787" cy="4735286"/>
          </a:xfrm>
        </p:spPr>
        <p:txBody>
          <a:bodyPr>
            <a:normAutofit/>
          </a:bodyPr>
          <a:lstStyle/>
          <a:p>
            <a:r>
              <a:rPr lang="it-IT" dirty="0"/>
              <a:t>L’arresto di uno dei vertici della compagnia costituisce il </a:t>
            </a:r>
            <a:r>
              <a:rPr lang="it-IT" dirty="0">
                <a:solidFill>
                  <a:srgbClr val="FF9900"/>
                </a:solidFill>
              </a:rPr>
              <a:t>punto più alto di uno stato di tensione presente ormai da anni</a:t>
            </a:r>
            <a:r>
              <a:rPr lang="it-IT" dirty="0"/>
              <a:t>. </a:t>
            </a:r>
          </a:p>
          <a:p>
            <a:r>
              <a:rPr lang="it-IT" dirty="0"/>
              <a:t>Ci sono due aspetti che, secondo Washington, farebbero del colosso tecnologico cinese una potenziale minaccia oltre che lo strumento di una sfida diretta alla leadership globale americana:</a:t>
            </a:r>
          </a:p>
          <a:p>
            <a:pPr marL="514350" indent="-514350">
              <a:buAutoNum type="arabicParenR"/>
            </a:pPr>
            <a:r>
              <a:rPr lang="it-IT" dirty="0"/>
              <a:t>l’utilizzo di tecnologie Huawei come strumento di spionaggio al servizio del governo cinese; </a:t>
            </a:r>
          </a:p>
          <a:p>
            <a:pPr marL="514350" indent="-514350">
              <a:buAutoNum type="arabicParenR"/>
            </a:pPr>
            <a:r>
              <a:rPr lang="it-IT" dirty="0"/>
              <a:t>il tentativo di appropriarsi ad ogni costo di tecnologie straniere, soprattutto americane, per metterle a disposizione di Pechino e alleati (per l’appunto </a:t>
            </a:r>
            <a:r>
              <a:rPr lang="it-IT" u="sng" dirty="0"/>
              <a:t>l’Iran</a:t>
            </a:r>
            <a:r>
              <a:rPr lang="it-IT" dirty="0"/>
              <a:t>, stando alle accuse rivolte a Meng Wanzhou).</a:t>
            </a:r>
          </a:p>
          <a:p>
            <a:endParaRPr lang="it-IT" dirty="0"/>
          </a:p>
        </p:txBody>
      </p:sp>
    </p:spTree>
    <p:extLst>
      <p:ext uri="{BB962C8B-B14F-4D97-AF65-F5344CB8AC3E}">
        <p14:creationId xmlns:p14="http://schemas.microsoft.com/office/powerpoint/2010/main" val="638861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BDD1AF-B33E-46E9-9592-92E92EDC5FC3}"/>
              </a:ext>
            </a:extLst>
          </p:cNvPr>
          <p:cNvSpPr>
            <a:spLocks noGrp="1"/>
          </p:cNvSpPr>
          <p:nvPr>
            <p:ph type="title"/>
          </p:nvPr>
        </p:nvSpPr>
        <p:spPr/>
        <p:txBody>
          <a:bodyPr/>
          <a:lstStyle/>
          <a:p>
            <a:r>
              <a:rPr lang="it-IT" dirty="0"/>
              <a:t>                                   CASUS BELLI</a:t>
            </a:r>
          </a:p>
        </p:txBody>
      </p:sp>
      <p:sp>
        <p:nvSpPr>
          <p:cNvPr id="3" name="Segnaposto contenuto 2">
            <a:extLst>
              <a:ext uri="{FF2B5EF4-FFF2-40B4-BE49-F238E27FC236}">
                <a16:creationId xmlns:a16="http://schemas.microsoft.com/office/drawing/2014/main" id="{9E8F88C9-DBCA-46AB-88C1-15E4DFC6BDF7}"/>
              </a:ext>
            </a:extLst>
          </p:cNvPr>
          <p:cNvSpPr>
            <a:spLocks noGrp="1"/>
          </p:cNvSpPr>
          <p:nvPr>
            <p:ph idx="1"/>
          </p:nvPr>
        </p:nvSpPr>
        <p:spPr>
          <a:xfrm>
            <a:off x="609600" y="1214422"/>
            <a:ext cx="10725186" cy="5033978"/>
          </a:xfrm>
        </p:spPr>
        <p:txBody>
          <a:bodyPr>
            <a:normAutofit/>
          </a:bodyPr>
          <a:lstStyle/>
          <a:p>
            <a:r>
              <a:rPr lang="it-IT" dirty="0"/>
              <a:t>Lo spostamento in territorio Europeo del problema, si è avuto con l’arresto per spionaggio in Polonia di un cittadino cinese dipendente di Huawei e la richiesta del governo polacco all’UE) e alla </a:t>
            </a:r>
            <a:r>
              <a:rPr lang="it-IT" u="sng" dirty="0"/>
              <a:t>NATO </a:t>
            </a:r>
            <a:r>
              <a:rPr lang="it-IT" dirty="0"/>
              <a:t>di prendere posizione per escludere l’azienda di Shenzhen ‒ considerata troppo vicina all’intelligence di Pechino ‒ dalla corsa alla realizzazione delle infrastrutture europee per la tecnologia </a:t>
            </a:r>
            <a:r>
              <a:rPr lang="it-IT" u="sng" dirty="0"/>
              <a:t>mobile </a:t>
            </a:r>
            <a:r>
              <a:rPr lang="it-IT" dirty="0"/>
              <a:t>5G</a:t>
            </a:r>
          </a:p>
          <a:p>
            <a:r>
              <a:rPr lang="it-IT" dirty="0"/>
              <a:t>Ma esistono davvero altre possibilità o il vantaggio tecnologico cinese nel settore è ormai incolmabile? </a:t>
            </a:r>
          </a:p>
          <a:p>
            <a:r>
              <a:rPr lang="it-IT" dirty="0"/>
              <a:t>Quali sono gli equilibri geopolitici legati allo sviluppo del 5G e perché improvvisamente appaiono così importanti?</a:t>
            </a:r>
          </a:p>
        </p:txBody>
      </p:sp>
    </p:spTree>
    <p:extLst>
      <p:ext uri="{BB962C8B-B14F-4D97-AF65-F5344CB8AC3E}">
        <p14:creationId xmlns:p14="http://schemas.microsoft.com/office/powerpoint/2010/main" val="30040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2AC42D-F2A0-46ED-AA52-A84D17DA2808}"/>
              </a:ext>
            </a:extLst>
          </p:cNvPr>
          <p:cNvSpPr>
            <a:spLocks noGrp="1"/>
          </p:cNvSpPr>
          <p:nvPr>
            <p:ph type="title"/>
          </p:nvPr>
        </p:nvSpPr>
        <p:spPr/>
        <p:txBody>
          <a:bodyPr/>
          <a:lstStyle/>
          <a:p>
            <a:r>
              <a:rPr lang="it-IT" dirty="0"/>
              <a:t>                                  COSA RENDE IL 5G DIVERSO</a:t>
            </a:r>
          </a:p>
        </p:txBody>
      </p:sp>
      <p:sp>
        <p:nvSpPr>
          <p:cNvPr id="3" name="Segnaposto contenuto 2">
            <a:extLst>
              <a:ext uri="{FF2B5EF4-FFF2-40B4-BE49-F238E27FC236}">
                <a16:creationId xmlns:a16="http://schemas.microsoft.com/office/drawing/2014/main" id="{686B8452-5408-4B9C-B3D7-42C9EB3DD344}"/>
              </a:ext>
            </a:extLst>
          </p:cNvPr>
          <p:cNvSpPr>
            <a:spLocks noGrp="1"/>
          </p:cNvSpPr>
          <p:nvPr>
            <p:ph idx="1"/>
          </p:nvPr>
        </p:nvSpPr>
        <p:spPr>
          <a:xfrm>
            <a:off x="174171" y="1412776"/>
            <a:ext cx="11865429" cy="4879167"/>
          </a:xfrm>
        </p:spPr>
        <p:txBody>
          <a:bodyPr>
            <a:normAutofit/>
          </a:bodyPr>
          <a:lstStyle/>
          <a:p>
            <a:r>
              <a:rPr lang="it-IT" dirty="0"/>
              <a:t>Per comprenderlo occorre partire da cosa sia il 5G e perché sia così diverso dalle tecnologie precedenti</a:t>
            </a:r>
          </a:p>
          <a:p>
            <a:r>
              <a:rPr lang="it-IT" dirty="0"/>
              <a:t>A partire dal 1982, data della diffusione commerciale del primo standard tecnologico per la trasmissione dei dati mobile, circa ogni dieci anni si è assistito al passaggio a una nuova generazione: più efficace, più affidabile e soprattutto più veloce.</a:t>
            </a:r>
          </a:p>
          <a:p>
            <a:r>
              <a:rPr lang="it-IT" dirty="0"/>
              <a:t>Rispettando queste tempistiche, anche nel 2020 è previsto che l’attuale </a:t>
            </a:r>
            <a:r>
              <a:rPr lang="it-IT" u="sng" dirty="0"/>
              <a:t>4G </a:t>
            </a:r>
            <a:r>
              <a:rPr lang="it-IT" dirty="0"/>
              <a:t>venga sostituito globalmente dalla quinta generazione: il 5G.</a:t>
            </a:r>
          </a:p>
          <a:p>
            <a:r>
              <a:rPr lang="it-IT" dirty="0"/>
              <a:t>Ogni passaggio ha significato un profondo cambiamento nelle potenzialità di queste tecnologie. </a:t>
            </a:r>
          </a:p>
        </p:txBody>
      </p:sp>
    </p:spTree>
    <p:extLst>
      <p:ext uri="{BB962C8B-B14F-4D97-AF65-F5344CB8AC3E}">
        <p14:creationId xmlns:p14="http://schemas.microsoft.com/office/powerpoint/2010/main" val="1910772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2AC42D-F2A0-46ED-AA52-A84D17DA2808}"/>
              </a:ext>
            </a:extLst>
          </p:cNvPr>
          <p:cNvSpPr>
            <a:spLocks noGrp="1"/>
          </p:cNvSpPr>
          <p:nvPr>
            <p:ph type="title"/>
          </p:nvPr>
        </p:nvSpPr>
        <p:spPr/>
        <p:txBody>
          <a:bodyPr/>
          <a:lstStyle/>
          <a:p>
            <a:r>
              <a:rPr lang="it-IT" dirty="0"/>
              <a:t>                                   COSA RENDE IL 5G DIVERSO   </a:t>
            </a:r>
          </a:p>
        </p:txBody>
      </p:sp>
      <p:sp>
        <p:nvSpPr>
          <p:cNvPr id="3" name="Segnaposto contenuto 2">
            <a:extLst>
              <a:ext uri="{FF2B5EF4-FFF2-40B4-BE49-F238E27FC236}">
                <a16:creationId xmlns:a16="http://schemas.microsoft.com/office/drawing/2014/main" id="{686B8452-5408-4B9C-B3D7-42C9EB3DD344}"/>
              </a:ext>
            </a:extLst>
          </p:cNvPr>
          <p:cNvSpPr>
            <a:spLocks noGrp="1"/>
          </p:cNvSpPr>
          <p:nvPr>
            <p:ph idx="1"/>
          </p:nvPr>
        </p:nvSpPr>
        <p:spPr>
          <a:xfrm>
            <a:off x="370113" y="1214422"/>
            <a:ext cx="11636829" cy="5099292"/>
          </a:xfrm>
        </p:spPr>
        <p:txBody>
          <a:bodyPr>
            <a:normAutofit lnSpcReduction="10000"/>
          </a:bodyPr>
          <a:lstStyle/>
          <a:p>
            <a:r>
              <a:rPr lang="it-IT" dirty="0"/>
              <a:t>Se fino ad ora si è proceduto a passi regolari in avanti, il 5G promette di rappresentare un balzo senza precedenti. </a:t>
            </a:r>
          </a:p>
          <a:p>
            <a:r>
              <a:rPr lang="it-IT" dirty="0"/>
              <a:t>Basti pensare che, se il passaggio dal 3G al 4G ha consentito velocità fino a dieci volte maggiori, il 5G si prevede che sarà almeno cento volte più veloce rispetto alle attuali tecnologie.</a:t>
            </a:r>
          </a:p>
          <a:p>
            <a:r>
              <a:rPr lang="it-IT" dirty="0"/>
              <a:t>Questo consentirà anche un </a:t>
            </a:r>
            <a:r>
              <a:rPr lang="it-IT" dirty="0">
                <a:solidFill>
                  <a:srgbClr val="FF66CC"/>
                </a:solidFill>
              </a:rPr>
              <a:t>cambio nella concezione stessa della rete: </a:t>
            </a:r>
            <a:r>
              <a:rPr lang="it-IT" dirty="0">
                <a:solidFill>
                  <a:srgbClr val="00B050"/>
                </a:solidFill>
              </a:rPr>
              <a:t>mentre le tecnologie precedenti erano state ideate considerando essenzialmente l’utilizzo da parte dell’utente umano, il 5G è concepito in gran parte per la comunicazione tra quei sistemi digitali che abbiano bisogno di enormi quantità di dati per funzionare in modo automatico</a:t>
            </a:r>
            <a:r>
              <a:rPr lang="it-IT" dirty="0">
                <a:solidFill>
                  <a:srgbClr val="FFFF00"/>
                </a:solidFill>
              </a:rPr>
              <a:t>. </a:t>
            </a:r>
          </a:p>
          <a:p>
            <a:r>
              <a:rPr lang="it-IT" dirty="0"/>
              <a:t>il 5G è ciò che </a:t>
            </a:r>
            <a:r>
              <a:rPr lang="it-IT" dirty="0">
                <a:solidFill>
                  <a:srgbClr val="FF0000"/>
                </a:solidFill>
              </a:rPr>
              <a:t>dovrebbe consentire alle auto a guida autonoma, alle città smart, all’automatizzazione delle industrie e a tutti gli altri analoghi progetti innovativi di passare dalla fase sperimentale a quella dell’applicazione e della diffusione a livello commerciale e globale</a:t>
            </a:r>
            <a:r>
              <a:rPr lang="it-IT" dirty="0"/>
              <a:t>.</a:t>
            </a:r>
          </a:p>
          <a:p>
            <a:endParaRPr lang="it-IT" dirty="0">
              <a:solidFill>
                <a:srgbClr val="FFFF00"/>
              </a:solidFill>
            </a:endParaRPr>
          </a:p>
        </p:txBody>
      </p:sp>
    </p:spTree>
    <p:extLst>
      <p:ext uri="{BB962C8B-B14F-4D97-AF65-F5344CB8AC3E}">
        <p14:creationId xmlns:p14="http://schemas.microsoft.com/office/powerpoint/2010/main" val="412628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2AC42D-F2A0-46ED-AA52-A84D17DA2808}"/>
              </a:ext>
            </a:extLst>
          </p:cNvPr>
          <p:cNvSpPr>
            <a:spLocks noGrp="1"/>
          </p:cNvSpPr>
          <p:nvPr>
            <p:ph type="title"/>
          </p:nvPr>
        </p:nvSpPr>
        <p:spPr/>
        <p:txBody>
          <a:bodyPr/>
          <a:lstStyle/>
          <a:p>
            <a:r>
              <a:rPr lang="it-IT" dirty="0"/>
              <a:t>                                PREOCCUPAZIONI GEOPOLITICHE</a:t>
            </a:r>
          </a:p>
        </p:txBody>
      </p:sp>
      <p:sp>
        <p:nvSpPr>
          <p:cNvPr id="3" name="Segnaposto contenuto 2">
            <a:extLst>
              <a:ext uri="{FF2B5EF4-FFF2-40B4-BE49-F238E27FC236}">
                <a16:creationId xmlns:a16="http://schemas.microsoft.com/office/drawing/2014/main" id="{686B8452-5408-4B9C-B3D7-42C9EB3DD344}"/>
              </a:ext>
            </a:extLst>
          </p:cNvPr>
          <p:cNvSpPr>
            <a:spLocks noGrp="1"/>
          </p:cNvSpPr>
          <p:nvPr>
            <p:ph idx="1"/>
          </p:nvPr>
        </p:nvSpPr>
        <p:spPr>
          <a:xfrm>
            <a:off x="609600" y="1214422"/>
            <a:ext cx="11419114" cy="4936007"/>
          </a:xfrm>
        </p:spPr>
        <p:txBody>
          <a:bodyPr>
            <a:normAutofit/>
          </a:bodyPr>
          <a:lstStyle/>
          <a:p>
            <a:r>
              <a:rPr lang="it-IT" dirty="0"/>
              <a:t>Per via di questo potenziale impatto sui trasporti, sull’industria e su altri settori chiave per la sicurezza nazionale, lo sviluppo di questa tecnologia ha sollevato </a:t>
            </a:r>
            <a:r>
              <a:rPr lang="it-IT" dirty="0">
                <a:solidFill>
                  <a:srgbClr val="FFC000"/>
                </a:solidFill>
              </a:rPr>
              <a:t>fin dal principio enormi preoccupazioni geopolitiche</a:t>
            </a:r>
            <a:r>
              <a:rPr lang="it-IT" dirty="0"/>
              <a:t>. </a:t>
            </a:r>
          </a:p>
          <a:p>
            <a:r>
              <a:rPr lang="it-IT" dirty="0"/>
              <a:t>Sia per la </a:t>
            </a:r>
            <a:r>
              <a:rPr lang="it-IT" dirty="0">
                <a:solidFill>
                  <a:srgbClr val="92D050"/>
                </a:solidFill>
              </a:rPr>
              <a:t>possibilità che dati e informazioni che transitano nel </a:t>
            </a:r>
            <a:r>
              <a:rPr lang="it-IT" u="sng" dirty="0">
                <a:solidFill>
                  <a:srgbClr val="92D050"/>
                </a:solidFill>
              </a:rPr>
              <a:t>network </a:t>
            </a:r>
            <a:r>
              <a:rPr lang="it-IT" dirty="0">
                <a:solidFill>
                  <a:srgbClr val="92D050"/>
                </a:solidFill>
              </a:rPr>
              <a:t>possano essere intercettate</a:t>
            </a:r>
            <a:r>
              <a:rPr lang="it-IT" dirty="0"/>
              <a:t>, sia per la possibilità che </a:t>
            </a:r>
            <a:r>
              <a:rPr lang="it-IT" dirty="0">
                <a:solidFill>
                  <a:srgbClr val="FF0000"/>
                </a:solidFill>
              </a:rPr>
              <a:t>i sistemi nascondano un codice che consenta di bloccare le reti o manipolarne il funzionamento in caso di conflitto con i Paesi che ne guidano la ricerca e sviluppo</a:t>
            </a:r>
            <a:r>
              <a:rPr lang="it-IT" dirty="0"/>
              <a:t>.</a:t>
            </a:r>
          </a:p>
          <a:p>
            <a:r>
              <a:rPr lang="it-IT" dirty="0"/>
              <a:t>In particolare, l’acuirsi del conflitto commerciale tra Stati Uniti e Cina ha aumentato la rilevanza e l’urgenza diplomatica della questione. </a:t>
            </a:r>
            <a:endParaRPr lang="it-IT" dirty="0">
              <a:solidFill>
                <a:srgbClr val="FFFF00"/>
              </a:solidFill>
            </a:endParaRPr>
          </a:p>
        </p:txBody>
      </p:sp>
    </p:spTree>
    <p:extLst>
      <p:ext uri="{BB962C8B-B14F-4D97-AF65-F5344CB8AC3E}">
        <p14:creationId xmlns:p14="http://schemas.microsoft.com/office/powerpoint/2010/main" val="454010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B58A1D-A8CC-4978-A26C-DB387DFB8B4D}"/>
              </a:ext>
            </a:extLst>
          </p:cNvPr>
          <p:cNvSpPr>
            <a:spLocks noGrp="1"/>
          </p:cNvSpPr>
          <p:nvPr>
            <p:ph type="title"/>
          </p:nvPr>
        </p:nvSpPr>
        <p:spPr/>
        <p:txBody>
          <a:bodyPr/>
          <a:lstStyle/>
          <a:p>
            <a:r>
              <a:rPr lang="it-IT" dirty="0"/>
              <a:t>                                PREOCCUPAZIONI GEOPOLITICHE</a:t>
            </a:r>
          </a:p>
        </p:txBody>
      </p:sp>
      <p:sp>
        <p:nvSpPr>
          <p:cNvPr id="3" name="Segnaposto contenuto 2">
            <a:extLst>
              <a:ext uri="{FF2B5EF4-FFF2-40B4-BE49-F238E27FC236}">
                <a16:creationId xmlns:a16="http://schemas.microsoft.com/office/drawing/2014/main" id="{361CDBDB-E9A4-4A04-87FB-DF03E1003678}"/>
              </a:ext>
            </a:extLst>
          </p:cNvPr>
          <p:cNvSpPr>
            <a:spLocks noGrp="1"/>
          </p:cNvSpPr>
          <p:nvPr>
            <p:ph idx="1"/>
          </p:nvPr>
        </p:nvSpPr>
        <p:spPr>
          <a:xfrm>
            <a:off x="522513" y="1447800"/>
            <a:ext cx="11310257" cy="4789714"/>
          </a:xfrm>
        </p:spPr>
        <p:txBody>
          <a:bodyPr>
            <a:normAutofit fontScale="92500" lnSpcReduction="10000"/>
          </a:bodyPr>
          <a:lstStyle/>
          <a:p>
            <a:r>
              <a:rPr lang="it-IT" dirty="0"/>
              <a:t>L’utilizzo delle moderne tecnologie informatiche e per le telecomunicazioni come sofisticato metodo per spiare di tutto, dalle abitudini di consumo dei cittadini fino alle più riservate informazioni custodite dai governi, costituisce oggi una costante per tutti i Paesi. </a:t>
            </a:r>
          </a:p>
          <a:p>
            <a:r>
              <a:rPr lang="it-IT" dirty="0"/>
              <a:t>Nel corso degli ultimi mesi proprio le autorità statunitensi hanno lanciato diversi allarmi ai cittadini americani e ai governi alleati per invitarli a prestare attenzione alle </a:t>
            </a:r>
            <a:r>
              <a:rPr lang="it-IT" u="sng" dirty="0"/>
              <a:t>tecnologie IT </a:t>
            </a:r>
            <a:r>
              <a:rPr lang="it-IT" dirty="0"/>
              <a:t>(Information Technology) a firma cinese.</a:t>
            </a:r>
          </a:p>
          <a:p>
            <a:r>
              <a:rPr lang="it-IT" dirty="0">
                <a:solidFill>
                  <a:srgbClr val="FF0000"/>
                </a:solidFill>
              </a:rPr>
              <a:t>Una dichiarazione congiunta di </a:t>
            </a:r>
            <a:r>
              <a:rPr lang="it-IT" u="sng" dirty="0">
                <a:solidFill>
                  <a:srgbClr val="FF0000"/>
                </a:solidFill>
              </a:rPr>
              <a:t>FBI, CIA </a:t>
            </a:r>
            <a:r>
              <a:rPr lang="it-IT" dirty="0">
                <a:solidFill>
                  <a:srgbClr val="FF0000"/>
                </a:solidFill>
              </a:rPr>
              <a:t> e NSA ha chiaramente consigliato ai consumatori americani di non </a:t>
            </a:r>
            <a:r>
              <a:rPr lang="it-IT" u="sng" dirty="0">
                <a:solidFill>
                  <a:srgbClr val="FF0000"/>
                </a:solidFill>
              </a:rPr>
              <a:t>acquistare </a:t>
            </a:r>
            <a:r>
              <a:rPr lang="it-IT" dirty="0">
                <a:solidFill>
                  <a:srgbClr val="FF0000"/>
                </a:solidFill>
              </a:rPr>
              <a:t>dispositivi Huawei e ZTE per via dei rischi legati alla sicurezza dei propri dati.</a:t>
            </a:r>
          </a:p>
          <a:p>
            <a:r>
              <a:rPr lang="it-IT" dirty="0"/>
              <a:t>La denuncia ad opera delle autorità americane non sembra aver scosso il mercato consumer di Huawei, la quale si è affrettata a rigettare al mittente le accuse. </a:t>
            </a:r>
          </a:p>
        </p:txBody>
      </p:sp>
    </p:spTree>
    <p:extLst>
      <p:ext uri="{BB962C8B-B14F-4D97-AF65-F5344CB8AC3E}">
        <p14:creationId xmlns:p14="http://schemas.microsoft.com/office/powerpoint/2010/main" val="1827323268"/>
      </p:ext>
    </p:extLst>
  </p:cSld>
  <p:clrMapOvr>
    <a:masterClrMapping/>
  </p:clrMapOvr>
</p:sld>
</file>

<file path=ppt/theme/theme1.xml><?xml version="1.0" encoding="utf-8"?>
<a:theme xmlns:a="http://schemas.openxmlformats.org/drawingml/2006/main" name="Tema di Office">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3346</Words>
  <Application>Microsoft Office PowerPoint</Application>
  <PresentationFormat>Widescreen</PresentationFormat>
  <Paragraphs>104</Paragraphs>
  <Slides>28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28</vt:i4>
      </vt:variant>
    </vt:vector>
  </HeadingPairs>
  <TitlesOfParts>
    <vt:vector size="34" baseType="lpstr">
      <vt:lpstr>Arial</vt:lpstr>
      <vt:lpstr>Eras Demi ITC</vt:lpstr>
      <vt:lpstr>Eras Medium ITC</vt:lpstr>
      <vt:lpstr>Georgia</vt:lpstr>
      <vt:lpstr>Raleway</vt:lpstr>
      <vt:lpstr>Tema di Office</vt:lpstr>
      <vt:lpstr>Prof.ssa Simona Epasto</vt:lpstr>
      <vt:lpstr>GEOPOLITICA DEL 5G</vt:lpstr>
      <vt:lpstr>                                   CASUS BELLI</vt:lpstr>
      <vt:lpstr>                                   CASUS BELLI</vt:lpstr>
      <vt:lpstr>                                   CASUS BELLI</vt:lpstr>
      <vt:lpstr>                                  COSA RENDE IL 5G DIVERSO</vt:lpstr>
      <vt:lpstr>                                   COSA RENDE IL 5G DIVERSO   </vt:lpstr>
      <vt:lpstr>                                PREOCCUPAZIONI GEOPOLITICHE</vt:lpstr>
      <vt:lpstr>                                PREOCCUPAZIONI GEOPOLITICHE</vt:lpstr>
      <vt:lpstr>                                PREOCCUPAZIONI GEOPOLITICHE</vt:lpstr>
      <vt:lpstr>                                PREOCCUPAZIONI GEOPOLITICHE</vt:lpstr>
      <vt:lpstr>                                   SCONTRO USA-CHINA</vt:lpstr>
      <vt:lpstr>                                  ASPETTI STRATEGICI</vt:lpstr>
      <vt:lpstr>                                  ASPETTI STRATEGICI</vt:lpstr>
      <vt:lpstr>                                  ASPETTI STRATEGICI</vt:lpstr>
      <vt:lpstr>                                  ASPETTI STRATEGICI</vt:lpstr>
      <vt:lpstr>                                   ASPETTI STRATEGICI</vt:lpstr>
      <vt:lpstr>                                   GUERRA TECNOLOGICA?</vt:lpstr>
      <vt:lpstr>                                   RISVOLTI SCONTRO USA-CHINA</vt:lpstr>
      <vt:lpstr>                                   GEOPOLITICA DEL 5 G</vt:lpstr>
      <vt:lpstr>                                   GEOPOLITICA DEL 5 G</vt:lpstr>
      <vt:lpstr>                                   GEOPOLITICA DEL 5 G</vt:lpstr>
      <vt:lpstr>                                   GEOPOLITICA DEL 5 G</vt:lpstr>
      <vt:lpstr>                                   GEOPOLITICA DEL 5 G</vt:lpstr>
      <vt:lpstr>                                   GEOPOLITICA DEL 5 G</vt:lpstr>
      <vt:lpstr>                                   GEOPOLITICA DEL 5 G</vt:lpstr>
      <vt:lpstr>                                   GEOPOLITICA DEL 5 G</vt:lpstr>
      <vt:lpstr>                                   GEOPOLITICA DEL 5 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simona epasto</cp:lastModifiedBy>
  <cp:revision>8</cp:revision>
  <dcterms:created xsi:type="dcterms:W3CDTF">2020-04-25T16:23:21Z</dcterms:created>
  <dcterms:modified xsi:type="dcterms:W3CDTF">2022-04-06T09:06:33Z</dcterms:modified>
</cp:coreProperties>
</file>