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79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B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549"/>
    <p:restoredTop sz="94674"/>
  </p:normalViewPr>
  <p:slideViewPr>
    <p:cSldViewPr snapToGrid="0" snapToObjects="1">
      <p:cViewPr varScale="1">
        <p:scale>
          <a:sx n="59" d="100"/>
          <a:sy n="59" d="100"/>
        </p:scale>
        <p:origin x="56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601FA7F9-12DE-ED42-B12D-9953F30D0E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13218" y="3882452"/>
            <a:ext cx="8640580" cy="89941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Raleway" panose="020B0503030101060003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  <p:sp>
        <p:nvSpPr>
          <p:cNvPr id="8" name="Titolo 7">
            <a:extLst>
              <a:ext uri="{FF2B5EF4-FFF2-40B4-BE49-F238E27FC236}">
                <a16:creationId xmlns:a16="http://schemas.microsoft.com/office/drawing/2014/main" id="{44F19C3A-61AF-6349-B009-01240C73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3218" y="2067586"/>
            <a:ext cx="7373141" cy="164276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594821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A37F374C-0DD9-BF49-95E5-25DECDA15C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324303"/>
            <a:ext cx="2628900" cy="4852660"/>
          </a:xfrm>
        </p:spPr>
        <p:txBody>
          <a:bodyPr vert="eaVert"/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26F6BA3-830C-4E4B-B489-7EACBE7E6C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324303"/>
            <a:ext cx="7734300" cy="4852660"/>
          </a:xfrm>
        </p:spPr>
        <p:txBody>
          <a:bodyPr vert="eaVert"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BAFAA6C-918C-5940-8D9D-8665E97EA3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03648"/>
            <a:ext cx="2743200" cy="365125"/>
          </a:xfrm>
        </p:spPr>
        <p:txBody>
          <a:bodyPr/>
          <a:lstStyle/>
          <a:p>
            <a:fld id="{A3750EE6-F4FC-E84C-AF13-5CDD6CE7CC66}" type="datetimeFigureOut">
              <a:rPr lang="it-IT" smtClean="0"/>
              <a:t>26/04/2022</a:t>
            </a:fld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AE58354-0C2D-474C-A379-E866638D8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03648"/>
            <a:ext cx="4114800" cy="365125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ACC8012-130C-4642-938C-A3F25DB1A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03648"/>
            <a:ext cx="2743200" cy="365125"/>
          </a:xfrm>
        </p:spPr>
        <p:txBody>
          <a:bodyPr/>
          <a:lstStyle/>
          <a:p>
            <a:fld id="{521F8777-1489-2D4A-93C2-4300528E9CD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07522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57213" y="274638"/>
            <a:ext cx="10725187" cy="939784"/>
          </a:xfrm>
        </p:spPr>
        <p:txBody>
          <a:bodyPr>
            <a:noAutofit/>
          </a:bodyPr>
          <a:lstStyle>
            <a:lvl1pPr>
              <a:defRPr sz="3500" b="1">
                <a:latin typeface="Eras Medium ITC" pitchFamily="34" charset="0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700">
                <a:latin typeface="Eras Medium ITC" pitchFamily="34" charset="0"/>
              </a:defRPr>
            </a:lvl1pPr>
            <a:lvl2pPr>
              <a:defRPr sz="2600">
                <a:latin typeface="Eras Medium ITC" pitchFamily="34" charset="0"/>
              </a:defRPr>
            </a:lvl2pPr>
            <a:lvl3pPr>
              <a:defRPr>
                <a:latin typeface="Eras Medium ITC" pitchFamily="34" charset="0"/>
              </a:defRPr>
            </a:lvl3pPr>
            <a:lvl4pPr>
              <a:defRPr>
                <a:latin typeface="Eras Medium ITC" pitchFamily="34" charset="0"/>
              </a:defRPr>
            </a:lvl4pPr>
            <a:lvl5pPr>
              <a:defRPr>
                <a:latin typeface="Eras Medium ITC" pitchFamily="34" charset="0"/>
              </a:defRPr>
            </a:lvl5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91C3F-2703-426D-AA7C-675FFC4322C9}" type="datetimeFigureOut">
              <a:rPr lang="es-ES" smtClean="0"/>
              <a:pPr/>
              <a:t>26/04/2022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418DC-86E1-42AF-B75A-720E871B94E6}" type="slidenum">
              <a:rPr lang="es-ES" smtClean="0"/>
              <a:pPr/>
              <a:t>‹N›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92211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8C81AEC-CBEF-2349-ADAC-694AAB045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4735"/>
            <a:ext cx="10515600" cy="183426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BB61BBD-DC46-DC48-BE46-C1396EF78A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687581"/>
            <a:ext cx="10515600" cy="240207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071D491-8608-674A-9D82-578950F9B4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50944"/>
            <a:ext cx="2743200" cy="365125"/>
          </a:xfrm>
        </p:spPr>
        <p:txBody>
          <a:bodyPr/>
          <a:lstStyle/>
          <a:p>
            <a:fld id="{A3750EE6-F4FC-E84C-AF13-5CDD6CE7CC66}" type="datetimeFigureOut">
              <a:rPr lang="it-IT" smtClean="0"/>
              <a:t>26/04/2022</a:t>
            </a:fld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C481B03-386C-684E-ABCE-7478D809A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50944"/>
            <a:ext cx="4114800" cy="365125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870F3AB-3307-1746-99C6-48544C9E4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50944"/>
            <a:ext cx="2743200" cy="365125"/>
          </a:xfrm>
        </p:spPr>
        <p:txBody>
          <a:bodyPr/>
          <a:lstStyle/>
          <a:p>
            <a:fld id="{521F8777-1489-2D4A-93C2-4300528E9CD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76547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EC8475D-7526-E046-B96C-CF5DF57F4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80152"/>
            <a:ext cx="10515600" cy="869924"/>
          </a:xfrm>
        </p:spPr>
        <p:txBody>
          <a:bodyPr/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0AC8C8B-C1F5-AC4D-B6FC-E61B03DDDC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774731"/>
            <a:ext cx="5181600" cy="3402232"/>
          </a:xfr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B27E3DD-D9BF-CE4E-A799-838C5ADCE1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774731"/>
            <a:ext cx="5181600" cy="340223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0CAE719-FFFB-D44F-B925-7437D686A5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03648"/>
            <a:ext cx="2743200" cy="365125"/>
          </a:xfrm>
        </p:spPr>
        <p:txBody>
          <a:bodyPr/>
          <a:lstStyle/>
          <a:p>
            <a:fld id="{A3750EE6-F4FC-E84C-AF13-5CDD6CE7CC66}" type="datetimeFigureOut">
              <a:rPr lang="it-IT" smtClean="0"/>
              <a:t>26/04/2022</a:t>
            </a:fld>
            <a:endParaRPr lang="it-IT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24A362F-97FF-0540-8CA1-5C15FA646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03648"/>
            <a:ext cx="4114800" cy="365125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6B03FB6-9D21-5F46-890A-673BF11E8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03648"/>
            <a:ext cx="2743200" cy="365125"/>
          </a:xfrm>
        </p:spPr>
        <p:txBody>
          <a:bodyPr/>
          <a:lstStyle/>
          <a:p>
            <a:fld id="{521F8777-1489-2D4A-93C2-4300528E9CD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88714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7F380A-2025-104F-A50B-E2571587C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382151"/>
            <a:ext cx="10515600" cy="1325563"/>
          </a:xfrm>
        </p:spPr>
        <p:txBody>
          <a:bodyPr/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6C35060-75A4-C342-8D8B-7789D2516F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1246" y="2983269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2D176E5-CE4C-5447-AF7A-B538C7CEC3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1246" y="4082735"/>
            <a:ext cx="5157787" cy="2106927"/>
          </a:xfr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A7EDEF16-CD2C-074D-B271-F44F76B81F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3658" y="2983269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EF1E8DE2-0079-7B44-8428-4F5C17CD34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6812" y="4097968"/>
            <a:ext cx="5183188" cy="2091694"/>
          </a:xfr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8180FAC4-A06E-E94C-9A76-C2F1B703F4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03648"/>
            <a:ext cx="2743200" cy="365125"/>
          </a:xfrm>
        </p:spPr>
        <p:txBody>
          <a:bodyPr/>
          <a:lstStyle/>
          <a:p>
            <a:fld id="{A3750EE6-F4FC-E84C-AF13-5CDD6CE7CC66}" type="datetimeFigureOut">
              <a:rPr lang="it-IT" smtClean="0"/>
              <a:t>26/04/2022</a:t>
            </a:fld>
            <a:endParaRPr lang="it-IT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F3A91576-A15A-BD44-99BB-0DAEA976A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03648"/>
            <a:ext cx="4114800" cy="365125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F2F55F22-26BF-654B-ADC0-629A5D21C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03648"/>
            <a:ext cx="2743200" cy="365125"/>
          </a:xfrm>
        </p:spPr>
        <p:txBody>
          <a:bodyPr/>
          <a:lstStyle/>
          <a:p>
            <a:fld id="{521F8777-1489-2D4A-93C2-4300528E9CD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94459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533DCF1-0C08-4D46-A818-6EB683D07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86073"/>
            <a:ext cx="10515600" cy="869924"/>
          </a:xfrm>
        </p:spPr>
        <p:txBody>
          <a:bodyPr/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701F6FA8-F741-4849-AA76-B2B5B78B39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03648"/>
            <a:ext cx="2743200" cy="365125"/>
          </a:xfrm>
        </p:spPr>
        <p:txBody>
          <a:bodyPr/>
          <a:lstStyle/>
          <a:p>
            <a:fld id="{A3750EE6-F4FC-E84C-AF13-5CDD6CE7CC66}" type="datetimeFigureOut">
              <a:rPr lang="it-IT" smtClean="0"/>
              <a:t>26/04/2022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7A95D4B-7BC6-E34D-943A-845FF13F4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03648"/>
            <a:ext cx="4114800" cy="365125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116E4EF-52DB-B947-B7C2-B64EE8F45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03648"/>
            <a:ext cx="2743200" cy="365125"/>
          </a:xfrm>
        </p:spPr>
        <p:txBody>
          <a:bodyPr/>
          <a:lstStyle/>
          <a:p>
            <a:fld id="{521F8777-1489-2D4A-93C2-4300528E9CD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39449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2CE94AE3-42D6-6344-8967-D8452263BC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35179"/>
            <a:ext cx="2743200" cy="365125"/>
          </a:xfrm>
        </p:spPr>
        <p:txBody>
          <a:bodyPr/>
          <a:lstStyle/>
          <a:p>
            <a:fld id="{A3750EE6-F4FC-E84C-AF13-5CDD6CE7CC66}" type="datetimeFigureOut">
              <a:rPr lang="it-IT" smtClean="0"/>
              <a:t>26/04/2022</a:t>
            </a:fld>
            <a:endParaRPr lang="it-IT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0B20478-C96F-1C45-9765-C56796426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35179"/>
            <a:ext cx="4114800" cy="365125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D729070-1FA0-4B46-A8F3-24662683E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35179"/>
            <a:ext cx="2743200" cy="365125"/>
          </a:xfrm>
        </p:spPr>
        <p:txBody>
          <a:bodyPr/>
          <a:lstStyle/>
          <a:p>
            <a:fld id="{521F8777-1489-2D4A-93C2-4300528E9CD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495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BC81D9-F22F-5C4B-AC68-E136786E2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158115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3237EEC-3180-F041-864E-B2C0221B9C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581150"/>
            <a:ext cx="6172200" cy="42799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A3B782C-0DCD-A94D-B620-362DA760D2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429000"/>
            <a:ext cx="3932237" cy="24399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05E2638-156C-8740-A1F7-DF4182D995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35180"/>
            <a:ext cx="2743200" cy="365125"/>
          </a:xfrm>
        </p:spPr>
        <p:txBody>
          <a:bodyPr/>
          <a:lstStyle/>
          <a:p>
            <a:fld id="{A3750EE6-F4FC-E84C-AF13-5CDD6CE7CC66}" type="datetimeFigureOut">
              <a:rPr lang="it-IT" smtClean="0"/>
              <a:t>26/04/2022</a:t>
            </a:fld>
            <a:endParaRPr lang="it-IT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4304A7F-EDD3-4440-9E86-57D8D8ACF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35180"/>
            <a:ext cx="4114800" cy="365125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A914550-14E8-8841-8CAB-D367CCCF8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35180"/>
            <a:ext cx="2743200" cy="365125"/>
          </a:xfrm>
        </p:spPr>
        <p:txBody>
          <a:bodyPr/>
          <a:lstStyle/>
          <a:p>
            <a:fld id="{521F8777-1489-2D4A-93C2-4300528E9CD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62223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CCF315C-0734-014E-AB37-D7E823E86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1340069"/>
            <a:ext cx="3932237" cy="208893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BDBD5771-BB4A-3B49-BCE4-3B550D0E3F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40068"/>
            <a:ext cx="6172200" cy="452098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D1FDF3B-475F-D249-AC54-9ADF90E4E6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589" y="3657600"/>
            <a:ext cx="3932237" cy="2203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0E3BD24-40F9-0C4D-B4D3-099578C1C2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35179"/>
            <a:ext cx="2743200" cy="365125"/>
          </a:xfrm>
        </p:spPr>
        <p:txBody>
          <a:bodyPr/>
          <a:lstStyle/>
          <a:p>
            <a:fld id="{A3750EE6-F4FC-E84C-AF13-5CDD6CE7CC66}" type="datetimeFigureOut">
              <a:rPr lang="it-IT" smtClean="0"/>
              <a:t>26/04/2022</a:t>
            </a:fld>
            <a:endParaRPr lang="it-IT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21102C4-CB9D-9843-AB20-9C84D5281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35179"/>
            <a:ext cx="4114800" cy="365125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4D8800B-7444-DA47-A26C-BCA483939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35179"/>
            <a:ext cx="2743200" cy="365125"/>
          </a:xfrm>
        </p:spPr>
        <p:txBody>
          <a:bodyPr/>
          <a:lstStyle/>
          <a:p>
            <a:fld id="{521F8777-1489-2D4A-93C2-4300528E9CD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94762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91E532E-34DC-0441-ACE7-10BF804CE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4184"/>
            <a:ext cx="10515600" cy="1146208"/>
          </a:xfrm>
        </p:spPr>
        <p:txBody>
          <a:bodyPr/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DC7C49F-A357-A54B-911E-C61D595797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2569779"/>
            <a:ext cx="10515600" cy="3607184"/>
          </a:xfrm>
        </p:spPr>
        <p:txBody>
          <a:bodyPr vert="eaVert"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8E0899B-5F07-4144-9F69-AE008DCED1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19414"/>
            <a:ext cx="2743200" cy="365125"/>
          </a:xfrm>
        </p:spPr>
        <p:txBody>
          <a:bodyPr/>
          <a:lstStyle/>
          <a:p>
            <a:fld id="{A3750EE6-F4FC-E84C-AF13-5CDD6CE7CC66}" type="datetimeFigureOut">
              <a:rPr lang="it-IT" smtClean="0"/>
              <a:t>26/04/2022</a:t>
            </a:fld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9640A71-5027-1B40-BDC4-26798F939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19414"/>
            <a:ext cx="4114800" cy="365125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36504EA-2BB4-574D-BE45-BBD2A8F53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19414"/>
            <a:ext cx="2743200" cy="365125"/>
          </a:xfrm>
        </p:spPr>
        <p:txBody>
          <a:bodyPr/>
          <a:lstStyle/>
          <a:p>
            <a:fld id="{521F8777-1489-2D4A-93C2-4300528E9CD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90454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E62A5B01-81DF-F94E-93C7-559EE94CF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4184"/>
            <a:ext cx="10515600" cy="8699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DAF2986-DE06-DE4C-9395-E031CB3878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293495"/>
            <a:ext cx="10515600" cy="38834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0E76108-1715-774E-90C6-BAF7F529E9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Raleway" panose="020B0503030101060003" pitchFamily="34" charset="77"/>
              </a:defRPr>
            </a:lvl1pPr>
          </a:lstStyle>
          <a:p>
            <a:fld id="{A3750EE6-F4FC-E84C-AF13-5CDD6CE7CC66}" type="datetimeFigureOut">
              <a:rPr lang="it-IT" smtClean="0"/>
              <a:pPr/>
              <a:t>26/04/2022</a:t>
            </a:fld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C93133D-901F-F041-8BF9-04104E663D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Raleway" panose="020B0503030101060003" pitchFamily="34" charset="77"/>
              </a:defRPr>
            </a:lvl1pPr>
          </a:lstStyle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65EA247-C9B6-7947-BF94-5DF875E42C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Raleway" panose="020B0503030101060003" pitchFamily="34" charset="77"/>
              </a:defRPr>
            </a:lvl1pPr>
          </a:lstStyle>
          <a:p>
            <a:fld id="{521F8777-1489-2D4A-93C2-4300528E9CD9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97590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07BB6"/>
          </a:solidFill>
          <a:latin typeface="Raleway" panose="020B05030301010600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Raleway" panose="020B0503030101060003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aleway" panose="020B0503030101060003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aleway" panose="020B0503030101060003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aleway" panose="020B0503030101060003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aleway" panose="020B0503030101060003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it.wikipedia.org/wiki/Germania" TargetMode="Externa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70C1307-183D-CB4E-83E4-965CAC12A2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13220" y="2027549"/>
            <a:ext cx="8640580" cy="1482413"/>
          </a:xfrm>
        </p:spPr>
        <p:txBody>
          <a:bodyPr/>
          <a:lstStyle/>
          <a:p>
            <a:r>
              <a:rPr lang="it-IT" dirty="0"/>
              <a:t>Prof.ssa Simona Epasto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43ECAB6-6677-A34F-A194-030954E4B7F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Geopolitica e Paesi Mediterranei</a:t>
            </a:r>
          </a:p>
        </p:txBody>
      </p:sp>
    </p:spTree>
    <p:extLst>
      <p:ext uri="{BB962C8B-B14F-4D97-AF65-F5344CB8AC3E}">
        <p14:creationId xmlns:p14="http://schemas.microsoft.com/office/powerpoint/2010/main" val="41259569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55585" y="857252"/>
            <a:ext cx="9483765" cy="593677"/>
          </a:xfrm>
        </p:spPr>
        <p:txBody>
          <a:bodyPr/>
          <a:lstStyle/>
          <a:p>
            <a:pPr algn="ctr"/>
            <a:br>
              <a:rPr lang="it-IT" b="1" dirty="0"/>
            </a:br>
            <a:r>
              <a:rPr lang="it-IT" b="1" dirty="0"/>
              <a:t>SICUREZZA E NUOVE PROBLEMATICHE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2597" y="1678330"/>
            <a:ext cx="12002947" cy="4653022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it-IT" dirty="0"/>
              <a:t>Il terrorismo internazionale ha aperto l'epoca dei </a:t>
            </a:r>
            <a:r>
              <a:rPr lang="it-IT" b="1" dirty="0"/>
              <a:t>conflitti asimmetrici</a:t>
            </a:r>
            <a:r>
              <a:rPr lang="it-IT" dirty="0"/>
              <a:t> dove le parti combattono in modo cruento ma con armi, motivazioni e strategie completamente diversi. </a:t>
            </a:r>
          </a:p>
          <a:p>
            <a:pPr lvl="0"/>
            <a:r>
              <a:rPr lang="it-IT" dirty="0"/>
              <a:t>La “Guerra Mondiale al Terrorismo” inaugurata da Bush per la sua asimmetria ha messo in discussione il diritto esclusivo alla violenza per via del suo uso sproporzionato ed eccessivo </a:t>
            </a:r>
            <a:r>
              <a:rPr lang="it-IT" i="1" dirty="0"/>
              <a:t>(che non conosce confine tra “militari” e “civili” o come nell'esempio del Carcere speciale di Guantanamo, costruito per prigionieri di guerra “unflawful combattants” in modo da non doverne rispettare i diritti sanciti dalla Convenzione di Ginevra che si riferisce a militari e non “semplici delinquenti”)</a:t>
            </a:r>
            <a:r>
              <a:rPr lang="it-IT" dirty="0"/>
              <a:t>.</a:t>
            </a:r>
          </a:p>
          <a:p>
            <a:pPr lvl="0"/>
            <a:r>
              <a:rPr lang="it-IT" dirty="0"/>
              <a:t>La comparsa del terrorismo internazionale resta estremamente preoccupante nell'ipotesi che i terroristi riescano a dotarsi di rudimentali ordigni atomici, chimici, biologici o delle bombe sporche (contenenti materiale radioattivo). Quest'ipotesi ha due conseguenze:</a:t>
            </a:r>
          </a:p>
          <a:p>
            <a:pPr marL="0" indent="0">
              <a:buNone/>
            </a:pPr>
            <a:r>
              <a:rPr lang="it-IT" dirty="0"/>
              <a:t>1) Mette ulteriormente in discussione la capacità dello Stato di difendere il suo territorio (diffondendo un generico senso di insicurezza tra i suoi cittadini e quindi favorendo manipolazioni propagandistiche).</a:t>
            </a:r>
          </a:p>
          <a:p>
            <a:pPr marL="0" indent="0">
              <a:buNone/>
            </a:pPr>
            <a:r>
              <a:rPr lang="it-IT" dirty="0"/>
              <a:t>2) I timori terroristici pesano sul trattato di non proliferazione nucleare che potrebbe essere violato da un momento all'altro.</a:t>
            </a:r>
          </a:p>
          <a:p>
            <a:pPr marL="0" indent="0">
              <a:buNone/>
            </a:pPr>
            <a:r>
              <a:rPr lang="it-IT" dirty="0"/>
              <a:t>Il paradosso di oggi è che lo Stato ha bisogno di confini per esercitare le sue prerogative ma nel contempo per la difesa dei propri cittadini e territorio deve ignorarli</a:t>
            </a:r>
          </a:p>
        </p:txBody>
      </p:sp>
    </p:spTree>
    <p:extLst>
      <p:ext uri="{BB962C8B-B14F-4D97-AF65-F5344CB8AC3E}">
        <p14:creationId xmlns:p14="http://schemas.microsoft.com/office/powerpoint/2010/main" val="6551818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52650" y="44625"/>
            <a:ext cx="7886700" cy="1406304"/>
          </a:xfrm>
        </p:spPr>
        <p:txBody>
          <a:bodyPr/>
          <a:lstStyle/>
          <a:p>
            <a:pPr algn="ctr"/>
            <a:br>
              <a:rPr lang="it-IT" b="1" dirty="0"/>
            </a:br>
            <a:br>
              <a:rPr lang="it-IT" b="1" dirty="0"/>
            </a:br>
            <a:br>
              <a:rPr lang="it-IT" b="1" dirty="0"/>
            </a:br>
            <a:r>
              <a:rPr lang="it-IT" b="1" dirty="0"/>
              <a:t>DEMOCRAZIA E GLOBALIZZAZIONE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689904"/>
            <a:ext cx="12095544" cy="4722472"/>
          </a:xfrm>
        </p:spPr>
        <p:txBody>
          <a:bodyPr>
            <a:normAutofit fontScale="85000" lnSpcReduction="20000"/>
          </a:bodyPr>
          <a:lstStyle/>
          <a:p>
            <a:r>
              <a:rPr lang="it-IT" dirty="0"/>
              <a:t>Lo Stato ha tre funzioni: </a:t>
            </a:r>
          </a:p>
          <a:p>
            <a:pPr marL="385763" indent="-385763">
              <a:buAutoNum type="arabicParenR"/>
            </a:pPr>
            <a:r>
              <a:rPr lang="it-IT" u="sng" dirty="0"/>
              <a:t>Sviluppo economico</a:t>
            </a:r>
          </a:p>
          <a:p>
            <a:pPr marL="385763" indent="-385763">
              <a:buAutoNum type="arabicParenR"/>
            </a:pPr>
            <a:r>
              <a:rPr lang="it-IT" u="sng" dirty="0"/>
              <a:t>Coesione sociale</a:t>
            </a:r>
          </a:p>
          <a:p>
            <a:pPr marL="385763" indent="-385763">
              <a:buAutoNum type="arabicParenR"/>
            </a:pPr>
            <a:r>
              <a:rPr lang="it-IT" u="sng" dirty="0"/>
              <a:t>Libertà individuale.</a:t>
            </a:r>
            <a:r>
              <a:rPr lang="it-IT" dirty="0"/>
              <a:t> </a:t>
            </a:r>
          </a:p>
          <a:p>
            <a:r>
              <a:rPr lang="it-IT" dirty="0"/>
              <a:t> Questi livelli sono stati raggiunti nella fase matura del capitalismo, ma sono stati messi in discussione dalla globalizzazione</a:t>
            </a:r>
          </a:p>
          <a:p>
            <a:r>
              <a:rPr lang="it-IT" dirty="0"/>
              <a:t>Al cittadino viene richiesto che sia </a:t>
            </a:r>
            <a:r>
              <a:rPr lang="it-IT" b="1" dirty="0"/>
              <a:t>informato</a:t>
            </a:r>
            <a:r>
              <a:rPr lang="it-IT" dirty="0"/>
              <a:t> e che </a:t>
            </a:r>
            <a:r>
              <a:rPr lang="it-IT" b="1" dirty="0"/>
              <a:t>consumi</a:t>
            </a:r>
            <a:r>
              <a:rPr lang="it-IT" dirty="0"/>
              <a:t>: due termini che si fondono perché l'informazione diventa un consumo e nel contempo la propensione al consumo è determinata dall'informazione =&gt; nel XXI secolo si parla di «uomo informivoro»</a:t>
            </a:r>
          </a:p>
          <a:p>
            <a:r>
              <a:rPr lang="it-IT" b="1" dirty="0"/>
              <a:t>Jürgen Habermas</a:t>
            </a:r>
            <a:r>
              <a:rPr lang="it-IT" dirty="0"/>
              <a:t> </a:t>
            </a:r>
            <a:r>
              <a:rPr lang="it-IT" sz="2175" dirty="0"/>
              <a:t>(filosofo, storico e sociologo </a:t>
            </a:r>
            <a:r>
              <a:rPr lang="it-IT" sz="2175" dirty="0">
                <a:hlinkClick r:id="rId2" tooltip="Germania"/>
              </a:rPr>
              <a:t> </a:t>
            </a:r>
            <a:r>
              <a:rPr lang="it-IT" dirty="0"/>
              <a:t>ancora vivente): con il passaggio da un pubblico culturalmente critico a un pubblico di consumatori di cultura si perde non solo la specificità dell'opera culturale ma anche quella prettamente politica dell'opposizione. La cultura, che passa attraverso i mass media per ottenere la diffusione diventa “cultura di integrazione” formando un </a:t>
            </a:r>
            <a:r>
              <a:rPr lang="it-IT" b="1" dirty="0"/>
              <a:t>estremismo di centro</a:t>
            </a:r>
            <a:r>
              <a:rPr lang="it-IT" dirty="0"/>
              <a:t> ovvero una classe media massificata e facilmente manipolabile, un populismo democratico.</a:t>
            </a:r>
          </a:p>
          <a:p>
            <a:pPr lvl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873090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52650" y="44625"/>
            <a:ext cx="7886700" cy="1406304"/>
          </a:xfrm>
        </p:spPr>
        <p:txBody>
          <a:bodyPr/>
          <a:lstStyle/>
          <a:p>
            <a:pPr algn="ctr"/>
            <a:br>
              <a:rPr lang="it-IT" b="1" dirty="0"/>
            </a:br>
            <a:br>
              <a:rPr lang="it-IT" b="1" dirty="0"/>
            </a:br>
            <a:br>
              <a:rPr lang="it-IT" b="1" dirty="0"/>
            </a:br>
            <a:r>
              <a:rPr lang="it-IT" b="1" dirty="0"/>
              <a:t>DEMOCRAZIA E GLOBALIZZAZIONE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736203"/>
            <a:ext cx="12192000" cy="4494854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it-IT" dirty="0"/>
              <a:t>Lo Stato entra in relazione con questi processi (informazione e consumi) in modo estremamente problematico: non può astenersi dall'intervenire sull'informazione ma intervenendo la condiziona. </a:t>
            </a:r>
          </a:p>
          <a:p>
            <a:pPr lvl="0"/>
            <a:r>
              <a:rPr lang="it-IT" dirty="0"/>
              <a:t>Con la globalizzazione l'informazione si va internazionalizzando : i confini nazionali non contano più nulla e si sono moltiplicate sia le fonti di informazione sia la facilità di accesso ad esse attraverso internet. </a:t>
            </a:r>
          </a:p>
          <a:p>
            <a:pPr lvl="0"/>
            <a:r>
              <a:rPr lang="it-IT" dirty="0"/>
              <a:t>Il web erode dunque le prerogative dello Stato =&gt; extraterritorialità</a:t>
            </a:r>
          </a:p>
          <a:p>
            <a:pPr lvl="0"/>
            <a:r>
              <a:rPr lang="it-IT" dirty="0"/>
              <a:t>Habermas fa notare inoltre che “i semplicistici elogi della libertà che emana da internet sembrano dimenticare che da sempre – da quando è nato lo Stato – la libertà esiste in quanto si accompagna a leggi che la garantiscono e la tutelano”: tali leggi devono rispettare le specificità culturali di chi ne è assoggettato e per una rete globale, regole valide ed accettabili per tutti appaiono un utopia.</a:t>
            </a:r>
          </a:p>
          <a:p>
            <a:pPr lvl="0"/>
            <a:r>
              <a:rPr lang="it-IT" dirty="0"/>
              <a:t>D’altronde tutti i motori di ricerca si configurano come multinazionali con sede, però, in un solo Stato, gli USA (solo un browser di peso mondiale, «Opera,» è norvegese</a:t>
            </a:r>
          </a:p>
          <a:p>
            <a:pPr lvl="0"/>
            <a:r>
              <a:rPr lang="it-IT" dirty="0"/>
              <a:t>Cinema e televisione “plasmano la mente”  marginalizzando la scuola: un sempre crescente numero di persone conforma i suoi modelli di comportamento, valori, obbiettivi, sulla base di input che nascono al di fuori delle istituzioni.</a:t>
            </a:r>
          </a:p>
          <a:p>
            <a:pPr lvl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383011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1" y="116634"/>
            <a:ext cx="12303889" cy="1152127"/>
          </a:xfrm>
        </p:spPr>
        <p:txBody>
          <a:bodyPr/>
          <a:lstStyle/>
          <a:p>
            <a:pPr algn="ctr"/>
            <a:br>
              <a:rPr lang="it-IT" b="1" dirty="0"/>
            </a:br>
            <a:br>
              <a:rPr lang="it-IT" b="1" dirty="0"/>
            </a:br>
            <a:br>
              <a:rPr lang="it-IT" b="1" dirty="0"/>
            </a:br>
            <a:br>
              <a:rPr lang="it-IT" b="1" dirty="0"/>
            </a:br>
            <a:r>
              <a:rPr lang="it-IT" b="1" dirty="0"/>
              <a:t>FEDERALISMO E DINAMISMO ECONOMICO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805651"/>
            <a:ext cx="12192000" cy="4525701"/>
          </a:xfrm>
        </p:spPr>
        <p:txBody>
          <a:bodyPr>
            <a:normAutofit fontScale="92500" lnSpcReduction="20000"/>
          </a:bodyPr>
          <a:lstStyle/>
          <a:p>
            <a:r>
              <a:rPr lang="it-IT" dirty="0"/>
              <a:t>Il </a:t>
            </a:r>
            <a:r>
              <a:rPr lang="it-IT" b="1" dirty="0"/>
              <a:t>federalismo</a:t>
            </a:r>
            <a:r>
              <a:rPr lang="it-IT" dirty="0"/>
              <a:t> era visto come antitesi dell'accentramento proprio di certi Stati-Nazioni particolarmente compatti e monolitici. </a:t>
            </a:r>
          </a:p>
          <a:p>
            <a:r>
              <a:rPr lang="it-IT" dirty="0"/>
              <a:t>Garantiva un minore appesantimento burocratico, maggiore partecipazione e più rispetto delle minoranze (rispondeva dunque alle esigenze degli Stati-giganti come Stati Uniti, Canada, Messico, Unione Sovietica ma si è dimostrato funzionale anche in piccoli Stati come la Svizzera ed in Belgio).</a:t>
            </a:r>
          </a:p>
          <a:p>
            <a:pPr lvl="0"/>
            <a:r>
              <a:rPr lang="it-IT" dirty="0"/>
              <a:t>Il dinamismo economico è tipico del federalismo. </a:t>
            </a:r>
          </a:p>
          <a:p>
            <a:pPr lvl="0"/>
            <a:r>
              <a:rPr lang="it-IT" dirty="0"/>
              <a:t>Federalismo =&gt; risposta ad una globalizzazione disordinata ed opprimente</a:t>
            </a:r>
          </a:p>
          <a:p>
            <a:pPr lvl="0"/>
            <a:r>
              <a:rPr lang="it-IT" dirty="0"/>
              <a:t>Federalismo come risposta più appropriata alla democrazia e multiculturalismo: promuove la "</a:t>
            </a:r>
            <a:r>
              <a:rPr lang="it-IT" b="1" dirty="0"/>
              <a:t>creolizzazione</a:t>
            </a:r>
            <a:r>
              <a:rPr lang="it-IT" dirty="0"/>
              <a:t>" ovvero la fusione dei diversi gruppi etnico-sociali nello Stato e nella sua gestione politica, culturale ed economica senza emarginarli ai quartieri o stadi più poveri.</a:t>
            </a:r>
          </a:p>
          <a:p>
            <a:pPr lvl="0"/>
            <a:r>
              <a:rPr lang="it-IT" dirty="0"/>
              <a:t>L'Unione Europea mette in luce la contraddizione che vive questo secolo </a:t>
            </a:r>
          </a:p>
        </p:txBody>
      </p:sp>
    </p:spTree>
    <p:extLst>
      <p:ext uri="{BB962C8B-B14F-4D97-AF65-F5344CB8AC3E}">
        <p14:creationId xmlns:p14="http://schemas.microsoft.com/office/powerpoint/2010/main" val="19479602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52650" y="857252"/>
            <a:ext cx="9769274" cy="593677"/>
          </a:xfrm>
        </p:spPr>
        <p:txBody>
          <a:bodyPr/>
          <a:lstStyle/>
          <a:p>
            <a:pPr algn="ctr"/>
            <a:r>
              <a:rPr lang="it-IT" b="1" dirty="0"/>
              <a:t>                          FEDERALISMO E DINAMISMO ECONOMICO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645410"/>
            <a:ext cx="12192000" cy="4697517"/>
          </a:xfrm>
        </p:spPr>
        <p:txBody>
          <a:bodyPr>
            <a:normAutofit/>
          </a:bodyPr>
          <a:lstStyle/>
          <a:p>
            <a:pPr lvl="0"/>
            <a:r>
              <a:rPr lang="it-IT" dirty="0"/>
              <a:t>L'Unione Europea mette in luce la contraddizione che vive in questo secolo ogni movimento federalista: esso appare adeguato a esigenze momentanee e nonostante rafforzi gli Stati non vi dà maggior potere lasciando inoltre irrisolto il nodo della sussidiarietà che rende l'Unione "schiava" ai voleri individuali di 28 Stati.</a:t>
            </a:r>
          </a:p>
          <a:p>
            <a:pPr lvl="0"/>
            <a:r>
              <a:rPr lang="it-IT" dirty="0"/>
              <a:t>Si è assistito ultimamente alla rinascita del nazionalismo che può anche avere funzioni positive: esso ravviva il senso di solidarietà e appartenenza (contro le spinte secessioniste) ma spesso strumentalizza il malcontento. </a:t>
            </a:r>
            <a:r>
              <a:rPr lang="it-IT" i="1" dirty="0"/>
              <a:t>Per esempio nel processo di decolonizzazione il nazionalismo ha rinforzato le istituzioni nate al momento dell'indipendenza</a:t>
            </a:r>
            <a:r>
              <a:rPr lang="it-IT" dirty="0"/>
              <a:t>.</a:t>
            </a:r>
          </a:p>
          <a:p>
            <a:pPr lvl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924360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52650" y="332657"/>
            <a:ext cx="9803998" cy="1118272"/>
          </a:xfrm>
        </p:spPr>
        <p:txBody>
          <a:bodyPr/>
          <a:lstStyle/>
          <a:p>
            <a:pPr algn="ctr"/>
            <a:r>
              <a:rPr lang="it-IT" b="1" dirty="0"/>
              <a:t>                   STATO E GLOBALIZZAZIONE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1413" y="1450930"/>
            <a:ext cx="11505235" cy="4868847"/>
          </a:xfrm>
        </p:spPr>
        <p:txBody>
          <a:bodyPr>
            <a:normAutofit fontScale="85000" lnSpcReduction="20000"/>
          </a:bodyPr>
          <a:lstStyle/>
          <a:p>
            <a:r>
              <a:rPr lang="it-IT" dirty="0"/>
              <a:t>Il senso di appartenenza e il benessere dei cittadini possono essere regolati dallo Stato attraverso il Welfare. </a:t>
            </a:r>
          </a:p>
          <a:p>
            <a:r>
              <a:rPr lang="it-IT" dirty="0"/>
              <a:t>Lo Stato serve a proteggere la società civile dalla </a:t>
            </a:r>
            <a:r>
              <a:rPr lang="it-IT" b="1" dirty="0"/>
              <a:t>impersonale e asociale inerzia della globalizzazione</a:t>
            </a:r>
            <a:r>
              <a:rPr lang="it-IT" dirty="0"/>
              <a:t> in quanto questa produce diseguaglianza per il particolare tipo di sviluppo economico che la contraddistingue: </a:t>
            </a:r>
          </a:p>
          <a:p>
            <a:pPr>
              <a:buFontTx/>
              <a:buChar char="-"/>
            </a:pPr>
            <a:r>
              <a:rPr lang="it-IT" dirty="0"/>
              <a:t>essa aumenta la precarietà del lavoro allargando la fascia dei gruppi sociali a rischio di povertà. </a:t>
            </a:r>
          </a:p>
          <a:p>
            <a:pPr>
              <a:buFontTx/>
              <a:buChar char="-"/>
            </a:pPr>
            <a:r>
              <a:rPr lang="it-IT" dirty="0"/>
              <a:t>La globalizzazione, aumentando i flussi migratori ha aumentato anche il razzismo che può portare all'automarginalizzazione di certi strati sociali (</a:t>
            </a:r>
            <a:r>
              <a:rPr lang="it-IT" i="1" dirty="0"/>
              <a:t>come per esempio le rivolte delle banlieues francesi nel 2005</a:t>
            </a:r>
            <a:r>
              <a:rPr lang="it-IT" dirty="0"/>
              <a:t>).</a:t>
            </a:r>
          </a:p>
          <a:p>
            <a:pPr lvl="0"/>
            <a:r>
              <a:rPr lang="it-IT" dirty="0"/>
              <a:t>Le </a:t>
            </a:r>
            <a:r>
              <a:rPr lang="it-IT" b="1" dirty="0"/>
              <a:t>banlieues</a:t>
            </a:r>
            <a:r>
              <a:rPr lang="it-IT" dirty="0"/>
              <a:t> (periferie) sono in gran parte cittadini del paese di accoglienza e sono sradicati da quello di origine di cui spesso non conoscono neppure la lingua eppure trovano nella loro diversità una forza che li amalgami e li rassicuri =&gt; nuovo dato geopolitico che si accompagna all’urbanizzazione di massa</a:t>
            </a:r>
          </a:p>
          <a:p>
            <a:pPr lvl="0"/>
            <a:r>
              <a:rPr lang="it-IT" dirty="0"/>
              <a:t>Il principale problema dei ghetti urbani è la disoccupazione.</a:t>
            </a:r>
          </a:p>
          <a:p>
            <a:pPr lvl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832812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52650" y="188641"/>
            <a:ext cx="7886700" cy="1262288"/>
          </a:xfrm>
        </p:spPr>
        <p:txBody>
          <a:bodyPr/>
          <a:lstStyle/>
          <a:p>
            <a:pPr algn="ctr"/>
            <a:r>
              <a:rPr lang="it-IT" b="1" dirty="0"/>
              <a:t> </a:t>
            </a:r>
            <a:br>
              <a:rPr lang="it-IT" b="1" dirty="0"/>
            </a:br>
            <a:br>
              <a:rPr lang="it-IT" b="1" dirty="0"/>
            </a:br>
            <a:br>
              <a:rPr lang="it-IT" b="1" dirty="0"/>
            </a:br>
            <a:r>
              <a:rPr lang="it-IT" b="1" dirty="0"/>
              <a:t>STATO E GLOBALIZZAZIONE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152650" y="2300502"/>
            <a:ext cx="7886700" cy="3490415"/>
          </a:xfrm>
        </p:spPr>
        <p:txBody>
          <a:bodyPr>
            <a:normAutofit/>
          </a:bodyPr>
          <a:lstStyle/>
          <a:p>
            <a:r>
              <a:rPr lang="it-IT" dirty="0"/>
              <a:t>Rapporto fra </a:t>
            </a:r>
            <a:r>
              <a:rPr lang="it-IT" b="1" dirty="0"/>
              <a:t>Stato e Nazione</a:t>
            </a:r>
            <a:r>
              <a:rPr lang="it-IT" dirty="0"/>
              <a:t>: la coincidenza fra i due tende a oscillare. </a:t>
            </a:r>
          </a:p>
          <a:p>
            <a:r>
              <a:rPr lang="it-IT" dirty="0"/>
              <a:t>Esistono nazioni senza ricordi comuni che fanno del desiderio di convivere il futuro la loro ragione d'essere (Stati Uniti)</a:t>
            </a:r>
          </a:p>
          <a:p>
            <a:r>
              <a:rPr lang="it-IT" dirty="0"/>
              <a:t>Esistono anche nazioni che hanno una storia comune ma nessuna volontà di condividere il futuro (gli ex Stati comunisti dell'URSS).</a:t>
            </a:r>
          </a:p>
          <a:p>
            <a:pPr lvl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899898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52650" y="1"/>
            <a:ext cx="7886700" cy="1450928"/>
          </a:xfrm>
        </p:spPr>
        <p:txBody>
          <a:bodyPr/>
          <a:lstStyle/>
          <a:p>
            <a:pPr algn="ctr"/>
            <a:r>
              <a:rPr lang="it-IT" b="1" dirty="0"/>
              <a:t> MODELLO ASIATICO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152650" y="1645410"/>
            <a:ext cx="7886700" cy="4807927"/>
          </a:xfrm>
        </p:spPr>
        <p:txBody>
          <a:bodyPr>
            <a:normAutofit fontScale="85000" lnSpcReduction="10000"/>
          </a:bodyPr>
          <a:lstStyle/>
          <a:p>
            <a:r>
              <a:rPr lang="it-IT" b="1" dirty="0"/>
              <a:t>Il modello asiatico</a:t>
            </a:r>
            <a:r>
              <a:rPr lang="it-IT" dirty="0"/>
              <a:t>: si contrappone allo Stato westfaliano ed industriale </a:t>
            </a:r>
          </a:p>
          <a:p>
            <a:r>
              <a:rPr lang="it-IT" dirty="0"/>
              <a:t>il modello asiatico suddiviso in tanti modelli diversi:</a:t>
            </a:r>
          </a:p>
          <a:p>
            <a:pPr marL="385763" indent="-385763">
              <a:buAutoNum type="arabicParenR"/>
            </a:pPr>
            <a:r>
              <a:rPr lang="it-IT" b="1" dirty="0"/>
              <a:t>Il modello cinese</a:t>
            </a:r>
            <a:r>
              <a:rPr lang="it-IT" dirty="0"/>
              <a:t>: ha rielaborato il sistema comunista in modo da epurarlo di tutte le sue specificità europee e trasformarlo nel gestore di uno sviluppo capitalistico accelerato con ferreo controllo del disagio sociale che ne derivava.</a:t>
            </a:r>
          </a:p>
          <a:p>
            <a:pPr marL="385763" indent="-385763">
              <a:buAutoNum type="arabicParenR"/>
            </a:pPr>
            <a:r>
              <a:rPr lang="it-IT" b="1" dirty="0"/>
              <a:t>Il Giappone</a:t>
            </a:r>
            <a:r>
              <a:rPr lang="it-IT" dirty="0"/>
              <a:t>: applica la democrazia occidentale</a:t>
            </a:r>
          </a:p>
          <a:p>
            <a:pPr marL="385763" indent="-385763">
              <a:buAutoNum type="arabicParenR"/>
            </a:pPr>
            <a:r>
              <a:rPr lang="it-IT" b="1" dirty="0"/>
              <a:t>L'India</a:t>
            </a:r>
            <a:r>
              <a:rPr lang="it-IT" dirty="0"/>
              <a:t>: la democrazia vi ha accompagnato il boom economico e la nascita del welfare come in Giappone e rappresenta l'unico caso di una grande nazione dove la modernizzazione economica, la liberalizzazione e l'integrazione in un economia globale di mercato sono avvenute sotto un governo liberal democratico. </a:t>
            </a:r>
          </a:p>
          <a:p>
            <a:pPr lvl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627745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1" y="1"/>
            <a:ext cx="11933499" cy="1450928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/>
              <a:t> </a:t>
            </a:r>
            <a:br>
              <a:rPr lang="it-IT" b="1" dirty="0"/>
            </a:br>
            <a:br>
              <a:rPr lang="it-IT" b="1" dirty="0"/>
            </a:br>
            <a:br>
              <a:rPr lang="it-IT" b="1" dirty="0"/>
            </a:br>
            <a:br>
              <a:rPr lang="it-IT" b="1" dirty="0"/>
            </a:br>
            <a:r>
              <a:rPr lang="it-IT" b="1" dirty="0"/>
              <a:t>I CONFINI COME INTERFACCIA DELLA DIVERSITA’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66217" y="1770927"/>
            <a:ext cx="11505235" cy="4514126"/>
          </a:xfrm>
        </p:spPr>
        <p:txBody>
          <a:bodyPr>
            <a:normAutofit fontScale="85000" lnSpcReduction="20000"/>
          </a:bodyPr>
          <a:lstStyle/>
          <a:p>
            <a:r>
              <a:rPr lang="it-IT" b="1" dirty="0"/>
              <a:t>Zygmunt Bauman</a:t>
            </a:r>
            <a:r>
              <a:rPr lang="it-IT" dirty="0"/>
              <a:t> (sociologo e filosofo polacco di origini ebraiche ancora vivente): più i confini sono visibili e i segni di demarcazione sono chiari più è ordinato lo spazio sul quale ci muoviamo. Quanto più le demarcazioni sono chiare, tanto più i confini danno sicurezza. Inoltre, le guerre "di confine" si stanno diradando lasciando spazio al negoziato (</a:t>
            </a:r>
            <a:r>
              <a:rPr lang="it-IT" i="1" dirty="0"/>
              <a:t>spesso estremamente complesso come per esempio il problema delle isole giapponesi Kuruli, occupate dai sovietici nel 45 e di cui Tokio chiede la restituzione su base di un accordo firmato con la Russia nell'800)</a:t>
            </a:r>
            <a:r>
              <a:rPr lang="it-IT" dirty="0"/>
              <a:t>.</a:t>
            </a:r>
          </a:p>
          <a:p>
            <a:r>
              <a:rPr lang="it-IT" dirty="0"/>
              <a:t>La globalizzazione ammorbidisce i contrasti tra Stati perché li rende dipendenti economicamente uno dall'altro.</a:t>
            </a:r>
          </a:p>
          <a:p>
            <a:r>
              <a:rPr lang="it-IT" dirty="0"/>
              <a:t>Per </a:t>
            </a:r>
            <a:r>
              <a:rPr lang="it-IT" b="1" dirty="0"/>
              <a:t>Kant </a:t>
            </a:r>
            <a:r>
              <a:rPr lang="it-IT" dirty="0"/>
              <a:t>nel “Per la pace perpetua” la situazione naturale degli Stati è il conflitto come lo è quella degli uomini allo stato di natura di “insocievole socievolezza”. Per uscire dal vicolo cieco, bisogna far cadere le barriere e le frontiere su base di un accordo universale cosmopolita. Egli prevedeva una confederazione di liberi Stati uniti dall'accettazione di un diritto cosmopolitico. “Si è progressivamente giunti a un punto tale che la violazione dei diritti da una parte viene risentita ovunque”.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563444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104173" y="116633"/>
            <a:ext cx="12489083" cy="1334296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/>
              <a:t> </a:t>
            </a:r>
            <a:br>
              <a:rPr lang="it-IT" b="1" dirty="0"/>
            </a:br>
            <a:br>
              <a:rPr lang="it-IT" b="1" dirty="0"/>
            </a:br>
            <a:br>
              <a:rPr lang="it-IT" b="1" dirty="0"/>
            </a:br>
            <a:br>
              <a:rPr lang="it-IT" b="1" dirty="0"/>
            </a:br>
            <a:r>
              <a:rPr lang="it-IT" b="1" dirty="0"/>
              <a:t>I CONFINI COME INTERFACCIA DELLA DIVERSITA’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5747" y="1875099"/>
            <a:ext cx="11956648" cy="443310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dirty="0"/>
              <a:t>Bauman introduce due nuovi concetti:</a:t>
            </a:r>
          </a:p>
          <a:p>
            <a:pPr marL="385763" indent="-385763">
              <a:buAutoNum type="arabicParenR"/>
            </a:pPr>
            <a:r>
              <a:rPr lang="it-IT" dirty="0"/>
              <a:t>La </a:t>
            </a:r>
            <a:r>
              <a:rPr lang="it-IT" b="1" dirty="0"/>
              <a:t>dinamicità del confine/frontiera</a:t>
            </a:r>
            <a:r>
              <a:rPr lang="it-IT" dirty="0"/>
              <a:t> : il </a:t>
            </a:r>
            <a:r>
              <a:rPr lang="it-IT" b="1" dirty="0"/>
              <a:t>confine</a:t>
            </a:r>
            <a:r>
              <a:rPr lang="it-IT" dirty="0"/>
              <a:t> indica il termine di un territorio dove si esercita la sovranità mentre la </a:t>
            </a:r>
            <a:r>
              <a:rPr lang="it-IT" b="1" dirty="0"/>
              <a:t>frontiera</a:t>
            </a:r>
            <a:r>
              <a:rPr lang="it-IT" dirty="0"/>
              <a:t> sottintende l'esistenza di un fronte (dunque di una guerra o di un confronto fra diverse entità). Il confine può dunque essere statico per secoli (se coincide con barriere geografiche) mentre la frontiera è spesso in movimento. (</a:t>
            </a:r>
            <a:r>
              <a:rPr lang="it-IT" i="1" dirty="0"/>
              <a:t>Per esempio, l'espansione della rete ferroviaria, tutta la zona subsahariana decolonizzata, le zone abitate da minoranze etniche e religiose ove uno stato centrale favorisce gli spostamenti di popolazione per diluire le diversità modificano le frontiere).</a:t>
            </a:r>
            <a:endParaRPr lang="it-IT" dirty="0"/>
          </a:p>
          <a:p>
            <a:pPr marL="385763" indent="-385763">
              <a:buAutoNum type="arabicParenR"/>
            </a:pPr>
            <a:r>
              <a:rPr lang="it-IT" dirty="0"/>
              <a:t>Le </a:t>
            </a:r>
            <a:r>
              <a:rPr lang="it-IT" b="1" dirty="0"/>
              <a:t>regioni di confine</a:t>
            </a:r>
            <a:r>
              <a:rPr lang="it-IT" dirty="0"/>
              <a:t> sono aree privilegiate per quanto riguarda le possibilità di scambio (sia di commercio, sia di uomini e di lingue) ove la cooperazione appare più facile.</a:t>
            </a:r>
          </a:p>
          <a:p>
            <a:pPr lvl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15240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852894B-70F4-9F4A-B7C6-068ED1B0C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4735"/>
            <a:ext cx="10515600" cy="2901065"/>
          </a:xfrm>
        </p:spPr>
        <p:txBody>
          <a:bodyPr/>
          <a:lstStyle/>
          <a:p>
            <a:r>
              <a:rPr lang="es-ES" b="1" dirty="0">
                <a:ln w="11430">
                  <a:solidFill>
                    <a:sysClr val="windowText" lastClr="000000"/>
                  </a:solidFill>
                </a:ln>
                <a:solidFill>
                  <a:srgbClr val="FF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Eras Demi ITC" pitchFamily="34" charset="0"/>
              </a:rPr>
              <a:t>Espressioni dell’esercizio del potere e disordine internazionale</a:t>
            </a:r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4546E72-B7B5-8A49-A711-8EB40DFD70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32425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52650" y="260649"/>
            <a:ext cx="7886700" cy="1190280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/>
              <a:t> </a:t>
            </a:r>
            <a:br>
              <a:rPr lang="it-IT" b="1" dirty="0"/>
            </a:br>
            <a:br>
              <a:rPr lang="it-IT" b="1" dirty="0"/>
            </a:br>
            <a:br>
              <a:rPr lang="it-IT" b="1" dirty="0"/>
            </a:br>
            <a:br>
              <a:rPr lang="it-IT" b="1" dirty="0"/>
            </a:br>
            <a:r>
              <a:rPr lang="it-IT" b="1" dirty="0"/>
              <a:t>ELEMENTI DELL’ATTUALE DISORDINE INTERNAZIONALE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62046" y="2268638"/>
            <a:ext cx="12029954" cy="4085863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it-IT" dirty="0"/>
              <a:t>Il concetto descritto precedentemente di "Stato Guida«,  spesso non ha la capacità di ottenere i suoi obbiettivi sia per gli attori e risorse deboli sia per capacità organizzative</a:t>
            </a:r>
          </a:p>
          <a:p>
            <a:pPr lvl="0"/>
            <a:r>
              <a:rPr lang="it-IT" dirty="0"/>
              <a:t>Fenomeni di frammentazione e fallimento di Stati e intere regioni.</a:t>
            </a:r>
          </a:p>
          <a:p>
            <a:pPr lvl="0"/>
            <a:r>
              <a:rPr lang="it-IT" dirty="0"/>
              <a:t>Nonostante Lizza ritenga che gli </a:t>
            </a:r>
            <a:r>
              <a:rPr lang="it-IT" b="1" dirty="0"/>
              <a:t>Stati </a:t>
            </a:r>
            <a:r>
              <a:rPr lang="it-IT" dirty="0"/>
              <a:t>siano ancora </a:t>
            </a:r>
            <a:r>
              <a:rPr lang="it-IT" b="1" dirty="0"/>
              <a:t>attori fondamentali </a:t>
            </a:r>
            <a:r>
              <a:rPr lang="it-IT" dirty="0"/>
              <a:t>nelle relazioni internazionali questi sono indeboliti da: </a:t>
            </a:r>
          </a:p>
          <a:p>
            <a:pPr marL="385763" indent="-385763">
              <a:buAutoNum type="arabicParenR"/>
            </a:pPr>
            <a:r>
              <a:rPr lang="it-IT" dirty="0"/>
              <a:t>l'instabilità del sistema (bipolare e non)</a:t>
            </a:r>
          </a:p>
          <a:p>
            <a:pPr marL="385763" indent="-385763">
              <a:buAutoNum type="arabicParenR"/>
            </a:pPr>
            <a:r>
              <a:rPr lang="it-IT" dirty="0"/>
              <a:t>la nascita di confini spontanei senza demarcazioni (</a:t>
            </a:r>
            <a:r>
              <a:rPr lang="it-IT" i="1" dirty="0"/>
              <a:t>per esempio il confine che separa le periferia dal centro città: "confini così invisibili ma così reali da fare delle periferie un luogo di confine"</a:t>
            </a:r>
            <a:r>
              <a:rPr lang="it-IT" dirty="0"/>
              <a:t>) e, sempre fra i confini invisibili, quelli legati alle diversità religiose (col problema della Turchia nell'UE etc.).</a:t>
            </a:r>
          </a:p>
          <a:p>
            <a:pPr lvl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723379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85195" y="116633"/>
            <a:ext cx="11921924" cy="1334296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/>
              <a:t> </a:t>
            </a:r>
            <a:br>
              <a:rPr lang="it-IT" b="1" dirty="0"/>
            </a:br>
            <a:br>
              <a:rPr lang="it-IT" b="1" dirty="0"/>
            </a:br>
            <a:br>
              <a:rPr lang="it-IT" b="1" dirty="0"/>
            </a:br>
            <a:br>
              <a:rPr lang="it-IT" b="1" dirty="0"/>
            </a:br>
            <a:r>
              <a:rPr lang="it-IT" b="1" dirty="0"/>
              <a:t>ELEMENTI DELL’ATTUALE DISORDINE INTERNAZIONALE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817225"/>
            <a:ext cx="12192000" cy="492414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 dirty="0"/>
              <a:t>3) La crisi dello stato dovuta alla sua progressiva erosione della sovranità sia da parte di istituzioni e poteri transnazionali sia dall'assenza di confronto fra multinazionali e Stato. Infatti, La superiorità economica si traduce spesso in un diritto alla extraterritorialità: </a:t>
            </a:r>
            <a:r>
              <a:rPr lang="it-IT" i="1" dirty="0"/>
              <a:t>in Amazzonia per esempio le grandi multinazionali dell'industria alimentare, del settore estrattivo e del legno hanno creato – pur senza violare formalmente le leggi – latifondi che si amministrano in modo autonomo per lo Stato con conseguenze spesso tragiche per le popolazioni locali. </a:t>
            </a:r>
            <a:r>
              <a:rPr lang="it-IT" dirty="0"/>
              <a:t>Infine, le multinazionali non esitano a corrompere il sistema politico locale =&gt; la corruzione è una forza antistato e una delle maggiori cause a livello globale di instabilità e insicurezza delle società perché mina le istituzioni e i valori della democrazia, mette a repentaglio lo sviluppo sostenibile e la prosperità economica </a:t>
            </a:r>
          </a:p>
          <a:p>
            <a:pPr marL="0" indent="0">
              <a:buNone/>
            </a:pPr>
            <a:r>
              <a:rPr lang="it-IT" dirty="0"/>
              <a:t>Oggi è inquietante la tendenza della popolazione a sfuggire al controllo statale attraverso i condizionamenti dei mass media, i flussi migratori, le predicazioni religiose, la corruzione dilagante e una perdita di fiducia che si traduce in una perdita di lealtà nei confronti del potere. Bisogna ricorrere al recupero di una sovranità popolare attraverso i partiti, i gruppi di interesse, la società civile.</a:t>
            </a:r>
          </a:p>
          <a:p>
            <a:pPr lvl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84454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52649" y="1"/>
            <a:ext cx="9832521" cy="1196752"/>
          </a:xfrm>
        </p:spPr>
        <p:txBody>
          <a:bodyPr/>
          <a:lstStyle/>
          <a:p>
            <a:pPr algn="ctr"/>
            <a:r>
              <a:rPr lang="it-IT" b="1" dirty="0"/>
              <a:t>              CARATTERISTICHE DELLO STATO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412776"/>
            <a:ext cx="12192000" cy="4896544"/>
          </a:xfrm>
        </p:spPr>
        <p:txBody>
          <a:bodyPr>
            <a:normAutofit fontScale="92500" lnSpcReduction="20000"/>
          </a:bodyPr>
          <a:lstStyle/>
          <a:p>
            <a:r>
              <a:rPr lang="it-IT" dirty="0"/>
              <a:t>STATO: organizzazione sociale in grado di esercitare sovranità per un tempo ragionevole lungo un territorio e un numero di persone sufficientemente ampio da costituire una popolazione</a:t>
            </a:r>
          </a:p>
          <a:p>
            <a:r>
              <a:rPr lang="it-IT" dirty="0"/>
              <a:t>Città del Vaticano</a:t>
            </a:r>
          </a:p>
          <a:p>
            <a:r>
              <a:rPr lang="it-IT" dirty="0"/>
              <a:t>«Stato» palestinese</a:t>
            </a:r>
          </a:p>
          <a:p>
            <a:r>
              <a:rPr lang="it-IT" dirty="0"/>
              <a:t>Micro-Stati =&gt; spesso paradisi fiscali</a:t>
            </a:r>
          </a:p>
          <a:p>
            <a:r>
              <a:rPr lang="it-IT" dirty="0"/>
              <a:t>Paradisi fiscali presenti in Europa, Asia e America: Bahamas, Liechtenstein, isole Cayman (no indipendenti perché appartengono a Gran Bretagna), Hong Kong e Macao (territori cinesi)</a:t>
            </a:r>
          </a:p>
          <a:p>
            <a:r>
              <a:rPr lang="it-IT" dirty="0"/>
              <a:t>OCSE ha redatto una lista nera fra cui rientrano Stati veri e propri (Filippine, Malaysia, Uruguay) e una lista grigia di sospetti Paradisi Fiscali (Monaco, San Marino, Svizzera, Lussemburgo)</a:t>
            </a:r>
          </a:p>
          <a:p>
            <a:r>
              <a:rPr lang="it-IT" dirty="0"/>
              <a:t>Stati giganti e multietnici =&gt; problemi per spinte centrifughe della periferia (Cina, India, Sudan, Nigeria, Congo)</a:t>
            </a:r>
          </a:p>
        </p:txBody>
      </p:sp>
    </p:spTree>
    <p:extLst>
      <p:ext uri="{BB962C8B-B14F-4D97-AF65-F5344CB8AC3E}">
        <p14:creationId xmlns:p14="http://schemas.microsoft.com/office/powerpoint/2010/main" val="2053053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40768"/>
          </a:xfrm>
        </p:spPr>
        <p:txBody>
          <a:bodyPr/>
          <a:lstStyle/>
          <a:p>
            <a:pPr algn="ctr"/>
            <a:br>
              <a:rPr lang="it-IT" b="1" dirty="0"/>
            </a:br>
            <a:br>
              <a:rPr lang="it-IT" b="1" dirty="0"/>
            </a:br>
            <a:br>
              <a:rPr lang="it-IT" b="1" dirty="0"/>
            </a:br>
            <a:br>
              <a:rPr lang="it-IT" b="1" dirty="0"/>
            </a:br>
            <a:r>
              <a:rPr lang="it-IT" b="1" dirty="0"/>
              <a:t>SOVRANITA’ E PROTEZIONE DEL TERRITORIO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8857" y="1905000"/>
            <a:ext cx="12083143" cy="4452257"/>
          </a:xfrm>
        </p:spPr>
        <p:txBody>
          <a:bodyPr>
            <a:normAutofit fontScale="70000" lnSpcReduction="20000"/>
          </a:bodyPr>
          <a:lstStyle/>
          <a:p>
            <a:r>
              <a:rPr lang="it-IT" b="1" dirty="0"/>
              <a:t>SOVRANITA’</a:t>
            </a:r>
            <a:r>
              <a:rPr lang="it-IT" dirty="0"/>
              <a:t> =&gt; comporta onere di proteggere territorio e popolazione</a:t>
            </a:r>
          </a:p>
          <a:p>
            <a:r>
              <a:rPr lang="it-IT" dirty="0"/>
              <a:t>Esclusivo diritto di usare la violenza =&gt; violenza può essere interna (contro chi viola la legge, ed è allora un azione di polizia) sia verso l'esterno (ed è allora un azione di guerra). </a:t>
            </a:r>
          </a:p>
          <a:p>
            <a:r>
              <a:rPr lang="it-IT" dirty="0"/>
              <a:t>Oggi numerosi Stati non appaiono più in grado da soli di difendersi da nemici interni ed esterni</a:t>
            </a:r>
          </a:p>
          <a:p>
            <a:r>
              <a:rPr lang="it-IT" dirty="0"/>
              <a:t>Bipolarismo: Patto Atlantico e Patto di Varsavia</a:t>
            </a:r>
          </a:p>
          <a:p>
            <a:r>
              <a:rPr lang="it-IT" dirty="0"/>
              <a:t>Fine bipolarismo si dissolve il Patto di Varsavia ma cresce la NATO</a:t>
            </a:r>
          </a:p>
          <a:p>
            <a:r>
              <a:rPr lang="it-IT" dirty="0"/>
              <a:t>Diffusione missioni di </a:t>
            </a:r>
            <a:r>
              <a:rPr lang="it-IT" b="1" i="1" dirty="0"/>
              <a:t>peacekeeping</a:t>
            </a:r>
            <a:r>
              <a:rPr lang="it-IT" i="1" dirty="0"/>
              <a:t> </a:t>
            </a:r>
            <a:r>
              <a:rPr lang="it-IT" dirty="0"/>
              <a:t>=&gt; chiamate a risolvere situazioni che il governo nazionale stenta a controllare (soprattutto </a:t>
            </a:r>
            <a:r>
              <a:rPr lang="it-IT" b="1" dirty="0"/>
              <a:t>ONU</a:t>
            </a:r>
            <a:r>
              <a:rPr lang="it-IT" dirty="0"/>
              <a:t>, ma anche UE nei Balcani ad es.)</a:t>
            </a:r>
          </a:p>
          <a:p>
            <a:r>
              <a:rPr lang="it-IT" dirty="0"/>
              <a:t>Aree interessate: </a:t>
            </a:r>
          </a:p>
          <a:p>
            <a:pPr>
              <a:buFontTx/>
              <a:buChar char="-"/>
            </a:pPr>
            <a:r>
              <a:rPr lang="it-IT" dirty="0"/>
              <a:t>Medioriente (frontiera Israele-Libano, Israele-Siria, Striscia di Gaza-Egitto)</a:t>
            </a:r>
          </a:p>
          <a:p>
            <a:pPr>
              <a:buFontTx/>
              <a:buChar char="-"/>
            </a:pPr>
            <a:r>
              <a:rPr lang="it-IT" dirty="0"/>
              <a:t>Asia (Timor Est)</a:t>
            </a:r>
          </a:p>
          <a:p>
            <a:pPr>
              <a:buFontTx/>
              <a:buChar char="-"/>
            </a:pPr>
            <a:r>
              <a:rPr lang="it-IT" dirty="0"/>
              <a:t>Europa (ex-Jugoslavia in particolare Kosovo e Bosnia-Erzegovina)</a:t>
            </a:r>
          </a:p>
          <a:p>
            <a:pPr>
              <a:buFontTx/>
              <a:buChar char="-"/>
            </a:pPr>
            <a:r>
              <a:rPr lang="it-IT" dirty="0"/>
              <a:t>Africa: principale teatro di tali missioni (Darfur nel Sudan Occidentale, Etiopia-Eritrea, Sierra Leone, Liberia, Congo, Sahara Occidentale ecc.…)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99482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260649"/>
            <a:ext cx="12192000" cy="1507591"/>
          </a:xfrm>
        </p:spPr>
        <p:txBody>
          <a:bodyPr/>
          <a:lstStyle/>
          <a:p>
            <a:pPr algn="ctr"/>
            <a:br>
              <a:rPr lang="it-IT" b="1" dirty="0"/>
            </a:br>
            <a:br>
              <a:rPr lang="it-IT" b="1" dirty="0"/>
            </a:br>
            <a:r>
              <a:rPr lang="it-IT" b="1" dirty="0"/>
              <a:t>SOVRANITA’ E PROTEZIONE DEL TERRITORIO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-76200" y="1850572"/>
            <a:ext cx="12192000" cy="4150180"/>
          </a:xfrm>
        </p:spPr>
        <p:txBody>
          <a:bodyPr>
            <a:normAutofit/>
          </a:bodyPr>
          <a:lstStyle/>
          <a:p>
            <a:r>
              <a:rPr lang="it-IT" b="1" dirty="0"/>
              <a:t>PRIVATIZZAZIONE SICUREZZA</a:t>
            </a:r>
            <a:r>
              <a:rPr lang="it-IT" dirty="0"/>
              <a:t> =&gt; novità che prende sempre più piede (es. Iraq dopo Saddam)</a:t>
            </a:r>
          </a:p>
          <a:p>
            <a:r>
              <a:rPr lang="it-IT" dirty="0"/>
              <a:t>Ricorso a personale privato come diretto sostegno alle forze armate</a:t>
            </a:r>
          </a:p>
          <a:p>
            <a:r>
              <a:rPr lang="it-IT" dirty="0"/>
              <a:t>Utilizzazione dei </a:t>
            </a:r>
            <a:r>
              <a:rPr lang="it-IT" i="1" dirty="0"/>
              <a:t>contractors (mercenari) </a:t>
            </a:r>
            <a:r>
              <a:rPr lang="it-IT" dirty="0"/>
              <a:t>=&gt; modifica strategia militare</a:t>
            </a:r>
          </a:p>
          <a:p>
            <a:r>
              <a:rPr lang="it-IT" dirty="0"/>
              <a:t>Strategia elaborata dal Pentagono ed utilizzata in Afghanistan e Iraq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Prima linea soldati regolari mentre approccio logistico e retrovie ai </a:t>
            </a:r>
            <a:r>
              <a:rPr lang="it-IT" i="1" dirty="0"/>
              <a:t>contractors</a:t>
            </a:r>
            <a:endParaRPr lang="it-IT" dirty="0"/>
          </a:p>
          <a:p>
            <a:r>
              <a:rPr lang="it-IT" dirty="0"/>
              <a:t>Problemi e critiche</a:t>
            </a:r>
          </a:p>
        </p:txBody>
      </p:sp>
      <p:sp>
        <p:nvSpPr>
          <p:cNvPr id="4" name="Freccia in giù 3"/>
          <p:cNvSpPr/>
          <p:nvPr/>
        </p:nvSpPr>
        <p:spPr>
          <a:xfrm>
            <a:off x="5367469" y="4368138"/>
            <a:ext cx="363474" cy="3787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 dirty="0"/>
          </a:p>
        </p:txBody>
      </p:sp>
    </p:spTree>
    <p:extLst>
      <p:ext uri="{BB962C8B-B14F-4D97-AF65-F5344CB8AC3E}">
        <p14:creationId xmlns:p14="http://schemas.microsoft.com/office/powerpoint/2010/main" val="485775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it-IT" b="1" dirty="0"/>
            </a:br>
            <a:br>
              <a:rPr lang="it-IT" b="1" dirty="0"/>
            </a:br>
            <a:br>
              <a:rPr lang="it-IT" b="1" dirty="0"/>
            </a:br>
            <a:r>
              <a:rPr lang="it-IT" b="1" dirty="0"/>
              <a:t>SICUREZZA E NUOVE PROBLEMATICHE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9229" y="2293495"/>
            <a:ext cx="11669485" cy="3883468"/>
          </a:xfrm>
        </p:spPr>
        <p:txBody>
          <a:bodyPr>
            <a:normAutofit fontScale="92500" lnSpcReduction="20000"/>
          </a:bodyPr>
          <a:lstStyle/>
          <a:p>
            <a:r>
              <a:rPr lang="it-IT" dirty="0"/>
              <a:t>Cambiati i criteri stessi con cui viene combattuta la guerra</a:t>
            </a:r>
          </a:p>
          <a:p>
            <a:r>
              <a:rPr lang="it-IT" dirty="0"/>
              <a:t>In particolare dopo 11 settembre poco chiare differenze tra azioni di guerra e azioni di polizia</a:t>
            </a:r>
          </a:p>
          <a:p>
            <a:r>
              <a:rPr lang="it-IT" dirty="0"/>
              <a:t>Atti di pirateria (Somalia)</a:t>
            </a:r>
          </a:p>
          <a:p>
            <a:r>
              <a:rPr lang="it-IT" dirty="0"/>
              <a:t>Terrorismo internazionale</a:t>
            </a:r>
          </a:p>
          <a:p>
            <a:r>
              <a:rPr lang="it-IT" dirty="0"/>
              <a:t>Sicurezza degli Stati</a:t>
            </a:r>
          </a:p>
          <a:p>
            <a:r>
              <a:rPr lang="it-IT" dirty="0"/>
              <a:t>Trattato di non proliferazione nucleare</a:t>
            </a:r>
          </a:p>
          <a:p>
            <a:r>
              <a:rPr lang="it-IT" dirty="0"/>
              <a:t>Sicurezza sempre più questione internazionale</a:t>
            </a:r>
          </a:p>
          <a:p>
            <a:r>
              <a:rPr lang="it-IT" dirty="0"/>
              <a:t>Raccolta di informazioni attraverso rete di satelliti e collaborazione di intelligence =&gt; indispensabile</a:t>
            </a:r>
          </a:p>
        </p:txBody>
      </p:sp>
    </p:spTree>
    <p:extLst>
      <p:ext uri="{BB962C8B-B14F-4D97-AF65-F5344CB8AC3E}">
        <p14:creationId xmlns:p14="http://schemas.microsoft.com/office/powerpoint/2010/main" val="3432405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it-IT" b="1" dirty="0"/>
            </a:br>
            <a:br>
              <a:rPr lang="it-IT" b="1" dirty="0"/>
            </a:br>
            <a:br>
              <a:rPr lang="it-IT" b="1" dirty="0"/>
            </a:br>
            <a:r>
              <a:rPr lang="it-IT" b="1" dirty="0"/>
              <a:t>SICUREZZA E NUOVE PROBLEMATICHE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880831"/>
            <a:ext cx="12192000" cy="4487311"/>
          </a:xfrm>
        </p:spPr>
        <p:txBody>
          <a:bodyPr>
            <a:normAutofit fontScale="85000" lnSpcReduction="10000"/>
          </a:bodyPr>
          <a:lstStyle/>
          <a:p>
            <a:r>
              <a:rPr lang="it-IT" u="sng" dirty="0"/>
              <a:t>Il concetto di polizia internazionale: </a:t>
            </a:r>
            <a:r>
              <a:rPr lang="it-IT" dirty="0"/>
              <a:t>Dopo l'11 Settembre sono diventate poco chiare le differenze tra azioni di guerra ed azioni di polizia</a:t>
            </a:r>
          </a:p>
          <a:p>
            <a:r>
              <a:rPr lang="it-IT" dirty="0"/>
              <a:t>Si parla infatti di “poliziotti internazionali” per definire interventi militari massicci quali l'invasione da parte dell'esercito nei paesi dotati di un governo saldamente costituito e di regolari forze armate come l'Afghanistan e l'Iraq: non si trattava di guerre di conquista tradizionali ma di operazioni per impedire l'ulteriore crescita del terrorismo.</a:t>
            </a:r>
          </a:p>
          <a:p>
            <a:r>
              <a:rPr lang="it-IT" dirty="0"/>
              <a:t>A legittimare le operazioni antiterrorismo dovrebbe essere l'ONU ma in caso questo non vi dia il proprio consenso gli Stati possono utilizzare la «scusa» della “guerra preventiva”</a:t>
            </a:r>
          </a:p>
          <a:p>
            <a:r>
              <a:rPr lang="it-IT" dirty="0"/>
              <a:t>L'Azione anti-pirateria nel Golfo di Aden del 2008: interessante operazione internazionale di polizia ove parteciparono numerosi paesi. Il fatto che l'operazione ebbe luogo in acque internazionali eliminava il rischio di violazione della sovranità altrui. I suddetti pirati hanno base in Somalia, paese che non riesce ad esercitare la propria sovranità ed è perciò' definito uno </a:t>
            </a:r>
            <a:r>
              <a:rPr lang="it-IT" b="1" dirty="0"/>
              <a:t>Stato fallito</a:t>
            </a:r>
            <a:r>
              <a:rPr lang="it-IT" dirty="0"/>
              <a:t>. La pirateria Somala colpisce la più importante rotta commerciale del mondo che passa per il Canale di Suez.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51530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4F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b="1" dirty="0">
                <a:solidFill>
                  <a:srgbClr val="FFFFFF"/>
                </a:solidFill>
                <a:latin typeface="+mj-lt"/>
              </a:rPr>
              <a:t>SICUREZZA E NUOVE PROBLEMATICHE</a:t>
            </a:r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8380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8879251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2EAA8ABB-E28C-4BD6-B2CD-376882E92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39524E5-6E39-4DDD-B187-F5ED4C3D0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604" y="679731"/>
            <a:ext cx="3090345" cy="37365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SICUREZZA E NUOVE PROBLEMATICHE</a:t>
            </a:r>
            <a:endParaRPr lang="en-US" sz="3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29184" y="1"/>
            <a:ext cx="2446384" cy="5777808"/>
            <a:chOff x="329184" y="1"/>
            <a:chExt cx="524256" cy="5777808"/>
          </a:xfrm>
        </p:grpSpPr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3" name="Rectangle 142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23" y="679731"/>
            <a:ext cx="7682293" cy="56628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Carta di Laura Canali - 2020">
            <a:extLst>
              <a:ext uri="{FF2B5EF4-FFF2-40B4-BE49-F238E27FC236}">
                <a16:creationId xmlns:a16="http://schemas.microsoft.com/office/drawing/2014/main" id="{55FEE31E-757C-4027-9CE6-B2FC240AC1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4" r="-1" b="-1"/>
          <a:stretch/>
        </p:blipFill>
        <p:spPr bwMode="auto">
          <a:xfrm>
            <a:off x="996363" y="972235"/>
            <a:ext cx="3383280" cy="5047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APPA / Il Golfo di Aden - Il Sole 24 ORE">
            <a:extLst>
              <a:ext uri="{FF2B5EF4-FFF2-40B4-BE49-F238E27FC236}">
                <a16:creationId xmlns:a16="http://schemas.microsoft.com/office/drawing/2014/main" id="{32AF568A-83B6-4F10-8F04-434AD145FB8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84" r="15792" b="3"/>
          <a:stretch/>
        </p:blipFill>
        <p:spPr bwMode="auto">
          <a:xfrm>
            <a:off x="4683639" y="972235"/>
            <a:ext cx="3383280" cy="5047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743194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Gradazioni di grigio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2611</Words>
  <Application>Microsoft Office PowerPoint</Application>
  <PresentationFormat>Widescreen</PresentationFormat>
  <Paragraphs>113</Paragraphs>
  <Slides>21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Eras Demi ITC</vt:lpstr>
      <vt:lpstr>Eras Medium ITC</vt:lpstr>
      <vt:lpstr>Raleway</vt:lpstr>
      <vt:lpstr>Tema di Office</vt:lpstr>
      <vt:lpstr>Prof.ssa Simona Epasto</vt:lpstr>
      <vt:lpstr>Espressioni dell’esercizio del potere e disordine internazionale</vt:lpstr>
      <vt:lpstr>              CARATTERISTICHE DELLO STATO</vt:lpstr>
      <vt:lpstr>    SOVRANITA’ E PROTEZIONE DEL TERRITORIO</vt:lpstr>
      <vt:lpstr>  SOVRANITA’ E PROTEZIONE DEL TERRITORIO</vt:lpstr>
      <vt:lpstr>   SICUREZZA E NUOVE PROBLEMATICHE</vt:lpstr>
      <vt:lpstr>   SICUREZZA E NUOVE PROBLEMATICHE</vt:lpstr>
      <vt:lpstr>SICUREZZA E NUOVE PROBLEMATICHE</vt:lpstr>
      <vt:lpstr>SICUREZZA E NUOVE PROBLEMATICHE</vt:lpstr>
      <vt:lpstr> SICUREZZA E NUOVE PROBLEMATICHE</vt:lpstr>
      <vt:lpstr>   DEMOCRAZIA E GLOBALIZZAZIONE</vt:lpstr>
      <vt:lpstr>   DEMOCRAZIA E GLOBALIZZAZIONE</vt:lpstr>
      <vt:lpstr>    FEDERALISMO E DINAMISMO ECONOMICO</vt:lpstr>
      <vt:lpstr>                          FEDERALISMO E DINAMISMO ECONOMICO</vt:lpstr>
      <vt:lpstr>                   STATO E GLOBALIZZAZIONE</vt:lpstr>
      <vt:lpstr>    STATO E GLOBALIZZAZIONE</vt:lpstr>
      <vt:lpstr> MODELLO ASIATICO</vt:lpstr>
      <vt:lpstr>     I CONFINI COME INTERFACCIA DELLA DIVERSITA’</vt:lpstr>
      <vt:lpstr>     I CONFINI COME INTERFACCIA DELLA DIVERSITA’</vt:lpstr>
      <vt:lpstr>     ELEMENTI DELL’ATTUALE DISORDINE INTERNAZIONALE</vt:lpstr>
      <vt:lpstr>     ELEMENTI DELL’ATTUALE DISORDINE INTERNAZIONALE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Microsoft Office User</dc:creator>
  <cp:lastModifiedBy>simona epasto</cp:lastModifiedBy>
  <cp:revision>7</cp:revision>
  <dcterms:created xsi:type="dcterms:W3CDTF">2020-04-25T16:23:21Z</dcterms:created>
  <dcterms:modified xsi:type="dcterms:W3CDTF">2022-04-26T09:09:01Z</dcterms:modified>
</cp:coreProperties>
</file>