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0" r:id="rId2"/>
    <p:sldId id="257"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49"/>
    <p:restoredTop sz="94674"/>
  </p:normalViewPr>
  <p:slideViewPr>
    <p:cSldViewPr snapToGrid="0" snapToObjects="1">
      <p:cViewPr varScale="1">
        <p:scale>
          <a:sx n="59" d="100"/>
          <a:sy n="59" d="100"/>
        </p:scale>
        <p:origin x="56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26/04/2022</a:t>
            </a:fld>
            <a:endParaRPr lang="it-IT" dirty="0"/>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57213" y="274638"/>
            <a:ext cx="10725187" cy="939784"/>
          </a:xfrm>
        </p:spPr>
        <p:txBody>
          <a:bodyPr>
            <a:noAutofit/>
          </a:bodyPr>
          <a:lstStyle>
            <a:lvl1pPr>
              <a:defRPr sz="3500" b="1">
                <a:latin typeface="Eras Medium ITC" pitchFamily="34" charset="0"/>
              </a:defRPr>
            </a:lvl1pPr>
          </a:lstStyle>
          <a:p>
            <a:r>
              <a:rPr lang="it-IT"/>
              <a:t>Fare clic per modificare lo stile del titolo dello schema</a:t>
            </a:r>
            <a:endParaRPr lang="es-ES" dirty="0"/>
          </a:p>
        </p:txBody>
      </p:sp>
      <p:sp>
        <p:nvSpPr>
          <p:cNvPr id="3" name="2 Marcador de contenido"/>
          <p:cNvSpPr>
            <a:spLocks noGrp="1"/>
          </p:cNvSpPr>
          <p:nvPr>
            <p:ph idx="1"/>
          </p:nvPr>
        </p:nvSpPr>
        <p:spPr/>
        <p:txBody>
          <a:bodyPr/>
          <a:lstStyle>
            <a:lvl1pPr>
              <a:defRPr sz="2700">
                <a:latin typeface="Eras Medium ITC" pitchFamily="34" charset="0"/>
              </a:defRPr>
            </a:lvl1pPr>
            <a:lvl2pPr>
              <a:defRPr sz="2600">
                <a:latin typeface="Eras Medium ITC" pitchFamily="34" charset="0"/>
              </a:defRPr>
            </a:lvl2pPr>
            <a:lvl3pPr>
              <a:defRPr>
                <a:latin typeface="Eras Medium ITC" pitchFamily="34" charset="0"/>
              </a:defRPr>
            </a:lvl3pPr>
            <a:lvl4pPr>
              <a:defRPr>
                <a:latin typeface="Eras Medium ITC" pitchFamily="34" charset="0"/>
              </a:defRPr>
            </a:lvl4pPr>
            <a:lvl5pPr>
              <a:defRPr>
                <a:latin typeface="Eras Medium ITC" pitchFamily="34"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dirty="0"/>
          </a:p>
        </p:txBody>
      </p:sp>
      <p:sp>
        <p:nvSpPr>
          <p:cNvPr id="4" name="3 Marcador de fecha"/>
          <p:cNvSpPr>
            <a:spLocks noGrp="1"/>
          </p:cNvSpPr>
          <p:nvPr>
            <p:ph type="dt" sz="half" idx="10"/>
          </p:nvPr>
        </p:nvSpPr>
        <p:spPr/>
        <p:txBody>
          <a:bodyPr/>
          <a:lstStyle/>
          <a:p>
            <a:fld id="{39E91C3F-2703-426D-AA7C-675FFC4322C9}" type="datetimeFigureOut">
              <a:rPr lang="es-ES" smtClean="0"/>
              <a:pPr/>
              <a:t>26/04/2022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2418DC-86E1-42AF-B75A-720E871B94E6}" type="slidenum">
              <a:rPr lang="es-ES" smtClean="0"/>
              <a:pPr/>
              <a:t>‹N›</a:t>
            </a:fld>
            <a:endParaRPr lang="es-ES"/>
          </a:p>
        </p:txBody>
      </p:sp>
    </p:spTree>
    <p:extLst>
      <p:ext uri="{BB962C8B-B14F-4D97-AF65-F5344CB8AC3E}">
        <p14:creationId xmlns:p14="http://schemas.microsoft.com/office/powerpoint/2010/main" val="1280120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26/04/2022</a:t>
            </a:fld>
            <a:endParaRPr lang="it-IT" dirty="0"/>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26/04/2022</a:t>
            </a:fld>
            <a:endParaRPr lang="it-IT" dirty="0"/>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26/04/2022</a:t>
            </a:fld>
            <a:endParaRPr lang="it-IT" dirty="0"/>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dirty="0"/>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26/04/2022</a:t>
            </a:fld>
            <a:endParaRPr lang="it-IT" dirty="0"/>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dirty="0"/>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26/04/2022</a:t>
            </a:fld>
            <a:endParaRPr lang="it-IT" dirty="0"/>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dirty="0"/>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26/04/2022</a:t>
            </a:fld>
            <a:endParaRPr lang="it-IT" dirty="0"/>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26/04/2022</a:t>
            </a:fld>
            <a:endParaRPr lang="it-IT" dirty="0"/>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26/04/2022</a:t>
            </a:fld>
            <a:endParaRPr lang="it-IT" dirty="0"/>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26/04/2022</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dirty="0"/>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dirty="0"/>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1" r:id="rId11"/>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GEOPOLITICA E PAESI MEDITERRANEI</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Prof.ssa Simona Epasto</a:t>
            </a:r>
          </a:p>
        </p:txBody>
      </p:sp>
    </p:spTree>
    <p:extLst>
      <p:ext uri="{BB962C8B-B14F-4D97-AF65-F5344CB8AC3E}">
        <p14:creationId xmlns:p14="http://schemas.microsoft.com/office/powerpoint/2010/main" val="2812178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9F1476-B350-4C21-BDE1-B31F3E30F246}"/>
              </a:ext>
            </a:extLst>
          </p:cNvPr>
          <p:cNvSpPr>
            <a:spLocks noGrp="1"/>
          </p:cNvSpPr>
          <p:nvPr>
            <p:ph type="title"/>
          </p:nvPr>
        </p:nvSpPr>
        <p:spPr/>
        <p:txBody>
          <a:bodyPr/>
          <a:lstStyle/>
          <a:p>
            <a:r>
              <a:rPr lang="it-IT" dirty="0"/>
              <a:t>                                   LA POSIZIONE DELL’ITALIA</a:t>
            </a:r>
          </a:p>
        </p:txBody>
      </p:sp>
      <p:sp>
        <p:nvSpPr>
          <p:cNvPr id="3" name="Segnaposto contenuto 2">
            <a:extLst>
              <a:ext uri="{FF2B5EF4-FFF2-40B4-BE49-F238E27FC236}">
                <a16:creationId xmlns:a16="http://schemas.microsoft.com/office/drawing/2014/main" id="{16997F48-4088-4B3F-A30E-C552262F6374}"/>
              </a:ext>
            </a:extLst>
          </p:cNvPr>
          <p:cNvSpPr>
            <a:spLocks noGrp="1"/>
          </p:cNvSpPr>
          <p:nvPr>
            <p:ph idx="1"/>
          </p:nvPr>
        </p:nvSpPr>
        <p:spPr>
          <a:xfrm>
            <a:off x="857213" y="1214422"/>
            <a:ext cx="11127958" cy="5164607"/>
          </a:xfrm>
        </p:spPr>
        <p:txBody>
          <a:bodyPr>
            <a:normAutofit fontScale="92500" lnSpcReduction="20000"/>
          </a:bodyPr>
          <a:lstStyle/>
          <a:p>
            <a:r>
              <a:rPr lang="it-IT" dirty="0"/>
              <a:t>Se l’</a:t>
            </a:r>
            <a:r>
              <a:rPr lang="it-IT" b="1" dirty="0"/>
              <a:t>Italia</a:t>
            </a:r>
            <a:r>
              <a:rPr lang="it-IT" dirty="0"/>
              <a:t> resta a pieno titolo in tutte le coalizioni istituzionalizzate, la sua posizione è messa in discussione da una gestione «erratica e ambigua» della sua politica estera ed europea. </a:t>
            </a:r>
          </a:p>
          <a:p>
            <a:r>
              <a:rPr lang="it-IT" dirty="0"/>
              <a:t>Non aiutano certamente la performance deludente degli indicatori economici (soprattutto debito pubblico e crescita), e il ridimensionamento degli impegni nella gestione delle migrazioni (politica dei porti chiusi, critiche alla missione Eunavformed Sophia) e nella difesa (riduzione di fatto delle spese per la difesa e delle missioni internazionali). </a:t>
            </a:r>
          </a:p>
          <a:p>
            <a:r>
              <a:rPr lang="it-IT" dirty="0"/>
              <a:t>Pertanto colpisce, ma non sorprende, che l’Italia non rientri in nessuna delle alleanze strategiche che si sono andate delineando di recente. Si veda, ad esempio, la cooptazione da parte di Francia e Germania della Spagna, e non dell’Italia, all’interno del </a:t>
            </a:r>
            <a:r>
              <a:rPr lang="it-IT" dirty="0">
                <a:solidFill>
                  <a:srgbClr val="FF66CC"/>
                </a:solidFill>
              </a:rPr>
              <a:t>cosiddetto gruppo </a:t>
            </a:r>
            <a:r>
              <a:rPr lang="it-IT" b="1" dirty="0">
                <a:solidFill>
                  <a:srgbClr val="FF66CC"/>
                </a:solidFill>
              </a:rPr>
              <a:t>G3</a:t>
            </a:r>
            <a:r>
              <a:rPr lang="it-IT" dirty="0"/>
              <a:t>, con l’obiettivo di agire da guida e principale forza propositiva a livello europeo su tutta una serie di dossier di massima rilevanza: sono stati nominati esplicitamente le migrazioni, il bilancio europeo e l’elezione a cariche comunitarie. Tutto questo potrà ripercuotersi in maniera significativa sulla capacità del nostro paese di incidere nel processo decisionale e sull’agenda europea.</a:t>
            </a:r>
          </a:p>
          <a:p>
            <a:endParaRPr lang="it-IT" dirty="0"/>
          </a:p>
        </p:txBody>
      </p:sp>
    </p:spTree>
    <p:extLst>
      <p:ext uri="{BB962C8B-B14F-4D97-AF65-F5344CB8AC3E}">
        <p14:creationId xmlns:p14="http://schemas.microsoft.com/office/powerpoint/2010/main" val="258599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DCFE62-4F78-4A86-8DEB-F82155BD4310}"/>
              </a:ext>
            </a:extLst>
          </p:cNvPr>
          <p:cNvSpPr>
            <a:spLocks noGrp="1"/>
          </p:cNvSpPr>
          <p:nvPr>
            <p:ph type="title"/>
          </p:nvPr>
        </p:nvSpPr>
        <p:spPr/>
        <p:txBody>
          <a:bodyPr/>
          <a:lstStyle/>
          <a:p>
            <a:r>
              <a:rPr lang="it-IT" dirty="0"/>
              <a:t>                                   CONCLUSIONI</a:t>
            </a:r>
          </a:p>
        </p:txBody>
      </p:sp>
      <p:sp>
        <p:nvSpPr>
          <p:cNvPr id="3" name="Segnaposto contenuto 2">
            <a:extLst>
              <a:ext uri="{FF2B5EF4-FFF2-40B4-BE49-F238E27FC236}">
                <a16:creationId xmlns:a16="http://schemas.microsoft.com/office/drawing/2014/main" id="{75D94BFB-F95A-498B-ACDA-A1A12363970E}"/>
              </a:ext>
            </a:extLst>
          </p:cNvPr>
          <p:cNvSpPr>
            <a:spLocks noGrp="1"/>
          </p:cNvSpPr>
          <p:nvPr>
            <p:ph idx="1"/>
          </p:nvPr>
        </p:nvSpPr>
        <p:spPr>
          <a:xfrm>
            <a:off x="857213" y="1340768"/>
            <a:ext cx="11051758" cy="4972946"/>
          </a:xfrm>
        </p:spPr>
        <p:txBody>
          <a:bodyPr>
            <a:normAutofit/>
          </a:bodyPr>
          <a:lstStyle/>
          <a:p>
            <a:r>
              <a:rPr lang="it-IT" dirty="0"/>
              <a:t>Vanno registrati una serie di tentativi di avvicinamento del governo formatosi dopo le ultime elezioni europee del marzo 2018 verso governi che hanno obiettivi strategici diversi, tra cui i paesi di Visegrad e l’Austria, rivendicando presunte “affinità elettive” e medesime finalità politiche.  </a:t>
            </a:r>
          </a:p>
          <a:p>
            <a:r>
              <a:rPr lang="it-IT" dirty="0"/>
              <a:t>Questo approccio tattico sembra però in contrasto con tutte le caratteristiche prevalenti del processo di costruzione di alleanze in ambito europeo, e non pare difatti aver permesso il conseguimento di alcun risultato concreto, come dimostra il mancato appoggio di questi paesi alle posizioni italiane in tema di migrazione e bilancio.</a:t>
            </a:r>
          </a:p>
          <a:p>
            <a:endParaRPr lang="it-IT" dirty="0"/>
          </a:p>
        </p:txBody>
      </p:sp>
    </p:spTree>
    <p:extLst>
      <p:ext uri="{BB962C8B-B14F-4D97-AF65-F5344CB8AC3E}">
        <p14:creationId xmlns:p14="http://schemas.microsoft.com/office/powerpoint/2010/main" val="474953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DCFE62-4F78-4A86-8DEB-F82155BD4310}"/>
              </a:ext>
            </a:extLst>
          </p:cNvPr>
          <p:cNvSpPr>
            <a:spLocks noGrp="1"/>
          </p:cNvSpPr>
          <p:nvPr>
            <p:ph type="title"/>
          </p:nvPr>
        </p:nvSpPr>
        <p:spPr/>
        <p:txBody>
          <a:bodyPr/>
          <a:lstStyle/>
          <a:p>
            <a:r>
              <a:rPr lang="it-IT" dirty="0"/>
              <a:t>                                    CONCLUSIONI</a:t>
            </a:r>
          </a:p>
        </p:txBody>
      </p:sp>
      <p:sp>
        <p:nvSpPr>
          <p:cNvPr id="3" name="Segnaposto contenuto 2">
            <a:extLst>
              <a:ext uri="{FF2B5EF4-FFF2-40B4-BE49-F238E27FC236}">
                <a16:creationId xmlns:a16="http://schemas.microsoft.com/office/drawing/2014/main" id="{75D94BFB-F95A-498B-ACDA-A1A12363970E}"/>
              </a:ext>
            </a:extLst>
          </p:cNvPr>
          <p:cNvSpPr>
            <a:spLocks noGrp="1"/>
          </p:cNvSpPr>
          <p:nvPr>
            <p:ph idx="1"/>
          </p:nvPr>
        </p:nvSpPr>
        <p:spPr>
          <a:xfrm>
            <a:off x="272143" y="1214422"/>
            <a:ext cx="11811000" cy="5598954"/>
          </a:xfrm>
        </p:spPr>
        <p:txBody>
          <a:bodyPr>
            <a:normAutofit lnSpcReduction="10000"/>
          </a:bodyPr>
          <a:lstStyle/>
          <a:p>
            <a:r>
              <a:rPr lang="it-IT" dirty="0"/>
              <a:t>Due sono gli errori da non commettere.</a:t>
            </a:r>
          </a:p>
          <a:p>
            <a:r>
              <a:rPr lang="it-IT" dirty="0"/>
              <a:t>Il primo è pensare che si possa ottenere qualcosa a Bruxelles semplicemente “battendo i pugni sul tavolo” e il secondo è considerare il sistema europeo come un gioco “a somma zero”. </a:t>
            </a:r>
          </a:p>
          <a:p>
            <a:r>
              <a:rPr lang="it-IT" dirty="0"/>
              <a:t>La strategia che invece sembra essere più efficace si basa su due elementi: </a:t>
            </a:r>
            <a:r>
              <a:rPr lang="it-IT" dirty="0">
                <a:solidFill>
                  <a:srgbClr val="FF0000"/>
                </a:solidFill>
              </a:rPr>
              <a:t>consolidare </a:t>
            </a:r>
            <a:r>
              <a:rPr lang="it-IT" b="1" dirty="0">
                <a:solidFill>
                  <a:srgbClr val="FF0000"/>
                </a:solidFill>
              </a:rPr>
              <a:t>agende di riforma settoriali con paesi “</a:t>
            </a:r>
            <a:r>
              <a:rPr lang="it-IT" b="1" i="1" dirty="0">
                <a:solidFill>
                  <a:srgbClr val="FF0000"/>
                </a:solidFill>
              </a:rPr>
              <a:t>like-minded</a:t>
            </a:r>
            <a:r>
              <a:rPr lang="it-IT" b="1" dirty="0">
                <a:solidFill>
                  <a:srgbClr val="FF0000"/>
                </a:solidFill>
              </a:rPr>
              <a:t>”</a:t>
            </a:r>
            <a:r>
              <a:rPr lang="it-IT" dirty="0">
                <a:solidFill>
                  <a:srgbClr val="FF0000"/>
                </a:solidFill>
              </a:rPr>
              <a:t> e privilegiare un </a:t>
            </a:r>
            <a:r>
              <a:rPr lang="it-IT" b="1" dirty="0">
                <a:solidFill>
                  <a:srgbClr val="FF0000"/>
                </a:solidFill>
              </a:rPr>
              <a:t>approccio consensuale</a:t>
            </a:r>
            <a:r>
              <a:rPr lang="it-IT" dirty="0">
                <a:solidFill>
                  <a:srgbClr val="FF0000"/>
                </a:solidFill>
              </a:rPr>
              <a:t> rispetto a quello puramente transazionale.</a:t>
            </a:r>
          </a:p>
          <a:p>
            <a:r>
              <a:rPr lang="it-IT" dirty="0"/>
              <a:t>Questo richiede un lavoro costante a tutti i livelli: politico tra i governi nazionali, diplomatico tra le cancellerie delle capitali e a Bruxelles, tecnico nella pluralità di organi e comitati attraverso cui si snoda il processo decisionale europeo. </a:t>
            </a:r>
          </a:p>
          <a:p>
            <a:r>
              <a:rPr lang="it-IT" dirty="0"/>
              <a:t>Un tale approccio è, per sua natura, danneggiato da cambi repentini di rotta e da esibizioni muscolari a uso interno, e non premia oscillazioni opportunistiche. Per contare in Europa, bisogna contare su alleanze solide.</a:t>
            </a:r>
          </a:p>
          <a:p>
            <a:endParaRPr lang="it-IT" dirty="0"/>
          </a:p>
        </p:txBody>
      </p:sp>
    </p:spTree>
    <p:extLst>
      <p:ext uri="{BB962C8B-B14F-4D97-AF65-F5344CB8AC3E}">
        <p14:creationId xmlns:p14="http://schemas.microsoft.com/office/powerpoint/2010/main" val="533716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r>
              <a:rPr lang="es-ES" b="1"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GEOPOLITICA DELL’UE A PIU’ VELOCITA’ </a:t>
            </a:r>
            <a:endParaRPr lang="it-IT" dirty="0"/>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43242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885D1C-C120-4B92-BC60-F34F22538E38}"/>
              </a:ext>
            </a:extLst>
          </p:cNvPr>
          <p:cNvSpPr>
            <a:spLocks noGrp="1"/>
          </p:cNvSpPr>
          <p:nvPr>
            <p:ph type="title"/>
          </p:nvPr>
        </p:nvSpPr>
        <p:spPr/>
        <p:txBody>
          <a:bodyPr/>
          <a:lstStyle/>
          <a:p>
            <a:br>
              <a:rPr lang="it-IT" dirty="0"/>
            </a:br>
            <a:br>
              <a:rPr lang="it-IT" dirty="0"/>
            </a:br>
            <a:br>
              <a:rPr lang="it-IT" dirty="0"/>
            </a:br>
            <a:r>
              <a:rPr lang="it-IT" dirty="0"/>
              <a:t>UNITI NELLA DIVERSITA’?</a:t>
            </a:r>
          </a:p>
        </p:txBody>
      </p:sp>
      <p:sp>
        <p:nvSpPr>
          <p:cNvPr id="3" name="Segnaposto contenuto 2">
            <a:extLst>
              <a:ext uri="{FF2B5EF4-FFF2-40B4-BE49-F238E27FC236}">
                <a16:creationId xmlns:a16="http://schemas.microsoft.com/office/drawing/2014/main" id="{883A6A84-89AD-43EA-8251-B8A6B98367A2}"/>
              </a:ext>
            </a:extLst>
          </p:cNvPr>
          <p:cNvSpPr>
            <a:spLocks noGrp="1"/>
          </p:cNvSpPr>
          <p:nvPr>
            <p:ph idx="1"/>
          </p:nvPr>
        </p:nvSpPr>
        <p:spPr/>
        <p:txBody>
          <a:bodyPr>
            <a:normAutofit/>
          </a:bodyPr>
          <a:lstStyle/>
          <a:p>
            <a:r>
              <a:rPr lang="it-IT" dirty="0"/>
              <a:t>L’UE a 28 si presenta come un’entità composita e differenziata, nella quale gruppi più o meno ristretti di Stati membri perseguono obiettivi politici specifici.</a:t>
            </a:r>
          </a:p>
          <a:p>
            <a:r>
              <a:rPr lang="it-IT" dirty="0">
                <a:solidFill>
                  <a:srgbClr val="FF0000"/>
                </a:solidFill>
              </a:rPr>
              <a:t>Le alleanze tra paesi che convergono sugli stessi obiettivi strategici </a:t>
            </a:r>
            <a:r>
              <a:rPr lang="it-IT" dirty="0"/>
              <a:t>possono prendere la forma di </a:t>
            </a:r>
            <a:r>
              <a:rPr lang="it-IT" b="1" dirty="0"/>
              <a:t>progetti consolidati di integrazione</a:t>
            </a:r>
            <a:r>
              <a:rPr lang="it-IT" dirty="0"/>
              <a:t>, di </a:t>
            </a:r>
            <a:r>
              <a:rPr lang="it-IT" b="1" dirty="0"/>
              <a:t>cooperazioni politiche</a:t>
            </a:r>
            <a:r>
              <a:rPr lang="it-IT" dirty="0"/>
              <a:t>, o anche di </a:t>
            </a:r>
            <a:r>
              <a:rPr lang="it-IT" b="1" dirty="0"/>
              <a:t>coalizioni ad hoc</a:t>
            </a:r>
            <a:r>
              <a:rPr lang="it-IT" dirty="0"/>
              <a:t> create per incidere sul processo decisionale europeo. </a:t>
            </a:r>
          </a:p>
          <a:p>
            <a:r>
              <a:rPr lang="it-IT" dirty="0"/>
              <a:t>Queste forme variegate si sovrappongono e si intersecano nel complicato sistema di pesi e contrappesi europeo.</a:t>
            </a:r>
          </a:p>
          <a:p>
            <a:endParaRPr lang="it-IT" dirty="0"/>
          </a:p>
          <a:p>
            <a:endParaRPr lang="it-IT" dirty="0"/>
          </a:p>
        </p:txBody>
      </p:sp>
    </p:spTree>
    <p:extLst>
      <p:ext uri="{BB962C8B-B14F-4D97-AF65-F5344CB8AC3E}">
        <p14:creationId xmlns:p14="http://schemas.microsoft.com/office/powerpoint/2010/main" val="3134486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885D1C-C120-4B92-BC60-F34F22538E38}"/>
              </a:ext>
            </a:extLst>
          </p:cNvPr>
          <p:cNvSpPr>
            <a:spLocks noGrp="1"/>
          </p:cNvSpPr>
          <p:nvPr>
            <p:ph type="title"/>
          </p:nvPr>
        </p:nvSpPr>
        <p:spPr/>
        <p:txBody>
          <a:bodyPr/>
          <a:lstStyle/>
          <a:p>
            <a:br>
              <a:rPr lang="it-IT" dirty="0"/>
            </a:br>
            <a:br>
              <a:rPr lang="it-IT" dirty="0"/>
            </a:br>
            <a:br>
              <a:rPr lang="it-IT" dirty="0"/>
            </a:br>
            <a:r>
              <a:rPr lang="it-IT" dirty="0"/>
              <a:t>EUROZONA E AREA SCHENGEN</a:t>
            </a:r>
          </a:p>
        </p:txBody>
      </p:sp>
      <p:sp>
        <p:nvSpPr>
          <p:cNvPr id="3" name="Segnaposto contenuto 2">
            <a:extLst>
              <a:ext uri="{FF2B5EF4-FFF2-40B4-BE49-F238E27FC236}">
                <a16:creationId xmlns:a16="http://schemas.microsoft.com/office/drawing/2014/main" id="{883A6A84-89AD-43EA-8251-B8A6B98367A2}"/>
              </a:ext>
            </a:extLst>
          </p:cNvPr>
          <p:cNvSpPr>
            <a:spLocks noGrp="1"/>
          </p:cNvSpPr>
          <p:nvPr>
            <p:ph idx="1"/>
          </p:nvPr>
        </p:nvSpPr>
        <p:spPr>
          <a:xfrm>
            <a:off x="141514" y="1763486"/>
            <a:ext cx="10069286" cy="4495800"/>
          </a:xfrm>
        </p:spPr>
        <p:txBody>
          <a:bodyPr>
            <a:normAutofit fontScale="92500" lnSpcReduction="20000"/>
          </a:bodyPr>
          <a:lstStyle/>
          <a:p>
            <a:r>
              <a:rPr lang="it-IT" dirty="0"/>
              <a:t>Tra le forme consolidate di integrazione l’</a:t>
            </a:r>
            <a:r>
              <a:rPr lang="it-IT" dirty="0">
                <a:solidFill>
                  <a:srgbClr val="FF0000"/>
                </a:solidFill>
              </a:rPr>
              <a:t>E</a:t>
            </a:r>
            <a:r>
              <a:rPr lang="it-IT" b="1" dirty="0">
                <a:solidFill>
                  <a:srgbClr val="FF0000"/>
                </a:solidFill>
              </a:rPr>
              <a:t>urozona</a:t>
            </a:r>
            <a:r>
              <a:rPr lang="it-IT" dirty="0"/>
              <a:t>, il progetto simbolo dell’Unione che attualmente coinvolge 19 Stati membri, e l’area </a:t>
            </a:r>
            <a:r>
              <a:rPr lang="it-IT" b="1" dirty="0">
                <a:solidFill>
                  <a:srgbClr val="00B050"/>
                </a:solidFill>
              </a:rPr>
              <a:t>Schengen</a:t>
            </a:r>
            <a:r>
              <a:rPr lang="it-IT" dirty="0">
                <a:solidFill>
                  <a:srgbClr val="00B050"/>
                </a:solidFill>
              </a:rPr>
              <a:t>, </a:t>
            </a:r>
            <a:r>
              <a:rPr lang="it-IT" dirty="0"/>
              <a:t>di cui fanno parte 22 paesi Ue. </a:t>
            </a:r>
          </a:p>
          <a:p>
            <a:r>
              <a:rPr lang="it-IT" dirty="0"/>
              <a:t>L’appartenenza alla zona euro in particolare è destinata a diventare sempre più rilevante alla luce della Brexit: dopo l’uscita della Gran Bretagna, coinvolgerà il 70% degli Stati membri e l’85% del Pil complessivo dell’Unione. </a:t>
            </a:r>
          </a:p>
          <a:p>
            <a:r>
              <a:rPr lang="it-IT" dirty="0"/>
              <a:t>Questo significa che cambieranno gli equilibri politici ed economici complessivi e il blocco potrà portare avanti con più facilità una serie di riforme della governance economica europea, anche se non mancano le differenziazioni interne tra i paesi – soprattutto del nord – che privilegiano misure di riduzione del rischio a livello nazionale – e altri – soprattutto del sud – che danno priorità agli aspetti di condivisione del rischio a livello europeo. </a:t>
            </a:r>
          </a:p>
          <a:p>
            <a:endParaRPr lang="it-IT" dirty="0"/>
          </a:p>
        </p:txBody>
      </p:sp>
    </p:spTree>
    <p:extLst>
      <p:ext uri="{BB962C8B-B14F-4D97-AF65-F5344CB8AC3E}">
        <p14:creationId xmlns:p14="http://schemas.microsoft.com/office/powerpoint/2010/main" val="2391893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52F26C-6CC4-44EF-9D27-3FB00A8C2827}"/>
              </a:ext>
            </a:extLst>
          </p:cNvPr>
          <p:cNvSpPr>
            <a:spLocks noGrp="1"/>
          </p:cNvSpPr>
          <p:nvPr>
            <p:ph type="title"/>
          </p:nvPr>
        </p:nvSpPr>
        <p:spPr>
          <a:xfrm>
            <a:off x="0" y="0"/>
            <a:ext cx="12115800" cy="908720"/>
          </a:xfrm>
        </p:spPr>
        <p:txBody>
          <a:bodyPr/>
          <a:lstStyle/>
          <a:p>
            <a:pPr algn="ctr"/>
            <a:br>
              <a:rPr lang="it-IT" dirty="0"/>
            </a:br>
            <a:br>
              <a:rPr lang="it-IT" dirty="0"/>
            </a:br>
            <a:br>
              <a:rPr lang="it-IT" dirty="0"/>
            </a:br>
            <a:br>
              <a:rPr lang="it-IT" dirty="0"/>
            </a:br>
            <a:r>
              <a:rPr lang="it-IT" dirty="0"/>
              <a:t>PeSCO </a:t>
            </a:r>
            <a:r>
              <a:rPr lang="it-IT" b="0" dirty="0"/>
              <a:t>(</a:t>
            </a:r>
            <a:r>
              <a:rPr lang="it-IT" b="0" i="1" dirty="0"/>
              <a:t>Permanent structured cooperation) </a:t>
            </a:r>
            <a:endParaRPr lang="it-IT" dirty="0"/>
          </a:p>
        </p:txBody>
      </p:sp>
      <p:sp>
        <p:nvSpPr>
          <p:cNvPr id="3" name="Segnaposto contenuto 2">
            <a:extLst>
              <a:ext uri="{FF2B5EF4-FFF2-40B4-BE49-F238E27FC236}">
                <a16:creationId xmlns:a16="http://schemas.microsoft.com/office/drawing/2014/main" id="{ED4BA476-E1A2-4A4C-9340-5C3C03078348}"/>
              </a:ext>
            </a:extLst>
          </p:cNvPr>
          <p:cNvSpPr>
            <a:spLocks noGrp="1"/>
          </p:cNvSpPr>
          <p:nvPr>
            <p:ph idx="1"/>
          </p:nvPr>
        </p:nvSpPr>
        <p:spPr>
          <a:xfrm>
            <a:off x="-1" y="1665514"/>
            <a:ext cx="12115799" cy="4484915"/>
          </a:xfrm>
        </p:spPr>
        <p:txBody>
          <a:bodyPr>
            <a:normAutofit fontScale="92500" lnSpcReduction="20000"/>
          </a:bodyPr>
          <a:lstStyle/>
          <a:p>
            <a:r>
              <a:rPr lang="it-IT" dirty="0"/>
              <a:t>Nel novembre del 2017 è stata lanciata una nuova forma di integrazione differenziata nel settore della difesa – la </a:t>
            </a:r>
            <a:r>
              <a:rPr lang="it-IT" b="1" dirty="0">
                <a:solidFill>
                  <a:srgbClr val="FF0000"/>
                </a:solidFill>
              </a:rPr>
              <a:t>Cooperazione Strutturata Permanente</a:t>
            </a:r>
            <a:r>
              <a:rPr lang="it-IT" dirty="0">
                <a:solidFill>
                  <a:srgbClr val="FF0000"/>
                </a:solidFill>
              </a:rPr>
              <a:t> (PeSCO</a:t>
            </a:r>
            <a:r>
              <a:rPr lang="it-IT" dirty="0"/>
              <a:t>) – che coinvolge quei paesi che hanno dimostrato di possedere la volontà politica e le capacità per portare avanti progetti più ambiziosi di cooperazione per lo sviluppo degli armamenti e degli interventi militari europei. </a:t>
            </a:r>
          </a:p>
          <a:p>
            <a:r>
              <a:rPr lang="it-IT" dirty="0"/>
              <a:t>Se l’idea iniziale – soprattutto francese – di limitare la cooperazione a un gruppo ristretto di Stati membri è stata abbandonata a favore di uno schema inclusivo che coinvolge ben 25 Stati membri (mancano Malta e Danimarca), sarà fisiologica la creazione di un gruppo di testa – verosimilmente composto da Francia, Germania, Spagna e Italia – che porterà avanti la maggioranza dei 34 progetti lanciati sotto la PeSCO.</a:t>
            </a:r>
          </a:p>
          <a:p>
            <a:r>
              <a:rPr lang="it-IT" dirty="0"/>
              <a:t>La stessa situazione sembra delinearsi per il lancio di progetti finanziati nell’ambito del Fondo europeo per la difesa (13 miliardi di euro previsti per il periodo 2012-27), il primo fondo della Commissione europea nel settore della difesa, dove sarà necessario creare coalizioni di tre o più Stati per accedere ai bandi. </a:t>
            </a:r>
          </a:p>
          <a:p>
            <a:endParaRPr lang="it-IT" dirty="0"/>
          </a:p>
        </p:txBody>
      </p:sp>
    </p:spTree>
    <p:extLst>
      <p:ext uri="{BB962C8B-B14F-4D97-AF65-F5344CB8AC3E}">
        <p14:creationId xmlns:p14="http://schemas.microsoft.com/office/powerpoint/2010/main" val="2385430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B7FEC1-29DB-4E56-B9EE-4A56836DAC41}"/>
              </a:ext>
            </a:extLst>
          </p:cNvPr>
          <p:cNvSpPr>
            <a:spLocks noGrp="1"/>
          </p:cNvSpPr>
          <p:nvPr>
            <p:ph type="title"/>
          </p:nvPr>
        </p:nvSpPr>
        <p:spPr/>
        <p:txBody>
          <a:bodyPr/>
          <a:lstStyle/>
          <a:p>
            <a:br>
              <a:rPr lang="it-IT" dirty="0"/>
            </a:br>
            <a:br>
              <a:rPr lang="it-IT" dirty="0"/>
            </a:br>
            <a:br>
              <a:rPr lang="it-IT" dirty="0"/>
            </a:br>
            <a:r>
              <a:rPr lang="it-IT" dirty="0"/>
              <a:t>PeSCO </a:t>
            </a:r>
            <a:r>
              <a:rPr lang="it-IT" b="0" dirty="0"/>
              <a:t>(</a:t>
            </a:r>
            <a:r>
              <a:rPr lang="it-IT" b="0" i="1" dirty="0"/>
              <a:t>Permanent structured cooperation) </a:t>
            </a:r>
            <a:endParaRPr lang="it-IT" dirty="0"/>
          </a:p>
        </p:txBody>
      </p:sp>
      <p:sp>
        <p:nvSpPr>
          <p:cNvPr id="3" name="Segnaposto contenuto 2">
            <a:extLst>
              <a:ext uri="{FF2B5EF4-FFF2-40B4-BE49-F238E27FC236}">
                <a16:creationId xmlns:a16="http://schemas.microsoft.com/office/drawing/2014/main" id="{B5D71DB8-4B6B-4F9D-9156-B36E44F8699D}"/>
              </a:ext>
            </a:extLst>
          </p:cNvPr>
          <p:cNvSpPr>
            <a:spLocks noGrp="1"/>
          </p:cNvSpPr>
          <p:nvPr>
            <p:ph idx="1"/>
          </p:nvPr>
        </p:nvSpPr>
        <p:spPr/>
        <p:txBody>
          <a:bodyPr>
            <a:normAutofit/>
          </a:bodyPr>
          <a:lstStyle/>
          <a:p>
            <a:r>
              <a:rPr lang="it-IT" dirty="0"/>
              <a:t>Sono </a:t>
            </a:r>
            <a:r>
              <a:rPr lang="it-IT" b="1" dirty="0"/>
              <a:t>tre gli ambiti </a:t>
            </a:r>
            <a:r>
              <a:rPr lang="it-IT" dirty="0"/>
              <a:t>nei quali i paesi dell'Unione si sono detti pronti a collaborare: </a:t>
            </a:r>
            <a:r>
              <a:rPr lang="it-IT" b="1" dirty="0"/>
              <a:t>gli investimenti nella difesa, lo sviluppo di nuove capacità, e la preparazione a partecipare insieme ad operazioni militari</a:t>
            </a:r>
            <a:r>
              <a:rPr lang="it-IT" dirty="0"/>
              <a:t>. </a:t>
            </a:r>
          </a:p>
          <a:p>
            <a:r>
              <a:rPr lang="it-IT" dirty="0"/>
              <a:t>Al di là dei fattori congiunturali appena citati, Brexit è stato un elemento determinante nel decidere di applicare gli articoli 42 e 46 dei Trattati: per decenni Londra ha ostacolato forme di cooperazione nel settore della difesa, per paura di perdere sovranità.</a:t>
            </a:r>
          </a:p>
        </p:txBody>
      </p:sp>
    </p:spTree>
    <p:extLst>
      <p:ext uri="{BB962C8B-B14F-4D97-AF65-F5344CB8AC3E}">
        <p14:creationId xmlns:p14="http://schemas.microsoft.com/office/powerpoint/2010/main" val="2058175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DEF0F-64E3-4F0F-9C4D-7749F2A785DA}"/>
              </a:ext>
            </a:extLst>
          </p:cNvPr>
          <p:cNvSpPr>
            <a:spLocks noGrp="1"/>
          </p:cNvSpPr>
          <p:nvPr>
            <p:ph type="title"/>
          </p:nvPr>
        </p:nvSpPr>
        <p:spPr/>
        <p:txBody>
          <a:bodyPr/>
          <a:lstStyle/>
          <a:p>
            <a:r>
              <a:rPr lang="it-IT" dirty="0"/>
              <a:t>                                  ALTRE ALLEANZE POLITICHE</a:t>
            </a:r>
          </a:p>
        </p:txBody>
      </p:sp>
      <p:sp>
        <p:nvSpPr>
          <p:cNvPr id="3" name="Segnaposto contenuto 2">
            <a:extLst>
              <a:ext uri="{FF2B5EF4-FFF2-40B4-BE49-F238E27FC236}">
                <a16:creationId xmlns:a16="http://schemas.microsoft.com/office/drawing/2014/main" id="{E21AF4FF-268D-4516-A8B9-1D13B223E274}"/>
              </a:ext>
            </a:extLst>
          </p:cNvPr>
          <p:cNvSpPr>
            <a:spLocks noGrp="1"/>
          </p:cNvSpPr>
          <p:nvPr>
            <p:ph idx="1"/>
          </p:nvPr>
        </p:nvSpPr>
        <p:spPr>
          <a:xfrm>
            <a:off x="0" y="1340768"/>
            <a:ext cx="12192000" cy="4972946"/>
          </a:xfrm>
        </p:spPr>
        <p:txBody>
          <a:bodyPr>
            <a:normAutofit lnSpcReduction="10000"/>
          </a:bodyPr>
          <a:lstStyle/>
          <a:p>
            <a:r>
              <a:rPr lang="it-IT" dirty="0"/>
              <a:t>Queste forme istituzionalizzate di cooperazione non esauriscono i tentativi di alleanza politica nel contesto europeo. In molti casi, gli Stati europei optano per alleanze al di fuori del quadro Ue, nel tentativo di creare gruppi di interesse che perseguano un’agenda specifica e possano influenzare quella europea. </a:t>
            </a:r>
          </a:p>
          <a:p>
            <a:r>
              <a:rPr lang="it-IT" dirty="0"/>
              <a:t>Lo testimoniano iniziative recenti come il rilancio del motore franco-tedesco e dell’agenda riformista concordata tra Emmanuel Macron e Angela Merkel attraverso il </a:t>
            </a:r>
            <a:r>
              <a:rPr lang="it-IT" b="1" dirty="0">
                <a:solidFill>
                  <a:srgbClr val="0070C0"/>
                </a:solidFill>
              </a:rPr>
              <a:t>Trattato di Aquisgrana</a:t>
            </a:r>
            <a:r>
              <a:rPr lang="it-IT" dirty="0">
                <a:solidFill>
                  <a:srgbClr val="0070C0"/>
                </a:solidFill>
              </a:rPr>
              <a:t>, </a:t>
            </a:r>
            <a:r>
              <a:rPr lang="it-IT" dirty="0"/>
              <a:t>firmato il 22 gennaio 2019, in continuità con il Trattato dell’Eliseo siglato dai due paesi nel 1963. </a:t>
            </a:r>
          </a:p>
          <a:p>
            <a:r>
              <a:rPr lang="it-IT" dirty="0"/>
              <a:t>Negli ultimi anni sembra anche aver ripreso vigore il raggruppamento di una </a:t>
            </a:r>
            <a:r>
              <a:rPr lang="it-IT" dirty="0">
                <a:solidFill>
                  <a:srgbClr val="FF0000"/>
                </a:solidFill>
              </a:rPr>
              <a:t>decina di paesi dell’Europa del nord e baltici che si rifanno alla tradizione della </a:t>
            </a:r>
            <a:r>
              <a:rPr lang="it-IT" b="1" dirty="0">
                <a:solidFill>
                  <a:srgbClr val="FF0000"/>
                </a:solidFill>
              </a:rPr>
              <a:t>Lega Anseatica</a:t>
            </a:r>
            <a:r>
              <a:rPr lang="it-IT" dirty="0"/>
              <a:t>, alleanza commerciale del XII secolo, per portare avanti proposte di riforma della </a:t>
            </a:r>
            <a:r>
              <a:rPr lang="it-IT" i="1" dirty="0"/>
              <a:t>governance </a:t>
            </a:r>
            <a:r>
              <a:rPr lang="it-IT" dirty="0"/>
              <a:t>politica ed economica dell’Ue di chiara impronta liberista e rigorista. </a:t>
            </a:r>
          </a:p>
          <a:p>
            <a:endParaRPr lang="it-IT" dirty="0"/>
          </a:p>
        </p:txBody>
      </p:sp>
    </p:spTree>
    <p:extLst>
      <p:ext uri="{BB962C8B-B14F-4D97-AF65-F5344CB8AC3E}">
        <p14:creationId xmlns:p14="http://schemas.microsoft.com/office/powerpoint/2010/main" val="3763923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DEF0F-64E3-4F0F-9C4D-7749F2A785DA}"/>
              </a:ext>
            </a:extLst>
          </p:cNvPr>
          <p:cNvSpPr>
            <a:spLocks noGrp="1"/>
          </p:cNvSpPr>
          <p:nvPr>
            <p:ph type="title"/>
          </p:nvPr>
        </p:nvSpPr>
        <p:spPr/>
        <p:txBody>
          <a:bodyPr/>
          <a:lstStyle/>
          <a:p>
            <a:pPr algn="ctr"/>
            <a:br>
              <a:rPr lang="it-IT" dirty="0"/>
            </a:br>
            <a:br>
              <a:rPr lang="it-IT" dirty="0"/>
            </a:br>
            <a:br>
              <a:rPr lang="it-IT" dirty="0"/>
            </a:br>
            <a:r>
              <a:rPr lang="it-IT" dirty="0"/>
              <a:t>ALTRE ALLEANZE POLITICHE</a:t>
            </a:r>
          </a:p>
        </p:txBody>
      </p:sp>
      <p:sp>
        <p:nvSpPr>
          <p:cNvPr id="3" name="Segnaposto contenuto 2">
            <a:extLst>
              <a:ext uri="{FF2B5EF4-FFF2-40B4-BE49-F238E27FC236}">
                <a16:creationId xmlns:a16="http://schemas.microsoft.com/office/drawing/2014/main" id="{E21AF4FF-268D-4516-A8B9-1D13B223E274}"/>
              </a:ext>
            </a:extLst>
          </p:cNvPr>
          <p:cNvSpPr>
            <a:spLocks noGrp="1"/>
          </p:cNvSpPr>
          <p:nvPr>
            <p:ph idx="1"/>
          </p:nvPr>
        </p:nvSpPr>
        <p:spPr>
          <a:xfrm>
            <a:off x="326571" y="1926770"/>
            <a:ext cx="11865429" cy="4484915"/>
          </a:xfrm>
        </p:spPr>
        <p:txBody>
          <a:bodyPr>
            <a:normAutofit/>
          </a:bodyPr>
          <a:lstStyle/>
          <a:p>
            <a:r>
              <a:rPr lang="it-IT" dirty="0"/>
              <a:t>A questa di contrappone </a:t>
            </a:r>
            <a:r>
              <a:rPr lang="it-IT" dirty="0">
                <a:solidFill>
                  <a:srgbClr val="FF66CC"/>
                </a:solidFill>
              </a:rPr>
              <a:t>il </a:t>
            </a:r>
            <a:r>
              <a:rPr lang="it-IT" b="1" dirty="0">
                <a:solidFill>
                  <a:srgbClr val="FF66CC"/>
                </a:solidFill>
              </a:rPr>
              <a:t>gruppo di Visegrad</a:t>
            </a:r>
            <a:r>
              <a:rPr lang="it-IT" dirty="0"/>
              <a:t> – formato da Repubblica Ceca, Ungheria, Polonia e Slovacchia – che affonda le sue radici nella fase post-sovietica dei primi anni Novanta e che ha ritrovato vigore nell’ambito dell’Ue soprattutto in relazione alla crisi migratoria del 2014-2016 e alle posizioni  di chiusura adottate dai suoi membri verso gli impegni di solidarietà europea e di accoglienza dei richiedenti asilo. </a:t>
            </a:r>
          </a:p>
          <a:p>
            <a:r>
              <a:rPr lang="it-IT" dirty="0"/>
              <a:t>Inoltre, due dei governi del gruppo – quello ungherese e quello polacco – sono tra i più esposti in Europa per la promozione di modelli illiberali di democrazia soprattutto in materia di stato di diritto e libertà di stampa, in contrasto con i valori perseguiti dall’Unione e dai suoi Stati membri.</a:t>
            </a:r>
          </a:p>
          <a:p>
            <a:endParaRPr lang="it-IT" dirty="0"/>
          </a:p>
        </p:txBody>
      </p:sp>
    </p:spTree>
    <p:extLst>
      <p:ext uri="{BB962C8B-B14F-4D97-AF65-F5344CB8AC3E}">
        <p14:creationId xmlns:p14="http://schemas.microsoft.com/office/powerpoint/2010/main" val="3566530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454314-D7D9-4DC2-B7E5-D3FFF9ABC9CB}"/>
              </a:ext>
            </a:extLst>
          </p:cNvPr>
          <p:cNvSpPr>
            <a:spLocks noGrp="1"/>
          </p:cNvSpPr>
          <p:nvPr>
            <p:ph type="title"/>
          </p:nvPr>
        </p:nvSpPr>
        <p:spPr/>
        <p:txBody>
          <a:bodyPr/>
          <a:lstStyle/>
          <a:p>
            <a:r>
              <a:rPr lang="it-IT" dirty="0"/>
              <a:t>                                   CONSEGUENZE</a:t>
            </a:r>
          </a:p>
        </p:txBody>
      </p:sp>
      <p:sp>
        <p:nvSpPr>
          <p:cNvPr id="3" name="Segnaposto contenuto 2">
            <a:extLst>
              <a:ext uri="{FF2B5EF4-FFF2-40B4-BE49-F238E27FC236}">
                <a16:creationId xmlns:a16="http://schemas.microsoft.com/office/drawing/2014/main" id="{E09F374B-C28B-45CD-8704-21E5930823B0}"/>
              </a:ext>
            </a:extLst>
          </p:cNvPr>
          <p:cNvSpPr>
            <a:spLocks noGrp="1"/>
          </p:cNvSpPr>
          <p:nvPr>
            <p:ph idx="1"/>
          </p:nvPr>
        </p:nvSpPr>
        <p:spPr>
          <a:xfrm>
            <a:off x="857213" y="1412776"/>
            <a:ext cx="11127958" cy="4748538"/>
          </a:xfrm>
        </p:spPr>
        <p:txBody>
          <a:bodyPr>
            <a:normAutofit fontScale="85000" lnSpcReduction="10000"/>
          </a:bodyPr>
          <a:lstStyle/>
          <a:p>
            <a:r>
              <a:rPr lang="it-IT" dirty="0"/>
              <a:t>Queste alleanze non istituzionalizzate si sovrappongono a quelle formali incardinate nell’architettura dell’Unione e si rivelano particolarmente utili nel momento in cui si devono prendere – o bloccare – decisioni importanti a Bruxelles. </a:t>
            </a:r>
          </a:p>
          <a:p>
            <a:r>
              <a:rPr lang="it-IT" dirty="0"/>
              <a:t>Questo è ancora più vero dal 2009, quando l’entrata in vigore del Trattato di Lisbona ha ampliato le materie soggette al </a:t>
            </a:r>
            <a:r>
              <a:rPr lang="it-IT" b="1" dirty="0"/>
              <a:t>voto a maggioranza qualificata</a:t>
            </a:r>
            <a:r>
              <a:rPr lang="it-IT" dirty="0"/>
              <a:t>.</a:t>
            </a:r>
          </a:p>
          <a:p>
            <a:r>
              <a:rPr lang="it-IT" dirty="0"/>
              <a:t>È con questa procedura che si decidono le cariche europee ma anche quella con cui si concludono molti accordi internazionali e si delibera in molti casi in materia di migrazione, cooperazione di polizia e giudiziaria e agricoltura. </a:t>
            </a:r>
          </a:p>
          <a:p>
            <a:r>
              <a:rPr lang="it-IT" dirty="0"/>
              <a:t>La regola della doppia maggioranza adottata nel 2014 richiede il voto favorevole del 55% degli Stati membri, quindi 16 su 28 (ma è richiesto il 72% se non si delibera sulla base di una proposta della Commissione o dell’Alto Rappresentante), che rappresentino almeno il 65% della popolazione dell’Ue. Allo stesso tempo, per esercitare il diritto di veto, una proposta deve essere respinta da almeno quattro Stati membri che rappresentino almeno il 35% della popolazione dell’Ue (“</a:t>
            </a:r>
            <a:r>
              <a:rPr lang="it-IT" b="1" dirty="0">
                <a:solidFill>
                  <a:srgbClr val="FF0000"/>
                </a:solidFill>
              </a:rPr>
              <a:t>minoranza di blocco</a:t>
            </a:r>
            <a:r>
              <a:rPr lang="it-IT" dirty="0">
                <a:solidFill>
                  <a:srgbClr val="FF0000"/>
                </a:solidFill>
              </a:rPr>
              <a:t>”).</a:t>
            </a:r>
          </a:p>
        </p:txBody>
      </p:sp>
    </p:spTree>
    <p:extLst>
      <p:ext uri="{BB962C8B-B14F-4D97-AF65-F5344CB8AC3E}">
        <p14:creationId xmlns:p14="http://schemas.microsoft.com/office/powerpoint/2010/main" val="1257914653"/>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1485</Words>
  <Application>Microsoft Office PowerPoint</Application>
  <PresentationFormat>Widescreen</PresentationFormat>
  <Paragraphs>43</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Eras Demi ITC</vt:lpstr>
      <vt:lpstr>Eras Medium ITC</vt:lpstr>
      <vt:lpstr>Raleway</vt:lpstr>
      <vt:lpstr>Tema di Office</vt:lpstr>
      <vt:lpstr>GEOPOLITICA E PAESI MEDITERRANEI</vt:lpstr>
      <vt:lpstr>GEOPOLITICA DELL’UE A PIU’ VELOCITA’ </vt:lpstr>
      <vt:lpstr>   UNITI NELLA DIVERSITA’?</vt:lpstr>
      <vt:lpstr>   EUROZONA E AREA SCHENGEN</vt:lpstr>
      <vt:lpstr>    PeSCO (Permanent structured cooperation) </vt:lpstr>
      <vt:lpstr>   PeSCO (Permanent structured cooperation) </vt:lpstr>
      <vt:lpstr>                                  ALTRE ALLEANZE POLITICHE</vt:lpstr>
      <vt:lpstr>   ALTRE ALLEANZE POLITICHE</vt:lpstr>
      <vt:lpstr>                                   CONSEGUENZE</vt:lpstr>
      <vt:lpstr>                                   LA POSIZIONE DELL’ITALIA</vt:lpstr>
      <vt:lpstr>                                   CONCLUSIONI</vt:lpstr>
      <vt:lpstr>                                    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8</cp:revision>
  <dcterms:created xsi:type="dcterms:W3CDTF">2020-04-25T16:23:21Z</dcterms:created>
  <dcterms:modified xsi:type="dcterms:W3CDTF">2022-04-26T09:19:16Z</dcterms:modified>
</cp:coreProperties>
</file>