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413" r:id="rId5"/>
    <p:sldId id="261" r:id="rId6"/>
    <p:sldId id="262"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436" r:id="rId28"/>
    <p:sldId id="434" r:id="rId29"/>
    <p:sldId id="435" r:id="rId30"/>
    <p:sldId id="437"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9"/>
    <p:restoredTop sz="94674"/>
  </p:normalViewPr>
  <p:slideViewPr>
    <p:cSldViewPr snapToGrid="0" snapToObjects="1">
      <p:cViewPr varScale="1">
        <p:scale>
          <a:sx n="59" d="100"/>
          <a:sy n="59" d="100"/>
        </p:scale>
        <p:origin x="5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08/04/2023</a:t>
            </a:fld>
            <a:endParaRPr lang="it-IT" dirty="0"/>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57213" y="274638"/>
            <a:ext cx="10725187" cy="939784"/>
          </a:xfrm>
        </p:spPr>
        <p:txBody>
          <a:bodyPr>
            <a:noAutofit/>
          </a:bodyPr>
          <a:lstStyle>
            <a:lvl1pPr>
              <a:defRPr sz="3500" b="1">
                <a:latin typeface="Eras Medium ITC" pitchFamily="34" charset="0"/>
              </a:defRPr>
            </a:lvl1pPr>
          </a:lstStyle>
          <a:p>
            <a:r>
              <a:rPr lang="it-IT"/>
              <a:t>Fare clic per modificare lo stile del titolo dello schema</a:t>
            </a:r>
            <a:endParaRPr lang="es-ES" dirty="0"/>
          </a:p>
        </p:txBody>
      </p:sp>
      <p:sp>
        <p:nvSpPr>
          <p:cNvPr id="3" name="2 Marcador de contenido"/>
          <p:cNvSpPr>
            <a:spLocks noGrp="1"/>
          </p:cNvSpPr>
          <p:nvPr>
            <p:ph idx="1"/>
          </p:nvPr>
        </p:nvSpPr>
        <p:spPr/>
        <p:txBody>
          <a:bodyPr/>
          <a:lstStyle>
            <a:lvl1pPr>
              <a:defRPr sz="2700">
                <a:latin typeface="Eras Medium ITC" pitchFamily="34" charset="0"/>
              </a:defRPr>
            </a:lvl1pPr>
            <a:lvl2pPr>
              <a:defRPr sz="2600">
                <a:latin typeface="Eras Medium ITC" pitchFamily="34" charset="0"/>
              </a:defRPr>
            </a:lvl2pPr>
            <a:lvl3pPr>
              <a:defRPr>
                <a:latin typeface="Eras Medium ITC" pitchFamily="34" charset="0"/>
              </a:defRPr>
            </a:lvl3pPr>
            <a:lvl4pPr>
              <a:defRPr>
                <a:latin typeface="Eras Medium ITC" pitchFamily="34" charset="0"/>
              </a:defRPr>
            </a:lvl4pPr>
            <a:lvl5pPr>
              <a:defRPr>
                <a:latin typeface="Eras Medium ITC"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dirty="0"/>
          </a:p>
        </p:txBody>
      </p:sp>
      <p:sp>
        <p:nvSpPr>
          <p:cNvPr id="4" name="3 Marcador de fecha"/>
          <p:cNvSpPr>
            <a:spLocks noGrp="1"/>
          </p:cNvSpPr>
          <p:nvPr>
            <p:ph type="dt" sz="half" idx="10"/>
          </p:nvPr>
        </p:nvSpPr>
        <p:spPr/>
        <p:txBody>
          <a:bodyPr/>
          <a:lstStyle/>
          <a:p>
            <a:fld id="{39E91C3F-2703-426D-AA7C-675FFC4322C9}" type="datetimeFigureOut">
              <a:rPr lang="es-ES" smtClean="0"/>
              <a:pPr/>
              <a:t>08/04/2023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2418DC-86E1-42AF-B75A-720E871B94E6}" type="slidenum">
              <a:rPr lang="es-ES" smtClean="0"/>
              <a:pPr/>
              <a:t>‹N›</a:t>
            </a:fld>
            <a:endParaRPr lang="es-ES"/>
          </a:p>
        </p:txBody>
      </p:sp>
    </p:spTree>
    <p:extLst>
      <p:ext uri="{BB962C8B-B14F-4D97-AF65-F5344CB8AC3E}">
        <p14:creationId xmlns:p14="http://schemas.microsoft.com/office/powerpoint/2010/main" val="375066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08/04/2023</a:t>
            </a:fld>
            <a:endParaRPr lang="it-IT" dirty="0"/>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08/04/2023</a:t>
            </a:fld>
            <a:endParaRPr lang="it-IT" dirty="0"/>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08/04/2023</a:t>
            </a:fld>
            <a:endParaRPr lang="it-IT" dirty="0"/>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dirty="0"/>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08/04/2023</a:t>
            </a:fld>
            <a:endParaRPr lang="it-IT" dirty="0"/>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dirty="0"/>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08/04/2023</a:t>
            </a:fld>
            <a:endParaRPr lang="it-IT" dirty="0"/>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dirty="0"/>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08/04/2023</a:t>
            </a:fld>
            <a:endParaRPr lang="it-IT" dirty="0"/>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08/04/2023</a:t>
            </a:fld>
            <a:endParaRPr lang="it-IT" dirty="0"/>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08/04/2023</a:t>
            </a:fld>
            <a:endParaRPr lang="it-IT" dirty="0"/>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08/04/2023</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dirty="0"/>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dirty="0"/>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Lst>
  <p:txStyles>
    <p:titleStyle>
      <a:lvl1pPr algn="l" defTabSz="914400" rtl="0" eaLnBrk="1" latinLnBrk="0" hangingPunct="1">
        <a:lnSpc>
          <a:spcPct val="90000"/>
        </a:lnSpc>
        <a:spcBef>
          <a:spcPct val="0"/>
        </a:spcBef>
        <a:buNone/>
        <a:defRPr sz="4000" b="1" kern="1200">
          <a:solidFill>
            <a:srgbClr val="007BB6"/>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www.nato.int/cps/en/natolive/topics_49178.htm"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s://www.nato.int/cps/en/natolive/topics_52060.htm"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s://www.nato.int/cps/en/natolive/topics_51633.htm"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s://www.nato.int/cps/en/natolive/topics_49137.htm"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hyperlink" Target="https://www.limesonline.com/il-senso-di-accerchiamento-della-russia-2/94527"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www.nato.int/cps/en/natohq/topics_50319.htm" TargetMode="External"/><Relationship Id="rId2" Type="http://schemas.openxmlformats.org/officeDocument/2006/relationships/hyperlink" Target="https://www.nato.int/cps/en/natolive/topics_37750.htm" TargetMode="External"/><Relationship Id="rId1" Type="http://schemas.openxmlformats.org/officeDocument/2006/relationships/slideLayout" Target="../slideLayouts/slideLayout11.xml"/><Relationship Id="rId4" Type="http://schemas.openxmlformats.org/officeDocument/2006/relationships/hyperlink" Target="https://www.nato.int/cps/en/natohq/115204.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nato.int/cps/en/natolive/topics_49192.htm" TargetMode="External"/><Relationship Id="rId2" Type="http://schemas.openxmlformats.org/officeDocument/2006/relationships/hyperlink" Target="https://www.nato.int/cps/en/natolive/topics_49187.htm" TargetMode="External"/><Relationship Id="rId1" Type="http://schemas.openxmlformats.org/officeDocument/2006/relationships/slideLayout" Target="../slideLayouts/slideLayout11.xml"/><Relationship Id="rId4" Type="http://schemas.openxmlformats.org/officeDocument/2006/relationships/hyperlink" Target="https://www.nato.int/cps/en/natolive/official_texts_17120.htm"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nato.int/cps/en/natolive/topics_59378.htm"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s://www.nato.int/nato_static/assets/pdf/pdf_publications/20120214_strategic-concept-2010-eng.pdf"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it-IT" dirty="0"/>
              <a:t>GEOPOLITICA E PAESI MEDITERRANEI</a:t>
            </a:r>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r>
              <a:rPr lang="it-IT" dirty="0"/>
              <a:t>Prof.ssa Simona Epasto</a:t>
            </a:r>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F23618-027C-4F2E-B234-39113888AB20}"/>
              </a:ext>
            </a:extLst>
          </p:cNvPr>
          <p:cNvSpPr>
            <a:spLocks noGrp="1"/>
          </p:cNvSpPr>
          <p:nvPr>
            <p:ph type="title"/>
          </p:nvPr>
        </p:nvSpPr>
        <p:spPr/>
        <p:txBody>
          <a:bodyPr/>
          <a:lstStyle/>
          <a:p>
            <a:r>
              <a:rPr lang="it-IT" dirty="0"/>
              <a:t>                                    ATTIVITA’</a:t>
            </a:r>
          </a:p>
        </p:txBody>
      </p:sp>
      <p:sp>
        <p:nvSpPr>
          <p:cNvPr id="3" name="Segnaposto contenuto 2">
            <a:extLst>
              <a:ext uri="{FF2B5EF4-FFF2-40B4-BE49-F238E27FC236}">
                <a16:creationId xmlns:a16="http://schemas.microsoft.com/office/drawing/2014/main" id="{72494210-51C3-4C89-999E-83FA08EC37C2}"/>
              </a:ext>
            </a:extLst>
          </p:cNvPr>
          <p:cNvSpPr>
            <a:spLocks noGrp="1"/>
          </p:cNvSpPr>
          <p:nvPr>
            <p:ph idx="1"/>
          </p:nvPr>
        </p:nvSpPr>
        <p:spPr/>
        <p:txBody>
          <a:bodyPr/>
          <a:lstStyle/>
          <a:p>
            <a:pPr marL="514350" indent="-514350">
              <a:buAutoNum type="arabicParenR"/>
            </a:pPr>
            <a:r>
              <a:rPr lang="it-IT" dirty="0"/>
              <a:t>DECISIONI E CONSULTAZIONI</a:t>
            </a:r>
          </a:p>
          <a:p>
            <a:pPr marL="514350" indent="-514350">
              <a:buAutoNum type="arabicParenR"/>
            </a:pPr>
            <a:r>
              <a:rPr lang="it-IT" dirty="0"/>
              <a:t>OPERAZIONI E MISSIONI</a:t>
            </a:r>
          </a:p>
          <a:p>
            <a:pPr marL="514350" indent="-514350">
              <a:buAutoNum type="arabicParenR"/>
            </a:pPr>
            <a:r>
              <a:rPr lang="it-IT" dirty="0"/>
              <a:t>PARTENARIATI</a:t>
            </a:r>
          </a:p>
          <a:p>
            <a:pPr marL="514350" indent="-514350">
              <a:buAutoNum type="arabicParenR"/>
            </a:pPr>
            <a:r>
              <a:rPr lang="it-IT" dirty="0"/>
              <a:t>CREAZIONE DI MEZZI PER REAGIRE ALLE MINACCE</a:t>
            </a:r>
          </a:p>
        </p:txBody>
      </p:sp>
    </p:spTree>
    <p:extLst>
      <p:ext uri="{BB962C8B-B14F-4D97-AF65-F5344CB8AC3E}">
        <p14:creationId xmlns:p14="http://schemas.microsoft.com/office/powerpoint/2010/main" val="184422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CD85E3-82FF-4569-890A-21BBDF859F91}"/>
              </a:ext>
            </a:extLst>
          </p:cNvPr>
          <p:cNvSpPr>
            <a:spLocks noGrp="1"/>
          </p:cNvSpPr>
          <p:nvPr>
            <p:ph type="title"/>
          </p:nvPr>
        </p:nvSpPr>
        <p:spPr/>
        <p:txBody>
          <a:bodyPr/>
          <a:lstStyle/>
          <a:p>
            <a:pPr algn="ctr"/>
            <a:br>
              <a:rPr lang="it-IT" dirty="0"/>
            </a:br>
            <a:br>
              <a:rPr lang="it-IT" dirty="0"/>
            </a:br>
            <a:br>
              <a:rPr lang="it-IT" dirty="0"/>
            </a:br>
            <a:r>
              <a:rPr lang="it-IT" dirty="0"/>
              <a:t>DECISIONI E CONSULTAZIONI</a:t>
            </a:r>
          </a:p>
        </p:txBody>
      </p:sp>
      <p:sp>
        <p:nvSpPr>
          <p:cNvPr id="3" name="Segnaposto contenuto 2">
            <a:extLst>
              <a:ext uri="{FF2B5EF4-FFF2-40B4-BE49-F238E27FC236}">
                <a16:creationId xmlns:a16="http://schemas.microsoft.com/office/drawing/2014/main" id="{9B2FF61D-30D8-4EA1-8B22-6967F922A02E}"/>
              </a:ext>
            </a:extLst>
          </p:cNvPr>
          <p:cNvSpPr>
            <a:spLocks noGrp="1"/>
          </p:cNvSpPr>
          <p:nvPr>
            <p:ph idx="1"/>
          </p:nvPr>
        </p:nvSpPr>
        <p:spPr/>
        <p:txBody>
          <a:bodyPr/>
          <a:lstStyle/>
          <a:p>
            <a:pPr algn="l" fontAlgn="base"/>
            <a:r>
              <a:rPr lang="it-IT" b="0" i="1" dirty="0">
                <a:solidFill>
                  <a:srgbClr val="404040"/>
                </a:solidFill>
                <a:effectLst/>
                <a:latin typeface="Times New Roman" panose="02020603050405020304" pitchFamily="18" charset="0"/>
              </a:rPr>
              <a:t>Ogni giorno, i Paesi membri della NATO si consultano e prendono decisioni in materia di sicurezza a tutti i livelli e in diversi campi.</a:t>
            </a:r>
          </a:p>
          <a:p>
            <a:pPr algn="l" fontAlgn="base"/>
            <a:r>
              <a:rPr lang="it-IT" b="0" i="1" dirty="0">
                <a:solidFill>
                  <a:srgbClr val="404040"/>
                </a:solidFill>
                <a:effectLst/>
                <a:latin typeface="Times New Roman" panose="02020603050405020304" pitchFamily="18" charset="0"/>
              </a:rPr>
              <a:t>Una “decisione NATO” è espressione della volontà collettiva di tutti i 30 Paesi membri poiché tutte le decisioni vengono prese </a:t>
            </a:r>
            <a:r>
              <a:rPr lang="it-IT" b="0" i="1" u="sng" dirty="0">
                <a:solidFill>
                  <a:srgbClr val="24B8FF"/>
                </a:solidFill>
                <a:effectLst/>
                <a:latin typeface="inherit"/>
                <a:hlinkClick r:id="rId2"/>
              </a:rPr>
              <a:t>all’unanimità</a:t>
            </a:r>
            <a:r>
              <a:rPr lang="it-IT" b="0" i="1" dirty="0">
                <a:solidFill>
                  <a:srgbClr val="404040"/>
                </a:solidFill>
                <a:effectLst/>
                <a:latin typeface="Times New Roman" panose="02020603050405020304" pitchFamily="18" charset="0"/>
              </a:rPr>
              <a:t>.</a:t>
            </a:r>
          </a:p>
          <a:p>
            <a:pPr algn="l" fontAlgn="base"/>
            <a:r>
              <a:rPr lang="it-IT" b="0" i="1" dirty="0">
                <a:solidFill>
                  <a:srgbClr val="404040"/>
                </a:solidFill>
                <a:effectLst/>
                <a:latin typeface="Times New Roman" panose="02020603050405020304" pitchFamily="18" charset="0"/>
              </a:rPr>
              <a:t>Centinaia di ufficiali, ma anche civili ed esperti militari, vengono ogni giorno nei quartieri generali della NATO per scambiarsi informazioni, condividere idee e aiutare a preparare le decisioni quando è necessario, in collaborazione con le delegazioni nazionali e lo staff dei quartieri generali NATO.</a:t>
            </a:r>
          </a:p>
          <a:p>
            <a:endParaRPr lang="it-IT" dirty="0"/>
          </a:p>
        </p:txBody>
      </p:sp>
    </p:spTree>
    <p:extLst>
      <p:ext uri="{BB962C8B-B14F-4D97-AF65-F5344CB8AC3E}">
        <p14:creationId xmlns:p14="http://schemas.microsoft.com/office/powerpoint/2010/main" val="232552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CD85E3-82FF-4569-890A-21BBDF859F91}"/>
              </a:ext>
            </a:extLst>
          </p:cNvPr>
          <p:cNvSpPr>
            <a:spLocks noGrp="1"/>
          </p:cNvSpPr>
          <p:nvPr>
            <p:ph type="title"/>
          </p:nvPr>
        </p:nvSpPr>
        <p:spPr/>
        <p:txBody>
          <a:bodyPr/>
          <a:lstStyle/>
          <a:p>
            <a:pPr algn="ctr"/>
            <a:br>
              <a:rPr lang="it-IT" dirty="0"/>
            </a:br>
            <a:br>
              <a:rPr lang="it-IT" dirty="0"/>
            </a:br>
            <a:br>
              <a:rPr lang="it-IT" dirty="0"/>
            </a:br>
            <a:br>
              <a:rPr lang="it-IT" dirty="0"/>
            </a:br>
            <a:br>
              <a:rPr lang="it-IT" dirty="0"/>
            </a:br>
            <a:r>
              <a:rPr lang="it-IT" dirty="0"/>
              <a:t>OPERAZIONI E MISSIONI</a:t>
            </a:r>
            <a:br>
              <a:rPr lang="it-IT" dirty="0"/>
            </a:br>
            <a:br>
              <a:rPr lang="it-IT" dirty="0"/>
            </a:br>
            <a:endParaRPr lang="it-IT" dirty="0"/>
          </a:p>
        </p:txBody>
      </p:sp>
      <p:sp>
        <p:nvSpPr>
          <p:cNvPr id="3" name="Segnaposto contenuto 2">
            <a:extLst>
              <a:ext uri="{FF2B5EF4-FFF2-40B4-BE49-F238E27FC236}">
                <a16:creationId xmlns:a16="http://schemas.microsoft.com/office/drawing/2014/main" id="{9B2FF61D-30D8-4EA1-8B22-6967F922A02E}"/>
              </a:ext>
            </a:extLst>
          </p:cNvPr>
          <p:cNvSpPr>
            <a:spLocks noGrp="1"/>
          </p:cNvSpPr>
          <p:nvPr>
            <p:ph idx="1"/>
          </p:nvPr>
        </p:nvSpPr>
        <p:spPr/>
        <p:txBody>
          <a:bodyPr/>
          <a:lstStyle/>
          <a:p>
            <a:pPr algn="ctr" fontAlgn="base"/>
            <a:r>
              <a:rPr lang="it-IT" b="0" i="1" dirty="0">
                <a:solidFill>
                  <a:srgbClr val="404040"/>
                </a:solidFill>
                <a:effectLst/>
                <a:latin typeface="Times New Roman" panose="02020603050405020304" pitchFamily="18" charset="0"/>
              </a:rPr>
              <a:t>La NATO svolge un ruolo attivo in un’ampia gamma di </a:t>
            </a:r>
            <a:r>
              <a:rPr lang="it-IT" b="0" i="1" u="sng" dirty="0">
                <a:solidFill>
                  <a:srgbClr val="24B8FF"/>
                </a:solidFill>
                <a:effectLst/>
                <a:latin typeface="inherit"/>
                <a:hlinkClick r:id="rId2"/>
              </a:rPr>
              <a:t>operazioni e missioni</a:t>
            </a:r>
            <a:r>
              <a:rPr lang="it-IT" b="0" i="1" dirty="0">
                <a:solidFill>
                  <a:srgbClr val="404040"/>
                </a:solidFill>
                <a:effectLst/>
                <a:latin typeface="Times New Roman" panose="02020603050405020304" pitchFamily="18" charset="0"/>
              </a:rPr>
              <a:t> di gestione delle crisi, incluse le operazioni di emergenza civile.</a:t>
            </a:r>
          </a:p>
          <a:p>
            <a:pPr algn="ctr" fontAlgn="base"/>
            <a:r>
              <a:rPr lang="it-IT" b="0" i="1" dirty="0">
                <a:solidFill>
                  <a:srgbClr val="404040"/>
                </a:solidFill>
                <a:effectLst/>
                <a:latin typeface="Times New Roman" panose="02020603050405020304" pitchFamily="18" charset="0"/>
              </a:rPr>
              <a:t>Le operazioni NATO di gestione delle crisi vengono condotte in base all’articolo 5 del Trattato di Washington o dietro mandato delle Nazioni Unite.</a:t>
            </a:r>
          </a:p>
          <a:p>
            <a:r>
              <a:rPr lang="it-IT" dirty="0">
                <a:hlinkClick r:id="rId2"/>
              </a:rPr>
              <a:t>https://www.nato.int/cps/en/natolive/topics_52060.htm</a:t>
            </a:r>
            <a:endParaRPr lang="it-IT" dirty="0"/>
          </a:p>
          <a:p>
            <a:endParaRPr lang="it-IT" dirty="0"/>
          </a:p>
        </p:txBody>
      </p:sp>
    </p:spTree>
    <p:extLst>
      <p:ext uri="{BB962C8B-B14F-4D97-AF65-F5344CB8AC3E}">
        <p14:creationId xmlns:p14="http://schemas.microsoft.com/office/powerpoint/2010/main" val="182348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D6101-F48A-4F38-9998-562F585783B3}"/>
              </a:ext>
            </a:extLst>
          </p:cNvPr>
          <p:cNvSpPr>
            <a:spLocks noGrp="1"/>
          </p:cNvSpPr>
          <p:nvPr>
            <p:ph type="title"/>
          </p:nvPr>
        </p:nvSpPr>
        <p:spPr/>
        <p:txBody>
          <a:bodyPr/>
          <a:lstStyle/>
          <a:p>
            <a:r>
              <a:rPr lang="it-IT" dirty="0"/>
              <a:t>                                   PARTENARIATI</a:t>
            </a:r>
          </a:p>
        </p:txBody>
      </p:sp>
      <p:sp>
        <p:nvSpPr>
          <p:cNvPr id="3" name="Segnaposto contenuto 2">
            <a:extLst>
              <a:ext uri="{FF2B5EF4-FFF2-40B4-BE49-F238E27FC236}">
                <a16:creationId xmlns:a16="http://schemas.microsoft.com/office/drawing/2014/main" id="{E2F01B87-ACB3-46B5-8CD3-1213995EA72A}"/>
              </a:ext>
            </a:extLst>
          </p:cNvPr>
          <p:cNvSpPr>
            <a:spLocks noGrp="1"/>
          </p:cNvSpPr>
          <p:nvPr>
            <p:ph idx="1"/>
          </p:nvPr>
        </p:nvSpPr>
        <p:spPr/>
        <p:txBody>
          <a:bodyPr/>
          <a:lstStyle/>
          <a:p>
            <a:pPr algn="l" fontAlgn="base"/>
            <a:r>
              <a:rPr lang="it-IT" b="0" i="1" dirty="0">
                <a:solidFill>
                  <a:srgbClr val="404040"/>
                </a:solidFill>
                <a:effectLst/>
                <a:latin typeface="Times New Roman" panose="02020603050405020304" pitchFamily="18" charset="0"/>
              </a:rPr>
              <a:t>40 Paesi non membri lavorano con la NATO a un’ampia gamma di questioni politiche e legate alla sicurezza. Tali Paesi perseguono il dialogo e la cooperazione pratica con l’Alleanza e molti di loro partecipano alle operazioni e missioni guidate dalla NATO. La NATO collabora anche con una vasta rete di </a:t>
            </a:r>
            <a:r>
              <a:rPr lang="it-IT" b="0" i="1" u="sng" dirty="0">
                <a:solidFill>
                  <a:srgbClr val="24B8FF"/>
                </a:solidFill>
                <a:effectLst/>
                <a:latin typeface="inherit"/>
                <a:hlinkClick r:id="rId2"/>
              </a:rPr>
              <a:t>organizzazioni internazionali</a:t>
            </a:r>
            <a:r>
              <a:rPr lang="it-IT" b="0" i="1" dirty="0">
                <a:solidFill>
                  <a:srgbClr val="404040"/>
                </a:solidFill>
                <a:effectLst/>
                <a:latin typeface="Times New Roman" panose="02020603050405020304" pitchFamily="18" charset="0"/>
              </a:rPr>
              <a:t>.</a:t>
            </a:r>
          </a:p>
          <a:p>
            <a:pPr algn="l" fontAlgn="base"/>
            <a:r>
              <a:rPr lang="it-IT" b="0" i="1" dirty="0">
                <a:solidFill>
                  <a:srgbClr val="404040"/>
                </a:solidFill>
                <a:effectLst/>
                <a:latin typeface="Times New Roman" panose="02020603050405020304" pitchFamily="18" charset="0"/>
              </a:rPr>
              <a:t>I Paesi partner non hanno la stessa autorità decisionale dei Paesi membri.</a:t>
            </a:r>
          </a:p>
          <a:p>
            <a:pPr algn="l" fontAlgn="base"/>
            <a:r>
              <a:rPr lang="it-IT" b="0" i="1" dirty="0">
                <a:solidFill>
                  <a:srgbClr val="404040"/>
                </a:solidFill>
                <a:effectLst/>
                <a:latin typeface="Times New Roman" panose="02020603050405020304" pitchFamily="18" charset="0"/>
              </a:rPr>
              <a:t>https://www.nato.int/cps/en/natohq/topics_84336.htm</a:t>
            </a:r>
          </a:p>
          <a:p>
            <a:pPr marL="0" indent="0">
              <a:buNone/>
            </a:pPr>
            <a:endParaRPr lang="it-IT" dirty="0"/>
          </a:p>
        </p:txBody>
      </p:sp>
    </p:spTree>
    <p:extLst>
      <p:ext uri="{BB962C8B-B14F-4D97-AF65-F5344CB8AC3E}">
        <p14:creationId xmlns:p14="http://schemas.microsoft.com/office/powerpoint/2010/main" val="1222921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D6101-F48A-4F38-9998-562F585783B3}"/>
              </a:ext>
            </a:extLst>
          </p:cNvPr>
          <p:cNvSpPr>
            <a:spLocks noGrp="1"/>
          </p:cNvSpPr>
          <p:nvPr>
            <p:ph type="title"/>
          </p:nvPr>
        </p:nvSpPr>
        <p:spPr/>
        <p:txBody>
          <a:bodyPr/>
          <a:lstStyle/>
          <a:p>
            <a:r>
              <a:rPr lang="it-IT" dirty="0"/>
              <a:t>                                  </a:t>
            </a:r>
            <a:br>
              <a:rPr lang="it-IT" dirty="0"/>
            </a:br>
            <a:br>
              <a:rPr lang="it-IT" dirty="0"/>
            </a:br>
            <a:br>
              <a:rPr lang="it-IT" dirty="0"/>
            </a:br>
            <a:br>
              <a:rPr lang="it-IT" dirty="0"/>
            </a:br>
            <a:r>
              <a:rPr lang="it-IT" dirty="0"/>
              <a:t> CREAZIONE DI MEZZI PER REAGIRE ALLE MINACCE</a:t>
            </a:r>
            <a:br>
              <a:rPr lang="it-IT" dirty="0"/>
            </a:br>
            <a:endParaRPr lang="it-IT" dirty="0"/>
          </a:p>
        </p:txBody>
      </p:sp>
      <p:sp>
        <p:nvSpPr>
          <p:cNvPr id="3" name="Segnaposto contenuto 2">
            <a:extLst>
              <a:ext uri="{FF2B5EF4-FFF2-40B4-BE49-F238E27FC236}">
                <a16:creationId xmlns:a16="http://schemas.microsoft.com/office/drawing/2014/main" id="{E2F01B87-ACB3-46B5-8CD3-1213995EA72A}"/>
              </a:ext>
            </a:extLst>
          </p:cNvPr>
          <p:cNvSpPr>
            <a:spLocks noGrp="1"/>
          </p:cNvSpPr>
          <p:nvPr>
            <p:ph idx="1"/>
          </p:nvPr>
        </p:nvSpPr>
        <p:spPr/>
        <p:txBody>
          <a:bodyPr/>
          <a:lstStyle/>
          <a:p>
            <a:pPr marL="0" indent="0">
              <a:buNone/>
            </a:pPr>
            <a:r>
              <a:rPr lang="it-IT" b="0" i="1" dirty="0">
                <a:solidFill>
                  <a:srgbClr val="404040"/>
                </a:solidFill>
                <a:effectLst/>
                <a:latin typeface="Times New Roman" panose="02020603050405020304" pitchFamily="18" charset="0"/>
              </a:rPr>
              <a:t>La NATO si è sempre rinnovata e adattata per far sì che le sue politiche, </a:t>
            </a:r>
            <a:r>
              <a:rPr lang="it-IT" b="0" i="1" u="sng" dirty="0">
                <a:solidFill>
                  <a:srgbClr val="24B8FF"/>
                </a:solidFill>
                <a:effectLst/>
                <a:latin typeface="Times New Roman" panose="02020603050405020304" pitchFamily="18" charset="0"/>
                <a:hlinkClick r:id="rId2"/>
              </a:rPr>
              <a:t>capacità</a:t>
            </a:r>
            <a:r>
              <a:rPr lang="it-IT" b="0" i="1" dirty="0">
                <a:solidFill>
                  <a:srgbClr val="404040"/>
                </a:solidFill>
                <a:effectLst/>
                <a:latin typeface="Times New Roman" panose="02020603050405020304" pitchFamily="18" charset="0"/>
              </a:rPr>
              <a:t> e strutture fossero in grado di fronteggiare le minacce presenti e future, per la difesa collettiva dei suoi membri.</a:t>
            </a:r>
          </a:p>
          <a:p>
            <a:pPr marL="0" indent="0">
              <a:buNone/>
            </a:pPr>
            <a:r>
              <a:rPr lang="it-IT" dirty="0"/>
              <a:t>https://www.nato.int/cps/en/natolive/topics_49137.htm</a:t>
            </a:r>
          </a:p>
        </p:txBody>
      </p:sp>
    </p:spTree>
    <p:extLst>
      <p:ext uri="{BB962C8B-B14F-4D97-AF65-F5344CB8AC3E}">
        <p14:creationId xmlns:p14="http://schemas.microsoft.com/office/powerpoint/2010/main" val="1805270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413F7A-069E-4943-8696-3930E162B6A3}"/>
              </a:ext>
            </a:extLst>
          </p:cNvPr>
          <p:cNvSpPr>
            <a:spLocks noGrp="1"/>
          </p:cNvSpPr>
          <p:nvPr>
            <p:ph type="title"/>
          </p:nvPr>
        </p:nvSpPr>
        <p:spPr/>
        <p:txBody>
          <a:bodyPr/>
          <a:lstStyle/>
          <a:p>
            <a:pPr algn="ctr"/>
            <a:r>
              <a:rPr lang="it-IT" dirty="0"/>
              <a:t>NASCITA</a:t>
            </a:r>
          </a:p>
        </p:txBody>
      </p:sp>
      <p:sp>
        <p:nvSpPr>
          <p:cNvPr id="3" name="Segnaposto contenuto 2">
            <a:extLst>
              <a:ext uri="{FF2B5EF4-FFF2-40B4-BE49-F238E27FC236}">
                <a16:creationId xmlns:a16="http://schemas.microsoft.com/office/drawing/2014/main" id="{7F51D885-878F-4C09-9DF6-B1331FC3AC7F}"/>
              </a:ext>
            </a:extLst>
          </p:cNvPr>
          <p:cNvSpPr>
            <a:spLocks noGrp="1"/>
          </p:cNvSpPr>
          <p:nvPr>
            <p:ph idx="1"/>
          </p:nvPr>
        </p:nvSpPr>
        <p:spPr>
          <a:xfrm>
            <a:off x="838200" y="1480457"/>
            <a:ext cx="10515600" cy="4696506"/>
          </a:xfrm>
        </p:spPr>
        <p:txBody>
          <a:bodyPr>
            <a:normAutofit fontScale="85000" lnSpcReduction="20000"/>
          </a:bodyPr>
          <a:lstStyle/>
          <a:p>
            <a:r>
              <a:rPr lang="it-IT" b="0" i="0" dirty="0">
                <a:solidFill>
                  <a:srgbClr val="3E3F3E"/>
                </a:solidFill>
                <a:effectLst/>
                <a:latin typeface="Crimson Text"/>
              </a:rPr>
              <a:t>Il Trattato del Nord Atlantico nasce nei primi anni della Guerra fredda (1949) come alleanza difensiva tra gli Usa e i paesi del blocco occidentale. L’Alleanza e l’Organizzazione da essa sviluppatasi (Nato) hanno svolto un’implicita funzione di deterrenza nei confronti dell’Unione Sovietica e del blocco comunista, che nel 1955 ha reagito costituendo il Patto di Varsavia. </a:t>
            </a:r>
          </a:p>
          <a:p>
            <a:r>
              <a:rPr lang="it-IT" b="0" i="0" dirty="0">
                <a:solidFill>
                  <a:srgbClr val="3E3F3E"/>
                </a:solidFill>
                <a:effectLst/>
                <a:latin typeface="Crimson Text"/>
              </a:rPr>
              <a:t>Dai primi anni Novanta la dissoluzione dell’Unione Sovietica, lo smantellamento del Patto di Varsavia e dunque la fine della Guerra fredda hanno privato l’Alleanza atlantica del suo scopo originario, costringendola a rimettere in discussione i suoi obiettivi, la sua </a:t>
            </a:r>
            <a:r>
              <a:rPr lang="it-IT" b="0" i="1" dirty="0">
                <a:solidFill>
                  <a:srgbClr val="3E3F3E"/>
                </a:solidFill>
                <a:effectLst/>
                <a:latin typeface="Crimson Text"/>
              </a:rPr>
              <a:t>membership</a:t>
            </a:r>
            <a:r>
              <a:rPr lang="it-IT" b="0" i="0" dirty="0">
                <a:solidFill>
                  <a:srgbClr val="3E3F3E"/>
                </a:solidFill>
                <a:effectLst/>
                <a:latin typeface="Crimson Text"/>
              </a:rPr>
              <a:t> e persino la sua natura, pena la perdita di rilevanza o addirittura lo smantellamento. </a:t>
            </a:r>
          </a:p>
          <a:p>
            <a:r>
              <a:rPr lang="it-IT" b="0" i="0" dirty="0">
                <a:solidFill>
                  <a:srgbClr val="3E3F3E"/>
                </a:solidFill>
                <a:effectLst/>
                <a:latin typeface="Crimson Text"/>
              </a:rPr>
              <a:t>Nell’ultimo ventennio l’Alleanza atlantica è stata dunque artefice di molteplici tentativi di ridefinizione, che l’hanno portata ad attestarsi tanto come agenzia di sicurezza, tramite interventi diretti in aree di crisi, quanto come componente del dialogo politico-militare tra i suoi membri e alcuni paesi dell’ex blocco sovietico. </a:t>
            </a:r>
          </a:p>
          <a:p>
            <a:r>
              <a:rPr lang="it-IT" b="0" i="0" dirty="0">
                <a:solidFill>
                  <a:srgbClr val="3E3F3E"/>
                </a:solidFill>
                <a:effectLst/>
                <a:latin typeface="Crimson Text"/>
              </a:rPr>
              <a:t>Proprio quest’ultimo aspetto dell’azione dell’Alleanza – l‘allargamento a est - è diventato negli anni una fonte di crescenti tensioni con la Russia di Putin.</a:t>
            </a:r>
            <a:endParaRPr lang="it-IT" dirty="0"/>
          </a:p>
        </p:txBody>
      </p:sp>
    </p:spTree>
    <p:extLst>
      <p:ext uri="{BB962C8B-B14F-4D97-AF65-F5344CB8AC3E}">
        <p14:creationId xmlns:p14="http://schemas.microsoft.com/office/powerpoint/2010/main" val="1330215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A83BD6-AA65-40C0-A2B1-F7EE16DF994F}"/>
              </a:ext>
            </a:extLst>
          </p:cNvPr>
          <p:cNvSpPr>
            <a:spLocks noGrp="1"/>
          </p:cNvSpPr>
          <p:nvPr>
            <p:ph type="title"/>
          </p:nvPr>
        </p:nvSpPr>
        <p:spPr/>
        <p:txBody>
          <a:bodyPr/>
          <a:lstStyle/>
          <a:p>
            <a:pPr algn="ctr"/>
            <a:r>
              <a:rPr lang="it-IT" dirty="0"/>
              <a:t>ORIGINI E SVILUPPO</a:t>
            </a:r>
          </a:p>
        </p:txBody>
      </p:sp>
      <p:sp>
        <p:nvSpPr>
          <p:cNvPr id="3" name="Segnaposto contenuto 2">
            <a:extLst>
              <a:ext uri="{FF2B5EF4-FFF2-40B4-BE49-F238E27FC236}">
                <a16:creationId xmlns:a16="http://schemas.microsoft.com/office/drawing/2014/main" id="{BF1F1AC4-BB50-4201-BE82-D8ED00FAEBBD}"/>
              </a:ext>
            </a:extLst>
          </p:cNvPr>
          <p:cNvSpPr>
            <a:spLocks noGrp="1"/>
          </p:cNvSpPr>
          <p:nvPr>
            <p:ph idx="1"/>
          </p:nvPr>
        </p:nvSpPr>
        <p:spPr>
          <a:xfrm>
            <a:off x="-87086" y="1469571"/>
            <a:ext cx="12039600" cy="4707392"/>
          </a:xfrm>
        </p:spPr>
        <p:txBody>
          <a:bodyPr>
            <a:normAutofit fontScale="77500" lnSpcReduction="20000"/>
          </a:bodyPr>
          <a:lstStyle/>
          <a:p>
            <a:pPr algn="just"/>
            <a:r>
              <a:rPr lang="it-IT" b="0" i="0" dirty="0" err="1">
                <a:solidFill>
                  <a:srgbClr val="3E3F3E"/>
                </a:solidFill>
                <a:effectLst/>
                <a:latin typeface="Crimson Text"/>
              </a:rPr>
              <a:t>ll</a:t>
            </a:r>
            <a:r>
              <a:rPr lang="it-IT" b="0" i="0" dirty="0">
                <a:solidFill>
                  <a:srgbClr val="3E3F3E"/>
                </a:solidFill>
                <a:effectLst/>
                <a:latin typeface="Crimson Text"/>
              </a:rPr>
              <a:t> Trattato del Nord Atlantico si è andato istituzionalizzandosi nell’organizzazione corrispondente tra il 1950 e il 1952. L’Alleanza e l’Organizzazione sancivano lo stretto legame tra il complesso di sicurezza americano e quello europeo occidentale, cristallizzando così la logica bipolare del sistema internazionale dettata dallo scontro tra le due superpotenze. In tale contesto, il timore di un’</a:t>
            </a:r>
            <a:r>
              <a:rPr lang="it-IT" b="0" i="1" dirty="0">
                <a:solidFill>
                  <a:srgbClr val="3E3F3E"/>
                </a:solidFill>
                <a:effectLst/>
                <a:latin typeface="Crimson Text"/>
              </a:rPr>
              <a:t>escalation</a:t>
            </a:r>
            <a:r>
              <a:rPr lang="it-IT" b="0" i="0" dirty="0">
                <a:solidFill>
                  <a:srgbClr val="3E3F3E"/>
                </a:solidFill>
                <a:effectLst/>
                <a:latin typeface="Crimson Text"/>
              </a:rPr>
              <a:t> militare tra i due blocchi contrapposti, che avrebbe potuto sfociare nell’utilizzo di armi nucleari, funse da deterrente, scongiurando lo scoppio di una guerra generale in Europa. Di fatto, nel corso della Guerra fredda l’Alleanza non fu mai chiamata ad intervenire direttamente per rispondere ad un attacco sovietico.</a:t>
            </a:r>
          </a:p>
          <a:p>
            <a:pPr algn="just"/>
            <a:r>
              <a:rPr lang="it-IT" b="0" i="0" dirty="0">
                <a:solidFill>
                  <a:srgbClr val="3E3F3E"/>
                </a:solidFill>
                <a:effectLst/>
                <a:latin typeface="Crimson Text"/>
              </a:rPr>
              <a:t>Per altro verso, l’esistenza di un nemico comune contribuì alla coesione interna dell’Alleanza, i cui membri erano comunque divisi da attriti storici e divergenze politiche. La complessa questione del </a:t>
            </a:r>
            <a:r>
              <a:rPr lang="it-IT" b="0" i="1" dirty="0">
                <a:solidFill>
                  <a:srgbClr val="3E3F3E"/>
                </a:solidFill>
                <a:effectLst/>
                <a:latin typeface="Crimson Text"/>
              </a:rPr>
              <a:t>burden sharing</a:t>
            </a:r>
            <a:r>
              <a:rPr lang="it-IT" b="0" i="0" dirty="0">
                <a:solidFill>
                  <a:srgbClr val="3E3F3E"/>
                </a:solidFill>
                <a:effectLst/>
                <a:latin typeface="Crimson Text"/>
              </a:rPr>
              <a:t> – la ripartizione interna dei costi della Nato (in gran parte sostenuti dagli Usa) – e le ambizioni di autonomia in politica estera nutrite da alcuni membri europei furono all’origine di alcune tra le crisi più importanti. In seguito a una di queste, nel 1966, la Francia abbandonò il comando integrato dell’Alleanza, facendovi ritorno soltanto nel 2009. </a:t>
            </a:r>
          </a:p>
          <a:p>
            <a:pPr algn="just"/>
            <a:r>
              <a:rPr lang="it-IT" b="0" i="0" dirty="0">
                <a:solidFill>
                  <a:srgbClr val="3E3F3E"/>
                </a:solidFill>
                <a:effectLst/>
                <a:latin typeface="Crimson Text"/>
              </a:rPr>
              <a:t>Nei primi anni Novanta la scomparsa dell’Urss esaurì lo scopo per il quale l’Organizzazione aveva visto la luce, rimettendone in discussione la stessa esistenza nel nuovo contesto internazionale. L’avvio di una fase di instabilità sul continente europeo, con l’inizio delle guerre balcaniche, e il tentativo da parte di alcuni dei membri Nato di trasformare l’Organizzazione in un </a:t>
            </a:r>
            <a:r>
              <a:rPr lang="it-IT" b="0" i="1" dirty="0">
                <a:solidFill>
                  <a:srgbClr val="3E3F3E"/>
                </a:solidFill>
                <a:effectLst/>
                <a:latin typeface="Crimson Text"/>
              </a:rPr>
              <a:t>forum</a:t>
            </a:r>
            <a:r>
              <a:rPr lang="it-IT" b="0" i="0" dirty="0">
                <a:solidFill>
                  <a:srgbClr val="3E3F3E"/>
                </a:solidFill>
                <a:effectLst/>
                <a:latin typeface="Crimson Text"/>
              </a:rPr>
              <a:t> di cooperazione e dialogo con i paesi prima appartenenti al blocco sovietico contribuirono tuttavia a tenere in vita l’Alleanza.</a:t>
            </a:r>
          </a:p>
          <a:p>
            <a:endParaRPr lang="it-IT" dirty="0"/>
          </a:p>
        </p:txBody>
      </p:sp>
    </p:spTree>
    <p:extLst>
      <p:ext uri="{BB962C8B-B14F-4D97-AF65-F5344CB8AC3E}">
        <p14:creationId xmlns:p14="http://schemas.microsoft.com/office/powerpoint/2010/main" val="285903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A83BD6-AA65-40C0-A2B1-F7EE16DF994F}"/>
              </a:ext>
            </a:extLst>
          </p:cNvPr>
          <p:cNvSpPr>
            <a:spLocks noGrp="1"/>
          </p:cNvSpPr>
          <p:nvPr>
            <p:ph type="title"/>
          </p:nvPr>
        </p:nvSpPr>
        <p:spPr/>
        <p:txBody>
          <a:bodyPr/>
          <a:lstStyle/>
          <a:p>
            <a:pPr algn="ctr"/>
            <a:r>
              <a:rPr lang="it-IT" dirty="0"/>
              <a:t>ORIGINI E SVILUPPO</a:t>
            </a:r>
          </a:p>
        </p:txBody>
      </p:sp>
      <p:sp>
        <p:nvSpPr>
          <p:cNvPr id="3" name="Segnaposto contenuto 2">
            <a:extLst>
              <a:ext uri="{FF2B5EF4-FFF2-40B4-BE49-F238E27FC236}">
                <a16:creationId xmlns:a16="http://schemas.microsoft.com/office/drawing/2014/main" id="{BF1F1AC4-BB50-4201-BE82-D8ED00FAEBBD}"/>
              </a:ext>
            </a:extLst>
          </p:cNvPr>
          <p:cNvSpPr>
            <a:spLocks noGrp="1"/>
          </p:cNvSpPr>
          <p:nvPr>
            <p:ph idx="1"/>
          </p:nvPr>
        </p:nvSpPr>
        <p:spPr>
          <a:xfrm>
            <a:off x="-87086" y="1469571"/>
            <a:ext cx="12039600" cy="4707392"/>
          </a:xfrm>
        </p:spPr>
        <p:txBody>
          <a:bodyPr>
            <a:normAutofit fontScale="77500" lnSpcReduction="20000"/>
          </a:bodyPr>
          <a:lstStyle/>
          <a:p>
            <a:r>
              <a:rPr lang="it-IT" b="0" i="0" dirty="0">
                <a:solidFill>
                  <a:srgbClr val="3E3F3E"/>
                </a:solidFill>
                <a:effectLst/>
                <a:latin typeface="Crimson Text"/>
              </a:rPr>
              <a:t>Tra il 1999 e il 2009 l’approfondimento delle relazioni con gli ex nemici condusse all’ingresso di 12 nuovi stati dell’Europa centro-orientale: tra questi, 10 sono ex membri del Patto di Varsavia e due (Slovenia e Croazia) sono stati di recente formazione, prodotto delle guerre iugoslave (nel 2016 diventerà stato membro anche il Montenegro). </a:t>
            </a:r>
          </a:p>
          <a:p>
            <a:r>
              <a:rPr lang="it-IT" b="0" i="0" dirty="0">
                <a:solidFill>
                  <a:srgbClr val="3E3F3E"/>
                </a:solidFill>
                <a:effectLst/>
                <a:latin typeface="Crimson Text"/>
              </a:rPr>
              <a:t>Parallelamente l’Organizzazione avviò nuovi programmi e inaugurò nuove strutture che miravano a favorire il dialogo con la Russia e con i paesi dell’Europa centrale e orientale (Partnership for Peace, Consiglio Nato-Ucraina, Consiglio Nato-Russia, ecc.). Malgrado ciò, l’allargamento a est è stato percepito (e continua a esserlo) da Mosca, che a sua volta sta cercando di recuperare una proiezione strategica nei paesi ex-Urss, come un’immediata minaccia alla propria sicurezza esterna. </a:t>
            </a:r>
          </a:p>
          <a:p>
            <a:r>
              <a:rPr lang="it-IT" b="0" i="0" dirty="0">
                <a:solidFill>
                  <a:srgbClr val="3E3F3E"/>
                </a:solidFill>
                <a:effectLst/>
                <a:latin typeface="Crimson Text"/>
              </a:rPr>
              <a:t>Oltre all’avvicinamento Eu-Ucraina, proprio l’azione del Consiglio Nato-Ucraina, così come il sostegno pubblicamente dato dall’Alleanza al cambio di governo a Kiev nei primi mesi del 2014, secondo la Russia hanno costituito valide ragioni per procedere all’annessione della Crimea e per una politica aggressiva nell’est Ucraina voluta dal presidente Putin attraverso il sostegno militare e finanziario ai separatisti filorussi delle autoproclamatesi Repubbliche di </a:t>
            </a:r>
            <a:r>
              <a:rPr lang="it-IT" b="0" i="0" dirty="0" err="1">
                <a:solidFill>
                  <a:srgbClr val="3E3F3E"/>
                </a:solidFill>
                <a:effectLst/>
                <a:latin typeface="Crimson Text"/>
              </a:rPr>
              <a:t>Donetz’k</a:t>
            </a:r>
            <a:r>
              <a:rPr lang="it-IT" b="0" i="0" dirty="0">
                <a:solidFill>
                  <a:srgbClr val="3E3F3E"/>
                </a:solidFill>
                <a:effectLst/>
                <a:latin typeface="Crimson Text"/>
              </a:rPr>
              <a:t> e di </a:t>
            </a:r>
            <a:r>
              <a:rPr lang="it-IT" b="0" i="0" dirty="0" err="1">
                <a:solidFill>
                  <a:srgbClr val="3E3F3E"/>
                </a:solidFill>
                <a:effectLst/>
                <a:latin typeface="Crimson Text"/>
              </a:rPr>
              <a:t>Luhansk</a:t>
            </a:r>
            <a:r>
              <a:rPr lang="it-IT" b="0" i="0" dirty="0">
                <a:solidFill>
                  <a:srgbClr val="3E3F3E"/>
                </a:solidFill>
                <a:effectLst/>
                <a:latin typeface="Crimson Text"/>
              </a:rPr>
              <a:t>. La politica di potenza della Federazione Russa si è poi estesa ai paesi baltici, membri a tutti gli effetti della Nato, ma anch’essi considerati a rischio in quanto ‘storicamente’ parte del bacino d’influenza di Mosca, e soprattutto perché abitati da forti minoranze russofone (delle quali Putin si proclama assoluto ‘difensore’).</a:t>
            </a:r>
            <a:endParaRPr lang="it-IT" dirty="0"/>
          </a:p>
        </p:txBody>
      </p:sp>
    </p:spTree>
    <p:extLst>
      <p:ext uri="{BB962C8B-B14F-4D97-AF65-F5344CB8AC3E}">
        <p14:creationId xmlns:p14="http://schemas.microsoft.com/office/powerpoint/2010/main" val="322816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D3CA6D-05B3-4C25-AA94-96CD42ED19A5}"/>
              </a:ext>
            </a:extLst>
          </p:cNvPr>
          <p:cNvSpPr>
            <a:spLocks noGrp="1"/>
          </p:cNvSpPr>
          <p:nvPr>
            <p:ph type="title"/>
          </p:nvPr>
        </p:nvSpPr>
        <p:spPr/>
        <p:txBody>
          <a:bodyPr/>
          <a:lstStyle/>
          <a:p>
            <a:r>
              <a:rPr lang="it-IT" dirty="0"/>
              <a:t>                                 ORIGINI E SVILUPPO</a:t>
            </a:r>
          </a:p>
        </p:txBody>
      </p:sp>
      <p:sp>
        <p:nvSpPr>
          <p:cNvPr id="3" name="Segnaposto contenuto 2">
            <a:extLst>
              <a:ext uri="{FF2B5EF4-FFF2-40B4-BE49-F238E27FC236}">
                <a16:creationId xmlns:a16="http://schemas.microsoft.com/office/drawing/2014/main" id="{F608327B-C7A0-46A4-9EEB-0DB7A9471B7A}"/>
              </a:ext>
            </a:extLst>
          </p:cNvPr>
          <p:cNvSpPr>
            <a:spLocks noGrp="1"/>
          </p:cNvSpPr>
          <p:nvPr>
            <p:ph idx="1"/>
          </p:nvPr>
        </p:nvSpPr>
        <p:spPr>
          <a:xfrm>
            <a:off x="119743" y="1567543"/>
            <a:ext cx="11930743" cy="4609420"/>
          </a:xfrm>
        </p:spPr>
        <p:txBody>
          <a:bodyPr>
            <a:normAutofit fontScale="85000" lnSpcReduction="10000"/>
          </a:bodyPr>
          <a:lstStyle/>
          <a:p>
            <a:r>
              <a:rPr lang="it-IT" b="0" i="0" dirty="0">
                <a:solidFill>
                  <a:srgbClr val="3E3F3E"/>
                </a:solidFill>
                <a:effectLst/>
                <a:latin typeface="Crimson Text"/>
              </a:rPr>
              <a:t>Le mutate condizioni internazionali hanno spinto la Nato ad allargare, oltre alla </a:t>
            </a:r>
            <a:r>
              <a:rPr lang="it-IT" b="0" i="1" dirty="0">
                <a:solidFill>
                  <a:srgbClr val="3E3F3E"/>
                </a:solidFill>
                <a:effectLst/>
                <a:latin typeface="Crimson Text"/>
              </a:rPr>
              <a:t>membership</a:t>
            </a:r>
            <a:r>
              <a:rPr lang="it-IT" b="0" i="0" dirty="0">
                <a:solidFill>
                  <a:srgbClr val="3E3F3E"/>
                </a:solidFill>
                <a:effectLst/>
                <a:latin typeface="Crimson Text"/>
              </a:rPr>
              <a:t>, anche il suo raggio d’azione militare. </a:t>
            </a:r>
          </a:p>
          <a:p>
            <a:r>
              <a:rPr lang="it-IT" b="0" i="0" dirty="0">
                <a:solidFill>
                  <a:srgbClr val="3E3F3E"/>
                </a:solidFill>
                <a:effectLst/>
                <a:latin typeface="Crimson Text"/>
              </a:rPr>
              <a:t>Tutti gli interventi militari dell’Alleanza sono infatti avvenuti </a:t>
            </a:r>
            <a:r>
              <a:rPr lang="it-IT" b="0" i="1" dirty="0">
                <a:solidFill>
                  <a:srgbClr val="3E3F3E"/>
                </a:solidFill>
                <a:effectLst/>
                <a:latin typeface="Crimson Text"/>
              </a:rPr>
              <a:t>out of area</a:t>
            </a:r>
            <a:r>
              <a:rPr lang="it-IT" b="0" i="0" dirty="0">
                <a:solidFill>
                  <a:srgbClr val="3E3F3E"/>
                </a:solidFill>
                <a:effectLst/>
                <a:latin typeface="Crimson Text"/>
              </a:rPr>
              <a:t>, ovvero sul territorio di paesi non membri dell’Alleanza e quasi sempre senza che l’Alleanza certificasse un’aggressione diretta nei confronti di uno dei suoi membri. Nel 1995 la Nato, che sin dal 1993 operava nel Mar Adriatico per far rispettare il blocco navale contro la Iugoslavia autorizzato dalle Nazioni Unite, intervenne nella </a:t>
            </a:r>
            <a:r>
              <a:rPr lang="it-IT" b="0" i="0" dirty="0">
                <a:solidFill>
                  <a:srgbClr val="FF0000"/>
                </a:solidFill>
                <a:effectLst/>
                <a:latin typeface="Crimson Text"/>
              </a:rPr>
              <a:t>guerra in Bosnia </a:t>
            </a:r>
            <a:r>
              <a:rPr lang="it-IT" b="0" i="0" dirty="0">
                <a:solidFill>
                  <a:srgbClr val="3E3F3E"/>
                </a:solidFill>
                <a:effectLst/>
                <a:latin typeface="Crimson Text"/>
              </a:rPr>
              <a:t>con una campagna di bombardamenti della durata di venti giorni, guidando successivamente nel paese due missioni internazionali di </a:t>
            </a:r>
            <a:r>
              <a:rPr lang="it-IT" b="0" i="1" dirty="0">
                <a:solidFill>
                  <a:srgbClr val="3E3F3E"/>
                </a:solidFill>
                <a:effectLst/>
                <a:latin typeface="Crimson Text"/>
              </a:rPr>
              <a:t>peacekeeping</a:t>
            </a:r>
            <a:r>
              <a:rPr lang="it-IT" b="0" i="0" dirty="0">
                <a:solidFill>
                  <a:srgbClr val="3E3F3E"/>
                </a:solidFill>
                <a:effectLst/>
                <a:latin typeface="Crimson Text"/>
              </a:rPr>
              <a:t>: </a:t>
            </a:r>
            <a:r>
              <a:rPr lang="it-IT" b="0" i="0" dirty="0" err="1">
                <a:solidFill>
                  <a:srgbClr val="3E3F3E"/>
                </a:solidFill>
                <a:effectLst/>
                <a:latin typeface="Crimson Text"/>
              </a:rPr>
              <a:t>Implementation</a:t>
            </a:r>
            <a:r>
              <a:rPr lang="it-IT" b="0" i="0" dirty="0">
                <a:solidFill>
                  <a:srgbClr val="3E3F3E"/>
                </a:solidFill>
                <a:effectLst/>
                <a:latin typeface="Crimson Text"/>
              </a:rPr>
              <a:t> Force, Ifor, e </a:t>
            </a:r>
            <a:r>
              <a:rPr lang="it-IT" b="0" i="0" dirty="0" err="1">
                <a:solidFill>
                  <a:srgbClr val="3E3F3E"/>
                </a:solidFill>
                <a:effectLst/>
                <a:latin typeface="Crimson Text"/>
              </a:rPr>
              <a:t>Stabilisation</a:t>
            </a:r>
            <a:r>
              <a:rPr lang="it-IT" b="0" i="0" dirty="0">
                <a:solidFill>
                  <a:srgbClr val="3E3F3E"/>
                </a:solidFill>
                <a:effectLst/>
                <a:latin typeface="Crimson Text"/>
              </a:rPr>
              <a:t> Force, </a:t>
            </a:r>
            <a:r>
              <a:rPr lang="it-IT" b="0" i="0" dirty="0" err="1">
                <a:solidFill>
                  <a:srgbClr val="3E3F3E"/>
                </a:solidFill>
                <a:effectLst/>
                <a:latin typeface="Crimson Text"/>
              </a:rPr>
              <a:t>Sfor</a:t>
            </a:r>
            <a:r>
              <a:rPr lang="it-IT" b="0" i="0" dirty="0">
                <a:solidFill>
                  <a:srgbClr val="3E3F3E"/>
                </a:solidFill>
                <a:effectLst/>
                <a:latin typeface="Crimson Text"/>
              </a:rPr>
              <a:t>. </a:t>
            </a:r>
          </a:p>
          <a:p>
            <a:r>
              <a:rPr lang="it-IT" b="0" i="0" dirty="0">
                <a:solidFill>
                  <a:srgbClr val="3E3F3E"/>
                </a:solidFill>
                <a:effectLst/>
                <a:latin typeface="Crimson Text"/>
              </a:rPr>
              <a:t>Lo stesso accadde nel 1999, quando durante </a:t>
            </a:r>
            <a:r>
              <a:rPr lang="it-IT" b="0" i="0" dirty="0">
                <a:solidFill>
                  <a:srgbClr val="FF0000"/>
                </a:solidFill>
                <a:effectLst/>
                <a:latin typeface="Crimson Text"/>
              </a:rPr>
              <a:t>la guerra del Kosovo </a:t>
            </a:r>
            <a:r>
              <a:rPr lang="it-IT" b="0" i="0" dirty="0">
                <a:solidFill>
                  <a:srgbClr val="3E3F3E"/>
                </a:solidFill>
                <a:effectLst/>
                <a:latin typeface="Crimson Text"/>
              </a:rPr>
              <a:t>la campagna di bombardamenti Nato sulla ex Iugoslavia (questa volta non autorizzata dalle Nazioni Unite) costrinse Belgrado ad accettare la presenza di una missione di </a:t>
            </a:r>
            <a:r>
              <a:rPr lang="it-IT" b="0" i="1" dirty="0">
                <a:solidFill>
                  <a:srgbClr val="3E3F3E"/>
                </a:solidFill>
                <a:effectLst/>
                <a:latin typeface="Crimson Text"/>
              </a:rPr>
              <a:t>peacekeeping</a:t>
            </a:r>
            <a:r>
              <a:rPr lang="it-IT" b="0" i="0" dirty="0">
                <a:solidFill>
                  <a:srgbClr val="3E3F3E"/>
                </a:solidFill>
                <a:effectLst/>
                <a:latin typeface="Crimson Text"/>
              </a:rPr>
              <a:t> (Kosovo Force, Kfor) nella regione secessionista. Gli interventi degli anni Novanta procurarono una ricaduta positiva sul prestigio dell’Alleanza, che giunse a essere considerata l’unica organizzazione regionale efficace nel risolvere crisi internazionali.</a:t>
            </a:r>
            <a:endParaRPr lang="it-IT" dirty="0"/>
          </a:p>
        </p:txBody>
      </p:sp>
    </p:spTree>
    <p:extLst>
      <p:ext uri="{BB962C8B-B14F-4D97-AF65-F5344CB8AC3E}">
        <p14:creationId xmlns:p14="http://schemas.microsoft.com/office/powerpoint/2010/main" val="1670242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D3CA6D-05B3-4C25-AA94-96CD42ED19A5}"/>
              </a:ext>
            </a:extLst>
          </p:cNvPr>
          <p:cNvSpPr>
            <a:spLocks noGrp="1"/>
          </p:cNvSpPr>
          <p:nvPr>
            <p:ph type="title"/>
          </p:nvPr>
        </p:nvSpPr>
        <p:spPr/>
        <p:txBody>
          <a:bodyPr/>
          <a:lstStyle/>
          <a:p>
            <a:r>
              <a:rPr lang="it-IT" dirty="0"/>
              <a:t>                                 ORIGINI E SVILUPPO</a:t>
            </a:r>
          </a:p>
        </p:txBody>
      </p:sp>
      <p:sp>
        <p:nvSpPr>
          <p:cNvPr id="3" name="Segnaposto contenuto 2">
            <a:extLst>
              <a:ext uri="{FF2B5EF4-FFF2-40B4-BE49-F238E27FC236}">
                <a16:creationId xmlns:a16="http://schemas.microsoft.com/office/drawing/2014/main" id="{F608327B-C7A0-46A4-9EEB-0DB7A9471B7A}"/>
              </a:ext>
            </a:extLst>
          </p:cNvPr>
          <p:cNvSpPr>
            <a:spLocks noGrp="1"/>
          </p:cNvSpPr>
          <p:nvPr>
            <p:ph idx="1"/>
          </p:nvPr>
        </p:nvSpPr>
        <p:spPr>
          <a:xfrm>
            <a:off x="119743" y="1545772"/>
            <a:ext cx="11930743" cy="4794477"/>
          </a:xfrm>
        </p:spPr>
        <p:txBody>
          <a:bodyPr>
            <a:normAutofit fontScale="77500" lnSpcReduction="20000"/>
          </a:bodyPr>
          <a:lstStyle/>
          <a:p>
            <a:r>
              <a:rPr lang="it-IT" b="0" i="0" dirty="0">
                <a:solidFill>
                  <a:srgbClr val="3E3F3E"/>
                </a:solidFill>
                <a:effectLst/>
                <a:latin typeface="Crimson Text"/>
              </a:rPr>
              <a:t>Oggi, tuttavia, l’Alleanza si trova ad affrontare questioni sempre più complesse. </a:t>
            </a:r>
          </a:p>
          <a:p>
            <a:r>
              <a:rPr lang="it-IT" b="0" i="0" dirty="0">
                <a:solidFill>
                  <a:srgbClr val="3E3F3E"/>
                </a:solidFill>
                <a:effectLst/>
                <a:latin typeface="Crimson Text"/>
              </a:rPr>
              <a:t>Nel </a:t>
            </a:r>
            <a:r>
              <a:rPr lang="it-IT" b="0" i="0" dirty="0">
                <a:solidFill>
                  <a:srgbClr val="FF0000"/>
                </a:solidFill>
                <a:effectLst/>
                <a:latin typeface="Crimson Text"/>
              </a:rPr>
              <a:t>2001 l’attacco alle Twin Towers </a:t>
            </a:r>
            <a:r>
              <a:rPr lang="it-IT" b="0" i="0" dirty="0">
                <a:solidFill>
                  <a:srgbClr val="3E3F3E"/>
                </a:solidFill>
                <a:effectLst/>
                <a:latin typeface="Crimson Text"/>
              </a:rPr>
              <a:t>di New York portò a richiedere – per la prima volta nella storia dell’Alleanza – l’applicazione dell’articolo 5 del Trattato, che considera l’attacco diretto a un paese membro come un attacco a tutti. Le fasi iniziali dell’intervento in Afghanistan, tuttavia, furono condotte da una coalizione internazionale a guida statunitense al di fuori delle strutture dell’Alleanza, e solo tra il 2003 e il 2006 alla Nato furono estese funzioni di comando sulle forze internazionali. Il coinvolgimento diretto della Nato nell’interminabile conflitto afghano ha però collegato la reputazione dell’Alleanza all’andamento delle operazioni sul campo, rivelatesi inconcludenti. Il dibattito politico sull’intervento in Afghanistan ha reso sempre più evidente il progressivo divaricamento tra le due sponde dell’Atlantico. L’assenza di un chiaro nemico comune e la natura costitutivamente asimmetrica della Nato, cui dal 1991 partecipa l’unica superpotenza rimasta (gli Usa, i quali destinano al settore della difesa una somma annuale più alta rispetto a tutti gli altri paesi Nato sommati assieme), hanno infatti provocato l’apertura di solchi sempre più ampi tra Washington e le capitali europee, tanto in merito al tipo di azione adeguata a rispondere alle comuni minacce alla sicurezza, quanto per ciò che concerne l’identificazione stessa di tali minacce. Tali divergenze rischiano di aggravare ulteriormente il problema del </a:t>
            </a:r>
            <a:r>
              <a:rPr lang="it-IT" b="0" i="1" dirty="0">
                <a:solidFill>
                  <a:srgbClr val="3E3F3E"/>
                </a:solidFill>
                <a:effectLst/>
                <a:latin typeface="Crimson Text"/>
              </a:rPr>
              <a:t>burden sharing</a:t>
            </a:r>
            <a:r>
              <a:rPr lang="it-IT" b="0" i="0" dirty="0">
                <a:solidFill>
                  <a:srgbClr val="3E3F3E"/>
                </a:solidFill>
                <a:effectLst/>
                <a:latin typeface="Crimson Text"/>
              </a:rPr>
              <a:t>, dal momento che quasi tutti i paesi dell’Europa hanno costantemente disatteso l’obiettivo minimo di spesa nel settore della difesa deciso di comune accordo in ambito Nato (il 2% del pil).</a:t>
            </a:r>
            <a:endParaRPr lang="it-IT" dirty="0"/>
          </a:p>
        </p:txBody>
      </p:sp>
    </p:spTree>
    <p:extLst>
      <p:ext uri="{BB962C8B-B14F-4D97-AF65-F5344CB8AC3E}">
        <p14:creationId xmlns:p14="http://schemas.microsoft.com/office/powerpoint/2010/main" val="161865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4"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olo 1">
            <a:extLst>
              <a:ext uri="{FF2B5EF4-FFF2-40B4-BE49-F238E27FC236}">
                <a16:creationId xmlns:a16="http://schemas.microsoft.com/office/drawing/2014/main" id="{9852894B-70F4-9F4A-B7C6-068ED1B0CB71}"/>
              </a:ext>
            </a:extLst>
          </p:cNvPr>
          <p:cNvSpPr>
            <a:spLocks noGrp="1"/>
          </p:cNvSpPr>
          <p:nvPr>
            <p:ph type="title"/>
          </p:nvPr>
        </p:nvSpPr>
        <p:spPr>
          <a:xfrm>
            <a:off x="2047793" y="4614902"/>
            <a:ext cx="8081960" cy="943954"/>
          </a:xfrm>
        </p:spPr>
        <p:txBody>
          <a:bodyPr vert="horz" lIns="91440" tIns="45720" rIns="91440" bIns="45720" rtlCol="0" anchor="b">
            <a:normAutofit/>
          </a:bodyPr>
          <a:lstStyle/>
          <a:p>
            <a:pPr algn="ctr"/>
            <a:r>
              <a:rPr lang="en-US" sz="3700" kern="1200" dirty="0">
                <a:solidFill>
                  <a:schemeClr val="tx1"/>
                </a:solidFill>
                <a:latin typeface="+mj-lt"/>
                <a:ea typeface="+mj-ea"/>
                <a:cs typeface="+mj-cs"/>
              </a:rPr>
              <a:t>NORTH ATLANTIC TREATY ORGANIZZATION</a:t>
            </a:r>
          </a:p>
        </p:txBody>
      </p:sp>
      <p:sp>
        <p:nvSpPr>
          <p:cNvPr id="3" name="Segnaposto testo 2">
            <a:extLst>
              <a:ext uri="{FF2B5EF4-FFF2-40B4-BE49-F238E27FC236}">
                <a16:creationId xmlns:a16="http://schemas.microsoft.com/office/drawing/2014/main" id="{44546E72-B7B5-8A49-A711-8EB40DFD703D}"/>
              </a:ext>
            </a:extLst>
          </p:cNvPr>
          <p:cNvSpPr>
            <a:spLocks noGrp="1"/>
          </p:cNvSpPr>
          <p:nvPr>
            <p:ph type="body" idx="1"/>
          </p:nvPr>
        </p:nvSpPr>
        <p:spPr>
          <a:xfrm>
            <a:off x="2047793" y="5558857"/>
            <a:ext cx="8081960" cy="522636"/>
          </a:xfrm>
        </p:spPr>
        <p:txBody>
          <a:bodyPr vert="horz" lIns="91440" tIns="45720" rIns="91440" bIns="45720" rtlCol="0">
            <a:normAutofit/>
          </a:bodyPr>
          <a:lstStyle/>
          <a:p>
            <a:pPr algn="ctr"/>
            <a:endParaRPr lang="en-US" sz="1600" kern="1200" dirty="0">
              <a:solidFill>
                <a:schemeClr val="tx1"/>
              </a:solidFill>
              <a:latin typeface="+mn-lt"/>
              <a:ea typeface="+mn-ea"/>
              <a:cs typeface="+mn-cs"/>
            </a:endParaRPr>
          </a:p>
        </p:txBody>
      </p:sp>
      <p:sp>
        <p:nvSpPr>
          <p:cNvPr id="94"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037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037AD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72F31D8-741C-4FF4-813E-E94CC10A2B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15640" y="1230520"/>
            <a:ext cx="5760720" cy="2880360"/>
          </a:xfrm>
          <a:prstGeom prst="rect">
            <a:avLst/>
          </a:prstGeom>
          <a:noFill/>
          <a:ln w="127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544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D3CA6D-05B3-4C25-AA94-96CD42ED19A5}"/>
              </a:ext>
            </a:extLst>
          </p:cNvPr>
          <p:cNvSpPr>
            <a:spLocks noGrp="1"/>
          </p:cNvSpPr>
          <p:nvPr>
            <p:ph type="title"/>
          </p:nvPr>
        </p:nvSpPr>
        <p:spPr/>
        <p:txBody>
          <a:bodyPr/>
          <a:lstStyle/>
          <a:p>
            <a:r>
              <a:rPr lang="it-IT" dirty="0"/>
              <a:t>                                 ORIGINI E SVILUPPO</a:t>
            </a:r>
          </a:p>
        </p:txBody>
      </p:sp>
      <p:sp>
        <p:nvSpPr>
          <p:cNvPr id="3" name="Segnaposto contenuto 2">
            <a:extLst>
              <a:ext uri="{FF2B5EF4-FFF2-40B4-BE49-F238E27FC236}">
                <a16:creationId xmlns:a16="http://schemas.microsoft.com/office/drawing/2014/main" id="{F608327B-C7A0-46A4-9EEB-0DB7A9471B7A}"/>
              </a:ext>
            </a:extLst>
          </p:cNvPr>
          <p:cNvSpPr>
            <a:spLocks noGrp="1"/>
          </p:cNvSpPr>
          <p:nvPr>
            <p:ph idx="1"/>
          </p:nvPr>
        </p:nvSpPr>
        <p:spPr>
          <a:xfrm>
            <a:off x="119743" y="1545772"/>
            <a:ext cx="11930743" cy="4794477"/>
          </a:xfrm>
        </p:spPr>
        <p:txBody>
          <a:bodyPr>
            <a:normAutofit fontScale="77500" lnSpcReduction="20000"/>
          </a:bodyPr>
          <a:lstStyle/>
          <a:p>
            <a:pPr algn="just"/>
            <a:r>
              <a:rPr lang="it-IT" b="0" i="0" dirty="0">
                <a:solidFill>
                  <a:srgbClr val="3E3F3E"/>
                </a:solidFill>
                <a:effectLst/>
                <a:latin typeface="Crimson Text"/>
              </a:rPr>
              <a:t>La decisione dell’Alleanza, nei primi mesi del 2011, di intervenire in Libia sotto mandato delle Nazioni Unite per proteggere la popolazione civile non ha fatto che acuire la sensazione di disagio di cui sono preda molti membri. La crisi libica ha sin da subito interessato solo una piccola frazione dei membri europei (Francia e Regno Unito, cui s’è poi aggiunta l’Italia), e l’utilizzo delle strutture Nato per il comando delle operazioni ha incontrato le resistenze della Turchia, da una parte, e la prudenza degli stessi Stati Uniti dall’altra, questi ultimi restii a prender parte a un nuovo conflitto mentre erano in via di conclusione le operazioni in Iraq e in Afghanistan.</a:t>
            </a:r>
          </a:p>
          <a:p>
            <a:pPr algn="just"/>
            <a:r>
              <a:rPr lang="it-IT" b="0" i="0" dirty="0">
                <a:solidFill>
                  <a:srgbClr val="3E3F3E"/>
                </a:solidFill>
                <a:effectLst/>
                <a:latin typeface="Crimson Text"/>
              </a:rPr>
              <a:t>Nel maggio 2012, al vertice di Chicago, per volontà dell’allora Segretario generale Rasmussen, è emerso il tema della Smart </a:t>
            </a:r>
            <a:r>
              <a:rPr lang="it-IT" b="0" i="0" dirty="0" err="1">
                <a:solidFill>
                  <a:srgbClr val="3E3F3E"/>
                </a:solidFill>
                <a:effectLst/>
                <a:latin typeface="Crimson Text"/>
              </a:rPr>
              <a:t>Defence</a:t>
            </a:r>
            <a:r>
              <a:rPr lang="it-IT" b="0" i="0" dirty="0">
                <a:solidFill>
                  <a:srgbClr val="3E3F3E"/>
                </a:solidFill>
                <a:effectLst/>
                <a:latin typeface="Crimson Text"/>
              </a:rPr>
              <a:t>, la cosiddetta ‘difesa efficace’ che si sarebbe dovuta basare su una migliore organizzazione delle capacità militari, un rafforzamento della collaborazione tra paesi membri e un utilizzo più razionale del bilancio della difesa. Il progetto della Smart </a:t>
            </a:r>
            <a:r>
              <a:rPr lang="it-IT" b="0" i="0" dirty="0" err="1">
                <a:solidFill>
                  <a:srgbClr val="3E3F3E"/>
                </a:solidFill>
                <a:effectLst/>
                <a:latin typeface="Crimson Text"/>
              </a:rPr>
              <a:t>Defence</a:t>
            </a:r>
            <a:r>
              <a:rPr lang="it-IT" b="0" i="0" dirty="0">
                <a:solidFill>
                  <a:srgbClr val="3E3F3E"/>
                </a:solidFill>
                <a:effectLst/>
                <a:latin typeface="Crimson Text"/>
              </a:rPr>
              <a:t> è poi venuto meno al cambio di Segretario generale. Il mandato di Rasmussen doveva inizialmente concludersi il 31 luglio 2013 ma, il Consiglio Nord Atlantico ha preferito prorogarlo di un anno fino al 31 luglio 2014. Il vertice di Chicago ha inoltre ratificato la strategia di ritiro dallo scenario afghano, impegnandosi ad assistere il paese durante la fase di transizione dopo la missione Isaf, terminata nel 2014. Alla conclusione di Isaf, avvenuto come da programma, la Nato ha quindi optato per restare in Afghanistan con compiti di addestramento delle truppe locali, nell’ambito della missione </a:t>
            </a:r>
            <a:r>
              <a:rPr lang="it-IT" b="0" i="1" dirty="0">
                <a:solidFill>
                  <a:srgbClr val="3E3F3E"/>
                </a:solidFill>
                <a:effectLst/>
                <a:latin typeface="Crimson Text"/>
              </a:rPr>
              <a:t>Resolute Support</a:t>
            </a:r>
            <a:r>
              <a:rPr lang="it-IT" b="0" i="0" dirty="0">
                <a:solidFill>
                  <a:srgbClr val="3E3F3E"/>
                </a:solidFill>
                <a:effectLst/>
                <a:latin typeface="Crimson Text"/>
              </a:rPr>
              <a:t>. A Chicago è stato poi sanzionato il progetto di scudo antimissilistico voluto dal presidente statunitense Barack Obama, che ridimensiona il vecchio progetto varato dall’amministrazione Bush e che dovrebbe diventare pienamente operativo nel 2018. </a:t>
            </a:r>
            <a:endParaRPr lang="it-IT" dirty="0"/>
          </a:p>
        </p:txBody>
      </p:sp>
    </p:spTree>
    <p:extLst>
      <p:ext uri="{BB962C8B-B14F-4D97-AF65-F5344CB8AC3E}">
        <p14:creationId xmlns:p14="http://schemas.microsoft.com/office/powerpoint/2010/main" val="1353907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D3CA6D-05B3-4C25-AA94-96CD42ED19A5}"/>
              </a:ext>
            </a:extLst>
          </p:cNvPr>
          <p:cNvSpPr>
            <a:spLocks noGrp="1"/>
          </p:cNvSpPr>
          <p:nvPr>
            <p:ph type="title"/>
          </p:nvPr>
        </p:nvSpPr>
        <p:spPr/>
        <p:txBody>
          <a:bodyPr/>
          <a:lstStyle/>
          <a:p>
            <a:r>
              <a:rPr lang="it-IT" dirty="0"/>
              <a:t>                                 ORIGINI E SVILUPPO</a:t>
            </a:r>
          </a:p>
        </p:txBody>
      </p:sp>
      <p:sp>
        <p:nvSpPr>
          <p:cNvPr id="3" name="Segnaposto contenuto 2">
            <a:extLst>
              <a:ext uri="{FF2B5EF4-FFF2-40B4-BE49-F238E27FC236}">
                <a16:creationId xmlns:a16="http://schemas.microsoft.com/office/drawing/2014/main" id="{F608327B-C7A0-46A4-9EEB-0DB7A9471B7A}"/>
              </a:ext>
            </a:extLst>
          </p:cNvPr>
          <p:cNvSpPr>
            <a:spLocks noGrp="1"/>
          </p:cNvSpPr>
          <p:nvPr>
            <p:ph idx="1"/>
          </p:nvPr>
        </p:nvSpPr>
        <p:spPr>
          <a:xfrm>
            <a:off x="119743" y="1545772"/>
            <a:ext cx="11930743" cy="4794477"/>
          </a:xfrm>
        </p:spPr>
        <p:txBody>
          <a:bodyPr>
            <a:normAutofit/>
          </a:bodyPr>
          <a:lstStyle/>
          <a:p>
            <a:pPr algn="just"/>
            <a:r>
              <a:rPr lang="it-IT" b="0" i="0" dirty="0">
                <a:solidFill>
                  <a:srgbClr val="3E3F3E"/>
                </a:solidFill>
                <a:effectLst/>
                <a:latin typeface="Crimson Text"/>
              </a:rPr>
              <a:t>La crisi in Ucraina del 2014 ha poi ridefinito le priorità strategiche della Nato. </a:t>
            </a:r>
          </a:p>
          <a:p>
            <a:pPr algn="just"/>
            <a:r>
              <a:rPr lang="it-IT" b="0" i="0" dirty="0">
                <a:solidFill>
                  <a:srgbClr val="3E3F3E"/>
                </a:solidFill>
                <a:effectLst/>
                <a:latin typeface="Crimson Text"/>
              </a:rPr>
              <a:t>L’</a:t>
            </a:r>
            <a:r>
              <a:rPr lang="it-IT" b="0" i="1" dirty="0">
                <a:solidFill>
                  <a:srgbClr val="3E3F3E"/>
                </a:solidFill>
                <a:effectLst/>
                <a:latin typeface="Crimson Text"/>
              </a:rPr>
              <a:t>out of area </a:t>
            </a:r>
            <a:r>
              <a:rPr lang="it-IT" b="0" i="0" dirty="0">
                <a:solidFill>
                  <a:srgbClr val="3E3F3E"/>
                </a:solidFill>
                <a:effectLst/>
                <a:latin typeface="Crimson Text"/>
              </a:rPr>
              <a:t>è stato per il momento accantonato, privilegiando al contrario il </a:t>
            </a:r>
            <a:r>
              <a:rPr lang="it-IT" b="0" i="1" dirty="0">
                <a:solidFill>
                  <a:srgbClr val="3E3F3E"/>
                </a:solidFill>
                <a:effectLst/>
                <a:latin typeface="Crimson Text"/>
              </a:rPr>
              <a:t>back in area, </a:t>
            </a:r>
            <a:r>
              <a:rPr lang="it-IT" b="0" i="0" dirty="0">
                <a:solidFill>
                  <a:srgbClr val="3E3F3E"/>
                </a:solidFill>
                <a:effectLst/>
                <a:latin typeface="Crimson Text"/>
              </a:rPr>
              <a:t>ossia il ritorno ai compiti di deterrenza anti-Mosca che gli alleati avevano già svolto durante la Guerra fredda. </a:t>
            </a:r>
          </a:p>
          <a:p>
            <a:pPr algn="just"/>
            <a:r>
              <a:rPr lang="it-IT" b="0" i="0" dirty="0">
                <a:solidFill>
                  <a:srgbClr val="3E3F3E"/>
                </a:solidFill>
                <a:effectLst/>
                <a:latin typeface="Crimson Text"/>
              </a:rPr>
              <a:t>Una politica, questa, che tiene conto in via pressoché esclusiva del fianco est dell’Alleanza e che è avversata dall’Italia, che vorrebbe una Nato concentrata anche sul fianco sud.</a:t>
            </a:r>
          </a:p>
          <a:p>
            <a:endParaRPr lang="it-IT" dirty="0"/>
          </a:p>
        </p:txBody>
      </p:sp>
    </p:spTree>
    <p:extLst>
      <p:ext uri="{BB962C8B-B14F-4D97-AF65-F5344CB8AC3E}">
        <p14:creationId xmlns:p14="http://schemas.microsoft.com/office/powerpoint/2010/main" val="657271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2DB1AC-0C95-4891-9613-5A5DBE0E846E}"/>
              </a:ext>
            </a:extLst>
          </p:cNvPr>
          <p:cNvSpPr>
            <a:spLocks noGrp="1"/>
          </p:cNvSpPr>
          <p:nvPr>
            <p:ph type="title"/>
          </p:nvPr>
        </p:nvSpPr>
        <p:spPr/>
        <p:txBody>
          <a:bodyPr/>
          <a:lstStyle/>
          <a:p>
            <a:r>
              <a:rPr lang="it-IT" dirty="0"/>
              <a:t>                                QUALE FUTURO PER LA NATO?</a:t>
            </a:r>
          </a:p>
        </p:txBody>
      </p:sp>
      <p:sp>
        <p:nvSpPr>
          <p:cNvPr id="3" name="Segnaposto contenuto 2">
            <a:extLst>
              <a:ext uri="{FF2B5EF4-FFF2-40B4-BE49-F238E27FC236}">
                <a16:creationId xmlns:a16="http://schemas.microsoft.com/office/drawing/2014/main" id="{7073721E-DD36-43EA-AE4A-3A0C821685BF}"/>
              </a:ext>
            </a:extLst>
          </p:cNvPr>
          <p:cNvSpPr>
            <a:spLocks noGrp="1"/>
          </p:cNvSpPr>
          <p:nvPr>
            <p:ph idx="1"/>
          </p:nvPr>
        </p:nvSpPr>
        <p:spPr>
          <a:xfrm>
            <a:off x="250370" y="1214422"/>
            <a:ext cx="11941629" cy="4962541"/>
          </a:xfrm>
        </p:spPr>
        <p:txBody>
          <a:bodyPr>
            <a:normAutofit fontScale="92500" lnSpcReduction="10000"/>
          </a:bodyPr>
          <a:lstStyle/>
          <a:p>
            <a:r>
              <a:rPr lang="it-IT" b="0" i="0" dirty="0">
                <a:solidFill>
                  <a:srgbClr val="3E3F3E"/>
                </a:solidFill>
                <a:effectLst/>
                <a:latin typeface="Crimson Text"/>
              </a:rPr>
              <a:t>Fin dalla conclusione della Guerra fredda, la Nato è andata alla ricerca di una nuova ragione d'essere all'interno di un mutato contesto strategico, quello post-bipolare, che non rispecchiava più la logica della deterrenza nucleare e che, ancor più rilevante, nemmeno delineava un nemico preciso da combattere. </a:t>
            </a:r>
          </a:p>
          <a:p>
            <a:r>
              <a:rPr lang="it-IT" b="0" i="0" dirty="0">
                <a:solidFill>
                  <a:srgbClr val="3E3F3E"/>
                </a:solidFill>
                <a:effectLst/>
                <a:latin typeface="Crimson Text"/>
              </a:rPr>
              <a:t>Negli anni tra il 1990 e il 2010, prima la dissoluzione della Iugoslavia e poi la lotta al terrorismo, in particolare in Afghanistan, avevano imposto all’Alleanza una prima trasformazione tutt'altro che semplice tanto nel suo concetto strategico quanto nei suoi compiti operativi. Come annunciò nel 2010 il </a:t>
            </a:r>
            <a:r>
              <a:rPr lang="it-IT" b="0" i="0" dirty="0" err="1">
                <a:solidFill>
                  <a:srgbClr val="3E3F3E"/>
                </a:solidFill>
                <a:effectLst/>
                <a:latin typeface="Crimson Text"/>
              </a:rPr>
              <a:t>Segr</a:t>
            </a:r>
            <a:r>
              <a:rPr lang="it-IT" b="0" i="0" dirty="0">
                <a:solidFill>
                  <a:srgbClr val="3E3F3E"/>
                </a:solidFill>
                <a:effectLst/>
                <a:latin typeface="Crimson Text"/>
              </a:rPr>
              <a:t>. Gen. Rasmussen, questa era stata la «Nato 2.0». La versione successiva, la 3.0, avrebbe continuato sul medesimo percorso promuovendo il rapido passaggio dell’Alleanza da un’organizzazione divisa tra compiti di sicurezza e difesa collettiva, ad una più orientata al </a:t>
            </a:r>
            <a:r>
              <a:rPr lang="it-IT" b="0" i="1" dirty="0" err="1">
                <a:solidFill>
                  <a:srgbClr val="3E3F3E"/>
                </a:solidFill>
                <a:effectLst/>
                <a:latin typeface="Crimson Text"/>
              </a:rPr>
              <a:t>crisis</a:t>
            </a:r>
            <a:r>
              <a:rPr lang="it-IT" b="0" i="0" dirty="0">
                <a:solidFill>
                  <a:srgbClr val="3E3F3E"/>
                </a:solidFill>
                <a:effectLst/>
                <a:latin typeface="Crimson Text"/>
              </a:rPr>
              <a:t> </a:t>
            </a:r>
            <a:r>
              <a:rPr lang="it-IT" b="0" i="1" dirty="0">
                <a:solidFill>
                  <a:srgbClr val="3E3F3E"/>
                </a:solidFill>
                <a:effectLst/>
                <a:latin typeface="Crimson Text"/>
              </a:rPr>
              <a:t>management  </a:t>
            </a:r>
            <a:r>
              <a:rPr lang="it-IT" b="0" i="0" dirty="0">
                <a:solidFill>
                  <a:srgbClr val="3E3F3E"/>
                </a:solidFill>
                <a:effectLst/>
                <a:latin typeface="Crimson Text"/>
              </a:rPr>
              <a:t>a scapito della difesa territoriale, quest’ultima comunque alla base del Patto fondativo del 1949. Costituire nuove forze rapidamente dispiegabili oltre i confini euro-atlantici, perciò, e accelerare lo sviluppo di capacità innovative in grado di prevenire e fronteggiare attacchi cibernetici avrebbero rappresentato due tra le maggiori priorità per la Nato del futuro.</a:t>
            </a:r>
            <a:endParaRPr lang="it-IT" dirty="0"/>
          </a:p>
        </p:txBody>
      </p:sp>
    </p:spTree>
    <p:extLst>
      <p:ext uri="{BB962C8B-B14F-4D97-AF65-F5344CB8AC3E}">
        <p14:creationId xmlns:p14="http://schemas.microsoft.com/office/powerpoint/2010/main" val="2184284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2DB1AC-0C95-4891-9613-5A5DBE0E846E}"/>
              </a:ext>
            </a:extLst>
          </p:cNvPr>
          <p:cNvSpPr>
            <a:spLocks noGrp="1"/>
          </p:cNvSpPr>
          <p:nvPr>
            <p:ph type="title"/>
          </p:nvPr>
        </p:nvSpPr>
        <p:spPr/>
        <p:txBody>
          <a:bodyPr/>
          <a:lstStyle/>
          <a:p>
            <a:r>
              <a:rPr lang="it-IT" dirty="0"/>
              <a:t>                                QUALE FUTURO PER LA NATO?</a:t>
            </a:r>
          </a:p>
        </p:txBody>
      </p:sp>
      <p:sp>
        <p:nvSpPr>
          <p:cNvPr id="3" name="Segnaposto contenuto 2">
            <a:extLst>
              <a:ext uri="{FF2B5EF4-FFF2-40B4-BE49-F238E27FC236}">
                <a16:creationId xmlns:a16="http://schemas.microsoft.com/office/drawing/2014/main" id="{7073721E-DD36-43EA-AE4A-3A0C821685BF}"/>
              </a:ext>
            </a:extLst>
          </p:cNvPr>
          <p:cNvSpPr>
            <a:spLocks noGrp="1"/>
          </p:cNvSpPr>
          <p:nvPr>
            <p:ph idx="1"/>
          </p:nvPr>
        </p:nvSpPr>
        <p:spPr>
          <a:xfrm>
            <a:off x="250370" y="1214422"/>
            <a:ext cx="11941629" cy="5066635"/>
          </a:xfrm>
        </p:spPr>
        <p:txBody>
          <a:bodyPr>
            <a:normAutofit fontScale="85000" lnSpcReduction="20000"/>
          </a:bodyPr>
          <a:lstStyle/>
          <a:p>
            <a:r>
              <a:rPr lang="it-IT" b="0" i="0" dirty="0">
                <a:solidFill>
                  <a:srgbClr val="3E3F3E"/>
                </a:solidFill>
                <a:effectLst/>
                <a:latin typeface="Crimson Text"/>
              </a:rPr>
              <a:t>Eppure, a distanza di pochi anni, la prima crisi ucraina ha mischiato le carte mettendo radicalmente in discussione quanto annunciato nel 2010. </a:t>
            </a:r>
          </a:p>
          <a:p>
            <a:r>
              <a:rPr lang="it-IT" b="0" i="0" dirty="0">
                <a:solidFill>
                  <a:srgbClr val="3E3F3E"/>
                </a:solidFill>
                <a:effectLst/>
                <a:latin typeface="Crimson Text"/>
              </a:rPr>
              <a:t>Il vertice in Galles del 2014, dove Rasmussen ha ceduto il posto al norvegese Jens Stoltenberg, ha infatti prospettato il ritorno della Nato alla versione forse non 1.0, ma almeno 1.5. «Le azioni aggressive della Russia in Ucraina», hanno affermato i capi di stato e di governo a margine del vertice, «hanno radicalmente sfidato la nostra concezione di un'Europa unita, libera e in pace» e dunque «la più grande responsabilità dell’Alleanza è proteggere e difendere i nostri territori e le nostre popolazioni». Una visione, questa, particolarmente sostenuta dai paesi appartenenti a ciò che l'ex Segretario alla Difesa Usa, Donald Rumsfeld, definì nel 2003 la 'nuova Europa', quella centrorientale, e, in particolare dalla Polonia e dai paesi baltici. </a:t>
            </a:r>
          </a:p>
          <a:p>
            <a:r>
              <a:rPr lang="it-IT" b="0" i="0" dirty="0">
                <a:solidFill>
                  <a:srgbClr val="3E3F3E"/>
                </a:solidFill>
                <a:effectLst/>
                <a:latin typeface="Crimson Text"/>
              </a:rPr>
              <a:t>L’Europa dell'Est, difatti, guarda con ammirato interesse alla potenza militare di Washington per controbilanciare le storiche ambizioni egemoniche di Mosca nell'area, oggi riaffacciatesi sulla scena internazionale dopo due decenni di riflusso. Tuttavia all'interno dell’Alleanza vi sono altri paesi, in primo luogo l'Italia e dal novembre 2015 la Francia, che desidererebbero una Nato più attenta e coinvolta nelle dinamiche del fianco meridionale, ovvero nel Mediterraneo, dove l'avanzata dello Stato Islamico costituisce a loro dire una minaccia ben più pressante della sfida russa. Nell'immediato futuro, dunque, per mantenere credibilità e coesione gli alleati dovranno trovare una sintesi efficace a tale dibattito determinando, in conclusione, quale sarà il destino della Nato.</a:t>
            </a:r>
            <a:endParaRPr lang="it-IT" dirty="0"/>
          </a:p>
        </p:txBody>
      </p:sp>
    </p:spTree>
    <p:extLst>
      <p:ext uri="{BB962C8B-B14F-4D97-AF65-F5344CB8AC3E}">
        <p14:creationId xmlns:p14="http://schemas.microsoft.com/office/powerpoint/2010/main" val="102591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43EA5-AF61-AA63-7853-0D042BEA511B}"/>
              </a:ext>
            </a:extLst>
          </p:cNvPr>
          <p:cNvSpPr>
            <a:spLocks noGrp="1"/>
          </p:cNvSpPr>
          <p:nvPr>
            <p:ph type="title"/>
          </p:nvPr>
        </p:nvSpPr>
        <p:spPr/>
        <p:txBody>
          <a:bodyPr/>
          <a:lstStyle/>
          <a:p>
            <a:r>
              <a:rPr lang="it-IT" dirty="0"/>
              <a:t>                                 IL CASO FINLANDIA</a:t>
            </a:r>
          </a:p>
        </p:txBody>
      </p:sp>
      <p:sp>
        <p:nvSpPr>
          <p:cNvPr id="3" name="Segnaposto contenuto 2">
            <a:extLst>
              <a:ext uri="{FF2B5EF4-FFF2-40B4-BE49-F238E27FC236}">
                <a16:creationId xmlns:a16="http://schemas.microsoft.com/office/drawing/2014/main" id="{7251FE84-B5BB-84C8-B689-5313BD4721A1}"/>
              </a:ext>
            </a:extLst>
          </p:cNvPr>
          <p:cNvSpPr>
            <a:spLocks noGrp="1"/>
          </p:cNvSpPr>
          <p:nvPr>
            <p:ph idx="1"/>
          </p:nvPr>
        </p:nvSpPr>
        <p:spPr>
          <a:xfrm>
            <a:off x="838200" y="1709057"/>
            <a:ext cx="10515600" cy="4724400"/>
          </a:xfrm>
        </p:spPr>
        <p:txBody>
          <a:bodyPr>
            <a:normAutofit fontScale="70000" lnSpcReduction="20000"/>
          </a:bodyPr>
          <a:lstStyle/>
          <a:p>
            <a:r>
              <a:rPr lang="it-IT" dirty="0"/>
              <a:t>La cooperazione della NATO con la Finlandia è iniziata quando essa ha aderito al programma Partenariato per la pace (</a:t>
            </a:r>
            <a:r>
              <a:rPr lang="it-IT" dirty="0" err="1"/>
              <a:t>PfP</a:t>
            </a:r>
            <a:r>
              <a:rPr lang="it-IT" dirty="0"/>
              <a:t>) nel 1994. </a:t>
            </a:r>
          </a:p>
          <a:p>
            <a:r>
              <a:rPr lang="it-IT" dirty="0"/>
              <a:t>Nei decenni successivi, la Finlandia è diventata uno dei partner più attivi della NATO e un prezioso contributore alle attività dell'Alleanza, comprese le operazioni e le missioni a guida NATO nel Balcani, Afghanistan e Iraq.</a:t>
            </a:r>
          </a:p>
          <a:p>
            <a:r>
              <a:rPr lang="it-IT" dirty="0"/>
              <a:t>La cooperazione finlandese con la NATO era storicamente basata sulla sua politica di non allineamento militare e su un fermo consenso politico nazionale. La situazione è cambiata nel 2022, in seguito all'invasione su vasta scala dell'Ucraina da parte della Russia.</a:t>
            </a:r>
          </a:p>
          <a:p>
            <a:r>
              <a:rPr lang="it-IT" dirty="0"/>
              <a:t>Il 18 maggio 2022, la Finlandia ha presentato la sua lettera ufficiale di candidatura per diventare un alleato della NATO, insieme alla Svezia. Al vertice NATO del 2022 a Madrid il 29 giugno, i leader alleati hanno concordato di invitare entrambi i paesi a diventare membri della NATO. Insieme alla Svezia, la Finlandia ha completato i colloqui di adesione al quartier generale della NATO a Bruxelles il 4 luglio, confermando la sua volontà e capacità di soddisfare gli obblighi e gli impegni politici, legali e militari dell'adesione alla NATO. Il 5 luglio, gli alleati hanno firmato i protocolli di adesione per entrambi i paesi, che sono poi diventati invitati ufficiali, partecipando alle riunioni della NATO in quanto tali. Nei mesi successivi, tutti gli alleati della NATO hanno ratificato il protocollo di adesione della Finlandia secondo le rispettive procedure nazionali. La Finlandia ha depositato il suo strumento di adesione al Trattato del Nord Atlantico il 4 aprile 2023, diventando il 31° paese membro della NATO.</a:t>
            </a:r>
          </a:p>
        </p:txBody>
      </p:sp>
    </p:spTree>
    <p:extLst>
      <p:ext uri="{BB962C8B-B14F-4D97-AF65-F5344CB8AC3E}">
        <p14:creationId xmlns:p14="http://schemas.microsoft.com/office/powerpoint/2010/main" val="2937273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17AB0A-B02D-921D-79B6-2C3A6366C77F}"/>
              </a:ext>
            </a:extLst>
          </p:cNvPr>
          <p:cNvSpPr>
            <a:spLocks noGrp="1"/>
          </p:cNvSpPr>
          <p:nvPr>
            <p:ph type="title"/>
          </p:nvPr>
        </p:nvSpPr>
        <p:spPr/>
        <p:txBody>
          <a:bodyPr/>
          <a:lstStyle/>
          <a:p>
            <a:r>
              <a:rPr lang="it-IT" dirty="0"/>
              <a:t>                                    IL CASO FINLANDIA</a:t>
            </a:r>
          </a:p>
        </p:txBody>
      </p:sp>
      <p:sp>
        <p:nvSpPr>
          <p:cNvPr id="3" name="Segnaposto contenuto 2">
            <a:extLst>
              <a:ext uri="{FF2B5EF4-FFF2-40B4-BE49-F238E27FC236}">
                <a16:creationId xmlns:a16="http://schemas.microsoft.com/office/drawing/2014/main" id="{92614FCA-7540-F2DC-12D2-6D378F974912}"/>
              </a:ext>
            </a:extLst>
          </p:cNvPr>
          <p:cNvSpPr>
            <a:spLocks noGrp="1"/>
          </p:cNvSpPr>
          <p:nvPr>
            <p:ph idx="1"/>
          </p:nvPr>
        </p:nvSpPr>
        <p:spPr/>
        <p:txBody>
          <a:bodyPr>
            <a:normAutofit fontScale="85000" lnSpcReduction="20000"/>
          </a:bodyPr>
          <a:lstStyle/>
          <a:p>
            <a:r>
              <a:rPr lang="it-IT" b="1" i="0" dirty="0">
                <a:solidFill>
                  <a:srgbClr val="666666"/>
                </a:solidFill>
                <a:effectLst/>
                <a:latin typeface="Arimo"/>
              </a:rPr>
              <a:t>L’ingresso nella Nato di Finlandia e probabilmente in futuro della Svezia è più una formalità</a:t>
            </a:r>
            <a:r>
              <a:rPr lang="it-IT" b="0" i="0" dirty="0">
                <a:solidFill>
                  <a:srgbClr val="666666"/>
                </a:solidFill>
                <a:effectLst/>
                <a:latin typeface="Arimo"/>
              </a:rPr>
              <a:t> che una svolta oggettiva nell’orientamento politico e militare dei due paesi scandinavi. Non solo questi ultimi sposano da sempre i valori occidentali e i timori verso lo storico nemico russo, ma soprattutto adeguano da decenni le proprie Forze armate agli standard Nato. Sono frequenti infatti le esercitazioni militari congiunte degli eserciti di Helsinki e Stoccolma con i partner euroatlantici.</a:t>
            </a:r>
          </a:p>
          <a:p>
            <a:pPr algn="l" fontAlgn="base"/>
            <a:r>
              <a:rPr lang="it-IT" b="1" i="0" dirty="0">
                <a:solidFill>
                  <a:srgbClr val="666666"/>
                </a:solidFill>
                <a:effectLst/>
                <a:latin typeface="inherit"/>
              </a:rPr>
              <a:t>La Russia è conscia che nell’immediato in termini di concretezza poco cambia</a:t>
            </a:r>
            <a:r>
              <a:rPr lang="it-IT" b="0" i="0" dirty="0">
                <a:solidFill>
                  <a:srgbClr val="666666"/>
                </a:solidFill>
                <a:effectLst/>
                <a:latin typeface="Arimo"/>
              </a:rPr>
              <a:t>, ma è irritata all’idea che in un futuro non troppo lontano possano essere dislocati sul territorio del vicino finnico ordigni nucleari degli Stati Uniti. E teme che possano essere installate delle basi permanenti delle Forze armate statunitensi nei pressi del nuovo e lungo confine Nato-Russia. Quindi non troppo distanti dalle capitali storiche della Grande Madre: San Pietroburgo e Mosca.</a:t>
            </a:r>
          </a:p>
          <a:p>
            <a:br>
              <a:rPr lang="it-IT" dirty="0"/>
            </a:br>
            <a:endParaRPr lang="it-IT" dirty="0"/>
          </a:p>
        </p:txBody>
      </p:sp>
    </p:spTree>
    <p:extLst>
      <p:ext uri="{BB962C8B-B14F-4D97-AF65-F5344CB8AC3E}">
        <p14:creationId xmlns:p14="http://schemas.microsoft.com/office/powerpoint/2010/main" val="677563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17AB0A-B02D-921D-79B6-2C3A6366C77F}"/>
              </a:ext>
            </a:extLst>
          </p:cNvPr>
          <p:cNvSpPr>
            <a:spLocks noGrp="1"/>
          </p:cNvSpPr>
          <p:nvPr>
            <p:ph type="title"/>
          </p:nvPr>
        </p:nvSpPr>
        <p:spPr/>
        <p:txBody>
          <a:bodyPr/>
          <a:lstStyle/>
          <a:p>
            <a:r>
              <a:rPr lang="it-IT" dirty="0"/>
              <a:t>                                    IL CASO FINLANDIA</a:t>
            </a:r>
          </a:p>
        </p:txBody>
      </p:sp>
      <p:sp>
        <p:nvSpPr>
          <p:cNvPr id="3" name="Segnaposto contenuto 2">
            <a:extLst>
              <a:ext uri="{FF2B5EF4-FFF2-40B4-BE49-F238E27FC236}">
                <a16:creationId xmlns:a16="http://schemas.microsoft.com/office/drawing/2014/main" id="{92614FCA-7540-F2DC-12D2-6D378F974912}"/>
              </a:ext>
            </a:extLst>
          </p:cNvPr>
          <p:cNvSpPr>
            <a:spLocks noGrp="1"/>
          </p:cNvSpPr>
          <p:nvPr>
            <p:ph idx="1"/>
          </p:nvPr>
        </p:nvSpPr>
        <p:spPr/>
        <p:txBody>
          <a:bodyPr>
            <a:normAutofit fontScale="85000" lnSpcReduction="10000"/>
          </a:bodyPr>
          <a:lstStyle/>
          <a:p>
            <a:r>
              <a:rPr lang="it-IT" b="1" i="0" dirty="0">
                <a:solidFill>
                  <a:srgbClr val="666666"/>
                </a:solidFill>
                <a:effectLst/>
                <a:latin typeface="Arimo"/>
              </a:rPr>
              <a:t>Per Putin si tratterebbe di una pressione politico-militare inaccettabile.</a:t>
            </a:r>
            <a:r>
              <a:rPr lang="it-IT" b="0" i="0" dirty="0">
                <a:solidFill>
                  <a:srgbClr val="666666"/>
                </a:solidFill>
                <a:effectLst/>
                <a:latin typeface="Arimo"/>
              </a:rPr>
              <a:t> La Russia spera in una bassa presenza effettiva di unità euroatlantiche in Finlandia sul modello di quanto già avviene nelle tre ex repubbliche sovietiche di Estonia, Lettonia e Lituania, dove truppe contenute si avvicendano a rotazione ma non ci sono basi permanenti.</a:t>
            </a:r>
          </a:p>
          <a:p>
            <a:r>
              <a:rPr lang="it-IT" b="1" i="0" dirty="0">
                <a:solidFill>
                  <a:srgbClr val="666666"/>
                </a:solidFill>
                <a:effectLst/>
                <a:latin typeface="Arimo"/>
              </a:rPr>
              <a:t>L’aspetto più problematico per Mosca</a:t>
            </a:r>
            <a:r>
              <a:rPr lang="it-IT" b="0" i="0" dirty="0">
                <a:solidFill>
                  <a:srgbClr val="666666"/>
                </a:solidFill>
                <a:effectLst/>
                <a:latin typeface="Arimo"/>
              </a:rPr>
              <a:t> </a:t>
            </a:r>
            <a:r>
              <a:rPr lang="it-IT" b="1" i="0" dirty="0">
                <a:solidFill>
                  <a:srgbClr val="666666"/>
                </a:solidFill>
                <a:effectLst/>
                <a:latin typeface="Arimo"/>
              </a:rPr>
              <a:t>è che il Mar Baltico si trasforma di fatto un “lago atlantico”</a:t>
            </a:r>
            <a:r>
              <a:rPr lang="it-IT" b="0" i="0" dirty="0">
                <a:solidFill>
                  <a:srgbClr val="666666"/>
                </a:solidFill>
                <a:effectLst/>
                <a:latin typeface="Arimo"/>
              </a:rPr>
              <a:t> con l’ingresso della Finlandia e la prossima adesione della Svezia alla Nato. L’accesso allo specchio d’acqua dal porto di San Pietroburgo e i collegamenti aeronavali con l’emarginata </a:t>
            </a:r>
            <a:r>
              <a:rPr lang="it-IT" b="0" i="1" dirty="0">
                <a:solidFill>
                  <a:srgbClr val="666666"/>
                </a:solidFill>
                <a:effectLst/>
                <a:latin typeface="Arimo"/>
              </a:rPr>
              <a:t>exclave</a:t>
            </a:r>
            <a:r>
              <a:rPr lang="it-IT" b="0" i="0" dirty="0">
                <a:solidFill>
                  <a:srgbClr val="666666"/>
                </a:solidFill>
                <a:effectLst/>
                <a:latin typeface="Arimo"/>
              </a:rPr>
              <a:t> di Kaliningrad potrebbero subire periodiche ostruzioni ed esacerbare la </a:t>
            </a:r>
            <a:r>
              <a:rPr lang="it-IT" b="0" i="0" u="none" strike="noStrike" dirty="0">
                <a:solidFill>
                  <a:srgbClr val="087BBB"/>
                </a:solidFill>
                <a:effectLst/>
                <a:latin typeface="Arimo"/>
                <a:hlinkClick r:id="rId2"/>
              </a:rPr>
              <a:t>sindrome da accerchiamento</a:t>
            </a:r>
            <a:r>
              <a:rPr lang="it-IT" b="0" i="0" dirty="0">
                <a:solidFill>
                  <a:srgbClr val="666666"/>
                </a:solidFill>
                <a:effectLst/>
                <a:latin typeface="Arimo"/>
              </a:rPr>
              <a:t>. Ragion per cui il dicastero della Difesa presieduto da Sergej </a:t>
            </a:r>
            <a:r>
              <a:rPr lang="it-IT" b="0" i="0" dirty="0" err="1">
                <a:solidFill>
                  <a:srgbClr val="666666"/>
                </a:solidFill>
                <a:effectLst/>
                <a:latin typeface="Arimo"/>
              </a:rPr>
              <a:t>Šojgu</a:t>
            </a:r>
            <a:r>
              <a:rPr lang="it-IT" b="0" i="0" dirty="0">
                <a:solidFill>
                  <a:srgbClr val="666666"/>
                </a:solidFill>
                <a:effectLst/>
                <a:latin typeface="Arimo"/>
              </a:rPr>
              <a:t> sta intensificando gli sforzi per dotare il “porto che non ghiaccia mai” di ulteriori asset militari, carburanti e beni di consumo per resistere a un eventuale embargo totale occidentale.</a:t>
            </a:r>
            <a:endParaRPr lang="it-IT" dirty="0"/>
          </a:p>
        </p:txBody>
      </p:sp>
    </p:spTree>
    <p:extLst>
      <p:ext uri="{BB962C8B-B14F-4D97-AF65-F5344CB8AC3E}">
        <p14:creationId xmlns:p14="http://schemas.microsoft.com/office/powerpoint/2010/main" val="2154397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a di Laura Canali - 2022">
            <a:extLst>
              <a:ext uri="{FF2B5EF4-FFF2-40B4-BE49-F238E27FC236}">
                <a16:creationId xmlns:a16="http://schemas.microsoft.com/office/drawing/2014/main" id="{E04E178F-992F-D895-C98B-931F7B43D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0"/>
            <a:ext cx="9975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179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17AB0A-B02D-921D-79B6-2C3A6366C77F}"/>
              </a:ext>
            </a:extLst>
          </p:cNvPr>
          <p:cNvSpPr>
            <a:spLocks noGrp="1"/>
          </p:cNvSpPr>
          <p:nvPr>
            <p:ph type="title"/>
          </p:nvPr>
        </p:nvSpPr>
        <p:spPr/>
        <p:txBody>
          <a:bodyPr/>
          <a:lstStyle/>
          <a:p>
            <a:r>
              <a:rPr lang="it-IT" dirty="0"/>
              <a:t>                                    IL CASO FINLANDIA</a:t>
            </a:r>
          </a:p>
        </p:txBody>
      </p:sp>
      <p:sp>
        <p:nvSpPr>
          <p:cNvPr id="3" name="Segnaposto contenuto 2">
            <a:extLst>
              <a:ext uri="{FF2B5EF4-FFF2-40B4-BE49-F238E27FC236}">
                <a16:creationId xmlns:a16="http://schemas.microsoft.com/office/drawing/2014/main" id="{92614FCA-7540-F2DC-12D2-6D378F974912}"/>
              </a:ext>
            </a:extLst>
          </p:cNvPr>
          <p:cNvSpPr>
            <a:spLocks noGrp="1"/>
          </p:cNvSpPr>
          <p:nvPr>
            <p:ph idx="1"/>
          </p:nvPr>
        </p:nvSpPr>
        <p:spPr/>
        <p:txBody>
          <a:bodyPr>
            <a:normAutofit fontScale="77500" lnSpcReduction="20000"/>
          </a:bodyPr>
          <a:lstStyle/>
          <a:p>
            <a:pPr algn="l" fontAlgn="base"/>
            <a:r>
              <a:rPr lang="it-IT" b="1" i="0" dirty="0">
                <a:solidFill>
                  <a:srgbClr val="666666"/>
                </a:solidFill>
                <a:effectLst/>
                <a:latin typeface="inherit"/>
              </a:rPr>
              <a:t>L’ingresso della Finlandia nella Nato costituisce una sconfitta politica per Vladimir Putin</a:t>
            </a:r>
            <a:r>
              <a:rPr lang="it-IT" b="0" i="0" dirty="0">
                <a:solidFill>
                  <a:srgbClr val="666666"/>
                </a:solidFill>
                <a:effectLst/>
                <a:latin typeface="Arimo"/>
              </a:rPr>
              <a:t>, che dell’allargamento a est dell’Alleanza ha fatto spauracchio e cavallo di battaglia sia per mietere consensi interni sia per giustificare azioni esterne. A cominciare dall’invasione dell’Ucraina. Se l’obiettivo primario dichiarato era quello di tenere lontani gli asset militari euroatlantici dal poroso </a:t>
            </a:r>
            <a:r>
              <a:rPr lang="it-IT" b="0" i="1" dirty="0">
                <a:solidFill>
                  <a:srgbClr val="666666"/>
                </a:solidFill>
                <a:effectLst/>
                <a:latin typeface="inherit"/>
              </a:rPr>
              <a:t>limes</a:t>
            </a:r>
            <a:r>
              <a:rPr lang="it-IT" b="0" i="0" dirty="0">
                <a:solidFill>
                  <a:srgbClr val="666666"/>
                </a:solidFill>
                <a:effectLst/>
                <a:latin typeface="Arimo"/>
              </a:rPr>
              <a:t> sud-occidentale della Federazione, ora l’inquilino del Cremlino deve accettare ben </a:t>
            </a:r>
            <a:r>
              <a:rPr lang="it-IT" b="0" i="0" dirty="0">
                <a:solidFill>
                  <a:srgbClr val="666666"/>
                </a:solidFill>
                <a:effectLst/>
                <a:latin typeface="inherit"/>
              </a:rPr>
              <a:t>1.340 chilometri di linea di contatto con la Nato nelle immediate vicinanze di San Pietroburgo, sua città natale.</a:t>
            </a:r>
            <a:br>
              <a:rPr lang="it-IT" b="0" i="0" dirty="0">
                <a:solidFill>
                  <a:srgbClr val="666666"/>
                </a:solidFill>
                <a:effectLst/>
                <a:latin typeface="inherit"/>
              </a:rPr>
            </a:br>
            <a:endParaRPr lang="it-IT" b="0" i="0" dirty="0">
              <a:solidFill>
                <a:srgbClr val="666666"/>
              </a:solidFill>
              <a:effectLst/>
              <a:latin typeface="Arimo"/>
            </a:endParaRPr>
          </a:p>
          <a:p>
            <a:r>
              <a:rPr lang="it-IT" b="1" i="0" dirty="0">
                <a:solidFill>
                  <a:srgbClr val="666666"/>
                </a:solidFill>
                <a:effectLst/>
                <a:latin typeface="Arimo"/>
              </a:rPr>
              <a:t>Per la Finlandia, l’accettazione nell’Alleanza Atlantica corona gli annosi sforzi</a:t>
            </a:r>
            <a:r>
              <a:rPr lang="it-IT" b="0" i="0" dirty="0">
                <a:solidFill>
                  <a:srgbClr val="666666"/>
                </a:solidFill>
                <a:effectLst/>
                <a:latin typeface="Arimo"/>
              </a:rPr>
              <a:t> per sganciarsi economicamente, strategicamente e culturalmente dall’ingombrante vicino euroasiatico. Non è un caso che negli ultimi mesi siano proliferate a Helsinki misure volte a sottolineare il distacco da Mosca. A partire dalla costruzione di un “muro” al confine con la Federazione Russa: al valico di frontiera di </a:t>
            </a:r>
            <a:r>
              <a:rPr lang="it-IT" b="0" i="0" dirty="0" err="1">
                <a:solidFill>
                  <a:srgbClr val="666666"/>
                </a:solidFill>
                <a:effectLst/>
                <a:latin typeface="Arimo"/>
              </a:rPr>
              <a:t>Imatra</a:t>
            </a:r>
            <a:r>
              <a:rPr lang="it-IT" b="0" i="0" dirty="0">
                <a:solidFill>
                  <a:srgbClr val="666666"/>
                </a:solidFill>
                <a:effectLst/>
                <a:latin typeface="Arimo"/>
              </a:rPr>
              <a:t> (segmento meridionale del confine) è cominciata la costruzione di un tratto di una recinzione dotata di filo spinato, luci, sensori e altoparlanti che sarà lunga circa 200 chilometri.</a:t>
            </a:r>
            <a:br>
              <a:rPr lang="it-IT" dirty="0"/>
            </a:br>
            <a:endParaRPr lang="it-IT" dirty="0"/>
          </a:p>
        </p:txBody>
      </p:sp>
    </p:spTree>
    <p:extLst>
      <p:ext uri="{BB962C8B-B14F-4D97-AF65-F5344CB8AC3E}">
        <p14:creationId xmlns:p14="http://schemas.microsoft.com/office/powerpoint/2010/main" val="2557422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17AB0A-B02D-921D-79B6-2C3A6366C77F}"/>
              </a:ext>
            </a:extLst>
          </p:cNvPr>
          <p:cNvSpPr>
            <a:spLocks noGrp="1"/>
          </p:cNvSpPr>
          <p:nvPr>
            <p:ph type="title"/>
          </p:nvPr>
        </p:nvSpPr>
        <p:spPr/>
        <p:txBody>
          <a:bodyPr/>
          <a:lstStyle/>
          <a:p>
            <a:r>
              <a:rPr lang="it-IT" dirty="0"/>
              <a:t>                                    IL CASO FINLANDIA</a:t>
            </a:r>
          </a:p>
        </p:txBody>
      </p:sp>
      <p:sp>
        <p:nvSpPr>
          <p:cNvPr id="3" name="Segnaposto contenuto 2">
            <a:extLst>
              <a:ext uri="{FF2B5EF4-FFF2-40B4-BE49-F238E27FC236}">
                <a16:creationId xmlns:a16="http://schemas.microsoft.com/office/drawing/2014/main" id="{92614FCA-7540-F2DC-12D2-6D378F974912}"/>
              </a:ext>
            </a:extLst>
          </p:cNvPr>
          <p:cNvSpPr>
            <a:spLocks noGrp="1"/>
          </p:cNvSpPr>
          <p:nvPr>
            <p:ph idx="1"/>
          </p:nvPr>
        </p:nvSpPr>
        <p:spPr/>
        <p:txBody>
          <a:bodyPr>
            <a:normAutofit fontScale="92500" lnSpcReduction="10000"/>
          </a:bodyPr>
          <a:lstStyle/>
          <a:p>
            <a:r>
              <a:rPr lang="it-IT" b="1" i="0" dirty="0">
                <a:solidFill>
                  <a:srgbClr val="666666"/>
                </a:solidFill>
                <a:effectLst/>
                <a:latin typeface="Arimo"/>
              </a:rPr>
              <a:t>Le esigenze geostrategiche di Helsinki sono tali da farle accettare perdite economiche</a:t>
            </a:r>
            <a:r>
              <a:rPr lang="it-IT" b="0" i="0" dirty="0">
                <a:solidFill>
                  <a:srgbClr val="666666"/>
                </a:solidFill>
                <a:effectLst/>
                <a:latin typeface="Arimo"/>
              </a:rPr>
              <a:t> e la recisione di storici legami culturali. La cesura dei rapporti con Mosca comporta seri impedimenti non solo energetici ma anche logistici, dovuti all’infelice posizione geografica della Finlandia: l’enorme spazio aereo russo non più accessibile e i collegamenti ferroviari interrotti riducono le rotte mercantili verso la nazione scandinava.</a:t>
            </a:r>
          </a:p>
          <a:p>
            <a:r>
              <a:rPr lang="it-IT" b="1" i="0" dirty="0">
                <a:solidFill>
                  <a:srgbClr val="666666"/>
                </a:solidFill>
                <a:effectLst/>
                <a:latin typeface="Arimo"/>
              </a:rPr>
              <a:t>Di più: la costruzione del “muro” costituisce </a:t>
            </a:r>
            <a:r>
              <a:rPr lang="it-IT" b="1" i="1" dirty="0">
                <a:solidFill>
                  <a:srgbClr val="666666"/>
                </a:solidFill>
                <a:effectLst/>
                <a:latin typeface="inherit"/>
              </a:rPr>
              <a:t>ipso facto</a:t>
            </a:r>
            <a:r>
              <a:rPr lang="it-IT" b="1" i="0" dirty="0">
                <a:solidFill>
                  <a:srgbClr val="666666"/>
                </a:solidFill>
                <a:effectLst/>
                <a:latin typeface="Arimo"/>
              </a:rPr>
              <a:t> una rinuncia a ogni rivendicazione sulla Carelia russa,</a:t>
            </a:r>
            <a:r>
              <a:rPr lang="it-IT" b="0" i="0" dirty="0">
                <a:solidFill>
                  <a:srgbClr val="666666"/>
                </a:solidFill>
                <a:effectLst/>
                <a:latin typeface="Arimo"/>
              </a:rPr>
              <a:t> regione abitata da un gruppo etnico-linguistico imparentato con il popolo finlandese. Figuriamoci poi la preservazione dei legami culturali con la cospicua e maggioritaria comunità finnica che abita la Repubblica di Mordovia alle pendici delle Alture del Volga.</a:t>
            </a:r>
            <a:endParaRPr lang="it-IT" dirty="0"/>
          </a:p>
        </p:txBody>
      </p:sp>
    </p:spTree>
    <p:extLst>
      <p:ext uri="{BB962C8B-B14F-4D97-AF65-F5344CB8AC3E}">
        <p14:creationId xmlns:p14="http://schemas.microsoft.com/office/powerpoint/2010/main" val="148018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                                  </a:t>
            </a:r>
          </a:p>
        </p:txBody>
      </p:sp>
      <p:pic>
        <p:nvPicPr>
          <p:cNvPr id="5" name="Segnaposto contenuto 4">
            <a:extLst>
              <a:ext uri="{FF2B5EF4-FFF2-40B4-BE49-F238E27FC236}">
                <a16:creationId xmlns:a16="http://schemas.microsoft.com/office/drawing/2014/main" id="{C65B3A9B-398A-4FDB-9297-5B683A1CB66E}"/>
              </a:ext>
            </a:extLst>
          </p:cNvPr>
          <p:cNvPicPr>
            <a:picLocks noGrp="1" noChangeAspect="1"/>
          </p:cNvPicPr>
          <p:nvPr>
            <p:ph idx="1"/>
          </p:nvPr>
        </p:nvPicPr>
        <p:blipFill>
          <a:blip r:embed="rId2"/>
          <a:stretch>
            <a:fillRect/>
          </a:stretch>
        </p:blipFill>
        <p:spPr>
          <a:xfrm>
            <a:off x="4777316" y="1461432"/>
            <a:ext cx="6780700" cy="3932806"/>
          </a:xfrm>
          <a:prstGeom prst="rect">
            <a:avLst/>
          </a:prstGeom>
        </p:spPr>
      </p:pic>
      <p:sp>
        <p:nvSpPr>
          <p:cNvPr id="4" name="CasellaDiTesto 3">
            <a:extLst>
              <a:ext uri="{FF2B5EF4-FFF2-40B4-BE49-F238E27FC236}">
                <a16:creationId xmlns:a16="http://schemas.microsoft.com/office/drawing/2014/main" id="{8616F3F4-D894-7186-58FE-2D2C74100BC4}"/>
              </a:ext>
            </a:extLst>
          </p:cNvPr>
          <p:cNvSpPr txBox="1"/>
          <p:nvPr/>
        </p:nvSpPr>
        <p:spPr>
          <a:xfrm>
            <a:off x="3048000" y="3244334"/>
            <a:ext cx="6096000" cy="2862322"/>
          </a:xfrm>
          <a:prstGeom prst="rect">
            <a:avLst/>
          </a:prstGeom>
          <a:noFill/>
        </p:spPr>
        <p:txBody>
          <a:bodyPr wrap="square">
            <a:spAutoFit/>
          </a:bodyPr>
          <a:lstStyle/>
          <a:p>
            <a:endParaRPr lang="en-US" b="1" i="0" dirty="0">
              <a:solidFill>
                <a:srgbClr val="000000"/>
              </a:solidFill>
              <a:effectLst/>
              <a:latin typeface="Open Sans" panose="020B0606030504020204" pitchFamily="34" charset="0"/>
            </a:endParaRPr>
          </a:p>
          <a:p>
            <a:endParaRPr lang="en-US" b="1" dirty="0">
              <a:solidFill>
                <a:srgbClr val="000000"/>
              </a:solidFill>
              <a:latin typeface="Open Sans" panose="020B0606030504020204" pitchFamily="34" charset="0"/>
            </a:endParaRPr>
          </a:p>
          <a:p>
            <a:endParaRPr lang="en-US" b="1" i="0" dirty="0">
              <a:solidFill>
                <a:srgbClr val="000000"/>
              </a:solidFill>
              <a:effectLst/>
              <a:latin typeface="Open Sans" panose="020B0606030504020204" pitchFamily="34" charset="0"/>
            </a:endParaRPr>
          </a:p>
          <a:p>
            <a:endParaRPr lang="en-US" b="1" dirty="0">
              <a:solidFill>
                <a:srgbClr val="000000"/>
              </a:solidFill>
              <a:latin typeface="Open Sans" panose="020B0606030504020204" pitchFamily="34" charset="0"/>
            </a:endParaRPr>
          </a:p>
          <a:p>
            <a:endParaRPr lang="en-US" b="1" i="0" dirty="0">
              <a:solidFill>
                <a:srgbClr val="000000"/>
              </a:solidFill>
              <a:effectLst/>
              <a:latin typeface="Open Sans" panose="020B0606030504020204" pitchFamily="34" charset="0"/>
            </a:endParaRPr>
          </a:p>
          <a:p>
            <a:endParaRPr lang="en-US" b="1" dirty="0">
              <a:solidFill>
                <a:srgbClr val="000000"/>
              </a:solidFill>
              <a:latin typeface="Open Sans" panose="020B0606030504020204" pitchFamily="34" charset="0"/>
            </a:endParaRPr>
          </a:p>
          <a:p>
            <a:endParaRPr lang="en-US" b="1" i="0" dirty="0">
              <a:solidFill>
                <a:srgbClr val="000000"/>
              </a:solidFill>
              <a:effectLst/>
              <a:latin typeface="Open Sans" panose="020B0606030504020204" pitchFamily="34" charset="0"/>
            </a:endParaRPr>
          </a:p>
          <a:p>
            <a:endParaRPr lang="en-US" b="1" dirty="0">
              <a:solidFill>
                <a:srgbClr val="000000"/>
              </a:solidFill>
              <a:latin typeface="Open Sans" panose="020B0606030504020204" pitchFamily="34" charset="0"/>
            </a:endParaRPr>
          </a:p>
          <a:p>
            <a:endParaRPr lang="en-US" b="1" i="0" dirty="0">
              <a:solidFill>
                <a:srgbClr val="000000"/>
              </a:solidFill>
              <a:effectLst/>
              <a:latin typeface="Open Sans" panose="020B0606030504020204" pitchFamily="34" charset="0"/>
            </a:endParaRPr>
          </a:p>
          <a:p>
            <a:r>
              <a:rPr lang="en-US" b="1" dirty="0">
                <a:solidFill>
                  <a:srgbClr val="000000"/>
                </a:solidFill>
                <a:latin typeface="Open Sans" panose="020B0606030504020204" pitchFamily="34" charset="0"/>
              </a:rPr>
              <a:t>                                        </a:t>
            </a:r>
            <a:r>
              <a:rPr lang="en-US" b="1" i="0" dirty="0">
                <a:solidFill>
                  <a:srgbClr val="000000"/>
                </a:solidFill>
                <a:effectLst/>
                <a:latin typeface="Open Sans" panose="020B0606030504020204" pitchFamily="34" charset="0"/>
              </a:rPr>
              <a:t>2023 – The accession of Finland</a:t>
            </a:r>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E50FBE-CC4C-3788-640E-93C6D2F2DCD5}"/>
              </a:ext>
            </a:extLst>
          </p:cNvPr>
          <p:cNvSpPr>
            <a:spLocks noGrp="1"/>
          </p:cNvSpPr>
          <p:nvPr>
            <p:ph type="title"/>
          </p:nvPr>
        </p:nvSpPr>
        <p:spPr/>
        <p:txBody>
          <a:bodyPr/>
          <a:lstStyle/>
          <a:p>
            <a:r>
              <a:rPr lang="it-IT" dirty="0"/>
              <a:t>                                   NATO E UCRAINA</a:t>
            </a:r>
          </a:p>
        </p:txBody>
      </p:sp>
      <p:sp>
        <p:nvSpPr>
          <p:cNvPr id="3" name="Segnaposto contenuto 2">
            <a:extLst>
              <a:ext uri="{FF2B5EF4-FFF2-40B4-BE49-F238E27FC236}">
                <a16:creationId xmlns:a16="http://schemas.microsoft.com/office/drawing/2014/main" id="{AAA59928-E409-E9DF-B02E-74C58AD8D589}"/>
              </a:ext>
            </a:extLst>
          </p:cNvPr>
          <p:cNvSpPr>
            <a:spLocks noGrp="1"/>
          </p:cNvSpPr>
          <p:nvPr>
            <p:ph idx="1"/>
          </p:nvPr>
        </p:nvSpPr>
        <p:spPr/>
        <p:txBody>
          <a:bodyPr/>
          <a:lstStyle/>
          <a:p>
            <a:r>
              <a:rPr lang="it-IT" dirty="0"/>
              <a:t>RELAZIONI NATO-UCRAINA: </a:t>
            </a:r>
            <a:r>
              <a:rPr lang="it-IT" dirty="0">
                <a:hlinkClick r:id="rId2"/>
              </a:rPr>
              <a:t>https://www.nato.int/cps/en/natolive/topics_37750.htm</a:t>
            </a:r>
            <a:endParaRPr lang="it-IT" dirty="0"/>
          </a:p>
          <a:p>
            <a:endParaRPr lang="it-IT" dirty="0"/>
          </a:p>
          <a:p>
            <a:r>
              <a:rPr lang="it-IT" dirty="0"/>
              <a:t>COMMISSIONE NATO-UCRAINA: </a:t>
            </a:r>
            <a:r>
              <a:rPr lang="it-IT" dirty="0">
                <a:hlinkClick r:id="rId3"/>
              </a:rPr>
              <a:t>https://www.nato.int/cps/en/natohq/topics_50319.htm</a:t>
            </a:r>
            <a:endParaRPr lang="it-IT" dirty="0"/>
          </a:p>
          <a:p>
            <a:endParaRPr lang="it-IT" dirty="0"/>
          </a:p>
          <a:p>
            <a:r>
              <a:rPr lang="it-IT" err="1"/>
              <a:t>NATO-RUSSIA</a:t>
            </a:r>
            <a:r>
              <a:rPr lang="it-IT"/>
              <a:t>: </a:t>
            </a:r>
            <a:r>
              <a:rPr lang="it-IT">
                <a:hlinkClick r:id="rId4"/>
              </a:rPr>
              <a:t>https</a:t>
            </a:r>
            <a:r>
              <a:rPr lang="it-IT" dirty="0">
                <a:hlinkClick r:id="rId4"/>
              </a:rPr>
              <a:t>://www.nato.int/cps/en/natohq/115204</a:t>
            </a:r>
            <a:r>
              <a:rPr lang="it-IT">
                <a:hlinkClick r:id="rId4"/>
              </a:rPr>
              <a:t>.htm</a:t>
            </a:r>
            <a:endParaRPr lang="it-IT"/>
          </a:p>
          <a:p>
            <a:endParaRPr lang="it-IT" dirty="0"/>
          </a:p>
          <a:p>
            <a:endParaRPr lang="it-IT" dirty="0"/>
          </a:p>
        </p:txBody>
      </p:sp>
    </p:spTree>
    <p:extLst>
      <p:ext uri="{BB962C8B-B14F-4D97-AF65-F5344CB8AC3E}">
        <p14:creationId xmlns:p14="http://schemas.microsoft.com/office/powerpoint/2010/main" val="275306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943DC54-E223-470D-A19E-65C3147B098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0" i="0" kern="1200" cap="all">
                <a:solidFill>
                  <a:schemeClr val="bg1"/>
                </a:solidFill>
                <a:effectLst/>
                <a:latin typeface="+mj-lt"/>
                <a:ea typeface="+mj-ea"/>
                <a:cs typeface="+mj-cs"/>
              </a:rPr>
              <a:t>                                   </a:t>
            </a:r>
            <a:endParaRPr lang="en-US" sz="3200" kern="1200">
              <a:solidFill>
                <a:schemeClr val="bg1"/>
              </a:solidFill>
              <a:latin typeface="+mj-lt"/>
              <a:ea typeface="+mj-ea"/>
              <a:cs typeface="+mj-cs"/>
            </a:endParaRPr>
          </a:p>
        </p:txBody>
      </p:sp>
      <p:pic>
        <p:nvPicPr>
          <p:cNvPr id="5" name="Segnaposto contenuto 4">
            <a:extLst>
              <a:ext uri="{FF2B5EF4-FFF2-40B4-BE49-F238E27FC236}">
                <a16:creationId xmlns:a16="http://schemas.microsoft.com/office/drawing/2014/main" id="{CCF8921E-1DC5-41DC-80D9-C846E6397358}"/>
              </a:ext>
            </a:extLst>
          </p:cNvPr>
          <p:cNvPicPr>
            <a:picLocks noGrp="1" noChangeAspect="1"/>
          </p:cNvPicPr>
          <p:nvPr>
            <p:ph idx="1"/>
          </p:nvPr>
        </p:nvPicPr>
        <p:blipFill>
          <a:blip r:embed="rId2"/>
          <a:stretch>
            <a:fillRect/>
          </a:stretch>
        </p:blipFill>
        <p:spPr>
          <a:xfrm>
            <a:off x="1446054" y="1675227"/>
            <a:ext cx="9299891" cy="4394199"/>
          </a:xfrm>
          <a:prstGeom prst="rect">
            <a:avLst/>
          </a:prstGeom>
        </p:spPr>
      </p:pic>
    </p:spTree>
    <p:extLst>
      <p:ext uri="{BB962C8B-B14F-4D97-AF65-F5344CB8AC3E}">
        <p14:creationId xmlns:p14="http://schemas.microsoft.com/office/powerpoint/2010/main" val="41880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ADFF48-92B2-4D77-879E-6D3D58B1F465}"/>
              </a:ext>
            </a:extLst>
          </p:cNvPr>
          <p:cNvSpPr>
            <a:spLocks noGrp="1"/>
          </p:cNvSpPr>
          <p:nvPr>
            <p:ph type="title"/>
          </p:nvPr>
        </p:nvSpPr>
        <p:spPr/>
        <p:txBody>
          <a:bodyPr/>
          <a:lstStyle/>
          <a:p>
            <a:r>
              <a:rPr lang="it-IT" dirty="0"/>
              <a:t>                                           NATO</a:t>
            </a:r>
          </a:p>
        </p:txBody>
      </p:sp>
      <p:sp>
        <p:nvSpPr>
          <p:cNvPr id="3" name="Segnaposto contenuto 2">
            <a:extLst>
              <a:ext uri="{FF2B5EF4-FFF2-40B4-BE49-F238E27FC236}">
                <a16:creationId xmlns:a16="http://schemas.microsoft.com/office/drawing/2014/main" id="{89C9974C-03C0-40F2-908A-4032516CAC86}"/>
              </a:ext>
            </a:extLst>
          </p:cNvPr>
          <p:cNvSpPr>
            <a:spLocks noGrp="1"/>
          </p:cNvSpPr>
          <p:nvPr>
            <p:ph idx="1"/>
          </p:nvPr>
        </p:nvSpPr>
        <p:spPr>
          <a:xfrm>
            <a:off x="0" y="1340768"/>
            <a:ext cx="11821886" cy="4744346"/>
          </a:xfrm>
        </p:spPr>
        <p:txBody>
          <a:bodyPr>
            <a:normAutofit/>
          </a:bodyPr>
          <a:lstStyle/>
          <a:p>
            <a:pPr marL="0" indent="0">
              <a:buNone/>
            </a:pPr>
            <a:r>
              <a:rPr lang="it-IT" dirty="0"/>
              <a:t>PUNTI FONDAMENTALI:</a:t>
            </a:r>
          </a:p>
          <a:p>
            <a:pPr marL="514350" indent="-514350">
              <a:buAutoNum type="arabicParenR"/>
            </a:pPr>
            <a:r>
              <a:rPr lang="it-IT" dirty="0"/>
              <a:t>L’ALLEANZA POLITCA E MILITARE</a:t>
            </a:r>
          </a:p>
          <a:p>
            <a:pPr marL="514350" indent="-514350">
              <a:buAutoNum type="arabicParenR"/>
            </a:pPr>
            <a:r>
              <a:rPr lang="it-IT" dirty="0"/>
              <a:t>LA DIFESA COLLETTIVA</a:t>
            </a:r>
          </a:p>
          <a:p>
            <a:pPr marL="514350" indent="-514350">
              <a:buAutoNum type="arabicParenR"/>
            </a:pPr>
            <a:r>
              <a:rPr lang="it-IT" dirty="0"/>
              <a:t>IL LEGAME TRANSATLANTICO</a:t>
            </a:r>
          </a:p>
          <a:p>
            <a:pPr marL="514350" indent="-514350">
              <a:buAutoNum type="arabicParenR"/>
            </a:pPr>
            <a:r>
              <a:rPr lang="it-IT" dirty="0"/>
              <a:t>IL CONCETTO STRATEGICO 2013</a:t>
            </a:r>
          </a:p>
        </p:txBody>
      </p:sp>
    </p:spTree>
    <p:extLst>
      <p:ext uri="{BB962C8B-B14F-4D97-AF65-F5344CB8AC3E}">
        <p14:creationId xmlns:p14="http://schemas.microsoft.com/office/powerpoint/2010/main" val="165617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F511BA-66F5-4462-86F2-8ADE25C5C864}"/>
              </a:ext>
            </a:extLst>
          </p:cNvPr>
          <p:cNvSpPr>
            <a:spLocks noGrp="1"/>
          </p:cNvSpPr>
          <p:nvPr>
            <p:ph type="title"/>
          </p:nvPr>
        </p:nvSpPr>
        <p:spPr/>
        <p:txBody>
          <a:bodyPr/>
          <a:lstStyle/>
          <a:p>
            <a:r>
              <a:rPr lang="it-IT" dirty="0"/>
              <a:t>                                   ALLEANZA POLITICA E MILITARE</a:t>
            </a:r>
          </a:p>
        </p:txBody>
      </p:sp>
      <p:sp>
        <p:nvSpPr>
          <p:cNvPr id="3" name="Segnaposto contenuto 2">
            <a:extLst>
              <a:ext uri="{FF2B5EF4-FFF2-40B4-BE49-F238E27FC236}">
                <a16:creationId xmlns:a16="http://schemas.microsoft.com/office/drawing/2014/main" id="{8401E924-E6B0-412F-B1A2-9BF1014E3F5D}"/>
              </a:ext>
            </a:extLst>
          </p:cNvPr>
          <p:cNvSpPr>
            <a:spLocks noGrp="1"/>
          </p:cNvSpPr>
          <p:nvPr>
            <p:ph idx="1"/>
          </p:nvPr>
        </p:nvSpPr>
        <p:spPr>
          <a:xfrm>
            <a:off x="304799" y="1600201"/>
            <a:ext cx="11636829" cy="4349080"/>
          </a:xfrm>
        </p:spPr>
        <p:txBody>
          <a:bodyPr>
            <a:normAutofit fontScale="92500" lnSpcReduction="10000"/>
          </a:bodyPr>
          <a:lstStyle/>
          <a:p>
            <a:pPr algn="l" fontAlgn="base"/>
            <a:r>
              <a:rPr lang="it-IT" b="0" i="1" dirty="0">
                <a:solidFill>
                  <a:srgbClr val="404040"/>
                </a:solidFill>
                <a:effectLst/>
                <a:latin typeface="Times New Roman" panose="02020603050405020304" pitchFamily="18" charset="0"/>
              </a:rPr>
              <a:t>La sicurezza nella nostra vita quotidiana è fondamentale per il nostro benessere. Scopo della NATO è garantire la libertà e la sicurezza dei Paesi membri attraverso mezzi politici e militari.</a:t>
            </a:r>
          </a:p>
          <a:p>
            <a:pPr algn="l" fontAlgn="base"/>
            <a:r>
              <a:rPr lang="it-IT" b="1" i="0" dirty="0">
                <a:solidFill>
                  <a:srgbClr val="404040"/>
                </a:solidFill>
                <a:effectLst/>
                <a:latin typeface="GeoSlabBold"/>
              </a:rPr>
              <a:t>POLITICA</a:t>
            </a:r>
            <a:r>
              <a:rPr lang="it-IT" b="0" i="1" dirty="0">
                <a:solidFill>
                  <a:srgbClr val="404040"/>
                </a:solidFill>
                <a:effectLst/>
                <a:latin typeface="Times New Roman" panose="02020603050405020304" pitchFamily="18" charset="0"/>
              </a:rPr>
              <a:t> - La NATO promuove i valori democratici e consente ai membri di </a:t>
            </a:r>
            <a:r>
              <a:rPr lang="it-IT" b="0" i="1" u="sng" dirty="0">
                <a:solidFill>
                  <a:srgbClr val="24B8FF"/>
                </a:solidFill>
                <a:effectLst/>
                <a:latin typeface="inherit"/>
                <a:hlinkClick r:id="rId2"/>
              </a:rPr>
              <a:t>consultarsi</a:t>
            </a:r>
            <a:r>
              <a:rPr lang="it-IT" b="0" i="1" dirty="0">
                <a:solidFill>
                  <a:srgbClr val="404040"/>
                </a:solidFill>
                <a:effectLst/>
                <a:latin typeface="Times New Roman" panose="02020603050405020304" pitchFamily="18" charset="0"/>
              </a:rPr>
              <a:t> e collaborare in materia di difesa e sicurezza per risolvere i problemi, creare fiducia e, nel lungo termine, prevenire i conflitti.</a:t>
            </a:r>
          </a:p>
          <a:p>
            <a:pPr algn="l" fontAlgn="base"/>
            <a:r>
              <a:rPr lang="it-IT" b="1" i="0" dirty="0">
                <a:solidFill>
                  <a:srgbClr val="404040"/>
                </a:solidFill>
                <a:effectLst/>
                <a:latin typeface="GeoSlabBold"/>
              </a:rPr>
              <a:t>MILITARE</a:t>
            </a:r>
            <a:r>
              <a:rPr lang="it-IT" b="0" i="1" dirty="0">
                <a:solidFill>
                  <a:srgbClr val="404040"/>
                </a:solidFill>
                <a:effectLst/>
                <a:latin typeface="Times New Roman" panose="02020603050405020304" pitchFamily="18" charset="0"/>
              </a:rPr>
              <a:t> - La NATO si impegna a risolvere pacificamente le controversie. In caso di fallimento degli sforzi diplomatici, ha il potere militare di intraprendere operazioni di </a:t>
            </a:r>
            <a:r>
              <a:rPr lang="it-IT" b="0" i="1" u="sng" dirty="0">
                <a:solidFill>
                  <a:srgbClr val="24B8FF"/>
                </a:solidFill>
                <a:effectLst/>
                <a:latin typeface="inherit"/>
                <a:hlinkClick r:id="rId3"/>
              </a:rPr>
              <a:t>gestione delle crisi</a:t>
            </a:r>
            <a:r>
              <a:rPr lang="it-IT" b="0" i="1" dirty="0">
                <a:solidFill>
                  <a:srgbClr val="404040"/>
                </a:solidFill>
                <a:effectLst/>
                <a:latin typeface="Times New Roman" panose="02020603050405020304" pitchFamily="18" charset="0"/>
              </a:rPr>
              <a:t>. Tali operazioni devono essere condotte in base alla clausola di difesa collettiva presente nel trattato fondativo della NATO - </a:t>
            </a:r>
            <a:r>
              <a:rPr lang="it-IT" b="0" i="1" u="sng" dirty="0">
                <a:solidFill>
                  <a:srgbClr val="24B8FF"/>
                </a:solidFill>
                <a:effectLst/>
                <a:latin typeface="inherit"/>
                <a:hlinkClick r:id="rId4"/>
              </a:rPr>
              <a:t>Articolo 5 del Trattato di Washington</a:t>
            </a:r>
            <a:r>
              <a:rPr lang="it-IT" b="0" i="1" dirty="0">
                <a:solidFill>
                  <a:srgbClr val="404040"/>
                </a:solidFill>
                <a:effectLst/>
                <a:latin typeface="Times New Roman" panose="02020603050405020304" pitchFamily="18" charset="0"/>
              </a:rPr>
              <a:t> o dietro mandato delle Nazioni Unite, da soli o in collaborazione con altre organizzazioni internazionali.</a:t>
            </a:r>
          </a:p>
          <a:p>
            <a:endParaRPr lang="it-IT" dirty="0"/>
          </a:p>
        </p:txBody>
      </p:sp>
    </p:spTree>
    <p:extLst>
      <p:ext uri="{BB962C8B-B14F-4D97-AF65-F5344CB8AC3E}">
        <p14:creationId xmlns:p14="http://schemas.microsoft.com/office/powerpoint/2010/main" val="317127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F511BA-66F5-4462-86F2-8ADE25C5C864}"/>
              </a:ext>
            </a:extLst>
          </p:cNvPr>
          <p:cNvSpPr>
            <a:spLocks noGrp="1"/>
          </p:cNvSpPr>
          <p:nvPr>
            <p:ph type="title"/>
          </p:nvPr>
        </p:nvSpPr>
        <p:spPr/>
        <p:txBody>
          <a:bodyPr/>
          <a:lstStyle/>
          <a:p>
            <a:r>
              <a:rPr lang="it-IT" dirty="0"/>
              <a:t>                                   DIFESA COLLETTIVA</a:t>
            </a:r>
          </a:p>
        </p:txBody>
      </p:sp>
      <p:sp>
        <p:nvSpPr>
          <p:cNvPr id="3" name="Segnaposto contenuto 2">
            <a:extLst>
              <a:ext uri="{FF2B5EF4-FFF2-40B4-BE49-F238E27FC236}">
                <a16:creationId xmlns:a16="http://schemas.microsoft.com/office/drawing/2014/main" id="{8401E924-E6B0-412F-B1A2-9BF1014E3F5D}"/>
              </a:ext>
            </a:extLst>
          </p:cNvPr>
          <p:cNvSpPr>
            <a:spLocks noGrp="1"/>
          </p:cNvSpPr>
          <p:nvPr>
            <p:ph idx="1"/>
          </p:nvPr>
        </p:nvSpPr>
        <p:spPr>
          <a:xfrm>
            <a:off x="304799" y="1600201"/>
            <a:ext cx="11636829" cy="4349080"/>
          </a:xfrm>
        </p:spPr>
        <p:txBody>
          <a:bodyPr>
            <a:normAutofit/>
          </a:bodyPr>
          <a:lstStyle/>
          <a:p>
            <a:pPr algn="l" fontAlgn="base"/>
            <a:r>
              <a:rPr lang="it-IT" b="0" i="1" dirty="0">
                <a:solidFill>
                  <a:srgbClr val="404040"/>
                </a:solidFill>
                <a:effectLst/>
                <a:latin typeface="Times New Roman" panose="02020603050405020304" pitchFamily="18" charset="0"/>
              </a:rPr>
              <a:t>La NATO è tenuta a seguire il principio secondo il quale un’aggressione a uno dei suoi membri equivale a un’aggressione a tutti. Si tratta del principio di </a:t>
            </a:r>
            <a:r>
              <a:rPr lang="it-IT" b="0" i="1" u="sng" dirty="0">
                <a:solidFill>
                  <a:srgbClr val="24B8FF"/>
                </a:solidFill>
                <a:effectLst/>
                <a:latin typeface="inherit"/>
                <a:hlinkClick r:id="rId2"/>
              </a:rPr>
              <a:t>difesa collettiva</a:t>
            </a:r>
            <a:r>
              <a:rPr lang="it-IT" b="0" i="1" dirty="0">
                <a:solidFill>
                  <a:srgbClr val="404040"/>
                </a:solidFill>
                <a:effectLst/>
                <a:latin typeface="Times New Roman" panose="02020603050405020304" pitchFamily="18" charset="0"/>
              </a:rPr>
              <a:t>, presente nell’articolo 5 del Trattato di Washington.</a:t>
            </a:r>
          </a:p>
          <a:p>
            <a:pPr algn="l" fontAlgn="base"/>
            <a:r>
              <a:rPr lang="it-IT" b="0" i="1" dirty="0">
                <a:solidFill>
                  <a:srgbClr val="404040"/>
                </a:solidFill>
                <a:effectLst/>
                <a:latin typeface="Times New Roman" panose="02020603050405020304" pitchFamily="18" charset="0"/>
              </a:rPr>
              <a:t>Finora l’articolo 5 è stato invocato solo una volta, nel 2001, in occasione degli attacchi terroristici dell’11 settembre negli Stati Uniti.</a:t>
            </a:r>
          </a:p>
          <a:p>
            <a:endParaRPr lang="it-IT" dirty="0"/>
          </a:p>
        </p:txBody>
      </p:sp>
    </p:spTree>
    <p:extLst>
      <p:ext uri="{BB962C8B-B14F-4D97-AF65-F5344CB8AC3E}">
        <p14:creationId xmlns:p14="http://schemas.microsoft.com/office/powerpoint/2010/main" val="3012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9267E6-C36B-45E1-B55C-B7815010761B}"/>
              </a:ext>
            </a:extLst>
          </p:cNvPr>
          <p:cNvSpPr>
            <a:spLocks noGrp="1"/>
          </p:cNvSpPr>
          <p:nvPr>
            <p:ph type="title"/>
          </p:nvPr>
        </p:nvSpPr>
        <p:spPr>
          <a:xfrm>
            <a:off x="648929" y="629266"/>
            <a:ext cx="3505495" cy="1622321"/>
          </a:xfrm>
        </p:spPr>
        <p:txBody>
          <a:bodyPr>
            <a:normAutofit/>
          </a:bodyPr>
          <a:lstStyle/>
          <a:p>
            <a:br>
              <a:rPr lang="it-IT" sz="2200"/>
            </a:br>
            <a:br>
              <a:rPr lang="it-IT" sz="2200"/>
            </a:br>
            <a:br>
              <a:rPr lang="it-IT" sz="2200"/>
            </a:br>
            <a:r>
              <a:rPr lang="it-IT" sz="2200"/>
              <a:t>LEGAME TRANSATLANTICO</a:t>
            </a:r>
          </a:p>
        </p:txBody>
      </p:sp>
      <p:sp>
        <p:nvSpPr>
          <p:cNvPr id="3" name="Segnaposto contenuto 2">
            <a:extLst>
              <a:ext uri="{FF2B5EF4-FFF2-40B4-BE49-F238E27FC236}">
                <a16:creationId xmlns:a16="http://schemas.microsoft.com/office/drawing/2014/main" id="{335634BA-9FB4-45A2-A0B2-3BC3CB33AE66}"/>
              </a:ext>
            </a:extLst>
          </p:cNvPr>
          <p:cNvSpPr>
            <a:spLocks noGrp="1"/>
          </p:cNvSpPr>
          <p:nvPr>
            <p:ph idx="1"/>
          </p:nvPr>
        </p:nvSpPr>
        <p:spPr>
          <a:xfrm>
            <a:off x="648931" y="2438400"/>
            <a:ext cx="3505494" cy="3785419"/>
          </a:xfrm>
        </p:spPr>
        <p:txBody>
          <a:bodyPr>
            <a:normAutofit/>
          </a:bodyPr>
          <a:lstStyle/>
          <a:p>
            <a:r>
              <a:rPr lang="it-IT" sz="2000" b="0" i="1">
                <a:effectLst/>
                <a:latin typeface="Times New Roman" panose="02020603050405020304" pitchFamily="18" charset="0"/>
              </a:rPr>
              <a:t>La NATO è un’alleanza fra Paesi dell’Europa e dell’America del Nord. Rappresenta un legame unico fra questi due continenti che possono così consultarsi e collaborare in materia di difesa e di sicurezza e condurre insieme operazioni multinazionali di gestione delle crisi.</a:t>
            </a:r>
            <a:endParaRPr lang="it-IT" sz="200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28308808-386F-4819-9EB4-2AB5DB9501FB}"/>
              </a:ext>
            </a:extLst>
          </p:cNvPr>
          <p:cNvPicPr>
            <a:picLocks noChangeAspect="1"/>
          </p:cNvPicPr>
          <p:nvPr/>
        </p:nvPicPr>
        <p:blipFill>
          <a:blip r:embed="rId2"/>
          <a:stretch>
            <a:fillRect/>
          </a:stretch>
        </p:blipFill>
        <p:spPr>
          <a:xfrm>
            <a:off x="5405862" y="2140745"/>
            <a:ext cx="6019331" cy="2573263"/>
          </a:xfrm>
          <a:prstGeom prst="rect">
            <a:avLst/>
          </a:prstGeom>
          <a:effectLst/>
        </p:spPr>
      </p:pic>
    </p:spTree>
    <p:extLst>
      <p:ext uri="{BB962C8B-B14F-4D97-AF65-F5344CB8AC3E}">
        <p14:creationId xmlns:p14="http://schemas.microsoft.com/office/powerpoint/2010/main" val="3997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40245D-A9CC-41FC-8C6D-8C3284B207ED}"/>
              </a:ext>
            </a:extLst>
          </p:cNvPr>
          <p:cNvSpPr>
            <a:spLocks noGrp="1"/>
          </p:cNvSpPr>
          <p:nvPr>
            <p:ph type="title"/>
          </p:nvPr>
        </p:nvSpPr>
        <p:spPr/>
        <p:txBody>
          <a:bodyPr/>
          <a:lstStyle/>
          <a:p>
            <a:r>
              <a:rPr lang="it-IT" dirty="0"/>
              <a:t>                             </a:t>
            </a:r>
            <a:br>
              <a:rPr lang="it-IT" dirty="0"/>
            </a:br>
            <a:br>
              <a:rPr lang="it-IT" dirty="0"/>
            </a:br>
            <a:br>
              <a:rPr lang="it-IT" dirty="0"/>
            </a:br>
            <a:r>
              <a:rPr lang="it-IT" dirty="0"/>
              <a:t>         CONCETTO STRATEGICO 2010</a:t>
            </a:r>
          </a:p>
        </p:txBody>
      </p:sp>
      <p:sp>
        <p:nvSpPr>
          <p:cNvPr id="3" name="Segnaposto contenuto 2">
            <a:extLst>
              <a:ext uri="{FF2B5EF4-FFF2-40B4-BE49-F238E27FC236}">
                <a16:creationId xmlns:a16="http://schemas.microsoft.com/office/drawing/2014/main" id="{C645C9A6-2861-4E30-B898-3FD8139CDBF6}"/>
              </a:ext>
            </a:extLst>
          </p:cNvPr>
          <p:cNvSpPr>
            <a:spLocks noGrp="1"/>
          </p:cNvSpPr>
          <p:nvPr>
            <p:ph idx="1"/>
          </p:nvPr>
        </p:nvSpPr>
        <p:spPr/>
        <p:txBody>
          <a:bodyPr/>
          <a:lstStyle/>
          <a:p>
            <a:r>
              <a:rPr lang="it-IT" b="0" i="1" dirty="0">
                <a:solidFill>
                  <a:srgbClr val="404040"/>
                </a:solidFill>
                <a:effectLst/>
                <a:latin typeface="Times New Roman" panose="02020603050405020304" pitchFamily="18" charset="0"/>
              </a:rPr>
              <a:t>Il Concetto Strategico stabilisce i compiti fondamentali e i principi dell’Alleanza, i suoi valori, le condizioni di sicurezza in evoluzione e i suoi obiettivi strategici per la decade successiva. Il </a:t>
            </a:r>
            <a:r>
              <a:rPr lang="it-IT" b="0" i="1" u="sng" dirty="0">
                <a:solidFill>
                  <a:srgbClr val="24B8FF"/>
                </a:solidFill>
                <a:effectLst/>
                <a:latin typeface="Times New Roman" panose="02020603050405020304" pitchFamily="18" charset="0"/>
                <a:hlinkClick r:id="rId2"/>
              </a:rPr>
              <a:t>Concetto Strategico 2010 </a:t>
            </a:r>
            <a:r>
              <a:rPr lang="it-IT" b="0" i="1" dirty="0">
                <a:solidFill>
                  <a:srgbClr val="404040"/>
                </a:solidFill>
                <a:effectLst/>
                <a:latin typeface="Times New Roman" panose="02020603050405020304" pitchFamily="18" charset="0"/>
              </a:rPr>
              <a:t>stabilisce i seguenti compiti fondamentali della NATO: </a:t>
            </a:r>
          </a:p>
          <a:p>
            <a:pPr marL="514350" indent="-514350">
              <a:buAutoNum type="arabicParenR"/>
            </a:pPr>
            <a:r>
              <a:rPr lang="it-IT" b="0" i="1" dirty="0">
                <a:solidFill>
                  <a:srgbClr val="404040"/>
                </a:solidFill>
                <a:effectLst/>
                <a:latin typeface="Times New Roman" panose="02020603050405020304" pitchFamily="18" charset="0"/>
              </a:rPr>
              <a:t>difesa collettiva</a:t>
            </a:r>
          </a:p>
          <a:p>
            <a:pPr marL="514350" indent="-514350">
              <a:buAutoNum type="arabicParenR"/>
            </a:pPr>
            <a:r>
              <a:rPr lang="it-IT" b="0" i="1" dirty="0">
                <a:solidFill>
                  <a:srgbClr val="404040"/>
                </a:solidFill>
                <a:effectLst/>
                <a:latin typeface="Times New Roman" panose="02020603050405020304" pitchFamily="18" charset="0"/>
              </a:rPr>
              <a:t>gestione delle crisi</a:t>
            </a:r>
          </a:p>
          <a:p>
            <a:pPr marL="514350" indent="-514350">
              <a:buAutoNum type="arabicParenR"/>
            </a:pPr>
            <a:r>
              <a:rPr lang="it-IT" b="0" i="1" dirty="0">
                <a:solidFill>
                  <a:srgbClr val="404040"/>
                </a:solidFill>
                <a:effectLst/>
                <a:latin typeface="Times New Roman" panose="02020603050405020304" pitchFamily="18" charset="0"/>
              </a:rPr>
              <a:t>sicurezza cooperativa.</a:t>
            </a:r>
            <a:endParaRPr lang="it-IT" dirty="0"/>
          </a:p>
        </p:txBody>
      </p:sp>
    </p:spTree>
    <p:extLst>
      <p:ext uri="{BB962C8B-B14F-4D97-AF65-F5344CB8AC3E}">
        <p14:creationId xmlns:p14="http://schemas.microsoft.com/office/powerpoint/2010/main" val="609507813"/>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3905</Words>
  <Application>Microsoft Office PowerPoint</Application>
  <PresentationFormat>Widescreen</PresentationFormat>
  <Paragraphs>113</Paragraphs>
  <Slides>30</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30</vt:i4>
      </vt:variant>
    </vt:vector>
  </HeadingPairs>
  <TitlesOfParts>
    <vt:vector size="42" baseType="lpstr">
      <vt:lpstr>Arial</vt:lpstr>
      <vt:lpstr>Arimo</vt:lpstr>
      <vt:lpstr>Calibri</vt:lpstr>
      <vt:lpstr>Calibri Light</vt:lpstr>
      <vt:lpstr>Crimson Text</vt:lpstr>
      <vt:lpstr>Eras Medium ITC</vt:lpstr>
      <vt:lpstr>GeoSlabBold</vt:lpstr>
      <vt:lpstr>inherit</vt:lpstr>
      <vt:lpstr>Open Sans</vt:lpstr>
      <vt:lpstr>Raleway</vt:lpstr>
      <vt:lpstr>Times New Roman</vt:lpstr>
      <vt:lpstr>Tema di Office</vt:lpstr>
      <vt:lpstr>GEOPOLITICA E PAESI MEDITERRANEI</vt:lpstr>
      <vt:lpstr>NORTH ATLANTIC TREATY ORGANIZZATION</vt:lpstr>
      <vt:lpstr>                                  </vt:lpstr>
      <vt:lpstr>                                   </vt:lpstr>
      <vt:lpstr>                                           NATO</vt:lpstr>
      <vt:lpstr>                                   ALLEANZA POLITICA E MILITARE</vt:lpstr>
      <vt:lpstr>                                   DIFESA COLLETTIVA</vt:lpstr>
      <vt:lpstr>   LEGAME TRANSATLANTICO</vt:lpstr>
      <vt:lpstr>                                         CONCETTO STRATEGICO 2010</vt:lpstr>
      <vt:lpstr>                                    ATTIVITA’</vt:lpstr>
      <vt:lpstr>   DECISIONI E CONSULTAZIONI</vt:lpstr>
      <vt:lpstr>     OPERAZIONI E MISSIONI  </vt:lpstr>
      <vt:lpstr>                                   PARTENARIATI</vt:lpstr>
      <vt:lpstr>                                       CREAZIONE DI MEZZI PER REAGIRE ALLE MINACCE </vt:lpstr>
      <vt:lpstr>NASCITA</vt:lpstr>
      <vt:lpstr>ORIGINI E SVILUPPO</vt:lpstr>
      <vt:lpstr>ORIGINI E SVILUPPO</vt:lpstr>
      <vt:lpstr>                                 ORIGINI E SVILUPPO</vt:lpstr>
      <vt:lpstr>                                 ORIGINI E SVILUPPO</vt:lpstr>
      <vt:lpstr>                                 ORIGINI E SVILUPPO</vt:lpstr>
      <vt:lpstr>                                 ORIGINI E SVILUPPO</vt:lpstr>
      <vt:lpstr>                                QUALE FUTURO PER LA NATO?</vt:lpstr>
      <vt:lpstr>                                QUALE FUTURO PER LA NATO?</vt:lpstr>
      <vt:lpstr>                                 IL CASO FINLANDIA</vt:lpstr>
      <vt:lpstr>                                    IL CASO FINLANDIA</vt:lpstr>
      <vt:lpstr>                                    IL CASO FINLANDIA</vt:lpstr>
      <vt:lpstr>Presentazione standard di PowerPoint</vt:lpstr>
      <vt:lpstr>                                    IL CASO FINLANDIA</vt:lpstr>
      <vt:lpstr>                                    IL CASO FINLANDIA</vt:lpstr>
      <vt:lpstr>                                   NATO E UCRAINA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simona epasto</cp:lastModifiedBy>
  <cp:revision>9</cp:revision>
  <dcterms:created xsi:type="dcterms:W3CDTF">2020-04-25T16:23:21Z</dcterms:created>
  <dcterms:modified xsi:type="dcterms:W3CDTF">2023-04-08T07:24:38Z</dcterms:modified>
</cp:coreProperties>
</file>