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31" r:id="rId3"/>
    <p:sldId id="420" r:id="rId4"/>
    <p:sldId id="421" r:id="rId5"/>
    <p:sldId id="422" r:id="rId6"/>
    <p:sldId id="423" r:id="rId7"/>
    <p:sldId id="424" r:id="rId8"/>
    <p:sldId id="425" r:id="rId9"/>
    <p:sldId id="426" r:id="rId10"/>
    <p:sldId id="427" r:id="rId11"/>
    <p:sldId id="428" r:id="rId12"/>
    <p:sldId id="532" r:id="rId13"/>
    <p:sldId id="533" r:id="rId14"/>
    <p:sldId id="429" r:id="rId15"/>
    <p:sldId id="430" r:id="rId16"/>
    <p:sldId id="431" r:id="rId17"/>
    <p:sldId id="432" r:id="rId18"/>
    <p:sldId id="433" r:id="rId19"/>
    <p:sldId id="534" r:id="rId20"/>
    <p:sldId id="535" r:id="rId21"/>
    <p:sldId id="536" r:id="rId22"/>
    <p:sldId id="537" r:id="rId23"/>
    <p:sldId id="538" r:id="rId24"/>
    <p:sldId id="540" r:id="rId25"/>
    <p:sldId id="539" r:id="rId26"/>
    <p:sldId id="434" r:id="rId27"/>
    <p:sldId id="435" r:id="rId28"/>
    <p:sldId id="436" r:id="rId29"/>
    <p:sldId id="437" r:id="rId30"/>
    <p:sldId id="438" r:id="rId31"/>
    <p:sldId id="439" r:id="rId32"/>
    <p:sldId id="440" r:id="rId33"/>
    <p:sldId id="441" r:id="rId34"/>
    <p:sldId id="542" r:id="rId35"/>
    <p:sldId id="543" r:id="rId36"/>
    <p:sldId id="544" r:id="rId37"/>
    <p:sldId id="545" r:id="rId38"/>
    <p:sldId id="541" r:id="rId39"/>
    <p:sldId id="442" r:id="rId40"/>
    <p:sldId id="443" r:id="rId41"/>
    <p:sldId id="444" r:id="rId42"/>
    <p:sldId id="445" r:id="rId43"/>
    <p:sldId id="446" r:id="rId44"/>
    <p:sldId id="447" r:id="rId45"/>
    <p:sldId id="448" r:id="rId46"/>
    <p:sldId id="449" r:id="rId47"/>
    <p:sldId id="450" r:id="rId48"/>
    <p:sldId id="451" r:id="rId49"/>
    <p:sldId id="452" r:id="rId50"/>
    <p:sldId id="259" r:id="rId5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18/10/2023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18/10/2023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333230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18/10/2023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18/10/2023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18/10/2023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18/10/2023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18/10/2023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18/10/2023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18/10/2023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18/10/2023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18/10/2023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hyperlink" Target="https://www.studiarapido.it/maometto-la-nascita-e-lespansione-dellislam/"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www.studiarapido.it/maometto-la-nascita-e-lespansione-dellislam/"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lstStyle/>
          <a:p>
            <a:pPr algn="ctr"/>
            <a:br>
              <a:rPr lang="it-IT" dirty="0"/>
            </a:br>
            <a:br>
              <a:rPr lang="it-IT" dirty="0"/>
            </a:br>
            <a:br>
              <a:rPr lang="it-IT" dirty="0"/>
            </a:br>
            <a:r>
              <a:rPr lang="it-IT" dirty="0"/>
              <a:t>TENDENZA ALL’AUTONOMIA</a:t>
            </a:r>
          </a:p>
        </p:txBody>
      </p:sp>
      <p:sp>
        <p:nvSpPr>
          <p:cNvPr id="3" name="Segnaposto contenuto 2"/>
          <p:cNvSpPr>
            <a:spLocks noGrp="1"/>
          </p:cNvSpPr>
          <p:nvPr>
            <p:ph idx="1"/>
          </p:nvPr>
        </p:nvSpPr>
        <p:spPr>
          <a:xfrm>
            <a:off x="380999" y="1948542"/>
            <a:ext cx="11625943" cy="4623729"/>
          </a:xfrm>
        </p:spPr>
        <p:txBody>
          <a:bodyPr>
            <a:normAutofit lnSpcReduction="10000"/>
          </a:bodyPr>
          <a:lstStyle/>
          <a:p>
            <a:r>
              <a:rPr lang="it-IT" b="1" dirty="0"/>
              <a:t>SCALA DI GUY HERAUD</a:t>
            </a:r>
            <a:r>
              <a:rPr lang="it-IT" dirty="0"/>
              <a:t>:</a:t>
            </a:r>
          </a:p>
          <a:p>
            <a:pPr marL="514350" indent="-514350">
              <a:buAutoNum type="arabicParenR"/>
            </a:pPr>
            <a:r>
              <a:rPr lang="it-IT" b="1" dirty="0"/>
              <a:t>Autoaffermazione</a:t>
            </a:r>
            <a:r>
              <a:rPr lang="it-IT" dirty="0"/>
              <a:t>: diritto di una comunità a dichiararsi esistente e a rivendicare la propria autodeterminazione (es. Corsi)</a:t>
            </a:r>
          </a:p>
          <a:p>
            <a:pPr marL="514350" indent="-514350">
              <a:buAutoNum type="arabicParenR"/>
            </a:pPr>
            <a:r>
              <a:rPr lang="it-IT" b="1" dirty="0"/>
              <a:t>Autodefinizione</a:t>
            </a:r>
            <a:r>
              <a:rPr lang="it-IT" dirty="0"/>
              <a:t>: diritto a definire la propria sostanza fissando, ad es., i propri confini sulla carta ( Palestinesi)</a:t>
            </a:r>
          </a:p>
          <a:p>
            <a:pPr marL="514350" indent="-514350">
              <a:buAutoNum type="arabicParenR"/>
            </a:pPr>
            <a:r>
              <a:rPr lang="it-IT" b="1" dirty="0"/>
              <a:t>Secessione</a:t>
            </a:r>
            <a:r>
              <a:rPr lang="it-IT" dirty="0"/>
              <a:t>: facoltà di separarsi dallo Stato per costituirne uno a sé o ricollegarsi ad uno in cui esiste la propria etnia (es. nordirlandesi)</a:t>
            </a:r>
          </a:p>
          <a:p>
            <a:pPr marL="514350" indent="-514350">
              <a:buAutoNum type="arabicParenR"/>
            </a:pPr>
            <a:r>
              <a:rPr lang="it-IT" b="1" dirty="0"/>
              <a:t>Autoorganizzazione</a:t>
            </a:r>
            <a:r>
              <a:rPr lang="it-IT" dirty="0"/>
              <a:t>: facoltà di darsi statuti e leggi autonome ( es. gallesi)</a:t>
            </a:r>
          </a:p>
          <a:p>
            <a:pPr marL="514350" indent="-514350" algn="just">
              <a:buAutoNum type="arabicParenR"/>
            </a:pPr>
            <a:r>
              <a:rPr lang="it-IT" b="1" dirty="0"/>
              <a:t>Autogestione:</a:t>
            </a:r>
            <a:r>
              <a:rPr lang="it-IT" dirty="0"/>
              <a:t> facoltà di amministrarsi liberamente nell’ambito dello Statuto che ci si è dati (es. altoatesini)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normAutofit fontScale="90000"/>
          </a:bodyPr>
          <a:lstStyle/>
          <a:p>
            <a:pPr algn="ctr"/>
            <a:br>
              <a:rPr lang="it-IT" dirty="0"/>
            </a:br>
            <a:br>
              <a:rPr lang="it-IT" dirty="0"/>
            </a:br>
            <a:br>
              <a:rPr lang="it-IT" dirty="0"/>
            </a:br>
            <a:br>
              <a:rPr lang="it-IT" dirty="0"/>
            </a:br>
            <a:r>
              <a:rPr lang="it-IT" dirty="0"/>
              <a:t>GRADI DI PERCEZIONE IDENTITA’ ETNICA</a:t>
            </a:r>
          </a:p>
        </p:txBody>
      </p:sp>
      <p:sp>
        <p:nvSpPr>
          <p:cNvPr id="3" name="Segnaposto contenuto 2"/>
          <p:cNvSpPr>
            <a:spLocks noGrp="1"/>
          </p:cNvSpPr>
          <p:nvPr>
            <p:ph idx="1"/>
          </p:nvPr>
        </p:nvSpPr>
        <p:spPr>
          <a:xfrm>
            <a:off x="359229" y="3091542"/>
            <a:ext cx="11832771" cy="3505809"/>
          </a:xfrm>
        </p:spPr>
        <p:txBody>
          <a:bodyPr>
            <a:normAutofit/>
          </a:bodyPr>
          <a:lstStyle/>
          <a:p>
            <a:pPr marL="514350" indent="-514350">
              <a:buAutoNum type="arabicParenR"/>
            </a:pPr>
            <a:r>
              <a:rPr lang="it-IT" b="1" dirty="0"/>
              <a:t>Debole percezione </a:t>
            </a:r>
            <a:r>
              <a:rPr lang="it-IT" dirty="0"/>
              <a:t>della propria </a:t>
            </a:r>
            <a:r>
              <a:rPr lang="it-IT" b="1" dirty="0"/>
              <a:t>specificità </a:t>
            </a:r>
            <a:r>
              <a:rPr lang="it-IT" dirty="0"/>
              <a:t>culturale (bretoni in Francia)</a:t>
            </a:r>
          </a:p>
          <a:p>
            <a:pPr marL="514350" indent="-514350">
              <a:buAutoNum type="arabicParenR"/>
            </a:pPr>
            <a:r>
              <a:rPr lang="it-IT" dirty="0"/>
              <a:t>Percezione sentimento di </a:t>
            </a:r>
            <a:r>
              <a:rPr lang="it-IT" b="1" dirty="0"/>
              <a:t>diversità</a:t>
            </a:r>
            <a:r>
              <a:rPr lang="it-IT" dirty="0"/>
              <a:t> rispetto al resto della comunità ( Sardi)</a:t>
            </a:r>
          </a:p>
          <a:p>
            <a:pPr marL="514350" indent="-514350">
              <a:buAutoNum type="arabicParenR"/>
            </a:pPr>
            <a:r>
              <a:rPr lang="it-IT" dirty="0"/>
              <a:t>Percezione sentimento di </a:t>
            </a:r>
            <a:r>
              <a:rPr lang="it-IT" b="1" dirty="0"/>
              <a:t>diversità e opposizione </a:t>
            </a:r>
            <a:r>
              <a:rPr lang="it-IT" dirty="0"/>
              <a:t>(Baschi in Spagna)</a:t>
            </a:r>
          </a:p>
          <a:p>
            <a:pPr marL="514350" indent="-514350">
              <a:buAutoNum type="arabicParenR"/>
            </a:pPr>
            <a:r>
              <a:rPr lang="it-IT" dirty="0"/>
              <a:t>Percezione sentimento di </a:t>
            </a:r>
            <a:r>
              <a:rPr lang="it-IT" b="1" dirty="0"/>
              <a:t>diversità e opposizione aggravato da misure di ostilità </a:t>
            </a:r>
            <a:r>
              <a:rPr lang="it-IT" dirty="0"/>
              <a:t>da parte dei governi del Paese ( irlandesi nell’Ulster)</a:t>
            </a:r>
          </a:p>
          <a:p>
            <a:pPr marL="514350" indent="-514350">
              <a:buNone/>
            </a:pPr>
            <a:r>
              <a:rPr lang="it-IT" dirty="0"/>
              <a:t>Spesso il vero problema è la inferiorità economica (Ulster, Canada-Québec)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normAutofit fontScale="90000"/>
          </a:bodyPr>
          <a:lstStyle/>
          <a:p>
            <a:pPr algn="ctr"/>
            <a:br>
              <a:rPr lang="it-IT" dirty="0"/>
            </a:br>
            <a:br>
              <a:rPr lang="it-IT" dirty="0"/>
            </a:br>
            <a:br>
              <a:rPr lang="it-IT" dirty="0"/>
            </a:br>
            <a:br>
              <a:rPr lang="it-IT" dirty="0"/>
            </a:br>
            <a:r>
              <a:rPr lang="it-IT" dirty="0"/>
              <a:t>MINORANZE ETNICHE E SOVRANITA’</a:t>
            </a:r>
          </a:p>
        </p:txBody>
      </p:sp>
      <p:sp>
        <p:nvSpPr>
          <p:cNvPr id="3" name="Segnaposto contenuto 2"/>
          <p:cNvSpPr>
            <a:spLocks noGrp="1"/>
          </p:cNvSpPr>
          <p:nvPr>
            <p:ph idx="1"/>
          </p:nvPr>
        </p:nvSpPr>
        <p:spPr>
          <a:xfrm>
            <a:off x="228599" y="2231570"/>
            <a:ext cx="11865429" cy="4365781"/>
          </a:xfrm>
        </p:spPr>
        <p:txBody>
          <a:bodyPr>
            <a:normAutofit fontScale="92500" lnSpcReduction="10000"/>
          </a:bodyPr>
          <a:lstStyle/>
          <a:p>
            <a:r>
              <a:rPr lang="it-IT" dirty="0"/>
              <a:t>La crescente richiesta di sovranità nei confronti dello Stato da parte delle Etnie diventano sempre più incisive per fattori legati alla globalizzazione:</a:t>
            </a:r>
          </a:p>
          <a:p>
            <a:pPr marL="514350" indent="-514350">
              <a:buAutoNum type="arabicParenR"/>
            </a:pPr>
            <a:r>
              <a:rPr lang="it-IT" dirty="0"/>
              <a:t>L'indebolimento dello Stato-nazione che non riesce più ad ammortizzare le conseguenze sociali di un mercato globale minacciando la coesione statale (Habermas)</a:t>
            </a:r>
          </a:p>
          <a:p>
            <a:pPr marL="514350" indent="-514350">
              <a:buAutoNum type="arabicParenR"/>
            </a:pPr>
            <a:r>
              <a:rPr lang="it-IT" dirty="0"/>
              <a:t>Flessione dell'identità nazionale che non è stata sostituita da una mentalità di villaggio globale ma dall'interesse economico particolare di minoranze etniche o comunità locali. La globalizzazione "omologa ma non universalizza, comprime ma non unifica".</a:t>
            </a:r>
          </a:p>
          <a:p>
            <a:pPr marL="514350" indent="-514350">
              <a:buAutoNum type="arabicParenR"/>
            </a:pPr>
            <a:r>
              <a:rPr lang="it-IT" dirty="0"/>
              <a:t>Conflitti per la terra nel caso le aspirazioni nazionalistiche di un gruppo possano sovrapporsi con quelle di un altro riguardo allo stesso territorio (Palestina, Kosovo).</a:t>
            </a:r>
          </a:p>
        </p:txBody>
      </p:sp>
    </p:spTree>
    <p:extLst>
      <p:ext uri="{BB962C8B-B14F-4D97-AF65-F5344CB8AC3E}">
        <p14:creationId xmlns:p14="http://schemas.microsoft.com/office/powerpoint/2010/main" val="305268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normAutofit fontScale="90000"/>
          </a:bodyPr>
          <a:lstStyle/>
          <a:p>
            <a:pPr algn="ctr"/>
            <a:br>
              <a:rPr lang="it-IT" dirty="0"/>
            </a:br>
            <a:br>
              <a:rPr lang="it-IT" dirty="0"/>
            </a:br>
            <a:br>
              <a:rPr lang="it-IT" dirty="0"/>
            </a:br>
            <a:br>
              <a:rPr lang="it-IT" dirty="0"/>
            </a:br>
            <a:r>
              <a:rPr lang="it-IT" dirty="0"/>
              <a:t>MINORANZE ETNICHE E SOVRANITA’</a:t>
            </a:r>
          </a:p>
        </p:txBody>
      </p:sp>
      <p:sp>
        <p:nvSpPr>
          <p:cNvPr id="3" name="Segnaposto contenuto 2"/>
          <p:cNvSpPr>
            <a:spLocks noGrp="1"/>
          </p:cNvSpPr>
          <p:nvPr>
            <p:ph idx="1"/>
          </p:nvPr>
        </p:nvSpPr>
        <p:spPr>
          <a:xfrm>
            <a:off x="696685" y="2111828"/>
            <a:ext cx="11244943" cy="4016829"/>
          </a:xfrm>
        </p:spPr>
        <p:txBody>
          <a:bodyPr>
            <a:normAutofit fontScale="92500" lnSpcReduction="10000"/>
          </a:bodyPr>
          <a:lstStyle/>
          <a:p>
            <a:pPr marL="0" indent="0">
              <a:buNone/>
            </a:pPr>
            <a:r>
              <a:rPr lang="it-IT" dirty="0"/>
              <a:t>4) Il principio di autodeterminazione: ossia la capacità di un popolo di essere soggetto della propria storia. Ciò può avvenire per:</a:t>
            </a:r>
          </a:p>
          <a:p>
            <a:pPr lvl="0"/>
            <a:r>
              <a:rPr lang="it-IT" dirty="0"/>
              <a:t>autoaffermazione (la comunità si dichiara cosciente di sé e rivendica una propria identità politica – i Corsi)</a:t>
            </a:r>
          </a:p>
          <a:p>
            <a:pPr lvl="0"/>
            <a:r>
              <a:rPr lang="it-IT" dirty="0"/>
              <a:t>autodefinizione: il diritto della comunità a definire le proprie caratteristiche salienti, quali il territorio</a:t>
            </a:r>
          </a:p>
          <a:p>
            <a:pPr lvl="0"/>
            <a:r>
              <a:rPr lang="it-IT" dirty="0"/>
              <a:t>secessione: una comunità si separa dallo Stato di appartenenza</a:t>
            </a:r>
          </a:p>
          <a:p>
            <a:pPr lvl="0"/>
            <a:r>
              <a:rPr lang="it-IT" dirty="0"/>
              <a:t>autoorganizzazione : darsi legge autonomamente</a:t>
            </a:r>
          </a:p>
          <a:p>
            <a:pPr lvl="0"/>
            <a:r>
              <a:rPr lang="it-IT" dirty="0"/>
              <a:t>autogesione: diritto di amministrarsi all'interno di uno statuto che la stessa comunità si è data.</a:t>
            </a:r>
          </a:p>
          <a:p>
            <a:pPr marL="0" indent="0">
              <a:buNone/>
            </a:pPr>
            <a:endParaRPr lang="it-IT" dirty="0"/>
          </a:p>
        </p:txBody>
      </p:sp>
    </p:spTree>
    <p:extLst>
      <p:ext uri="{BB962C8B-B14F-4D97-AF65-F5344CB8AC3E}">
        <p14:creationId xmlns:p14="http://schemas.microsoft.com/office/powerpoint/2010/main" val="383513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r>
              <a:rPr lang="it-IT" dirty="0"/>
              <a:t>LINGUA</a:t>
            </a:r>
          </a:p>
        </p:txBody>
      </p:sp>
      <p:sp>
        <p:nvSpPr>
          <p:cNvPr id="3" name="Segnaposto contenuto 2"/>
          <p:cNvSpPr>
            <a:spLocks noGrp="1"/>
          </p:cNvSpPr>
          <p:nvPr>
            <p:ph idx="1"/>
          </p:nvPr>
        </p:nvSpPr>
        <p:spPr>
          <a:xfrm>
            <a:off x="1099457" y="2601686"/>
            <a:ext cx="11201400" cy="3516085"/>
          </a:xfrm>
        </p:spPr>
        <p:txBody>
          <a:bodyPr>
            <a:normAutofit/>
          </a:bodyPr>
          <a:lstStyle/>
          <a:p>
            <a:r>
              <a:rPr lang="it-IT" dirty="0"/>
              <a:t>Lingua della globalizzazione è l’inglese: la politica, l’economia,la cultura e la telematica parlano inglese</a:t>
            </a:r>
          </a:p>
          <a:p>
            <a:r>
              <a:rPr lang="it-IT" dirty="0"/>
              <a:t>Nel mondo però si parlano circa 6000 lingue</a:t>
            </a:r>
          </a:p>
          <a:p>
            <a:r>
              <a:rPr lang="it-IT" dirty="0"/>
              <a:t>Più evidente criterio distintivo minoranza è la LINGUA</a:t>
            </a:r>
          </a:p>
          <a:p>
            <a:pPr>
              <a:buNone/>
            </a:pP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1138138"/>
          </a:xfrm>
        </p:spPr>
        <p:txBody>
          <a:bodyPr>
            <a:normAutofit fontScale="90000"/>
          </a:bodyPr>
          <a:lstStyle/>
          <a:p>
            <a:pPr algn="ctr"/>
            <a:br>
              <a:rPr lang="it-IT" b="1" dirty="0"/>
            </a:br>
            <a:br>
              <a:rPr lang="it-IT" b="1" dirty="0"/>
            </a:br>
            <a:br>
              <a:rPr lang="it-IT" b="1" dirty="0"/>
            </a:br>
            <a:br>
              <a:rPr lang="it-IT" b="1" dirty="0"/>
            </a:br>
            <a:br>
              <a:rPr lang="it-IT" b="1" dirty="0"/>
            </a:br>
            <a:r>
              <a:rPr lang="it-IT" b="1" dirty="0"/>
              <a:t>FAMIGLIE LINGUISTICHE</a:t>
            </a:r>
            <a:r>
              <a:rPr lang="it-IT" dirty="0"/>
              <a:t>:</a:t>
            </a:r>
            <a:br>
              <a:rPr lang="it-IT" dirty="0"/>
            </a:br>
            <a:endParaRPr lang="it-IT" dirty="0"/>
          </a:p>
        </p:txBody>
      </p:sp>
      <p:sp>
        <p:nvSpPr>
          <p:cNvPr id="3" name="Segnaposto contenuto 2"/>
          <p:cNvSpPr>
            <a:spLocks noGrp="1"/>
          </p:cNvSpPr>
          <p:nvPr>
            <p:ph idx="1"/>
          </p:nvPr>
        </p:nvSpPr>
        <p:spPr>
          <a:xfrm>
            <a:off x="402771" y="2133600"/>
            <a:ext cx="11789229" cy="4201886"/>
          </a:xfrm>
        </p:spPr>
        <p:txBody>
          <a:bodyPr>
            <a:normAutofit fontScale="92500" lnSpcReduction="20000"/>
          </a:bodyPr>
          <a:lstStyle/>
          <a:p>
            <a:pPr>
              <a:buNone/>
            </a:pPr>
            <a:r>
              <a:rPr lang="it-IT" dirty="0"/>
              <a:t>1) Famiglia indo-europea (Europa, Asia, America e Oceania)</a:t>
            </a:r>
          </a:p>
          <a:p>
            <a:pPr>
              <a:buNone/>
            </a:pPr>
            <a:r>
              <a:rPr lang="it-IT" dirty="0"/>
              <a:t>2) Famiglia uralo-altaica (Asia settentrionale e mediana)</a:t>
            </a:r>
          </a:p>
          <a:p>
            <a:pPr>
              <a:buNone/>
            </a:pPr>
            <a:r>
              <a:rPr lang="it-IT" dirty="0"/>
              <a:t>3) Famiglia cino-tibetana (Cina, Tibet, Indonesia)</a:t>
            </a:r>
          </a:p>
          <a:p>
            <a:pPr>
              <a:buNone/>
            </a:pPr>
            <a:r>
              <a:rPr lang="it-IT" dirty="0"/>
              <a:t>4) Famiglia austro-asiatica (Minoranze Bengala, Birmania e Cambogia)</a:t>
            </a:r>
          </a:p>
          <a:p>
            <a:pPr>
              <a:buNone/>
            </a:pPr>
            <a:r>
              <a:rPr lang="it-IT" dirty="0"/>
              <a:t>5) Famiglia malese-polinesiana (Indonesia, Filippine, Polinesia, Madagascar)</a:t>
            </a:r>
          </a:p>
          <a:p>
            <a:pPr>
              <a:buNone/>
            </a:pPr>
            <a:r>
              <a:rPr lang="it-IT" dirty="0"/>
              <a:t>6) Famiglia lingue astronesiane (Aborigeni Australia e Melanesia)</a:t>
            </a:r>
          </a:p>
          <a:p>
            <a:pPr>
              <a:buNone/>
            </a:pPr>
            <a:r>
              <a:rPr lang="it-IT" dirty="0"/>
              <a:t>7) Famiglia semito-camitica (popoli di lingua araba)</a:t>
            </a:r>
          </a:p>
          <a:p>
            <a:pPr>
              <a:buNone/>
            </a:pPr>
            <a:r>
              <a:rPr lang="it-IT" dirty="0"/>
              <a:t>8) Famiglia bantu-sudanese (Africa nera)</a:t>
            </a:r>
          </a:p>
          <a:p>
            <a:pPr>
              <a:buNone/>
            </a:pPr>
            <a:r>
              <a:rPr lang="it-IT" dirty="0"/>
              <a:t>9) Famiglia austro-africana (Boscimani e Ottentotti nell’Africa meridionale)</a:t>
            </a:r>
          </a:p>
          <a:p>
            <a:pPr>
              <a:buNone/>
            </a:pPr>
            <a:r>
              <a:rPr lang="it-IT" dirty="0"/>
              <a:t>10) Famiglia amerinda (Popoli precolombiani)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214422"/>
          </a:xfrm>
        </p:spPr>
        <p:txBody>
          <a:bodyPr>
            <a:normAutofit fontScale="90000"/>
          </a:bodyPr>
          <a:lstStyle/>
          <a:p>
            <a:pPr algn="ctr"/>
            <a:br>
              <a:rPr lang="it-IT" dirty="0"/>
            </a:br>
            <a:br>
              <a:rPr lang="it-IT" dirty="0"/>
            </a:br>
            <a:br>
              <a:rPr lang="it-IT" dirty="0"/>
            </a:br>
            <a:br>
              <a:rPr lang="it-IT" dirty="0"/>
            </a:br>
            <a:r>
              <a:rPr lang="it-IT" dirty="0"/>
              <a:t>GRUPPI DELLA FAMIGLIA INDOEUROPEA</a:t>
            </a:r>
          </a:p>
        </p:txBody>
      </p:sp>
      <p:sp>
        <p:nvSpPr>
          <p:cNvPr id="3" name="Segnaposto contenuto 2"/>
          <p:cNvSpPr>
            <a:spLocks noGrp="1"/>
          </p:cNvSpPr>
          <p:nvPr>
            <p:ph idx="1"/>
          </p:nvPr>
        </p:nvSpPr>
        <p:spPr>
          <a:xfrm>
            <a:off x="0" y="1861457"/>
            <a:ext cx="12115800" cy="4463144"/>
          </a:xfrm>
        </p:spPr>
        <p:txBody>
          <a:bodyPr>
            <a:normAutofit fontScale="92500" lnSpcReduction="20000"/>
          </a:bodyPr>
          <a:lstStyle/>
          <a:p>
            <a:pPr marL="514350" indent="-514350">
              <a:buAutoNum type="arabicParenR"/>
            </a:pPr>
            <a:r>
              <a:rPr lang="it-IT" b="1" dirty="0"/>
              <a:t>Gruppo neolatino</a:t>
            </a:r>
            <a:r>
              <a:rPr lang="it-IT" dirty="0"/>
              <a:t>: italiani, ladini, francesi e provenzali, spagnoli e catalani, Portoghesi, romeni)</a:t>
            </a:r>
          </a:p>
          <a:p>
            <a:pPr marL="514350" indent="-514350">
              <a:buAutoNum type="arabicParenR"/>
            </a:pPr>
            <a:r>
              <a:rPr lang="it-IT" b="1" dirty="0"/>
              <a:t>Gruppo germanico</a:t>
            </a:r>
            <a:r>
              <a:rPr lang="it-IT" dirty="0"/>
              <a:t>: Tedeschi, Olandesi, Fiamminghi in Belgio, Inglesi, Svedesi, Norvegesi, Danesi, Islandesi</a:t>
            </a:r>
          </a:p>
          <a:p>
            <a:pPr marL="514350" indent="-514350">
              <a:buAutoNum type="arabicParenR"/>
            </a:pPr>
            <a:r>
              <a:rPr lang="it-IT" b="1" dirty="0"/>
              <a:t>Gruppo slavo</a:t>
            </a:r>
            <a:r>
              <a:rPr lang="it-IT" dirty="0"/>
              <a:t>: Polacchi, Cechi, Slovacchi, Russi, Bielorussi, Ucraini, Bulgari, Serbi, Croati, Sloveni)</a:t>
            </a:r>
          </a:p>
          <a:p>
            <a:pPr marL="514350" indent="-514350">
              <a:buAutoNum type="arabicParenR"/>
            </a:pPr>
            <a:r>
              <a:rPr lang="it-IT" b="1" dirty="0"/>
              <a:t>Gruppo indo-iranico</a:t>
            </a:r>
            <a:r>
              <a:rPr lang="it-IT" dirty="0"/>
              <a:t>: Persiani, Afgani, Tagiki, Curdi</a:t>
            </a:r>
          </a:p>
          <a:p>
            <a:pPr marL="514350" indent="-514350">
              <a:buAutoNum type="arabicParenR"/>
            </a:pPr>
            <a:r>
              <a:rPr lang="it-IT" b="1" dirty="0"/>
              <a:t>Gruppo indo-ario</a:t>
            </a:r>
            <a:r>
              <a:rPr lang="it-IT" dirty="0"/>
              <a:t>: hindi in India, urdu in Pakistan, bengali in Bangladesh, singalese a Ceylon</a:t>
            </a:r>
          </a:p>
          <a:p>
            <a:pPr marL="514350" indent="-514350">
              <a:buAutoNum type="arabicParenR"/>
            </a:pPr>
            <a:r>
              <a:rPr lang="it-IT" b="1" dirty="0"/>
              <a:t>Gruppi minori</a:t>
            </a:r>
            <a:r>
              <a:rPr lang="it-IT" dirty="0"/>
              <a:t>: Greci, Albanesi, Lettoni, Lituani, Armeni, e superstiti Celti in Scozia, Galles, Irlanda e Bretagna</a:t>
            </a:r>
          </a:p>
          <a:p>
            <a:pPr marL="514350" indent="-514350">
              <a:buNone/>
            </a:pPr>
            <a:r>
              <a:rPr lang="it-IT" b="1" dirty="0"/>
              <a:t>Lingue del tutto isolate </a:t>
            </a:r>
            <a:r>
              <a:rPr lang="it-IT" dirty="0"/>
              <a:t>in Europa sono i </a:t>
            </a:r>
            <a:r>
              <a:rPr lang="it-IT" b="1" dirty="0"/>
              <a:t>Basch</a:t>
            </a:r>
            <a:r>
              <a:rPr lang="it-IT" dirty="0"/>
              <a:t>i e i</a:t>
            </a:r>
          </a:p>
          <a:p>
            <a:pPr marL="514350" indent="-514350">
              <a:buNone/>
            </a:pPr>
            <a:r>
              <a:rPr lang="it-IT" b="1" dirty="0"/>
              <a:t>Caucasici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r>
              <a:rPr lang="it-IT" dirty="0"/>
              <a:t>MOTIVI CONFLITTI ETNICI</a:t>
            </a:r>
          </a:p>
        </p:txBody>
      </p:sp>
      <p:sp>
        <p:nvSpPr>
          <p:cNvPr id="3" name="Segnaposto contenuto 2"/>
          <p:cNvSpPr>
            <a:spLocks noGrp="1"/>
          </p:cNvSpPr>
          <p:nvPr>
            <p:ph idx="1"/>
          </p:nvPr>
        </p:nvSpPr>
        <p:spPr/>
        <p:txBody>
          <a:bodyPr/>
          <a:lstStyle/>
          <a:p>
            <a:pPr marL="514350" indent="-514350">
              <a:buAutoNum type="arabicParenR"/>
            </a:pPr>
            <a:r>
              <a:rPr lang="it-IT" dirty="0"/>
              <a:t>Politici (poteri dello Stato)</a:t>
            </a:r>
          </a:p>
          <a:p>
            <a:pPr marL="514350" indent="-514350">
              <a:buAutoNum type="arabicParenR"/>
            </a:pPr>
            <a:r>
              <a:rPr lang="it-IT" dirty="0"/>
              <a:t>Politico-economici (storia, memoria)</a:t>
            </a:r>
          </a:p>
          <a:p>
            <a:pPr marL="514350" indent="-514350">
              <a:buAutoNum type="arabicParenR"/>
            </a:pPr>
            <a:r>
              <a:rPr lang="it-IT" dirty="0"/>
              <a:t>Socio-economici (ripartizione risorse)</a:t>
            </a:r>
          </a:p>
          <a:p>
            <a:pPr marL="514350" indent="-514350">
              <a:buAutoNum type="arabicParenR"/>
            </a:pPr>
            <a:r>
              <a:rPr lang="it-IT" dirty="0"/>
              <a:t>Geo-sociali (contadini)</a:t>
            </a:r>
          </a:p>
          <a:p>
            <a:pPr marL="514350" indent="-514350">
              <a:buAutoNum type="arabicParenR"/>
            </a:pPr>
            <a:r>
              <a:rPr lang="it-IT" dirty="0"/>
              <a:t>Religiosi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55448"/>
            <a:ext cx="8229600" cy="1185320"/>
          </a:xfrm>
        </p:spPr>
        <p:txBody>
          <a:bodyPr>
            <a:normAutofit fontScale="90000"/>
          </a:bodyPr>
          <a:lstStyle/>
          <a:p>
            <a:pPr algn="ctr"/>
            <a:br>
              <a:rPr lang="it-IT" dirty="0"/>
            </a:br>
            <a:br>
              <a:rPr lang="it-IT" dirty="0"/>
            </a:br>
            <a:br>
              <a:rPr lang="it-IT" dirty="0"/>
            </a:br>
            <a:br>
              <a:rPr lang="it-IT" dirty="0"/>
            </a:br>
            <a:r>
              <a:rPr lang="it-IT" dirty="0"/>
              <a:t>FORME VIOLENTE DI SCONTRI ETNICI</a:t>
            </a:r>
          </a:p>
        </p:txBody>
      </p:sp>
      <p:sp>
        <p:nvSpPr>
          <p:cNvPr id="3" name="Segnaposto contenuto 2"/>
          <p:cNvSpPr>
            <a:spLocks noGrp="1"/>
          </p:cNvSpPr>
          <p:nvPr>
            <p:ph idx="1"/>
          </p:nvPr>
        </p:nvSpPr>
        <p:spPr>
          <a:xfrm>
            <a:off x="609599" y="2427514"/>
            <a:ext cx="11146971" cy="3853543"/>
          </a:xfrm>
        </p:spPr>
        <p:txBody>
          <a:bodyPr>
            <a:normAutofit/>
          </a:bodyPr>
          <a:lstStyle/>
          <a:p>
            <a:r>
              <a:rPr lang="it-IT" b="1" dirty="0"/>
              <a:t>AFRICA:</a:t>
            </a:r>
            <a:r>
              <a:rPr lang="it-IT" dirty="0"/>
              <a:t> Biafra- Ruanda e Burundi- Nigeria- Sudan- Sahara occidentale</a:t>
            </a:r>
          </a:p>
          <a:p>
            <a:r>
              <a:rPr lang="it-IT" b="1" dirty="0"/>
              <a:t>EUROPA</a:t>
            </a:r>
            <a:r>
              <a:rPr lang="it-IT" dirty="0"/>
              <a:t>: Baschi- Ulster- Catalani- Corsi- Altoatesini</a:t>
            </a:r>
          </a:p>
          <a:p>
            <a:r>
              <a:rPr lang="it-IT" b="1" dirty="0"/>
              <a:t>MEDIORIENTE</a:t>
            </a:r>
            <a:r>
              <a:rPr lang="it-IT" dirty="0"/>
              <a:t>: Ebrei- Sciiti e Sunniti- Cristiani in Libano ed Egitto- Iran- Afghanistan- Curdi</a:t>
            </a:r>
          </a:p>
          <a:p>
            <a:r>
              <a:rPr lang="it-IT" b="1" dirty="0"/>
              <a:t>ASIA:</a:t>
            </a:r>
            <a:r>
              <a:rPr lang="it-IT" dirty="0"/>
              <a:t> Indonesia- Timor Est- Borneo</a:t>
            </a:r>
          </a:p>
          <a:p>
            <a:r>
              <a:rPr lang="it-IT" b="1" dirty="0"/>
              <a:t>AMERICA</a:t>
            </a:r>
            <a:r>
              <a:rPr lang="it-IT" dirty="0"/>
              <a:t>: Messico</a:t>
            </a:r>
          </a:p>
          <a:p>
            <a:pPr>
              <a:buNone/>
            </a:pPr>
            <a:r>
              <a:rPr lang="it-IT" dirty="0"/>
              <a:t>Esistono però Stati multietnici in cui le diverse etnie convivono pacificamente: Svizzera</a:t>
            </a:r>
          </a:p>
          <a:p>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br>
              <a:rPr lang="it-IT" dirty="0"/>
            </a:br>
            <a:br>
              <a:rPr lang="it-IT" dirty="0"/>
            </a:br>
            <a:br>
              <a:rPr lang="it-IT" dirty="0"/>
            </a:br>
            <a:br>
              <a:rPr lang="it-IT" dirty="0"/>
            </a:br>
            <a:r>
              <a:rPr lang="it-IT" dirty="0"/>
              <a:t>CONFLITTI ETNICI</a:t>
            </a:r>
          </a:p>
        </p:txBody>
      </p:sp>
      <p:sp>
        <p:nvSpPr>
          <p:cNvPr id="3" name="Segnaposto contenuto 2"/>
          <p:cNvSpPr>
            <a:spLocks noGrp="1"/>
          </p:cNvSpPr>
          <p:nvPr>
            <p:ph idx="1"/>
          </p:nvPr>
        </p:nvSpPr>
        <p:spPr>
          <a:xfrm>
            <a:off x="0" y="1628800"/>
            <a:ext cx="12115800" cy="5229200"/>
          </a:xfrm>
        </p:spPr>
        <p:txBody>
          <a:bodyPr>
            <a:normAutofit fontScale="92500" lnSpcReduction="10000"/>
          </a:bodyPr>
          <a:lstStyle/>
          <a:p>
            <a:r>
              <a:rPr lang="it-IT" dirty="0"/>
              <a:t>Il </a:t>
            </a:r>
            <a:r>
              <a:rPr lang="it-IT" b="1" dirty="0"/>
              <a:t>conflitto etnico</a:t>
            </a:r>
            <a:r>
              <a:rPr lang="it-IT" dirty="0"/>
              <a:t>: spesso accade per il risveglio delle etnie che richiedono un riconoscimento politico (sovranità) allo Stato.  </a:t>
            </a:r>
          </a:p>
          <a:p>
            <a:r>
              <a:rPr lang="it-IT" dirty="0"/>
              <a:t>Quando si tratta di due gruppi etnici, significa almeno una lotta per la supremazia (</a:t>
            </a:r>
            <a:r>
              <a:rPr lang="it-IT" i="1" dirty="0"/>
              <a:t>per esempio in Belgio nella conflittualità fra fiamminghi e valloni tanto da far pensare a una loro divisione</a:t>
            </a:r>
            <a:r>
              <a:rPr lang="it-IT" dirty="0"/>
              <a:t>). </a:t>
            </a:r>
          </a:p>
          <a:p>
            <a:r>
              <a:rPr lang="it-IT" dirty="0"/>
              <a:t>Quando invece si tratta di una minoranza che non eccede 1/4 della popolazione sarà di solito la maggioranza a volerla assorbire. </a:t>
            </a:r>
          </a:p>
          <a:p>
            <a:r>
              <a:rPr lang="it-IT" dirty="0"/>
              <a:t>Se i gruppi etnici maggioritari in uno Stato sono tre o più trovano una forma di convivenza (Svizzera)  oppure arriveranno a un confronto armato violentissimo, fatto di alleanze e agguati reciproci (</a:t>
            </a:r>
            <a:r>
              <a:rPr lang="it-IT" i="1" dirty="0"/>
              <a:t>Pakistan con Punjabi, Pashtun, Baluchi e Sindhi</a:t>
            </a:r>
            <a:r>
              <a:rPr lang="it-IT" dirty="0"/>
              <a:t>). La separazione sembra sempre una risposta solo parziale.</a:t>
            </a:r>
          </a:p>
          <a:p>
            <a:r>
              <a:rPr lang="it-IT" dirty="0"/>
              <a:t>Un esempio di concessione di autonomia amministrativa ad una minoranza etnica sono gli </a:t>
            </a:r>
            <a:r>
              <a:rPr lang="it-IT" b="1" dirty="0"/>
              <a:t>Inuit</a:t>
            </a:r>
            <a:r>
              <a:rPr lang="it-IT" dirty="0"/>
              <a:t> in Groenlandia da parte della Danimarca, essi hanno in effetti i propri tribunali e polizia</a:t>
            </a:r>
          </a:p>
          <a:p>
            <a:endParaRPr lang="it-IT" dirty="0"/>
          </a:p>
        </p:txBody>
      </p:sp>
    </p:spTree>
    <p:extLst>
      <p:ext uri="{BB962C8B-B14F-4D97-AF65-F5344CB8AC3E}">
        <p14:creationId xmlns:p14="http://schemas.microsoft.com/office/powerpoint/2010/main" val="12482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0" indent="0" algn="ctr">
              <a:spcBef>
                <a:spcPct val="0"/>
              </a:spcBef>
              <a:buNone/>
            </a:pPr>
            <a:r>
              <a:rPr lang="it-IT" sz="4400" b="1" dirty="0">
                <a:solidFill>
                  <a:srgbClr val="007BB6"/>
                </a:solidFill>
                <a:ea typeface="+mj-ea"/>
                <a:cs typeface="+mj-cs"/>
              </a:rPr>
              <a:t>LE GRANDI DIVISIONI DELL’UMANITA’ E L’INCIDENZA NEL PANORAMA GEOPOLITICO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r>
              <a:rPr lang="it-IT" dirty="0"/>
              <a:t>IL KOSOVO</a:t>
            </a:r>
          </a:p>
        </p:txBody>
      </p:sp>
      <p:sp>
        <p:nvSpPr>
          <p:cNvPr id="3" name="Segnaposto contenuto 2"/>
          <p:cNvSpPr>
            <a:spLocks noGrp="1"/>
          </p:cNvSpPr>
          <p:nvPr>
            <p:ph idx="1"/>
          </p:nvPr>
        </p:nvSpPr>
        <p:spPr>
          <a:xfrm>
            <a:off x="598714" y="1186542"/>
            <a:ext cx="10983686" cy="5355771"/>
          </a:xfrm>
        </p:spPr>
        <p:txBody>
          <a:bodyPr>
            <a:normAutofit fontScale="92500" lnSpcReduction="10000"/>
          </a:bodyPr>
          <a:lstStyle/>
          <a:p>
            <a:pPr lvl="0"/>
            <a:r>
              <a:rPr lang="it-IT" dirty="0"/>
              <a:t>Nella disgregazione della Jugoslavia il caso kosovaro è quello che suscita più risentimenti. Sebbene il suo riconoscimento internazionale nel 2010 è ancora un problema in corso, il Kosovo (e la sua etnia albanese) ha dichiarato unilateralmente l'indipendenza dalla Serbia di cui era una provincia. </a:t>
            </a:r>
          </a:p>
          <a:p>
            <a:pPr lvl="0"/>
            <a:r>
              <a:rPr lang="it-IT" dirty="0"/>
              <a:t>Vista la sua situazione geografica (non ha sbocchi sul mare, la Serbia come vicino ostile e scambi poco significativi con gli altri vicini) il Kosovo rischiava di diventare uno </a:t>
            </a:r>
            <a:r>
              <a:rPr lang="it-IT" b="1" dirty="0"/>
              <a:t>Stato Mafia</a:t>
            </a:r>
            <a:r>
              <a:rPr lang="it-IT" dirty="0"/>
              <a:t> </a:t>
            </a:r>
          </a:p>
          <a:p>
            <a:pPr lvl="0"/>
            <a:r>
              <a:rPr lang="it-IT" dirty="0"/>
              <a:t>sia l'ONU che l'UE sono intervenuti cercando di ristabilirvi un apparato giudiziario ed amministrativo provvisorio per evitare che i clan e minoranze si ammazzassero fra di loro.</a:t>
            </a:r>
          </a:p>
          <a:p>
            <a:pPr lvl="0"/>
            <a:r>
              <a:rPr lang="it-IT" dirty="0"/>
              <a:t>E’ l'esempio perfetto dell'</a:t>
            </a:r>
            <a:r>
              <a:rPr lang="it-IT" b="1" dirty="0"/>
              <a:t>indebolirsi della sovranità degli Stati </a:t>
            </a:r>
            <a:r>
              <a:rPr lang="it-IT" dirty="0"/>
              <a:t>non solo perché nasce dal crollo di uno Stato ma anche perché ha scatenato l'avvio di una missione umanitaria esterna (ONU, Europa), fatta per proteggere i diritti umani</a:t>
            </a:r>
          </a:p>
        </p:txBody>
      </p:sp>
    </p:spTree>
    <p:extLst>
      <p:ext uri="{BB962C8B-B14F-4D97-AF65-F5344CB8AC3E}">
        <p14:creationId xmlns:p14="http://schemas.microsoft.com/office/powerpoint/2010/main" val="428286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r>
              <a:rPr lang="it-IT" dirty="0"/>
              <a:t>IL LIBANO</a:t>
            </a:r>
          </a:p>
        </p:txBody>
      </p:sp>
      <p:sp>
        <p:nvSpPr>
          <p:cNvPr id="3" name="Segnaposto contenuto 2"/>
          <p:cNvSpPr>
            <a:spLocks noGrp="1"/>
          </p:cNvSpPr>
          <p:nvPr>
            <p:ph idx="1"/>
          </p:nvPr>
        </p:nvSpPr>
        <p:spPr>
          <a:xfrm>
            <a:off x="424543" y="1132114"/>
            <a:ext cx="11560628" cy="5192486"/>
          </a:xfrm>
        </p:spPr>
        <p:txBody>
          <a:bodyPr>
            <a:normAutofit fontScale="92500" lnSpcReduction="10000"/>
          </a:bodyPr>
          <a:lstStyle/>
          <a:p>
            <a:r>
              <a:rPr lang="it-IT" dirty="0"/>
              <a:t>Prevalentemente di lingua araba, le sue comunità si dividono in base a connotati religiosi ovvero per diversi </a:t>
            </a:r>
            <a:r>
              <a:rPr lang="it-IT" b="1" dirty="0"/>
              <a:t>gruppi etnico-confessionali </a:t>
            </a:r>
            <a:r>
              <a:rPr lang="it-IT" dirty="0"/>
              <a:t>(musulmani sciiti, musulmani sunniti, cristiani maroniti, cristiani ortodossi, drusi). </a:t>
            </a:r>
          </a:p>
          <a:p>
            <a:r>
              <a:rPr lang="it-IT" dirty="0"/>
              <a:t>I seggi parlamentari sono suddivisi in base all'appartenenza etnico-confessionale in modo che gli equilibri di potere non siano modificati ma, l'aumento e la diminuzione della popolazione nelle varie etnie ha scatenato dal 41 conflitti fra cristiani e musulmani. </a:t>
            </a:r>
          </a:p>
          <a:p>
            <a:r>
              <a:rPr lang="it-IT" dirty="0"/>
              <a:t>Attualmente è la comunità cristiana ad essere molto indebolita e gli sconti non proprio terminati ed hanno favorito l'inserimento della Siria che ha svolto un ruolo di protettorato sul Libano insieme agli israeliani che ne hanno invaso alcuni territori per ostacolare le attività di guerriglia e terrorismo nei loro confronti. </a:t>
            </a:r>
          </a:p>
          <a:p>
            <a:r>
              <a:rPr lang="it-IT" dirty="0"/>
              <a:t>A questo si aggiunge il problema dei 300000 profughi palestinesi che da decenni vivono ai margini della società libanese, impossibilitati a fare ritorno in «Palestina» o a vivere una vita normale in Libano.</a:t>
            </a:r>
          </a:p>
          <a:p>
            <a:pPr lvl="0"/>
            <a:endParaRPr lang="it-IT" dirty="0"/>
          </a:p>
        </p:txBody>
      </p:sp>
    </p:spTree>
    <p:extLst>
      <p:ext uri="{BB962C8B-B14F-4D97-AF65-F5344CB8AC3E}">
        <p14:creationId xmlns:p14="http://schemas.microsoft.com/office/powerpoint/2010/main" val="330634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r>
              <a:rPr lang="it-IT" dirty="0"/>
              <a:t>ISRAELE E «PALESTINA»</a:t>
            </a:r>
          </a:p>
        </p:txBody>
      </p:sp>
      <p:sp>
        <p:nvSpPr>
          <p:cNvPr id="3" name="Segnaposto contenuto 2"/>
          <p:cNvSpPr>
            <a:spLocks noGrp="1"/>
          </p:cNvSpPr>
          <p:nvPr>
            <p:ph idx="1"/>
          </p:nvPr>
        </p:nvSpPr>
        <p:spPr>
          <a:xfrm>
            <a:off x="326570" y="1164771"/>
            <a:ext cx="11778343" cy="5475515"/>
          </a:xfrm>
        </p:spPr>
        <p:txBody>
          <a:bodyPr>
            <a:normAutofit fontScale="92500" lnSpcReduction="20000"/>
          </a:bodyPr>
          <a:lstStyle/>
          <a:p>
            <a:pPr lvl="0"/>
            <a:r>
              <a:rPr lang="it-IT" dirty="0"/>
              <a:t>Nel 1950 la </a:t>
            </a:r>
            <a:r>
              <a:rPr lang="it-IT" b="1" dirty="0"/>
              <a:t>"legge</a:t>
            </a:r>
            <a:r>
              <a:rPr lang="it-IT" dirty="0"/>
              <a:t> </a:t>
            </a:r>
            <a:r>
              <a:rPr lang="it-IT" b="1" dirty="0"/>
              <a:t>del ritorno</a:t>
            </a:r>
            <a:r>
              <a:rPr lang="it-IT" dirty="0"/>
              <a:t>" sancì il diritto per ogni ebreo di stabilirsi nello Stato d'Israele, divenendone cittadino a pieno titolo; questa legge è interessante perché lega la cittadinanza ad un fattore puramente familiare (anche gli ebrei non praticanti ma figli di madre ebrea sono considerati come tali). </a:t>
            </a:r>
          </a:p>
          <a:p>
            <a:pPr lvl="0"/>
            <a:r>
              <a:rPr lang="it-IT" dirty="0"/>
              <a:t>Nel 1992 la "legge fondamentale sulla libertà e la dignità umana" ometteva l'eguaglianza tra i valori costitutivi dello Stato d'Israele: ha pieni diritti solo chi è ebreo-israeliano. Gli arabi che detengono la cittadinanza israeliana hanno importanti limitazioni nella gestione del proprio diritto di proprietà e hanno la facoltà di non svolgere il servizio militare (l'esercito in questo caso rappresenta uno dei principali strumenti di identificazione nazionale: chi non ha servito sotto le armi non può accedere a certe posizioni lavorative e ai piani di edilizia pubblica). </a:t>
            </a:r>
          </a:p>
          <a:p>
            <a:pPr lvl="0"/>
            <a:r>
              <a:rPr lang="it-IT" dirty="0"/>
              <a:t>Una terza categoria politica è costituita dai residenti di Gerusalemme Est che non hanno la cittadinanza israeliana e che, al momento della riunificazione israeliana della città nel ‘67 hanno rifiutato di riconoscere la sovranità ebraica non andando mai a votare alle municipali; i residenti di Gerusalemme Est sono palestinesi, in possesso di una carta di identità </a:t>
            </a:r>
          </a:p>
        </p:txBody>
      </p:sp>
    </p:spTree>
    <p:extLst>
      <p:ext uri="{BB962C8B-B14F-4D97-AF65-F5344CB8AC3E}">
        <p14:creationId xmlns:p14="http://schemas.microsoft.com/office/powerpoint/2010/main" val="339537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br>
              <a:rPr lang="it-IT" dirty="0"/>
            </a:br>
            <a:r>
              <a:rPr lang="it-IT" dirty="0"/>
              <a:t>TIBET E XINJIANG</a:t>
            </a:r>
          </a:p>
        </p:txBody>
      </p:sp>
      <p:sp>
        <p:nvSpPr>
          <p:cNvPr id="3" name="Segnaposto contenuto 2"/>
          <p:cNvSpPr>
            <a:spLocks noGrp="1"/>
          </p:cNvSpPr>
          <p:nvPr>
            <p:ph idx="1"/>
          </p:nvPr>
        </p:nvSpPr>
        <p:spPr>
          <a:xfrm>
            <a:off x="664029" y="1502228"/>
            <a:ext cx="10831285" cy="4800601"/>
          </a:xfrm>
        </p:spPr>
        <p:txBody>
          <a:bodyPr>
            <a:normAutofit fontScale="85000" lnSpcReduction="20000"/>
          </a:bodyPr>
          <a:lstStyle/>
          <a:p>
            <a:r>
              <a:rPr lang="it-IT" dirty="0"/>
              <a:t>La Cina trova consistenti problemi con le sue minoranze etniche nelle provincie più occidentali (Tibet e Xinjiang), area molto periferica e povera. </a:t>
            </a:r>
          </a:p>
          <a:p>
            <a:r>
              <a:rPr lang="it-IT" dirty="0"/>
              <a:t>La vicinanza culturale e confinaria di uno Stato-nazione a una minoranza etnica permette a questa di rivendicare con più forza i propri diritti. </a:t>
            </a:r>
          </a:p>
          <a:p>
            <a:r>
              <a:rPr lang="it-IT" dirty="0"/>
              <a:t>Nello Xinjiang vi sono numerosi scontri da parte della minoranza turca. </a:t>
            </a:r>
          </a:p>
          <a:p>
            <a:r>
              <a:rPr lang="it-IT" dirty="0"/>
              <a:t>Sia nello Xinjiang che in Tibet la politica cinese nei confronti delle minoranze etniche si riassume in una politica di emigrazioni forzate e immigrazioni programmate di Cinesi han dall'altra. </a:t>
            </a:r>
          </a:p>
          <a:p>
            <a:r>
              <a:rPr lang="it-IT" dirty="0"/>
              <a:t>I Tibetani, invece sono un'etnia priva di sostegno internazionale da parte degli Stati vicini pur se aventi una cultura originale antichissima. La politica cinese è condotta con una "pulizia etnica" e impedendone un'espressione autentica. La situazione delle minoranze in Cina è peggiorata da quando la politica comunista internazionalista si è affievolita a favore di un sentimento nazionale.</a:t>
            </a:r>
          </a:p>
          <a:p>
            <a:r>
              <a:rPr lang="it-IT" dirty="0"/>
              <a:t>Sia la minoranza turca che i Tibetani non richiedono un status di indipendenza ma semplicemente un'autonomia amministrativa.</a:t>
            </a:r>
          </a:p>
          <a:p>
            <a:pPr lvl="0"/>
            <a:endParaRPr lang="it-IT" dirty="0"/>
          </a:p>
        </p:txBody>
      </p:sp>
    </p:spTree>
    <p:extLst>
      <p:ext uri="{BB962C8B-B14F-4D97-AF65-F5344CB8AC3E}">
        <p14:creationId xmlns:p14="http://schemas.microsoft.com/office/powerpoint/2010/main" val="931091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07568" y="116632"/>
            <a:ext cx="7682010" cy="6516000"/>
          </a:xfrm>
          <a:prstGeom prst="rect">
            <a:avLst/>
          </a:prstGeom>
        </p:spPr>
      </p:pic>
    </p:spTree>
    <p:extLst>
      <p:ext uri="{BB962C8B-B14F-4D97-AF65-F5344CB8AC3E}">
        <p14:creationId xmlns:p14="http://schemas.microsoft.com/office/powerpoint/2010/main" val="246319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99392"/>
            <a:ext cx="8229600" cy="864096"/>
          </a:xfrm>
        </p:spPr>
        <p:txBody>
          <a:bodyPr>
            <a:normAutofit fontScale="90000"/>
          </a:bodyPr>
          <a:lstStyle/>
          <a:p>
            <a:pPr algn="ctr"/>
            <a:br>
              <a:rPr lang="it-IT" dirty="0"/>
            </a:br>
            <a:r>
              <a:rPr lang="it-IT" dirty="0"/>
              <a:t>INTEGRAZIONE</a:t>
            </a:r>
          </a:p>
        </p:txBody>
      </p:sp>
      <p:sp>
        <p:nvSpPr>
          <p:cNvPr id="3" name="Segnaposto contenuto 2"/>
          <p:cNvSpPr>
            <a:spLocks noGrp="1"/>
          </p:cNvSpPr>
          <p:nvPr>
            <p:ph idx="1"/>
          </p:nvPr>
        </p:nvSpPr>
        <p:spPr>
          <a:xfrm>
            <a:off x="1349829" y="1611086"/>
            <a:ext cx="9938657" cy="4800600"/>
          </a:xfrm>
        </p:spPr>
        <p:txBody>
          <a:bodyPr>
            <a:normAutofit lnSpcReduction="10000"/>
          </a:bodyPr>
          <a:lstStyle/>
          <a:p>
            <a:pPr lvl="0"/>
            <a:r>
              <a:rPr lang="it-IT" dirty="0"/>
              <a:t>I Tibetani, gli Inuit e i Berberi sono diventate etnie passando direttamente, nel giro di pochi anni, da forme di vita tradizionali a forme moderne imposte dal turbine della decolonizzazione. </a:t>
            </a:r>
          </a:p>
          <a:p>
            <a:pPr lvl="0"/>
            <a:r>
              <a:rPr lang="it-IT" dirty="0"/>
              <a:t>La distruzione dell'ordine pre-moderno ha indotto queste comunità a occidentalizzarsi nel contenuto stesso delle rivendicazioni politiche, ossia nella richiesta di sovranità e autodeterminazione. </a:t>
            </a:r>
          </a:p>
          <a:p>
            <a:pPr lvl="0"/>
            <a:r>
              <a:rPr lang="it-IT" dirty="0"/>
              <a:t>Il conflitto etnico nasce dalla richiesta di sovranità, quindi può essere risolto solo ripensando la legittimazione nazionale dello Stato e questo deve cercare di far sentire tutta la popolazione partecipe di un unico progetto politico =&gt; Ecco perché l'</a:t>
            </a:r>
            <a:r>
              <a:rPr lang="it-IT" b="1" dirty="0"/>
              <a:t>integrazione</a:t>
            </a:r>
            <a:r>
              <a:rPr lang="it-IT" dirty="0"/>
              <a:t> sembra la miglior soluzione</a:t>
            </a:r>
          </a:p>
        </p:txBody>
      </p:sp>
    </p:spTree>
    <p:extLst>
      <p:ext uri="{BB962C8B-B14F-4D97-AF65-F5344CB8AC3E}">
        <p14:creationId xmlns:p14="http://schemas.microsoft.com/office/powerpoint/2010/main" val="696901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dirty="0"/>
            </a:br>
            <a:br>
              <a:rPr lang="it-IT" dirty="0"/>
            </a:br>
            <a:br>
              <a:rPr lang="it-IT" dirty="0"/>
            </a:br>
            <a:br>
              <a:rPr lang="it-IT" dirty="0"/>
            </a:br>
            <a:r>
              <a:rPr lang="it-IT" dirty="0"/>
              <a:t>AREE CULTURALI E LINGUISTICHE</a:t>
            </a:r>
          </a:p>
        </p:txBody>
      </p:sp>
      <p:sp>
        <p:nvSpPr>
          <p:cNvPr id="3" name="Segnaposto contenuto 2"/>
          <p:cNvSpPr>
            <a:spLocks noGrp="1"/>
          </p:cNvSpPr>
          <p:nvPr>
            <p:ph idx="1"/>
          </p:nvPr>
        </p:nvSpPr>
        <p:spPr>
          <a:xfrm>
            <a:off x="555171" y="2373086"/>
            <a:ext cx="11027229" cy="3753078"/>
          </a:xfrm>
        </p:spPr>
        <p:txBody>
          <a:bodyPr/>
          <a:lstStyle/>
          <a:p>
            <a:r>
              <a:rPr lang="it-IT" dirty="0"/>
              <a:t>AREE CULTURALI:</a:t>
            </a:r>
          </a:p>
          <a:p>
            <a:pPr marL="514350" indent="-514350">
              <a:buAutoNum type="arabicParenR"/>
            </a:pPr>
            <a:r>
              <a:rPr lang="it-IT" dirty="0"/>
              <a:t>Area europea</a:t>
            </a:r>
          </a:p>
          <a:p>
            <a:pPr marL="514350" indent="-514350">
              <a:buAutoNum type="arabicParenR"/>
            </a:pPr>
            <a:r>
              <a:rPr lang="it-IT" dirty="0"/>
              <a:t>Area cinese</a:t>
            </a:r>
          </a:p>
          <a:p>
            <a:pPr marL="514350" indent="-514350">
              <a:buAutoNum type="arabicParenR"/>
            </a:pPr>
            <a:r>
              <a:rPr lang="it-IT" dirty="0"/>
              <a:t>Area slava</a:t>
            </a:r>
          </a:p>
          <a:p>
            <a:pPr marL="514350" indent="-514350">
              <a:buAutoNum type="arabicParenR"/>
            </a:pPr>
            <a:r>
              <a:rPr lang="it-IT" dirty="0"/>
              <a:t>Area islamica</a:t>
            </a:r>
          </a:p>
          <a:p>
            <a:pPr marL="514350" indent="-514350">
              <a:buAutoNum type="arabicParenR"/>
            </a:pPr>
            <a:r>
              <a:rPr lang="it-IT" dirty="0"/>
              <a:t>Area negro-africana</a:t>
            </a:r>
          </a:p>
          <a:p>
            <a:pPr marL="514350" indent="-514350">
              <a:buAutoNum type="arabicParenR"/>
            </a:pPr>
            <a:r>
              <a:rPr lang="it-IT" dirty="0"/>
              <a:t>Area latino-americana</a:t>
            </a:r>
          </a:p>
          <a:p>
            <a:pPr marL="514350" indent="-514350">
              <a:buAutoNum type="arabicParenR"/>
            </a:pP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br>
              <a:rPr lang="it-IT" dirty="0"/>
            </a:br>
            <a:r>
              <a:rPr lang="it-IT" dirty="0"/>
              <a:t>DISCRIMINANTE RELIGIOSA</a:t>
            </a:r>
          </a:p>
        </p:txBody>
      </p:sp>
      <p:sp>
        <p:nvSpPr>
          <p:cNvPr id="3" name="Segnaposto contenuto 2"/>
          <p:cNvSpPr>
            <a:spLocks noGrp="1"/>
          </p:cNvSpPr>
          <p:nvPr>
            <p:ph idx="1"/>
          </p:nvPr>
        </p:nvSpPr>
        <p:spPr>
          <a:xfrm>
            <a:off x="664029" y="2122714"/>
            <a:ext cx="11419114" cy="3940629"/>
          </a:xfrm>
        </p:spPr>
        <p:txBody>
          <a:bodyPr>
            <a:normAutofit/>
          </a:bodyPr>
          <a:lstStyle/>
          <a:p>
            <a:r>
              <a:rPr lang="it-IT" dirty="0"/>
              <a:t>Ciò che interessa alla geografia politica e alla geopolitica è capire l’influenza che le religioni hanno avuto e hanno sulla organizzazione politica territoriale, il legami e le cesure che creano nelle relazioni internazionali, il contributo che forniscono all’evoluzione della società</a:t>
            </a:r>
          </a:p>
          <a:p>
            <a:r>
              <a:rPr lang="it-IT" b="1" dirty="0"/>
              <a:t>Religione</a:t>
            </a:r>
            <a:r>
              <a:rPr lang="it-IT" dirty="0"/>
              <a:t>= elemento vivo della cultura di oggi</a:t>
            </a:r>
          </a:p>
          <a:p>
            <a:r>
              <a:rPr lang="it-IT" dirty="0"/>
              <a:t>Alcune costituiscono un fattore determinante nella politica di uno Stato (shintoismo in Giappone)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r>
              <a:rPr lang="it-IT" dirty="0"/>
              <a:t>DISCRIMINANTE RELIGIOSA</a:t>
            </a:r>
          </a:p>
        </p:txBody>
      </p:sp>
      <p:sp>
        <p:nvSpPr>
          <p:cNvPr id="3" name="Segnaposto contenuto 2"/>
          <p:cNvSpPr>
            <a:spLocks noGrp="1"/>
          </p:cNvSpPr>
          <p:nvPr>
            <p:ph idx="1"/>
          </p:nvPr>
        </p:nvSpPr>
        <p:spPr>
          <a:xfrm>
            <a:off x="653143" y="1959428"/>
            <a:ext cx="10929257" cy="4469967"/>
          </a:xfrm>
        </p:spPr>
        <p:txBody>
          <a:bodyPr>
            <a:normAutofit/>
          </a:bodyPr>
          <a:lstStyle/>
          <a:p>
            <a:r>
              <a:rPr lang="it-IT" dirty="0"/>
              <a:t>Oggi forte laicizzazione società</a:t>
            </a:r>
          </a:p>
          <a:p>
            <a:r>
              <a:rPr lang="it-IT" dirty="0"/>
              <a:t>Constatare come una determinata cultura religiosa si accompagna a un determinato sviluppo socioeconomico</a:t>
            </a:r>
          </a:p>
          <a:p>
            <a:r>
              <a:rPr lang="it-IT" dirty="0"/>
              <a:t>Si può notare un parallelismo tra cultura religiosa di un popolo e la sua storia</a:t>
            </a:r>
          </a:p>
          <a:p>
            <a:r>
              <a:rPr lang="it-IT" dirty="0"/>
              <a:t>Legami che la cultura religiosa crea e le relazioni internazionali</a:t>
            </a:r>
          </a:p>
          <a:p>
            <a:r>
              <a:rPr lang="it-IT" dirty="0"/>
              <a:t>Tra progetto sociale e realizzazione dei governi</a:t>
            </a:r>
          </a:p>
          <a:p>
            <a:r>
              <a:rPr lang="it-IT" dirty="0"/>
              <a:t>Tra divieti religiosi e problematiche conseguenti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dirty="0"/>
            </a:br>
            <a:br>
              <a:rPr lang="it-IT" dirty="0"/>
            </a:br>
            <a:br>
              <a:rPr lang="it-IT" dirty="0"/>
            </a:br>
            <a:br>
              <a:rPr lang="it-IT" dirty="0"/>
            </a:br>
            <a:r>
              <a:rPr lang="it-IT" dirty="0"/>
              <a:t>PRINCIPALI RELIGIONI NEL MONDO</a:t>
            </a:r>
          </a:p>
        </p:txBody>
      </p:sp>
      <p:sp>
        <p:nvSpPr>
          <p:cNvPr id="3" name="Segnaposto contenuto 2"/>
          <p:cNvSpPr>
            <a:spLocks noGrp="1"/>
          </p:cNvSpPr>
          <p:nvPr>
            <p:ph idx="1"/>
          </p:nvPr>
        </p:nvSpPr>
        <p:spPr/>
        <p:txBody>
          <a:bodyPr>
            <a:normAutofit/>
          </a:bodyPr>
          <a:lstStyle/>
          <a:p>
            <a:pPr marL="514350" indent="-514350">
              <a:buAutoNum type="arabicParenR"/>
            </a:pPr>
            <a:r>
              <a:rPr lang="it-IT" dirty="0"/>
              <a:t>CRISTIANESIMO</a:t>
            </a:r>
          </a:p>
          <a:p>
            <a:pPr marL="514350" indent="-514350">
              <a:buAutoNum type="arabicParenR"/>
            </a:pPr>
            <a:r>
              <a:rPr lang="it-IT" dirty="0"/>
              <a:t>ISLAMISMO</a:t>
            </a:r>
          </a:p>
          <a:p>
            <a:pPr marL="514350" indent="-514350">
              <a:buAutoNum type="arabicParenR"/>
            </a:pPr>
            <a:r>
              <a:rPr lang="it-IT" dirty="0"/>
              <a:t>EBRAISMO</a:t>
            </a:r>
          </a:p>
          <a:p>
            <a:pPr marL="514350" indent="-514350">
              <a:buAutoNum type="arabicParenR"/>
            </a:pPr>
            <a:r>
              <a:rPr lang="it-IT" dirty="0"/>
              <a:t>INDUISMO</a:t>
            </a:r>
          </a:p>
          <a:p>
            <a:pPr marL="514350" indent="-514350">
              <a:buAutoNum type="arabicParenR"/>
            </a:pPr>
            <a:r>
              <a:rPr lang="it-IT" dirty="0"/>
              <a:t>CONFUCIANESIMO, TAOISMO E BUDDISMO</a:t>
            </a:r>
          </a:p>
          <a:p>
            <a:pPr marL="514350" indent="-514350">
              <a:buAutoNum type="arabicParenR"/>
            </a:pPr>
            <a:r>
              <a:rPr lang="it-IT" dirty="0"/>
              <a:t>SHINTOISMO</a:t>
            </a:r>
          </a:p>
          <a:p>
            <a:pPr marL="514350" indent="-514350">
              <a:buAutoNum type="arabicParenR"/>
            </a:pPr>
            <a:r>
              <a:rPr lang="it-IT" dirty="0"/>
              <a:t>ANIMISMO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lstStyle/>
          <a:p>
            <a:pPr algn="ctr"/>
            <a:br>
              <a:rPr lang="it-IT" dirty="0"/>
            </a:br>
            <a:br>
              <a:rPr lang="it-IT" dirty="0"/>
            </a:br>
            <a:br>
              <a:rPr lang="it-IT" dirty="0"/>
            </a:br>
            <a:r>
              <a:rPr lang="it-IT" dirty="0"/>
              <a:t>FENOMENO ETNICO</a:t>
            </a:r>
          </a:p>
        </p:txBody>
      </p:sp>
      <p:sp>
        <p:nvSpPr>
          <p:cNvPr id="3" name="Segnaposto contenuto 2"/>
          <p:cNvSpPr>
            <a:spLocks noGrp="1"/>
          </p:cNvSpPr>
          <p:nvPr>
            <p:ph idx="1"/>
          </p:nvPr>
        </p:nvSpPr>
        <p:spPr>
          <a:xfrm>
            <a:off x="587829" y="1872343"/>
            <a:ext cx="11299371" cy="4253821"/>
          </a:xfrm>
        </p:spPr>
        <p:txBody>
          <a:bodyPr>
            <a:normAutofit/>
          </a:bodyPr>
          <a:lstStyle/>
          <a:p>
            <a:r>
              <a:rPr lang="it-IT" dirty="0"/>
              <a:t>Società contemporanee, ricche o povere, sempre più frammentate da un individualismo di massa</a:t>
            </a:r>
          </a:p>
          <a:p>
            <a:r>
              <a:rPr lang="it-IT" dirty="0"/>
              <a:t>Da un lato evoluzione economia attraverso mondializzazione e globalizzazione</a:t>
            </a:r>
          </a:p>
          <a:p>
            <a:r>
              <a:rPr lang="it-IT" dirty="0"/>
              <a:t>Dall’altro, in palese contraddizione, viviamo la riscoperta di identità più ristrette, etniche, religiose o di gruppo</a:t>
            </a:r>
          </a:p>
          <a:p>
            <a:r>
              <a:rPr lang="it-IT" dirty="0"/>
              <a:t>Popoli in pericolo di morte (fonti Organizzazione Medici senza Frontiere): azeri, armeni bosniaci, curdi, mozambicani, peruviani, somali, tuareg…</a:t>
            </a: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MONDO CRISTIANO</a:t>
            </a:r>
          </a:p>
        </p:txBody>
      </p:sp>
      <p:sp>
        <p:nvSpPr>
          <p:cNvPr id="3" name="Segnaposto contenuto 2"/>
          <p:cNvSpPr>
            <a:spLocks noGrp="1"/>
          </p:cNvSpPr>
          <p:nvPr>
            <p:ph idx="1"/>
          </p:nvPr>
        </p:nvSpPr>
        <p:spPr>
          <a:xfrm>
            <a:off x="566057" y="1412776"/>
            <a:ext cx="11114314" cy="4846510"/>
          </a:xfrm>
        </p:spPr>
        <p:txBody>
          <a:bodyPr>
            <a:normAutofit/>
          </a:bodyPr>
          <a:lstStyle/>
          <a:p>
            <a:r>
              <a:rPr lang="it-IT" b="1" dirty="0"/>
              <a:t>CATTOLICESIMO</a:t>
            </a:r>
            <a:r>
              <a:rPr lang="it-IT" dirty="0"/>
              <a:t>: maggiore Chiesa del cristianesimo occidentale- organizzazione gerarchica-Papa- culto sacramentale e centrato sulla Messa – dottrina tratta dalle sacre scritture – storicamente stretti rapporti tra Stato e Chiesa</a:t>
            </a:r>
          </a:p>
          <a:p>
            <a:r>
              <a:rPr lang="it-IT" b="1" dirty="0"/>
              <a:t>CHIESA ORTODOSSA</a:t>
            </a:r>
            <a:r>
              <a:rPr lang="it-IT" dirty="0"/>
              <a:t>: comunione di Chiese autogovernatesi- patriarcati- sviluppi tradizione bizantina nel Cristianesimo  - Teologia trinitaria- misteri</a:t>
            </a:r>
          </a:p>
          <a:p>
            <a:r>
              <a:rPr lang="it-IT" b="1" dirty="0"/>
              <a:t>CHIESE RIFORMATE</a:t>
            </a:r>
            <a:r>
              <a:rPr lang="it-IT" dirty="0"/>
              <a:t>: riforma XVI-XVII sec- Martin Lutero, Calvino- rinnovazioni sociali e politiche semplificazione sacramenti e culto- superiorità Bibbia rispetto Papato – stato laicale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96908"/>
          </a:xfrm>
        </p:spPr>
        <p:txBody>
          <a:bodyPr>
            <a:normAutofit fontScale="90000"/>
          </a:bodyPr>
          <a:lstStyle/>
          <a:p>
            <a:pPr algn="ctr"/>
            <a:br>
              <a:rPr lang="it-IT" dirty="0"/>
            </a:br>
            <a:br>
              <a:rPr lang="it-IT" dirty="0"/>
            </a:br>
            <a:br>
              <a:rPr lang="it-IT" dirty="0"/>
            </a:br>
            <a:br>
              <a:rPr lang="it-IT" dirty="0"/>
            </a:br>
            <a:r>
              <a:rPr lang="it-IT" dirty="0"/>
              <a:t>CATTOLICESIMO E PROTESTANTESIMO</a:t>
            </a:r>
          </a:p>
        </p:txBody>
      </p:sp>
      <p:sp>
        <p:nvSpPr>
          <p:cNvPr id="3" name="Segnaposto contenuto 2"/>
          <p:cNvSpPr>
            <a:spLocks noGrp="1"/>
          </p:cNvSpPr>
          <p:nvPr>
            <p:ph idx="1"/>
          </p:nvPr>
        </p:nvSpPr>
        <p:spPr>
          <a:xfrm>
            <a:off x="816429" y="2209800"/>
            <a:ext cx="10798628" cy="4291034"/>
          </a:xfrm>
        </p:spPr>
        <p:txBody>
          <a:bodyPr>
            <a:normAutofit/>
          </a:bodyPr>
          <a:lstStyle/>
          <a:p>
            <a:r>
              <a:rPr lang="it-IT" b="1" dirty="0"/>
              <a:t>WEBER</a:t>
            </a:r>
            <a:r>
              <a:rPr lang="it-IT" dirty="0"/>
              <a:t>: connessione tra protestantesimo e capitalismo, protestanti = particolare tendenza al razionalismo economico</a:t>
            </a:r>
          </a:p>
          <a:p>
            <a:r>
              <a:rPr lang="it-IT" b="1" dirty="0"/>
              <a:t>Braduel</a:t>
            </a:r>
            <a:r>
              <a:rPr lang="it-IT" dirty="0"/>
              <a:t> lo contesta sostenendo che il capitalismo sarebbe figlio di una congiuntura economica favorevole ai Paesi Protestanti</a:t>
            </a:r>
          </a:p>
          <a:p>
            <a:r>
              <a:rPr lang="it-IT" dirty="0"/>
              <a:t>Conferma: attuale sviluppo occidente analogo in Paesi cattolici e protestanti</a:t>
            </a:r>
          </a:p>
          <a:p>
            <a:r>
              <a:rPr lang="it-IT" dirty="0"/>
              <a:t>Certo è che nell’America del sud i popoli hanno assorbito un cattolicesimo primitivo, miracolistico e medievale</a:t>
            </a:r>
          </a:p>
          <a:p>
            <a:pPr>
              <a:buNone/>
            </a:pP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CHIESA ORTODOSSA</a:t>
            </a:r>
          </a:p>
        </p:txBody>
      </p:sp>
      <p:sp>
        <p:nvSpPr>
          <p:cNvPr id="3" name="Segnaposto contenuto 2"/>
          <p:cNvSpPr>
            <a:spLocks noGrp="1"/>
          </p:cNvSpPr>
          <p:nvPr>
            <p:ph idx="1"/>
          </p:nvPr>
        </p:nvSpPr>
        <p:spPr>
          <a:xfrm>
            <a:off x="674913" y="1412776"/>
            <a:ext cx="11179629" cy="4857395"/>
          </a:xfrm>
        </p:spPr>
        <p:txBody>
          <a:bodyPr>
            <a:normAutofit lnSpcReduction="10000"/>
          </a:bodyPr>
          <a:lstStyle/>
          <a:p>
            <a:r>
              <a:rPr lang="it-IT" b="1" dirty="0"/>
              <a:t>Europa orientale e Medioriente</a:t>
            </a:r>
          </a:p>
          <a:p>
            <a:r>
              <a:rPr lang="it-IT" dirty="0"/>
              <a:t>Minore unità rispetto Chiesa cattolica</a:t>
            </a:r>
          </a:p>
          <a:p>
            <a:r>
              <a:rPr lang="it-IT" dirty="0"/>
              <a:t>Nelle varie nazioni esistono Chiese indipendenti</a:t>
            </a:r>
          </a:p>
          <a:p>
            <a:r>
              <a:rPr lang="it-IT" dirty="0"/>
              <a:t>Forte </a:t>
            </a:r>
            <a:r>
              <a:rPr lang="it-IT" b="1" dirty="0"/>
              <a:t>componente nazionale e nazionalista </a:t>
            </a:r>
            <a:r>
              <a:rPr lang="it-IT" dirty="0"/>
              <a:t>spesso sposata con identità etnica di alcune regioni: conflitto iugoslavo</a:t>
            </a:r>
          </a:p>
          <a:p>
            <a:r>
              <a:rPr lang="it-IT" dirty="0"/>
              <a:t>Esautoramento Chiese ortodosse da parte dei </a:t>
            </a:r>
            <a:r>
              <a:rPr lang="it-IT" b="1" dirty="0"/>
              <a:t>regimi comunisti</a:t>
            </a:r>
            <a:r>
              <a:rPr lang="it-IT" dirty="0"/>
              <a:t>, anche persecuzioni</a:t>
            </a:r>
          </a:p>
          <a:p>
            <a:r>
              <a:rPr lang="it-IT" dirty="0"/>
              <a:t>Ateismo regimi comunisti anche contro cattolici (Polonia e Lituania) e musulmani (repubbliche asiatiche URSS)</a:t>
            </a:r>
          </a:p>
          <a:p>
            <a:r>
              <a:rPr lang="it-IT" dirty="0"/>
              <a:t>Dopo il crollo URSS risveglio religioso e rinnovata autorità nelle vicende politiche e sociali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96908"/>
          </a:xfrm>
        </p:spPr>
        <p:txBody>
          <a:bodyPr>
            <a:normAutofit/>
          </a:bodyPr>
          <a:lstStyle/>
          <a:p>
            <a:pPr algn="ctr"/>
            <a:r>
              <a:rPr lang="it-IT" dirty="0"/>
              <a:t>MONDO ISLAMICO</a:t>
            </a:r>
          </a:p>
        </p:txBody>
      </p:sp>
      <p:sp>
        <p:nvSpPr>
          <p:cNvPr id="3" name="Segnaposto contenuto 2"/>
          <p:cNvSpPr>
            <a:spLocks noGrp="1"/>
          </p:cNvSpPr>
          <p:nvPr>
            <p:ph idx="1"/>
          </p:nvPr>
        </p:nvSpPr>
        <p:spPr>
          <a:xfrm>
            <a:off x="108857" y="1412776"/>
            <a:ext cx="12083143" cy="4476395"/>
          </a:xfrm>
        </p:spPr>
        <p:txBody>
          <a:bodyPr>
            <a:normAutofit lnSpcReduction="10000"/>
          </a:bodyPr>
          <a:lstStyle/>
          <a:p>
            <a:r>
              <a:rPr lang="it-IT" dirty="0"/>
              <a:t>No distinzione sfera religiosa e vita pratica</a:t>
            </a:r>
          </a:p>
          <a:p>
            <a:r>
              <a:rPr lang="it-IT" dirty="0"/>
              <a:t>Legge dell’Islam (</a:t>
            </a:r>
            <a:r>
              <a:rPr lang="it-IT" b="1" dirty="0"/>
              <a:t>Shari’a</a:t>
            </a:r>
            <a:r>
              <a:rPr lang="it-IT" dirty="0"/>
              <a:t>) copre tutti gli aspetti dell’attività umana</a:t>
            </a:r>
          </a:p>
          <a:p>
            <a:r>
              <a:rPr lang="it-IT" dirty="0"/>
              <a:t>Complessità mondo islamico</a:t>
            </a:r>
          </a:p>
          <a:p>
            <a:r>
              <a:rPr lang="it-IT" b="1" dirty="0"/>
              <a:t>Fondamentalismo</a:t>
            </a:r>
            <a:r>
              <a:rPr lang="it-IT" dirty="0"/>
              <a:t> islamico (talebani in Afganistan)</a:t>
            </a:r>
          </a:p>
          <a:p>
            <a:r>
              <a:rPr lang="it-IT" dirty="0"/>
              <a:t>Ruolo marginale </a:t>
            </a:r>
            <a:r>
              <a:rPr lang="it-IT" b="1" dirty="0"/>
              <a:t>donne</a:t>
            </a:r>
          </a:p>
          <a:p>
            <a:r>
              <a:rPr lang="it-IT" dirty="0"/>
              <a:t>Braduel: poiché la vita religiosa determina ogni atto della vita, la stessa industrializzazione si presenta come “un cerchio di fuoco da attraversare in un balzo”</a:t>
            </a:r>
          </a:p>
          <a:p>
            <a:r>
              <a:rPr lang="it-IT" dirty="0"/>
              <a:t>Distinzione tra </a:t>
            </a:r>
            <a:r>
              <a:rPr lang="it-IT" b="1" dirty="0"/>
              <a:t>sunniti</a:t>
            </a:r>
            <a:r>
              <a:rPr lang="it-IT" dirty="0"/>
              <a:t> (maggioranza democratica) e </a:t>
            </a:r>
            <a:r>
              <a:rPr lang="it-IT" b="1" dirty="0"/>
              <a:t>sciiti </a:t>
            </a:r>
            <a:r>
              <a:rPr lang="it-IT" dirty="0"/>
              <a:t>(minoranza, Imam, conquista potere politico e militare)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E1A76-5576-A869-B492-D0A4FA31255E}"/>
              </a:ext>
            </a:extLst>
          </p:cNvPr>
          <p:cNvSpPr>
            <a:spLocks noGrp="1"/>
          </p:cNvSpPr>
          <p:nvPr>
            <p:ph type="title"/>
          </p:nvPr>
        </p:nvSpPr>
        <p:spPr/>
        <p:txBody>
          <a:bodyPr/>
          <a:lstStyle/>
          <a:p>
            <a:pPr algn="ctr"/>
            <a:br>
              <a:rPr lang="it-IT" dirty="0"/>
            </a:br>
            <a:br>
              <a:rPr lang="it-IT" dirty="0"/>
            </a:br>
            <a:br>
              <a:rPr lang="it-IT" dirty="0"/>
            </a:br>
            <a:r>
              <a:rPr lang="it-IT" dirty="0"/>
              <a:t>MONDO ISLAMICO</a:t>
            </a:r>
          </a:p>
        </p:txBody>
      </p:sp>
      <p:sp>
        <p:nvSpPr>
          <p:cNvPr id="3" name="Segnaposto contenuto 2">
            <a:extLst>
              <a:ext uri="{FF2B5EF4-FFF2-40B4-BE49-F238E27FC236}">
                <a16:creationId xmlns:a16="http://schemas.microsoft.com/office/drawing/2014/main" id="{0D181BCC-7A23-CD62-4041-170344B2EECB}"/>
              </a:ext>
            </a:extLst>
          </p:cNvPr>
          <p:cNvSpPr>
            <a:spLocks noGrp="1"/>
          </p:cNvSpPr>
          <p:nvPr>
            <p:ph idx="1"/>
          </p:nvPr>
        </p:nvSpPr>
        <p:spPr/>
        <p:txBody>
          <a:bodyPr>
            <a:normAutofit fontScale="92500"/>
          </a:bodyPr>
          <a:lstStyle/>
          <a:p>
            <a:pPr algn="l"/>
            <a:r>
              <a:rPr lang="it-IT" b="1" i="0" u="none" strike="noStrike" dirty="0">
                <a:solidFill>
                  <a:srgbClr val="DD9933"/>
                </a:solidFill>
                <a:effectLst/>
                <a:latin typeface="Helvetica Neue"/>
                <a:hlinkClick r:id="rId2"/>
              </a:rPr>
              <a:t>Maometto </a:t>
            </a:r>
            <a:r>
              <a:rPr lang="it-IT" b="0" i="0" dirty="0">
                <a:solidFill>
                  <a:srgbClr val="000000"/>
                </a:solidFill>
                <a:effectLst/>
                <a:latin typeface="Helvetica Neue"/>
              </a:rPr>
              <a:t>morì nel 632 d.C. senza aver indicato il suo successore né i criteri da seguire per la successione. Si scatenarono violente </a:t>
            </a:r>
            <a:r>
              <a:rPr lang="it-IT" b="1" i="0" dirty="0">
                <a:solidFill>
                  <a:srgbClr val="000000"/>
                </a:solidFill>
                <a:effectLst/>
                <a:latin typeface="Helvetica Neue"/>
              </a:rPr>
              <a:t>lotte per il potere</a:t>
            </a:r>
            <a:r>
              <a:rPr lang="it-IT" b="0" i="0" dirty="0">
                <a:solidFill>
                  <a:srgbClr val="000000"/>
                </a:solidFill>
                <a:effectLst/>
                <a:latin typeface="Helvetica Neue"/>
              </a:rPr>
              <a:t> che coinvolsero tre grandi fazioni:</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compagni</a:t>
            </a:r>
            <a:r>
              <a:rPr lang="it-IT" b="0" i="0" dirty="0">
                <a:solidFill>
                  <a:srgbClr val="000000"/>
                </a:solidFill>
                <a:effectLst/>
                <a:latin typeface="Roboto" panose="02000000000000000000" pitchFamily="2" charset="0"/>
              </a:rPr>
              <a:t> del Profeta Maometto: essi volevano che il successore fosse eletto tra i primi seguaci di Maometto.</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sostenitori</a:t>
            </a:r>
            <a:r>
              <a:rPr lang="it-IT" b="0" i="0" dirty="0">
                <a:solidFill>
                  <a:srgbClr val="000000"/>
                </a:solidFill>
                <a:effectLst/>
                <a:latin typeface="Roboto" panose="02000000000000000000" pitchFamily="2" charset="0"/>
              </a:rPr>
              <a:t> degli Omayyadi, un potente clan di famiglie della Mecca.</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legittimisti</a:t>
            </a:r>
            <a:r>
              <a:rPr lang="it-IT" b="0" i="0" dirty="0">
                <a:solidFill>
                  <a:srgbClr val="000000"/>
                </a:solidFill>
                <a:effectLst/>
                <a:latin typeface="Roboto" panose="02000000000000000000" pitchFamily="2" charset="0"/>
              </a:rPr>
              <a:t>: contrari all’elezione del successore, proponevano un criterio dinastico-ereditario per cui il prescelto avrebbe dovuto essere un membro della famiglia di Maometto.</a:t>
            </a:r>
          </a:p>
          <a:p>
            <a:endParaRPr lang="it-IT" dirty="0"/>
          </a:p>
        </p:txBody>
      </p:sp>
    </p:spTree>
    <p:extLst>
      <p:ext uri="{BB962C8B-B14F-4D97-AF65-F5344CB8AC3E}">
        <p14:creationId xmlns:p14="http://schemas.microsoft.com/office/powerpoint/2010/main" val="274467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8E1A76-5576-A869-B492-D0A4FA31255E}"/>
              </a:ext>
            </a:extLst>
          </p:cNvPr>
          <p:cNvSpPr>
            <a:spLocks noGrp="1"/>
          </p:cNvSpPr>
          <p:nvPr>
            <p:ph type="title"/>
          </p:nvPr>
        </p:nvSpPr>
        <p:spPr/>
        <p:txBody>
          <a:bodyPr/>
          <a:lstStyle/>
          <a:p>
            <a:pPr algn="ctr"/>
            <a:br>
              <a:rPr lang="it-IT" dirty="0"/>
            </a:br>
            <a:br>
              <a:rPr lang="it-IT" dirty="0"/>
            </a:br>
            <a:br>
              <a:rPr lang="it-IT" dirty="0"/>
            </a:br>
            <a:r>
              <a:rPr lang="it-IT" dirty="0"/>
              <a:t>MONDO ISLAMICO</a:t>
            </a:r>
          </a:p>
        </p:txBody>
      </p:sp>
      <p:sp>
        <p:nvSpPr>
          <p:cNvPr id="3" name="Segnaposto contenuto 2">
            <a:extLst>
              <a:ext uri="{FF2B5EF4-FFF2-40B4-BE49-F238E27FC236}">
                <a16:creationId xmlns:a16="http://schemas.microsoft.com/office/drawing/2014/main" id="{0D181BCC-7A23-CD62-4041-170344B2EECB}"/>
              </a:ext>
            </a:extLst>
          </p:cNvPr>
          <p:cNvSpPr>
            <a:spLocks noGrp="1"/>
          </p:cNvSpPr>
          <p:nvPr>
            <p:ph idx="1"/>
          </p:nvPr>
        </p:nvSpPr>
        <p:spPr/>
        <p:txBody>
          <a:bodyPr>
            <a:normAutofit fontScale="92500"/>
          </a:bodyPr>
          <a:lstStyle/>
          <a:p>
            <a:pPr algn="l"/>
            <a:r>
              <a:rPr lang="it-IT" b="1" i="0" u="none" strike="noStrike" dirty="0">
                <a:solidFill>
                  <a:srgbClr val="DD9933"/>
                </a:solidFill>
                <a:effectLst/>
                <a:latin typeface="Helvetica Neue"/>
                <a:hlinkClick r:id="rId2"/>
              </a:rPr>
              <a:t>Maometto </a:t>
            </a:r>
            <a:r>
              <a:rPr lang="it-IT" b="0" i="0" dirty="0">
                <a:solidFill>
                  <a:srgbClr val="000000"/>
                </a:solidFill>
                <a:effectLst/>
                <a:latin typeface="Helvetica Neue"/>
              </a:rPr>
              <a:t>morì nel 632 d.C. senza aver indicato il suo successore né i criteri da seguire per la successione. Si scatenarono violente </a:t>
            </a:r>
            <a:r>
              <a:rPr lang="it-IT" b="1" i="0" dirty="0">
                <a:solidFill>
                  <a:srgbClr val="000000"/>
                </a:solidFill>
                <a:effectLst/>
                <a:latin typeface="Helvetica Neue"/>
              </a:rPr>
              <a:t>lotte per il potere</a:t>
            </a:r>
            <a:r>
              <a:rPr lang="it-IT" b="0" i="0" dirty="0">
                <a:solidFill>
                  <a:srgbClr val="000000"/>
                </a:solidFill>
                <a:effectLst/>
                <a:latin typeface="Helvetica Neue"/>
              </a:rPr>
              <a:t> che coinvolsero tre grandi fazioni:</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compagni</a:t>
            </a:r>
            <a:r>
              <a:rPr lang="it-IT" b="0" i="0" dirty="0">
                <a:solidFill>
                  <a:srgbClr val="000000"/>
                </a:solidFill>
                <a:effectLst/>
                <a:latin typeface="Roboto" panose="02000000000000000000" pitchFamily="2" charset="0"/>
              </a:rPr>
              <a:t> del Profeta Maometto: essi volevano che il successore fosse eletto tra i primi seguaci di Maometto.</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sostenitori</a:t>
            </a:r>
            <a:r>
              <a:rPr lang="it-IT" b="0" i="0" dirty="0">
                <a:solidFill>
                  <a:srgbClr val="000000"/>
                </a:solidFill>
                <a:effectLst/>
                <a:latin typeface="Roboto" panose="02000000000000000000" pitchFamily="2" charset="0"/>
              </a:rPr>
              <a:t> degli Omayyadi, un potente clan di famiglie della Mecca.</a:t>
            </a:r>
          </a:p>
          <a:p>
            <a:pPr algn="l">
              <a:buFont typeface="+mj-lt"/>
              <a:buAutoNum type="arabicPeriod"/>
            </a:pPr>
            <a:r>
              <a:rPr lang="it-IT" b="0" i="0" dirty="0">
                <a:solidFill>
                  <a:srgbClr val="000000"/>
                </a:solidFill>
                <a:effectLst/>
                <a:latin typeface="Roboto" panose="02000000000000000000" pitchFamily="2" charset="0"/>
              </a:rPr>
              <a:t>I </a:t>
            </a:r>
            <a:r>
              <a:rPr lang="it-IT" b="1" i="0" dirty="0">
                <a:solidFill>
                  <a:srgbClr val="000000"/>
                </a:solidFill>
                <a:effectLst/>
                <a:latin typeface="Roboto" panose="02000000000000000000" pitchFamily="2" charset="0"/>
              </a:rPr>
              <a:t>legittimisti</a:t>
            </a:r>
            <a:r>
              <a:rPr lang="it-IT" b="0" i="0" dirty="0">
                <a:solidFill>
                  <a:srgbClr val="000000"/>
                </a:solidFill>
                <a:effectLst/>
                <a:latin typeface="Roboto" panose="02000000000000000000" pitchFamily="2" charset="0"/>
              </a:rPr>
              <a:t>: contrari all’elezione del successore, proponevano un criterio dinastico-ereditario per cui il prescelto avrebbe dovuto essere un membro della famiglia di Maometto.</a:t>
            </a:r>
          </a:p>
          <a:p>
            <a:endParaRPr lang="it-IT" dirty="0"/>
          </a:p>
        </p:txBody>
      </p:sp>
    </p:spTree>
    <p:extLst>
      <p:ext uri="{BB962C8B-B14F-4D97-AF65-F5344CB8AC3E}">
        <p14:creationId xmlns:p14="http://schemas.microsoft.com/office/powerpoint/2010/main" val="2434862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E0361-DA58-C471-8342-7E5608C0BF3B}"/>
              </a:ext>
            </a:extLst>
          </p:cNvPr>
          <p:cNvSpPr>
            <a:spLocks noGrp="1"/>
          </p:cNvSpPr>
          <p:nvPr>
            <p:ph type="title"/>
          </p:nvPr>
        </p:nvSpPr>
        <p:spPr/>
        <p:txBody>
          <a:bodyPr/>
          <a:lstStyle/>
          <a:p>
            <a:pPr algn="ctr"/>
            <a:br>
              <a:rPr lang="it-IT" dirty="0"/>
            </a:br>
            <a:br>
              <a:rPr lang="it-IT" dirty="0"/>
            </a:br>
            <a:br>
              <a:rPr lang="it-IT" dirty="0"/>
            </a:br>
            <a:br>
              <a:rPr lang="it-IT" dirty="0"/>
            </a:br>
            <a:r>
              <a:rPr lang="it-IT" dirty="0"/>
              <a:t>MONDO ISLAMICO</a:t>
            </a:r>
          </a:p>
        </p:txBody>
      </p:sp>
      <p:sp>
        <p:nvSpPr>
          <p:cNvPr id="3" name="Segnaposto contenuto 2">
            <a:extLst>
              <a:ext uri="{FF2B5EF4-FFF2-40B4-BE49-F238E27FC236}">
                <a16:creationId xmlns:a16="http://schemas.microsoft.com/office/drawing/2014/main" id="{55616AD6-9368-A6FD-65CF-F1D247837265}"/>
              </a:ext>
            </a:extLst>
          </p:cNvPr>
          <p:cNvSpPr>
            <a:spLocks noGrp="1"/>
          </p:cNvSpPr>
          <p:nvPr>
            <p:ph idx="1"/>
          </p:nvPr>
        </p:nvSpPr>
        <p:spPr/>
        <p:txBody>
          <a:bodyPr>
            <a:normAutofit lnSpcReduction="10000"/>
          </a:bodyPr>
          <a:lstStyle/>
          <a:p>
            <a:r>
              <a:rPr lang="it-IT" b="0" i="0" dirty="0">
                <a:solidFill>
                  <a:srgbClr val="000000"/>
                </a:solidFill>
                <a:effectLst/>
                <a:latin typeface="Helvetica Neue"/>
              </a:rPr>
              <a:t>Prevalse il criterio elettivo e venne scelto come successore di Maometto un membro della corrente dei compagni, </a:t>
            </a:r>
            <a:r>
              <a:rPr lang="it-IT" b="1" i="0" dirty="0">
                <a:solidFill>
                  <a:srgbClr val="000000"/>
                </a:solidFill>
                <a:effectLst/>
                <a:latin typeface="Helvetica Neue"/>
              </a:rPr>
              <a:t>Abu Bakr</a:t>
            </a:r>
            <a:r>
              <a:rPr lang="it-IT" b="0" i="0" dirty="0">
                <a:solidFill>
                  <a:srgbClr val="000000"/>
                </a:solidFill>
                <a:effectLst/>
                <a:latin typeface="Helvetica Neue"/>
              </a:rPr>
              <a:t> (632-634), che assunse il titolo di </a:t>
            </a:r>
            <a:r>
              <a:rPr lang="it-IT" b="1" i="0" dirty="0">
                <a:solidFill>
                  <a:srgbClr val="000000"/>
                </a:solidFill>
                <a:effectLst/>
                <a:latin typeface="Helvetica Neue"/>
              </a:rPr>
              <a:t>califfo</a:t>
            </a:r>
            <a:r>
              <a:rPr lang="it-IT" b="0" i="0" dirty="0">
                <a:solidFill>
                  <a:srgbClr val="000000"/>
                </a:solidFill>
                <a:effectLst/>
                <a:latin typeface="Helvetica Neue"/>
              </a:rPr>
              <a:t> (dall’arabo </a:t>
            </a:r>
            <a:r>
              <a:rPr lang="it-IT" b="0" i="1" dirty="0" err="1">
                <a:solidFill>
                  <a:srgbClr val="000000"/>
                </a:solidFill>
                <a:effectLst/>
                <a:latin typeface="Helvetica Neue"/>
              </a:rPr>
              <a:t>khalifa</a:t>
            </a:r>
            <a:r>
              <a:rPr lang="it-IT" b="0" i="0" dirty="0">
                <a:solidFill>
                  <a:srgbClr val="000000"/>
                </a:solidFill>
                <a:effectLst/>
                <a:latin typeface="Helvetica Neue"/>
              </a:rPr>
              <a:t>, “successore”, “vicario”).</a:t>
            </a:r>
            <a:br>
              <a:rPr lang="it-IT" dirty="0"/>
            </a:br>
            <a:r>
              <a:rPr lang="it-IT" b="0" i="0" dirty="0">
                <a:solidFill>
                  <a:srgbClr val="000000"/>
                </a:solidFill>
                <a:effectLst/>
                <a:latin typeface="Helvetica Neue"/>
              </a:rPr>
              <a:t>Nel 634 gli successe </a:t>
            </a:r>
            <a:r>
              <a:rPr lang="it-IT" b="1" i="0" dirty="0">
                <a:solidFill>
                  <a:srgbClr val="000000"/>
                </a:solidFill>
                <a:effectLst/>
                <a:latin typeface="Helvetica Neue"/>
              </a:rPr>
              <a:t>Omar</a:t>
            </a:r>
            <a:r>
              <a:rPr lang="it-IT" b="0" i="0" dirty="0">
                <a:solidFill>
                  <a:srgbClr val="000000"/>
                </a:solidFill>
                <a:effectLst/>
                <a:latin typeface="Helvetica Neue"/>
              </a:rPr>
              <a:t> che regnò per dieci anni. Nel 644 seguì </a:t>
            </a:r>
            <a:r>
              <a:rPr lang="it-IT" b="1" i="0" dirty="0">
                <a:solidFill>
                  <a:srgbClr val="000000"/>
                </a:solidFill>
                <a:effectLst/>
                <a:latin typeface="Helvetica Neue"/>
              </a:rPr>
              <a:t>Othman</a:t>
            </a:r>
            <a:r>
              <a:rPr lang="it-IT" b="0" i="0" dirty="0">
                <a:solidFill>
                  <a:srgbClr val="000000"/>
                </a:solidFill>
                <a:effectLst/>
                <a:latin typeface="Helvetica Neue"/>
              </a:rPr>
              <a:t>. Quando questi nel 656 venne assassinato, gli successe </a:t>
            </a:r>
            <a:r>
              <a:rPr lang="it-IT" b="1" i="0" dirty="0">
                <a:solidFill>
                  <a:srgbClr val="000000"/>
                </a:solidFill>
                <a:effectLst/>
                <a:latin typeface="Helvetica Neue"/>
              </a:rPr>
              <a:t>Alì</a:t>
            </a:r>
            <a:r>
              <a:rPr lang="it-IT" b="0" i="0" dirty="0">
                <a:solidFill>
                  <a:srgbClr val="000000"/>
                </a:solidFill>
                <a:effectLst/>
                <a:latin typeface="Helvetica Neue"/>
              </a:rPr>
              <a:t> (656-660), cugino e genero di Maometto, esponente dei legittimisti. Gli si opposero gli esponenti dell’aristocrazia delle principali città arabe e delle nuove province conquistate, guidati da </a:t>
            </a:r>
            <a:r>
              <a:rPr lang="it-IT" b="1" i="0" dirty="0" err="1">
                <a:solidFill>
                  <a:srgbClr val="000000"/>
                </a:solidFill>
                <a:effectLst/>
                <a:latin typeface="Helvetica Neue"/>
              </a:rPr>
              <a:t>Mu’awiya</a:t>
            </a:r>
            <a:r>
              <a:rPr lang="it-IT" b="0" i="0" dirty="0">
                <a:solidFill>
                  <a:srgbClr val="000000"/>
                </a:solidFill>
                <a:effectLst/>
                <a:latin typeface="Helvetica Neue"/>
              </a:rPr>
              <a:t>, governatore della Siria e appartenente alla famiglia degli Omayyadi.</a:t>
            </a:r>
            <a:endParaRPr lang="it-IT" dirty="0"/>
          </a:p>
        </p:txBody>
      </p:sp>
    </p:spTree>
    <p:extLst>
      <p:ext uri="{BB962C8B-B14F-4D97-AF65-F5344CB8AC3E}">
        <p14:creationId xmlns:p14="http://schemas.microsoft.com/office/powerpoint/2010/main" val="184168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0488B-7132-FB39-6D83-0E3431914D88}"/>
              </a:ext>
            </a:extLst>
          </p:cNvPr>
          <p:cNvSpPr>
            <a:spLocks noGrp="1"/>
          </p:cNvSpPr>
          <p:nvPr>
            <p:ph type="title"/>
          </p:nvPr>
        </p:nvSpPr>
        <p:spPr/>
        <p:txBody>
          <a:bodyPr/>
          <a:lstStyle/>
          <a:p>
            <a:pPr algn="ctr"/>
            <a:br>
              <a:rPr lang="it-IT" dirty="0"/>
            </a:br>
            <a:br>
              <a:rPr lang="it-IT" dirty="0"/>
            </a:br>
            <a:br>
              <a:rPr lang="it-IT" dirty="0"/>
            </a:br>
            <a:br>
              <a:rPr lang="it-IT" dirty="0"/>
            </a:br>
            <a:r>
              <a:rPr lang="it-IT" dirty="0"/>
              <a:t>MONDO ISLAMICO</a:t>
            </a:r>
          </a:p>
        </p:txBody>
      </p:sp>
      <p:sp>
        <p:nvSpPr>
          <p:cNvPr id="3" name="Segnaposto contenuto 2">
            <a:extLst>
              <a:ext uri="{FF2B5EF4-FFF2-40B4-BE49-F238E27FC236}">
                <a16:creationId xmlns:a16="http://schemas.microsoft.com/office/drawing/2014/main" id="{17B35AAD-488C-0E89-2135-77ECC8B434BD}"/>
              </a:ext>
            </a:extLst>
          </p:cNvPr>
          <p:cNvSpPr>
            <a:spLocks noGrp="1"/>
          </p:cNvSpPr>
          <p:nvPr>
            <p:ph idx="1"/>
          </p:nvPr>
        </p:nvSpPr>
        <p:spPr/>
        <p:txBody>
          <a:bodyPr>
            <a:normAutofit lnSpcReduction="10000"/>
          </a:bodyPr>
          <a:lstStyle/>
          <a:p>
            <a:pPr algn="l"/>
            <a:r>
              <a:rPr lang="it-IT" b="1" i="0" dirty="0">
                <a:solidFill>
                  <a:srgbClr val="111111"/>
                </a:solidFill>
                <a:effectLst/>
                <a:latin typeface="Roboto" panose="02000000000000000000" pitchFamily="2" charset="0"/>
              </a:rPr>
              <a:t>La separazione tra sunniti e sciiti</a:t>
            </a:r>
          </a:p>
          <a:p>
            <a:pPr algn="l"/>
            <a:r>
              <a:rPr lang="it-IT" b="1" i="0" dirty="0">
                <a:solidFill>
                  <a:srgbClr val="000000"/>
                </a:solidFill>
                <a:effectLst/>
                <a:latin typeface="Helvetica Neue"/>
              </a:rPr>
              <a:t>Da questa lotta nacque la divisione</a:t>
            </a:r>
            <a:r>
              <a:rPr lang="it-IT" b="0" i="0" dirty="0">
                <a:solidFill>
                  <a:srgbClr val="000000"/>
                </a:solidFill>
                <a:effectLst/>
                <a:latin typeface="Helvetica Neue"/>
              </a:rPr>
              <a:t> tra sunniti, la fazione legata agli Omayyadi, e sciiti, cioè i membri del “partito” (in arabo </a:t>
            </a:r>
            <a:r>
              <a:rPr lang="it-IT" b="0" i="1" dirty="0" err="1">
                <a:solidFill>
                  <a:srgbClr val="000000"/>
                </a:solidFill>
                <a:effectLst/>
                <a:latin typeface="Helvetica Neue"/>
              </a:rPr>
              <a:t>shi’a</a:t>
            </a:r>
            <a:r>
              <a:rPr lang="it-IT" b="0" i="0" dirty="0">
                <a:solidFill>
                  <a:srgbClr val="000000"/>
                </a:solidFill>
                <a:effectLst/>
                <a:latin typeface="Helvetica Neue"/>
              </a:rPr>
              <a:t>) di Alì. Costoro ritenevano che a guidare la comunità musulmana non dovesse essere un capo politico, ma una guida religiosa (</a:t>
            </a:r>
            <a:r>
              <a:rPr lang="it-IT" b="0" i="1" dirty="0">
                <a:solidFill>
                  <a:srgbClr val="000000"/>
                </a:solidFill>
                <a:effectLst/>
                <a:latin typeface="Helvetica Neue"/>
              </a:rPr>
              <a:t>imam</a:t>
            </a:r>
            <a:r>
              <a:rPr lang="it-IT" b="0" i="0" dirty="0">
                <a:solidFill>
                  <a:srgbClr val="000000"/>
                </a:solidFill>
                <a:effectLst/>
                <a:latin typeface="Helvetica Neue"/>
              </a:rPr>
              <a:t>) appartenente alla stirpe del Profeta. </a:t>
            </a:r>
          </a:p>
          <a:p>
            <a:pPr algn="l"/>
            <a:r>
              <a:rPr lang="it-IT" b="0" i="0" dirty="0">
                <a:solidFill>
                  <a:srgbClr val="000000"/>
                </a:solidFill>
                <a:effectLst/>
                <a:latin typeface="Helvetica Neue"/>
              </a:rPr>
              <a:t>Per gli sciiti, infatti, la missione profetica non si era esaurita con Maometto, ma continuava con i suoi successori. </a:t>
            </a:r>
          </a:p>
          <a:p>
            <a:pPr algn="l"/>
            <a:r>
              <a:rPr lang="it-IT" b="0" i="0" dirty="0">
                <a:solidFill>
                  <a:srgbClr val="000000"/>
                </a:solidFill>
                <a:effectLst/>
                <a:latin typeface="Helvetica Neue"/>
              </a:rPr>
              <a:t>Al contrario per i sunniti Maometto era l’ultimo Profeta, i califfi non erano che i suoi </a:t>
            </a:r>
            <a:r>
              <a:rPr lang="it-IT" b="1" i="0" dirty="0">
                <a:solidFill>
                  <a:srgbClr val="000000"/>
                </a:solidFill>
                <a:effectLst/>
                <a:latin typeface="Helvetica Neue"/>
              </a:rPr>
              <a:t>vicari</a:t>
            </a:r>
            <a:r>
              <a:rPr lang="it-IT" b="0" i="0" dirty="0">
                <a:solidFill>
                  <a:srgbClr val="000000"/>
                </a:solidFill>
                <a:effectLst/>
                <a:latin typeface="Helvetica Neue"/>
              </a:rPr>
              <a:t>.</a:t>
            </a:r>
          </a:p>
          <a:p>
            <a:endParaRPr lang="it-IT" dirty="0"/>
          </a:p>
        </p:txBody>
      </p:sp>
    </p:spTree>
    <p:extLst>
      <p:ext uri="{BB962C8B-B14F-4D97-AF65-F5344CB8AC3E}">
        <p14:creationId xmlns:p14="http://schemas.microsoft.com/office/powerpoint/2010/main" val="2221438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unniti e sciiti">
            <a:extLst>
              <a:ext uri="{FF2B5EF4-FFF2-40B4-BE49-F238E27FC236}">
                <a16:creationId xmlns:a16="http://schemas.microsoft.com/office/drawing/2014/main" id="{42B4CA68-A5BE-C0DD-5275-EB3D2997D57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sunniti e sciiti">
            <a:extLst>
              <a:ext uri="{FF2B5EF4-FFF2-40B4-BE49-F238E27FC236}">
                <a16:creationId xmlns:a16="http://schemas.microsoft.com/office/drawing/2014/main" id="{59212C54-8B1B-EEAC-B1DA-D58C7415A49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6" descr="sunniti e sciiti">
            <a:extLst>
              <a:ext uri="{FF2B5EF4-FFF2-40B4-BE49-F238E27FC236}">
                <a16:creationId xmlns:a16="http://schemas.microsoft.com/office/drawing/2014/main" id="{876A1316-F850-8F9E-AB41-8798F57C7D2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8" descr="sunniti e sciiti">
            <a:extLst>
              <a:ext uri="{FF2B5EF4-FFF2-40B4-BE49-F238E27FC236}">
                <a16:creationId xmlns:a16="http://schemas.microsoft.com/office/drawing/2014/main" id="{32DB4EC7-C9BF-1934-F01D-C8EC19C4358B}"/>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a:extLst>
              <a:ext uri="{FF2B5EF4-FFF2-40B4-BE49-F238E27FC236}">
                <a16:creationId xmlns:a16="http://schemas.microsoft.com/office/drawing/2014/main" id="{FEEC507A-B519-161D-B0FA-27B5699B8B47}"/>
              </a:ext>
            </a:extLst>
          </p:cNvPr>
          <p:cNvPicPr>
            <a:picLocks noChangeAspect="1"/>
          </p:cNvPicPr>
          <p:nvPr/>
        </p:nvPicPr>
        <p:blipFill>
          <a:blip r:embed="rId2"/>
          <a:stretch>
            <a:fillRect/>
          </a:stretch>
        </p:blipFill>
        <p:spPr>
          <a:xfrm>
            <a:off x="3167061" y="1371600"/>
            <a:ext cx="6970000" cy="4896000"/>
          </a:xfrm>
          <a:prstGeom prst="rect">
            <a:avLst/>
          </a:prstGeom>
        </p:spPr>
      </p:pic>
    </p:spTree>
    <p:extLst>
      <p:ext uri="{BB962C8B-B14F-4D97-AF65-F5344CB8AC3E}">
        <p14:creationId xmlns:p14="http://schemas.microsoft.com/office/powerpoint/2010/main" val="301739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r>
              <a:rPr lang="it-IT" dirty="0"/>
              <a:t>INTEGRALISMO ISLAMICO</a:t>
            </a:r>
          </a:p>
        </p:txBody>
      </p:sp>
      <p:sp>
        <p:nvSpPr>
          <p:cNvPr id="3" name="Segnaposto contenuto 2"/>
          <p:cNvSpPr>
            <a:spLocks noGrp="1"/>
          </p:cNvSpPr>
          <p:nvPr>
            <p:ph idx="1"/>
          </p:nvPr>
        </p:nvSpPr>
        <p:spPr>
          <a:xfrm>
            <a:off x="293914" y="1611086"/>
            <a:ext cx="11288486" cy="5246914"/>
          </a:xfrm>
        </p:spPr>
        <p:txBody>
          <a:bodyPr>
            <a:normAutofit/>
          </a:bodyPr>
          <a:lstStyle/>
          <a:p>
            <a:r>
              <a:rPr lang="it-IT" b="1" dirty="0"/>
              <a:t>Rivoluzione iraniana</a:t>
            </a:r>
            <a:r>
              <a:rPr lang="it-IT" dirty="0"/>
              <a:t>: Khomeini anni 70</a:t>
            </a:r>
          </a:p>
          <a:p>
            <a:r>
              <a:rPr lang="it-IT" dirty="0"/>
              <a:t>A noi interessa impatto sul sistema mediorientale, sugli equilibri sociopolitici interni e sui rapporti tra i vari attori</a:t>
            </a:r>
          </a:p>
          <a:p>
            <a:r>
              <a:rPr lang="it-IT" dirty="0"/>
              <a:t>Confusione tra </a:t>
            </a:r>
            <a:r>
              <a:rPr lang="it-IT" b="1" dirty="0"/>
              <a:t>religione e politica</a:t>
            </a:r>
          </a:p>
          <a:p>
            <a:r>
              <a:rPr lang="it-IT" dirty="0"/>
              <a:t>No relazioni internazionali in modo stabile e razionale</a:t>
            </a:r>
          </a:p>
          <a:p>
            <a:r>
              <a:rPr lang="it-IT" dirty="0"/>
              <a:t>Conflitti e ostilità assoluta tra i contendenti</a:t>
            </a:r>
          </a:p>
          <a:p>
            <a:r>
              <a:rPr lang="it-IT" dirty="0"/>
              <a:t>Scontro storico tra </a:t>
            </a:r>
            <a:r>
              <a:rPr lang="it-IT" b="1" dirty="0"/>
              <a:t>Cristiani e Musulmani </a:t>
            </a:r>
            <a:r>
              <a:rPr lang="it-IT" dirty="0"/>
              <a:t>(Crociate)</a:t>
            </a:r>
          </a:p>
          <a:p>
            <a:r>
              <a:rPr lang="it-IT" dirty="0"/>
              <a:t>Oggi scontro politico e economico</a:t>
            </a:r>
          </a:p>
          <a:p>
            <a:r>
              <a:rPr lang="it-IT" b="1" dirty="0"/>
              <a:t>Emigrazione</a:t>
            </a:r>
            <a:r>
              <a:rPr lang="it-IT" dirty="0"/>
              <a:t>: molte comunità musulmane in tutto il mondo</a:t>
            </a:r>
          </a:p>
          <a:p>
            <a:r>
              <a:rPr lang="it-IT" dirty="0"/>
              <a:t>Rinascente sogno </a:t>
            </a:r>
            <a:r>
              <a:rPr lang="it-IT" b="1" dirty="0"/>
              <a:t>PANISLAMICO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br>
              <a:rPr lang="it-IT" dirty="0"/>
            </a:br>
            <a:r>
              <a:rPr lang="it-IT" dirty="0"/>
              <a:t>MINORANZE ETNICHE</a:t>
            </a:r>
          </a:p>
        </p:txBody>
      </p:sp>
      <p:sp>
        <p:nvSpPr>
          <p:cNvPr id="3" name="Segnaposto contenuto 2"/>
          <p:cNvSpPr>
            <a:spLocks noGrp="1"/>
          </p:cNvSpPr>
          <p:nvPr>
            <p:ph idx="1"/>
          </p:nvPr>
        </p:nvSpPr>
        <p:spPr>
          <a:xfrm>
            <a:off x="642257" y="2362200"/>
            <a:ext cx="11310257" cy="3763964"/>
          </a:xfrm>
        </p:spPr>
        <p:txBody>
          <a:bodyPr>
            <a:normAutofit/>
          </a:bodyPr>
          <a:lstStyle/>
          <a:p>
            <a:r>
              <a:rPr lang="it-IT" dirty="0"/>
              <a:t>Frammentazione sociale</a:t>
            </a:r>
          </a:p>
          <a:p>
            <a:r>
              <a:rPr lang="it-IT" dirty="0"/>
              <a:t>Problema delle minoranze etniche</a:t>
            </a:r>
          </a:p>
          <a:p>
            <a:r>
              <a:rPr lang="it-IT" dirty="0"/>
              <a:t>Nel secolo scorso sociologi, politici ed economisti (Weber) sostenevano che i vincoli di appartenenza sociale si sarebbero affievoliti: così non è stato</a:t>
            </a:r>
          </a:p>
          <a:p>
            <a:r>
              <a:rPr lang="it-IT" dirty="0"/>
              <a:t>Oggi non vi è stato che non abbia una o più minoranze etniche, religiose o linguistiche</a:t>
            </a:r>
          </a:p>
          <a:p>
            <a:r>
              <a:rPr lang="it-IT" dirty="0"/>
              <a:t>Analizzare crescente ruolo sociale e politico delle minoranze etniche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EBRAISMO</a:t>
            </a:r>
          </a:p>
        </p:txBody>
      </p:sp>
      <p:sp>
        <p:nvSpPr>
          <p:cNvPr id="3" name="Segnaposto contenuto 2"/>
          <p:cNvSpPr>
            <a:spLocks noGrp="1"/>
          </p:cNvSpPr>
          <p:nvPr>
            <p:ph idx="1"/>
          </p:nvPr>
        </p:nvSpPr>
        <p:spPr>
          <a:xfrm>
            <a:off x="533400" y="1484786"/>
            <a:ext cx="11440886" cy="4785386"/>
          </a:xfrm>
        </p:spPr>
        <p:txBody>
          <a:bodyPr>
            <a:normAutofit fontScale="92500" lnSpcReduction="10000"/>
          </a:bodyPr>
          <a:lstStyle/>
          <a:p>
            <a:r>
              <a:rPr lang="it-IT" dirty="0"/>
              <a:t>Religione del </a:t>
            </a:r>
            <a:r>
              <a:rPr lang="it-IT" b="1" dirty="0"/>
              <a:t>popolo ebreo</a:t>
            </a:r>
          </a:p>
          <a:p>
            <a:r>
              <a:rPr lang="it-IT" dirty="0"/>
              <a:t>Culto- Tempio- Rabbini oggi maestri spirituali</a:t>
            </a:r>
          </a:p>
          <a:p>
            <a:r>
              <a:rPr lang="it-IT" dirty="0"/>
              <a:t>Unico Dio che invierà il messia</a:t>
            </a:r>
          </a:p>
          <a:p>
            <a:r>
              <a:rPr lang="it-IT" dirty="0"/>
              <a:t>Temi essenziali: Dio che giudica le azioni dell’uomo, che ricompensa e punisce</a:t>
            </a:r>
          </a:p>
          <a:p>
            <a:r>
              <a:rPr lang="it-IT" dirty="0"/>
              <a:t>Presenti in tutta Europa fin dai Romani</a:t>
            </a:r>
          </a:p>
          <a:p>
            <a:r>
              <a:rPr lang="it-IT" dirty="0"/>
              <a:t>Discriminati dalla Chiesa Cristiana nel Medioevo</a:t>
            </a:r>
          </a:p>
          <a:p>
            <a:r>
              <a:rPr lang="it-IT" dirty="0"/>
              <a:t>Espulsi da Inghilterra, Francia, Germania, Portogallo e Spagna fra il XII e il XVI sec</a:t>
            </a:r>
          </a:p>
          <a:p>
            <a:r>
              <a:rPr lang="it-IT" dirty="0"/>
              <a:t>Rimasero forti comunità solo in Polonia e Lituania</a:t>
            </a:r>
          </a:p>
          <a:p>
            <a:r>
              <a:rPr lang="it-IT" dirty="0"/>
              <a:t>Con la </a:t>
            </a:r>
            <a:r>
              <a:rPr lang="it-IT" b="1" dirty="0"/>
              <a:t>persecuzione nazista </a:t>
            </a:r>
            <a:r>
              <a:rPr lang="it-IT" dirty="0"/>
              <a:t>molti emigrarono negli Stati Uniti</a:t>
            </a:r>
          </a:p>
          <a:p>
            <a:r>
              <a:rPr lang="it-IT" dirty="0"/>
              <a:t>Unità popolo ebraico mantenuta per secoli, anche per persecuzioni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ISRAELE</a:t>
            </a:r>
          </a:p>
        </p:txBody>
      </p:sp>
      <p:sp>
        <p:nvSpPr>
          <p:cNvPr id="3" name="Segnaposto contenuto 2"/>
          <p:cNvSpPr>
            <a:spLocks noGrp="1"/>
          </p:cNvSpPr>
          <p:nvPr>
            <p:ph idx="1"/>
          </p:nvPr>
        </p:nvSpPr>
        <p:spPr>
          <a:xfrm>
            <a:off x="0" y="1412776"/>
            <a:ext cx="12028714" cy="4770310"/>
          </a:xfrm>
        </p:spPr>
        <p:txBody>
          <a:bodyPr>
            <a:normAutofit/>
          </a:bodyPr>
          <a:lstStyle/>
          <a:p>
            <a:r>
              <a:rPr lang="it-IT" dirty="0"/>
              <a:t>Geografia, politica, religione: in una parola Israele</a:t>
            </a:r>
          </a:p>
          <a:p>
            <a:r>
              <a:rPr lang="it-IT" b="1" dirty="0"/>
              <a:t>Risoluzione ONU 1947</a:t>
            </a:r>
            <a:r>
              <a:rPr lang="it-IT" dirty="0"/>
              <a:t>: spartizione Palestina in due stati, uno ebraico e l’altro arabo</a:t>
            </a:r>
          </a:p>
          <a:p>
            <a:r>
              <a:rPr lang="it-IT" dirty="0"/>
              <a:t>Problema ebraico = maggiore componente nazionalismo arabo che si è visto sorgere di fronte uno Stato forte, moderno e del tutto occidentalizzato</a:t>
            </a:r>
          </a:p>
          <a:p>
            <a:r>
              <a:rPr lang="it-IT" dirty="0"/>
              <a:t>Espressione geopolitica più peculiare della storia del XX sec</a:t>
            </a:r>
          </a:p>
          <a:p>
            <a:r>
              <a:rPr lang="it-IT" dirty="0"/>
              <a:t>Creato ex novo dalla volontà delle potenze vincitrici della II G.M.</a:t>
            </a:r>
          </a:p>
          <a:p>
            <a:r>
              <a:rPr lang="it-IT" b="1" dirty="0"/>
              <a:t>Popolazione nuova</a:t>
            </a:r>
            <a:r>
              <a:rPr lang="it-IT" dirty="0"/>
              <a:t>: costituita da uomini di cultura, tecnici, contadini e operai molto più esperti degli abitanti che in precedenza popolavano la regione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25470"/>
          </a:xfrm>
        </p:spPr>
        <p:txBody>
          <a:bodyPr>
            <a:normAutofit/>
          </a:bodyPr>
          <a:lstStyle/>
          <a:p>
            <a:pPr algn="ctr"/>
            <a:r>
              <a:rPr lang="it-IT" dirty="0"/>
              <a:t>ISRAELE</a:t>
            </a:r>
          </a:p>
        </p:txBody>
      </p:sp>
      <p:sp>
        <p:nvSpPr>
          <p:cNvPr id="3" name="Segnaposto contenuto 2"/>
          <p:cNvSpPr>
            <a:spLocks noGrp="1"/>
          </p:cNvSpPr>
          <p:nvPr>
            <p:ph idx="1"/>
          </p:nvPr>
        </p:nvSpPr>
        <p:spPr>
          <a:xfrm>
            <a:off x="413657" y="1412776"/>
            <a:ext cx="11647714" cy="4911824"/>
          </a:xfrm>
        </p:spPr>
        <p:txBody>
          <a:bodyPr>
            <a:normAutofit/>
          </a:bodyPr>
          <a:lstStyle/>
          <a:p>
            <a:r>
              <a:rPr lang="it-IT" dirty="0"/>
              <a:t>Popolazione variegata: proveniente dai quattro angoli del mondo, unita più da legami ancestrali che da un vissuto comune</a:t>
            </a:r>
          </a:p>
          <a:p>
            <a:r>
              <a:rPr lang="it-IT" dirty="0"/>
              <a:t>Proprio perché fondato da una </a:t>
            </a:r>
            <a:r>
              <a:rPr lang="it-IT" b="1" dirty="0"/>
              <a:t>identità di tradizione e fede</a:t>
            </a:r>
            <a:r>
              <a:rPr lang="it-IT" dirty="0"/>
              <a:t>, Israele è riuscito a compiere in pochi decenni uno sviluppo impensabile nella regione: abbondanza capitali ha permesso una rapida industrializzazione; trasformazione sistemi di coltivazione ha dato vita ad un’agricoltura fiorente</a:t>
            </a:r>
          </a:p>
          <a:p>
            <a:r>
              <a:rPr lang="it-IT" dirty="0"/>
              <a:t>Comune identità ha reso possibile la realizzazione di proprietà collettive (</a:t>
            </a:r>
            <a:r>
              <a:rPr lang="it-IT" b="1" dirty="0"/>
              <a:t>Kibbutz – Moshav ovdim</a:t>
            </a:r>
            <a:r>
              <a:rPr lang="it-IT" dirty="0"/>
              <a:t>) accanto alle iniziative individuali</a:t>
            </a:r>
          </a:p>
          <a:p>
            <a:r>
              <a:rPr lang="it-IT" dirty="0"/>
              <a:t>La coesistenza fra i due sistemi ha portato inoltre una </a:t>
            </a:r>
            <a:r>
              <a:rPr lang="it-IT" b="1" dirty="0"/>
              <a:t>equa ripartizione del reddito</a:t>
            </a:r>
            <a:r>
              <a:rPr lang="it-IT" dirty="0"/>
              <a:t>: fra la popolazione israeliana no forti divari economici</a:t>
            </a:r>
          </a:p>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INDUISMO</a:t>
            </a:r>
          </a:p>
        </p:txBody>
      </p:sp>
      <p:sp>
        <p:nvSpPr>
          <p:cNvPr id="3" name="Segnaposto contenuto 2"/>
          <p:cNvSpPr>
            <a:spLocks noGrp="1"/>
          </p:cNvSpPr>
          <p:nvPr>
            <p:ph idx="1"/>
          </p:nvPr>
        </p:nvSpPr>
        <p:spPr>
          <a:xfrm>
            <a:off x="1981200" y="1484784"/>
            <a:ext cx="8229600" cy="5373216"/>
          </a:xfrm>
        </p:spPr>
        <p:txBody>
          <a:bodyPr>
            <a:normAutofit lnSpcReduction="10000"/>
          </a:bodyPr>
          <a:lstStyle/>
          <a:p>
            <a:r>
              <a:rPr lang="it-IT" dirty="0"/>
              <a:t>Varietà molto vasta di credenze e pratiche</a:t>
            </a:r>
          </a:p>
          <a:p>
            <a:r>
              <a:rPr lang="it-IT" dirty="0"/>
              <a:t>Diffuso in </a:t>
            </a:r>
            <a:r>
              <a:rPr lang="it-IT" b="1" dirty="0"/>
              <a:t>India, Paesi dei Caraibi, Africa Orientale e Asia sud-occidentale</a:t>
            </a:r>
          </a:p>
          <a:p>
            <a:r>
              <a:rPr lang="it-IT" dirty="0"/>
              <a:t>Il carattere dell’Induismo varia da villaggio in villaggio, con notevoli differenze di divinità venerate, testi sacri, struttura catastale e festività</a:t>
            </a:r>
          </a:p>
          <a:p>
            <a:r>
              <a:rPr lang="it-IT" dirty="0"/>
              <a:t>Fattore religioso si confonde con tutte le forme di vita: lo Stato è religione, la filosofia è religione,la morale è religione, le tradizioni sociali sono religione</a:t>
            </a:r>
          </a:p>
          <a:p>
            <a:r>
              <a:rPr lang="it-IT" dirty="0"/>
              <a:t>Un tale atteggiamento, caratteristico delle culture primitive, non ha impedito però lo sviluppo di civiltà avanzate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INDIA</a:t>
            </a:r>
          </a:p>
        </p:txBody>
      </p:sp>
      <p:sp>
        <p:nvSpPr>
          <p:cNvPr id="3" name="Segnaposto contenuto 2"/>
          <p:cNvSpPr>
            <a:spLocks noGrp="1"/>
          </p:cNvSpPr>
          <p:nvPr>
            <p:ph idx="1"/>
          </p:nvPr>
        </p:nvSpPr>
        <p:spPr>
          <a:xfrm>
            <a:off x="1981200" y="1412776"/>
            <a:ext cx="8229600" cy="5445224"/>
          </a:xfrm>
        </p:spPr>
        <p:txBody>
          <a:bodyPr>
            <a:normAutofit fontScale="92500"/>
          </a:bodyPr>
          <a:lstStyle/>
          <a:p>
            <a:r>
              <a:rPr lang="it-IT" dirty="0"/>
              <a:t>Ne è un esempio</a:t>
            </a:r>
          </a:p>
          <a:p>
            <a:r>
              <a:rPr lang="it-IT" b="1" dirty="0"/>
              <a:t>Stato moderno </a:t>
            </a:r>
            <a:r>
              <a:rPr lang="it-IT" dirty="0"/>
              <a:t>nato dalla cultura religiosa di un popolo</a:t>
            </a:r>
          </a:p>
          <a:p>
            <a:r>
              <a:rPr lang="it-IT" dirty="0"/>
              <a:t>Teatro di invasioni, dove nessuna dominazione politica, eccetto quella inglese, è riuscita a estendere la propria autorità</a:t>
            </a:r>
          </a:p>
          <a:p>
            <a:r>
              <a:rPr lang="it-IT" dirty="0"/>
              <a:t>Mai piegata al monoteismo</a:t>
            </a:r>
          </a:p>
          <a:p>
            <a:r>
              <a:rPr lang="it-IT" dirty="0"/>
              <a:t>Indipendenza e unità ritrovata grazie al </a:t>
            </a:r>
            <a:r>
              <a:rPr lang="it-IT" b="1" dirty="0"/>
              <a:t>Mahatma Gandhi</a:t>
            </a:r>
          </a:p>
          <a:p>
            <a:r>
              <a:rPr lang="it-IT" dirty="0"/>
              <a:t>Oggi grande vitalità economica e culturale (es. cinema)</a:t>
            </a:r>
          </a:p>
          <a:p>
            <a:r>
              <a:rPr lang="it-IT" dirty="0"/>
              <a:t>Però </a:t>
            </a:r>
            <a:r>
              <a:rPr lang="it-IT" b="1" dirty="0"/>
              <a:t>problema ripartizione ricchezza</a:t>
            </a:r>
            <a:r>
              <a:rPr lang="it-IT" dirty="0"/>
              <a:t>: pur essendo tutti liberi, l’evoluzione dei costumi è lenta (caste)</a:t>
            </a:r>
          </a:p>
          <a:p>
            <a:r>
              <a:rPr lang="it-IT" dirty="0"/>
              <a:t>Problema: </a:t>
            </a:r>
            <a:r>
              <a:rPr lang="it-IT" b="1" dirty="0"/>
              <a:t>crescita demografica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dirty="0"/>
            </a:br>
            <a:br>
              <a:rPr lang="it-IT" dirty="0"/>
            </a:br>
            <a:br>
              <a:rPr lang="it-IT" dirty="0"/>
            </a:br>
            <a:br>
              <a:rPr lang="it-IT" dirty="0"/>
            </a:br>
            <a:r>
              <a:rPr lang="it-IT" dirty="0"/>
              <a:t>CONFUCIANESIMO-TAOISMO-BUDDHISMO</a:t>
            </a:r>
          </a:p>
        </p:txBody>
      </p:sp>
      <p:sp>
        <p:nvSpPr>
          <p:cNvPr id="3" name="Segnaposto contenuto 2"/>
          <p:cNvSpPr>
            <a:spLocks noGrp="1"/>
          </p:cNvSpPr>
          <p:nvPr>
            <p:ph idx="1"/>
          </p:nvPr>
        </p:nvSpPr>
        <p:spPr/>
        <p:txBody>
          <a:bodyPr>
            <a:normAutofit/>
          </a:bodyPr>
          <a:lstStyle/>
          <a:p>
            <a:r>
              <a:rPr lang="it-IT" dirty="0"/>
              <a:t>Consentono l’analisi della identità geografico politica della </a:t>
            </a:r>
            <a:r>
              <a:rPr lang="it-IT" b="1" dirty="0"/>
              <a:t>CINA</a:t>
            </a:r>
          </a:p>
          <a:p>
            <a:r>
              <a:rPr lang="it-IT" dirty="0"/>
              <a:t>Identità culturale basata sul culto degli antenati e della natura</a:t>
            </a:r>
          </a:p>
          <a:p>
            <a:r>
              <a:rPr lang="it-IT" dirty="0"/>
              <a:t>Braduel: proliferante politeismo che ha permesso la coesistenza di diversi sistemi religiosi: dal misticismo taoista al razionalismo confuciano, dall’illuminazione buddhista al formalismo politeista: professati tutti contemporaneamente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928670"/>
          </a:xfrm>
        </p:spPr>
        <p:txBody>
          <a:bodyPr/>
          <a:lstStyle/>
          <a:p>
            <a:pPr algn="ctr"/>
            <a:br>
              <a:rPr lang="it-IT" dirty="0"/>
            </a:br>
            <a:r>
              <a:rPr lang="it-IT" dirty="0"/>
              <a:t>CINA</a:t>
            </a:r>
          </a:p>
        </p:txBody>
      </p:sp>
      <p:sp>
        <p:nvSpPr>
          <p:cNvPr id="3" name="Segnaposto contenuto 2"/>
          <p:cNvSpPr>
            <a:spLocks noGrp="1"/>
          </p:cNvSpPr>
          <p:nvPr>
            <p:ph idx="1"/>
          </p:nvPr>
        </p:nvSpPr>
        <p:spPr>
          <a:xfrm>
            <a:off x="1981200" y="1412776"/>
            <a:ext cx="8229600" cy="5088058"/>
          </a:xfrm>
        </p:spPr>
        <p:txBody>
          <a:bodyPr>
            <a:normAutofit fontScale="85000" lnSpcReduction="20000"/>
          </a:bodyPr>
          <a:lstStyle/>
          <a:p>
            <a:r>
              <a:rPr lang="it-IT" dirty="0"/>
              <a:t>Società cinese basata sui vincoli lunghi e infrangibili del </a:t>
            </a:r>
            <a:r>
              <a:rPr lang="it-IT" b="1" dirty="0"/>
              <a:t>culto degli antenati</a:t>
            </a:r>
          </a:p>
          <a:p>
            <a:r>
              <a:rPr lang="it-IT" dirty="0"/>
              <a:t>Società fortemente patriarcale</a:t>
            </a:r>
          </a:p>
          <a:p>
            <a:r>
              <a:rPr lang="it-IT" dirty="0"/>
              <a:t>Per lungo tempo l’immutabilità della Cina è stata determinata anche dall’abbondanza di uomini</a:t>
            </a:r>
          </a:p>
          <a:p>
            <a:r>
              <a:rPr lang="it-IT" dirty="0"/>
              <a:t>Sviluppo scientifico ma non tecnologico perché la sovrabbondanza di mano d’opera non lo rendeva necessario</a:t>
            </a:r>
          </a:p>
          <a:p>
            <a:r>
              <a:rPr lang="it-IT" b="1" dirty="0"/>
              <a:t>Nazionalismo di civiltà</a:t>
            </a:r>
          </a:p>
          <a:p>
            <a:r>
              <a:rPr lang="it-IT" u="sng" dirty="0"/>
              <a:t>1949</a:t>
            </a:r>
            <a:r>
              <a:rPr lang="it-IT" dirty="0"/>
              <a:t> : nascita repubblica popolare cinese con la vittoria di </a:t>
            </a:r>
            <a:r>
              <a:rPr lang="it-IT" b="1" dirty="0"/>
              <a:t>Mao Zedong</a:t>
            </a:r>
          </a:p>
          <a:p>
            <a:r>
              <a:rPr lang="it-IT" dirty="0"/>
              <a:t>Nel </a:t>
            </a:r>
            <a:r>
              <a:rPr lang="it-IT" u="sng" dirty="0"/>
              <a:t>1978 </a:t>
            </a:r>
            <a:r>
              <a:rPr lang="it-IT" b="1" dirty="0"/>
              <a:t>Xiaoping</a:t>
            </a:r>
            <a:r>
              <a:rPr lang="it-IT" dirty="0"/>
              <a:t> abbandona l’eredità di Mao e fa appello alle riforme: da quella data a oggi la Cina diviene una delle economie con crescita più rapida</a:t>
            </a:r>
          </a:p>
          <a:p>
            <a:r>
              <a:rPr lang="it-IT" u="sng" dirty="0"/>
              <a:t>1993:</a:t>
            </a:r>
            <a:r>
              <a:rPr lang="it-IT" dirty="0"/>
              <a:t> economia socialista di mercato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71546"/>
          </a:xfrm>
        </p:spPr>
        <p:txBody>
          <a:bodyPr/>
          <a:lstStyle/>
          <a:p>
            <a:pPr algn="ctr"/>
            <a:r>
              <a:rPr lang="it-IT" dirty="0"/>
              <a:t>SHINTOISMO</a:t>
            </a:r>
          </a:p>
        </p:txBody>
      </p:sp>
      <p:sp>
        <p:nvSpPr>
          <p:cNvPr id="3" name="Segnaposto contenuto 2"/>
          <p:cNvSpPr>
            <a:spLocks noGrp="1"/>
          </p:cNvSpPr>
          <p:nvPr>
            <p:ph idx="1"/>
          </p:nvPr>
        </p:nvSpPr>
        <p:spPr>
          <a:xfrm>
            <a:off x="1981200" y="1412776"/>
            <a:ext cx="8229600" cy="5230934"/>
          </a:xfrm>
        </p:spPr>
        <p:txBody>
          <a:bodyPr>
            <a:normAutofit fontScale="92500" lnSpcReduction="20000"/>
          </a:bodyPr>
          <a:lstStyle/>
          <a:p>
            <a:r>
              <a:rPr lang="it-IT" dirty="0"/>
              <a:t>Religione che deriva da un insieme di </a:t>
            </a:r>
            <a:r>
              <a:rPr lang="it-IT" b="1" dirty="0"/>
              <a:t>pratiche agricole preistoriche</a:t>
            </a:r>
          </a:p>
          <a:p>
            <a:r>
              <a:rPr lang="it-IT" dirty="0"/>
              <a:t>I contatti avvenuti nei secoli col buddhismo  trasformarono le due religioni che arrivarono ad essere considerate due modi diversi di esprimere la stessa verità</a:t>
            </a:r>
          </a:p>
          <a:p>
            <a:r>
              <a:rPr lang="it-IT" dirty="0"/>
              <a:t>Shogun- Samurai- Zen e autocontrollo</a:t>
            </a:r>
          </a:p>
          <a:p>
            <a:r>
              <a:rPr lang="it-IT" dirty="0"/>
              <a:t>Origini divine imperatore civiltà nipponica: gli Usa dopo II G.M. costrinsero a negarla</a:t>
            </a:r>
          </a:p>
          <a:p>
            <a:r>
              <a:rPr lang="it-IT" dirty="0"/>
              <a:t>L’attuale modernità del Giappone trova radice nel </a:t>
            </a:r>
            <a:r>
              <a:rPr lang="it-IT" b="1" dirty="0"/>
              <a:t>tradizionalismo impregnato di disciplina</a:t>
            </a:r>
          </a:p>
          <a:p>
            <a:r>
              <a:rPr lang="it-IT" dirty="0"/>
              <a:t>Occupandosi della vita e dei beni, considerati dono divino, e considerando ciò che è bene per il gruppo come eticamente corretto, ha consentito lo sviluppo economico su base capitalista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ANIMISMO</a:t>
            </a:r>
          </a:p>
        </p:txBody>
      </p:sp>
      <p:sp>
        <p:nvSpPr>
          <p:cNvPr id="3" name="Segnaposto contenuto 2"/>
          <p:cNvSpPr>
            <a:spLocks noGrp="1"/>
          </p:cNvSpPr>
          <p:nvPr>
            <p:ph idx="1"/>
          </p:nvPr>
        </p:nvSpPr>
        <p:spPr>
          <a:xfrm>
            <a:off x="1981200" y="1556792"/>
            <a:ext cx="8229600" cy="5158356"/>
          </a:xfrm>
        </p:spPr>
        <p:txBody>
          <a:bodyPr>
            <a:normAutofit/>
          </a:bodyPr>
          <a:lstStyle/>
          <a:p>
            <a:r>
              <a:rPr lang="it-IT" dirty="0"/>
              <a:t>Africa nera</a:t>
            </a:r>
          </a:p>
          <a:p>
            <a:r>
              <a:rPr lang="it-IT" dirty="0"/>
              <a:t>Popolazioni delle campagne chiuse nel cerchio di culture e religioni primitive su cui si basa l’ordine sociale</a:t>
            </a:r>
          </a:p>
          <a:p>
            <a:r>
              <a:rPr lang="it-IT" dirty="0"/>
              <a:t>Culto antenati = clan</a:t>
            </a:r>
          </a:p>
          <a:p>
            <a:r>
              <a:rPr lang="it-IT" b="1" dirty="0"/>
              <a:t>Tribù e scontri tribali</a:t>
            </a:r>
          </a:p>
          <a:p>
            <a:r>
              <a:rPr lang="it-IT" dirty="0"/>
              <a:t>Frammentazione società africana</a:t>
            </a:r>
          </a:p>
          <a:p>
            <a:r>
              <a:rPr lang="it-IT" dirty="0"/>
              <a:t>Anche se la forma è repubblicana, in realtà sono monarchie politiche </a:t>
            </a:r>
          </a:p>
          <a:p>
            <a:r>
              <a:rPr lang="it-IT" dirty="0"/>
              <a:t>Braduel: religioni e culture primitive sono un ostacolo alla modernizzazione del continente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dirty="0"/>
            </a:br>
            <a:br>
              <a:rPr lang="it-IT" dirty="0"/>
            </a:br>
            <a:br>
              <a:rPr lang="it-IT" dirty="0"/>
            </a:br>
            <a:br>
              <a:rPr lang="it-IT" dirty="0"/>
            </a:br>
            <a:r>
              <a:rPr lang="it-IT" dirty="0"/>
              <a:t>ALCUNI CONTASTI RELIGIOSI MODERNI</a:t>
            </a:r>
          </a:p>
        </p:txBody>
      </p:sp>
      <p:sp>
        <p:nvSpPr>
          <p:cNvPr id="3" name="Segnaposto contenuto 2"/>
          <p:cNvSpPr>
            <a:spLocks noGrp="1"/>
          </p:cNvSpPr>
          <p:nvPr>
            <p:ph idx="1"/>
          </p:nvPr>
        </p:nvSpPr>
        <p:spPr/>
        <p:txBody>
          <a:bodyPr>
            <a:normAutofit/>
          </a:bodyPr>
          <a:lstStyle/>
          <a:p>
            <a:r>
              <a:rPr lang="it-IT" b="1" dirty="0"/>
              <a:t>EUROPA</a:t>
            </a:r>
            <a:r>
              <a:rPr lang="it-IT" dirty="0"/>
              <a:t>: Irlanda del Nord – Bosnia (musulmani bosniaci, ortodossi serbi e cattolici croati) ecc.</a:t>
            </a:r>
          </a:p>
          <a:p>
            <a:r>
              <a:rPr lang="it-IT" b="1" dirty="0"/>
              <a:t>AFRICA</a:t>
            </a:r>
            <a:r>
              <a:rPr lang="it-IT" dirty="0"/>
              <a:t>: Egitto (integralisti islamici perseguitano cristiani) Nigeria- Somalia- Libia Algeria ecc</a:t>
            </a:r>
          </a:p>
          <a:p>
            <a:r>
              <a:rPr lang="it-IT" b="1" dirty="0"/>
              <a:t>MEDIORIENTE</a:t>
            </a:r>
            <a:r>
              <a:rPr lang="it-IT" dirty="0"/>
              <a:t>: Iraq- Israele- Siria -Iran – Afghanistan (correnti islamiche)ecc.</a:t>
            </a:r>
          </a:p>
          <a:p>
            <a:r>
              <a:rPr lang="it-IT" b="1" dirty="0"/>
              <a:t>ASIA CENTRALE E SUDEST</a:t>
            </a:r>
            <a:r>
              <a:rPr lang="it-IT" dirty="0"/>
              <a:t>: Indonesia (cristiani e musulmani) India (sikh e induisti) – Bangladesh (indù e musulmani)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868346"/>
          </a:xfrm>
        </p:spPr>
        <p:txBody>
          <a:bodyPr/>
          <a:lstStyle/>
          <a:p>
            <a:pPr algn="ctr"/>
            <a:br>
              <a:rPr lang="it-IT" dirty="0"/>
            </a:br>
            <a:br>
              <a:rPr lang="it-IT" dirty="0"/>
            </a:br>
            <a:br>
              <a:rPr lang="it-IT" dirty="0"/>
            </a:br>
            <a:br>
              <a:rPr lang="it-IT" dirty="0"/>
            </a:br>
            <a:r>
              <a:rPr lang="it-IT" dirty="0"/>
              <a:t>STATO E FENOMENI ETNICI</a:t>
            </a:r>
          </a:p>
        </p:txBody>
      </p:sp>
      <p:sp>
        <p:nvSpPr>
          <p:cNvPr id="3" name="Segnaposto contenuto 2"/>
          <p:cNvSpPr>
            <a:spLocks noGrp="1"/>
          </p:cNvSpPr>
          <p:nvPr>
            <p:ph idx="1"/>
          </p:nvPr>
        </p:nvSpPr>
        <p:spPr>
          <a:xfrm>
            <a:off x="424543" y="2819400"/>
            <a:ext cx="11615057" cy="3633936"/>
          </a:xfrm>
        </p:spPr>
        <p:txBody>
          <a:bodyPr>
            <a:normAutofit/>
          </a:bodyPr>
          <a:lstStyle/>
          <a:p>
            <a:r>
              <a:rPr lang="it-IT" dirty="0"/>
              <a:t>La possibilità che si arrivi a un punto di rottura è legata e inversamente proporzionale </a:t>
            </a:r>
            <a:r>
              <a:rPr lang="it-IT" b="1" dirty="0"/>
              <a:t>all’INDICE DI COESIONE DELLO STATO</a:t>
            </a:r>
            <a:r>
              <a:rPr lang="it-IT" dirty="0"/>
              <a:t>: per es. basso in Jugoslavia, più alto in Cecoslovacchia, altissimo in Ungheria e Polonia</a:t>
            </a:r>
          </a:p>
          <a:p>
            <a:r>
              <a:rPr lang="it-IT" b="1" dirty="0"/>
              <a:t>TEORIA DELLA TURBOLENZA</a:t>
            </a:r>
            <a:r>
              <a:rPr lang="it-IT" dirty="0"/>
              <a:t>: la ripoliticizzazione di gruppi etnici, nazionali o religiosi, fissa contrapposizioni trasversali rispetto a quelle statuali, o perché ritaglia all’interno dei confini di uno stato identità parziali, o perché, con effetti più destabilizzanti, unisce tra loro cittadini di Stati diversi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CD6ED4C-AB10-DE94-7555-B91876B66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415" y="297000"/>
            <a:ext cx="9389917" cy="62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8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71546"/>
          </a:xfrm>
        </p:spPr>
        <p:txBody>
          <a:bodyPr/>
          <a:lstStyle/>
          <a:p>
            <a:pPr algn="ctr"/>
            <a:br>
              <a:rPr lang="it-IT" dirty="0"/>
            </a:br>
            <a:br>
              <a:rPr lang="it-IT" dirty="0"/>
            </a:br>
            <a:br>
              <a:rPr lang="it-IT" dirty="0"/>
            </a:br>
            <a:br>
              <a:rPr lang="it-IT" dirty="0"/>
            </a:br>
            <a:r>
              <a:rPr lang="it-IT" dirty="0"/>
              <a:t>EFFETTI REVIVAL ETNICO</a:t>
            </a:r>
          </a:p>
        </p:txBody>
      </p:sp>
      <p:sp>
        <p:nvSpPr>
          <p:cNvPr id="3" name="Segnaposto contenuto 2"/>
          <p:cNvSpPr>
            <a:spLocks noGrp="1"/>
          </p:cNvSpPr>
          <p:nvPr>
            <p:ph idx="1"/>
          </p:nvPr>
        </p:nvSpPr>
        <p:spPr>
          <a:xfrm>
            <a:off x="631371" y="1861456"/>
            <a:ext cx="11125200" cy="4648201"/>
          </a:xfrm>
        </p:spPr>
        <p:txBody>
          <a:bodyPr>
            <a:normAutofit lnSpcReduction="10000"/>
          </a:bodyPr>
          <a:lstStyle/>
          <a:p>
            <a:r>
              <a:rPr lang="it-IT" dirty="0"/>
              <a:t>La soluzione a tali problemi và oltre il </a:t>
            </a:r>
            <a:r>
              <a:rPr lang="it-IT" b="1" dirty="0"/>
              <a:t>diritto di autodeterminazione dei popoli</a:t>
            </a:r>
          </a:p>
          <a:p>
            <a:r>
              <a:rPr lang="it-IT" dirty="0"/>
              <a:t>Spinto agli estremi, infatti, porterebbe in alcune regioni del mondo (Nigeria, Est Europeo) alla creazione di organizzazioni come le città stato dell’antichità</a:t>
            </a:r>
          </a:p>
          <a:p>
            <a:r>
              <a:rPr lang="it-IT" dirty="0"/>
              <a:t>Kosovo</a:t>
            </a:r>
          </a:p>
          <a:p>
            <a:r>
              <a:rPr lang="it-IT" b="1" dirty="0"/>
              <a:t>Tribalism</a:t>
            </a:r>
            <a:r>
              <a:rPr lang="it-IT" dirty="0"/>
              <a:t>i </a:t>
            </a:r>
          </a:p>
          <a:p>
            <a:r>
              <a:rPr lang="it-IT" dirty="0"/>
              <a:t>Rischi: cadere in una </a:t>
            </a:r>
            <a:r>
              <a:rPr lang="it-IT" b="1" dirty="0"/>
              <a:t>spirale di rivendicazioni violente </a:t>
            </a:r>
            <a:r>
              <a:rPr lang="it-IT" dirty="0"/>
              <a:t>quanto le politiche nazionaliste</a:t>
            </a:r>
          </a:p>
          <a:p>
            <a:r>
              <a:rPr lang="it-IT" dirty="0"/>
              <a:t>Quando l’appartenenza sfocia nell’</a:t>
            </a:r>
            <a:r>
              <a:rPr lang="it-IT" b="1" dirty="0"/>
              <a:t>ETNOCENTRISMO</a:t>
            </a:r>
            <a:r>
              <a:rPr lang="it-IT" dirty="0"/>
              <a:t>, nasce una distinzione netta e radicale tra mondo interno ed esterno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br>
              <a:rPr lang="it-IT" dirty="0"/>
            </a:br>
            <a:r>
              <a:rPr lang="it-IT" dirty="0"/>
              <a:t>RISPOSTE POLITICHE</a:t>
            </a:r>
          </a:p>
        </p:txBody>
      </p:sp>
      <p:sp>
        <p:nvSpPr>
          <p:cNvPr id="3" name="Segnaposto contenuto 2"/>
          <p:cNvSpPr>
            <a:spLocks noGrp="1"/>
          </p:cNvSpPr>
          <p:nvPr>
            <p:ph idx="1"/>
          </p:nvPr>
        </p:nvSpPr>
        <p:spPr>
          <a:xfrm>
            <a:off x="457200" y="2373086"/>
            <a:ext cx="11593286" cy="3929743"/>
          </a:xfrm>
        </p:spPr>
        <p:txBody>
          <a:bodyPr>
            <a:normAutofit lnSpcReduction="10000"/>
          </a:bodyPr>
          <a:lstStyle/>
          <a:p>
            <a:r>
              <a:rPr lang="it-IT" dirty="0"/>
              <a:t>Dovere per gli Stati di consentire la sopravvivenza e lo sviluppo dei gruppi minoritari, favorendo l’</a:t>
            </a:r>
            <a:r>
              <a:rPr lang="it-IT" b="1" dirty="0"/>
              <a:t>integrazione e non l’assimilazione </a:t>
            </a:r>
            <a:r>
              <a:rPr lang="it-IT" dirty="0"/>
              <a:t>che porterebbe alla omologazione e la scomparsa</a:t>
            </a:r>
          </a:p>
          <a:p>
            <a:r>
              <a:rPr lang="it-IT" b="1" dirty="0"/>
              <a:t>Integrazione:</a:t>
            </a:r>
            <a:r>
              <a:rPr lang="it-IT" dirty="0"/>
              <a:t> </a:t>
            </a:r>
          </a:p>
          <a:p>
            <a:pPr>
              <a:buNone/>
            </a:pPr>
            <a:r>
              <a:rPr lang="it-IT" dirty="0"/>
              <a:t>1) Possibilità di parlare la propria lingua e professare la propria fede</a:t>
            </a:r>
          </a:p>
          <a:p>
            <a:pPr>
              <a:buNone/>
            </a:pPr>
            <a:r>
              <a:rPr lang="it-IT" dirty="0"/>
              <a:t>2) Salvaguardia dell’ambiente in cui vivono</a:t>
            </a:r>
          </a:p>
          <a:p>
            <a:pPr>
              <a:buNone/>
            </a:pPr>
            <a:r>
              <a:rPr lang="it-IT" dirty="0"/>
              <a:t>3) Possibilità di progredire economicamente e socialmente</a:t>
            </a:r>
          </a:p>
          <a:p>
            <a:r>
              <a:rPr lang="it-IT" dirty="0"/>
              <a:t>Le lotte delle minoranze etniche trovano la loro ragione e la loro forza nel </a:t>
            </a:r>
            <a:r>
              <a:rPr lang="it-IT" b="1" dirty="0"/>
              <a:t>DISAGIO ECONOMICO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txBody>
          <a:bodyPr>
            <a:normAutofit fontScale="90000"/>
          </a:bodyPr>
          <a:lstStyle/>
          <a:p>
            <a:br>
              <a:rPr lang="it-IT" dirty="0"/>
            </a:br>
            <a:br>
              <a:rPr lang="it-IT" dirty="0"/>
            </a:br>
            <a:br>
              <a:rPr lang="it-IT" dirty="0"/>
            </a:br>
            <a:br>
              <a:rPr lang="it-IT" dirty="0"/>
            </a:br>
            <a:r>
              <a:rPr lang="it-IT" dirty="0"/>
              <a:t>DEFINIZIONI MINORANZA ETNICA</a:t>
            </a:r>
          </a:p>
        </p:txBody>
      </p:sp>
      <p:sp>
        <p:nvSpPr>
          <p:cNvPr id="3" name="Segnaposto contenuto 2"/>
          <p:cNvSpPr>
            <a:spLocks noGrp="1"/>
          </p:cNvSpPr>
          <p:nvPr>
            <p:ph idx="1"/>
          </p:nvPr>
        </p:nvSpPr>
        <p:spPr>
          <a:xfrm>
            <a:off x="195943" y="2841171"/>
            <a:ext cx="11996057" cy="3450772"/>
          </a:xfrm>
        </p:spPr>
        <p:txBody>
          <a:bodyPr>
            <a:normAutofit/>
          </a:bodyPr>
          <a:lstStyle/>
          <a:p>
            <a:r>
              <a:rPr lang="it-IT" b="1" dirty="0"/>
              <a:t>Principio numerico</a:t>
            </a:r>
            <a:r>
              <a:rPr lang="it-IT" dirty="0"/>
              <a:t>: discutibile (es. tedeschi maggioranza in Alto Adige, ma minoranza in Italia- Sud Africa)</a:t>
            </a:r>
          </a:p>
          <a:p>
            <a:r>
              <a:rPr lang="it-IT" b="1" dirty="0"/>
              <a:t>Criterio antropologico</a:t>
            </a:r>
            <a:r>
              <a:rPr lang="it-IT" dirty="0"/>
              <a:t>: discutibile perché qualunque comunità potrebbe essere una minoranza</a:t>
            </a:r>
          </a:p>
          <a:p>
            <a:r>
              <a:rPr lang="it-IT" b="1" dirty="0"/>
              <a:t>Criterio geodemografico </a:t>
            </a:r>
            <a:r>
              <a:rPr lang="it-IT" dirty="0"/>
              <a:t>(valore residenza stabile su un territorio): incongruità (es. ebrei-gitani)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r>
              <a:rPr lang="it-IT" dirty="0"/>
            </a:br>
            <a:br>
              <a:rPr lang="it-IT" dirty="0"/>
            </a:br>
            <a:br>
              <a:rPr lang="it-IT" dirty="0"/>
            </a:br>
            <a:r>
              <a:rPr lang="it-IT" dirty="0"/>
              <a:t>DEFINIZIONE PREFERIBILE</a:t>
            </a:r>
          </a:p>
        </p:txBody>
      </p:sp>
      <p:sp>
        <p:nvSpPr>
          <p:cNvPr id="3" name="Segnaposto contenuto 2"/>
          <p:cNvSpPr>
            <a:spLocks noGrp="1"/>
          </p:cNvSpPr>
          <p:nvPr>
            <p:ph idx="1"/>
          </p:nvPr>
        </p:nvSpPr>
        <p:spPr>
          <a:xfrm>
            <a:off x="500743" y="1905000"/>
            <a:ext cx="11277600" cy="4288971"/>
          </a:xfrm>
        </p:spPr>
        <p:txBody>
          <a:bodyPr>
            <a:normAutofit fontScale="92500" lnSpcReduction="10000"/>
          </a:bodyPr>
          <a:lstStyle/>
          <a:p>
            <a:r>
              <a:rPr lang="it-IT" b="1" dirty="0"/>
              <a:t>MINORANZA ETNICO-LINGUISTICA</a:t>
            </a:r>
            <a:r>
              <a:rPr lang="it-IT" dirty="0"/>
              <a:t>: gruppo numericamente inferiore al resto della popolazione di uno Stato, in posizione non dominante, i cui membri, appartenenti allo Stato possiedono dal punto di vista etnico, religioso o linguistico, caratteristiche che si differenziano da quelle del resto della popolazione, e manifestano un sentimento di solidarietà allo scopo di conservare la loro cultura, le tradizioni, la religione e la lingua</a:t>
            </a:r>
          </a:p>
          <a:p>
            <a:r>
              <a:rPr lang="it-IT" dirty="0"/>
              <a:t>Equilibrio fattori oggettivi e soggettivi</a:t>
            </a:r>
          </a:p>
          <a:p>
            <a:r>
              <a:rPr lang="it-IT" dirty="0"/>
              <a:t>Critiche però per posizione dominante</a:t>
            </a:r>
          </a:p>
          <a:p>
            <a:r>
              <a:rPr lang="it-IT" dirty="0"/>
              <a:t>In realtà la difficoltà sta nel fatto che ciascuno di noi percepisce la propria appartenenza non in modo isolato ma come un continuum soggettivo-oggettivo  e l’elemento unificante varia in relazione al contesto (es. Europeo, Italiano, Siciliano, Messinese, Faroto)</a:t>
            </a:r>
          </a:p>
          <a:p>
            <a:pPr>
              <a:buNone/>
            </a:pPr>
            <a:endParaRPr lang="it-IT" dirty="0"/>
          </a:p>
          <a:p>
            <a:pPr>
              <a:buNone/>
            </a:pPr>
            <a:endParaRPr lang="it-IT" dirty="0"/>
          </a:p>
        </p:txBody>
      </p:sp>
    </p:spTree>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4196</Words>
  <Application>Microsoft Office PowerPoint</Application>
  <PresentationFormat>Widescreen</PresentationFormat>
  <Paragraphs>283</Paragraphs>
  <Slides>50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50</vt:i4>
      </vt:variant>
    </vt:vector>
  </HeadingPairs>
  <TitlesOfParts>
    <vt:vector size="57" baseType="lpstr">
      <vt:lpstr>Arial</vt:lpstr>
      <vt:lpstr>Calibri</vt:lpstr>
      <vt:lpstr>Eras Medium ITC</vt:lpstr>
      <vt:lpstr>Helvetica Neue</vt:lpstr>
      <vt:lpstr>Raleway</vt:lpstr>
      <vt:lpstr>Roboto</vt:lpstr>
      <vt:lpstr>Tema di Office</vt:lpstr>
      <vt:lpstr>GEOPOLITICA E PAESI MEDITERRANEI</vt:lpstr>
      <vt:lpstr>Presentazione standard di PowerPoint</vt:lpstr>
      <vt:lpstr>   FENOMENO ETNICO</vt:lpstr>
      <vt:lpstr>    MINORANZE ETNICHE</vt:lpstr>
      <vt:lpstr>    STATO E FENOMENI ETNICI</vt:lpstr>
      <vt:lpstr>    EFFETTI REVIVAL ETNICO</vt:lpstr>
      <vt:lpstr>    RISPOSTE POLITICHE</vt:lpstr>
      <vt:lpstr>    DEFINIZIONI MINORANZA ETNICA</vt:lpstr>
      <vt:lpstr>   DEFINIZIONE PREFERIBILE</vt:lpstr>
      <vt:lpstr>   TENDENZA ALL’AUTONOMIA</vt:lpstr>
      <vt:lpstr>    GRADI DI PERCEZIONE IDENTITA’ ETNICA</vt:lpstr>
      <vt:lpstr>    MINORANZE ETNICHE E SOVRANITA’</vt:lpstr>
      <vt:lpstr>    MINORANZE ETNICHE E SOVRANITA’</vt:lpstr>
      <vt:lpstr>   LINGUA</vt:lpstr>
      <vt:lpstr>     FAMIGLIE LINGUISTICHE: </vt:lpstr>
      <vt:lpstr>    GRUPPI DELLA FAMIGLIA INDOEUROPEA</vt:lpstr>
      <vt:lpstr>   MOTIVI CONFLITTI ETNICI</vt:lpstr>
      <vt:lpstr>    FORME VIOLENTE DI SCONTRI ETNICI</vt:lpstr>
      <vt:lpstr>     CONFLITTI ETNICI</vt:lpstr>
      <vt:lpstr> IL KOSOVO</vt:lpstr>
      <vt:lpstr> IL LIBANO</vt:lpstr>
      <vt:lpstr> ISRAELE E «PALESTINA»</vt:lpstr>
      <vt:lpstr>  TIBET E XINJIANG</vt:lpstr>
      <vt:lpstr>Presentazione standard di PowerPoint</vt:lpstr>
      <vt:lpstr> INTEGRAZIONE</vt:lpstr>
      <vt:lpstr>    AREE CULTURALI E LINGUISTICHE</vt:lpstr>
      <vt:lpstr>    DISCRIMINANTE RELIGIOSA</vt:lpstr>
      <vt:lpstr>   DISCRIMINANTE RELIGIOSA</vt:lpstr>
      <vt:lpstr>    PRINCIPALI RELIGIONI NEL MONDO</vt:lpstr>
      <vt:lpstr>MONDO CRISTIANO</vt:lpstr>
      <vt:lpstr>    CATTOLICESIMO E PROTESTANTESIMO</vt:lpstr>
      <vt:lpstr>CHIESA ORTODOSSA</vt:lpstr>
      <vt:lpstr>MONDO ISLAMICO</vt:lpstr>
      <vt:lpstr>   MONDO ISLAMICO</vt:lpstr>
      <vt:lpstr>   MONDO ISLAMICO</vt:lpstr>
      <vt:lpstr>    MONDO ISLAMICO</vt:lpstr>
      <vt:lpstr>    MONDO ISLAMICO</vt:lpstr>
      <vt:lpstr>Presentazione standard di PowerPoint</vt:lpstr>
      <vt:lpstr>   INTEGRALISMO ISLAMICO</vt:lpstr>
      <vt:lpstr>EBRAISMO</vt:lpstr>
      <vt:lpstr>ISRAELE</vt:lpstr>
      <vt:lpstr>ISRAELE</vt:lpstr>
      <vt:lpstr>INDUISMO</vt:lpstr>
      <vt:lpstr>INDIA</vt:lpstr>
      <vt:lpstr>    CONFUCIANESIMO-TAOISMO-BUDDHISMO</vt:lpstr>
      <vt:lpstr> CINA</vt:lpstr>
      <vt:lpstr>SHINTOISMO</vt:lpstr>
      <vt:lpstr>ANIMISMO</vt:lpstr>
      <vt:lpstr>    ALCUNI CONTASTI RELIGIOSI MODERNI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13</cp:revision>
  <dcterms:created xsi:type="dcterms:W3CDTF">2020-04-25T16:23:21Z</dcterms:created>
  <dcterms:modified xsi:type="dcterms:W3CDTF">2023-10-18T08:57:42Z</dcterms:modified>
</cp:coreProperties>
</file>