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59" r:id="rId6"/>
    <p:sldId id="260" r:id="rId7"/>
    <p:sldId id="261" r:id="rId8"/>
    <p:sldId id="263" r:id="rId9"/>
    <p:sldId id="272" r:id="rId10"/>
    <p:sldId id="270" r:id="rId11"/>
    <p:sldId id="265" r:id="rId12"/>
    <p:sldId id="273" r:id="rId13"/>
    <p:sldId id="274" r:id="rId14"/>
    <p:sldId id="271" r:id="rId15"/>
    <p:sldId id="275" r:id="rId16"/>
    <p:sldId id="276" r:id="rId17"/>
    <p:sldId id="267" r:id="rId18"/>
    <p:sldId id="268" r:id="rId19"/>
    <p:sldId id="269" r:id="rId20"/>
    <p:sldId id="264"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94674"/>
  </p:normalViewPr>
  <p:slideViewPr>
    <p:cSldViewPr snapToGrid="0" snapToObjects="1">
      <p:cViewPr varScale="1">
        <p:scale>
          <a:sx n="55" d="100"/>
          <a:sy n="55" d="100"/>
        </p:scale>
        <p:origin x="60" y="160"/>
      </p:cViewPr>
      <p:guideLst/>
    </p:cSldViewPr>
  </p:slideViewPr>
  <p:notesTextViewPr>
    <p:cViewPr>
      <p:scale>
        <a:sx n="1" d="1"/>
        <a:sy n="1" d="1"/>
      </p:scale>
      <p:origin x="0" y="0"/>
    </p:cViewPr>
  </p:notesTextViewPr>
  <p:sorterViewPr>
    <p:cViewPr>
      <p:scale>
        <a:sx n="100" d="100"/>
        <a:sy n="100" d="100"/>
      </p:scale>
      <p:origin x="0" y="-56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11/10/2023</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57213" y="274638"/>
            <a:ext cx="10725187" cy="939784"/>
          </a:xfrm>
        </p:spPr>
        <p:txBody>
          <a:bodyPr>
            <a:noAutofit/>
          </a:bodyPr>
          <a:lstStyle>
            <a:lvl1pPr>
              <a:defRPr sz="3500" b="1">
                <a:latin typeface="Eras Medium ITC" pitchFamily="34" charset="0"/>
              </a:defRPr>
            </a:lvl1pPr>
          </a:lstStyle>
          <a:p>
            <a:r>
              <a:rPr lang="it-IT"/>
              <a:t>Fare clic per modificare lo stile del titolo dello schema</a:t>
            </a:r>
            <a:endParaRPr lang="es-ES" dirty="0"/>
          </a:p>
        </p:txBody>
      </p:sp>
      <p:sp>
        <p:nvSpPr>
          <p:cNvPr id="3" name="2 Marcador de contenido"/>
          <p:cNvSpPr>
            <a:spLocks noGrp="1"/>
          </p:cNvSpPr>
          <p:nvPr>
            <p:ph idx="1"/>
          </p:nvPr>
        </p:nvSpPr>
        <p:spPr/>
        <p:txBody>
          <a:bodyPr/>
          <a:lstStyle>
            <a:lvl1pPr>
              <a:defRPr sz="2700">
                <a:latin typeface="Eras Medium ITC" pitchFamily="34" charset="0"/>
              </a:defRPr>
            </a:lvl1pPr>
            <a:lvl2pPr>
              <a:defRPr sz="2600">
                <a:latin typeface="Eras Medium ITC" pitchFamily="34" charset="0"/>
              </a:defRPr>
            </a:lvl2pPr>
            <a:lvl3pPr>
              <a:defRPr>
                <a:latin typeface="Eras Medium ITC" pitchFamily="34" charset="0"/>
              </a:defRPr>
            </a:lvl3pPr>
            <a:lvl4pPr>
              <a:defRPr>
                <a:latin typeface="Eras Medium ITC" pitchFamily="34" charset="0"/>
              </a:defRPr>
            </a:lvl4pPr>
            <a:lvl5pPr>
              <a:defRPr>
                <a:latin typeface="Eras Medium ITC"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dirty="0"/>
          </a:p>
        </p:txBody>
      </p:sp>
      <p:sp>
        <p:nvSpPr>
          <p:cNvPr id="4" name="3 Marcador de fecha"/>
          <p:cNvSpPr>
            <a:spLocks noGrp="1"/>
          </p:cNvSpPr>
          <p:nvPr>
            <p:ph type="dt" sz="half" idx="10"/>
          </p:nvPr>
        </p:nvSpPr>
        <p:spPr/>
        <p:txBody>
          <a:bodyPr/>
          <a:lstStyle/>
          <a:p>
            <a:fld id="{39E91C3F-2703-426D-AA7C-675FFC4322C9}" type="datetimeFigureOut">
              <a:rPr lang="es-ES" smtClean="0"/>
              <a:pPr/>
              <a:t>11/10/2023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2418DC-86E1-42AF-B75A-720E871B94E6}" type="slidenum">
              <a:rPr lang="es-ES" smtClean="0"/>
              <a:pPr/>
              <a:t>‹N›</a:t>
            </a:fld>
            <a:endParaRPr lang="es-ES"/>
          </a:p>
        </p:txBody>
      </p:sp>
    </p:spTree>
    <p:extLst>
      <p:ext uri="{BB962C8B-B14F-4D97-AF65-F5344CB8AC3E}">
        <p14:creationId xmlns:p14="http://schemas.microsoft.com/office/powerpoint/2010/main" val="98750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11/10/2023</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11/10/2023</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11/10/2023</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11/10/2023</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11/10/2023</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11/10/2023</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11/10/2023</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11/10/2023</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11/10/2023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GEOPOLITICA E PAESI MEDITERRANEI</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DFC782-518B-A4B4-AE70-FD754490ACFA}"/>
              </a:ext>
            </a:extLst>
          </p:cNvPr>
          <p:cNvSpPr>
            <a:spLocks noGrp="1"/>
          </p:cNvSpPr>
          <p:nvPr>
            <p:ph type="title"/>
          </p:nvPr>
        </p:nvSpPr>
        <p:spPr>
          <a:xfrm>
            <a:off x="836612" y="1164772"/>
            <a:ext cx="3932237" cy="416378"/>
          </a:xfrm>
        </p:spPr>
        <p:txBody>
          <a:bodyPr/>
          <a:lstStyle/>
          <a:p>
            <a:r>
              <a:rPr lang="it-IT" sz="1100" i="0" dirty="0">
                <a:solidFill>
                  <a:srgbClr val="AAAAAA"/>
                </a:solidFill>
                <a:effectLst/>
                <a:latin typeface="Arimo"/>
              </a:rPr>
              <a:t>Fonte: Manifesto palestinese disegnato da Abdel Kader </a:t>
            </a:r>
            <a:r>
              <a:rPr lang="it-IT" sz="1100" i="0" dirty="0" err="1">
                <a:solidFill>
                  <a:srgbClr val="AAAAAA"/>
                </a:solidFill>
                <a:effectLst/>
                <a:latin typeface="Arimo"/>
              </a:rPr>
              <a:t>Arnaout</a:t>
            </a:r>
            <a:r>
              <a:rPr lang="it-IT" sz="1100" i="0" dirty="0">
                <a:solidFill>
                  <a:srgbClr val="AAAAAA"/>
                </a:solidFill>
                <a:effectLst/>
                <a:latin typeface="Arimo"/>
              </a:rPr>
              <a:t>, Beirut 1971.</a:t>
            </a:r>
            <a:endParaRPr lang="it-IT" sz="1100" dirty="0"/>
          </a:p>
        </p:txBody>
      </p:sp>
      <p:sp>
        <p:nvSpPr>
          <p:cNvPr id="3" name="Segnaposto contenuto 2">
            <a:extLst>
              <a:ext uri="{FF2B5EF4-FFF2-40B4-BE49-F238E27FC236}">
                <a16:creationId xmlns:a16="http://schemas.microsoft.com/office/drawing/2014/main" id="{5A7570B4-08A6-417E-0D63-6BDAE36EED3F}"/>
              </a:ext>
            </a:extLst>
          </p:cNvPr>
          <p:cNvSpPr>
            <a:spLocks noGrp="1"/>
          </p:cNvSpPr>
          <p:nvPr>
            <p:ph idx="1"/>
          </p:nvPr>
        </p:nvSpPr>
        <p:spPr/>
        <p:txBody>
          <a:bodyPr/>
          <a:lstStyle/>
          <a:p>
            <a:endParaRPr lang="it-IT"/>
          </a:p>
        </p:txBody>
      </p:sp>
      <p:sp>
        <p:nvSpPr>
          <p:cNvPr id="4" name="Segnaposto testo 3">
            <a:extLst>
              <a:ext uri="{FF2B5EF4-FFF2-40B4-BE49-F238E27FC236}">
                <a16:creationId xmlns:a16="http://schemas.microsoft.com/office/drawing/2014/main" id="{131FFE00-C33C-A06E-5A69-461600BA48DE}"/>
              </a:ext>
            </a:extLst>
          </p:cNvPr>
          <p:cNvSpPr>
            <a:spLocks noGrp="1"/>
          </p:cNvSpPr>
          <p:nvPr>
            <p:ph type="body" sz="half" idx="2"/>
          </p:nvPr>
        </p:nvSpPr>
        <p:spPr>
          <a:xfrm>
            <a:off x="839788" y="1894115"/>
            <a:ext cx="3932237" cy="3974874"/>
          </a:xfrm>
        </p:spPr>
        <p:txBody>
          <a:bodyPr/>
          <a:lstStyle/>
          <a:p>
            <a:r>
              <a:rPr lang="it-IT" b="1" i="0" dirty="0">
                <a:solidFill>
                  <a:srgbClr val="666666"/>
                </a:solidFill>
                <a:effectLst/>
                <a:latin typeface="Arimo"/>
              </a:rPr>
              <a:t>D’altra parte, la dotazione di uno Stato proprio ha compiuto un prodigio identitario,</a:t>
            </a:r>
            <a:r>
              <a:rPr lang="it-IT" b="0" i="0" dirty="0">
                <a:solidFill>
                  <a:srgbClr val="666666"/>
                </a:solidFill>
                <a:effectLst/>
                <a:latin typeface="Arimo"/>
              </a:rPr>
              <a:t> con la trasformazione di tanti ebrei in israeliani. Non è stata solo una metamorfosi istituzionale ma anche psicologica. Viceversa, quell’evento bellico ha depresso l’autostima degli orgogliosi popoli arabi sviluppando forme spiccate di vittimismo, anch’esse manifestate facilmente attraverso il medium cartografico (</a:t>
            </a:r>
            <a:r>
              <a:rPr lang="it-IT" b="0" i="1" dirty="0">
                <a:solidFill>
                  <a:srgbClr val="666666"/>
                </a:solidFill>
                <a:effectLst/>
                <a:latin typeface="Arimo"/>
              </a:rPr>
              <a:t>figura 2</a:t>
            </a:r>
            <a:r>
              <a:rPr lang="it-IT" b="0" i="0" dirty="0">
                <a:solidFill>
                  <a:srgbClr val="666666"/>
                </a:solidFill>
                <a:effectLst/>
                <a:latin typeface="Arimo"/>
              </a:rPr>
              <a:t>).</a:t>
            </a:r>
          </a:p>
          <a:p>
            <a:r>
              <a:rPr lang="it-IT" b="1" i="0" dirty="0">
                <a:solidFill>
                  <a:srgbClr val="666666"/>
                </a:solidFill>
                <a:effectLst/>
                <a:latin typeface="Arimo"/>
              </a:rPr>
              <a:t>Come scrisse Yves Lacoste, «in tutte le controversie geopolitiche,</a:t>
            </a:r>
            <a:r>
              <a:rPr lang="it-IT" b="0" i="0" dirty="0">
                <a:solidFill>
                  <a:srgbClr val="666666"/>
                </a:solidFill>
                <a:effectLst/>
                <a:latin typeface="Arimo"/>
              </a:rPr>
              <a:t> ogni attore racconta la storia del suo popolo o della sua nazione; questa è, al tempo stesso, diversa ma indissolubile da quella che narra il suo avversario»</a:t>
            </a:r>
            <a:endParaRPr lang="it-IT" dirty="0"/>
          </a:p>
        </p:txBody>
      </p:sp>
      <p:pic>
        <p:nvPicPr>
          <p:cNvPr id="8194" name="Picture 2" descr="Fonte 2: Manifesto palestinese disegnato da Abdel Kader Arnaout, Beirut 1971.">
            <a:extLst>
              <a:ext uri="{FF2B5EF4-FFF2-40B4-BE49-F238E27FC236}">
                <a16:creationId xmlns:a16="http://schemas.microsoft.com/office/drawing/2014/main" id="{C82F64C4-9E45-9AD6-C185-E103CD4A0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1291" y="405000"/>
            <a:ext cx="4395993" cy="6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97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AD707-C2E1-428B-83AB-DC6606235EA3}"/>
              </a:ext>
            </a:extLst>
          </p:cNvPr>
          <p:cNvSpPr>
            <a:spLocks noGrp="1"/>
          </p:cNvSpPr>
          <p:nvPr>
            <p:ph type="title"/>
          </p:nvPr>
        </p:nvSpPr>
        <p:spPr/>
        <p:txBody>
          <a:bodyPr/>
          <a:lstStyle/>
          <a:p>
            <a:br>
              <a:rPr lang="it-IT" dirty="0"/>
            </a:br>
            <a:br>
              <a:rPr lang="it-IT" dirty="0"/>
            </a:br>
            <a:br>
              <a:rPr lang="it-IT" dirty="0"/>
            </a:br>
            <a:endParaRPr lang="it-IT" dirty="0"/>
          </a:p>
        </p:txBody>
      </p:sp>
      <p:sp>
        <p:nvSpPr>
          <p:cNvPr id="3" name="Segnaposto contenuto 2">
            <a:extLst>
              <a:ext uri="{FF2B5EF4-FFF2-40B4-BE49-F238E27FC236}">
                <a16:creationId xmlns:a16="http://schemas.microsoft.com/office/drawing/2014/main" id="{189F5952-0060-48FF-95D4-A098C04FBE0F}"/>
              </a:ext>
            </a:extLst>
          </p:cNvPr>
          <p:cNvSpPr>
            <a:spLocks noGrp="1"/>
          </p:cNvSpPr>
          <p:nvPr>
            <p:ph idx="1"/>
          </p:nvPr>
        </p:nvSpPr>
        <p:spPr>
          <a:xfrm>
            <a:off x="838200" y="1698171"/>
            <a:ext cx="10515600" cy="4478792"/>
          </a:xfrm>
        </p:spPr>
        <p:txBody>
          <a:bodyPr>
            <a:normAutofit fontScale="85000" lnSpcReduction="10000"/>
          </a:bodyPr>
          <a:lstStyle/>
          <a:p>
            <a:r>
              <a:rPr lang="it-IT" b="1" i="0" dirty="0">
                <a:solidFill>
                  <a:srgbClr val="666666"/>
                </a:solidFill>
                <a:effectLst/>
                <a:latin typeface="Arimo"/>
              </a:rPr>
              <a:t>Vecchio stereotipo che non si riesce a debellare: la geopolitica è cinica</a:t>
            </a:r>
            <a:r>
              <a:rPr lang="it-IT" b="0" i="0" dirty="0">
                <a:solidFill>
                  <a:srgbClr val="666666"/>
                </a:solidFill>
                <a:effectLst/>
                <a:latin typeface="Arimo"/>
              </a:rPr>
              <a:t> e immorale perché della dinamica politica conosce e considera solo l’uso della forza, senza spazio per forme più nobili di cooperazione. </a:t>
            </a:r>
          </a:p>
          <a:p>
            <a:r>
              <a:rPr lang="it-IT" b="0" i="0" dirty="0">
                <a:solidFill>
                  <a:srgbClr val="666666"/>
                </a:solidFill>
                <a:effectLst/>
                <a:latin typeface="Arimo"/>
              </a:rPr>
              <a:t>Corollario tragico che l’ha spazzata via dal novero delle scienze per mezzo secolo: la geopolitica è semplice giustificazione di teorie espansionistiche e violente. </a:t>
            </a:r>
          </a:p>
          <a:p>
            <a:r>
              <a:rPr lang="it-IT" b="0" i="0" dirty="0">
                <a:solidFill>
                  <a:srgbClr val="666666"/>
                </a:solidFill>
                <a:effectLst/>
                <a:latin typeface="Arimo"/>
              </a:rPr>
              <a:t>Provo a redimerla a beneficio di chi riesce a liberarsi dai pregiudizi: capire come il potere collettivo si ottiene e si esercita non significa né rassegnarsi a una concezione della convivenza umana fatta solo di prevaricazioni né tantomeno sostenere tali pratiche sopraffattorie. </a:t>
            </a:r>
          </a:p>
          <a:p>
            <a:r>
              <a:rPr lang="it-IT" b="0" i="0" dirty="0">
                <a:solidFill>
                  <a:srgbClr val="666666"/>
                </a:solidFill>
                <a:effectLst/>
                <a:latin typeface="Arimo"/>
              </a:rPr>
              <a:t>Risulta, invece, utile alla loro comprensione, anche quando si manifestano nelle loro forme più perniciose. Che dietro ci sia un odioso pregiudizio verso la geopolitica è evidente. Perché, altrimenti, nessuno si sogna di incolpare gli psicologi per i loro studi sul comportamento degli stupratori o gli storici per quelli sui genocidi?</a:t>
            </a:r>
            <a:endParaRPr lang="it-IT" dirty="0"/>
          </a:p>
        </p:txBody>
      </p:sp>
    </p:spTree>
    <p:extLst>
      <p:ext uri="{BB962C8B-B14F-4D97-AF65-F5344CB8AC3E}">
        <p14:creationId xmlns:p14="http://schemas.microsoft.com/office/powerpoint/2010/main" val="277704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AD707-C2E1-428B-83AB-DC6606235EA3}"/>
              </a:ext>
            </a:extLst>
          </p:cNvPr>
          <p:cNvSpPr>
            <a:spLocks noGrp="1"/>
          </p:cNvSpPr>
          <p:nvPr>
            <p:ph type="title"/>
          </p:nvPr>
        </p:nvSpPr>
        <p:spPr/>
        <p:txBody>
          <a:bodyPr/>
          <a:lstStyle/>
          <a:p>
            <a:br>
              <a:rPr lang="it-IT" dirty="0"/>
            </a:br>
            <a:br>
              <a:rPr lang="it-IT" dirty="0"/>
            </a:br>
            <a:br>
              <a:rPr lang="it-IT" dirty="0"/>
            </a:br>
            <a:endParaRPr lang="it-IT" dirty="0"/>
          </a:p>
        </p:txBody>
      </p:sp>
      <p:sp>
        <p:nvSpPr>
          <p:cNvPr id="3" name="Segnaposto contenuto 2">
            <a:extLst>
              <a:ext uri="{FF2B5EF4-FFF2-40B4-BE49-F238E27FC236}">
                <a16:creationId xmlns:a16="http://schemas.microsoft.com/office/drawing/2014/main" id="{189F5952-0060-48FF-95D4-A098C04FBE0F}"/>
              </a:ext>
            </a:extLst>
          </p:cNvPr>
          <p:cNvSpPr>
            <a:spLocks noGrp="1"/>
          </p:cNvSpPr>
          <p:nvPr>
            <p:ph idx="1"/>
          </p:nvPr>
        </p:nvSpPr>
        <p:spPr>
          <a:xfrm>
            <a:off x="838200" y="1698171"/>
            <a:ext cx="10515600" cy="4478792"/>
          </a:xfrm>
        </p:spPr>
        <p:txBody>
          <a:bodyPr>
            <a:normAutofit/>
          </a:bodyPr>
          <a:lstStyle/>
          <a:p>
            <a:r>
              <a:rPr lang="it-IT" b="1" i="0" dirty="0">
                <a:solidFill>
                  <a:srgbClr val="666666"/>
                </a:solidFill>
                <a:effectLst/>
                <a:latin typeface="Arimo"/>
              </a:rPr>
              <a:t>A proposito di genocidi, il poco lusinghiero record mondiale spetta al Medio Oriente.</a:t>
            </a:r>
            <a:r>
              <a:rPr lang="it-IT" b="0" i="0" dirty="0">
                <a:solidFill>
                  <a:srgbClr val="666666"/>
                </a:solidFill>
                <a:effectLst/>
                <a:latin typeface="Arimo"/>
              </a:rPr>
              <a:t> </a:t>
            </a:r>
          </a:p>
          <a:p>
            <a:r>
              <a:rPr lang="it-IT" b="0" i="0" dirty="0">
                <a:solidFill>
                  <a:srgbClr val="666666"/>
                </a:solidFill>
                <a:effectLst/>
                <a:latin typeface="Arimo"/>
              </a:rPr>
              <a:t>Se i drammi subiti da armeni, assiri e greci del Ponto per mano ottomana sono oggetti di studio per storici, il tentativo di eliminare i curdi iracheni perpetrato da Saddam Hussein scuote le coscienze di noi contemporanei. </a:t>
            </a:r>
          </a:p>
          <a:p>
            <a:r>
              <a:rPr lang="it-IT" b="0" i="0" dirty="0">
                <a:solidFill>
                  <a:srgbClr val="666666"/>
                </a:solidFill>
                <a:effectLst/>
                <a:latin typeface="Arimo"/>
              </a:rPr>
              <a:t>Come anche, evidentemente, il genocidio che, anche se non accaduto in Medio Oriente, ne ha eternamente segnato la storia politica: l’Olocausto degli ebrei (che coinvolse, con sorte non meno tragica, rom, testimoni di Geova, omosessuali, disabili e altre categorie accusate di inquinare la purezza razziale).</a:t>
            </a:r>
            <a:endParaRPr lang="it-IT" dirty="0"/>
          </a:p>
        </p:txBody>
      </p:sp>
    </p:spTree>
    <p:extLst>
      <p:ext uri="{BB962C8B-B14F-4D97-AF65-F5344CB8AC3E}">
        <p14:creationId xmlns:p14="http://schemas.microsoft.com/office/powerpoint/2010/main" val="53201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AD707-C2E1-428B-83AB-DC6606235EA3}"/>
              </a:ext>
            </a:extLst>
          </p:cNvPr>
          <p:cNvSpPr>
            <a:spLocks noGrp="1"/>
          </p:cNvSpPr>
          <p:nvPr>
            <p:ph type="title"/>
          </p:nvPr>
        </p:nvSpPr>
        <p:spPr/>
        <p:txBody>
          <a:bodyPr/>
          <a:lstStyle/>
          <a:p>
            <a:br>
              <a:rPr lang="it-IT" dirty="0"/>
            </a:br>
            <a:br>
              <a:rPr lang="it-IT" dirty="0"/>
            </a:br>
            <a:br>
              <a:rPr lang="it-IT" dirty="0"/>
            </a:br>
            <a:endParaRPr lang="it-IT" dirty="0"/>
          </a:p>
        </p:txBody>
      </p:sp>
      <p:sp>
        <p:nvSpPr>
          <p:cNvPr id="3" name="Segnaposto contenuto 2">
            <a:extLst>
              <a:ext uri="{FF2B5EF4-FFF2-40B4-BE49-F238E27FC236}">
                <a16:creationId xmlns:a16="http://schemas.microsoft.com/office/drawing/2014/main" id="{189F5952-0060-48FF-95D4-A098C04FBE0F}"/>
              </a:ext>
            </a:extLst>
          </p:cNvPr>
          <p:cNvSpPr>
            <a:spLocks noGrp="1"/>
          </p:cNvSpPr>
          <p:nvPr>
            <p:ph idx="1"/>
          </p:nvPr>
        </p:nvSpPr>
        <p:spPr>
          <a:xfrm>
            <a:off x="838200" y="1698171"/>
            <a:ext cx="10515600" cy="4478792"/>
          </a:xfrm>
        </p:spPr>
        <p:txBody>
          <a:bodyPr>
            <a:normAutofit/>
          </a:bodyPr>
          <a:lstStyle/>
          <a:p>
            <a:r>
              <a:rPr lang="it-IT" b="1" i="0" dirty="0">
                <a:solidFill>
                  <a:srgbClr val="666666"/>
                </a:solidFill>
                <a:effectLst/>
                <a:latin typeface="Arimo"/>
              </a:rPr>
              <a:t>Con il genocidio culmina la scala delle violenze che si possono commettere contro una popolazione.</a:t>
            </a:r>
            <a:r>
              <a:rPr lang="it-IT" b="0" i="0" dirty="0">
                <a:solidFill>
                  <a:srgbClr val="666666"/>
                </a:solidFill>
                <a:effectLst/>
                <a:latin typeface="Arimo"/>
              </a:rPr>
              <a:t> Ai gradini inferiori essa registra, in un crescendo di barbarità, l’assimilazione forzata, l’espulsione e il massacro. Il genocidio si distingue da queste forme, già di per sé raccapriccianti, perché non erompe improvvisamente in modo irrazionale ma è frutto di un piano accuratamente programmato. Inoltre, è alimentato da forme di politicizzazione delle identità e di strumentalizzazione del discorso politico intercomunitario oltre che, ovviamente, da una macchina logistica efficientissima.</a:t>
            </a:r>
          </a:p>
          <a:p>
            <a:endParaRPr lang="it-IT" dirty="0"/>
          </a:p>
        </p:txBody>
      </p:sp>
    </p:spTree>
    <p:extLst>
      <p:ext uri="{BB962C8B-B14F-4D97-AF65-F5344CB8AC3E}">
        <p14:creationId xmlns:p14="http://schemas.microsoft.com/office/powerpoint/2010/main" val="273188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636EE6-3EB0-3C8E-034B-51A79C612F52}"/>
              </a:ext>
            </a:extLst>
          </p:cNvPr>
          <p:cNvSpPr>
            <a:spLocks noGrp="1"/>
          </p:cNvSpPr>
          <p:nvPr>
            <p:ph type="title"/>
          </p:nvPr>
        </p:nvSpPr>
        <p:spPr>
          <a:xfrm>
            <a:off x="836612" y="1240971"/>
            <a:ext cx="3932237" cy="827315"/>
          </a:xfrm>
        </p:spPr>
        <p:txBody>
          <a:bodyPr/>
          <a:lstStyle/>
          <a:p>
            <a:r>
              <a:rPr lang="it-IT" sz="1100" b="0" i="0" dirty="0">
                <a:solidFill>
                  <a:srgbClr val="AAAAAA"/>
                </a:solidFill>
                <a:effectLst/>
                <a:latin typeface="Arimo"/>
              </a:rPr>
              <a:t>Fonte 3: </a:t>
            </a:r>
            <a:r>
              <a:rPr lang="it-IT" sz="1100" b="0" i="0" dirty="0" err="1">
                <a:solidFill>
                  <a:srgbClr val="AAAAAA"/>
                </a:solidFill>
                <a:effectLst/>
                <a:latin typeface="Arimo"/>
              </a:rPr>
              <a:t>Jan</a:t>
            </a:r>
            <a:r>
              <a:rPr lang="it-IT" sz="1100" b="0" i="0" dirty="0">
                <a:solidFill>
                  <a:srgbClr val="AAAAAA"/>
                </a:solidFill>
                <a:effectLst/>
                <a:latin typeface="Arimo"/>
              </a:rPr>
              <a:t> </a:t>
            </a:r>
            <a:r>
              <a:rPr lang="it-IT" sz="1100" b="0" i="0" dirty="0" err="1">
                <a:solidFill>
                  <a:srgbClr val="AAAAAA"/>
                </a:solidFill>
                <a:effectLst/>
                <a:latin typeface="Arimo"/>
              </a:rPr>
              <a:t>Laskowski</a:t>
            </a:r>
            <a:r>
              <a:rPr lang="it-IT" sz="1100" b="0" i="0" dirty="0">
                <a:solidFill>
                  <a:srgbClr val="AAAAAA"/>
                </a:solidFill>
                <a:effectLst/>
                <a:latin typeface="Arimo"/>
              </a:rPr>
              <a:t>, </a:t>
            </a:r>
            <a:r>
              <a:rPr lang="it-IT" sz="1100" b="0" i="0" dirty="0" err="1">
                <a:solidFill>
                  <a:srgbClr val="AAAAAA"/>
                </a:solidFill>
                <a:effectLst/>
                <a:latin typeface="Arimo"/>
              </a:rPr>
              <a:t>Zbrodnie</a:t>
            </a:r>
            <a:r>
              <a:rPr lang="it-IT" sz="1100" b="0" i="0" dirty="0">
                <a:solidFill>
                  <a:srgbClr val="AAAAAA"/>
                </a:solidFill>
                <a:effectLst/>
                <a:latin typeface="Arimo"/>
              </a:rPr>
              <a:t> </a:t>
            </a:r>
            <a:r>
              <a:rPr lang="it-IT" sz="1100" b="0" i="0" dirty="0" err="1">
                <a:solidFill>
                  <a:srgbClr val="AAAAAA"/>
                </a:solidFill>
                <a:effectLst/>
                <a:latin typeface="Arimo"/>
              </a:rPr>
              <a:t>Hitlerowskie</a:t>
            </a:r>
            <a:r>
              <a:rPr lang="it-IT" sz="1100" b="0" i="0" dirty="0">
                <a:solidFill>
                  <a:srgbClr val="AAAAAA"/>
                </a:solidFill>
                <a:effectLst/>
                <a:latin typeface="Arimo"/>
              </a:rPr>
              <a:t> </a:t>
            </a:r>
            <a:r>
              <a:rPr lang="it-IT" sz="1100" b="0" i="0" dirty="0" err="1">
                <a:solidFill>
                  <a:srgbClr val="AAAAAA"/>
                </a:solidFill>
                <a:effectLst/>
                <a:latin typeface="Arimo"/>
              </a:rPr>
              <a:t>na</a:t>
            </a:r>
            <a:r>
              <a:rPr lang="it-IT" sz="1100" b="0" i="0" dirty="0">
                <a:solidFill>
                  <a:srgbClr val="AAAAAA"/>
                </a:solidFill>
                <a:effectLst/>
                <a:latin typeface="Arimo"/>
              </a:rPr>
              <a:t> </a:t>
            </a:r>
            <a:r>
              <a:rPr lang="it-IT" sz="1100" b="0" i="0" dirty="0" err="1">
                <a:solidFill>
                  <a:srgbClr val="AAAAAA"/>
                </a:solidFill>
                <a:effectLst/>
                <a:latin typeface="Arimo"/>
              </a:rPr>
              <a:t>ziemiach</a:t>
            </a:r>
            <a:r>
              <a:rPr lang="it-IT" sz="1100" b="0" i="0" dirty="0">
                <a:solidFill>
                  <a:srgbClr val="AAAAAA"/>
                </a:solidFill>
                <a:effectLst/>
                <a:latin typeface="Arimo"/>
              </a:rPr>
              <a:t> </a:t>
            </a:r>
            <a:r>
              <a:rPr lang="it-IT" sz="1100" b="0" i="0" dirty="0" err="1">
                <a:solidFill>
                  <a:srgbClr val="AAAAAA"/>
                </a:solidFill>
                <a:effectLst/>
                <a:latin typeface="Arimo"/>
              </a:rPr>
              <a:t>Polski</a:t>
            </a:r>
            <a:r>
              <a:rPr lang="it-IT" sz="1100" b="0" i="0" dirty="0">
                <a:solidFill>
                  <a:srgbClr val="AAAAAA"/>
                </a:solidFill>
                <a:effectLst/>
                <a:latin typeface="Arimo"/>
              </a:rPr>
              <a:t> w </a:t>
            </a:r>
            <a:r>
              <a:rPr lang="it-IT" sz="1100" b="0" i="0" dirty="0" err="1">
                <a:solidFill>
                  <a:srgbClr val="AAAAAA"/>
                </a:solidFill>
                <a:effectLst/>
                <a:latin typeface="Arimo"/>
              </a:rPr>
              <a:t>latach</a:t>
            </a:r>
            <a:r>
              <a:rPr lang="it-IT" sz="1100" b="0" i="0" dirty="0">
                <a:solidFill>
                  <a:srgbClr val="AAAAAA"/>
                </a:solidFill>
                <a:effectLst/>
                <a:latin typeface="Arimo"/>
              </a:rPr>
              <a:t> 1939-1945 (I crimini di Hitler nei territori della Polonia negli anni 1939-1945), edito dal Consiglio per la tutela dei monumenti sulla lotta e il </a:t>
            </a:r>
            <a:r>
              <a:rPr lang="it-IT" sz="1100" b="0" i="0" dirty="0" err="1">
                <a:solidFill>
                  <a:srgbClr val="AAAAAA"/>
                </a:solidFill>
                <a:effectLst/>
                <a:latin typeface="Arimo"/>
              </a:rPr>
              <a:t>martirio,Warszawa</a:t>
            </a:r>
            <a:r>
              <a:rPr lang="it-IT" sz="1100" b="0" i="0" dirty="0">
                <a:solidFill>
                  <a:srgbClr val="AAAAAA"/>
                </a:solidFill>
                <a:effectLst/>
                <a:latin typeface="Arimo"/>
              </a:rPr>
              <a:t> 1965, </a:t>
            </a:r>
            <a:r>
              <a:rPr lang="it-IT" sz="1100" b="0" i="0" dirty="0" err="1">
                <a:solidFill>
                  <a:srgbClr val="AAAAAA"/>
                </a:solidFill>
                <a:effectLst/>
                <a:latin typeface="Arimo"/>
              </a:rPr>
              <a:t>Pan´stwowe</a:t>
            </a:r>
            <a:r>
              <a:rPr lang="it-IT" sz="1100" b="0" i="0" dirty="0">
                <a:solidFill>
                  <a:srgbClr val="AAAAAA"/>
                </a:solidFill>
                <a:effectLst/>
                <a:latin typeface="Arimo"/>
              </a:rPr>
              <a:t> </a:t>
            </a:r>
            <a:r>
              <a:rPr lang="it-IT" sz="1100" b="0" i="0" dirty="0" err="1">
                <a:solidFill>
                  <a:srgbClr val="AAAAAA"/>
                </a:solidFill>
                <a:effectLst/>
                <a:latin typeface="Arimo"/>
              </a:rPr>
              <a:t>przedsie˛biorstwo</a:t>
            </a:r>
            <a:r>
              <a:rPr lang="it-IT" sz="1100" b="0" i="0" dirty="0">
                <a:solidFill>
                  <a:srgbClr val="AAAAAA"/>
                </a:solidFill>
                <a:effectLst/>
                <a:latin typeface="Arimo"/>
              </a:rPr>
              <a:t> </a:t>
            </a:r>
            <a:r>
              <a:rPr lang="it-IT" sz="1100" b="0" i="0" dirty="0" err="1">
                <a:solidFill>
                  <a:srgbClr val="AAAAAA"/>
                </a:solidFill>
                <a:effectLst/>
                <a:latin typeface="Arimo"/>
              </a:rPr>
              <a:t>Wydawnictw</a:t>
            </a:r>
            <a:r>
              <a:rPr lang="it-IT" sz="1100" b="0" i="0" dirty="0">
                <a:solidFill>
                  <a:srgbClr val="AAAAAA"/>
                </a:solidFill>
                <a:effectLst/>
                <a:latin typeface="Arimo"/>
              </a:rPr>
              <a:t> </a:t>
            </a:r>
            <a:r>
              <a:rPr lang="it-IT" sz="1100" b="0" i="0" dirty="0" err="1">
                <a:solidFill>
                  <a:srgbClr val="AAAAAA"/>
                </a:solidFill>
                <a:effectLst/>
                <a:latin typeface="Arimo"/>
              </a:rPr>
              <a:t>Kartograficznych</a:t>
            </a:r>
            <a:r>
              <a:rPr lang="it-IT" sz="1100" b="0" i="0" dirty="0">
                <a:solidFill>
                  <a:srgbClr val="AAAAAA"/>
                </a:solidFill>
                <a:effectLst/>
                <a:latin typeface="Arimo"/>
              </a:rPr>
              <a:t>.</a:t>
            </a:r>
            <a:endParaRPr lang="it-IT" sz="1100" dirty="0"/>
          </a:p>
        </p:txBody>
      </p:sp>
      <p:sp>
        <p:nvSpPr>
          <p:cNvPr id="3" name="Segnaposto contenuto 2">
            <a:extLst>
              <a:ext uri="{FF2B5EF4-FFF2-40B4-BE49-F238E27FC236}">
                <a16:creationId xmlns:a16="http://schemas.microsoft.com/office/drawing/2014/main" id="{03060BEC-56B8-EC73-DFC1-548D73AD260C}"/>
              </a:ext>
            </a:extLst>
          </p:cNvPr>
          <p:cNvSpPr>
            <a:spLocks noGrp="1"/>
          </p:cNvSpPr>
          <p:nvPr>
            <p:ph idx="1"/>
          </p:nvPr>
        </p:nvSpPr>
        <p:spPr/>
        <p:txBody>
          <a:bodyPr/>
          <a:lstStyle/>
          <a:p>
            <a:endParaRPr lang="it-IT"/>
          </a:p>
        </p:txBody>
      </p:sp>
      <p:sp>
        <p:nvSpPr>
          <p:cNvPr id="4" name="Segnaposto testo 3">
            <a:extLst>
              <a:ext uri="{FF2B5EF4-FFF2-40B4-BE49-F238E27FC236}">
                <a16:creationId xmlns:a16="http://schemas.microsoft.com/office/drawing/2014/main" id="{2B693B3C-BD34-85B2-A975-399C6A2DDFD0}"/>
              </a:ext>
            </a:extLst>
          </p:cNvPr>
          <p:cNvSpPr>
            <a:spLocks noGrp="1"/>
          </p:cNvSpPr>
          <p:nvPr>
            <p:ph type="body" sz="half" idx="2"/>
          </p:nvPr>
        </p:nvSpPr>
        <p:spPr>
          <a:xfrm>
            <a:off x="839788" y="2068286"/>
            <a:ext cx="4280480" cy="4180113"/>
          </a:xfrm>
        </p:spPr>
        <p:txBody>
          <a:bodyPr>
            <a:normAutofit/>
          </a:bodyPr>
          <a:lstStyle/>
          <a:p>
            <a:r>
              <a:rPr lang="it-IT" b="1" i="0" dirty="0">
                <a:solidFill>
                  <a:srgbClr val="666666"/>
                </a:solidFill>
                <a:effectLst/>
                <a:latin typeface="Arimo"/>
              </a:rPr>
              <a:t>L’orrore del genocidio è reso visivamente dalla </a:t>
            </a:r>
            <a:r>
              <a:rPr lang="it-IT" b="1" i="1" dirty="0">
                <a:solidFill>
                  <a:srgbClr val="666666"/>
                </a:solidFill>
                <a:effectLst/>
                <a:latin typeface="Arimo"/>
              </a:rPr>
              <a:t>figura 3</a:t>
            </a:r>
            <a:r>
              <a:rPr lang="it-IT" b="1" i="0" dirty="0">
                <a:solidFill>
                  <a:srgbClr val="666666"/>
                </a:solidFill>
                <a:effectLst/>
                <a:latin typeface="Arimo"/>
              </a:rPr>
              <a:t>, che mostra il territorio</a:t>
            </a:r>
            <a:r>
              <a:rPr lang="it-IT" b="0" i="0" dirty="0">
                <a:solidFill>
                  <a:srgbClr val="666666"/>
                </a:solidFill>
                <a:effectLst/>
                <a:latin typeface="Arimo"/>
              </a:rPr>
              <a:t> dell’odierna Polonia disseminato di campi di sterminio (simboleggiati da forni crematori stilizzati con tanto di teschi e fumo nei camini), campi di concentramento (icona della casupola con torretta e filo spinato), luoghi delle esecuzioni degli internati (croce di ferro) e altri simboli macabri. </a:t>
            </a:r>
          </a:p>
        </p:txBody>
      </p:sp>
      <p:pic>
        <p:nvPicPr>
          <p:cNvPr id="9218" name="Picture 2" descr="Fonte 3: Jan Laskowski, Zbrodnie Hitlerowskie na ziemiach Polski w latach 1939-1945 (I crimini di Hitler nei territori della Polonia negli anni 1939-1945), edito dal Consiglio per la tutela dei monumenti sulla lotta e il martirio,Warszawa 1965, Pan´stwowe przedsie˛biorstwo Wydawnictw Kartograficznych.">
            <a:extLst>
              <a:ext uri="{FF2B5EF4-FFF2-40B4-BE49-F238E27FC236}">
                <a16:creationId xmlns:a16="http://schemas.microsoft.com/office/drawing/2014/main" id="{30D3E753-2913-B56C-19E6-302EE1D21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28" y="292100"/>
            <a:ext cx="5241600" cy="6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8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7ADB22-D4B7-8FDF-A53D-760D33B315D7}"/>
              </a:ext>
            </a:extLst>
          </p:cNvPr>
          <p:cNvSpPr>
            <a:spLocks noGrp="1"/>
          </p:cNvSpPr>
          <p:nvPr>
            <p:ph type="title"/>
          </p:nvPr>
        </p:nvSpPr>
        <p:spPr>
          <a:xfrm>
            <a:off x="836612" y="1340070"/>
            <a:ext cx="3932237" cy="434302"/>
          </a:xfrm>
        </p:spPr>
        <p:txBody>
          <a:bodyPr/>
          <a:lstStyle/>
          <a:p>
            <a:r>
              <a:rPr lang="en-US" sz="1100" b="0" i="0" dirty="0">
                <a:solidFill>
                  <a:srgbClr val="AAAAAA"/>
                </a:solidFill>
                <a:effectLst/>
                <a:latin typeface="Arimo"/>
              </a:rPr>
              <a:t>Fonte 4: </a:t>
            </a:r>
            <a:r>
              <a:rPr lang="en-US" sz="1100" b="0" i="0" dirty="0" err="1">
                <a:solidFill>
                  <a:srgbClr val="AAAAAA"/>
                </a:solidFill>
                <a:effectLst/>
                <a:latin typeface="Arimo"/>
              </a:rPr>
              <a:t>Unrwa</a:t>
            </a:r>
            <a:r>
              <a:rPr lang="en-US" sz="1100" b="0" i="0" dirty="0">
                <a:solidFill>
                  <a:srgbClr val="AAAAAA"/>
                </a:solidFill>
                <a:effectLst/>
                <a:latin typeface="Arimo"/>
              </a:rPr>
              <a:t> Camps, da Issues in the Middle East, U.S. Central Intelligence Agency, 1973.</a:t>
            </a:r>
            <a:endParaRPr lang="it-IT" sz="1100" dirty="0"/>
          </a:p>
        </p:txBody>
      </p:sp>
      <p:sp>
        <p:nvSpPr>
          <p:cNvPr id="4" name="Segnaposto testo 3">
            <a:extLst>
              <a:ext uri="{FF2B5EF4-FFF2-40B4-BE49-F238E27FC236}">
                <a16:creationId xmlns:a16="http://schemas.microsoft.com/office/drawing/2014/main" id="{24B1CB01-49F6-A98F-CC42-FFC71F3CB9F8}"/>
              </a:ext>
            </a:extLst>
          </p:cNvPr>
          <p:cNvSpPr>
            <a:spLocks noGrp="1"/>
          </p:cNvSpPr>
          <p:nvPr>
            <p:ph type="body" sz="half" idx="2"/>
          </p:nvPr>
        </p:nvSpPr>
        <p:spPr>
          <a:xfrm>
            <a:off x="838589" y="1883229"/>
            <a:ext cx="3932237" cy="3977821"/>
          </a:xfrm>
        </p:spPr>
        <p:txBody>
          <a:bodyPr>
            <a:normAutofit/>
          </a:bodyPr>
          <a:lstStyle/>
          <a:p>
            <a:r>
              <a:rPr lang="it-IT" b="0" i="0" dirty="0">
                <a:solidFill>
                  <a:srgbClr val="666666"/>
                </a:solidFill>
                <a:effectLst/>
                <a:latin typeface="Arimo"/>
              </a:rPr>
              <a:t>Meno suggestiva (a causa dell’asetticità dei simboli utilizzati) ma non meno tragica è la </a:t>
            </a:r>
            <a:r>
              <a:rPr lang="it-IT" b="0" i="1" dirty="0">
                <a:solidFill>
                  <a:srgbClr val="666666"/>
                </a:solidFill>
                <a:effectLst/>
                <a:latin typeface="Arimo"/>
              </a:rPr>
              <a:t>figura 4</a:t>
            </a:r>
            <a:r>
              <a:rPr lang="it-IT" b="0" i="0" dirty="0">
                <a:solidFill>
                  <a:srgbClr val="666666"/>
                </a:solidFill>
                <a:effectLst/>
                <a:latin typeface="Arimo"/>
              </a:rPr>
              <a:t> riferita ai campi profughi palestinesi. </a:t>
            </a:r>
          </a:p>
          <a:p>
            <a:r>
              <a:rPr lang="it-IT" b="0" i="0" dirty="0">
                <a:solidFill>
                  <a:srgbClr val="666666"/>
                </a:solidFill>
                <a:effectLst/>
                <a:latin typeface="Arimo"/>
              </a:rPr>
              <a:t>Per realizzare l’enormità di quest’altro dramma della storia recente basta soffermarsi sul committente della carta, </a:t>
            </a:r>
            <a:r>
              <a:rPr lang="it-IT" b="0" i="0" dirty="0" err="1">
                <a:solidFill>
                  <a:srgbClr val="666666"/>
                </a:solidFill>
                <a:effectLst/>
                <a:latin typeface="Arimo"/>
              </a:rPr>
              <a:t>l’Unrwa</a:t>
            </a:r>
            <a:r>
              <a:rPr lang="it-IT" b="0" i="0" dirty="0">
                <a:solidFill>
                  <a:srgbClr val="666666"/>
                </a:solidFill>
                <a:effectLst/>
                <a:latin typeface="Arimo"/>
              </a:rPr>
              <a:t>, una delle due agenzie delle Nazioni Unite istituita appositamente per portare sollievo ai rifugiati palestinesi. </a:t>
            </a:r>
          </a:p>
          <a:p>
            <a:r>
              <a:rPr lang="it-IT" b="0" i="0" dirty="0">
                <a:solidFill>
                  <a:srgbClr val="666666"/>
                </a:solidFill>
                <a:effectLst/>
                <a:latin typeface="Arimo"/>
              </a:rPr>
              <a:t>L’altra, l’Unhcr, si occupa di tutti i restanti profughi nel mondo.</a:t>
            </a:r>
            <a:endParaRPr lang="it-IT" dirty="0"/>
          </a:p>
          <a:p>
            <a:endParaRPr lang="it-IT" dirty="0"/>
          </a:p>
        </p:txBody>
      </p:sp>
      <p:sp>
        <p:nvSpPr>
          <p:cNvPr id="5" name="Segnaposto immagine 4">
            <a:extLst>
              <a:ext uri="{FF2B5EF4-FFF2-40B4-BE49-F238E27FC236}">
                <a16:creationId xmlns:a16="http://schemas.microsoft.com/office/drawing/2014/main" id="{06F3566A-E326-029C-4DF4-113310AE50EB}"/>
              </a:ext>
            </a:extLst>
          </p:cNvPr>
          <p:cNvSpPr>
            <a:spLocks noGrp="1"/>
          </p:cNvSpPr>
          <p:nvPr>
            <p:ph type="pic" idx="1"/>
          </p:nvPr>
        </p:nvSpPr>
        <p:spPr/>
        <p:txBody>
          <a:bodyPr/>
          <a:lstStyle/>
          <a:p>
            <a:endParaRPr lang="it-IT"/>
          </a:p>
        </p:txBody>
      </p:sp>
      <p:pic>
        <p:nvPicPr>
          <p:cNvPr id="12292" name="Picture 4" descr="Fonte 4: Unrwa Camps, da Issues in the Middle East, U.S. Central Intelligence Agency, 1973.">
            <a:extLst>
              <a:ext uri="{FF2B5EF4-FFF2-40B4-BE49-F238E27FC236}">
                <a16:creationId xmlns:a16="http://schemas.microsoft.com/office/drawing/2014/main" id="{5CBEB785-E66B-673B-9A9A-C9C8EA1342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472" y="99000"/>
            <a:ext cx="5110625" cy="66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32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D9B3B1-1E94-2D38-BF31-E0AEC277F3BE}"/>
              </a:ext>
            </a:extLst>
          </p:cNvPr>
          <p:cNvSpPr>
            <a:spLocks noGrp="1"/>
          </p:cNvSpPr>
          <p:nvPr>
            <p:ph type="title"/>
          </p:nvPr>
        </p:nvSpPr>
        <p:spPr>
          <a:xfrm>
            <a:off x="836612" y="1340069"/>
            <a:ext cx="3932237" cy="423417"/>
          </a:xfrm>
        </p:spPr>
        <p:txBody>
          <a:bodyPr/>
          <a:lstStyle/>
          <a:p>
            <a:r>
              <a:rPr lang="it-IT" sz="1000" b="0" i="0" dirty="0">
                <a:solidFill>
                  <a:srgbClr val="AAAAAA"/>
                </a:solidFill>
                <a:effectLst/>
                <a:latin typeface="Arimo"/>
              </a:rPr>
              <a:t>Fonte 5: «Terra di Israele. Questo è il paese che apparterrà a voi», Keren </a:t>
            </a:r>
            <a:r>
              <a:rPr lang="it-IT" sz="1000" b="0" i="0" dirty="0" err="1">
                <a:solidFill>
                  <a:srgbClr val="AAAAAA"/>
                </a:solidFill>
                <a:effectLst/>
                <a:latin typeface="Arimo"/>
              </a:rPr>
              <a:t>Kayemet</a:t>
            </a:r>
            <a:r>
              <a:rPr lang="it-IT" sz="1000" b="0" i="0" dirty="0">
                <a:solidFill>
                  <a:srgbClr val="AAAAAA"/>
                </a:solidFill>
                <a:effectLst/>
                <a:latin typeface="Arimo"/>
              </a:rPr>
              <a:t> </a:t>
            </a:r>
            <a:r>
              <a:rPr lang="it-IT" sz="1000" b="0" i="0" dirty="0" err="1">
                <a:solidFill>
                  <a:srgbClr val="AAAAAA"/>
                </a:solidFill>
                <a:effectLst/>
                <a:latin typeface="Arimo"/>
              </a:rPr>
              <a:t>LeYisrael</a:t>
            </a:r>
            <a:r>
              <a:rPr lang="it-IT" sz="1000" b="0" i="0" dirty="0">
                <a:solidFill>
                  <a:srgbClr val="AAAAAA"/>
                </a:solidFill>
                <a:effectLst/>
                <a:latin typeface="Arimo"/>
              </a:rPr>
              <a:t>, Gerusalemme 1936.</a:t>
            </a:r>
            <a:endParaRPr lang="it-IT" sz="1000" dirty="0"/>
          </a:p>
        </p:txBody>
      </p:sp>
      <p:sp>
        <p:nvSpPr>
          <p:cNvPr id="4" name="Segnaposto testo 3">
            <a:extLst>
              <a:ext uri="{FF2B5EF4-FFF2-40B4-BE49-F238E27FC236}">
                <a16:creationId xmlns:a16="http://schemas.microsoft.com/office/drawing/2014/main" id="{6955C6C4-D44D-C860-FC71-9DC454EFFCD5}"/>
              </a:ext>
            </a:extLst>
          </p:cNvPr>
          <p:cNvSpPr>
            <a:spLocks noGrp="1"/>
          </p:cNvSpPr>
          <p:nvPr>
            <p:ph type="body" sz="half" idx="2"/>
          </p:nvPr>
        </p:nvSpPr>
        <p:spPr>
          <a:xfrm>
            <a:off x="838589" y="1915886"/>
            <a:ext cx="3932237" cy="3945164"/>
          </a:xfrm>
        </p:spPr>
        <p:txBody>
          <a:bodyPr>
            <a:normAutofit lnSpcReduction="10000"/>
          </a:bodyPr>
          <a:lstStyle/>
          <a:p>
            <a:r>
              <a:rPr lang="it-IT" b="1" i="0" dirty="0">
                <a:solidFill>
                  <a:srgbClr val="666666"/>
                </a:solidFill>
                <a:effectLst/>
                <a:latin typeface="Arimo"/>
              </a:rPr>
              <a:t>Nel Corano il verde è il colore del Paradiso (55:62-64) e del benessere (18:31)</a:t>
            </a:r>
            <a:r>
              <a:rPr lang="it-IT" b="0" i="0" dirty="0">
                <a:solidFill>
                  <a:srgbClr val="666666"/>
                </a:solidFill>
                <a:effectLst/>
                <a:latin typeface="Arimo"/>
              </a:rPr>
              <a:t> e dunque assume un carattere quasi sacrale nella simbologia araba. </a:t>
            </a:r>
          </a:p>
          <a:p>
            <a:r>
              <a:rPr lang="it-IT" b="0" i="0" dirty="0">
                <a:solidFill>
                  <a:srgbClr val="666666"/>
                </a:solidFill>
                <a:effectLst/>
                <a:latin typeface="Arimo"/>
              </a:rPr>
              <a:t>È curioso che la carta sionista del 1936 (</a:t>
            </a:r>
            <a:r>
              <a:rPr lang="it-IT" b="0" i="1" dirty="0">
                <a:solidFill>
                  <a:srgbClr val="666666"/>
                </a:solidFill>
                <a:effectLst/>
                <a:latin typeface="Arimo"/>
              </a:rPr>
              <a:t>figura 5</a:t>
            </a:r>
            <a:r>
              <a:rPr lang="it-IT" b="0" i="0" dirty="0">
                <a:solidFill>
                  <a:srgbClr val="666666"/>
                </a:solidFill>
                <a:effectLst/>
                <a:latin typeface="Arimo"/>
              </a:rPr>
              <a:t>), pubblicata dal potente Fondo nazionale ebraico con tanto di scritte propagandistiche sul blu del mare, utilizzi proprio il verde per evidenziare, gonfiando un po’ il dato per la verità, le terre in mano agli ebrei nella Palestina del tempo. Forse per incitare a trasformare il marrone del deserto nel verde delle coltivazioni.</a:t>
            </a:r>
          </a:p>
          <a:p>
            <a:r>
              <a:rPr lang="it-IT" b="1" i="0" dirty="0">
                <a:solidFill>
                  <a:srgbClr val="666666"/>
                </a:solidFill>
                <a:effectLst/>
                <a:latin typeface="Arimo"/>
              </a:rPr>
              <a:t>Anche nella cultura occidentale il verde funziona da metafora visuale per la libertà,</a:t>
            </a:r>
            <a:r>
              <a:rPr lang="it-IT" b="0" i="0" dirty="0">
                <a:solidFill>
                  <a:srgbClr val="666666"/>
                </a:solidFill>
                <a:effectLst/>
                <a:latin typeface="Arimo"/>
              </a:rPr>
              <a:t> la pace, la speranza e l’armonia con la natura. Tutte condizioni che il Medio Oriente non conosce da decenni.</a:t>
            </a:r>
            <a:endParaRPr lang="it-IT" dirty="0"/>
          </a:p>
        </p:txBody>
      </p:sp>
      <p:sp>
        <p:nvSpPr>
          <p:cNvPr id="7" name="Segnaposto immagine 6">
            <a:extLst>
              <a:ext uri="{FF2B5EF4-FFF2-40B4-BE49-F238E27FC236}">
                <a16:creationId xmlns:a16="http://schemas.microsoft.com/office/drawing/2014/main" id="{40F24914-0533-185C-608F-451D6D04D3DB}"/>
              </a:ext>
            </a:extLst>
          </p:cNvPr>
          <p:cNvSpPr>
            <a:spLocks noGrp="1"/>
          </p:cNvSpPr>
          <p:nvPr>
            <p:ph type="pic" idx="1"/>
          </p:nvPr>
        </p:nvSpPr>
        <p:spPr/>
        <p:txBody>
          <a:bodyPr/>
          <a:lstStyle/>
          <a:p>
            <a:endParaRPr lang="it-IT"/>
          </a:p>
        </p:txBody>
      </p:sp>
      <p:pic>
        <p:nvPicPr>
          <p:cNvPr id="8" name="Picture 2" descr="Fonte 5: «Terra di Israele. Questo è il paese che apparterrà a voi», Keren Kayemet LeYisrael, Gerusalemme 1936.">
            <a:extLst>
              <a:ext uri="{FF2B5EF4-FFF2-40B4-BE49-F238E27FC236}">
                <a16:creationId xmlns:a16="http://schemas.microsoft.com/office/drawing/2014/main" id="{C854F8A4-1915-A125-F48E-04847EEA8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5114"/>
            <a:ext cx="4721225" cy="625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0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25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90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49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894B-70F4-9F4A-B7C6-068ED1B0CB71}"/>
              </a:ext>
            </a:extLst>
          </p:cNvPr>
          <p:cNvSpPr>
            <a:spLocks noGrp="1"/>
          </p:cNvSpPr>
          <p:nvPr>
            <p:ph type="title"/>
          </p:nvPr>
        </p:nvSpPr>
        <p:spPr/>
        <p:txBody>
          <a:bodyPr/>
          <a:lstStyle/>
          <a:p>
            <a:pPr algn="ctr"/>
            <a:r>
              <a:rPr lang="it-IT" dirty="0"/>
              <a:t>ISRAELE e «PALESTTINA»</a:t>
            </a:r>
          </a:p>
        </p:txBody>
      </p:sp>
      <p:sp>
        <p:nvSpPr>
          <p:cNvPr id="3" name="Segnaposto testo 2">
            <a:extLst>
              <a:ext uri="{FF2B5EF4-FFF2-40B4-BE49-F238E27FC236}">
                <a16:creationId xmlns:a16="http://schemas.microsoft.com/office/drawing/2014/main" id="{44546E72-B7B5-8A49-A711-8EB40DFD703D}"/>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33354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5BB770-6B7E-C219-5706-E4D223A7480D}"/>
              </a:ext>
            </a:extLst>
          </p:cNvPr>
          <p:cNvSpPr>
            <a:spLocks noGrp="1"/>
          </p:cNvSpPr>
          <p:nvPr>
            <p:ph type="title"/>
          </p:nvPr>
        </p:nvSpPr>
        <p:spPr/>
        <p:txBody>
          <a:bodyPr/>
          <a:lstStyle/>
          <a:p>
            <a:endParaRPr lang="it-IT"/>
          </a:p>
        </p:txBody>
      </p:sp>
      <p:sp>
        <p:nvSpPr>
          <p:cNvPr id="3" name="Segnaposto testo 2">
            <a:extLst>
              <a:ext uri="{FF2B5EF4-FFF2-40B4-BE49-F238E27FC236}">
                <a16:creationId xmlns:a16="http://schemas.microsoft.com/office/drawing/2014/main" id="{0ED7B2AF-23BF-8F04-546A-39AE1B687F5F}"/>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406986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a di Laura Canali - 2021">
            <a:extLst>
              <a:ext uri="{FF2B5EF4-FFF2-40B4-BE49-F238E27FC236}">
                <a16:creationId xmlns:a16="http://schemas.microsoft.com/office/drawing/2014/main" id="{D5A6E2C1-B527-68A1-CE37-5DE3DE432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52413"/>
            <a:ext cx="9525000"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54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ta di Laura Canali - 2023 (dettaglio)">
            <a:extLst>
              <a:ext uri="{FF2B5EF4-FFF2-40B4-BE49-F238E27FC236}">
                <a16:creationId xmlns:a16="http://schemas.microsoft.com/office/drawing/2014/main" id="{53F475E3-BD89-F664-6E12-9169E61A5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57150"/>
            <a:ext cx="1076325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0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a di Laura Canali - 2018">
            <a:extLst>
              <a:ext uri="{FF2B5EF4-FFF2-40B4-BE49-F238E27FC236}">
                <a16:creationId xmlns:a16="http://schemas.microsoft.com/office/drawing/2014/main" id="{A107EE47-19EF-EDB3-5887-950106E51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52413"/>
            <a:ext cx="9525000"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28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ta di Laura Canali - 2020">
            <a:extLst>
              <a:ext uri="{FF2B5EF4-FFF2-40B4-BE49-F238E27FC236}">
                <a16:creationId xmlns:a16="http://schemas.microsoft.com/office/drawing/2014/main" id="{105F5799-284D-884F-4D7D-2966501D4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575" y="439838"/>
            <a:ext cx="4513263" cy="641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25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ta di Laura Canali - 2023">
            <a:extLst>
              <a:ext uri="{FF2B5EF4-FFF2-40B4-BE49-F238E27FC236}">
                <a16:creationId xmlns:a16="http://schemas.microsoft.com/office/drawing/2014/main" id="{189E5E1A-C2C4-3999-8784-545FFE3BA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231494"/>
            <a:ext cx="10279063" cy="662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4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2829CE-7DEA-5825-4523-EAF20FB7DBF7}"/>
              </a:ext>
            </a:extLst>
          </p:cNvPr>
          <p:cNvSpPr>
            <a:spLocks noGrp="1"/>
          </p:cNvSpPr>
          <p:nvPr>
            <p:ph type="title"/>
          </p:nvPr>
        </p:nvSpPr>
        <p:spPr/>
        <p:txBody>
          <a:bodyPr/>
          <a:lstStyle/>
          <a:p>
            <a:pPr algn="ctr"/>
            <a:r>
              <a:rPr lang="it-IT" b="1" i="0" dirty="0">
                <a:solidFill>
                  <a:srgbClr val="000000"/>
                </a:solidFill>
                <a:effectLst/>
                <a:latin typeface="Roboto" panose="02000000000000000000" pitchFamily="2" charset="0"/>
              </a:rPr>
              <a:t>La storia in carte</a:t>
            </a:r>
            <a:br>
              <a:rPr lang="it-IT" b="1" i="0" dirty="0">
                <a:solidFill>
                  <a:srgbClr val="000000"/>
                </a:solidFill>
                <a:effectLst/>
                <a:latin typeface="Roboto" panose="02000000000000000000" pitchFamily="2" charset="0"/>
              </a:rPr>
            </a:br>
            <a:endParaRPr lang="it-IT" dirty="0"/>
          </a:p>
        </p:txBody>
      </p:sp>
      <p:sp>
        <p:nvSpPr>
          <p:cNvPr id="3" name="Segnaposto testo 2">
            <a:extLst>
              <a:ext uri="{FF2B5EF4-FFF2-40B4-BE49-F238E27FC236}">
                <a16:creationId xmlns:a16="http://schemas.microsoft.com/office/drawing/2014/main" id="{FB5C0C4A-03A7-274F-7B09-8F00A3E408B4}"/>
              </a:ext>
            </a:extLst>
          </p:cNvPr>
          <p:cNvSpPr>
            <a:spLocks noGrp="1"/>
          </p:cNvSpPr>
          <p:nvPr>
            <p:ph type="body" idx="1"/>
          </p:nvPr>
        </p:nvSpPr>
        <p:spPr/>
        <p:txBody>
          <a:bodyPr/>
          <a:lstStyle/>
          <a:p>
            <a:pPr algn="ctr"/>
            <a:r>
              <a:rPr lang="it-IT" dirty="0"/>
              <a:t>Prof. EDOARDO BORIA</a:t>
            </a:r>
          </a:p>
        </p:txBody>
      </p:sp>
    </p:spTree>
    <p:extLst>
      <p:ext uri="{BB962C8B-B14F-4D97-AF65-F5344CB8AC3E}">
        <p14:creationId xmlns:p14="http://schemas.microsoft.com/office/powerpoint/2010/main" val="387857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8C3520-BF13-B38E-08A5-848BCE36507E}"/>
              </a:ext>
            </a:extLst>
          </p:cNvPr>
          <p:cNvSpPr>
            <a:spLocks noGrp="1"/>
          </p:cNvSpPr>
          <p:nvPr>
            <p:ph type="title"/>
          </p:nvPr>
        </p:nvSpPr>
        <p:spPr>
          <a:xfrm>
            <a:off x="428275" y="1186543"/>
            <a:ext cx="3548744" cy="1175657"/>
          </a:xfrm>
        </p:spPr>
        <p:txBody>
          <a:bodyPr/>
          <a:lstStyle/>
          <a:p>
            <a:r>
              <a:rPr lang="it-IT" sz="1100" b="0" i="1" dirty="0">
                <a:solidFill>
                  <a:srgbClr val="666666"/>
                </a:solidFill>
                <a:effectLst/>
                <a:latin typeface="Arimo"/>
              </a:rPr>
              <a:t>Fonte 1: Zev </a:t>
            </a:r>
            <a:r>
              <a:rPr lang="it-IT" sz="1100" b="0" i="1" dirty="0" err="1">
                <a:solidFill>
                  <a:srgbClr val="666666"/>
                </a:solidFill>
                <a:effectLst/>
                <a:latin typeface="Arimo"/>
              </a:rPr>
              <a:t>Vilnay</a:t>
            </a:r>
            <a:r>
              <a:rPr lang="it-IT" sz="1100" b="0" i="1" dirty="0">
                <a:solidFill>
                  <a:srgbClr val="666666"/>
                </a:solidFill>
                <a:effectLst/>
                <a:latin typeface="Arimo"/>
              </a:rPr>
              <a:t>, «The </a:t>
            </a:r>
            <a:r>
              <a:rPr lang="it-IT" sz="1100" b="0" i="1" dirty="0" err="1">
                <a:solidFill>
                  <a:srgbClr val="666666"/>
                </a:solidFill>
                <a:effectLst/>
                <a:latin typeface="Arimo"/>
              </a:rPr>
              <a:t>Arab</a:t>
            </a:r>
            <a:r>
              <a:rPr lang="it-IT" sz="1100" b="0" i="1" dirty="0">
                <a:solidFill>
                  <a:srgbClr val="666666"/>
                </a:solidFill>
                <a:effectLst/>
                <a:latin typeface="Arimo"/>
              </a:rPr>
              <a:t> Deployment for </a:t>
            </a:r>
            <a:r>
              <a:rPr lang="it-IT" sz="1100" b="0" i="1" dirty="0" err="1">
                <a:solidFill>
                  <a:srgbClr val="666666"/>
                </a:solidFill>
                <a:effectLst/>
                <a:latin typeface="Arimo"/>
              </a:rPr>
              <a:t>attack</a:t>
            </a:r>
            <a:r>
              <a:rPr lang="it-IT" sz="1100" b="0" i="1" dirty="0">
                <a:solidFill>
                  <a:srgbClr val="666666"/>
                </a:solidFill>
                <a:effectLst/>
                <a:latin typeface="Arimo"/>
              </a:rPr>
              <a:t>: 1967»</a:t>
            </a:r>
            <a:r>
              <a:rPr lang="it-IT" sz="1100" b="0" i="1" dirty="0">
                <a:solidFill>
                  <a:srgbClr val="666666"/>
                </a:solidFill>
                <a:effectLst/>
                <a:latin typeface="inherit"/>
              </a:rPr>
              <a:t> </a:t>
            </a:r>
            <a:r>
              <a:rPr lang="it-IT" sz="1100" b="0" i="1" dirty="0">
                <a:solidFill>
                  <a:srgbClr val="666666"/>
                </a:solidFill>
                <a:effectLst/>
                <a:latin typeface="Arimo"/>
              </a:rPr>
              <a:t>(«Lo schieramento arabo per l’attacco: 1967»), in The New Israel Atlas. </a:t>
            </a:r>
            <a:r>
              <a:rPr lang="it-IT" sz="1100" b="0" i="1" dirty="0" err="1">
                <a:solidFill>
                  <a:srgbClr val="666666"/>
                </a:solidFill>
                <a:effectLst/>
                <a:latin typeface="Arimo"/>
              </a:rPr>
              <a:t>Bible</a:t>
            </a:r>
            <a:r>
              <a:rPr lang="it-IT" sz="1100" b="0" i="1" dirty="0">
                <a:solidFill>
                  <a:srgbClr val="666666"/>
                </a:solidFill>
                <a:effectLst/>
                <a:latin typeface="Arimo"/>
              </a:rPr>
              <a:t> to </a:t>
            </a:r>
            <a:r>
              <a:rPr lang="it-IT" sz="1100" b="0" i="1" dirty="0" err="1">
                <a:solidFill>
                  <a:srgbClr val="666666"/>
                </a:solidFill>
                <a:effectLst/>
                <a:latin typeface="Arimo"/>
              </a:rPr>
              <a:t>present</a:t>
            </a:r>
            <a:r>
              <a:rPr lang="it-IT" sz="1100" b="0" i="1" dirty="0">
                <a:solidFill>
                  <a:srgbClr val="666666"/>
                </a:solidFill>
                <a:effectLst/>
                <a:latin typeface="Arimo"/>
              </a:rPr>
              <a:t> day, Gerusalemme 1968, Israel University Press, tav. 68</a:t>
            </a:r>
            <a:r>
              <a:rPr lang="it-IT" sz="1600" b="0" i="1" dirty="0">
                <a:solidFill>
                  <a:srgbClr val="666666"/>
                </a:solidFill>
                <a:effectLst/>
                <a:latin typeface="Arimo"/>
              </a:rPr>
              <a:t>.</a:t>
            </a:r>
            <a:br>
              <a:rPr lang="it-IT" dirty="0"/>
            </a:br>
            <a:endParaRPr lang="it-IT" dirty="0"/>
          </a:p>
        </p:txBody>
      </p:sp>
      <p:sp>
        <p:nvSpPr>
          <p:cNvPr id="3" name="Segnaposto contenuto 2">
            <a:extLst>
              <a:ext uri="{FF2B5EF4-FFF2-40B4-BE49-F238E27FC236}">
                <a16:creationId xmlns:a16="http://schemas.microsoft.com/office/drawing/2014/main" id="{EF769B75-0C41-5245-4A05-294141B3F3E6}"/>
              </a:ext>
            </a:extLst>
          </p:cNvPr>
          <p:cNvSpPr>
            <a:spLocks noGrp="1"/>
          </p:cNvSpPr>
          <p:nvPr>
            <p:ph idx="1"/>
          </p:nvPr>
        </p:nvSpPr>
        <p:spPr/>
        <p:txBody>
          <a:bodyPr/>
          <a:lstStyle/>
          <a:p>
            <a:endParaRPr lang="it-IT"/>
          </a:p>
        </p:txBody>
      </p:sp>
      <p:sp>
        <p:nvSpPr>
          <p:cNvPr id="4" name="Segnaposto testo 3">
            <a:extLst>
              <a:ext uri="{FF2B5EF4-FFF2-40B4-BE49-F238E27FC236}">
                <a16:creationId xmlns:a16="http://schemas.microsoft.com/office/drawing/2014/main" id="{75E1246E-65B8-8206-2D83-628524507D31}"/>
              </a:ext>
            </a:extLst>
          </p:cNvPr>
          <p:cNvSpPr>
            <a:spLocks noGrp="1"/>
          </p:cNvSpPr>
          <p:nvPr>
            <p:ph type="body" sz="half" idx="2"/>
          </p:nvPr>
        </p:nvSpPr>
        <p:spPr>
          <a:xfrm>
            <a:off x="428275" y="1937657"/>
            <a:ext cx="3548744" cy="4550229"/>
          </a:xfrm>
        </p:spPr>
        <p:txBody>
          <a:bodyPr>
            <a:normAutofit fontScale="92500"/>
          </a:bodyPr>
          <a:lstStyle/>
          <a:p>
            <a:r>
              <a:rPr lang="it-IT" b="1" i="0" dirty="0">
                <a:solidFill>
                  <a:srgbClr val="666666"/>
                </a:solidFill>
                <a:effectLst/>
                <a:latin typeface="Arimo"/>
              </a:rPr>
              <a:t>Nessun popolo ha mai preso sul serio una promessa più di quanto abbiano fatto gli ebrei</a:t>
            </a:r>
            <a:r>
              <a:rPr lang="it-IT" b="0" i="0" dirty="0">
                <a:solidFill>
                  <a:srgbClr val="666666"/>
                </a:solidFill>
                <a:effectLst/>
                <a:latin typeface="Arimo"/>
              </a:rPr>
              <a:t> con le parole divine relative al diritto di occupare un territorio sulla costa orientale del Mediterraneo. Per nulla scoraggiati dalla sua ridotta estensione e palese inospitalità.</a:t>
            </a:r>
            <a:r>
              <a:rPr lang="it-IT" b="1" i="0" dirty="0">
                <a:solidFill>
                  <a:srgbClr val="666666"/>
                </a:solidFill>
                <a:effectLst/>
                <a:latin typeface="Arimo"/>
              </a:rPr>
              <a:t> Animati (anche) da tanto solenne parola, durante la guerra dei Sei giorni (1967)</a:t>
            </a:r>
            <a:r>
              <a:rPr lang="it-IT" b="0" i="0" dirty="0">
                <a:solidFill>
                  <a:srgbClr val="666666"/>
                </a:solidFill>
                <a:effectLst/>
                <a:latin typeface="Arimo"/>
              </a:rPr>
              <a:t> le Forze armate israeliane sbaragliarono le difese nemiche occupando la Cisgiordania con Gerusalemme Est, la Penisola del Sinai, le Alture del Golan e la Striscia di Gaza. Quella dimostrazione di forza ha rappresentato un motivo di orgoglio per Israele e il martellante richiamo, anche cartografico, a quella vittoria in un contesto regionale avverso ha continuato per anni a rafforzare il senso di identità nazionale di intere generazioni di israeliani (</a:t>
            </a:r>
            <a:r>
              <a:rPr lang="it-IT" b="0" i="1" dirty="0">
                <a:solidFill>
                  <a:srgbClr val="666666"/>
                </a:solidFill>
                <a:effectLst/>
                <a:latin typeface="Arimo"/>
              </a:rPr>
              <a:t>figura 1 – </a:t>
            </a:r>
            <a:r>
              <a:rPr lang="it-IT" b="0" i="0" dirty="0">
                <a:solidFill>
                  <a:srgbClr val="666666"/>
                </a:solidFill>
                <a:effectLst/>
                <a:latin typeface="Arimo"/>
              </a:rPr>
              <a:t>in apertura).</a:t>
            </a:r>
            <a:endParaRPr lang="it-IT" dirty="0"/>
          </a:p>
        </p:txBody>
      </p:sp>
      <p:pic>
        <p:nvPicPr>
          <p:cNvPr id="5" name="Picture 2" descr="Fonte 1: Zev Vilnay, «The Arab Deployment for attack: 1967» («Lo schieramento arabo per l’attacco: 1967»), in The New Israel Atlas. Bible to present day, Gerusalemme 1968, Israel University Press, tav. 68.">
            <a:extLst>
              <a:ext uri="{FF2B5EF4-FFF2-40B4-BE49-F238E27FC236}">
                <a16:creationId xmlns:a16="http://schemas.microsoft.com/office/drawing/2014/main" id="{DEDD866C-35F1-6E14-9678-1210A461A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018" y="819000"/>
            <a:ext cx="7786708" cy="52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196459"/>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1082</Words>
  <Application>Microsoft Office PowerPoint</Application>
  <PresentationFormat>Widescreen</PresentationFormat>
  <Paragraphs>31</Paragraphs>
  <Slides>20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20</vt:i4>
      </vt:variant>
    </vt:vector>
  </HeadingPairs>
  <TitlesOfParts>
    <vt:vector size="27" baseType="lpstr">
      <vt:lpstr>Arial</vt:lpstr>
      <vt:lpstr>Arimo</vt:lpstr>
      <vt:lpstr>Eras Medium ITC</vt:lpstr>
      <vt:lpstr>inherit</vt:lpstr>
      <vt:lpstr>Raleway</vt:lpstr>
      <vt:lpstr>Roboto</vt:lpstr>
      <vt:lpstr>Tema di Office</vt:lpstr>
      <vt:lpstr>GEOPOLITICA E PAESI MEDITERRANEI</vt:lpstr>
      <vt:lpstr>ISRAELE e «PALESTTINA»</vt:lpstr>
      <vt:lpstr>Presentazione standard di PowerPoint</vt:lpstr>
      <vt:lpstr>Presentazione standard di PowerPoint</vt:lpstr>
      <vt:lpstr>Presentazione standard di PowerPoint</vt:lpstr>
      <vt:lpstr>Presentazione standard di PowerPoint</vt:lpstr>
      <vt:lpstr>Presentazione standard di PowerPoint</vt:lpstr>
      <vt:lpstr>La storia in carte </vt:lpstr>
      <vt:lpstr>Fonte 1: Zev Vilnay, «The Arab Deployment for attack: 1967» («Lo schieramento arabo per l’attacco: 1967»), in The New Israel Atlas. Bible to present day, Gerusalemme 1968, Israel University Press, tav. 68. </vt:lpstr>
      <vt:lpstr>Fonte: Manifesto palestinese disegnato da Abdel Kader Arnaout, Beirut 1971.</vt:lpstr>
      <vt:lpstr>   </vt:lpstr>
      <vt:lpstr>   </vt:lpstr>
      <vt:lpstr>   </vt:lpstr>
      <vt:lpstr>Fonte 3: Jan Laskowski, Zbrodnie Hitlerowskie na ziemiach Polski w latach 1939-1945 (I crimini di Hitler nei territori della Polonia negli anni 1939-1945), edito dal Consiglio per la tutela dei monumenti sulla lotta e il martirio,Warszawa 1965, Pan´stwowe przedsie˛biorstwo Wydawnictw Kartograficznych.</vt:lpstr>
      <vt:lpstr>Fonte 4: Unrwa Camps, da Issues in the Middle East, U.S. Central Intelligence Agency, 1973.</vt:lpstr>
      <vt:lpstr>Fonte 5: «Terra di Israele. Questo è il paese che apparterrà a voi», Keren Kayemet LeYisrael, Gerusalemme 1936.</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13</cp:revision>
  <dcterms:created xsi:type="dcterms:W3CDTF">2020-04-25T16:23:21Z</dcterms:created>
  <dcterms:modified xsi:type="dcterms:W3CDTF">2023-10-11T08:52:37Z</dcterms:modified>
</cp:coreProperties>
</file>