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5" r:id="rId4"/>
    <p:sldId id="309" r:id="rId5"/>
    <p:sldId id="310" r:id="rId6"/>
    <p:sldId id="276" r:id="rId7"/>
    <p:sldId id="311" r:id="rId8"/>
    <p:sldId id="277" r:id="rId9"/>
    <p:sldId id="278" r:id="rId10"/>
    <p:sldId id="312" r:id="rId11"/>
    <p:sldId id="313" r:id="rId12"/>
    <p:sldId id="314" r:id="rId13"/>
    <p:sldId id="315" r:id="rId14"/>
    <p:sldId id="316" r:id="rId15"/>
    <p:sldId id="317" r:id="rId16"/>
    <p:sldId id="319" r:id="rId17"/>
    <p:sldId id="320" r:id="rId18"/>
    <p:sldId id="318"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263" r:id="rId41"/>
    <p:sldId id="264" r:id="rId42"/>
    <p:sldId id="265" r:id="rId43"/>
    <p:sldId id="342" r:id="rId44"/>
    <p:sldId id="267" r:id="rId45"/>
    <p:sldId id="268" r:id="rId46"/>
    <p:sldId id="343" r:id="rId47"/>
    <p:sldId id="266" r:id="rId48"/>
    <p:sldId id="269"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p:restoredTop sz="94674"/>
  </p:normalViewPr>
  <p:slideViewPr>
    <p:cSldViewPr snapToGrid="0" snapToObjects="1">
      <p:cViewPr varScale="1">
        <p:scale>
          <a:sx n="59" d="100"/>
          <a:sy n="59"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25/05/2022</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a:t>Fare clic per modificare lo stile del titolo dello schema</a:t>
            </a:r>
            <a:endParaRPr lang="es-ES"/>
          </a:p>
        </p:txBody>
      </p:sp>
      <p:sp>
        <p:nvSpPr>
          <p:cNvPr id="3" name="2 Marcador de contenido"/>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a:p>
        </p:txBody>
      </p:sp>
      <p:sp>
        <p:nvSpPr>
          <p:cNvPr id="4" name="3 Marcador de fecha"/>
          <p:cNvSpPr>
            <a:spLocks noGrp="1"/>
          </p:cNvSpPr>
          <p:nvPr>
            <p:ph type="dt" sz="half" idx="10"/>
          </p:nvPr>
        </p:nvSpPr>
        <p:spPr/>
        <p:txBody>
          <a:bodyPr/>
          <a:lstStyle/>
          <a:p>
            <a:fld id="{CCCAB9A3-150C-4923-A0A1-0F1F2D787E3F}" type="datetimeFigureOut">
              <a:rPr lang="es-ES" smtClean="0"/>
              <a:pPr/>
              <a:t>25/05/2022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DED7541-FE47-4045-83E2-F184A034E9AB}" type="slidenum">
              <a:rPr lang="es-ES" smtClean="0"/>
              <a:pPr/>
              <a:t>‹N›</a:t>
            </a:fld>
            <a:endParaRPr lang="es-ES"/>
          </a:p>
        </p:txBody>
      </p:sp>
      <p:pic>
        <p:nvPicPr>
          <p:cNvPr id="7" name="Picture 11"/>
          <p:cNvPicPr>
            <a:picLocks noChangeAspect="1" noChangeArrowheads="1"/>
          </p:cNvPicPr>
          <p:nvPr userDrawn="1"/>
        </p:nvPicPr>
        <p:blipFill>
          <a:blip r:embed="rId2" cstate="print"/>
          <a:srcRect/>
          <a:stretch>
            <a:fillRect/>
          </a:stretch>
        </p:blipFill>
        <p:spPr bwMode="auto">
          <a:xfrm>
            <a:off x="0" y="928670"/>
            <a:ext cx="12192000" cy="304800"/>
          </a:xfrm>
          <a:prstGeom prst="rect">
            <a:avLst/>
          </a:prstGeom>
          <a:noFill/>
          <a:ln w="9525">
            <a:noFill/>
            <a:miter lim="800000"/>
            <a:headEnd/>
            <a:tailEnd/>
          </a:ln>
        </p:spPr>
      </p:pic>
      <p:sp>
        <p:nvSpPr>
          <p:cNvPr id="8" name="Rectangle 2"/>
          <p:cNvSpPr>
            <a:spLocks noChangeArrowheads="1"/>
          </p:cNvSpPr>
          <p:nvPr userDrawn="1"/>
        </p:nvSpPr>
        <p:spPr bwMode="auto">
          <a:xfrm>
            <a:off x="0" y="0"/>
            <a:ext cx="12192000" cy="1066800"/>
          </a:xfrm>
          <a:prstGeom prst="rect">
            <a:avLst/>
          </a:prstGeom>
          <a:gradFill rotWithShape="0">
            <a:gsLst>
              <a:gs pos="100000">
                <a:schemeClr val="bg1">
                  <a:alpha val="46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
        <p:nvSpPr>
          <p:cNvPr id="9" name="Rectangle 2"/>
          <p:cNvSpPr>
            <a:spLocks noChangeArrowheads="1"/>
          </p:cNvSpPr>
          <p:nvPr userDrawn="1"/>
        </p:nvSpPr>
        <p:spPr bwMode="auto">
          <a:xfrm>
            <a:off x="0" y="1214422"/>
            <a:ext cx="12192000" cy="5643578"/>
          </a:xfrm>
          <a:prstGeom prst="rect">
            <a:avLst/>
          </a:prstGeom>
          <a:gradFill rotWithShape="0">
            <a:gsLst>
              <a:gs pos="26000">
                <a:schemeClr val="bg1">
                  <a:alpha val="3000"/>
                </a:schemeClr>
              </a:gs>
              <a:gs pos="100000">
                <a:srgbClr val="C0DAF9"/>
              </a:gs>
            </a:gsLst>
            <a:lin ang="5400000" scaled="1"/>
          </a:gradFill>
          <a:ln w="9525">
            <a:noFill/>
            <a:miter lim="800000"/>
            <a:headEnd/>
            <a:tailEnd/>
          </a:ln>
        </p:spPr>
        <p:txBody>
          <a:bodyPr wrap="none" anchor="ctr"/>
          <a:lstStyle/>
          <a:p>
            <a:pPr algn="ctr" eaLnBrk="0" hangingPunct="0">
              <a:defRPr/>
            </a:pPr>
            <a:endParaRPr lang="en-US" sz="1800" dirty="0">
              <a:latin typeface="Arial" charset="0"/>
              <a:ea typeface="ヒラギノ角ゴ Pro W3" pitchFamily="-109" charset="-128"/>
              <a:cs typeface="+mn-cs"/>
            </a:endParaRPr>
          </a:p>
        </p:txBody>
      </p:sp>
    </p:spTree>
    <p:extLst>
      <p:ext uri="{BB962C8B-B14F-4D97-AF65-F5344CB8AC3E}">
        <p14:creationId xmlns:p14="http://schemas.microsoft.com/office/powerpoint/2010/main" val="206379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25/05/2022</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25/05/2022</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25/05/2022</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25/05/2022</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25/05/2022</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25/05/2022</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25/05/2022</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25/05/2022</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25/05/2022</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Geografia Politica ed Economica</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643467" y="321734"/>
            <a:ext cx="10905066" cy="1135737"/>
          </a:xfrm>
        </p:spPr>
        <p:txBody>
          <a:bodyPr>
            <a:normAutofit/>
          </a:bodyPr>
          <a:lstStyle/>
          <a:p>
            <a:r>
              <a:rPr lang="it-IT" sz="3600" dirty="0"/>
              <a:t>MODELLO DI VON THUNEN (1783-1850)</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643468" y="1226916"/>
            <a:ext cx="4442465" cy="4950047"/>
          </a:xfrm>
        </p:spPr>
        <p:txBody>
          <a:bodyPr>
            <a:normAutofit/>
          </a:bodyPr>
          <a:lstStyle/>
          <a:p>
            <a:r>
              <a:rPr lang="it-IT" sz="2000" dirty="0"/>
              <a:t>L’equazione può essere rappresentata graficamente distinguendo 4 anelli con colture diverse e distanze diverse rispetto al luogo di mercato</a:t>
            </a:r>
          </a:p>
          <a:p>
            <a:r>
              <a:rPr lang="it-IT" sz="2000" b="1" dirty="0"/>
              <a:t>Anelli che rappresentano altrettante curve di rendita agraria:</a:t>
            </a:r>
          </a:p>
          <a:p>
            <a:pPr marL="457200" indent="-457200">
              <a:buAutoNum type="arabicParenR"/>
            </a:pPr>
            <a:r>
              <a:rPr lang="it-IT" sz="2000" dirty="0"/>
              <a:t>ortofrutticola: necessariamente vicina per rifornire giornalmente il mercato urbano</a:t>
            </a:r>
          </a:p>
          <a:p>
            <a:pPr marL="457200" indent="-457200">
              <a:buAutoNum type="arabicParenR"/>
            </a:pPr>
            <a:r>
              <a:rPr lang="it-IT" sz="2000" dirty="0"/>
              <a:t>Boschi: all’epoca il legname era materia prima fondamentale</a:t>
            </a:r>
          </a:p>
          <a:p>
            <a:pPr marL="457200" indent="-457200">
              <a:buAutoNum type="arabicParenR"/>
            </a:pPr>
            <a:r>
              <a:rPr lang="it-IT" sz="2000" dirty="0"/>
              <a:t>Colture intensive</a:t>
            </a:r>
          </a:p>
          <a:p>
            <a:pPr marL="457200" indent="-457200">
              <a:buAutoNum type="arabicParenR"/>
            </a:pPr>
            <a:r>
              <a:rPr lang="it-IT" sz="2000" dirty="0"/>
              <a:t>Colture estensive e allevamento</a:t>
            </a:r>
          </a:p>
          <a:p>
            <a:pPr marL="457200" indent="-457200">
              <a:buAutoNum type="arabicParenR"/>
            </a:pPr>
            <a:endParaRPr lang="it-IT" sz="20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magine 4">
            <a:extLst>
              <a:ext uri="{FF2B5EF4-FFF2-40B4-BE49-F238E27FC236}">
                <a16:creationId xmlns:a16="http://schemas.microsoft.com/office/drawing/2014/main" id="{883F983D-42E3-451F-B75E-4BEC7905E817}"/>
              </a:ext>
            </a:extLst>
          </p:cNvPr>
          <p:cNvPicPr>
            <a:picLocks noChangeAspect="1"/>
          </p:cNvPicPr>
          <p:nvPr/>
        </p:nvPicPr>
        <p:blipFill>
          <a:blip r:embed="rId2"/>
          <a:stretch>
            <a:fillRect/>
          </a:stretch>
        </p:blipFill>
        <p:spPr>
          <a:xfrm>
            <a:off x="5767666" y="1321553"/>
            <a:ext cx="5822217" cy="471600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9"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6889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A5886-6262-4BE3-8B29-00CD89277E88}"/>
              </a:ext>
            </a:extLst>
          </p:cNvPr>
          <p:cNvSpPr>
            <a:spLocks noGrp="1"/>
          </p:cNvSpPr>
          <p:nvPr>
            <p:ph type="title"/>
          </p:nvPr>
        </p:nvSpPr>
        <p:spPr/>
        <p:txBody>
          <a:bodyPr/>
          <a:lstStyle/>
          <a:p>
            <a:r>
              <a:rPr lang="it-IT" dirty="0"/>
              <a:t>MODELLO DI VON THUNEN (1783-1850)</a:t>
            </a:r>
          </a:p>
        </p:txBody>
      </p:sp>
      <p:sp>
        <p:nvSpPr>
          <p:cNvPr id="3" name="Segnaposto contenuto 2">
            <a:extLst>
              <a:ext uri="{FF2B5EF4-FFF2-40B4-BE49-F238E27FC236}">
                <a16:creationId xmlns:a16="http://schemas.microsoft.com/office/drawing/2014/main" id="{75F70D29-38A4-4A6A-849F-95ECE5B4A19D}"/>
              </a:ext>
            </a:extLst>
          </p:cNvPr>
          <p:cNvSpPr>
            <a:spLocks noGrp="1"/>
          </p:cNvSpPr>
          <p:nvPr>
            <p:ph idx="1"/>
          </p:nvPr>
        </p:nvSpPr>
        <p:spPr>
          <a:xfrm>
            <a:off x="838200" y="2114108"/>
            <a:ext cx="10515600" cy="4062855"/>
          </a:xfrm>
        </p:spPr>
        <p:txBody>
          <a:bodyPr>
            <a:normAutofit fontScale="92500" lnSpcReduction="20000"/>
          </a:bodyPr>
          <a:lstStyle/>
          <a:p>
            <a:pPr marL="0" indent="0">
              <a:buNone/>
            </a:pPr>
            <a:r>
              <a:rPr lang="it-IT" dirty="0"/>
              <a:t>- Astraendo dal concetto di spazio geografico ogni altra dimensione e trattenendo solo l’elemento distanza, ne definisce un tipo nuovo, </a:t>
            </a:r>
            <a:r>
              <a:rPr lang="it-IT" dirty="0">
                <a:solidFill>
                  <a:srgbClr val="FF0000"/>
                </a:solidFill>
              </a:rPr>
              <a:t>lo spazio economico</a:t>
            </a:r>
            <a:r>
              <a:rPr lang="it-IT" dirty="0"/>
              <a:t>, generato solo da relazioni di tipo economico, in cui gli altri fattori (naturali o umani) sono considerati accidentali rispetto al funzionamento del sistema</a:t>
            </a:r>
          </a:p>
          <a:p>
            <a:pPr marL="0" indent="0">
              <a:buNone/>
            </a:pPr>
            <a:r>
              <a:rPr lang="it-IT" dirty="0"/>
              <a:t>- Non si pone l’obiettivo di giungere ad una rappresentazione complessiva ed esauriente della realtà, ma di offrire una struttura logica nell’ambito della quale si pongono delle ipotesi restrittive e si astrae al fine di meglio comprendere l’influenza di un solo fattore, </a:t>
            </a:r>
            <a:r>
              <a:rPr lang="it-IT" dirty="0">
                <a:solidFill>
                  <a:srgbClr val="FF33CC"/>
                </a:solidFill>
              </a:rPr>
              <a:t>la distanza</a:t>
            </a:r>
          </a:p>
          <a:p>
            <a:pPr marL="0" indent="0">
              <a:buNone/>
            </a:pPr>
            <a:r>
              <a:rPr lang="it-IT" dirty="0"/>
              <a:t>- Il concetto di rendita di posizione è stato ripreso e attualizzato nell’ambito della REGIONAL SCIENCE</a:t>
            </a:r>
          </a:p>
          <a:p>
            <a:endParaRPr lang="it-IT" dirty="0"/>
          </a:p>
        </p:txBody>
      </p:sp>
    </p:spTree>
    <p:extLst>
      <p:ext uri="{BB962C8B-B14F-4D97-AF65-F5344CB8AC3E}">
        <p14:creationId xmlns:p14="http://schemas.microsoft.com/office/powerpoint/2010/main" val="294124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A5886-6262-4BE3-8B29-00CD89277E88}"/>
              </a:ext>
            </a:extLst>
          </p:cNvPr>
          <p:cNvSpPr>
            <a:spLocks noGrp="1"/>
          </p:cNvSpPr>
          <p:nvPr>
            <p:ph type="title"/>
          </p:nvPr>
        </p:nvSpPr>
        <p:spPr>
          <a:xfrm>
            <a:off x="838200" y="1436914"/>
            <a:ext cx="10515600" cy="677194"/>
          </a:xfrm>
        </p:spPr>
        <p:txBody>
          <a:bodyPr/>
          <a:lstStyle/>
          <a:p>
            <a:pPr algn="ctr"/>
            <a:r>
              <a:rPr lang="it-IT" dirty="0"/>
              <a:t>TEORIA DELLA LOCALIZZAZIONE INDUSTRIALE DI WEBER (1868-1968)</a:t>
            </a:r>
          </a:p>
        </p:txBody>
      </p:sp>
      <p:sp>
        <p:nvSpPr>
          <p:cNvPr id="3" name="Segnaposto contenuto 2">
            <a:extLst>
              <a:ext uri="{FF2B5EF4-FFF2-40B4-BE49-F238E27FC236}">
                <a16:creationId xmlns:a16="http://schemas.microsoft.com/office/drawing/2014/main" id="{75F70D29-38A4-4A6A-849F-95ECE5B4A19D}"/>
              </a:ext>
            </a:extLst>
          </p:cNvPr>
          <p:cNvSpPr>
            <a:spLocks noGrp="1"/>
          </p:cNvSpPr>
          <p:nvPr>
            <p:ph idx="1"/>
          </p:nvPr>
        </p:nvSpPr>
        <p:spPr>
          <a:xfrm>
            <a:off x="838200" y="2114108"/>
            <a:ext cx="10515600" cy="4062855"/>
          </a:xfrm>
        </p:spPr>
        <p:txBody>
          <a:bodyPr>
            <a:normAutofit/>
          </a:bodyPr>
          <a:lstStyle/>
          <a:p>
            <a:pPr marL="0" indent="0">
              <a:buNone/>
            </a:pPr>
            <a:endParaRPr lang="it-IT" dirty="0"/>
          </a:p>
          <a:p>
            <a:r>
              <a:rPr lang="it-IT" dirty="0"/>
              <a:t>Teoria pura della localizzazione industriale</a:t>
            </a:r>
          </a:p>
          <a:p>
            <a:pPr algn="l"/>
            <a:r>
              <a:rPr lang="it-IT" dirty="0"/>
              <a:t>Obiettivo = giungere ad una spiegazione rigorosa della localizzazione della manifattura</a:t>
            </a:r>
          </a:p>
          <a:p>
            <a:pPr algn="l"/>
            <a:r>
              <a:rPr lang="it-IT" dirty="0"/>
              <a:t>Pone inizialmente gli stessi postulati di Von Thünen al fine di mantenere costanti i fattori che non siano dati dalla distanza</a:t>
            </a:r>
          </a:p>
          <a:p>
            <a:pPr algn="l"/>
            <a:r>
              <a:rPr lang="it-IT" dirty="0"/>
              <a:t>Il ragionamento di W. Costituisce la proiezione dell’economia pura in ambito spaziale, indipendentemente dal sistema economico considerato</a:t>
            </a:r>
          </a:p>
          <a:p>
            <a:pPr marL="0" indent="0">
              <a:buNone/>
            </a:pPr>
            <a:endParaRPr lang="it-IT" dirty="0"/>
          </a:p>
        </p:txBody>
      </p:sp>
    </p:spTree>
    <p:extLst>
      <p:ext uri="{BB962C8B-B14F-4D97-AF65-F5344CB8AC3E}">
        <p14:creationId xmlns:p14="http://schemas.microsoft.com/office/powerpoint/2010/main" val="328273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D8A5886-6262-4BE3-8B29-00CD89277E88}"/>
              </a:ext>
            </a:extLst>
          </p:cNvPr>
          <p:cNvSpPr>
            <a:spLocks noGrp="1"/>
          </p:cNvSpPr>
          <p:nvPr>
            <p:ph type="title"/>
          </p:nvPr>
        </p:nvSpPr>
        <p:spPr>
          <a:xfrm>
            <a:off x="643467" y="321734"/>
            <a:ext cx="10905066" cy="1135737"/>
          </a:xfrm>
        </p:spPr>
        <p:txBody>
          <a:bodyPr>
            <a:normAutofit/>
          </a:bodyPr>
          <a:lstStyle/>
          <a:p>
            <a:r>
              <a:rPr lang="it-IT" sz="3600" dirty="0"/>
              <a:t>TEORIA DELLA LOCALIZZAZIONE INDUSTRIALE DI WEBER (1868-1968)</a:t>
            </a:r>
          </a:p>
        </p:txBody>
      </p:sp>
      <p:sp>
        <p:nvSpPr>
          <p:cNvPr id="3" name="Segnaposto contenuto 2">
            <a:extLst>
              <a:ext uri="{FF2B5EF4-FFF2-40B4-BE49-F238E27FC236}">
                <a16:creationId xmlns:a16="http://schemas.microsoft.com/office/drawing/2014/main" id="{75F70D29-38A4-4A6A-849F-95ECE5B4A19D}"/>
              </a:ext>
            </a:extLst>
          </p:cNvPr>
          <p:cNvSpPr>
            <a:spLocks noGrp="1"/>
          </p:cNvSpPr>
          <p:nvPr>
            <p:ph idx="1"/>
          </p:nvPr>
        </p:nvSpPr>
        <p:spPr>
          <a:xfrm>
            <a:off x="643469" y="1250066"/>
            <a:ext cx="4376518" cy="5064787"/>
          </a:xfrm>
        </p:spPr>
        <p:txBody>
          <a:bodyPr>
            <a:normAutofit/>
          </a:bodyPr>
          <a:lstStyle/>
          <a:p>
            <a:pPr marL="0" indent="0">
              <a:buNone/>
            </a:pPr>
            <a:endParaRPr lang="it-IT" sz="1700" dirty="0"/>
          </a:p>
          <a:p>
            <a:r>
              <a:rPr lang="it-IT" sz="1700" dirty="0"/>
              <a:t>Problema: individuare il punto situato in uno spazio isotropico in corrispondenza del quale l’impresa deve localizzarsi per minimizzare i costi di trasporto totali</a:t>
            </a:r>
          </a:p>
          <a:p>
            <a:r>
              <a:rPr lang="it-IT" sz="1700" dirty="0"/>
              <a:t>Assumiamo un luogo che corrisponde alla fonte delle materie prime (M1) e uno al luogo di approvvigionamento dell’energia (M2), le quali, una volta trasformate dovranno essere trasportate all’unico mercato C</a:t>
            </a:r>
          </a:p>
          <a:p>
            <a:r>
              <a:rPr lang="it-IT" sz="1700" dirty="0"/>
              <a:t>Il punto dell’ottima localizzazione per la produzione (L) si collocherà all’interno del triangolo localizzativo</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magine 4">
            <a:extLst>
              <a:ext uri="{FF2B5EF4-FFF2-40B4-BE49-F238E27FC236}">
                <a16:creationId xmlns:a16="http://schemas.microsoft.com/office/drawing/2014/main" id="{53906870-6C20-4022-B0DD-C062E5994A50}"/>
              </a:ext>
            </a:extLst>
          </p:cNvPr>
          <p:cNvPicPr>
            <a:picLocks noChangeAspect="1"/>
          </p:cNvPicPr>
          <p:nvPr/>
        </p:nvPicPr>
        <p:blipFill>
          <a:blip r:embed="rId2"/>
          <a:stretch>
            <a:fillRect/>
          </a:stretch>
        </p:blipFill>
        <p:spPr>
          <a:xfrm>
            <a:off x="5295320" y="2181762"/>
            <a:ext cx="6253212" cy="356433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915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D8A5886-6262-4BE3-8B29-00CD89277E88}"/>
              </a:ext>
            </a:extLst>
          </p:cNvPr>
          <p:cNvSpPr>
            <a:spLocks noGrp="1"/>
          </p:cNvSpPr>
          <p:nvPr>
            <p:ph type="title"/>
          </p:nvPr>
        </p:nvSpPr>
        <p:spPr>
          <a:xfrm>
            <a:off x="643467" y="321734"/>
            <a:ext cx="10905066" cy="1135737"/>
          </a:xfrm>
        </p:spPr>
        <p:txBody>
          <a:bodyPr>
            <a:normAutofit/>
          </a:bodyPr>
          <a:lstStyle/>
          <a:p>
            <a:r>
              <a:rPr lang="it-IT" sz="3600" dirty="0"/>
              <a:t>TEORIA DELLA LOCALIZZAZIONE INDUSTRIALE DI WEBER (1868-1968)</a:t>
            </a:r>
          </a:p>
        </p:txBody>
      </p:sp>
      <p:sp>
        <p:nvSpPr>
          <p:cNvPr id="3" name="Segnaposto contenuto 2">
            <a:extLst>
              <a:ext uri="{FF2B5EF4-FFF2-40B4-BE49-F238E27FC236}">
                <a16:creationId xmlns:a16="http://schemas.microsoft.com/office/drawing/2014/main" id="{75F70D29-38A4-4A6A-849F-95ECE5B4A19D}"/>
              </a:ext>
            </a:extLst>
          </p:cNvPr>
          <p:cNvSpPr>
            <a:spLocks noGrp="1"/>
          </p:cNvSpPr>
          <p:nvPr>
            <p:ph idx="1"/>
          </p:nvPr>
        </p:nvSpPr>
        <p:spPr>
          <a:xfrm>
            <a:off x="643469" y="1457470"/>
            <a:ext cx="4484116" cy="5078795"/>
          </a:xfrm>
        </p:spPr>
        <p:txBody>
          <a:bodyPr>
            <a:normAutofit/>
          </a:bodyPr>
          <a:lstStyle/>
          <a:p>
            <a:pPr marL="0" indent="0">
              <a:buNone/>
            </a:pPr>
            <a:r>
              <a:rPr lang="it-IT" sz="1700" dirty="0"/>
              <a:t>Ma dove esattamente?</a:t>
            </a:r>
          </a:p>
          <a:p>
            <a:pPr marL="0" indent="0">
              <a:buNone/>
            </a:pPr>
            <a:r>
              <a:rPr lang="it-IT" sz="1700" dirty="0"/>
              <a:t>Dipende dalla tipologia produttiva dell’industria:</a:t>
            </a:r>
          </a:p>
          <a:p>
            <a:pPr>
              <a:buFontTx/>
              <a:buChar char="-"/>
            </a:pPr>
            <a:r>
              <a:rPr lang="it-IT" sz="1700" dirty="0"/>
              <a:t>Nel baricentro del triangolo se i costi di trasporto delle materie prime, dell’energia e del mercato si equivalgono (ipotesi teorica)</a:t>
            </a:r>
          </a:p>
          <a:p>
            <a:pPr>
              <a:buFontTx/>
              <a:buChar char="-"/>
            </a:pPr>
            <a:r>
              <a:rPr lang="it-IT" sz="1700" dirty="0"/>
              <a:t>Vicino alle fonti delle materie prime (M1) se queste perdono peso nella fase del processo produttivo</a:t>
            </a:r>
          </a:p>
          <a:p>
            <a:pPr>
              <a:buFontTx/>
              <a:buChar char="-"/>
            </a:pPr>
            <a:r>
              <a:rPr lang="it-IT" sz="1700" dirty="0"/>
              <a:t>Vicino alla città-mercato (C) se i prodotti finiti aumentano di volume rispetto alle materie prime impiegate</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Immagine 4">
            <a:extLst>
              <a:ext uri="{FF2B5EF4-FFF2-40B4-BE49-F238E27FC236}">
                <a16:creationId xmlns:a16="http://schemas.microsoft.com/office/drawing/2014/main" id="{53906870-6C20-4022-B0DD-C062E5994A50}"/>
              </a:ext>
            </a:extLst>
          </p:cNvPr>
          <p:cNvPicPr>
            <a:picLocks noChangeAspect="1"/>
          </p:cNvPicPr>
          <p:nvPr/>
        </p:nvPicPr>
        <p:blipFill>
          <a:blip r:embed="rId2"/>
          <a:stretch>
            <a:fillRect/>
          </a:stretch>
        </p:blipFill>
        <p:spPr>
          <a:xfrm>
            <a:off x="5295320" y="2181762"/>
            <a:ext cx="6253212" cy="3564330"/>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6887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D8A5886-6262-4BE3-8B29-00CD89277E88}"/>
              </a:ext>
            </a:extLst>
          </p:cNvPr>
          <p:cNvSpPr>
            <a:spLocks noGrp="1"/>
          </p:cNvSpPr>
          <p:nvPr>
            <p:ph type="title"/>
          </p:nvPr>
        </p:nvSpPr>
        <p:spPr>
          <a:xfrm>
            <a:off x="643467" y="321734"/>
            <a:ext cx="10905066" cy="1135737"/>
          </a:xfrm>
        </p:spPr>
        <p:txBody>
          <a:bodyPr>
            <a:normAutofit/>
          </a:bodyPr>
          <a:lstStyle/>
          <a:p>
            <a:r>
              <a:rPr lang="it-IT" sz="3600" dirty="0"/>
              <a:t>TEORIA DELLA LOCALIZZAZIONE INDUSTRIALE DI WEBER (1868-1968)</a:t>
            </a:r>
          </a:p>
        </p:txBody>
      </p:sp>
      <p:sp>
        <p:nvSpPr>
          <p:cNvPr id="3" name="Segnaposto contenuto 2">
            <a:extLst>
              <a:ext uri="{FF2B5EF4-FFF2-40B4-BE49-F238E27FC236}">
                <a16:creationId xmlns:a16="http://schemas.microsoft.com/office/drawing/2014/main" id="{75F70D29-38A4-4A6A-849F-95ECE5B4A19D}"/>
              </a:ext>
            </a:extLst>
          </p:cNvPr>
          <p:cNvSpPr>
            <a:spLocks noGrp="1"/>
          </p:cNvSpPr>
          <p:nvPr>
            <p:ph idx="1"/>
          </p:nvPr>
        </p:nvSpPr>
        <p:spPr>
          <a:xfrm>
            <a:off x="643469" y="1782981"/>
            <a:ext cx="4008384" cy="4393982"/>
          </a:xfrm>
        </p:spPr>
        <p:txBody>
          <a:bodyPr>
            <a:normAutofit/>
          </a:bodyPr>
          <a:lstStyle/>
          <a:p>
            <a:pPr marL="0" indent="0">
              <a:buNone/>
            </a:pPr>
            <a:endParaRPr lang="it-IT" sz="1600" dirty="0"/>
          </a:p>
          <a:p>
            <a:pPr marL="0" indent="0">
              <a:buNone/>
            </a:pPr>
            <a:r>
              <a:rPr lang="it-IT" sz="1600" dirty="0"/>
              <a:t>- La soluzione del problema localizzativo consiste nella ricerca del punto in cui questi fattori si situano ad un costo minimo di trasporto. </a:t>
            </a:r>
          </a:p>
          <a:p>
            <a:pPr marL="0" indent="0">
              <a:buNone/>
            </a:pPr>
            <a:r>
              <a:rPr lang="it-IT" sz="1600" dirty="0"/>
              <a:t>- Weber ricorre così alla costruzione di </a:t>
            </a:r>
            <a:r>
              <a:rPr lang="it-IT" sz="1600" dirty="0">
                <a:solidFill>
                  <a:srgbClr val="FF0000"/>
                </a:solidFill>
              </a:rPr>
              <a:t>"isodapane</a:t>
            </a:r>
            <a:r>
              <a:rPr lang="it-IT" sz="1600" dirty="0"/>
              <a:t>" che rappresentano le linee che uniscono i punti di uguale costo di trasporto totale, vale a dire i punti di intersezione delle isotime alle diverse località (fonti materie prime, energia e mercato).</a:t>
            </a:r>
          </a:p>
          <a:p>
            <a:pPr marL="0" indent="0">
              <a:buNone/>
            </a:pPr>
            <a:r>
              <a:rPr lang="it-IT" sz="1600" dirty="0"/>
              <a:t> - le </a:t>
            </a:r>
            <a:r>
              <a:rPr lang="it-IT" sz="1600" dirty="0">
                <a:solidFill>
                  <a:srgbClr val="FF0000"/>
                </a:solidFill>
              </a:rPr>
              <a:t>isotime</a:t>
            </a:r>
            <a:r>
              <a:rPr lang="it-IT" sz="1600" dirty="0"/>
              <a:t> sono linee di uguale tempo di trasporto, che diventano dei cerchi concentrici (siamo in uno spazio isotropico), a partire dalle tre località che interessano il triangolo localizzativo.</a:t>
            </a:r>
          </a:p>
          <a:p>
            <a:pPr marL="0" indent="0">
              <a:buNone/>
            </a:pPr>
            <a:endParaRPr lang="it-IT" sz="1600" dirty="0"/>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3">
            <a:extLst>
              <a:ext uri="{FF2B5EF4-FFF2-40B4-BE49-F238E27FC236}">
                <a16:creationId xmlns:a16="http://schemas.microsoft.com/office/drawing/2014/main" id="{1EA808D7-D0A8-41CC-BCDA-A3D1EF5BD008}"/>
              </a:ext>
            </a:extLst>
          </p:cNvPr>
          <p:cNvPicPr>
            <a:picLocks noChangeAspect="1"/>
          </p:cNvPicPr>
          <p:nvPr/>
        </p:nvPicPr>
        <p:blipFill>
          <a:blip r:embed="rId2"/>
          <a:stretch>
            <a:fillRect/>
          </a:stretch>
        </p:blipFill>
        <p:spPr>
          <a:xfrm>
            <a:off x="6076823" y="1782981"/>
            <a:ext cx="4690206"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92193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03E41-826A-43B9-8F6F-EA73ABC0E9BB}"/>
              </a:ext>
            </a:extLst>
          </p:cNvPr>
          <p:cNvSpPr>
            <a:spLocks noGrp="1"/>
          </p:cNvSpPr>
          <p:nvPr>
            <p:ph type="title"/>
          </p:nvPr>
        </p:nvSpPr>
        <p:spPr/>
        <p:txBody>
          <a:bodyPr/>
          <a:lstStyle/>
          <a:p>
            <a:r>
              <a:rPr lang="it-IT" sz="4000" dirty="0"/>
              <a:t>TEORIA DELLA LOCALIZZAZIONE INDUSTRIALE DI WEBER (1868-1968)</a:t>
            </a:r>
            <a:endParaRPr lang="it-IT" dirty="0"/>
          </a:p>
        </p:txBody>
      </p:sp>
      <p:sp>
        <p:nvSpPr>
          <p:cNvPr id="3" name="Segnaposto contenuto 2">
            <a:extLst>
              <a:ext uri="{FF2B5EF4-FFF2-40B4-BE49-F238E27FC236}">
                <a16:creationId xmlns:a16="http://schemas.microsoft.com/office/drawing/2014/main" id="{FD343CE4-8432-4B68-B902-A7654E35C3E6}"/>
              </a:ext>
            </a:extLst>
          </p:cNvPr>
          <p:cNvSpPr>
            <a:spLocks noGrp="1"/>
          </p:cNvSpPr>
          <p:nvPr>
            <p:ph idx="1"/>
          </p:nvPr>
        </p:nvSpPr>
        <p:spPr/>
        <p:txBody>
          <a:bodyPr>
            <a:normAutofit fontScale="85000" lnSpcReduction="10000"/>
          </a:bodyPr>
          <a:lstStyle/>
          <a:p>
            <a:pPr algn="l"/>
            <a:r>
              <a:rPr lang="it-IT" dirty="0"/>
              <a:t>Nel modello di Weber vengono introdotte ulteriori distorsioni legate in particolare alla presenza di </a:t>
            </a:r>
            <a:r>
              <a:rPr lang="it-IT" dirty="0">
                <a:solidFill>
                  <a:srgbClr val="FF0000"/>
                </a:solidFill>
              </a:rPr>
              <a:t>bacini (o centri) di manodopera</a:t>
            </a:r>
            <a:r>
              <a:rPr lang="it-IT" dirty="0"/>
              <a:t>, che pure esercita una attrazione decisiva sulla localizzazione industriale. </a:t>
            </a:r>
          </a:p>
          <a:p>
            <a:pPr algn="l"/>
            <a:r>
              <a:rPr lang="it-IT" dirty="0"/>
              <a:t>W. Considera, infatti, la presenza di un bacino di manodopera come una alternativa alla localizzazione in prossimità delle materie prime, e distingue perciò i centri di manodopera in funzione del suo costo relativo, secondo un indice di costo del lavoro (in pratica per livelli salariali) e secondo la densità residenziale. </a:t>
            </a:r>
          </a:p>
          <a:p>
            <a:pPr algn="l"/>
            <a:r>
              <a:rPr lang="it-IT" dirty="0"/>
              <a:t>La figura di localizzazione viene così geometricamente risolta introducendo dei punti (centri di manodopera che sono classificati in funzione dell’indice del costo del lavoro e del peso, che esercitano la loro influenza della localizzazione.</a:t>
            </a:r>
          </a:p>
          <a:p>
            <a:endParaRPr lang="it-IT" dirty="0"/>
          </a:p>
        </p:txBody>
      </p:sp>
    </p:spTree>
    <p:extLst>
      <p:ext uri="{BB962C8B-B14F-4D97-AF65-F5344CB8AC3E}">
        <p14:creationId xmlns:p14="http://schemas.microsoft.com/office/powerpoint/2010/main" val="4231825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18718-B7B8-40DF-A52F-34CD88FB1C16}"/>
              </a:ext>
            </a:extLst>
          </p:cNvPr>
          <p:cNvSpPr>
            <a:spLocks noGrp="1"/>
          </p:cNvSpPr>
          <p:nvPr>
            <p:ph type="title"/>
          </p:nvPr>
        </p:nvSpPr>
        <p:spPr/>
        <p:txBody>
          <a:bodyPr/>
          <a:lstStyle/>
          <a:p>
            <a:r>
              <a:rPr lang="it-IT" sz="4000" dirty="0"/>
              <a:t>TEORIA DELLA LOCALIZZAZIONE INDUSTRIALE DI WEBER (1868-1968)</a:t>
            </a:r>
            <a:endParaRPr lang="it-IT" dirty="0"/>
          </a:p>
        </p:txBody>
      </p:sp>
      <p:sp>
        <p:nvSpPr>
          <p:cNvPr id="3" name="Segnaposto contenuto 2">
            <a:extLst>
              <a:ext uri="{FF2B5EF4-FFF2-40B4-BE49-F238E27FC236}">
                <a16:creationId xmlns:a16="http://schemas.microsoft.com/office/drawing/2014/main" id="{F484B32B-8889-4F2F-AA70-ADAC91B2071E}"/>
              </a:ext>
            </a:extLst>
          </p:cNvPr>
          <p:cNvSpPr>
            <a:spLocks noGrp="1"/>
          </p:cNvSpPr>
          <p:nvPr>
            <p:ph idx="1"/>
          </p:nvPr>
        </p:nvSpPr>
        <p:spPr/>
        <p:txBody>
          <a:bodyPr>
            <a:normAutofit fontScale="92500" lnSpcReduction="10000"/>
          </a:bodyPr>
          <a:lstStyle/>
          <a:p>
            <a:pPr marL="0" indent="0" algn="l">
              <a:lnSpc>
                <a:spcPct val="90000"/>
              </a:lnSpc>
              <a:buNone/>
            </a:pPr>
            <a:r>
              <a:rPr lang="it-IT" sz="2800" dirty="0"/>
              <a:t>Il punto di partenza rimane la costruzione delle “isodapane”</a:t>
            </a:r>
          </a:p>
          <a:p>
            <a:pPr marL="0" indent="0" algn="l">
              <a:lnSpc>
                <a:spcPct val="90000"/>
              </a:lnSpc>
              <a:buNone/>
            </a:pPr>
            <a:endParaRPr lang="it-IT" sz="2800" dirty="0">
              <a:solidFill>
                <a:srgbClr val="FF0000"/>
              </a:solidFill>
            </a:endParaRPr>
          </a:p>
          <a:p>
            <a:pPr marL="0" indent="0" algn="l">
              <a:lnSpc>
                <a:spcPct val="90000"/>
              </a:lnSpc>
              <a:buNone/>
            </a:pPr>
            <a:r>
              <a:rPr lang="it-IT" sz="2800" dirty="0">
                <a:solidFill>
                  <a:srgbClr val="FF0000"/>
                </a:solidFill>
              </a:rPr>
              <a:t>Il fattore lavoro introduce</a:t>
            </a:r>
            <a:r>
              <a:rPr lang="it-IT" sz="2800" dirty="0"/>
              <a:t> delle distorsioni e crea delle “isodapane critiche”.</a:t>
            </a:r>
          </a:p>
          <a:p>
            <a:pPr marL="0" indent="0" algn="l">
              <a:lnSpc>
                <a:spcPct val="90000"/>
              </a:lnSpc>
              <a:buNone/>
            </a:pPr>
            <a:endParaRPr lang="it-IT" sz="2800" dirty="0"/>
          </a:p>
          <a:p>
            <a:pPr marL="0" indent="0" algn="l">
              <a:lnSpc>
                <a:spcPct val="90000"/>
              </a:lnSpc>
              <a:buNone/>
            </a:pPr>
            <a:r>
              <a:rPr lang="it-IT" sz="2800" dirty="0"/>
              <a:t>Il modello così modificato permette di supporre che la manodopera anziché essere distribuita in modo uniforme sia invece concentrata in alcuni punti dello spazio e che il suo costo (per questioni di vicinanza dal luogo di produzione, ma anche di qualificazione locale) sia inferiore rispetto alla localizzazione del modello "puro".</a:t>
            </a:r>
          </a:p>
          <a:p>
            <a:pPr algn="l"/>
            <a:endParaRPr lang="it-IT" dirty="0"/>
          </a:p>
        </p:txBody>
      </p:sp>
    </p:spTree>
    <p:extLst>
      <p:ext uri="{BB962C8B-B14F-4D97-AF65-F5344CB8AC3E}">
        <p14:creationId xmlns:p14="http://schemas.microsoft.com/office/powerpoint/2010/main" val="195761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18718-B7B8-40DF-A52F-34CD88FB1C16}"/>
              </a:ext>
            </a:extLst>
          </p:cNvPr>
          <p:cNvSpPr>
            <a:spLocks noGrp="1"/>
          </p:cNvSpPr>
          <p:nvPr>
            <p:ph type="title"/>
          </p:nvPr>
        </p:nvSpPr>
        <p:spPr/>
        <p:txBody>
          <a:bodyPr/>
          <a:lstStyle/>
          <a:p>
            <a:r>
              <a:rPr lang="it-IT" sz="4000" dirty="0"/>
              <a:t>TEORIA DELLA LOCALIZZAZIONE INDUSTRIALE DI WEBER (1868-1968)</a:t>
            </a:r>
            <a:endParaRPr lang="it-IT" dirty="0"/>
          </a:p>
        </p:txBody>
      </p:sp>
      <p:sp>
        <p:nvSpPr>
          <p:cNvPr id="3" name="Segnaposto contenuto 2">
            <a:extLst>
              <a:ext uri="{FF2B5EF4-FFF2-40B4-BE49-F238E27FC236}">
                <a16:creationId xmlns:a16="http://schemas.microsoft.com/office/drawing/2014/main" id="{F484B32B-8889-4F2F-AA70-ADAC91B2071E}"/>
              </a:ext>
            </a:extLst>
          </p:cNvPr>
          <p:cNvSpPr>
            <a:spLocks noGrp="1"/>
          </p:cNvSpPr>
          <p:nvPr>
            <p:ph idx="1"/>
          </p:nvPr>
        </p:nvSpPr>
        <p:spPr/>
        <p:txBody>
          <a:bodyPr>
            <a:normAutofit fontScale="92500" lnSpcReduction="10000"/>
          </a:bodyPr>
          <a:lstStyle/>
          <a:p>
            <a:pPr algn="l"/>
            <a:r>
              <a:rPr lang="it-IT" dirty="0"/>
              <a:t>Weber esprime così un concetto che gli economisti classici avevano già identificato, ossia </a:t>
            </a:r>
            <a:r>
              <a:rPr lang="it-IT" dirty="0">
                <a:solidFill>
                  <a:srgbClr val="FF0000"/>
                </a:solidFill>
              </a:rPr>
              <a:t>l’importanza delle economie di scala nella riduzione dei costi di produzione</a:t>
            </a:r>
            <a:r>
              <a:rPr lang="it-IT" dirty="0"/>
              <a:t>. </a:t>
            </a:r>
          </a:p>
          <a:p>
            <a:pPr algn="l"/>
            <a:r>
              <a:rPr lang="it-IT" dirty="0"/>
              <a:t>La crescita in dimensione dell’impianto produttivo, portando con sé divisione del lavoro e specializzazione della manodopera, condurrebbe a una più efficiente ripartizione dei costi totali fra costi fissi e costi variabili. </a:t>
            </a:r>
          </a:p>
          <a:p>
            <a:pPr algn="l"/>
            <a:r>
              <a:rPr lang="it-IT" dirty="0"/>
              <a:t>Questa riduzione dei costi può realizzarsi anche al di fuori dalla stessa impresa, in particolare allorquando diverse unità produttive (di un medesimo settore) sono concentrate in aree geografiche delimitate</a:t>
            </a:r>
          </a:p>
        </p:txBody>
      </p:sp>
    </p:spTree>
    <p:extLst>
      <p:ext uri="{BB962C8B-B14F-4D97-AF65-F5344CB8AC3E}">
        <p14:creationId xmlns:p14="http://schemas.microsoft.com/office/powerpoint/2010/main" val="1214819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CC54FDC-710F-4BA1-B925-9701DE65D570}"/>
              </a:ext>
            </a:extLst>
          </p:cNvPr>
          <p:cNvSpPr>
            <a:spLocks noGrp="1"/>
          </p:cNvSpPr>
          <p:nvPr>
            <p:ph type="title"/>
          </p:nvPr>
        </p:nvSpPr>
        <p:spPr>
          <a:xfrm>
            <a:off x="643467" y="321734"/>
            <a:ext cx="10905066" cy="1135737"/>
          </a:xfrm>
        </p:spPr>
        <p:txBody>
          <a:bodyPr>
            <a:normAutofit/>
          </a:bodyPr>
          <a:lstStyle/>
          <a:p>
            <a:r>
              <a:rPr lang="it-IT" sz="3600" dirty="0"/>
              <a:t>WEBER e ECONOMIE DA AGGLOMERAZIONE</a:t>
            </a:r>
          </a:p>
        </p:txBody>
      </p:sp>
      <p:sp>
        <p:nvSpPr>
          <p:cNvPr id="3" name="Segnaposto contenuto 2">
            <a:extLst>
              <a:ext uri="{FF2B5EF4-FFF2-40B4-BE49-F238E27FC236}">
                <a16:creationId xmlns:a16="http://schemas.microsoft.com/office/drawing/2014/main" id="{7AD3B709-B9C4-4E0F-A875-A90B2438911E}"/>
              </a:ext>
            </a:extLst>
          </p:cNvPr>
          <p:cNvSpPr>
            <a:spLocks noGrp="1"/>
          </p:cNvSpPr>
          <p:nvPr>
            <p:ph idx="1"/>
          </p:nvPr>
        </p:nvSpPr>
        <p:spPr>
          <a:xfrm>
            <a:off x="643469" y="1782981"/>
            <a:ext cx="4008384" cy="4393982"/>
          </a:xfrm>
        </p:spPr>
        <p:txBody>
          <a:bodyPr>
            <a:normAutofit/>
          </a:bodyPr>
          <a:lstStyle/>
          <a:p>
            <a:r>
              <a:rPr lang="it-IT" sz="2000" dirty="0"/>
              <a:t>Il terzo fattore della localizzazione è costituito dalle economie che risultano dalla concentrazione dei fattori produttivi. </a:t>
            </a:r>
          </a:p>
          <a:p>
            <a:r>
              <a:rPr lang="it-IT" sz="2000" dirty="0"/>
              <a:t>Weber parla di forze di agglomerazione, anche quale fattore in grado di modificare la localizzazione ottimale (risultante dal modello del triangolo localizzativo).</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3">
            <a:extLst>
              <a:ext uri="{FF2B5EF4-FFF2-40B4-BE49-F238E27FC236}">
                <a16:creationId xmlns:a16="http://schemas.microsoft.com/office/drawing/2014/main" id="{7D2B548A-0A83-4EFE-BE1C-2A1A3A8352CE}"/>
              </a:ext>
            </a:extLst>
          </p:cNvPr>
          <p:cNvPicPr>
            <a:picLocks noChangeAspect="1"/>
          </p:cNvPicPr>
          <p:nvPr/>
        </p:nvPicPr>
        <p:blipFill>
          <a:blip r:embed="rId2"/>
          <a:stretch>
            <a:fillRect/>
          </a:stretch>
        </p:blipFill>
        <p:spPr>
          <a:xfrm>
            <a:off x="5561668" y="1782981"/>
            <a:ext cx="5720515"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85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a:xfrm>
            <a:off x="838200" y="1284514"/>
            <a:ext cx="10515600" cy="2403067"/>
          </a:xfrm>
        </p:spPr>
        <p:txBody>
          <a:bodyPr/>
          <a:lstStyle/>
          <a:p>
            <a:pPr algn="ctr"/>
            <a:r>
              <a:rPr lang="it-IT" dirty="0"/>
              <a:t>L’analisi geografica del processo economico</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pPr algn="ctr"/>
            <a:r>
              <a:rPr lang="it-IT" dirty="0"/>
              <a:t>TEORIE E MODELLI</a:t>
            </a:r>
          </a:p>
        </p:txBody>
      </p:sp>
    </p:spTree>
    <p:extLst>
      <p:ext uri="{BB962C8B-B14F-4D97-AF65-F5344CB8AC3E}">
        <p14:creationId xmlns:p14="http://schemas.microsoft.com/office/powerpoint/2010/main" val="24324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CC54FDC-710F-4BA1-B925-9701DE65D570}"/>
              </a:ext>
            </a:extLst>
          </p:cNvPr>
          <p:cNvSpPr>
            <a:spLocks noGrp="1"/>
          </p:cNvSpPr>
          <p:nvPr>
            <p:ph type="title"/>
          </p:nvPr>
        </p:nvSpPr>
        <p:spPr>
          <a:xfrm>
            <a:off x="643467" y="321734"/>
            <a:ext cx="10905066" cy="1135737"/>
          </a:xfrm>
        </p:spPr>
        <p:txBody>
          <a:bodyPr>
            <a:normAutofit/>
          </a:bodyPr>
          <a:lstStyle/>
          <a:p>
            <a:r>
              <a:rPr lang="it-IT" sz="3600" dirty="0"/>
              <a:t>WEBER e ECONOMIE DA AGGLOMERAZIONE</a:t>
            </a:r>
          </a:p>
        </p:txBody>
      </p:sp>
      <p:sp>
        <p:nvSpPr>
          <p:cNvPr id="3" name="Segnaposto contenuto 2">
            <a:extLst>
              <a:ext uri="{FF2B5EF4-FFF2-40B4-BE49-F238E27FC236}">
                <a16:creationId xmlns:a16="http://schemas.microsoft.com/office/drawing/2014/main" id="{7AD3B709-B9C4-4E0F-A875-A90B2438911E}"/>
              </a:ext>
            </a:extLst>
          </p:cNvPr>
          <p:cNvSpPr>
            <a:spLocks noGrp="1"/>
          </p:cNvSpPr>
          <p:nvPr>
            <p:ph idx="1"/>
          </p:nvPr>
        </p:nvSpPr>
        <p:spPr>
          <a:xfrm>
            <a:off x="643469" y="1782981"/>
            <a:ext cx="4008384" cy="4393982"/>
          </a:xfrm>
        </p:spPr>
        <p:txBody>
          <a:bodyPr>
            <a:normAutofit/>
          </a:bodyPr>
          <a:lstStyle/>
          <a:p>
            <a:r>
              <a:rPr lang="it-IT" sz="1400" dirty="0"/>
              <a:t>La figura  illustra il caso di tre imprese, per ognuna delle quali disponiamo del punto di localizzazione ottima (O1, O2, O3) e delle corrispondenti isodapane, le quali si sovrappongono determinando un'area che risulta adatta all'agglomerazione delle tre imprese. </a:t>
            </a:r>
          </a:p>
          <a:p>
            <a:r>
              <a:rPr lang="it-IT" sz="1400" dirty="0"/>
              <a:t>All'interno di quest'area, la riduzione dei costi di produzione (data dall'operare congiunto dei produttori) è superiore alla somma dei costi addizionali necessari a spostare il punto di localizzazione ottimale dalla posizione di equilibrio iniziale.</a:t>
            </a:r>
          </a:p>
          <a:p>
            <a:r>
              <a:rPr lang="it-IT" sz="1400" dirty="0"/>
              <a:t>Tale riduzione dei costi sarà valida fintanto che sarà superiore agli svantaggi derivanti da forze contrarie (deglomerative) che si manifestano quando la domanda di spazio si ripercuote sull'aumento dei costi, spingendo così le imprese a decentrare la propria localizzazione </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3">
            <a:extLst>
              <a:ext uri="{FF2B5EF4-FFF2-40B4-BE49-F238E27FC236}">
                <a16:creationId xmlns:a16="http://schemas.microsoft.com/office/drawing/2014/main" id="{7D2B548A-0A83-4EFE-BE1C-2A1A3A8352CE}"/>
              </a:ext>
            </a:extLst>
          </p:cNvPr>
          <p:cNvPicPr>
            <a:picLocks noChangeAspect="1"/>
          </p:cNvPicPr>
          <p:nvPr/>
        </p:nvPicPr>
        <p:blipFill>
          <a:blip r:embed="rId2"/>
          <a:stretch>
            <a:fillRect/>
          </a:stretch>
        </p:blipFill>
        <p:spPr>
          <a:xfrm>
            <a:off x="5561668" y="1782981"/>
            <a:ext cx="5720515"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744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7E621-9C67-4946-9772-B921763C5732}"/>
              </a:ext>
            </a:extLst>
          </p:cNvPr>
          <p:cNvSpPr>
            <a:spLocks noGrp="1"/>
          </p:cNvSpPr>
          <p:nvPr>
            <p:ph type="title"/>
          </p:nvPr>
        </p:nvSpPr>
        <p:spPr/>
        <p:txBody>
          <a:bodyPr/>
          <a:lstStyle/>
          <a:p>
            <a:br>
              <a:rPr lang="it-IT" dirty="0"/>
            </a:br>
            <a:r>
              <a:rPr lang="it-IT" dirty="0"/>
              <a:t>MODELLO DELLE LOCALITA’ CENTRALI DI CHRISTALLER (1893-1969)</a:t>
            </a:r>
          </a:p>
        </p:txBody>
      </p:sp>
      <p:sp>
        <p:nvSpPr>
          <p:cNvPr id="3" name="Segnaposto contenuto 2">
            <a:extLst>
              <a:ext uri="{FF2B5EF4-FFF2-40B4-BE49-F238E27FC236}">
                <a16:creationId xmlns:a16="http://schemas.microsoft.com/office/drawing/2014/main" id="{D97C7C27-B39E-4DEF-BFE4-372DC0753BCC}"/>
              </a:ext>
            </a:extLst>
          </p:cNvPr>
          <p:cNvSpPr>
            <a:spLocks noGrp="1"/>
          </p:cNvSpPr>
          <p:nvPr>
            <p:ph idx="1"/>
          </p:nvPr>
        </p:nvSpPr>
        <p:spPr>
          <a:xfrm>
            <a:off x="838200" y="2465407"/>
            <a:ext cx="10515600" cy="3711555"/>
          </a:xfrm>
        </p:spPr>
        <p:txBody>
          <a:bodyPr>
            <a:normAutofit fontScale="92500"/>
          </a:bodyPr>
          <a:lstStyle/>
          <a:p>
            <a:r>
              <a:rPr lang="it-IT" dirty="0"/>
              <a:t>Christaller era un geografo e la sua ricerca partì dall’osservazione delle mappe, in particolare della distribuzione delle località</a:t>
            </a:r>
          </a:p>
          <a:p>
            <a:r>
              <a:rPr lang="it-IT" dirty="0"/>
              <a:t>L’obiettivo della teoria christalleriana fu quello di ricercare un modello in grado di anticipare (almeno teoricamente) la distribuzione dell’offerta di beni e servizi, che a sua volta definisce la centralità (e la gerarchia) delle località di una data regione o nazione. </a:t>
            </a:r>
          </a:p>
          <a:p>
            <a:r>
              <a:rPr lang="it-IT" dirty="0"/>
              <a:t>Si trattò in pratica dunque di costruire un concetto di spazio definito da un mercato di beni e di servizi rivolti alla popolazione.</a:t>
            </a:r>
          </a:p>
        </p:txBody>
      </p:sp>
    </p:spTree>
    <p:extLst>
      <p:ext uri="{BB962C8B-B14F-4D97-AF65-F5344CB8AC3E}">
        <p14:creationId xmlns:p14="http://schemas.microsoft.com/office/powerpoint/2010/main" val="2341588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D7E621-9C67-4946-9772-B921763C5732}"/>
              </a:ext>
            </a:extLst>
          </p:cNvPr>
          <p:cNvSpPr>
            <a:spLocks noGrp="1"/>
          </p:cNvSpPr>
          <p:nvPr>
            <p:ph type="title"/>
          </p:nvPr>
        </p:nvSpPr>
        <p:spPr>
          <a:xfrm>
            <a:off x="838200" y="1436914"/>
            <a:ext cx="10515600" cy="677194"/>
          </a:xfrm>
        </p:spPr>
        <p:txBody>
          <a:bodyPr/>
          <a:lstStyle/>
          <a:p>
            <a:r>
              <a:rPr lang="it-IT" dirty="0"/>
              <a:t>MODELLO DELLE LOCALITA’ CENTRALI DI CHRISTALLER (1893-1969)</a:t>
            </a:r>
          </a:p>
        </p:txBody>
      </p:sp>
      <p:sp>
        <p:nvSpPr>
          <p:cNvPr id="3" name="Segnaposto contenuto 2">
            <a:extLst>
              <a:ext uri="{FF2B5EF4-FFF2-40B4-BE49-F238E27FC236}">
                <a16:creationId xmlns:a16="http://schemas.microsoft.com/office/drawing/2014/main" id="{D97C7C27-B39E-4DEF-BFE4-372DC0753BCC}"/>
              </a:ext>
            </a:extLst>
          </p:cNvPr>
          <p:cNvSpPr>
            <a:spLocks noGrp="1"/>
          </p:cNvSpPr>
          <p:nvPr>
            <p:ph idx="1"/>
          </p:nvPr>
        </p:nvSpPr>
        <p:spPr/>
        <p:txBody>
          <a:bodyPr>
            <a:normAutofit fontScale="77500" lnSpcReduction="20000"/>
          </a:bodyPr>
          <a:lstStyle/>
          <a:p>
            <a:r>
              <a:rPr lang="it-IT" dirty="0">
                <a:solidFill>
                  <a:srgbClr val="FF0000"/>
                </a:solidFill>
              </a:rPr>
              <a:t>CONDIZIONI INIZIALI</a:t>
            </a:r>
            <a:r>
              <a:rPr lang="it-IT" dirty="0"/>
              <a:t>:</a:t>
            </a:r>
          </a:p>
          <a:p>
            <a:pPr>
              <a:buFontTx/>
              <a:buChar char="-"/>
            </a:pPr>
            <a:r>
              <a:rPr lang="it-IT" dirty="0"/>
              <a:t>Beni e servizi sono prodotti in determinate località e offerti ad un prezzo stabilito (e regolato) dal meccanismo domanda/offerta.</a:t>
            </a:r>
          </a:p>
          <a:p>
            <a:pPr>
              <a:buFontTx/>
              <a:buChar char="-"/>
            </a:pPr>
            <a:r>
              <a:rPr lang="it-IT" dirty="0"/>
              <a:t>I consumatori sono distribuiti in maniera uniforme attorno al centro (questo spazio rappresenta di fatto </a:t>
            </a:r>
            <a:r>
              <a:rPr lang="it-IT" i="1" dirty="0"/>
              <a:t>l’area di mercato </a:t>
            </a:r>
            <a:r>
              <a:rPr lang="it-IT" dirty="0"/>
              <a:t>di quest’ultimo).</a:t>
            </a:r>
          </a:p>
          <a:p>
            <a:pPr>
              <a:buFontTx/>
              <a:buChar char="-"/>
            </a:pPr>
            <a:r>
              <a:rPr lang="it-IT" dirty="0"/>
              <a:t>L’ampiezza di quest’area dipende dalla convenienza (o della disponibilità) dei consumatori a spostarsi verso il mercato (localizzato nel centro stesso) per l’acquisto di un determinato bene o servizio centrale</a:t>
            </a:r>
          </a:p>
          <a:p>
            <a:pPr>
              <a:buFontTx/>
              <a:buChar char="-"/>
            </a:pPr>
            <a:r>
              <a:rPr lang="it-IT" dirty="0"/>
              <a:t>Con l’aumento della distanza diminuisce la domanda di un bene o di un servizio, poiché i consumatori dovranno impiegare una parte più consistente del loro reddito per il trasporto.</a:t>
            </a:r>
          </a:p>
          <a:p>
            <a:pPr>
              <a:buFontTx/>
              <a:buChar char="-"/>
            </a:pPr>
            <a:r>
              <a:rPr lang="it-IT" dirty="0"/>
              <a:t> L’area di mercato è dunque modulata anche dalla “rarità” di un bene o di un servizio, rispetto all’offerta presente in un territorio.</a:t>
            </a:r>
          </a:p>
          <a:p>
            <a:endParaRPr lang="it-IT" dirty="0"/>
          </a:p>
        </p:txBody>
      </p:sp>
    </p:spTree>
    <p:extLst>
      <p:ext uri="{BB962C8B-B14F-4D97-AF65-F5344CB8AC3E}">
        <p14:creationId xmlns:p14="http://schemas.microsoft.com/office/powerpoint/2010/main" val="905162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16D2E6-9CEB-4CCD-A4A2-739060804C37}"/>
              </a:ext>
            </a:extLst>
          </p:cNvPr>
          <p:cNvSpPr>
            <a:spLocks noGrp="1"/>
          </p:cNvSpPr>
          <p:nvPr>
            <p:ph type="title"/>
          </p:nvPr>
        </p:nvSpPr>
        <p:spPr/>
        <p:txBody>
          <a:bodyPr/>
          <a:lstStyle/>
          <a:p>
            <a:r>
              <a:rPr lang="it-IT" dirty="0"/>
              <a:t>MODELLO DELLE LOCALITA’ CENTRALI DI CHRISTALLER (1893-1969)</a:t>
            </a:r>
          </a:p>
        </p:txBody>
      </p:sp>
      <p:sp>
        <p:nvSpPr>
          <p:cNvPr id="3" name="Segnaposto contenuto 2">
            <a:extLst>
              <a:ext uri="{FF2B5EF4-FFF2-40B4-BE49-F238E27FC236}">
                <a16:creationId xmlns:a16="http://schemas.microsoft.com/office/drawing/2014/main" id="{756A7C76-EC90-4A31-9370-14F2EB4AC0F2}"/>
              </a:ext>
            </a:extLst>
          </p:cNvPr>
          <p:cNvSpPr>
            <a:spLocks noGrp="1"/>
          </p:cNvSpPr>
          <p:nvPr>
            <p:ph idx="1"/>
          </p:nvPr>
        </p:nvSpPr>
        <p:spPr/>
        <p:txBody>
          <a:bodyPr>
            <a:normAutofit fontScale="55000" lnSpcReduction="20000"/>
          </a:bodyPr>
          <a:lstStyle/>
          <a:p>
            <a:r>
              <a:rPr lang="it-IT" dirty="0"/>
              <a:t>L’oggetto di studio è in realtà la localizzazione delle attività di servizio, rivolte alla popolazione:</a:t>
            </a:r>
          </a:p>
          <a:p>
            <a:pPr>
              <a:buFontTx/>
              <a:buChar char="-"/>
            </a:pPr>
            <a:r>
              <a:rPr lang="it-IT" dirty="0"/>
              <a:t>La località centrale è definita come centro di offerta di servizi (servizi o attività centrale)</a:t>
            </a:r>
          </a:p>
          <a:p>
            <a:pPr>
              <a:buFontTx/>
              <a:buChar char="-"/>
            </a:pPr>
            <a:r>
              <a:rPr lang="it-IT" dirty="0"/>
              <a:t>Il prezzo di un determinato servizio centrale è dato dalla somma del suo prezzo di mercato e del costo del trasporto che il consumatore deve sostenere per ottenere il servizio, spostandosi dal suo domicilio alla località ove è offerto;</a:t>
            </a:r>
          </a:p>
          <a:p>
            <a:pPr>
              <a:buFontTx/>
              <a:buChar char="-"/>
            </a:pPr>
            <a:r>
              <a:rPr lang="it-IT" dirty="0"/>
              <a:t>La portata del servizio centrale è la distanza massima che il consumatore è disposto a percorrere per ottenere un determinato servizio;</a:t>
            </a:r>
          </a:p>
          <a:p>
            <a:pPr>
              <a:buFontTx/>
              <a:buChar char="-"/>
            </a:pPr>
            <a:r>
              <a:rPr lang="it-IT" dirty="0"/>
              <a:t>L’area di mercato o ambito di diffusione di un servizio centrale è l’area delimitata dalla circonferenza ottenuta facendo ruotare la portata di 360° intorno alla località centrale (portata = raggio dell’area di mercato)</a:t>
            </a:r>
          </a:p>
          <a:p>
            <a:pPr>
              <a:buFontTx/>
              <a:buChar char="-"/>
            </a:pPr>
            <a:r>
              <a:rPr lang="it-IT" dirty="0"/>
              <a:t>La soglia di un servizio centrale è data dalla distanza che, fatta ruotare attorno al centro di offerta, delimita un’area circolare nella quale è compresa una popolazione minima sufficiente a garantire un ammontare di domanda tale per cui sia conveniente fornire il servizio;</a:t>
            </a:r>
          </a:p>
          <a:p>
            <a:pPr>
              <a:buFontTx/>
              <a:buChar char="-"/>
            </a:pPr>
            <a:r>
              <a:rPr lang="it-IT" dirty="0"/>
              <a:t>Il rango di un servizio centrale risulta dalla sua posizione nella gerarchia dei servizi centrali: un servizio con un’area di mercato molto estesa, come i servizi finanziari presenti solo nelle grandi città, è un servizio di rango superiore e viene quindi a definire le località ove è offerto, come località superiori;</a:t>
            </a:r>
          </a:p>
          <a:p>
            <a:pPr>
              <a:buFontTx/>
              <a:buChar char="-"/>
            </a:pPr>
            <a:r>
              <a:rPr lang="it-IT" dirty="0"/>
              <a:t>L’ordine di una località centrale è il livello gerarchico della stessa definito dal servizio di rango più elevato che da essa viene fornito</a:t>
            </a:r>
          </a:p>
          <a:p>
            <a:endParaRPr lang="it-IT" dirty="0"/>
          </a:p>
        </p:txBody>
      </p:sp>
    </p:spTree>
    <p:extLst>
      <p:ext uri="{BB962C8B-B14F-4D97-AF65-F5344CB8AC3E}">
        <p14:creationId xmlns:p14="http://schemas.microsoft.com/office/powerpoint/2010/main" val="2567920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A5668-05E1-49BA-A5D0-6A401DD65B91}"/>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1E15ABD3-E541-4BDA-9472-1D0B083DDD95}"/>
              </a:ext>
            </a:extLst>
          </p:cNvPr>
          <p:cNvSpPr>
            <a:spLocks noGrp="1"/>
          </p:cNvSpPr>
          <p:nvPr>
            <p:ph idx="1"/>
          </p:nvPr>
        </p:nvSpPr>
        <p:spPr>
          <a:xfrm>
            <a:off x="446314" y="2114108"/>
            <a:ext cx="11745686" cy="4221378"/>
          </a:xfrm>
        </p:spPr>
        <p:txBody>
          <a:bodyPr>
            <a:normAutofit/>
          </a:bodyPr>
          <a:lstStyle/>
          <a:p>
            <a:pPr marL="0" indent="0">
              <a:buNone/>
            </a:pPr>
            <a:r>
              <a:rPr lang="it-IT" dirty="0"/>
              <a:t>Il modello di Christaller, come quelli di Thünen e di Weber che lo, è un </a:t>
            </a:r>
            <a:r>
              <a:rPr lang="it-IT" dirty="0">
                <a:solidFill>
                  <a:srgbClr val="FF0000"/>
                </a:solidFill>
              </a:rPr>
              <a:t>modello deduttivo</a:t>
            </a:r>
            <a:r>
              <a:rPr lang="it-IT" dirty="0"/>
              <a:t>, che prevede una serie di postulati:</a:t>
            </a:r>
          </a:p>
          <a:p>
            <a:r>
              <a:rPr lang="it-IT" dirty="0"/>
              <a:t> Isotropia dello spazio;</a:t>
            </a:r>
          </a:p>
          <a:p>
            <a:r>
              <a:rPr lang="it-IT" dirty="0"/>
              <a:t> Comportamento razionale del consumatore;</a:t>
            </a:r>
          </a:p>
          <a:p>
            <a:r>
              <a:rPr lang="it-IT" dirty="0"/>
              <a:t> Regime di concorrenza perfetta tra gli attori del mercato;</a:t>
            </a:r>
          </a:p>
          <a:p>
            <a:r>
              <a:rPr lang="it-IT" dirty="0"/>
              <a:t> Costi di trasporto uniformi in ogni direzione (mezzo unico di trasporto);</a:t>
            </a:r>
          </a:p>
          <a:p>
            <a:r>
              <a:rPr lang="it-IT" dirty="0"/>
              <a:t>Distribuzione uniforme della popolazione (delle famiglie) nello spazio.</a:t>
            </a:r>
          </a:p>
        </p:txBody>
      </p:sp>
    </p:spTree>
    <p:extLst>
      <p:ext uri="{BB962C8B-B14F-4D97-AF65-F5344CB8AC3E}">
        <p14:creationId xmlns:p14="http://schemas.microsoft.com/office/powerpoint/2010/main" val="40848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6A5668-05E1-49BA-A5D0-6A401DD65B91}"/>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1E15ABD3-E541-4BDA-9472-1D0B083DDD95}"/>
              </a:ext>
            </a:extLst>
          </p:cNvPr>
          <p:cNvSpPr>
            <a:spLocks noGrp="1"/>
          </p:cNvSpPr>
          <p:nvPr>
            <p:ph idx="1"/>
          </p:nvPr>
        </p:nvSpPr>
        <p:spPr>
          <a:xfrm>
            <a:off x="0" y="2209800"/>
            <a:ext cx="12192000" cy="4169229"/>
          </a:xfrm>
        </p:spPr>
        <p:txBody>
          <a:bodyPr>
            <a:normAutofit lnSpcReduction="10000"/>
          </a:bodyPr>
          <a:lstStyle/>
          <a:p>
            <a:pPr marL="0" indent="0">
              <a:buNone/>
            </a:pPr>
            <a:r>
              <a:rPr lang="it-IT" dirty="0"/>
              <a:t>Da questi postulati formula dei teoremi:</a:t>
            </a:r>
          </a:p>
          <a:p>
            <a:pPr marL="0" indent="0">
              <a:buNone/>
            </a:pPr>
            <a:r>
              <a:rPr lang="it-IT" dirty="0">
                <a:solidFill>
                  <a:srgbClr val="FF0000"/>
                </a:solidFill>
              </a:rPr>
              <a:t>Teorema 1</a:t>
            </a:r>
            <a:r>
              <a:rPr lang="it-IT" dirty="0"/>
              <a:t>. </a:t>
            </a:r>
            <a:r>
              <a:rPr lang="it-IT" i="1" dirty="0"/>
              <a:t>Il prezzo effettivo di un dato servizio è funzione lineare della distanza </a:t>
            </a:r>
            <a:r>
              <a:rPr lang="it-IT" dirty="0"/>
              <a:t>(dato che il costo per il trasferimento del consumatore dal luogo di residenza al centro di offerta è funzione lineare diretta della distanza da percorrere, e che il prezzo effettivo è dato dalla somma del prezzo di mercato più il costo di trasferimento), o meglio:</a:t>
            </a:r>
          </a:p>
          <a:p>
            <a:pPr marL="0" indent="0" algn="ctr">
              <a:buNone/>
            </a:pPr>
            <a:r>
              <a:rPr lang="it-IT" i="1" dirty="0"/>
              <a:t>pe </a:t>
            </a:r>
            <a:r>
              <a:rPr lang="it-IT" dirty="0"/>
              <a:t>= </a:t>
            </a:r>
            <a:r>
              <a:rPr lang="it-IT" i="1" dirty="0"/>
              <a:t>pm </a:t>
            </a:r>
            <a:r>
              <a:rPr lang="it-IT" dirty="0"/>
              <a:t>+ </a:t>
            </a:r>
            <a:r>
              <a:rPr lang="it-IT" i="1" dirty="0"/>
              <a:t>td</a:t>
            </a:r>
          </a:p>
          <a:p>
            <a:endParaRPr lang="it-IT" dirty="0"/>
          </a:p>
          <a:p>
            <a:r>
              <a:rPr lang="it-IT" dirty="0"/>
              <a:t>dove </a:t>
            </a:r>
            <a:r>
              <a:rPr lang="it-IT" i="1" dirty="0"/>
              <a:t>pe </a:t>
            </a:r>
            <a:r>
              <a:rPr lang="it-IT" dirty="0"/>
              <a:t>è il prezzo effettivo del servizio, </a:t>
            </a:r>
            <a:r>
              <a:rPr lang="it-IT" i="1" dirty="0"/>
              <a:t>pm </a:t>
            </a:r>
            <a:r>
              <a:rPr lang="it-IT" dirty="0"/>
              <a:t>il prezzo di mercato, </a:t>
            </a:r>
            <a:r>
              <a:rPr lang="it-IT" i="1" dirty="0"/>
              <a:t>t </a:t>
            </a:r>
            <a:r>
              <a:rPr lang="it-IT" dirty="0"/>
              <a:t>il costo di trasporto per unità di distanza, </a:t>
            </a:r>
            <a:r>
              <a:rPr lang="it-IT" i="1" dirty="0"/>
              <a:t>d </a:t>
            </a:r>
            <a:r>
              <a:rPr lang="it-IT" dirty="0"/>
              <a:t>la distanza.</a:t>
            </a:r>
          </a:p>
        </p:txBody>
      </p:sp>
    </p:spTree>
    <p:extLst>
      <p:ext uri="{BB962C8B-B14F-4D97-AF65-F5344CB8AC3E}">
        <p14:creationId xmlns:p14="http://schemas.microsoft.com/office/powerpoint/2010/main" val="105100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8D5054EA-47D5-4040-87A9-17E37EC15EFE}"/>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a:solidFill>
                  <a:schemeClr val="tx1"/>
                </a:solidFill>
                <a:latin typeface="+mj-lt"/>
                <a:ea typeface="+mj-ea"/>
                <a:cs typeface="+mj-cs"/>
              </a:rPr>
              <a:t>TEOREMA 1</a:t>
            </a:r>
          </a:p>
        </p:txBody>
      </p:sp>
      <p:sp>
        <p:nvSpPr>
          <p:cNvPr id="4" name="Segnaposto testo 3">
            <a:extLst>
              <a:ext uri="{FF2B5EF4-FFF2-40B4-BE49-F238E27FC236}">
                <a16:creationId xmlns:a16="http://schemas.microsoft.com/office/drawing/2014/main" id="{C2709823-7674-456C-947B-572815011E73}"/>
              </a:ext>
            </a:extLst>
          </p:cNvPr>
          <p:cNvSpPr>
            <a:spLocks noGrp="1"/>
          </p:cNvSpPr>
          <p:nvPr>
            <p:ph type="body" sz="half" idx="2"/>
          </p:nvPr>
        </p:nvSpPr>
        <p:spPr>
          <a:xfrm>
            <a:off x="643469" y="1782981"/>
            <a:ext cx="4008384" cy="4393982"/>
          </a:xfrm>
        </p:spPr>
        <p:txBody>
          <a:bodyPr vert="horz" lIns="91440" tIns="45720" rIns="91440" bIns="45720" rtlCol="0">
            <a:normAutofit/>
          </a:bodyPr>
          <a:lstStyle/>
          <a:p>
            <a:pPr indent="-228600">
              <a:buFont typeface="Arial" panose="020B0604020202020204" pitchFamily="34" charset="0"/>
              <a:buChar char="•"/>
            </a:pPr>
            <a:r>
              <a:rPr lang="en-US" sz="2000" i="1" dirty="0">
                <a:latin typeface="+mn-lt"/>
              </a:rPr>
              <a:t>pe </a:t>
            </a:r>
            <a:r>
              <a:rPr lang="en-US" sz="2000" dirty="0">
                <a:latin typeface="+mn-lt"/>
              </a:rPr>
              <a:t>= </a:t>
            </a:r>
            <a:r>
              <a:rPr lang="en-US" sz="2000" i="1" dirty="0">
                <a:latin typeface="+mn-lt"/>
              </a:rPr>
              <a:t>pm </a:t>
            </a:r>
            <a:r>
              <a:rPr lang="en-US" sz="2000" dirty="0">
                <a:latin typeface="+mn-lt"/>
              </a:rPr>
              <a:t>+ </a:t>
            </a:r>
            <a:r>
              <a:rPr lang="en-US" sz="2000" i="1" dirty="0">
                <a:latin typeface="+mn-lt"/>
              </a:rPr>
              <a:t>td</a:t>
            </a:r>
          </a:p>
          <a:p>
            <a:pPr indent="-228600">
              <a:buFont typeface="Arial" panose="020B0604020202020204" pitchFamily="34" charset="0"/>
              <a:buChar char="•"/>
            </a:pPr>
            <a:endParaRPr lang="en-US" sz="2000" dirty="0">
              <a:latin typeface="+mn-lt"/>
            </a:endParaRPr>
          </a:p>
          <a:p>
            <a:pPr indent="-228600">
              <a:buFont typeface="Arial" panose="020B0604020202020204" pitchFamily="34" charset="0"/>
              <a:buChar char="•"/>
            </a:pPr>
            <a:r>
              <a:rPr lang="en-US" sz="2000" i="1" dirty="0">
                <a:latin typeface="+mn-lt"/>
              </a:rPr>
              <a:t>pe </a:t>
            </a:r>
            <a:r>
              <a:rPr lang="en-US" sz="2000" dirty="0">
                <a:latin typeface="+mn-lt"/>
              </a:rPr>
              <a:t>è il prezzo effettivo del servizio</a:t>
            </a:r>
          </a:p>
          <a:p>
            <a:pPr indent="-228600">
              <a:buFont typeface="Arial" panose="020B0604020202020204" pitchFamily="34" charset="0"/>
              <a:buChar char="•"/>
            </a:pPr>
            <a:r>
              <a:rPr lang="en-US" sz="2000" i="1" dirty="0">
                <a:latin typeface="+mn-lt"/>
              </a:rPr>
              <a:t>pm </a:t>
            </a:r>
            <a:r>
              <a:rPr lang="en-US" sz="2000" dirty="0">
                <a:latin typeface="+mn-lt"/>
              </a:rPr>
              <a:t>il prezzo di mercato, </a:t>
            </a:r>
          </a:p>
          <a:p>
            <a:pPr indent="-228600">
              <a:buFont typeface="Arial" panose="020B0604020202020204" pitchFamily="34" charset="0"/>
              <a:buChar char="•"/>
            </a:pPr>
            <a:r>
              <a:rPr lang="en-US" sz="2000" i="1" dirty="0">
                <a:latin typeface="+mn-lt"/>
              </a:rPr>
              <a:t>t </a:t>
            </a:r>
            <a:r>
              <a:rPr lang="en-US" sz="2000" dirty="0">
                <a:latin typeface="+mn-lt"/>
              </a:rPr>
              <a:t>il costo di trasporto per unità di distanza, </a:t>
            </a:r>
          </a:p>
          <a:p>
            <a:pPr indent="-228600">
              <a:buFont typeface="Arial" panose="020B0604020202020204" pitchFamily="34" charset="0"/>
              <a:buChar char="•"/>
            </a:pPr>
            <a:r>
              <a:rPr lang="en-US" sz="2000" i="1" dirty="0">
                <a:latin typeface="+mn-lt"/>
              </a:rPr>
              <a:t>d </a:t>
            </a:r>
            <a:r>
              <a:rPr lang="en-US" sz="2000" dirty="0">
                <a:latin typeface="+mn-lt"/>
              </a:rPr>
              <a:t>la distanza.</a:t>
            </a:r>
          </a:p>
          <a:p>
            <a:pPr indent="-228600">
              <a:buFont typeface="Arial" panose="020B0604020202020204" pitchFamily="34" charset="0"/>
              <a:buChar char="•"/>
            </a:pPr>
            <a:endParaRPr lang="en-US" sz="2000" dirty="0">
              <a:latin typeface="+mn-lt"/>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Segnaposto contenuto 4">
            <a:extLst>
              <a:ext uri="{FF2B5EF4-FFF2-40B4-BE49-F238E27FC236}">
                <a16:creationId xmlns:a16="http://schemas.microsoft.com/office/drawing/2014/main" id="{44B9E269-3A29-42E4-AD07-A49AA324381E}"/>
              </a:ext>
            </a:extLst>
          </p:cNvPr>
          <p:cNvPicPr>
            <a:picLocks noGrp="1" noChangeAspect="1"/>
          </p:cNvPicPr>
          <p:nvPr>
            <p:ph idx="1"/>
          </p:nvPr>
        </p:nvPicPr>
        <p:blipFill>
          <a:blip r:embed="rId2"/>
          <a:stretch>
            <a:fillRect/>
          </a:stretch>
        </p:blipFill>
        <p:spPr>
          <a:xfrm>
            <a:off x="5371651" y="1782981"/>
            <a:ext cx="6100549"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36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6703B4-AB49-4672-A37A-76672E7D1787}"/>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76913783-5FB5-4941-B19F-1D6DD4A4A937}"/>
              </a:ext>
            </a:extLst>
          </p:cNvPr>
          <p:cNvSpPr>
            <a:spLocks noGrp="1"/>
          </p:cNvSpPr>
          <p:nvPr>
            <p:ph idx="1"/>
          </p:nvPr>
        </p:nvSpPr>
        <p:spPr/>
        <p:txBody>
          <a:bodyPr>
            <a:normAutofit fontScale="85000" lnSpcReduction="20000"/>
          </a:bodyPr>
          <a:lstStyle/>
          <a:p>
            <a:r>
              <a:rPr lang="it-IT" dirty="0">
                <a:solidFill>
                  <a:srgbClr val="FF0000"/>
                </a:solidFill>
              </a:rPr>
              <a:t>Teorema 2</a:t>
            </a:r>
            <a:r>
              <a:rPr lang="it-IT" dirty="0"/>
              <a:t>. </a:t>
            </a:r>
            <a:r>
              <a:rPr lang="it-IT" i="1" dirty="0"/>
              <a:t>La quantità domandata di un dato servizio è funzione lineare inversa della distanza </a:t>
            </a:r>
            <a:r>
              <a:rPr lang="it-IT" dirty="0"/>
              <a:t>(dal momento che la quantità domandata di un determinato servizio è funzione lineare inversa del suo prezzo effettivo e quest’ultimo è funzione lineare diretta della distanza, v. teorema 1) .</a:t>
            </a:r>
          </a:p>
          <a:p>
            <a:pPr marL="0" indent="0" algn="ctr">
              <a:buNone/>
            </a:pPr>
            <a:endParaRPr lang="it-IT" i="1" dirty="0"/>
          </a:p>
          <a:p>
            <a:pPr marL="0" indent="0" algn="ctr">
              <a:buNone/>
            </a:pPr>
            <a:r>
              <a:rPr lang="it-IT" i="1" dirty="0"/>
              <a:t>q = a – bd</a:t>
            </a:r>
          </a:p>
          <a:p>
            <a:endParaRPr lang="it-IT" dirty="0"/>
          </a:p>
          <a:p>
            <a:r>
              <a:rPr lang="it-IT" dirty="0"/>
              <a:t>dove </a:t>
            </a:r>
            <a:r>
              <a:rPr lang="it-IT" i="1" dirty="0"/>
              <a:t>q </a:t>
            </a:r>
            <a:r>
              <a:rPr lang="it-IT" dirty="0"/>
              <a:t>è la quantità domandata, </a:t>
            </a:r>
            <a:r>
              <a:rPr lang="it-IT" i="1" dirty="0"/>
              <a:t>a </a:t>
            </a:r>
            <a:r>
              <a:rPr lang="it-IT" dirty="0"/>
              <a:t>è il livello massimo di domanda in corrispondenza del centro di offerta, d è la distanza, b è il parametro che determina l’inclinazione della retta. </a:t>
            </a:r>
          </a:p>
          <a:p>
            <a:r>
              <a:rPr lang="it-IT" dirty="0"/>
              <a:t>Si determina così una funzione di domanda, la cui quantità decresce linearmente con la distanza </a:t>
            </a:r>
          </a:p>
        </p:txBody>
      </p:sp>
    </p:spTree>
    <p:extLst>
      <p:ext uri="{BB962C8B-B14F-4D97-AF65-F5344CB8AC3E}">
        <p14:creationId xmlns:p14="http://schemas.microsoft.com/office/powerpoint/2010/main" val="3013638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E6A0E45-1A83-4FE5-BDE3-F416C866494B}"/>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dirty="0">
                <a:solidFill>
                  <a:schemeClr val="tx1"/>
                </a:solidFill>
                <a:latin typeface="+mj-lt"/>
                <a:ea typeface="+mj-ea"/>
                <a:cs typeface="+mj-cs"/>
              </a:rPr>
              <a:t>TEOREMA 2</a:t>
            </a:r>
          </a:p>
        </p:txBody>
      </p:sp>
      <p:sp>
        <p:nvSpPr>
          <p:cNvPr id="4" name="Segnaposto testo 3">
            <a:extLst>
              <a:ext uri="{FF2B5EF4-FFF2-40B4-BE49-F238E27FC236}">
                <a16:creationId xmlns:a16="http://schemas.microsoft.com/office/drawing/2014/main" id="{0654DFFE-3DDD-404A-A03F-4A8E770AEC0C}"/>
              </a:ext>
            </a:extLst>
          </p:cNvPr>
          <p:cNvSpPr>
            <a:spLocks noGrp="1"/>
          </p:cNvSpPr>
          <p:nvPr>
            <p:ph type="body" sz="half" idx="2"/>
          </p:nvPr>
        </p:nvSpPr>
        <p:spPr>
          <a:xfrm>
            <a:off x="643469" y="1782981"/>
            <a:ext cx="4008384" cy="4393982"/>
          </a:xfrm>
        </p:spPr>
        <p:txBody>
          <a:bodyPr vert="horz" lIns="91440" tIns="45720" rIns="91440" bIns="45720" rtlCol="0">
            <a:normAutofit/>
          </a:bodyPr>
          <a:lstStyle/>
          <a:p>
            <a:pPr indent="-228600">
              <a:buFont typeface="Arial" panose="020B0604020202020204" pitchFamily="34" charset="0"/>
              <a:buChar char="•"/>
            </a:pPr>
            <a:r>
              <a:rPr lang="en-US" sz="1700" i="1" dirty="0">
                <a:latin typeface="+mn-lt"/>
              </a:rPr>
              <a:t>q = a – bd</a:t>
            </a:r>
          </a:p>
          <a:p>
            <a:pPr indent="-228600">
              <a:buFont typeface="Arial" panose="020B0604020202020204" pitchFamily="34" charset="0"/>
              <a:buChar char="•"/>
            </a:pPr>
            <a:endParaRPr lang="en-US" sz="1700" dirty="0">
              <a:latin typeface="+mn-lt"/>
            </a:endParaRPr>
          </a:p>
          <a:p>
            <a:pPr indent="-228600">
              <a:buFont typeface="Arial" panose="020B0604020202020204" pitchFamily="34" charset="0"/>
              <a:buChar char="•"/>
            </a:pPr>
            <a:r>
              <a:rPr lang="en-US" sz="1700" i="1" dirty="0">
                <a:latin typeface="+mn-lt"/>
              </a:rPr>
              <a:t>q </a:t>
            </a:r>
            <a:r>
              <a:rPr lang="en-US" sz="1700" dirty="0">
                <a:latin typeface="+mn-lt"/>
              </a:rPr>
              <a:t>è la quantità domandata, </a:t>
            </a:r>
          </a:p>
          <a:p>
            <a:pPr indent="-228600">
              <a:buFont typeface="Arial" panose="020B0604020202020204" pitchFamily="34" charset="0"/>
              <a:buChar char="•"/>
            </a:pPr>
            <a:r>
              <a:rPr lang="en-US" sz="1700" i="1" dirty="0">
                <a:latin typeface="+mn-lt"/>
              </a:rPr>
              <a:t>a </a:t>
            </a:r>
            <a:r>
              <a:rPr lang="en-US" sz="1700" dirty="0">
                <a:latin typeface="+mn-lt"/>
              </a:rPr>
              <a:t>è il livello massimo di domanda in corrispondenza del centro di offerta, </a:t>
            </a:r>
          </a:p>
          <a:p>
            <a:pPr indent="-228600">
              <a:buFont typeface="Arial" panose="020B0604020202020204" pitchFamily="34" charset="0"/>
              <a:buChar char="•"/>
            </a:pPr>
            <a:r>
              <a:rPr lang="en-US" sz="1700" dirty="0">
                <a:latin typeface="+mn-lt"/>
              </a:rPr>
              <a:t>d è la distanza, </a:t>
            </a:r>
          </a:p>
          <a:p>
            <a:pPr indent="-228600">
              <a:buFont typeface="Arial" panose="020B0604020202020204" pitchFamily="34" charset="0"/>
              <a:buChar char="•"/>
            </a:pPr>
            <a:r>
              <a:rPr lang="en-US" sz="1700" dirty="0">
                <a:latin typeface="+mn-lt"/>
              </a:rPr>
              <a:t>b è il parametro che determina l’inclinazione della retta. </a:t>
            </a:r>
          </a:p>
          <a:p>
            <a:pPr indent="-228600">
              <a:buFont typeface="Arial" panose="020B0604020202020204" pitchFamily="34" charset="0"/>
              <a:buChar char="•"/>
            </a:pPr>
            <a:endParaRPr lang="en-US" sz="1700" dirty="0">
              <a:latin typeface="+mn-lt"/>
            </a:endParaRPr>
          </a:p>
          <a:p>
            <a:pPr indent="-228600">
              <a:buFont typeface="Arial" panose="020B0604020202020204" pitchFamily="34" charset="0"/>
              <a:buChar char="•"/>
            </a:pPr>
            <a:endParaRPr lang="en-US" sz="1700" dirty="0">
              <a:latin typeface="+mn-lt"/>
            </a:endParaRPr>
          </a:p>
          <a:p>
            <a:pPr indent="-228600">
              <a:buFont typeface="Arial" panose="020B0604020202020204" pitchFamily="34" charset="0"/>
              <a:buChar char="•"/>
            </a:pPr>
            <a:r>
              <a:rPr lang="en-US" sz="1700" dirty="0">
                <a:latin typeface="+mn-lt"/>
              </a:rPr>
              <a:t>Si determina così una funzione di domanda, la cui quantità decresce linearmente con la distanza </a:t>
            </a:r>
          </a:p>
          <a:p>
            <a:pPr indent="-228600">
              <a:buFont typeface="Arial" panose="020B0604020202020204" pitchFamily="34" charset="0"/>
              <a:buChar char="•"/>
            </a:pPr>
            <a:endParaRPr lang="en-US" sz="1700" dirty="0">
              <a:latin typeface="+mn-lt"/>
            </a:endParaRP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Segnaposto contenuto 4">
            <a:extLst>
              <a:ext uri="{FF2B5EF4-FFF2-40B4-BE49-F238E27FC236}">
                <a16:creationId xmlns:a16="http://schemas.microsoft.com/office/drawing/2014/main" id="{A225B803-B927-4582-8D16-EE12C53B41AF}"/>
              </a:ext>
            </a:extLst>
          </p:cNvPr>
          <p:cNvPicPr>
            <a:picLocks noGrp="1" noChangeAspect="1"/>
          </p:cNvPicPr>
          <p:nvPr>
            <p:ph idx="1"/>
          </p:nvPr>
        </p:nvPicPr>
        <p:blipFill>
          <a:blip r:embed="rId2"/>
          <a:stretch>
            <a:fillRect/>
          </a:stretch>
        </p:blipFill>
        <p:spPr>
          <a:xfrm>
            <a:off x="5794280" y="1782981"/>
            <a:ext cx="5255292"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09776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06746C9-87B2-4416-A1C9-5C7742E3A11D}"/>
              </a:ext>
            </a:extLst>
          </p:cNvPr>
          <p:cNvSpPr>
            <a:spLocks noGrp="1"/>
          </p:cNvSpPr>
          <p:nvPr>
            <p:ph type="title"/>
          </p:nvPr>
        </p:nvSpPr>
        <p:spPr>
          <a:xfrm>
            <a:off x="643467" y="321734"/>
            <a:ext cx="10905066" cy="1135737"/>
          </a:xfrm>
        </p:spPr>
        <p:txBody>
          <a:bodyPr>
            <a:normAutofit/>
          </a:bodyPr>
          <a:lstStyle/>
          <a:p>
            <a:r>
              <a:rPr lang="it-IT" sz="3600" dirty="0"/>
              <a:t>MODELLO DELLE LOCALITA’ CENTRALI DI CHRISTALLER</a:t>
            </a:r>
          </a:p>
        </p:txBody>
      </p:sp>
      <p:sp>
        <p:nvSpPr>
          <p:cNvPr id="3" name="Segnaposto contenuto 2">
            <a:extLst>
              <a:ext uri="{FF2B5EF4-FFF2-40B4-BE49-F238E27FC236}">
                <a16:creationId xmlns:a16="http://schemas.microsoft.com/office/drawing/2014/main" id="{D35389BB-F770-4F75-8475-5FE7EE0032FC}"/>
              </a:ext>
            </a:extLst>
          </p:cNvPr>
          <p:cNvSpPr>
            <a:spLocks noGrp="1"/>
          </p:cNvSpPr>
          <p:nvPr>
            <p:ph idx="1"/>
          </p:nvPr>
        </p:nvSpPr>
        <p:spPr>
          <a:xfrm>
            <a:off x="643469" y="1782981"/>
            <a:ext cx="4008384" cy="4393982"/>
          </a:xfrm>
        </p:spPr>
        <p:txBody>
          <a:bodyPr>
            <a:normAutofit/>
          </a:bodyPr>
          <a:lstStyle/>
          <a:p>
            <a:r>
              <a:rPr lang="it-IT" sz="1700" dirty="0"/>
              <a:t>Teorema 3: In ragione dell’isotropia dello spazio e della distribuzione uniforme dei consumatori, la funzione di domanda qui sopra può essere fatta ruotare di 360° attorno al proprio asse, ottenendo una figura tridimensionale di forma conica (CONO DI DOMANDA), il cui volume corrisponde alla quantità di domanda del servizio espressa dai consumatori compresi nell’area di mercato circolare alla base del cono (nella fig. i segmenti LP e LS individuano rispettivamente la portata e la soglia del servizio centrale)</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magine 3">
            <a:extLst>
              <a:ext uri="{FF2B5EF4-FFF2-40B4-BE49-F238E27FC236}">
                <a16:creationId xmlns:a16="http://schemas.microsoft.com/office/drawing/2014/main" id="{C5B3081D-AE9E-488F-B537-ED4E78CECD8F}"/>
              </a:ext>
            </a:extLst>
          </p:cNvPr>
          <p:cNvPicPr>
            <a:picLocks noChangeAspect="1"/>
          </p:cNvPicPr>
          <p:nvPr/>
        </p:nvPicPr>
        <p:blipFill rotWithShape="1">
          <a:blip r:embed="rId2"/>
          <a:srcRect l="7894" r="13053" b="-2"/>
          <a:stretch/>
        </p:blipFill>
        <p:spPr>
          <a:xfrm>
            <a:off x="6035671" y="1782981"/>
            <a:ext cx="4772509" cy="4361892"/>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8569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436914"/>
            <a:ext cx="11016343" cy="677194"/>
          </a:xfrm>
        </p:spPr>
        <p:txBody>
          <a:bodyPr/>
          <a:lstStyle/>
          <a:p>
            <a:pPr algn="ctr"/>
            <a:r>
              <a:rPr lang="it-IT" dirty="0"/>
              <a:t>TEORIE CLASSICHE DELL’ORGANIZZAZIONE SPAZIALE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062855"/>
          </a:xfrm>
        </p:spPr>
        <p:txBody>
          <a:bodyPr>
            <a:normAutofit/>
          </a:bodyPr>
          <a:lstStyle/>
          <a:p>
            <a:endParaRPr lang="it-IT" b="1" dirty="0"/>
          </a:p>
          <a:p>
            <a:r>
              <a:rPr lang="it-IT" dirty="0"/>
              <a:t>Le basi di una teoria geografica sulla localizzazione delle attività economiche furono gettate dalle innovative ricerche di alcuni economisti e geografi tedeschi:</a:t>
            </a:r>
          </a:p>
          <a:p>
            <a:r>
              <a:rPr lang="it-IT" dirty="0"/>
              <a:t>Johann H. VON THUNEN (settore primario)</a:t>
            </a:r>
          </a:p>
          <a:p>
            <a:r>
              <a:rPr lang="it-IT" dirty="0"/>
              <a:t>Alfred WEBER (settore secondario)</a:t>
            </a:r>
          </a:p>
          <a:p>
            <a:r>
              <a:rPr lang="it-IT" dirty="0"/>
              <a:t>Walter CHRISTALLER (settore terziario)</a:t>
            </a:r>
          </a:p>
        </p:txBody>
      </p:sp>
    </p:spTree>
    <p:extLst>
      <p:ext uri="{BB962C8B-B14F-4D97-AF65-F5344CB8AC3E}">
        <p14:creationId xmlns:p14="http://schemas.microsoft.com/office/powerpoint/2010/main" val="3915247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DA25C7-E576-465B-AC06-1AD39DD1DF16}"/>
              </a:ext>
            </a:extLst>
          </p:cNvPr>
          <p:cNvSpPr>
            <a:spLocks noGrp="1"/>
          </p:cNvSpPr>
          <p:nvPr>
            <p:ph type="title"/>
          </p:nvPr>
        </p:nvSpPr>
        <p:spPr/>
        <p:txBody>
          <a:bodyPr/>
          <a:lstStyle/>
          <a:p>
            <a:r>
              <a:rPr lang="it-IT" dirty="0"/>
              <a:t>MODELLO DELLE LOCALITA’ CENTRALI DI CHRISTALLER</a:t>
            </a:r>
          </a:p>
        </p:txBody>
      </p:sp>
      <p:sp>
        <p:nvSpPr>
          <p:cNvPr id="3" name="Segnaposto contenuto 2">
            <a:extLst>
              <a:ext uri="{FF2B5EF4-FFF2-40B4-BE49-F238E27FC236}">
                <a16:creationId xmlns:a16="http://schemas.microsoft.com/office/drawing/2014/main" id="{BFF400E2-51F6-43EB-AB69-47DCF281CCBE}"/>
              </a:ext>
            </a:extLst>
          </p:cNvPr>
          <p:cNvSpPr>
            <a:spLocks noGrp="1"/>
          </p:cNvSpPr>
          <p:nvPr>
            <p:ph idx="1"/>
          </p:nvPr>
        </p:nvSpPr>
        <p:spPr/>
        <p:txBody>
          <a:bodyPr>
            <a:normAutofit fontScale="92500"/>
          </a:bodyPr>
          <a:lstStyle/>
          <a:p>
            <a:pPr algn="l"/>
            <a:r>
              <a:rPr lang="it-IT" dirty="0"/>
              <a:t>Assumendo un solo tipo di servizio centrale, si avranno n località centrali che si configurano come centri di offerta per questo servizio e n aree di mercato circolari di uguale ampiezza.</a:t>
            </a:r>
          </a:p>
          <a:p>
            <a:pPr algn="l"/>
            <a:r>
              <a:rPr lang="it-IT" dirty="0"/>
              <a:t>Ponendo il vincolo che tutti i consumatori devono essere serviti, diventa necessario prevedere una parziale sovrapposizione dei cerchi (delle aree di mercato di ogni centro): ipotizzando che i consumatori si ripartiscono fra i centri di offerta in ragione della loro maggiore prossimità, lo spazio economico di Christaller si configura come un reticolo di aree di mercato esagonali, come nell’esempio della figura seguente.</a:t>
            </a:r>
          </a:p>
        </p:txBody>
      </p:sp>
    </p:spTree>
    <p:extLst>
      <p:ext uri="{BB962C8B-B14F-4D97-AF65-F5344CB8AC3E}">
        <p14:creationId xmlns:p14="http://schemas.microsoft.com/office/powerpoint/2010/main" val="3025846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olo 1">
            <a:extLst>
              <a:ext uri="{FF2B5EF4-FFF2-40B4-BE49-F238E27FC236}">
                <a16:creationId xmlns:a16="http://schemas.microsoft.com/office/drawing/2014/main" id="{28F80A4F-9D52-4099-AAAF-391CA348A62F}"/>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kern="1200" dirty="0">
                <a:solidFill>
                  <a:srgbClr val="FFFFFF"/>
                </a:solidFill>
                <a:latin typeface="+mj-lt"/>
                <a:ea typeface="+mj-ea"/>
                <a:cs typeface="+mj-cs"/>
              </a:rPr>
              <a:t>MODELLO DELLE LOCALITA’ CENTRALI DI CHRISTALLER</a:t>
            </a:r>
          </a:p>
        </p:txBody>
      </p:sp>
      <p:pic>
        <p:nvPicPr>
          <p:cNvPr id="4" name="Segnaposto contenuto 3">
            <a:extLst>
              <a:ext uri="{FF2B5EF4-FFF2-40B4-BE49-F238E27FC236}">
                <a16:creationId xmlns:a16="http://schemas.microsoft.com/office/drawing/2014/main" id="{1E5322ED-FAC0-4D6C-8CFB-574D546D4E91}"/>
              </a:ext>
            </a:extLst>
          </p:cNvPr>
          <p:cNvPicPr>
            <a:picLocks noGrp="1" noChangeAspect="1"/>
          </p:cNvPicPr>
          <p:nvPr>
            <p:ph idx="1"/>
          </p:nvPr>
        </p:nvPicPr>
        <p:blipFill>
          <a:blip r:embed="rId2"/>
          <a:stretch>
            <a:fillRect/>
          </a:stretch>
        </p:blipFill>
        <p:spPr>
          <a:xfrm>
            <a:off x="5501521" y="467208"/>
            <a:ext cx="5227562" cy="5923584"/>
          </a:xfrm>
          <a:prstGeom prst="rect">
            <a:avLst/>
          </a:prstGeom>
        </p:spPr>
      </p:pic>
    </p:spTree>
    <p:extLst>
      <p:ext uri="{BB962C8B-B14F-4D97-AF65-F5344CB8AC3E}">
        <p14:creationId xmlns:p14="http://schemas.microsoft.com/office/powerpoint/2010/main" val="822948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06746C9-87B2-4416-A1C9-5C7742E3A11D}"/>
              </a:ext>
            </a:extLst>
          </p:cNvPr>
          <p:cNvSpPr>
            <a:spLocks noGrp="1"/>
          </p:cNvSpPr>
          <p:nvPr>
            <p:ph type="title"/>
          </p:nvPr>
        </p:nvSpPr>
        <p:spPr>
          <a:xfrm>
            <a:off x="643467" y="321734"/>
            <a:ext cx="10905066" cy="1135737"/>
          </a:xfrm>
        </p:spPr>
        <p:txBody>
          <a:bodyPr>
            <a:normAutofit/>
          </a:bodyPr>
          <a:lstStyle/>
          <a:p>
            <a:r>
              <a:rPr lang="it-IT" sz="3600" dirty="0"/>
              <a:t>MODELLO DELLE LOCALITA’ CENTRALI DI CHRISTALLER</a:t>
            </a:r>
          </a:p>
        </p:txBody>
      </p:sp>
      <p:sp>
        <p:nvSpPr>
          <p:cNvPr id="3" name="Segnaposto contenuto 2">
            <a:extLst>
              <a:ext uri="{FF2B5EF4-FFF2-40B4-BE49-F238E27FC236}">
                <a16:creationId xmlns:a16="http://schemas.microsoft.com/office/drawing/2014/main" id="{D35389BB-F770-4F75-8475-5FE7EE0032FC}"/>
              </a:ext>
            </a:extLst>
          </p:cNvPr>
          <p:cNvSpPr>
            <a:spLocks noGrp="1"/>
          </p:cNvSpPr>
          <p:nvPr>
            <p:ph idx="1"/>
          </p:nvPr>
        </p:nvSpPr>
        <p:spPr>
          <a:xfrm>
            <a:off x="643469" y="1782981"/>
            <a:ext cx="4008384" cy="4393982"/>
          </a:xfrm>
        </p:spPr>
        <p:txBody>
          <a:bodyPr>
            <a:normAutofit/>
          </a:bodyPr>
          <a:lstStyle/>
          <a:p>
            <a:pPr marL="0" indent="0">
              <a:buNone/>
            </a:pPr>
            <a:r>
              <a:rPr lang="it-IT" sz="1700" dirty="0"/>
              <a:t>Estendendo il ragionamento a più servizi centrali di rango diverso, Christaller pone un ulteriore postulato: ogni località centrale di un determinato ordine n, e quindi fornitrice di servizi di rango n, offre necessariamente anche tutti i servizi dei ranghi inferiori (n-1, n-2, n-3…).</a:t>
            </a:r>
          </a:p>
          <a:p>
            <a:pPr marL="0" indent="0">
              <a:buNone/>
            </a:pPr>
            <a:endParaRPr lang="it-IT" sz="1700" dirty="0"/>
          </a:p>
          <a:p>
            <a:pPr marL="0" indent="0">
              <a:buNone/>
            </a:pPr>
            <a:r>
              <a:rPr lang="it-IT" sz="1700" dirty="0"/>
              <a:t>La configurazione dello spazio sarà quindi data dalla sovrapposizione di una serie di reticoli esagonali, a seconda del rango dei servizi (e quindi dall’ampiezza delle rispettive aree di mercato), organizzati attorno alle località centrali dei diversi ordini associati.</a:t>
            </a:r>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http://3.bp.blogspot.com/-eP_BpNWYptU/Um99Cpi2YaI/AAAAAAAAAuI/bVlOt-cv16Y/s1600/christaller-leger.jpg">
            <a:extLst>
              <a:ext uri="{FF2B5EF4-FFF2-40B4-BE49-F238E27FC236}">
                <a16:creationId xmlns:a16="http://schemas.microsoft.com/office/drawing/2014/main" id="{3916503C-EC03-4F78-A55A-500177F83F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1831648"/>
            <a:ext cx="6253212" cy="4264558"/>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9781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slideplayer.it/193129/1/images/11/La+rete+delle+localit%C3%A0+centrali+della+Germania+Meridionale.jpg">
            <a:extLst>
              <a:ext uri="{FF2B5EF4-FFF2-40B4-BE49-F238E27FC236}">
                <a16:creationId xmlns:a16="http://schemas.microsoft.com/office/drawing/2014/main" id="{31B4DE4A-B6DC-4B2C-904E-10E2FD59966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133600" y="457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909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2FBC7-135E-4BF0-A7E1-435A8DC85E1B}"/>
              </a:ext>
            </a:extLst>
          </p:cNvPr>
          <p:cNvSpPr>
            <a:spLocks noGrp="1"/>
          </p:cNvSpPr>
          <p:nvPr>
            <p:ph type="title"/>
          </p:nvPr>
        </p:nvSpPr>
        <p:spPr/>
        <p:txBody>
          <a:bodyPr/>
          <a:lstStyle/>
          <a:p>
            <a:r>
              <a:rPr lang="it-IT" dirty="0"/>
              <a:t>LE TEORIE PUNTUALI DELLO SVILUPPO</a:t>
            </a:r>
          </a:p>
        </p:txBody>
      </p:sp>
      <p:sp>
        <p:nvSpPr>
          <p:cNvPr id="3" name="Segnaposto contenuto 2">
            <a:extLst>
              <a:ext uri="{FF2B5EF4-FFF2-40B4-BE49-F238E27FC236}">
                <a16:creationId xmlns:a16="http://schemas.microsoft.com/office/drawing/2014/main" id="{E16BE067-989F-4055-8FCC-BCD269CF6C33}"/>
              </a:ext>
            </a:extLst>
          </p:cNvPr>
          <p:cNvSpPr>
            <a:spLocks noGrp="1"/>
          </p:cNvSpPr>
          <p:nvPr>
            <p:ph idx="1"/>
          </p:nvPr>
        </p:nvSpPr>
        <p:spPr/>
        <p:txBody>
          <a:bodyPr/>
          <a:lstStyle/>
          <a:p>
            <a:r>
              <a:rPr lang="it-IT" dirty="0"/>
              <a:t>Le teorie neoclassiche della localizzazione analizzano un mondo che tende all’equilibrio e alla stabilità</a:t>
            </a:r>
          </a:p>
          <a:p>
            <a:endParaRPr lang="it-IT" dirty="0"/>
          </a:p>
          <a:p>
            <a:r>
              <a:rPr lang="it-IT" dirty="0"/>
              <a:t>Questo punto di vista cambierà nei modelli geoeconomici della seconda metà del 900 per due fattori:</a:t>
            </a:r>
          </a:p>
          <a:p>
            <a:pPr marL="514350" indent="-514350">
              <a:buAutoNum type="arabicParenR"/>
            </a:pPr>
            <a:r>
              <a:rPr lang="it-IT" dirty="0"/>
              <a:t>Diversa concezione delle relazioni fra grandezze macroeconomiche (John Maynard KEYNES)</a:t>
            </a:r>
          </a:p>
          <a:p>
            <a:pPr marL="514350" indent="-514350">
              <a:buAutoNum type="arabicParenR"/>
            </a:pPr>
            <a:r>
              <a:rPr lang="it-IT" dirty="0"/>
              <a:t>Mutamenti tecnologici che trasformano l’industria del 900</a:t>
            </a:r>
          </a:p>
          <a:p>
            <a:pPr marL="514350" indent="-514350">
              <a:buAutoNum type="arabicParenR"/>
            </a:pPr>
            <a:endParaRPr lang="it-IT" dirty="0"/>
          </a:p>
          <a:p>
            <a:pPr marL="514350" indent="-514350">
              <a:buAutoNum type="arabicParenR"/>
            </a:pPr>
            <a:endParaRPr lang="it-IT" dirty="0"/>
          </a:p>
          <a:p>
            <a:pPr marL="0" indent="0">
              <a:buNone/>
            </a:pPr>
            <a:endParaRPr lang="it-IT" dirty="0"/>
          </a:p>
        </p:txBody>
      </p:sp>
      <p:sp>
        <p:nvSpPr>
          <p:cNvPr id="4" name="Freccia in giù 3">
            <a:extLst>
              <a:ext uri="{FF2B5EF4-FFF2-40B4-BE49-F238E27FC236}">
                <a16:creationId xmlns:a16="http://schemas.microsoft.com/office/drawing/2014/main" id="{F36D92FD-3EF0-4498-BFE1-8B381965966C}"/>
              </a:ext>
            </a:extLst>
          </p:cNvPr>
          <p:cNvSpPr/>
          <p:nvPr/>
        </p:nvSpPr>
        <p:spPr>
          <a:xfrm>
            <a:off x="5186825" y="3167744"/>
            <a:ext cx="484632" cy="533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90210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2FBC7-135E-4BF0-A7E1-435A8DC85E1B}"/>
              </a:ext>
            </a:extLst>
          </p:cNvPr>
          <p:cNvSpPr>
            <a:spLocks noGrp="1"/>
          </p:cNvSpPr>
          <p:nvPr>
            <p:ph type="title"/>
          </p:nvPr>
        </p:nvSpPr>
        <p:spPr/>
        <p:txBody>
          <a:bodyPr/>
          <a:lstStyle/>
          <a:p>
            <a:r>
              <a:rPr lang="it-IT" dirty="0"/>
              <a:t>LE TEORIE PUNTUALI DELLO SVILUPPO</a:t>
            </a:r>
          </a:p>
        </p:txBody>
      </p:sp>
      <p:sp>
        <p:nvSpPr>
          <p:cNvPr id="3" name="Segnaposto contenuto 2">
            <a:extLst>
              <a:ext uri="{FF2B5EF4-FFF2-40B4-BE49-F238E27FC236}">
                <a16:creationId xmlns:a16="http://schemas.microsoft.com/office/drawing/2014/main" id="{E16BE067-989F-4055-8FCC-BCD269CF6C33}"/>
              </a:ext>
            </a:extLst>
          </p:cNvPr>
          <p:cNvSpPr>
            <a:spLocks noGrp="1"/>
          </p:cNvSpPr>
          <p:nvPr>
            <p:ph idx="1"/>
          </p:nvPr>
        </p:nvSpPr>
        <p:spPr/>
        <p:txBody>
          <a:bodyPr/>
          <a:lstStyle/>
          <a:p>
            <a:pPr marL="514350" indent="-514350">
              <a:buAutoNum type="arabicParenR"/>
            </a:pPr>
            <a:r>
              <a:rPr lang="it-IT" dirty="0"/>
              <a:t>KEYNES: la condizione del mercato è il disequilibrio</a:t>
            </a:r>
          </a:p>
          <a:p>
            <a:pPr marL="0" indent="0">
              <a:buNone/>
            </a:pPr>
            <a:endParaRPr lang="it-IT" dirty="0"/>
          </a:p>
          <a:p>
            <a:pPr marL="0" indent="0">
              <a:buNone/>
            </a:pPr>
            <a:r>
              <a:rPr lang="it-IT" dirty="0"/>
              <a:t>Storicamente: grande depressione fine 800- Grande crisi anni 30- mercato favorisce regimi totalitari e predisposto le condizioni per la WWII</a:t>
            </a:r>
          </a:p>
          <a:p>
            <a:pPr marL="0" indent="0">
              <a:buNone/>
            </a:pPr>
            <a:r>
              <a:rPr lang="it-IT" dirty="0"/>
              <a:t>- Il mercato non tende all’equilibrio che può essere ottenuto solo se lo STATO controlla le grandezze macroeconomiche</a:t>
            </a:r>
          </a:p>
          <a:p>
            <a:pPr marL="514350" indent="-514350">
              <a:buAutoNum type="arabicParenR"/>
            </a:pPr>
            <a:endParaRPr lang="it-IT" dirty="0"/>
          </a:p>
          <a:p>
            <a:pPr marL="0" indent="0">
              <a:buNone/>
            </a:pPr>
            <a:endParaRPr lang="it-IT" dirty="0"/>
          </a:p>
        </p:txBody>
      </p:sp>
      <p:sp>
        <p:nvSpPr>
          <p:cNvPr id="4" name="Freccia in giù 3">
            <a:extLst>
              <a:ext uri="{FF2B5EF4-FFF2-40B4-BE49-F238E27FC236}">
                <a16:creationId xmlns:a16="http://schemas.microsoft.com/office/drawing/2014/main" id="{F36D92FD-3EF0-4498-BFE1-8B381965966C}"/>
              </a:ext>
            </a:extLst>
          </p:cNvPr>
          <p:cNvSpPr/>
          <p:nvPr/>
        </p:nvSpPr>
        <p:spPr>
          <a:xfrm>
            <a:off x="5186825" y="2743201"/>
            <a:ext cx="484632" cy="533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03358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2FBC7-135E-4BF0-A7E1-435A8DC85E1B}"/>
              </a:ext>
            </a:extLst>
          </p:cNvPr>
          <p:cNvSpPr>
            <a:spLocks noGrp="1"/>
          </p:cNvSpPr>
          <p:nvPr>
            <p:ph type="title"/>
          </p:nvPr>
        </p:nvSpPr>
        <p:spPr/>
        <p:txBody>
          <a:bodyPr/>
          <a:lstStyle/>
          <a:p>
            <a:r>
              <a:rPr lang="it-IT" dirty="0"/>
              <a:t>LE TEORIE PUNTUALI DELLO SVILUPPO</a:t>
            </a:r>
          </a:p>
        </p:txBody>
      </p:sp>
      <p:sp>
        <p:nvSpPr>
          <p:cNvPr id="3" name="Segnaposto contenuto 2">
            <a:extLst>
              <a:ext uri="{FF2B5EF4-FFF2-40B4-BE49-F238E27FC236}">
                <a16:creationId xmlns:a16="http://schemas.microsoft.com/office/drawing/2014/main" id="{E16BE067-989F-4055-8FCC-BCD269CF6C33}"/>
              </a:ext>
            </a:extLst>
          </p:cNvPr>
          <p:cNvSpPr>
            <a:spLocks noGrp="1"/>
          </p:cNvSpPr>
          <p:nvPr>
            <p:ph idx="1"/>
          </p:nvPr>
        </p:nvSpPr>
        <p:spPr/>
        <p:txBody>
          <a:bodyPr>
            <a:normAutofit/>
          </a:bodyPr>
          <a:lstStyle/>
          <a:p>
            <a:pPr marL="0" indent="0">
              <a:buNone/>
            </a:pPr>
            <a:r>
              <a:rPr lang="it-IT" dirty="0"/>
              <a:t>2) Mutamenti tecnologici: in particolare il salto del modello energetico dal vapore all’elettricità</a:t>
            </a:r>
          </a:p>
          <a:p>
            <a:pPr marL="0" indent="0">
              <a:buNone/>
            </a:pPr>
            <a:endParaRPr lang="it-IT" dirty="0"/>
          </a:p>
          <a:p>
            <a:pPr>
              <a:buFontTx/>
              <a:buChar char="-"/>
            </a:pPr>
            <a:r>
              <a:rPr lang="it-IT" dirty="0"/>
              <a:t>USA: innovazione catena montaggio – fordismo – produzione ind. Di massa – concentrazione spaziale capitale e lavoro – migrazioni</a:t>
            </a:r>
          </a:p>
          <a:p>
            <a:pPr>
              <a:buFontTx/>
              <a:buChar char="-"/>
            </a:pPr>
            <a:r>
              <a:rPr lang="it-IT" dirty="0"/>
              <a:t>Europa Occ.: stessi processi dagli anni 50 (es. triangolo industriale in Italia)</a:t>
            </a:r>
          </a:p>
          <a:p>
            <a:pPr marL="0" indent="0">
              <a:buNone/>
            </a:pPr>
            <a:endParaRPr lang="it-IT" dirty="0"/>
          </a:p>
          <a:p>
            <a:pPr marL="0" indent="0">
              <a:buNone/>
            </a:pPr>
            <a:endParaRPr lang="it-IT" dirty="0"/>
          </a:p>
        </p:txBody>
      </p:sp>
      <p:sp>
        <p:nvSpPr>
          <p:cNvPr id="4" name="Freccia in giù 3">
            <a:extLst>
              <a:ext uri="{FF2B5EF4-FFF2-40B4-BE49-F238E27FC236}">
                <a16:creationId xmlns:a16="http://schemas.microsoft.com/office/drawing/2014/main" id="{F36D92FD-3EF0-4498-BFE1-8B381965966C}"/>
              </a:ext>
            </a:extLst>
          </p:cNvPr>
          <p:cNvSpPr/>
          <p:nvPr/>
        </p:nvSpPr>
        <p:spPr>
          <a:xfrm>
            <a:off x="5186825" y="3162300"/>
            <a:ext cx="484632" cy="533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17417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E2FBC7-135E-4BF0-A7E1-435A8DC85E1B}"/>
              </a:ext>
            </a:extLst>
          </p:cNvPr>
          <p:cNvSpPr>
            <a:spLocks noGrp="1"/>
          </p:cNvSpPr>
          <p:nvPr>
            <p:ph type="title"/>
          </p:nvPr>
        </p:nvSpPr>
        <p:spPr/>
        <p:txBody>
          <a:bodyPr/>
          <a:lstStyle/>
          <a:p>
            <a:r>
              <a:rPr lang="it-IT" dirty="0"/>
              <a:t>LE TEORIE PUNTUALI DELLO SVILUPPO</a:t>
            </a:r>
          </a:p>
        </p:txBody>
      </p:sp>
      <p:sp>
        <p:nvSpPr>
          <p:cNvPr id="3" name="Segnaposto contenuto 2">
            <a:extLst>
              <a:ext uri="{FF2B5EF4-FFF2-40B4-BE49-F238E27FC236}">
                <a16:creationId xmlns:a16="http://schemas.microsoft.com/office/drawing/2014/main" id="{E16BE067-989F-4055-8FCC-BCD269CF6C33}"/>
              </a:ext>
            </a:extLst>
          </p:cNvPr>
          <p:cNvSpPr>
            <a:spLocks noGrp="1"/>
          </p:cNvSpPr>
          <p:nvPr>
            <p:ph idx="1"/>
          </p:nvPr>
        </p:nvSpPr>
        <p:spPr/>
        <p:txBody>
          <a:bodyPr>
            <a:normAutofit lnSpcReduction="10000"/>
          </a:bodyPr>
          <a:lstStyle/>
          <a:p>
            <a:pPr marL="0" indent="0">
              <a:buNone/>
            </a:pPr>
            <a:r>
              <a:rPr lang="it-IT" dirty="0"/>
              <a:t>Emerge una nuova dimensione interpretativa = non si cerca più l’equilibrio ma si prova a comprendere e razionalizzare il disequilibrio</a:t>
            </a:r>
          </a:p>
          <a:p>
            <a:pPr marL="0" indent="0">
              <a:buNone/>
            </a:pPr>
            <a:endParaRPr lang="it-IT" dirty="0"/>
          </a:p>
          <a:p>
            <a:pPr>
              <a:buFontTx/>
              <a:buChar char="-"/>
            </a:pPr>
            <a:r>
              <a:rPr lang="it-IT" dirty="0"/>
              <a:t>Francois PERROUX (1903-1987)</a:t>
            </a:r>
          </a:p>
          <a:p>
            <a:pPr>
              <a:buFontTx/>
              <a:buChar char="-"/>
            </a:pPr>
            <a:r>
              <a:rPr lang="it-IT" dirty="0"/>
              <a:t>Albert Hirschman (1915-2012)</a:t>
            </a:r>
          </a:p>
          <a:p>
            <a:pPr>
              <a:buFontTx/>
              <a:buChar char="-"/>
            </a:pPr>
            <a:r>
              <a:rPr lang="it-IT" dirty="0"/>
              <a:t>Gunnar MYRDAL (1898-1987)</a:t>
            </a:r>
          </a:p>
          <a:p>
            <a:pPr marL="0" indent="0">
              <a:buNone/>
            </a:pPr>
            <a:r>
              <a:rPr lang="it-IT" dirty="0"/>
              <a:t>In comune hanno interesse verso fini etici dell’economia, ma la loro dimensione è microeconomica e monodimensionale</a:t>
            </a:r>
          </a:p>
        </p:txBody>
      </p:sp>
      <p:sp>
        <p:nvSpPr>
          <p:cNvPr id="4" name="Freccia in giù 3">
            <a:extLst>
              <a:ext uri="{FF2B5EF4-FFF2-40B4-BE49-F238E27FC236}">
                <a16:creationId xmlns:a16="http://schemas.microsoft.com/office/drawing/2014/main" id="{F36D92FD-3EF0-4498-BFE1-8B381965966C}"/>
              </a:ext>
            </a:extLst>
          </p:cNvPr>
          <p:cNvSpPr/>
          <p:nvPr/>
        </p:nvSpPr>
        <p:spPr>
          <a:xfrm>
            <a:off x="4969110" y="3260273"/>
            <a:ext cx="484632" cy="5333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69282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2FCD9-A4E0-44C1-8B95-999F18AB882E}"/>
              </a:ext>
            </a:extLst>
          </p:cNvPr>
          <p:cNvSpPr>
            <a:spLocks noGrp="1"/>
          </p:cNvSpPr>
          <p:nvPr>
            <p:ph type="title"/>
          </p:nvPr>
        </p:nvSpPr>
        <p:spPr>
          <a:xfrm>
            <a:off x="838200" y="1426028"/>
            <a:ext cx="10515600" cy="688079"/>
          </a:xfrm>
        </p:spPr>
        <p:txBody>
          <a:bodyPr/>
          <a:lstStyle/>
          <a:p>
            <a:pPr algn="ctr"/>
            <a:r>
              <a:rPr lang="it-IT" dirty="0"/>
              <a:t>TEORIA DEL POLO DI SVILUPPO DI PERROUX</a:t>
            </a:r>
          </a:p>
        </p:txBody>
      </p:sp>
      <p:sp>
        <p:nvSpPr>
          <p:cNvPr id="3" name="Segnaposto contenuto 2">
            <a:extLst>
              <a:ext uri="{FF2B5EF4-FFF2-40B4-BE49-F238E27FC236}">
                <a16:creationId xmlns:a16="http://schemas.microsoft.com/office/drawing/2014/main" id="{76086E18-2A52-4F1C-8973-C86761BC538F}"/>
              </a:ext>
            </a:extLst>
          </p:cNvPr>
          <p:cNvSpPr>
            <a:spLocks noGrp="1"/>
          </p:cNvSpPr>
          <p:nvPr>
            <p:ph idx="1"/>
          </p:nvPr>
        </p:nvSpPr>
        <p:spPr/>
        <p:txBody>
          <a:bodyPr>
            <a:normAutofit/>
          </a:bodyPr>
          <a:lstStyle/>
          <a:p>
            <a:r>
              <a:rPr lang="it-IT" dirty="0"/>
              <a:t>Economista che più di altri permise di passare dalla “vecchia” alla “nuova” concezione dell’economia spaziale.</a:t>
            </a:r>
          </a:p>
          <a:p>
            <a:endParaRPr lang="it-IT" dirty="0"/>
          </a:p>
          <a:p>
            <a:r>
              <a:rPr lang="it-IT" dirty="0"/>
              <a:t>l’analisi del Perroux deve essere anche ricordata in quanto introdusse nell’economia spaziale le idee (fondamentali) dell’economista di origine austriaca </a:t>
            </a:r>
            <a:r>
              <a:rPr lang="it-IT" b="1" dirty="0"/>
              <a:t>Joseph Schumpeter </a:t>
            </a:r>
            <a:r>
              <a:rPr lang="it-IT" dirty="0"/>
              <a:t>(lo sviluppo si realizza tramite un processo di </a:t>
            </a:r>
            <a:r>
              <a:rPr lang="it-IT" i="1" dirty="0"/>
              <a:t>distruzione creatrice)</a:t>
            </a:r>
          </a:p>
          <a:p>
            <a:endParaRPr lang="it-IT" dirty="0"/>
          </a:p>
        </p:txBody>
      </p:sp>
    </p:spTree>
    <p:extLst>
      <p:ext uri="{BB962C8B-B14F-4D97-AF65-F5344CB8AC3E}">
        <p14:creationId xmlns:p14="http://schemas.microsoft.com/office/powerpoint/2010/main" val="2559322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2FCD9-A4E0-44C1-8B95-999F18AB882E}"/>
              </a:ext>
            </a:extLst>
          </p:cNvPr>
          <p:cNvSpPr>
            <a:spLocks noGrp="1"/>
          </p:cNvSpPr>
          <p:nvPr>
            <p:ph type="title"/>
          </p:nvPr>
        </p:nvSpPr>
        <p:spPr>
          <a:xfrm>
            <a:off x="838200" y="1426028"/>
            <a:ext cx="10515600" cy="688079"/>
          </a:xfrm>
        </p:spPr>
        <p:txBody>
          <a:bodyPr/>
          <a:lstStyle/>
          <a:p>
            <a:pPr algn="ctr"/>
            <a:r>
              <a:rPr lang="it-IT" dirty="0"/>
              <a:t>TEORIA DEL POLO DI SVILUPPO DI PERROUX</a:t>
            </a:r>
          </a:p>
        </p:txBody>
      </p:sp>
      <p:sp>
        <p:nvSpPr>
          <p:cNvPr id="3" name="Segnaposto contenuto 2">
            <a:extLst>
              <a:ext uri="{FF2B5EF4-FFF2-40B4-BE49-F238E27FC236}">
                <a16:creationId xmlns:a16="http://schemas.microsoft.com/office/drawing/2014/main" id="{76086E18-2A52-4F1C-8973-C86761BC538F}"/>
              </a:ext>
            </a:extLst>
          </p:cNvPr>
          <p:cNvSpPr>
            <a:spLocks noGrp="1"/>
          </p:cNvSpPr>
          <p:nvPr>
            <p:ph idx="1"/>
          </p:nvPr>
        </p:nvSpPr>
        <p:spPr/>
        <p:txBody>
          <a:bodyPr>
            <a:normAutofit fontScale="77500" lnSpcReduction="20000"/>
          </a:bodyPr>
          <a:lstStyle/>
          <a:p>
            <a:pPr algn="l">
              <a:buFontTx/>
              <a:buChar char="-"/>
            </a:pPr>
            <a:r>
              <a:rPr lang="it-IT" dirty="0"/>
              <a:t>sostituisce lo spazio dell’economia classica con un concetto di </a:t>
            </a:r>
            <a:r>
              <a:rPr lang="it-IT" i="1" dirty="0">
                <a:solidFill>
                  <a:srgbClr val="FF0000"/>
                </a:solidFill>
              </a:rPr>
              <a:t>spazio astratto topologico</a:t>
            </a:r>
            <a:r>
              <a:rPr lang="it-IT" dirty="0">
                <a:solidFill>
                  <a:srgbClr val="FF0000"/>
                </a:solidFill>
              </a:rPr>
              <a:t>, un “campo di forze” centripete e centrifughe</a:t>
            </a:r>
            <a:r>
              <a:rPr lang="it-IT" dirty="0"/>
              <a:t> nell’ambito del quale soggetti e mezzi di produzione vengono attratti e respinti in maniera selettiva da e verso i diversi luoghi. </a:t>
            </a:r>
          </a:p>
          <a:p>
            <a:pPr algn="l">
              <a:buFontTx/>
              <a:buChar char="-"/>
            </a:pPr>
            <a:r>
              <a:rPr lang="it-IT" dirty="0"/>
              <a:t>Ciò significava che lo sviluppo economico non poteva avvenire in ogni luogo nella stessa misura, ma che aveva origine in pochi punti dello spazio, nei “</a:t>
            </a:r>
            <a:r>
              <a:rPr lang="it-IT" dirty="0">
                <a:solidFill>
                  <a:srgbClr val="FF9900"/>
                </a:solidFill>
              </a:rPr>
              <a:t>poli di crescita</a:t>
            </a:r>
            <a:r>
              <a:rPr lang="it-IT" dirty="0"/>
              <a:t>”, dai quali si propaga in modo diverso, coinvolgendo parti diverse dello stesso spazio. </a:t>
            </a:r>
          </a:p>
          <a:p>
            <a:pPr algn="l">
              <a:buFontTx/>
              <a:buChar char="-"/>
            </a:pPr>
            <a:r>
              <a:rPr lang="it-IT" dirty="0"/>
              <a:t>Questi poli corrispondevano alle </a:t>
            </a:r>
            <a:r>
              <a:rPr lang="it-IT" dirty="0">
                <a:solidFill>
                  <a:srgbClr val="FF66CC"/>
                </a:solidFill>
              </a:rPr>
              <a:t>agglomerazioni industriali, nelle quali sono localizzate </a:t>
            </a:r>
            <a:r>
              <a:rPr lang="it-IT" b="1" i="1" dirty="0">
                <a:solidFill>
                  <a:srgbClr val="FF66CC"/>
                </a:solidFill>
              </a:rPr>
              <a:t>le imprese o le attività motrici, </a:t>
            </a:r>
            <a:r>
              <a:rPr lang="it-IT" b="1" dirty="0">
                <a:effectLst/>
              </a:rPr>
              <a:t>ovvero</a:t>
            </a:r>
            <a:r>
              <a:rPr lang="it-IT" dirty="0"/>
              <a:t> settori produttivi che per la loro dimensione, o per la loro capacità ad innovare, o ancora per i rapporti privilegiati con le altre imprese e gli altri settori (sub-fornitori, acquirenti, ecc.) generano un </a:t>
            </a:r>
            <a:r>
              <a:rPr lang="it-IT" i="1" dirty="0">
                <a:solidFill>
                  <a:srgbClr val="00B050"/>
                </a:solidFill>
              </a:rPr>
              <a:t>effetto moltiplicatore </a:t>
            </a:r>
            <a:r>
              <a:rPr lang="it-IT" dirty="0"/>
              <a:t>e dunque delle economie esterne, capace di suscitare la crescita e la localizzazione di altre attività economiche.</a:t>
            </a:r>
          </a:p>
          <a:p>
            <a:endParaRPr lang="it-IT" dirty="0"/>
          </a:p>
        </p:txBody>
      </p:sp>
    </p:spTree>
    <p:extLst>
      <p:ext uri="{BB962C8B-B14F-4D97-AF65-F5344CB8AC3E}">
        <p14:creationId xmlns:p14="http://schemas.microsoft.com/office/powerpoint/2010/main" val="21331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436914"/>
            <a:ext cx="11016343" cy="677194"/>
          </a:xfrm>
        </p:spPr>
        <p:txBody>
          <a:bodyPr/>
          <a:lstStyle/>
          <a:p>
            <a:pPr algn="ctr"/>
            <a:r>
              <a:rPr lang="it-IT" dirty="0"/>
              <a:t>TEORIE CLASSICHE DELL’ORGANIZZAZIONE SPAZIALE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1905000"/>
            <a:ext cx="11974285" cy="4271963"/>
          </a:xfrm>
        </p:spPr>
        <p:txBody>
          <a:bodyPr>
            <a:normAutofit fontScale="92500" lnSpcReduction="10000"/>
          </a:bodyPr>
          <a:lstStyle/>
          <a:p>
            <a:endParaRPr lang="it-IT" b="1" dirty="0"/>
          </a:p>
          <a:p>
            <a:r>
              <a:rPr lang="it-IT" dirty="0"/>
              <a:t>Caratteristiche:</a:t>
            </a:r>
          </a:p>
          <a:p>
            <a:pPr>
              <a:buFontTx/>
              <a:buChar char="-"/>
            </a:pPr>
            <a:r>
              <a:rPr lang="it-IT" dirty="0"/>
              <a:t>Ricerca regolarità</a:t>
            </a:r>
          </a:p>
          <a:p>
            <a:pPr>
              <a:buFontTx/>
              <a:buChar char="-"/>
            </a:pPr>
            <a:r>
              <a:rPr lang="it-IT" dirty="0"/>
              <a:t>Leggi generali e spiegazioni valide per ogni analisi</a:t>
            </a:r>
          </a:p>
          <a:p>
            <a:pPr>
              <a:buFontTx/>
              <a:buChar char="-"/>
            </a:pPr>
            <a:r>
              <a:rPr lang="it-IT" dirty="0"/>
              <a:t>Spazialità (in questo si differenziano dalle teorie econom. classiche e neoclassiche)</a:t>
            </a:r>
          </a:p>
          <a:p>
            <a:pPr>
              <a:buFontTx/>
              <a:buChar char="-"/>
            </a:pPr>
            <a:endParaRPr lang="it-IT" dirty="0"/>
          </a:p>
          <a:p>
            <a:pPr marL="0" indent="0">
              <a:buNone/>
            </a:pPr>
            <a:r>
              <a:rPr lang="it-IT" dirty="0"/>
              <a:t>I fenomeni avvengono in uno spazio astratto ma l’obiettivo è individuare le modalità ed i criteri della localizzazione per ottenere i migliori risultati economici</a:t>
            </a:r>
          </a:p>
        </p:txBody>
      </p:sp>
      <p:sp>
        <p:nvSpPr>
          <p:cNvPr id="4" name="Freccia in giù 3">
            <a:extLst>
              <a:ext uri="{FF2B5EF4-FFF2-40B4-BE49-F238E27FC236}">
                <a16:creationId xmlns:a16="http://schemas.microsoft.com/office/drawing/2014/main" id="{39AC0492-C16F-494B-9384-DEB5AF1E4C4C}"/>
              </a:ext>
            </a:extLst>
          </p:cNvPr>
          <p:cNvSpPr/>
          <p:nvPr/>
        </p:nvSpPr>
        <p:spPr>
          <a:xfrm>
            <a:off x="5126736" y="4210848"/>
            <a:ext cx="484632" cy="587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060222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 POLO DI SVILUPPO DI PERROUX</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489857" y="2318656"/>
            <a:ext cx="11288486" cy="4134679"/>
          </a:xfrm>
        </p:spPr>
        <p:txBody>
          <a:bodyPr>
            <a:normAutofit fontScale="92500" lnSpcReduction="20000"/>
          </a:bodyPr>
          <a:lstStyle/>
          <a:p>
            <a:pPr algn="l"/>
            <a:r>
              <a:rPr lang="it-IT" dirty="0"/>
              <a:t>Storicamente la funzione motrice viene attribuita allo sviluppo dei trasporti: in particolare ai benefici legati alla presenza di infrastrutture (essenzialmente ferroviarie e fluviali nel XIX sec., stradali e aeroportuali nel XX sec.). </a:t>
            </a:r>
          </a:p>
          <a:p>
            <a:pPr algn="l"/>
            <a:r>
              <a:rPr lang="it-IT" dirty="0"/>
              <a:t>Nel XX secolo si impongono la siderurgia, prima, e poi l’industria automobilistica, l’industria petrolifera; </a:t>
            </a:r>
          </a:p>
          <a:p>
            <a:pPr algn="l"/>
            <a:r>
              <a:rPr lang="it-IT" dirty="0"/>
              <a:t>dopo gli anni ’50 si imporranno i settori dell’elettronica, dei materiali sintetici e l’industria aerospaziale. </a:t>
            </a:r>
          </a:p>
          <a:p>
            <a:pPr algn="l"/>
            <a:r>
              <a:rPr lang="it-IT" dirty="0"/>
              <a:t>Oggi possiamo dire che i </a:t>
            </a:r>
            <a:r>
              <a:rPr lang="it-IT" i="1" dirty="0"/>
              <a:t>settori motori </a:t>
            </a:r>
            <a:r>
              <a:rPr lang="it-IT" dirty="0"/>
              <a:t>sono sempre più (o essenzialmente) composti da attività immateriali a forte componente di informazione: l’informatica, le telecomunicazioni, le attività finanziarie, il settore della ricerca legato alle biotecnologie, ecc.….</a:t>
            </a:r>
          </a:p>
        </p:txBody>
      </p:sp>
    </p:spTree>
    <p:extLst>
      <p:ext uri="{BB962C8B-B14F-4D97-AF65-F5344CB8AC3E}">
        <p14:creationId xmlns:p14="http://schemas.microsoft.com/office/powerpoint/2010/main" val="195031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r>
              <a:rPr lang="it-IT" dirty="0"/>
              <a:t>TEORIA DEL POLO DI SVILUPPO DI PERROUX</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359229" y="2114108"/>
            <a:ext cx="11832771" cy="4243149"/>
          </a:xfrm>
        </p:spPr>
        <p:txBody>
          <a:bodyPr>
            <a:normAutofit fontScale="70000" lnSpcReduction="20000"/>
          </a:bodyPr>
          <a:lstStyle/>
          <a:p>
            <a:pPr marL="0" indent="0" algn="ctr">
              <a:buNone/>
            </a:pPr>
            <a:endParaRPr lang="it-IT" dirty="0">
              <a:solidFill>
                <a:srgbClr val="FF0000"/>
              </a:solidFill>
            </a:endParaRPr>
          </a:p>
          <a:p>
            <a:pPr marL="514350" indent="-514350">
              <a:buAutoNum type="arabicParenR"/>
            </a:pPr>
            <a:r>
              <a:rPr lang="it-IT" dirty="0"/>
              <a:t>importante è la Nozione di </a:t>
            </a:r>
            <a:r>
              <a:rPr lang="it-IT" i="1" dirty="0">
                <a:solidFill>
                  <a:srgbClr val="FF0000"/>
                </a:solidFill>
              </a:rPr>
              <a:t>impresa motrice </a:t>
            </a:r>
            <a:r>
              <a:rPr lang="it-IT" dirty="0">
                <a:solidFill>
                  <a:srgbClr val="FF0000"/>
                </a:solidFill>
              </a:rPr>
              <a:t>o di </a:t>
            </a:r>
            <a:r>
              <a:rPr lang="it-IT" i="1" dirty="0">
                <a:solidFill>
                  <a:srgbClr val="FF0000"/>
                </a:solidFill>
              </a:rPr>
              <a:t>settore motore </a:t>
            </a:r>
            <a:r>
              <a:rPr lang="it-IT" dirty="0">
                <a:solidFill>
                  <a:srgbClr val="FF0000"/>
                </a:solidFill>
              </a:rPr>
              <a:t>dello sviluppo regionale</a:t>
            </a:r>
            <a:r>
              <a:rPr lang="it-IT" dirty="0"/>
              <a:t>, che sta alla base del processo di crescita produttiva. Essa, per innescare il processo espansivo, dovrà essere di grandi dimensioni e quindi capace di immettere sul mercato grandi quantità di beni. L’impresa motrice (o il settore) tuttavia, secondo la teoria perrousiana, deve esercitare un tipo di dominazione – non solo del mercato a cui si rivolge in termini di parziale o totale monopolio su un bene – ma anche del suo ambito economico- regionale, e questa dominazione si esprime soprattutto nella sua capacità di attivare attività connesse a monte (sub-forniture) e a valle (servizi e distribuzione, ad esempio) del processo produttivo.</a:t>
            </a:r>
          </a:p>
          <a:p>
            <a:pPr marL="514350" indent="-514350">
              <a:buAutoNum type="arabicParenR"/>
            </a:pPr>
            <a:r>
              <a:rPr lang="it-IT" i="1" dirty="0">
                <a:solidFill>
                  <a:srgbClr val="FF0000"/>
                </a:solidFill>
              </a:rPr>
              <a:t>Natura dei processi di polarizzazione sociale e demografica</a:t>
            </a:r>
            <a:r>
              <a:rPr lang="it-IT" dirty="0"/>
              <a:t>: sono connessi e conseguenti ai processi di accumulazione economica che coinvolge in gran parte l’economia dell’area, attirando dall’esterno popolazione e capitali. La crescita della popolazione richiederà la dotazione di più servizi e di più infrastrutture nel polo di sviluppo. Ciò stimolerà nuove occasioni di occupazione e attirerà nuove popolazione. Sotto questo aspetto la crescita industriale e la crescita demografica tendono ad autoalimentarsi reciprocamente.</a:t>
            </a:r>
          </a:p>
          <a:p>
            <a:pPr marL="514350" indent="-514350">
              <a:buAutoNum type="arabicParenR"/>
            </a:pPr>
            <a:endParaRPr lang="it-IT" dirty="0"/>
          </a:p>
          <a:p>
            <a:endParaRPr lang="it-IT" dirty="0"/>
          </a:p>
        </p:txBody>
      </p:sp>
    </p:spTree>
    <p:extLst>
      <p:ext uri="{BB962C8B-B14F-4D97-AF65-F5344CB8AC3E}">
        <p14:creationId xmlns:p14="http://schemas.microsoft.com/office/powerpoint/2010/main" val="4264175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 POLO DI SVILUPPO DI PERROUX</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141513" y="2373086"/>
            <a:ext cx="11843657" cy="3864428"/>
          </a:xfrm>
        </p:spPr>
        <p:txBody>
          <a:bodyPr>
            <a:normAutofit fontScale="85000" lnSpcReduction="20000"/>
          </a:bodyPr>
          <a:lstStyle/>
          <a:p>
            <a:pPr marL="0" indent="0" algn="ctr">
              <a:buNone/>
            </a:pPr>
            <a:endParaRPr lang="it-IT" dirty="0">
              <a:solidFill>
                <a:srgbClr val="FF0000"/>
              </a:solidFill>
            </a:endParaRPr>
          </a:p>
          <a:p>
            <a:pPr marL="0" indent="0">
              <a:buNone/>
            </a:pPr>
            <a:r>
              <a:rPr lang="it-IT" dirty="0"/>
              <a:t>3) La formazione di </a:t>
            </a:r>
            <a:r>
              <a:rPr lang="it-IT" i="1" dirty="0">
                <a:solidFill>
                  <a:srgbClr val="FF0000"/>
                </a:solidFill>
              </a:rPr>
              <a:t>economie esterne</a:t>
            </a:r>
            <a:r>
              <a:rPr lang="it-IT" i="1" dirty="0"/>
              <a:t>. </a:t>
            </a:r>
            <a:r>
              <a:rPr lang="it-IT" dirty="0"/>
              <a:t>Secondo Perroux le economie esterne, gli effetti derivati dal moltiplicatore della crescita delle attività motrici, sono conseguenti al processo di accumulazione che coinvolge l’impresa dominante, esse non sono dunque scindibili dal processo di crescita del polo, e anzi tendono a legarsi in un ciclo di sviluppo dell’economia del polo di sviluppo e dell’economia regionale.</a:t>
            </a:r>
          </a:p>
          <a:p>
            <a:pPr marL="0" indent="0">
              <a:buNone/>
            </a:pPr>
            <a:endParaRPr lang="it-IT" dirty="0"/>
          </a:p>
          <a:p>
            <a:pPr marL="0" indent="0">
              <a:buNone/>
            </a:pPr>
            <a:r>
              <a:rPr lang="it-IT" dirty="0"/>
              <a:t>4) La crescita demografica e l’espansione delle attività economiche producono una graduale complessificazione della crescita polarizzata, nella quale aumentano le interazioni tra soggetti economici, politici, sociali e culturali, aumentano gli investimenti effettuati e dunque in generale la ricchezza del sistema.</a:t>
            </a:r>
          </a:p>
          <a:p>
            <a:endParaRPr lang="it-IT" dirty="0"/>
          </a:p>
        </p:txBody>
      </p:sp>
    </p:spTree>
    <p:extLst>
      <p:ext uri="{BB962C8B-B14F-4D97-AF65-F5344CB8AC3E}">
        <p14:creationId xmlns:p14="http://schemas.microsoft.com/office/powerpoint/2010/main" val="1405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E7601-3843-4186-BE61-2CE542E2082E}"/>
              </a:ext>
            </a:extLst>
          </p:cNvPr>
          <p:cNvSpPr>
            <a:spLocks noGrp="1"/>
          </p:cNvSpPr>
          <p:nvPr>
            <p:ph type="title"/>
          </p:nvPr>
        </p:nvSpPr>
        <p:spPr/>
        <p:txBody>
          <a:bodyPr/>
          <a:lstStyle/>
          <a:p>
            <a:pPr algn="ctr"/>
            <a:r>
              <a:rPr lang="it-IT" dirty="0"/>
              <a:t>TEORIA DEL POLO DI SVILUPPO DI PERROUX</a:t>
            </a:r>
          </a:p>
        </p:txBody>
      </p:sp>
      <p:sp>
        <p:nvSpPr>
          <p:cNvPr id="3" name="Segnaposto contenuto 2">
            <a:extLst>
              <a:ext uri="{FF2B5EF4-FFF2-40B4-BE49-F238E27FC236}">
                <a16:creationId xmlns:a16="http://schemas.microsoft.com/office/drawing/2014/main" id="{B58678C0-451E-4FC2-8584-A2CE29721A27}"/>
              </a:ext>
            </a:extLst>
          </p:cNvPr>
          <p:cNvSpPr>
            <a:spLocks noGrp="1"/>
          </p:cNvSpPr>
          <p:nvPr>
            <p:ph idx="1"/>
          </p:nvPr>
        </p:nvSpPr>
        <p:spPr>
          <a:xfrm>
            <a:off x="141513" y="2373086"/>
            <a:ext cx="11843657" cy="3864428"/>
          </a:xfrm>
        </p:spPr>
        <p:txBody>
          <a:bodyPr>
            <a:normAutofit/>
          </a:bodyPr>
          <a:lstStyle/>
          <a:p>
            <a:pPr marL="0" indent="0">
              <a:buNone/>
            </a:pPr>
            <a:r>
              <a:rPr lang="it-IT" dirty="0">
                <a:solidFill>
                  <a:srgbClr val="FF0000"/>
                </a:solidFill>
              </a:rPr>
              <a:t>- </a:t>
            </a:r>
            <a:r>
              <a:rPr lang="it-IT" dirty="0"/>
              <a:t>Le forti differenziazioni regionali conseguenti creavano spazi regionali forti e deboli:</a:t>
            </a:r>
          </a:p>
          <a:p>
            <a:pPr>
              <a:buFontTx/>
              <a:buChar char="-"/>
            </a:pPr>
            <a:r>
              <a:rPr lang="it-IT" dirty="0"/>
              <a:t>Secondo P. si doveva intervenire trapiantando nelle regioni più deboli una IDUSTRIA MOTRICE che avrebbe innescato virtuosi processi di crescita</a:t>
            </a:r>
          </a:p>
          <a:p>
            <a:pPr>
              <a:buFontTx/>
              <a:buChar char="-"/>
            </a:pPr>
            <a:endParaRPr lang="it-IT" dirty="0"/>
          </a:p>
          <a:p>
            <a:pPr>
              <a:buFontTx/>
              <a:buChar char="-"/>
            </a:pPr>
            <a:r>
              <a:rPr lang="it-IT" dirty="0"/>
              <a:t>Sfiducia nella capacità del mercato di diffondere lo sviluppo</a:t>
            </a:r>
          </a:p>
          <a:p>
            <a:pPr>
              <a:buFontTx/>
              <a:buChar char="-"/>
            </a:pPr>
            <a:r>
              <a:rPr lang="it-IT" dirty="0"/>
              <a:t>Necessario intervento dello Stato con intelligenti politiche industriali</a:t>
            </a:r>
          </a:p>
        </p:txBody>
      </p:sp>
      <p:sp>
        <p:nvSpPr>
          <p:cNvPr id="4" name="Freccia in giù 3">
            <a:extLst>
              <a:ext uri="{FF2B5EF4-FFF2-40B4-BE49-F238E27FC236}">
                <a16:creationId xmlns:a16="http://schemas.microsoft.com/office/drawing/2014/main" id="{513E799F-DC80-4E8A-8B20-D20115F7D215}"/>
              </a:ext>
            </a:extLst>
          </p:cNvPr>
          <p:cNvSpPr/>
          <p:nvPr/>
        </p:nvSpPr>
        <p:spPr>
          <a:xfrm>
            <a:off x="5578709" y="4408715"/>
            <a:ext cx="484632" cy="4136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196852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9EB27-1C0E-4C4E-8B0C-DA2211E98D4B}"/>
              </a:ext>
            </a:extLst>
          </p:cNvPr>
          <p:cNvSpPr>
            <a:spLocks noGrp="1"/>
          </p:cNvSpPr>
          <p:nvPr>
            <p:ph type="title"/>
          </p:nvPr>
        </p:nvSpPr>
        <p:spPr>
          <a:xfrm>
            <a:off x="838199" y="1244184"/>
            <a:ext cx="11081657" cy="869924"/>
          </a:xfrm>
        </p:spPr>
        <p:txBody>
          <a:bodyPr/>
          <a:lstStyle/>
          <a:p>
            <a:r>
              <a:rPr lang="it-IT" dirty="0"/>
              <a:t>SCHEMA INTERPRETATIVO DI HIRSCHMAN</a:t>
            </a:r>
          </a:p>
        </p:txBody>
      </p:sp>
      <p:sp>
        <p:nvSpPr>
          <p:cNvPr id="3" name="Segnaposto contenuto 2">
            <a:extLst>
              <a:ext uri="{FF2B5EF4-FFF2-40B4-BE49-F238E27FC236}">
                <a16:creationId xmlns:a16="http://schemas.microsoft.com/office/drawing/2014/main" id="{AB9FA8C9-CC01-454B-8D4F-E880E9305E38}"/>
              </a:ext>
            </a:extLst>
          </p:cNvPr>
          <p:cNvSpPr>
            <a:spLocks noGrp="1"/>
          </p:cNvSpPr>
          <p:nvPr>
            <p:ph idx="1"/>
          </p:nvPr>
        </p:nvSpPr>
        <p:spPr>
          <a:xfrm>
            <a:off x="-1" y="2114108"/>
            <a:ext cx="12017829" cy="4221378"/>
          </a:xfrm>
        </p:spPr>
        <p:txBody>
          <a:bodyPr>
            <a:normAutofit fontScale="92500" lnSpcReduction="10000"/>
          </a:bodyPr>
          <a:lstStyle/>
          <a:p>
            <a:pPr algn="l"/>
            <a:r>
              <a:rPr lang="it-IT" dirty="0"/>
              <a:t>Hirschman formulò una teoria della polarizzazione basata sul </a:t>
            </a:r>
            <a:r>
              <a:rPr lang="it-IT" dirty="0">
                <a:solidFill>
                  <a:srgbClr val="FF0000"/>
                </a:solidFill>
              </a:rPr>
              <a:t>dualismo economico e sul necessario squilibrio spaziale provocato dallo sviluppo economico spaziale</a:t>
            </a:r>
            <a:r>
              <a:rPr lang="it-IT" dirty="0"/>
              <a:t>, sia a scala regionale che a scala mondiale. </a:t>
            </a:r>
          </a:p>
          <a:p>
            <a:pPr algn="l"/>
            <a:r>
              <a:rPr lang="it-IT" dirty="0"/>
              <a:t>Laddove viene inizialmente a localizzarsi un’industria, ciò provoca un aumento della domanda in altri settori (ad esempio le costruzioni): lo sviluppo ha quindi un </a:t>
            </a:r>
            <a:r>
              <a:rPr lang="it-IT" i="1" dirty="0">
                <a:solidFill>
                  <a:srgbClr val="7030A0"/>
                </a:solidFill>
              </a:rPr>
              <a:t>effetto cumulativo </a:t>
            </a:r>
            <a:r>
              <a:rPr lang="it-IT" dirty="0"/>
              <a:t>che spinge alla concentrazione delle attività economiche e in particolare industriale. </a:t>
            </a:r>
          </a:p>
          <a:p>
            <a:pPr algn="l"/>
            <a:r>
              <a:rPr lang="it-IT" dirty="0"/>
              <a:t>Analogamente egli proiettò la teoria dello squilibrio sullo sviluppo spaziale mondiale, prevedendo in qualche modo il divario economico tra il nord (dove si concentrano gli investimenti) e il sud del mondo (che accuserà sin dall’inizio un ritardo di sviluppo</a:t>
            </a:r>
          </a:p>
        </p:txBody>
      </p:sp>
    </p:spTree>
    <p:extLst>
      <p:ext uri="{BB962C8B-B14F-4D97-AF65-F5344CB8AC3E}">
        <p14:creationId xmlns:p14="http://schemas.microsoft.com/office/powerpoint/2010/main" val="1790573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9EB27-1C0E-4C4E-8B0C-DA2211E98D4B}"/>
              </a:ext>
            </a:extLst>
          </p:cNvPr>
          <p:cNvSpPr>
            <a:spLocks noGrp="1"/>
          </p:cNvSpPr>
          <p:nvPr>
            <p:ph type="title"/>
          </p:nvPr>
        </p:nvSpPr>
        <p:spPr>
          <a:xfrm>
            <a:off x="674914" y="1244184"/>
            <a:ext cx="10678886" cy="869924"/>
          </a:xfrm>
        </p:spPr>
        <p:txBody>
          <a:bodyPr/>
          <a:lstStyle/>
          <a:p>
            <a:r>
              <a:rPr lang="it-IT" dirty="0"/>
              <a:t>SCHEMA INTERPRETATIVO DI HIRSCHMAN</a:t>
            </a:r>
          </a:p>
        </p:txBody>
      </p:sp>
      <p:sp>
        <p:nvSpPr>
          <p:cNvPr id="3" name="Segnaposto contenuto 2">
            <a:extLst>
              <a:ext uri="{FF2B5EF4-FFF2-40B4-BE49-F238E27FC236}">
                <a16:creationId xmlns:a16="http://schemas.microsoft.com/office/drawing/2014/main" id="{AB9FA8C9-CC01-454B-8D4F-E880E9305E38}"/>
              </a:ext>
            </a:extLst>
          </p:cNvPr>
          <p:cNvSpPr>
            <a:spLocks noGrp="1"/>
          </p:cNvSpPr>
          <p:nvPr>
            <p:ph idx="1"/>
          </p:nvPr>
        </p:nvSpPr>
        <p:spPr>
          <a:xfrm>
            <a:off x="424543" y="1970314"/>
            <a:ext cx="11767457" cy="4278087"/>
          </a:xfrm>
        </p:spPr>
        <p:txBody>
          <a:bodyPr>
            <a:normAutofit lnSpcReduction="10000"/>
          </a:bodyPr>
          <a:lstStyle/>
          <a:p>
            <a:pPr algn="l"/>
            <a:r>
              <a:rPr lang="it-IT" dirty="0"/>
              <a:t>La soluzione dei problemi dello sviluppo regionale, ovvero una riduzione degli squilibri e delle disuguaglianze, doveva avvenire nel lungo periodo, in maniera spontanea con l’aumento graduale dei livelli di consumo (e quindi del benessere) dei paesi in via di sviluppo. </a:t>
            </a:r>
          </a:p>
          <a:p>
            <a:pPr algn="l"/>
            <a:r>
              <a:rPr lang="it-IT" dirty="0"/>
              <a:t>Se ciò non fosse stato sufficiente, avrebbero dovuto essere definiti dei meccanismi volti a correggere questo sviluppo duale e ineguale, conseguente all’operare dei meccanismi del mercato nello spazio.</a:t>
            </a:r>
          </a:p>
          <a:p>
            <a:pPr algn="l"/>
            <a:endParaRPr lang="it-IT" dirty="0"/>
          </a:p>
          <a:p>
            <a:pPr algn="l"/>
            <a:r>
              <a:rPr lang="it-IT" dirty="0"/>
              <a:t>Lo Stato deve intervenire per accentuare i processi di crescita nelle regioni arretrate</a:t>
            </a:r>
          </a:p>
        </p:txBody>
      </p:sp>
      <p:sp>
        <p:nvSpPr>
          <p:cNvPr id="4" name="Freccia in giù 3">
            <a:extLst>
              <a:ext uri="{FF2B5EF4-FFF2-40B4-BE49-F238E27FC236}">
                <a16:creationId xmlns:a16="http://schemas.microsoft.com/office/drawing/2014/main" id="{95EC7EF7-F5C5-48CC-8402-526C4A23F7CA}"/>
              </a:ext>
            </a:extLst>
          </p:cNvPr>
          <p:cNvSpPr/>
          <p:nvPr/>
        </p:nvSpPr>
        <p:spPr>
          <a:xfrm>
            <a:off x="5611368" y="4691742"/>
            <a:ext cx="484632" cy="370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05879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19EB27-1C0E-4C4E-8B0C-DA2211E98D4B}"/>
              </a:ext>
            </a:extLst>
          </p:cNvPr>
          <p:cNvSpPr>
            <a:spLocks noGrp="1"/>
          </p:cNvSpPr>
          <p:nvPr>
            <p:ph type="title"/>
          </p:nvPr>
        </p:nvSpPr>
        <p:spPr>
          <a:xfrm>
            <a:off x="674914" y="1244184"/>
            <a:ext cx="10678886" cy="869924"/>
          </a:xfrm>
        </p:spPr>
        <p:txBody>
          <a:bodyPr/>
          <a:lstStyle/>
          <a:p>
            <a:r>
              <a:rPr lang="it-IT" dirty="0"/>
              <a:t>SCHEMA INTERPRETATIVO DI HIRSCHMAN</a:t>
            </a:r>
          </a:p>
        </p:txBody>
      </p:sp>
      <p:sp>
        <p:nvSpPr>
          <p:cNvPr id="3" name="Segnaposto contenuto 2">
            <a:extLst>
              <a:ext uri="{FF2B5EF4-FFF2-40B4-BE49-F238E27FC236}">
                <a16:creationId xmlns:a16="http://schemas.microsoft.com/office/drawing/2014/main" id="{AB9FA8C9-CC01-454B-8D4F-E880E9305E38}"/>
              </a:ext>
            </a:extLst>
          </p:cNvPr>
          <p:cNvSpPr>
            <a:spLocks noGrp="1"/>
          </p:cNvSpPr>
          <p:nvPr>
            <p:ph idx="1"/>
          </p:nvPr>
        </p:nvSpPr>
        <p:spPr>
          <a:xfrm>
            <a:off x="424543" y="1970314"/>
            <a:ext cx="11767457" cy="4278087"/>
          </a:xfrm>
        </p:spPr>
        <p:txBody>
          <a:bodyPr>
            <a:normAutofit/>
          </a:bodyPr>
          <a:lstStyle/>
          <a:p>
            <a:pPr algn="l"/>
            <a:r>
              <a:rPr lang="it-IT" dirty="0"/>
              <a:t>La chiave per aprire la strada allo sviluppo è ridurre i costi di produzione: come?</a:t>
            </a:r>
          </a:p>
          <a:p>
            <a:pPr algn="l"/>
            <a:endParaRPr lang="it-IT" dirty="0"/>
          </a:p>
          <a:p>
            <a:pPr algn="l"/>
            <a:r>
              <a:rPr lang="it-IT" dirty="0"/>
              <a:t>Lo Stato non dovrebbe farlo in mod diretto con fiscalità di favore o sussidi perché interferirebbe sui meccanismi di mercato</a:t>
            </a:r>
          </a:p>
          <a:p>
            <a:pPr algn="l"/>
            <a:endParaRPr lang="it-IT" dirty="0"/>
          </a:p>
          <a:p>
            <a:pPr algn="l"/>
            <a:r>
              <a:rPr lang="it-IT" dirty="0"/>
              <a:t>Può e deve farlo in modo indiretto investendo nella dotazione di capitale sociale fisso, ossia nel patrimonio pubblico di infrastrutture (es. trasporti) e di servizi (es. istruzione e formazione)</a:t>
            </a:r>
          </a:p>
          <a:p>
            <a:pPr algn="l"/>
            <a:endParaRPr lang="it-IT" dirty="0"/>
          </a:p>
          <a:p>
            <a:pPr algn="l"/>
            <a:endParaRPr lang="it-IT" dirty="0"/>
          </a:p>
          <a:p>
            <a:pPr algn="l"/>
            <a:endParaRPr lang="it-IT" dirty="0"/>
          </a:p>
        </p:txBody>
      </p:sp>
      <p:sp>
        <p:nvSpPr>
          <p:cNvPr id="4" name="Freccia in giù 3">
            <a:extLst>
              <a:ext uri="{FF2B5EF4-FFF2-40B4-BE49-F238E27FC236}">
                <a16:creationId xmlns:a16="http://schemas.microsoft.com/office/drawing/2014/main" id="{95EC7EF7-F5C5-48CC-8402-526C4A23F7CA}"/>
              </a:ext>
            </a:extLst>
          </p:cNvPr>
          <p:cNvSpPr/>
          <p:nvPr/>
        </p:nvSpPr>
        <p:spPr>
          <a:xfrm>
            <a:off x="4936454" y="2840238"/>
            <a:ext cx="484632" cy="370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9B5B7214-C124-4FCE-BC97-724EAA7A15F4}"/>
              </a:ext>
            </a:extLst>
          </p:cNvPr>
          <p:cNvSpPr/>
          <p:nvPr/>
        </p:nvSpPr>
        <p:spPr>
          <a:xfrm>
            <a:off x="4936454" y="4359261"/>
            <a:ext cx="484632" cy="370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00523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61FE1-7351-40A8-9F46-E2A133422671}"/>
              </a:ext>
            </a:extLst>
          </p:cNvPr>
          <p:cNvSpPr>
            <a:spLocks noGrp="1"/>
          </p:cNvSpPr>
          <p:nvPr>
            <p:ph type="title"/>
          </p:nvPr>
        </p:nvSpPr>
        <p:spPr>
          <a:xfrm>
            <a:off x="-1" y="-99392"/>
            <a:ext cx="12072257" cy="1170938"/>
          </a:xfrm>
        </p:spPr>
        <p:txBody>
          <a:bodyPr/>
          <a:lstStyle/>
          <a:p>
            <a:br>
              <a:rPr lang="it-IT" sz="3200" dirty="0"/>
            </a:br>
            <a:br>
              <a:rPr lang="it-IT" sz="3200" dirty="0"/>
            </a:br>
            <a:br>
              <a:rPr lang="it-IT" sz="3200" dirty="0"/>
            </a:br>
            <a:br>
              <a:rPr lang="it-IT" sz="3200" dirty="0"/>
            </a:br>
            <a:br>
              <a:rPr lang="it-IT" sz="3200" dirty="0"/>
            </a:br>
            <a:r>
              <a:rPr lang="it-IT" sz="3200" dirty="0"/>
              <a:t>MODELLO DELLA CAUSAZIONE CIRCOLARE E CUMULATIVA DI  MYRDAL</a:t>
            </a:r>
          </a:p>
        </p:txBody>
      </p:sp>
      <p:sp>
        <p:nvSpPr>
          <p:cNvPr id="3" name="Segnaposto contenuto 2">
            <a:extLst>
              <a:ext uri="{FF2B5EF4-FFF2-40B4-BE49-F238E27FC236}">
                <a16:creationId xmlns:a16="http://schemas.microsoft.com/office/drawing/2014/main" id="{2B2586F1-2051-4B0E-AFD6-0E152D2521EC}"/>
              </a:ext>
            </a:extLst>
          </p:cNvPr>
          <p:cNvSpPr>
            <a:spLocks noGrp="1"/>
          </p:cNvSpPr>
          <p:nvPr>
            <p:ph idx="1"/>
          </p:nvPr>
        </p:nvSpPr>
        <p:spPr>
          <a:xfrm>
            <a:off x="217714" y="2122714"/>
            <a:ext cx="11604172" cy="4245429"/>
          </a:xfrm>
        </p:spPr>
        <p:txBody>
          <a:bodyPr>
            <a:normAutofit fontScale="92500" lnSpcReduction="10000"/>
          </a:bodyPr>
          <a:lstStyle/>
          <a:p>
            <a:r>
              <a:rPr lang="it-IT" dirty="0"/>
              <a:t>premio Nobel per l’economia nel1974</a:t>
            </a:r>
          </a:p>
          <a:p>
            <a:pPr algn="l"/>
            <a:r>
              <a:rPr lang="it-IT" dirty="0"/>
              <a:t>Modello ancora oggi molto conosciuto molto simile a quello di Hirschmann, tuttavia, molto più pessimista sulle sue conclusioni a lungo termine, negando qualsiasi possibilità di perequazione, di riequilibrio dei livelli di sviluppo economico tra centri e periferie.</a:t>
            </a:r>
          </a:p>
          <a:p>
            <a:pPr algn="l"/>
            <a:r>
              <a:rPr lang="it-IT" dirty="0"/>
              <a:t>Secondo Myrdal lo sviluppo economico si innesca solo in presenza di particolari condizioni (anche naturali), condizioni che determinano un </a:t>
            </a:r>
            <a:r>
              <a:rPr lang="it-IT" i="1" dirty="0"/>
              <a:t>vantaggio iniziale </a:t>
            </a:r>
            <a:r>
              <a:rPr lang="it-IT" dirty="0"/>
              <a:t>per la localizzazione di imprese nelle regioni cosiddette centrali. In esse si innescherebbero dei processi cumulativi di sviluppo economico, tali da coinvolgere anche le altre regioni, come nello schema di Hirschman</a:t>
            </a:r>
          </a:p>
        </p:txBody>
      </p:sp>
    </p:spTree>
    <p:extLst>
      <p:ext uri="{BB962C8B-B14F-4D97-AF65-F5344CB8AC3E}">
        <p14:creationId xmlns:p14="http://schemas.microsoft.com/office/powerpoint/2010/main" val="9594001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37CFBFE-6EF6-4A27-9D8D-B8AB6A04429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MODELLO DELLA CAUSAZIONE CIRCOLARE E CUMULATIVA DI  MYRDAL</a:t>
            </a:r>
          </a:p>
        </p:txBody>
      </p:sp>
      <p:pic>
        <p:nvPicPr>
          <p:cNvPr id="4" name="Segnaposto contenuto 3">
            <a:extLst>
              <a:ext uri="{FF2B5EF4-FFF2-40B4-BE49-F238E27FC236}">
                <a16:creationId xmlns:a16="http://schemas.microsoft.com/office/drawing/2014/main" id="{7046231A-1F89-4335-8A30-814078E42E43}"/>
              </a:ext>
            </a:extLst>
          </p:cNvPr>
          <p:cNvPicPr>
            <a:picLocks noGrp="1" noChangeAspect="1"/>
          </p:cNvPicPr>
          <p:nvPr>
            <p:ph idx="1"/>
          </p:nvPr>
        </p:nvPicPr>
        <p:blipFill>
          <a:blip r:embed="rId2"/>
          <a:stretch>
            <a:fillRect/>
          </a:stretch>
        </p:blipFill>
        <p:spPr>
          <a:xfrm>
            <a:off x="4777316" y="1563144"/>
            <a:ext cx="6780700" cy="3729383"/>
          </a:xfrm>
          <a:prstGeom prst="rect">
            <a:avLst/>
          </a:prstGeom>
        </p:spPr>
      </p:pic>
    </p:spTree>
    <p:extLst>
      <p:ext uri="{BB962C8B-B14F-4D97-AF65-F5344CB8AC3E}">
        <p14:creationId xmlns:p14="http://schemas.microsoft.com/office/powerpoint/2010/main" val="3878595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D5612-6051-4DA1-BA40-B5510697A7BD}"/>
              </a:ext>
            </a:extLst>
          </p:cNvPr>
          <p:cNvSpPr>
            <a:spLocks noGrp="1"/>
          </p:cNvSpPr>
          <p:nvPr>
            <p:ph type="title"/>
          </p:nvPr>
        </p:nvSpPr>
        <p:spPr/>
        <p:txBody>
          <a:bodyPr/>
          <a:lstStyle/>
          <a:p>
            <a:r>
              <a:rPr lang="it-IT" dirty="0"/>
              <a:t>TEORIE STRUTTURALI DELLO SQUILIBRIO</a:t>
            </a:r>
          </a:p>
        </p:txBody>
      </p:sp>
      <p:sp>
        <p:nvSpPr>
          <p:cNvPr id="3" name="Segnaposto contenuto 2">
            <a:extLst>
              <a:ext uri="{FF2B5EF4-FFF2-40B4-BE49-F238E27FC236}">
                <a16:creationId xmlns:a16="http://schemas.microsoft.com/office/drawing/2014/main" id="{642B2786-C0BC-4DE5-859B-EB29C5B857CF}"/>
              </a:ext>
            </a:extLst>
          </p:cNvPr>
          <p:cNvSpPr>
            <a:spLocks noGrp="1"/>
          </p:cNvSpPr>
          <p:nvPr>
            <p:ph idx="1"/>
          </p:nvPr>
        </p:nvSpPr>
        <p:spPr/>
        <p:txBody>
          <a:bodyPr>
            <a:normAutofit fontScale="92500" lnSpcReduction="10000"/>
          </a:bodyPr>
          <a:lstStyle/>
          <a:p>
            <a:r>
              <a:rPr lang="it-IT" dirty="0"/>
              <a:t>Nelle teorie puntali dello sviluppo, ineguaglianze e asimmetrie venivano analizzate attraverso categorie strettamente economiche (Von Thünen, Weber, Christaller i precursori, poi Perroux, Myrdal e Hirschman)</a:t>
            </a:r>
          </a:p>
          <a:p>
            <a:r>
              <a:rPr lang="it-IT" dirty="0"/>
              <a:t>Nuove interpretazioni cercano di spiegare le nuove forme geografiche dei mercati e dello sviluppo incrociando le categorie economiche con </a:t>
            </a:r>
            <a:r>
              <a:rPr lang="it-IT" dirty="0">
                <a:solidFill>
                  <a:srgbClr val="FF0000"/>
                </a:solidFill>
              </a:rPr>
              <a:t>l’Antropologia, la Sociologia e la Storia</a:t>
            </a:r>
            <a:r>
              <a:rPr lang="it-IT" dirty="0"/>
              <a:t> e soprattutto postulando uno stretto rapporto tra la </a:t>
            </a:r>
            <a:r>
              <a:rPr lang="it-IT" dirty="0">
                <a:solidFill>
                  <a:srgbClr val="00B050"/>
                </a:solidFill>
              </a:rPr>
              <a:t>dimensione economica e quella politica</a:t>
            </a:r>
          </a:p>
          <a:p>
            <a:r>
              <a:rPr lang="it-IT" dirty="0">
                <a:solidFill>
                  <a:schemeClr val="tx2"/>
                </a:solidFill>
              </a:rPr>
              <a:t>A livello scientifico andavano affermandosi chiavi di lettura di tipo strutturale: relazioni sistematiche, strutturalismo</a:t>
            </a:r>
          </a:p>
        </p:txBody>
      </p:sp>
    </p:spTree>
    <p:extLst>
      <p:ext uri="{BB962C8B-B14F-4D97-AF65-F5344CB8AC3E}">
        <p14:creationId xmlns:p14="http://schemas.microsoft.com/office/powerpoint/2010/main" val="3448514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436914"/>
            <a:ext cx="11016343" cy="677194"/>
          </a:xfrm>
        </p:spPr>
        <p:txBody>
          <a:bodyPr/>
          <a:lstStyle/>
          <a:p>
            <a:pPr algn="ctr"/>
            <a:r>
              <a:rPr lang="it-IT" dirty="0"/>
              <a:t>TEORIE CLASSICHE DELL’ORGANIZZAZIONE SPAZIALE</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340429"/>
            <a:ext cx="11974285" cy="3836534"/>
          </a:xfrm>
        </p:spPr>
        <p:txBody>
          <a:bodyPr>
            <a:normAutofit/>
          </a:bodyPr>
          <a:lstStyle/>
          <a:p>
            <a:r>
              <a:rPr lang="it-IT" dirty="0"/>
              <a:t>Teorie che affondano le radici sulle osservazioni dirette e empiriche di uno stesso territorio (Germania) ma in epoche diverse</a:t>
            </a:r>
          </a:p>
          <a:p>
            <a:r>
              <a:rPr lang="it-IT" dirty="0"/>
              <a:t>Comune denominatore: fattore distanza=criterio decisivo per la localizzazione delle attività economiche (agricole, industriali, urbane)</a:t>
            </a:r>
          </a:p>
          <a:p>
            <a:endParaRPr lang="it-IT" dirty="0"/>
          </a:p>
          <a:p>
            <a:endParaRPr lang="it-IT" dirty="0"/>
          </a:p>
          <a:p>
            <a:r>
              <a:rPr lang="it-IT" dirty="0"/>
              <a:t>Riduzione costi di trasporto</a:t>
            </a:r>
          </a:p>
          <a:p>
            <a:endParaRPr lang="it-IT" dirty="0"/>
          </a:p>
        </p:txBody>
      </p:sp>
      <p:sp>
        <p:nvSpPr>
          <p:cNvPr id="4" name="Freccia in giù 3">
            <a:extLst>
              <a:ext uri="{FF2B5EF4-FFF2-40B4-BE49-F238E27FC236}">
                <a16:creationId xmlns:a16="http://schemas.microsoft.com/office/drawing/2014/main" id="{39AC0492-C16F-494B-9384-DEB5AF1E4C4C}"/>
              </a:ext>
            </a:extLst>
          </p:cNvPr>
          <p:cNvSpPr/>
          <p:nvPr/>
        </p:nvSpPr>
        <p:spPr>
          <a:xfrm>
            <a:off x="5126736" y="4210848"/>
            <a:ext cx="484632" cy="587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5261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D5612-6051-4DA1-BA40-B5510697A7BD}"/>
              </a:ext>
            </a:extLst>
          </p:cNvPr>
          <p:cNvSpPr>
            <a:spLocks noGrp="1"/>
          </p:cNvSpPr>
          <p:nvPr>
            <p:ph type="title"/>
          </p:nvPr>
        </p:nvSpPr>
        <p:spPr/>
        <p:txBody>
          <a:bodyPr/>
          <a:lstStyle/>
          <a:p>
            <a:r>
              <a:rPr lang="it-IT" dirty="0"/>
              <a:t>TEORIE STRUTTURALI DELLO SQUILIBRIO</a:t>
            </a:r>
          </a:p>
        </p:txBody>
      </p:sp>
      <p:sp>
        <p:nvSpPr>
          <p:cNvPr id="3" name="Segnaposto contenuto 2">
            <a:extLst>
              <a:ext uri="{FF2B5EF4-FFF2-40B4-BE49-F238E27FC236}">
                <a16:creationId xmlns:a16="http://schemas.microsoft.com/office/drawing/2014/main" id="{642B2786-C0BC-4DE5-859B-EB29C5B857CF}"/>
              </a:ext>
            </a:extLst>
          </p:cNvPr>
          <p:cNvSpPr>
            <a:spLocks noGrp="1"/>
          </p:cNvSpPr>
          <p:nvPr>
            <p:ph idx="1"/>
          </p:nvPr>
        </p:nvSpPr>
        <p:spPr/>
        <p:txBody>
          <a:bodyPr>
            <a:normAutofit fontScale="92500" lnSpcReduction="10000"/>
          </a:bodyPr>
          <a:lstStyle/>
          <a:p>
            <a:r>
              <a:rPr lang="it-IT" dirty="0">
                <a:solidFill>
                  <a:schemeClr val="tx2"/>
                </a:solidFill>
              </a:rPr>
              <a:t>Si afferma un punto di vista olistico già visto con la teorie generale dei sistemi</a:t>
            </a:r>
          </a:p>
          <a:p>
            <a:endParaRPr lang="it-IT" dirty="0">
              <a:solidFill>
                <a:schemeClr val="tx2"/>
              </a:solidFill>
            </a:endParaRPr>
          </a:p>
          <a:p>
            <a:r>
              <a:rPr lang="it-IT" dirty="0">
                <a:solidFill>
                  <a:schemeClr val="tx2"/>
                </a:solidFill>
              </a:rPr>
              <a:t>Alle teorie puntuali che cercano l’interpretazione dei fenomeni di mercato nel dominio dell’economia si affiancano le teorie strutturali alla ricerca di interpretazioni più complesse e sistemiche.</a:t>
            </a:r>
          </a:p>
          <a:p>
            <a:r>
              <a:rPr lang="it-IT" dirty="0">
                <a:solidFill>
                  <a:schemeClr val="tx2"/>
                </a:solidFill>
              </a:rPr>
              <a:t>Questo mutamento è altresì favorito dallo spirito del tempo caratterizzato dal conflitto fra l’idea di società liberale e l’idea socialista</a:t>
            </a:r>
          </a:p>
        </p:txBody>
      </p:sp>
      <p:sp>
        <p:nvSpPr>
          <p:cNvPr id="4" name="Freccia in giù 3">
            <a:extLst>
              <a:ext uri="{FF2B5EF4-FFF2-40B4-BE49-F238E27FC236}">
                <a16:creationId xmlns:a16="http://schemas.microsoft.com/office/drawing/2014/main" id="{0996227E-E633-4824-858A-C08EC90E0BFC}"/>
              </a:ext>
            </a:extLst>
          </p:cNvPr>
          <p:cNvSpPr/>
          <p:nvPr/>
        </p:nvSpPr>
        <p:spPr>
          <a:xfrm>
            <a:off x="5483570" y="2884715"/>
            <a:ext cx="484632" cy="54428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83432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D5612-6051-4DA1-BA40-B5510697A7BD}"/>
              </a:ext>
            </a:extLst>
          </p:cNvPr>
          <p:cNvSpPr>
            <a:spLocks noGrp="1"/>
          </p:cNvSpPr>
          <p:nvPr>
            <p:ph type="title"/>
          </p:nvPr>
        </p:nvSpPr>
        <p:spPr/>
        <p:txBody>
          <a:bodyPr/>
          <a:lstStyle/>
          <a:p>
            <a:r>
              <a:rPr lang="it-IT" dirty="0"/>
              <a:t>TEORIE STRUTTURALI DELLO SQUILIBRIO</a:t>
            </a:r>
          </a:p>
        </p:txBody>
      </p:sp>
      <p:sp>
        <p:nvSpPr>
          <p:cNvPr id="3" name="Segnaposto contenuto 2">
            <a:extLst>
              <a:ext uri="{FF2B5EF4-FFF2-40B4-BE49-F238E27FC236}">
                <a16:creationId xmlns:a16="http://schemas.microsoft.com/office/drawing/2014/main" id="{642B2786-C0BC-4DE5-859B-EB29C5B857CF}"/>
              </a:ext>
            </a:extLst>
          </p:cNvPr>
          <p:cNvSpPr>
            <a:spLocks noGrp="1"/>
          </p:cNvSpPr>
          <p:nvPr>
            <p:ph idx="1"/>
          </p:nvPr>
        </p:nvSpPr>
        <p:spPr/>
        <p:txBody>
          <a:bodyPr>
            <a:normAutofit/>
          </a:bodyPr>
          <a:lstStyle/>
          <a:p>
            <a:r>
              <a:rPr lang="it-IT" dirty="0">
                <a:solidFill>
                  <a:schemeClr val="tx2"/>
                </a:solidFill>
              </a:rPr>
              <a:t>La </a:t>
            </a:r>
            <a:r>
              <a:rPr lang="it-IT" dirty="0">
                <a:solidFill>
                  <a:srgbClr val="FF0000"/>
                </a:solidFill>
              </a:rPr>
              <a:t>teoria della dipendenza </a:t>
            </a:r>
            <a:r>
              <a:rPr lang="it-IT" dirty="0">
                <a:solidFill>
                  <a:schemeClr val="tx2"/>
                </a:solidFill>
              </a:rPr>
              <a:t>costituisce il primo tentativo di affrontare in termini strutturali la configurazione a scala globale dei mercati</a:t>
            </a:r>
          </a:p>
          <a:p>
            <a:r>
              <a:rPr lang="it-IT" dirty="0">
                <a:solidFill>
                  <a:schemeClr val="tx2"/>
                </a:solidFill>
              </a:rPr>
              <a:t>Il concetto di Centro-Periferia influenza le interpretazioni geografiche di tipo dinamico: in particolare la </a:t>
            </a:r>
            <a:r>
              <a:rPr lang="it-IT" dirty="0">
                <a:solidFill>
                  <a:srgbClr val="00B050"/>
                </a:solidFill>
              </a:rPr>
              <a:t>Teoria generale dello sviluppo polarizzato di John Friedman</a:t>
            </a:r>
          </a:p>
          <a:p>
            <a:r>
              <a:rPr lang="it-IT" dirty="0">
                <a:solidFill>
                  <a:schemeClr val="tx2"/>
                </a:solidFill>
              </a:rPr>
              <a:t>Il tentativo più organico di interpretazione di tale dualismo è la </a:t>
            </a:r>
            <a:r>
              <a:rPr lang="it-IT" dirty="0">
                <a:solidFill>
                  <a:srgbClr val="7030A0"/>
                </a:solidFill>
              </a:rPr>
              <a:t>Teoria del Sistema-mondo di Immanuel Wallerstein</a:t>
            </a:r>
          </a:p>
        </p:txBody>
      </p:sp>
    </p:spTree>
    <p:extLst>
      <p:ext uri="{BB962C8B-B14F-4D97-AF65-F5344CB8AC3E}">
        <p14:creationId xmlns:p14="http://schemas.microsoft.com/office/powerpoint/2010/main" val="2270519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7E7B7-ECFE-4EBE-891E-7ACF36E98BF4}"/>
              </a:ext>
            </a:extLst>
          </p:cNvPr>
          <p:cNvSpPr>
            <a:spLocks noGrp="1"/>
          </p:cNvSpPr>
          <p:nvPr>
            <p:ph type="title"/>
          </p:nvPr>
        </p:nvSpPr>
        <p:spPr>
          <a:xfrm>
            <a:off x="838199" y="1244184"/>
            <a:ext cx="10853057" cy="869924"/>
          </a:xfrm>
        </p:spPr>
        <p:txBody>
          <a:bodyPr/>
          <a:lstStyle/>
          <a:p>
            <a:r>
              <a:rPr lang="it-IT" dirty="0"/>
              <a:t>CENTRO-PERIFERIA e SCAMBIO INEGUALE</a:t>
            </a:r>
          </a:p>
        </p:txBody>
      </p:sp>
      <p:pic>
        <p:nvPicPr>
          <p:cNvPr id="5" name="Segnaposto contenuto 4">
            <a:extLst>
              <a:ext uri="{FF2B5EF4-FFF2-40B4-BE49-F238E27FC236}">
                <a16:creationId xmlns:a16="http://schemas.microsoft.com/office/drawing/2014/main" id="{09ECDFD7-41F5-4428-84E6-F75CEAD05791}"/>
              </a:ext>
            </a:extLst>
          </p:cNvPr>
          <p:cNvPicPr>
            <a:picLocks noGrp="1" noChangeAspect="1"/>
          </p:cNvPicPr>
          <p:nvPr>
            <p:ph idx="1"/>
          </p:nvPr>
        </p:nvPicPr>
        <p:blipFill>
          <a:blip r:embed="rId2"/>
          <a:stretch>
            <a:fillRect/>
          </a:stretch>
        </p:blipFill>
        <p:spPr>
          <a:xfrm rot="10800000">
            <a:off x="2484882" y="2293938"/>
            <a:ext cx="7222235" cy="3883025"/>
          </a:xfrm>
        </p:spPr>
      </p:pic>
    </p:spTree>
    <p:extLst>
      <p:ext uri="{BB962C8B-B14F-4D97-AF65-F5344CB8AC3E}">
        <p14:creationId xmlns:p14="http://schemas.microsoft.com/office/powerpoint/2010/main" val="1513813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7E7B7-ECFE-4EBE-891E-7ACF36E98BF4}"/>
              </a:ext>
            </a:extLst>
          </p:cNvPr>
          <p:cNvSpPr>
            <a:spLocks noGrp="1"/>
          </p:cNvSpPr>
          <p:nvPr>
            <p:ph type="title"/>
          </p:nvPr>
        </p:nvSpPr>
        <p:spPr>
          <a:xfrm>
            <a:off x="304800" y="1436914"/>
            <a:ext cx="11560629" cy="677194"/>
          </a:xfrm>
        </p:spPr>
        <p:txBody>
          <a:bodyPr/>
          <a:lstStyle/>
          <a:p>
            <a:pPr algn="ctr"/>
            <a:r>
              <a:rPr lang="it-IT" dirty="0"/>
              <a:t>TEORIA GENERALE DELLO SVILUPPO POLARIZZATO – FRIEDMANN (1929-2017)</a:t>
            </a:r>
          </a:p>
        </p:txBody>
      </p:sp>
      <p:sp>
        <p:nvSpPr>
          <p:cNvPr id="4" name="Segnaposto contenuto 3">
            <a:extLst>
              <a:ext uri="{FF2B5EF4-FFF2-40B4-BE49-F238E27FC236}">
                <a16:creationId xmlns:a16="http://schemas.microsoft.com/office/drawing/2014/main" id="{745D90BF-A8E6-4E3A-9A94-AF9F2B53623E}"/>
              </a:ext>
            </a:extLst>
          </p:cNvPr>
          <p:cNvSpPr>
            <a:spLocks noGrp="1"/>
          </p:cNvSpPr>
          <p:nvPr>
            <p:ph idx="1"/>
          </p:nvPr>
        </p:nvSpPr>
        <p:spPr/>
        <p:txBody>
          <a:bodyPr>
            <a:normAutofit fontScale="92500" lnSpcReduction="10000"/>
          </a:bodyPr>
          <a:lstStyle/>
          <a:p>
            <a:r>
              <a:rPr lang="it-IT" dirty="0"/>
              <a:t>Il problema dello sviluppo viene messo in relazione con l’evoluzione dei rapporti tra i centri che compongono l’armatura urbana di un paese e fra questi e le aree circostanti. </a:t>
            </a:r>
          </a:p>
          <a:p>
            <a:r>
              <a:rPr lang="it-IT" dirty="0">
                <a:solidFill>
                  <a:srgbClr val="FF0000"/>
                </a:solidFill>
              </a:rPr>
              <a:t>Ad ogni stadio dello sviluppo economico corrisponderà uno specifico modello di organizzazione spaziale, il quale a sua volta si trasformerà con il procedere dello sviluppo.</a:t>
            </a:r>
          </a:p>
          <a:p>
            <a:r>
              <a:rPr lang="it-IT" dirty="0"/>
              <a:t>Il sistema economico viene così presentato come un tutto strutturato: i maggiori centri urbani rappresentano gli elementi trainanti del sistema, ad essi si contrappongono la “dipendenza” di un’ampia periferia che muta nel tempo le proprie funzioni, pur rimanendo subordinata al centro.</a:t>
            </a:r>
            <a:endParaRPr lang="it-IT" sz="2400" dirty="0">
              <a:solidFill>
                <a:srgbClr val="FF0000"/>
              </a:solidFill>
            </a:endParaRPr>
          </a:p>
          <a:p>
            <a:endParaRPr lang="it-IT" dirty="0"/>
          </a:p>
        </p:txBody>
      </p:sp>
    </p:spTree>
    <p:extLst>
      <p:ext uri="{BB962C8B-B14F-4D97-AF65-F5344CB8AC3E}">
        <p14:creationId xmlns:p14="http://schemas.microsoft.com/office/powerpoint/2010/main" val="4148941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7E7B7-ECFE-4EBE-891E-7ACF36E98BF4}"/>
              </a:ext>
            </a:extLst>
          </p:cNvPr>
          <p:cNvSpPr>
            <a:spLocks noGrp="1"/>
          </p:cNvSpPr>
          <p:nvPr>
            <p:ph type="title"/>
          </p:nvPr>
        </p:nvSpPr>
        <p:spPr>
          <a:xfrm>
            <a:off x="304800" y="1436914"/>
            <a:ext cx="11560629" cy="677194"/>
          </a:xfrm>
        </p:spPr>
        <p:txBody>
          <a:bodyPr/>
          <a:lstStyle/>
          <a:p>
            <a:pPr algn="ctr"/>
            <a:r>
              <a:rPr lang="it-IT" dirty="0"/>
              <a:t>TEORIA GENERALE DELLO SVILUPPO POLARIZZATO – FRIEDMANN (1929-2017)</a:t>
            </a:r>
          </a:p>
        </p:txBody>
      </p:sp>
      <p:sp>
        <p:nvSpPr>
          <p:cNvPr id="4" name="Segnaposto contenuto 3">
            <a:extLst>
              <a:ext uri="{FF2B5EF4-FFF2-40B4-BE49-F238E27FC236}">
                <a16:creationId xmlns:a16="http://schemas.microsoft.com/office/drawing/2014/main" id="{745D90BF-A8E6-4E3A-9A94-AF9F2B53623E}"/>
              </a:ext>
            </a:extLst>
          </p:cNvPr>
          <p:cNvSpPr>
            <a:spLocks noGrp="1"/>
          </p:cNvSpPr>
          <p:nvPr>
            <p:ph idx="1"/>
          </p:nvPr>
        </p:nvSpPr>
        <p:spPr>
          <a:xfrm>
            <a:off x="152399" y="2293495"/>
            <a:ext cx="11941629" cy="4009334"/>
          </a:xfrm>
        </p:spPr>
        <p:txBody>
          <a:bodyPr>
            <a:normAutofit fontScale="77500" lnSpcReduction="20000"/>
          </a:bodyPr>
          <a:lstStyle/>
          <a:p>
            <a:pPr marL="0" indent="0" algn="l">
              <a:buNone/>
            </a:pPr>
            <a:r>
              <a:rPr lang="it-IT" sz="2800" dirty="0"/>
              <a:t>4 tipi di sottoinsiemi funzionali:</a:t>
            </a:r>
          </a:p>
          <a:p>
            <a:pPr marL="0" indent="0" algn="l">
              <a:buNone/>
            </a:pPr>
            <a:r>
              <a:rPr lang="it-IT" sz="2800" dirty="0">
                <a:solidFill>
                  <a:srgbClr val="FF66CC"/>
                </a:solidFill>
              </a:rPr>
              <a:t>1. </a:t>
            </a:r>
            <a:r>
              <a:rPr lang="it-IT" sz="2800" i="1" dirty="0">
                <a:solidFill>
                  <a:srgbClr val="FF66CC"/>
                </a:solidFill>
              </a:rPr>
              <a:t>Un centro urbano-industriale (core region)</a:t>
            </a:r>
            <a:r>
              <a:rPr lang="it-IT" sz="2800" dirty="0"/>
              <a:t>, caratterizzato da elevate concentrazioni di tecnologia, di capitale e di lavoro, sistemi infrastrutturali ed elevati tassi di crescita</a:t>
            </a:r>
          </a:p>
          <a:p>
            <a:pPr marL="0" indent="0" algn="l">
              <a:buNone/>
            </a:pPr>
            <a:r>
              <a:rPr lang="it-IT" sz="2800" dirty="0">
                <a:solidFill>
                  <a:srgbClr val="92D050"/>
                </a:solidFill>
              </a:rPr>
              <a:t>2. </a:t>
            </a:r>
            <a:r>
              <a:rPr lang="it-IT" sz="2800" i="1" dirty="0">
                <a:solidFill>
                  <a:srgbClr val="92D050"/>
                </a:solidFill>
              </a:rPr>
              <a:t>Aree periferiche ben collegate a quelle centrali</a:t>
            </a:r>
            <a:r>
              <a:rPr lang="it-IT" sz="2800" dirty="0"/>
              <a:t>, periferiche rispetto al centro e da questo economicamente dipendenti, caratterizzate da un intenso utilizzo delle risorse, da fenomeni di immigrazione e da una sostenuta crescita economica (ad esempio, sempre a scala globale i paesi di recente industrializzazione, come parte dell'America del sud o del sud-est asiatico). </a:t>
            </a:r>
          </a:p>
          <a:p>
            <a:pPr marL="0" indent="0" algn="l">
              <a:buNone/>
            </a:pPr>
            <a:r>
              <a:rPr lang="it-IT" dirty="0">
                <a:solidFill>
                  <a:srgbClr val="7030A0"/>
                </a:solidFill>
              </a:rPr>
              <a:t>3</a:t>
            </a:r>
            <a:r>
              <a:rPr lang="it-IT" sz="2800" dirty="0">
                <a:solidFill>
                  <a:srgbClr val="7030A0"/>
                </a:solidFill>
              </a:rPr>
              <a:t>. </a:t>
            </a:r>
            <a:r>
              <a:rPr lang="it-IT" sz="2800" i="1" dirty="0">
                <a:solidFill>
                  <a:srgbClr val="7030A0"/>
                </a:solidFill>
              </a:rPr>
              <a:t>Aree di frontiera</a:t>
            </a:r>
            <a:r>
              <a:rPr lang="it-IT" sz="2800" dirty="0"/>
              <a:t>, dove l’immigrazione è strettamente correlata con lo sfruttamento recente delle risorse (la foresta amazzonica, il centro dell'Australia, ecc.);</a:t>
            </a:r>
          </a:p>
          <a:p>
            <a:pPr marL="0" indent="0" algn="l">
              <a:buNone/>
            </a:pPr>
            <a:r>
              <a:rPr lang="it-IT" sz="2800" dirty="0">
                <a:solidFill>
                  <a:srgbClr val="00B0F0"/>
                </a:solidFill>
              </a:rPr>
              <a:t>4. </a:t>
            </a:r>
            <a:r>
              <a:rPr lang="it-IT" sz="2800" i="1" dirty="0">
                <a:solidFill>
                  <a:srgbClr val="00B0F0"/>
                </a:solidFill>
              </a:rPr>
              <a:t>Aree periferiche in via di marginalizzazione</a:t>
            </a:r>
            <a:r>
              <a:rPr lang="it-IT" sz="2800" dirty="0"/>
              <a:t>, collocate in posizione funzionale ancor più periferica delle precedenti, coinvolte in processi di declino economico, emigrazione e devalorizzazione delle potenzialità regionali (molte aree dell'Africa, ma anche parti dell'Europa meridionale, dell'America centrale, dell'Asia centrale…)</a:t>
            </a:r>
            <a:endParaRPr lang="it-IT" sz="2800" dirty="0">
              <a:solidFill>
                <a:srgbClr val="FF0000"/>
              </a:solidFill>
            </a:endParaRPr>
          </a:p>
        </p:txBody>
      </p:sp>
    </p:spTree>
    <p:extLst>
      <p:ext uri="{BB962C8B-B14F-4D97-AF65-F5344CB8AC3E}">
        <p14:creationId xmlns:p14="http://schemas.microsoft.com/office/powerpoint/2010/main" val="2625413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7E7B7-ECFE-4EBE-891E-7ACF36E98BF4}"/>
              </a:ext>
            </a:extLst>
          </p:cNvPr>
          <p:cNvSpPr>
            <a:spLocks noGrp="1"/>
          </p:cNvSpPr>
          <p:nvPr>
            <p:ph type="title"/>
          </p:nvPr>
        </p:nvSpPr>
        <p:spPr>
          <a:xfrm>
            <a:off x="304800" y="1436914"/>
            <a:ext cx="11560629" cy="677194"/>
          </a:xfrm>
        </p:spPr>
        <p:txBody>
          <a:bodyPr/>
          <a:lstStyle/>
          <a:p>
            <a:pPr algn="ctr"/>
            <a:r>
              <a:rPr lang="it-IT" dirty="0"/>
              <a:t>TEORIA GENERALE DELLO SVILUPPO POLARIZZATO – FRIEDMANN (1929-2017)</a:t>
            </a:r>
          </a:p>
        </p:txBody>
      </p:sp>
      <p:sp>
        <p:nvSpPr>
          <p:cNvPr id="4" name="Segnaposto contenuto 3">
            <a:extLst>
              <a:ext uri="{FF2B5EF4-FFF2-40B4-BE49-F238E27FC236}">
                <a16:creationId xmlns:a16="http://schemas.microsoft.com/office/drawing/2014/main" id="{745D90BF-A8E6-4E3A-9A94-AF9F2B53623E}"/>
              </a:ext>
            </a:extLst>
          </p:cNvPr>
          <p:cNvSpPr>
            <a:spLocks noGrp="1"/>
          </p:cNvSpPr>
          <p:nvPr>
            <p:ph idx="1"/>
          </p:nvPr>
        </p:nvSpPr>
        <p:spPr>
          <a:xfrm>
            <a:off x="152399" y="2293495"/>
            <a:ext cx="11941629" cy="4009334"/>
          </a:xfrm>
        </p:spPr>
        <p:txBody>
          <a:bodyPr>
            <a:normAutofit fontScale="85000" lnSpcReduction="20000"/>
          </a:bodyPr>
          <a:lstStyle/>
          <a:p>
            <a:r>
              <a:rPr lang="it-IT" sz="2800" dirty="0"/>
              <a:t>Friedmann introduce così una "dimensione sociale" che era ancora assente nelle precedenti teorie della polarizzazione, interessandosi in particolare al ruolo delle </a:t>
            </a:r>
            <a:r>
              <a:rPr lang="it-IT" sz="2800" i="1" dirty="0"/>
              <a:t>élites </a:t>
            </a:r>
            <a:r>
              <a:rPr lang="it-IT" sz="2800" dirty="0"/>
              <a:t>(dei gruppi sociali dominanti nei centri e nelle periferie).</a:t>
            </a:r>
          </a:p>
          <a:p>
            <a:r>
              <a:rPr lang="it-IT" sz="2800" dirty="0"/>
              <a:t>Il rapporto centro - periferia appare così definibile nei termini di una dinamica variegata e complessa, riconducibile ad alcuni meccanismi fondamentali:</a:t>
            </a:r>
          </a:p>
          <a:p>
            <a:pPr marL="0" indent="0">
              <a:buNone/>
            </a:pPr>
            <a:r>
              <a:rPr lang="it-IT" sz="2800" dirty="0"/>
              <a:t>1. </a:t>
            </a:r>
            <a:r>
              <a:rPr lang="it-IT" sz="2800" i="1" dirty="0"/>
              <a:t>Effetto di dominio del centro sulla periferia</a:t>
            </a:r>
          </a:p>
          <a:p>
            <a:pPr marL="0" indent="0">
              <a:buNone/>
            </a:pPr>
            <a:r>
              <a:rPr lang="it-IT" sz="2800" dirty="0"/>
              <a:t>2. </a:t>
            </a:r>
            <a:r>
              <a:rPr lang="it-IT" sz="2800" i="1" dirty="0"/>
              <a:t>Effetto informativo</a:t>
            </a:r>
            <a:r>
              <a:rPr lang="it-IT" sz="2800" dirty="0"/>
              <a:t>: l'aumento delle interazioni nel centro permette più facilmente di sviluppare delle innovazioni</a:t>
            </a:r>
          </a:p>
          <a:p>
            <a:pPr marL="0" indent="0">
              <a:buNone/>
            </a:pPr>
            <a:r>
              <a:rPr lang="it-IT" sz="2800" dirty="0"/>
              <a:t>3. </a:t>
            </a:r>
            <a:r>
              <a:rPr lang="it-IT" sz="2800" i="1" dirty="0"/>
              <a:t>Effetto psicologico</a:t>
            </a:r>
            <a:r>
              <a:rPr lang="it-IT" sz="2800" dirty="0"/>
              <a:t>, riferito alla creazione nel centro di condizioni favorevoli all'innovazione</a:t>
            </a:r>
          </a:p>
          <a:p>
            <a:pPr marL="0" indent="0">
              <a:buNone/>
            </a:pPr>
            <a:r>
              <a:rPr lang="it-IT" sz="2800" dirty="0"/>
              <a:t>4. </a:t>
            </a:r>
            <a:r>
              <a:rPr lang="it-IT" sz="2800" i="1" dirty="0"/>
              <a:t>Effetto di modernizzazione</a:t>
            </a:r>
            <a:r>
              <a:rPr lang="it-IT" sz="2800" dirty="0"/>
              <a:t>: la creazione nel centro di strutture che stimolano l'attività</a:t>
            </a:r>
            <a:endParaRPr lang="it-IT" sz="2800" dirty="0">
              <a:solidFill>
                <a:srgbClr val="FF0000"/>
              </a:solidFill>
            </a:endParaRPr>
          </a:p>
          <a:p>
            <a:pPr marL="0" indent="0" algn="l">
              <a:buNone/>
            </a:pPr>
            <a:endParaRPr lang="it-IT" sz="2800" dirty="0">
              <a:solidFill>
                <a:srgbClr val="FF0000"/>
              </a:solidFill>
            </a:endParaRPr>
          </a:p>
        </p:txBody>
      </p:sp>
    </p:spTree>
    <p:extLst>
      <p:ext uri="{BB962C8B-B14F-4D97-AF65-F5344CB8AC3E}">
        <p14:creationId xmlns:p14="http://schemas.microsoft.com/office/powerpoint/2010/main" val="3347389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A7E7B7-ECFE-4EBE-891E-7ACF36E98BF4}"/>
              </a:ext>
            </a:extLst>
          </p:cNvPr>
          <p:cNvSpPr>
            <a:spLocks noGrp="1"/>
          </p:cNvSpPr>
          <p:nvPr>
            <p:ph type="title"/>
          </p:nvPr>
        </p:nvSpPr>
        <p:spPr>
          <a:xfrm>
            <a:off x="304800" y="1436914"/>
            <a:ext cx="11560629" cy="677194"/>
          </a:xfrm>
        </p:spPr>
        <p:txBody>
          <a:bodyPr/>
          <a:lstStyle/>
          <a:p>
            <a:pPr algn="ctr"/>
            <a:r>
              <a:rPr lang="it-IT" dirty="0"/>
              <a:t>TEORIA GENERALE DELLO SVILUPPO POLARIZZATO – FRIEDMANN (1929-2017)</a:t>
            </a:r>
          </a:p>
        </p:txBody>
      </p:sp>
      <p:sp>
        <p:nvSpPr>
          <p:cNvPr id="4" name="Segnaposto contenuto 3">
            <a:extLst>
              <a:ext uri="{FF2B5EF4-FFF2-40B4-BE49-F238E27FC236}">
                <a16:creationId xmlns:a16="http://schemas.microsoft.com/office/drawing/2014/main" id="{745D90BF-A8E6-4E3A-9A94-AF9F2B53623E}"/>
              </a:ext>
            </a:extLst>
          </p:cNvPr>
          <p:cNvSpPr>
            <a:spLocks noGrp="1"/>
          </p:cNvSpPr>
          <p:nvPr>
            <p:ph idx="1"/>
          </p:nvPr>
        </p:nvSpPr>
        <p:spPr>
          <a:xfrm>
            <a:off x="152399" y="2293495"/>
            <a:ext cx="11941629" cy="4009334"/>
          </a:xfrm>
        </p:spPr>
        <p:txBody>
          <a:bodyPr>
            <a:normAutofit fontScale="92500" lnSpcReduction="20000"/>
          </a:bodyPr>
          <a:lstStyle/>
          <a:p>
            <a:r>
              <a:rPr lang="it-IT" sz="2800" dirty="0">
                <a:solidFill>
                  <a:srgbClr val="FF0000"/>
                </a:solidFill>
              </a:rPr>
              <a:t>4 FASI DI SVILUPPO:</a:t>
            </a:r>
          </a:p>
          <a:p>
            <a:pPr marL="457200" indent="-457200">
              <a:buAutoNum type="arabicParenR"/>
            </a:pPr>
            <a:r>
              <a:rPr lang="it-IT" sz="2800" dirty="0"/>
              <a:t>FASE PREINDUSTRIALE: equilibrio rete urbana, economie regionali basate sullo sfruttamento risorse locali (agricoltura, allevamento)</a:t>
            </a:r>
          </a:p>
          <a:p>
            <a:pPr marL="457200" indent="-457200">
              <a:buAutoNum type="arabicParenR"/>
            </a:pPr>
            <a:r>
              <a:rPr lang="it-IT" sz="2800" dirty="0"/>
              <a:t>INDUSTRIALIZZAZIONE INCIPIENTE: si affermano fenomeni di squilibrio tra centro e resto del territorio. Domina il polo centrale e accentua gli squilibri regionali. Si attiva la cd. Spirale della povertà che richiede l’intervento di politiche regionali</a:t>
            </a:r>
          </a:p>
          <a:p>
            <a:pPr marL="457200" indent="-457200">
              <a:buAutoNum type="arabicParenR"/>
            </a:pPr>
            <a:r>
              <a:rPr lang="it-IT" sz="2800" dirty="0"/>
              <a:t>STADIO DI MATURITA’: elevati consumi di massa, scomposizione periferia con affermazione di centri strategici che bilanciano l’egemonia del centro. Si evolve l’armatura urbana in un sistema di centri interdipendenti</a:t>
            </a:r>
          </a:p>
          <a:p>
            <a:pPr marL="457200" indent="-457200">
              <a:buAutoNum type="arabicParenR"/>
            </a:pPr>
            <a:r>
              <a:rPr lang="it-IT" sz="2800" dirty="0"/>
              <a:t>SISTEMA SPAZIALE DI CENTRI FUNZIONALMENTE INTERDIPENDENTI: gerarchia strutturata di centri urbani, integrazione economica funzionale</a:t>
            </a:r>
          </a:p>
          <a:p>
            <a:pPr marL="0" indent="0" algn="l">
              <a:buNone/>
            </a:pPr>
            <a:endParaRPr lang="it-IT" sz="2800" dirty="0">
              <a:solidFill>
                <a:srgbClr val="FF0000"/>
              </a:solidFill>
            </a:endParaRPr>
          </a:p>
        </p:txBody>
      </p:sp>
    </p:spTree>
    <p:extLst>
      <p:ext uri="{BB962C8B-B14F-4D97-AF65-F5344CB8AC3E}">
        <p14:creationId xmlns:p14="http://schemas.microsoft.com/office/powerpoint/2010/main" val="2137956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F647D-6721-4831-9B25-1E9104D659E7}"/>
              </a:ext>
            </a:extLst>
          </p:cNvPr>
          <p:cNvSpPr>
            <a:spLocks noGrp="1"/>
          </p:cNvSpPr>
          <p:nvPr>
            <p:ph type="title"/>
          </p:nvPr>
        </p:nvSpPr>
        <p:spPr/>
        <p:txBody>
          <a:bodyPr/>
          <a:lstStyle/>
          <a:p>
            <a:r>
              <a:rPr lang="it-IT" dirty="0"/>
              <a:t>TEORIA DEL SISTEMA MONDO – IMMANUEL WALLERSTEIN (1930-2019)</a:t>
            </a:r>
          </a:p>
        </p:txBody>
      </p:sp>
      <p:sp>
        <p:nvSpPr>
          <p:cNvPr id="3" name="Segnaposto contenuto 2">
            <a:extLst>
              <a:ext uri="{FF2B5EF4-FFF2-40B4-BE49-F238E27FC236}">
                <a16:creationId xmlns:a16="http://schemas.microsoft.com/office/drawing/2014/main" id="{9BC40572-D848-442B-BD7D-372A3C16081A}"/>
              </a:ext>
            </a:extLst>
          </p:cNvPr>
          <p:cNvSpPr>
            <a:spLocks noGrp="1"/>
          </p:cNvSpPr>
          <p:nvPr>
            <p:ph idx="1"/>
          </p:nvPr>
        </p:nvSpPr>
        <p:spPr>
          <a:xfrm>
            <a:off x="-174171" y="2293495"/>
            <a:ext cx="12279085" cy="4009334"/>
          </a:xfrm>
        </p:spPr>
        <p:txBody>
          <a:bodyPr>
            <a:normAutofit fontScale="70000" lnSpcReduction="20000"/>
          </a:bodyPr>
          <a:lstStyle/>
          <a:p>
            <a:r>
              <a:rPr lang="it-IT" dirty="0"/>
              <a:t>Non solo una teoria ma una scuola di pensiero</a:t>
            </a:r>
          </a:p>
          <a:p>
            <a:r>
              <a:rPr lang="it-IT" dirty="0"/>
              <a:t>Secondo W. il capitalismo si presenta nei termini di una economia-mondo (spazio caratterizzato da una molteplicità di sistemi politici e di culture, ma da un’unica divisione del lavoro).</a:t>
            </a:r>
          </a:p>
          <a:p>
            <a:r>
              <a:rPr lang="it-IT" dirty="0"/>
              <a:t>Le singole entità che compongono questo spazio sono organicamente connesse tra loro, ergo i mutamenti che si producono all’interno di ciascuna di esse devono essere necessariamente studiati analizzando la totalità di cui formano parte, attraverso un approccio che tenga il più possibile conto di come il sistema si è storicamente evoluto nel suo complesso</a:t>
            </a:r>
          </a:p>
          <a:p>
            <a:r>
              <a:rPr lang="it-IT" dirty="0"/>
              <a:t>I sistemi-mondo sono caratterizzati da una divisione del lavoro gerarchicamente organizzata su tre livelli: il centro, la periferia e la semi-periferia</a:t>
            </a:r>
          </a:p>
          <a:p>
            <a:r>
              <a:rPr lang="it-IT" dirty="0"/>
              <a:t>Gli Stati industrializzati rappresentano il centro del sistema, verso cui confluiscono materie prime ed altri prodotti a basso costo dalle aree periferiche. </a:t>
            </a:r>
          </a:p>
          <a:p>
            <a:r>
              <a:rPr lang="it-IT" dirty="0"/>
              <a:t>Poiché le merci prodotte dal centro – dove la tecnologia è più avanzata – incorporano una quantità di lavoro minore rispetto a quelle della periferia – dove i salari sono più bassi –, nello scambio tra le une e le altre avviene un trasferimento netto di surplus a favore del centro. </a:t>
            </a:r>
          </a:p>
        </p:txBody>
      </p:sp>
    </p:spTree>
    <p:extLst>
      <p:ext uri="{BB962C8B-B14F-4D97-AF65-F5344CB8AC3E}">
        <p14:creationId xmlns:p14="http://schemas.microsoft.com/office/powerpoint/2010/main" val="24565248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6FAE6-AA8C-4600-B43B-904ED65DC4DA}"/>
              </a:ext>
            </a:extLst>
          </p:cNvPr>
          <p:cNvSpPr>
            <a:spLocks noGrp="1"/>
          </p:cNvSpPr>
          <p:nvPr>
            <p:ph type="title"/>
          </p:nvPr>
        </p:nvSpPr>
        <p:spPr/>
        <p:txBody>
          <a:bodyPr/>
          <a:lstStyle/>
          <a:p>
            <a:pPr algn="ctr"/>
            <a:r>
              <a:rPr lang="it-IT" dirty="0"/>
              <a:t>LE TEORIE POST-FORDISTE</a:t>
            </a:r>
          </a:p>
        </p:txBody>
      </p:sp>
      <p:sp>
        <p:nvSpPr>
          <p:cNvPr id="3" name="Segnaposto contenuto 2">
            <a:extLst>
              <a:ext uri="{FF2B5EF4-FFF2-40B4-BE49-F238E27FC236}">
                <a16:creationId xmlns:a16="http://schemas.microsoft.com/office/drawing/2014/main" id="{BE5C6FB7-4520-4555-A47C-AC6980F9CDAD}"/>
              </a:ext>
            </a:extLst>
          </p:cNvPr>
          <p:cNvSpPr>
            <a:spLocks noGrp="1"/>
          </p:cNvSpPr>
          <p:nvPr>
            <p:ph idx="1"/>
          </p:nvPr>
        </p:nvSpPr>
        <p:spPr>
          <a:xfrm>
            <a:off x="-1" y="2114108"/>
            <a:ext cx="12083143" cy="4062855"/>
          </a:xfrm>
        </p:spPr>
        <p:txBody>
          <a:bodyPr>
            <a:normAutofit fontScale="92500" lnSpcReduction="20000"/>
          </a:bodyPr>
          <a:lstStyle/>
          <a:p>
            <a:r>
              <a:rPr lang="it-IT" dirty="0"/>
              <a:t>Anni 70: industria vittima del proprio successo</a:t>
            </a:r>
          </a:p>
          <a:p>
            <a:endParaRPr lang="it-IT" dirty="0"/>
          </a:p>
          <a:p>
            <a:endParaRPr lang="it-IT" dirty="0"/>
          </a:p>
          <a:p>
            <a:r>
              <a:rPr lang="it-IT" dirty="0"/>
              <a:t>Aumento costi (soprattutto lavoro)</a:t>
            </a:r>
          </a:p>
          <a:p>
            <a:r>
              <a:rPr lang="it-IT" dirty="0"/>
              <a:t>Transizione verso specializzazioni terziarie</a:t>
            </a:r>
          </a:p>
          <a:p>
            <a:pPr marL="0" indent="0">
              <a:buNone/>
            </a:pPr>
            <a:r>
              <a:rPr lang="it-IT" dirty="0"/>
              <a:t>Il tutto innesca negli anni 70:</a:t>
            </a:r>
          </a:p>
          <a:p>
            <a:pPr>
              <a:buFontTx/>
              <a:buChar char="-"/>
            </a:pPr>
            <a:r>
              <a:rPr lang="it-IT" dirty="0"/>
              <a:t>la cd. </a:t>
            </a:r>
            <a:r>
              <a:rPr lang="it-IT" dirty="0">
                <a:solidFill>
                  <a:srgbClr val="FF0000"/>
                </a:solidFill>
              </a:rPr>
              <a:t>CRISI DEL FORDISMO</a:t>
            </a:r>
          </a:p>
          <a:p>
            <a:pPr>
              <a:buFontTx/>
              <a:buChar char="-"/>
            </a:pPr>
            <a:r>
              <a:rPr lang="it-IT" dirty="0"/>
              <a:t>Una recessione decennale in condizioni inflattive caratterizzata da 2 shock petroliferi (1973 e 1979)</a:t>
            </a:r>
          </a:p>
          <a:p>
            <a:pPr>
              <a:buFontTx/>
              <a:buChar char="-"/>
            </a:pPr>
            <a:r>
              <a:rPr lang="it-IT" dirty="0"/>
              <a:t>Forti tensioni sui mercati e si prezzi delle materie prime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Freccia in giù 3">
            <a:extLst>
              <a:ext uri="{FF2B5EF4-FFF2-40B4-BE49-F238E27FC236}">
                <a16:creationId xmlns:a16="http://schemas.microsoft.com/office/drawing/2014/main" id="{27F8FB48-84D7-4487-B845-56590422680C}"/>
              </a:ext>
            </a:extLst>
          </p:cNvPr>
          <p:cNvSpPr/>
          <p:nvPr/>
        </p:nvSpPr>
        <p:spPr>
          <a:xfrm>
            <a:off x="4830427" y="2525486"/>
            <a:ext cx="484632" cy="54428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0145384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6FAE6-AA8C-4600-B43B-904ED65DC4DA}"/>
              </a:ext>
            </a:extLst>
          </p:cNvPr>
          <p:cNvSpPr>
            <a:spLocks noGrp="1"/>
          </p:cNvSpPr>
          <p:nvPr>
            <p:ph type="title"/>
          </p:nvPr>
        </p:nvSpPr>
        <p:spPr/>
        <p:txBody>
          <a:bodyPr/>
          <a:lstStyle/>
          <a:p>
            <a:pPr algn="ctr"/>
            <a:r>
              <a:rPr lang="it-IT" dirty="0"/>
              <a:t>LE TEORIE POST-FORDISTE</a:t>
            </a:r>
          </a:p>
        </p:txBody>
      </p:sp>
      <p:sp>
        <p:nvSpPr>
          <p:cNvPr id="3" name="Segnaposto contenuto 2">
            <a:extLst>
              <a:ext uri="{FF2B5EF4-FFF2-40B4-BE49-F238E27FC236}">
                <a16:creationId xmlns:a16="http://schemas.microsoft.com/office/drawing/2014/main" id="{BE5C6FB7-4520-4555-A47C-AC6980F9CDAD}"/>
              </a:ext>
            </a:extLst>
          </p:cNvPr>
          <p:cNvSpPr>
            <a:spLocks noGrp="1"/>
          </p:cNvSpPr>
          <p:nvPr>
            <p:ph idx="1"/>
          </p:nvPr>
        </p:nvSpPr>
        <p:spPr>
          <a:xfrm>
            <a:off x="-1" y="2114108"/>
            <a:ext cx="12083143" cy="4062855"/>
          </a:xfrm>
        </p:spPr>
        <p:txBody>
          <a:bodyPr>
            <a:normAutofit lnSpcReduction="10000"/>
          </a:bodyPr>
          <a:lstStyle/>
          <a:p>
            <a:r>
              <a:rPr lang="it-IT" dirty="0"/>
              <a:t>Da questa crisi si uscirà con la severa ristrutturazione dell’economia mondiale che inizia negli anni 80</a:t>
            </a:r>
          </a:p>
          <a:p>
            <a:endParaRPr lang="it-IT" dirty="0"/>
          </a:p>
          <a:p>
            <a:r>
              <a:rPr lang="it-IT" dirty="0"/>
              <a:t>GLOBALIZZAZIONE:</a:t>
            </a:r>
          </a:p>
          <a:p>
            <a:pPr>
              <a:buFontTx/>
              <a:buChar char="-"/>
            </a:pPr>
            <a:r>
              <a:rPr lang="it-IT" dirty="0"/>
              <a:t>Integrazione mercati interni</a:t>
            </a:r>
          </a:p>
          <a:p>
            <a:pPr>
              <a:buFontTx/>
              <a:buChar char="-"/>
            </a:pPr>
            <a:r>
              <a:rPr lang="it-IT" dirty="0"/>
              <a:t>Migrazione specializzazione industriale dal Centro a nuovi spazi di industrializzazione (Asia orientale e sopr. Cina)</a:t>
            </a:r>
          </a:p>
          <a:p>
            <a:r>
              <a:rPr lang="it-IT" dirty="0"/>
              <a:t>Nuovi spazi produttivi</a:t>
            </a:r>
          </a:p>
          <a:p>
            <a:r>
              <a:rPr lang="it-IT" dirty="0"/>
              <a:t>Nuovi scenari per l’economia mondiale</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Freccia in giù 3">
            <a:extLst>
              <a:ext uri="{FF2B5EF4-FFF2-40B4-BE49-F238E27FC236}">
                <a16:creationId xmlns:a16="http://schemas.microsoft.com/office/drawing/2014/main" id="{27F8FB48-84D7-4487-B845-56590422680C}"/>
              </a:ext>
            </a:extLst>
          </p:cNvPr>
          <p:cNvSpPr/>
          <p:nvPr/>
        </p:nvSpPr>
        <p:spPr>
          <a:xfrm>
            <a:off x="4928399" y="2984032"/>
            <a:ext cx="484632" cy="54428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5014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MODELLO DI VON THUNEN (1783-1850)</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fontScale="92500" lnSpcReduction="20000"/>
          </a:bodyPr>
          <a:lstStyle/>
          <a:p>
            <a:r>
              <a:rPr lang="it-IT" dirty="0"/>
              <a:t>Il punto di avvio della separazione tra teoria economica pura e teoria spaziale pura risale all’economista tedesco Johann H. Von Thünen</a:t>
            </a:r>
          </a:p>
          <a:p>
            <a:r>
              <a:rPr lang="it-IT" dirty="0"/>
              <a:t>Riconosciuto fondatore dell’ECONOMIA DELLO SPAZIO</a:t>
            </a:r>
          </a:p>
          <a:p>
            <a:r>
              <a:rPr lang="it-IT" dirty="0"/>
              <a:t>Pioniere, solo nel XX secolo verrà riconosciuta la portata della sua metodologia, della logica e del linguaggio introdotti.</a:t>
            </a:r>
          </a:p>
          <a:p>
            <a:r>
              <a:rPr lang="it-IT" dirty="0"/>
              <a:t>PROPRIETARIO FONDIARIO: osservò come le distinte colture agricole si localizzassero attorno al mercato formando anelli concentrici per massimizzare la rendita agraria.</a:t>
            </a:r>
          </a:p>
          <a:p>
            <a:r>
              <a:rPr lang="it-IT" dirty="0"/>
              <a:t>per Von Thünen l’elemento di differenziazione è la </a:t>
            </a:r>
            <a:r>
              <a:rPr lang="it-IT" dirty="0">
                <a:solidFill>
                  <a:srgbClr val="0070C0"/>
                </a:solidFill>
              </a:rPr>
              <a:t>DISTANZA</a:t>
            </a:r>
            <a:r>
              <a:rPr lang="it-IT" dirty="0">
                <a:solidFill>
                  <a:srgbClr val="FFFF00"/>
                </a:solidFill>
              </a:rPr>
              <a:t> </a:t>
            </a:r>
            <a:r>
              <a:rPr lang="it-IT" dirty="0"/>
              <a:t>delle terre dal mercato, che determina l’ammontare dei costi di trasporto</a:t>
            </a:r>
          </a:p>
          <a:p>
            <a:r>
              <a:rPr lang="it-IT" dirty="0"/>
              <a:t>Il concetto chiave è  la </a:t>
            </a:r>
            <a:r>
              <a:rPr lang="it-IT" dirty="0">
                <a:solidFill>
                  <a:srgbClr val="FF0000"/>
                </a:solidFill>
              </a:rPr>
              <a:t>rendita di posizione</a:t>
            </a:r>
          </a:p>
          <a:p>
            <a:endParaRPr lang="it-IT" dirty="0"/>
          </a:p>
          <a:p>
            <a:endParaRPr lang="it-IT" dirty="0"/>
          </a:p>
        </p:txBody>
      </p:sp>
    </p:spTree>
    <p:extLst>
      <p:ext uri="{BB962C8B-B14F-4D97-AF65-F5344CB8AC3E}">
        <p14:creationId xmlns:p14="http://schemas.microsoft.com/office/powerpoint/2010/main" val="480837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B6FAE6-AA8C-4600-B43B-904ED65DC4DA}"/>
              </a:ext>
            </a:extLst>
          </p:cNvPr>
          <p:cNvSpPr>
            <a:spLocks noGrp="1"/>
          </p:cNvSpPr>
          <p:nvPr>
            <p:ph type="title"/>
          </p:nvPr>
        </p:nvSpPr>
        <p:spPr/>
        <p:txBody>
          <a:bodyPr/>
          <a:lstStyle/>
          <a:p>
            <a:pPr algn="ctr"/>
            <a:r>
              <a:rPr lang="it-IT" dirty="0"/>
              <a:t>LE TEORIE POST-FORDISTE</a:t>
            </a:r>
          </a:p>
        </p:txBody>
      </p:sp>
      <p:sp>
        <p:nvSpPr>
          <p:cNvPr id="3" name="Segnaposto contenuto 2">
            <a:extLst>
              <a:ext uri="{FF2B5EF4-FFF2-40B4-BE49-F238E27FC236}">
                <a16:creationId xmlns:a16="http://schemas.microsoft.com/office/drawing/2014/main" id="{BE5C6FB7-4520-4555-A47C-AC6980F9CDAD}"/>
              </a:ext>
            </a:extLst>
          </p:cNvPr>
          <p:cNvSpPr>
            <a:spLocks noGrp="1"/>
          </p:cNvSpPr>
          <p:nvPr>
            <p:ph idx="1"/>
          </p:nvPr>
        </p:nvSpPr>
        <p:spPr>
          <a:xfrm>
            <a:off x="-1" y="2114108"/>
            <a:ext cx="12083143" cy="4062855"/>
          </a:xfrm>
        </p:spPr>
        <p:txBody>
          <a:bodyPr>
            <a:normAutofit/>
          </a:bodyPr>
          <a:lstStyle/>
          <a:p>
            <a:pPr marL="514350" indent="-514350">
              <a:buAutoNum type="arabicParenR"/>
            </a:pPr>
            <a:r>
              <a:rPr lang="it-IT" dirty="0"/>
              <a:t>La nuova divisione internazionale del lavoro</a:t>
            </a:r>
          </a:p>
          <a:p>
            <a:pPr marL="514350" indent="-514350">
              <a:buAutoNum type="arabicParenR"/>
            </a:pPr>
            <a:r>
              <a:rPr lang="it-IT" dirty="0"/>
              <a:t>La produzione flessibile</a:t>
            </a:r>
          </a:p>
          <a:p>
            <a:pPr marL="514350" indent="-514350">
              <a:buAutoNum type="arabicParenR"/>
            </a:pPr>
            <a:r>
              <a:rPr lang="it-IT" dirty="0"/>
              <a:t>La specializzazione flessibile</a:t>
            </a:r>
          </a:p>
          <a:p>
            <a:pPr marL="514350" indent="-514350">
              <a:buAutoNum type="arabicParenR"/>
            </a:pPr>
            <a:r>
              <a:rPr lang="it-IT" dirty="0"/>
              <a:t>Lo sviluppo endogeno e la centralità del territorio</a:t>
            </a:r>
          </a:p>
          <a:p>
            <a:pPr marL="514350" indent="-514350">
              <a:buAutoNum type="arabicParenR"/>
            </a:pPr>
            <a:r>
              <a:rPr lang="it-IT" dirty="0"/>
              <a:t>L’accumulazione flessibile</a:t>
            </a:r>
          </a:p>
          <a:p>
            <a:pPr marL="514350" indent="-514350">
              <a:buAutoNum type="arabicParenR"/>
            </a:pPr>
            <a:r>
              <a:rPr lang="it-IT" dirty="0"/>
              <a:t>La Evolutionary Economic Geography</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604822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4C2C3B-B729-4A29-ACC7-5B4F23DE85F9}"/>
              </a:ext>
            </a:extLst>
          </p:cNvPr>
          <p:cNvSpPr>
            <a:spLocks noGrp="1"/>
          </p:cNvSpPr>
          <p:nvPr>
            <p:ph type="title"/>
          </p:nvPr>
        </p:nvSpPr>
        <p:spPr>
          <a:xfrm>
            <a:off x="838200" y="1244184"/>
            <a:ext cx="10515599" cy="869924"/>
          </a:xfrm>
        </p:spPr>
        <p:txBody>
          <a:bodyPr/>
          <a:lstStyle/>
          <a:p>
            <a:r>
              <a:rPr lang="it-IT" dirty="0"/>
              <a:t>LA NUOVA DIVISIONE INTERNAZIONALE DEL LAVORO</a:t>
            </a:r>
          </a:p>
        </p:txBody>
      </p:sp>
      <p:sp>
        <p:nvSpPr>
          <p:cNvPr id="3" name="Segnaposto contenuto 2">
            <a:extLst>
              <a:ext uri="{FF2B5EF4-FFF2-40B4-BE49-F238E27FC236}">
                <a16:creationId xmlns:a16="http://schemas.microsoft.com/office/drawing/2014/main" id="{D152559B-BFC2-4BD3-B530-299A2B32D5D1}"/>
              </a:ext>
            </a:extLst>
          </p:cNvPr>
          <p:cNvSpPr>
            <a:spLocks noGrp="1"/>
          </p:cNvSpPr>
          <p:nvPr>
            <p:ph idx="1"/>
          </p:nvPr>
        </p:nvSpPr>
        <p:spPr/>
        <p:txBody>
          <a:bodyPr>
            <a:normAutofit fontScale="92500"/>
          </a:bodyPr>
          <a:lstStyle/>
          <a:p>
            <a:r>
              <a:rPr lang="it-IT" dirty="0"/>
              <a:t>Frobel, Heinrichs e Kreye: 1977 pubblicazione lavoro sulla nuova divisione internazionale del lavoro</a:t>
            </a:r>
          </a:p>
          <a:p>
            <a:r>
              <a:rPr lang="it-IT" dirty="0"/>
              <a:t>Lavoro «profetico» che analizza la crisi evidenziandone la natura strutturale e prevede:</a:t>
            </a:r>
          </a:p>
          <a:p>
            <a:pPr>
              <a:buFontTx/>
              <a:buChar char="-"/>
            </a:pPr>
            <a:r>
              <a:rPr lang="it-IT" dirty="0"/>
              <a:t>l’obsolescenza dei mercati interni</a:t>
            </a:r>
          </a:p>
          <a:p>
            <a:pPr>
              <a:buFontTx/>
              <a:buChar char="-"/>
            </a:pPr>
            <a:r>
              <a:rPr lang="it-IT" dirty="0"/>
              <a:t>La completa rilocalizzazione della produzione a livello mondiale</a:t>
            </a:r>
          </a:p>
          <a:p>
            <a:pPr>
              <a:buFontTx/>
              <a:buChar char="-"/>
            </a:pPr>
            <a:r>
              <a:rPr lang="it-IT" dirty="0"/>
              <a:t>L’avvento di mercati e oligopoli globali</a:t>
            </a:r>
          </a:p>
          <a:p>
            <a:pPr>
              <a:buFontTx/>
              <a:buChar char="-"/>
            </a:pPr>
            <a:r>
              <a:rPr lang="it-IT" dirty="0"/>
              <a:t>Controllo dei processi localizzati di sviluppo da parte del Centro</a:t>
            </a:r>
          </a:p>
          <a:p>
            <a:pPr>
              <a:buFontTx/>
              <a:buChar char="-"/>
            </a:pPr>
            <a:endParaRPr lang="it-IT" dirty="0"/>
          </a:p>
          <a:p>
            <a:pPr>
              <a:buFontTx/>
              <a:buChar char="-"/>
            </a:pPr>
            <a:endParaRPr lang="it-IT" dirty="0"/>
          </a:p>
        </p:txBody>
      </p:sp>
    </p:spTree>
    <p:extLst>
      <p:ext uri="{BB962C8B-B14F-4D97-AF65-F5344CB8AC3E}">
        <p14:creationId xmlns:p14="http://schemas.microsoft.com/office/powerpoint/2010/main" val="4553632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PRODUZIONE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271963"/>
          </a:xfrm>
        </p:spPr>
        <p:txBody>
          <a:bodyPr>
            <a:normAutofit fontScale="92500" lnSpcReduction="20000"/>
          </a:bodyPr>
          <a:lstStyle/>
          <a:p>
            <a:r>
              <a:rPr lang="it-IT" dirty="0"/>
              <a:t>Piore e Sabel: leggono storicamente lo sviluppo industriale come un processo caratterizzato da due spartiacque (industrial divide):</a:t>
            </a:r>
          </a:p>
          <a:p>
            <a:pPr marL="514350" indent="-514350">
              <a:buAutoNum type="arabicParenR"/>
            </a:pPr>
            <a:r>
              <a:rPr lang="it-IT" dirty="0"/>
              <a:t>Primo divide: inizi 800 e produzione di massa</a:t>
            </a:r>
          </a:p>
          <a:p>
            <a:pPr marL="514350" indent="-514350">
              <a:buAutoNum type="arabicParenR"/>
            </a:pPr>
            <a:endParaRPr lang="it-IT" dirty="0"/>
          </a:p>
          <a:p>
            <a:pPr marL="0" indent="0">
              <a:buNone/>
            </a:pPr>
            <a:r>
              <a:rPr lang="it-IT" dirty="0"/>
              <a:t>Mass production: nata negli USA come deviazione del sistema britannico: </a:t>
            </a:r>
          </a:p>
          <a:p>
            <a:pPr marL="0" indent="0">
              <a:buNone/>
            </a:pPr>
            <a:r>
              <a:rPr lang="it-IT" dirty="0"/>
              <a:t>-esasperazione economie di scala, -</a:t>
            </a:r>
          </a:p>
          <a:p>
            <a:pPr marL="0" indent="0">
              <a:buNone/>
            </a:pPr>
            <a:r>
              <a:rPr lang="it-IT" dirty="0"/>
              <a:t>- cicli produttivi sempre più integrati, </a:t>
            </a:r>
          </a:p>
          <a:p>
            <a:pPr marL="0" indent="0">
              <a:buNone/>
            </a:pPr>
            <a:r>
              <a:rPr lang="it-IT" dirty="0"/>
              <a:t>-impianti sempre più grandi,</a:t>
            </a:r>
          </a:p>
          <a:p>
            <a:pPr marL="0" indent="0">
              <a:buNone/>
            </a:pPr>
            <a:r>
              <a:rPr lang="it-IT" dirty="0"/>
              <a:t>-mercati oligopolistici di imprese enormi</a:t>
            </a:r>
          </a:p>
          <a:p>
            <a:pPr marL="0" indent="0">
              <a:buNone/>
            </a:pPr>
            <a:r>
              <a:rPr lang="it-IT" dirty="0"/>
              <a:t>Poche élite di ricchi, vasta middle class con mero benessere materiale, vasta low class a basso reddito e con avversione a tale sistema</a:t>
            </a:r>
          </a:p>
          <a:p>
            <a:pPr marL="514350" indent="-514350">
              <a:buAutoNum type="arabicParenR"/>
            </a:pPr>
            <a:endParaRPr lang="it-IT" dirty="0"/>
          </a:p>
          <a:p>
            <a:pPr marL="0" indent="0">
              <a:buNone/>
            </a:pPr>
            <a:endParaRPr lang="it-IT" dirty="0"/>
          </a:p>
        </p:txBody>
      </p:sp>
      <p:sp>
        <p:nvSpPr>
          <p:cNvPr id="4" name="Freccia in giù 3">
            <a:extLst>
              <a:ext uri="{FF2B5EF4-FFF2-40B4-BE49-F238E27FC236}">
                <a16:creationId xmlns:a16="http://schemas.microsoft.com/office/drawing/2014/main" id="{93F9E065-5F61-4F7A-9AA7-B5E048398629}"/>
              </a:ext>
            </a:extLst>
          </p:cNvPr>
          <p:cNvSpPr/>
          <p:nvPr/>
        </p:nvSpPr>
        <p:spPr>
          <a:xfrm>
            <a:off x="4683689" y="2917372"/>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402849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PRODUZIONE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271963"/>
          </a:xfrm>
        </p:spPr>
        <p:txBody>
          <a:bodyPr>
            <a:normAutofit fontScale="92500" lnSpcReduction="10000"/>
          </a:bodyPr>
          <a:lstStyle/>
          <a:p>
            <a:pPr marL="0" indent="0">
              <a:buNone/>
            </a:pPr>
            <a:r>
              <a:rPr lang="it-IT" dirty="0"/>
              <a:t>Il modello di produzione di massa non era l’unico però nell’800</a:t>
            </a:r>
          </a:p>
          <a:p>
            <a:pPr marL="0" indent="0">
              <a:buNone/>
            </a:pPr>
            <a:endParaRPr lang="it-IT" dirty="0"/>
          </a:p>
          <a:p>
            <a:pPr marL="0" indent="0">
              <a:buNone/>
            </a:pPr>
            <a:endParaRPr lang="it-IT" dirty="0"/>
          </a:p>
          <a:p>
            <a:pPr marL="0" indent="0">
              <a:buNone/>
            </a:pPr>
            <a:r>
              <a:rPr lang="it-IT" dirty="0"/>
              <a:t>Modello smithiano basato:</a:t>
            </a:r>
          </a:p>
          <a:p>
            <a:pPr>
              <a:buFontTx/>
              <a:buChar char="-"/>
            </a:pPr>
            <a:r>
              <a:rPr lang="it-IT" dirty="0"/>
              <a:t>sulle piccole dimensioni d’impresa</a:t>
            </a:r>
          </a:p>
          <a:p>
            <a:pPr>
              <a:buFontTx/>
              <a:buChar char="-"/>
            </a:pPr>
            <a:r>
              <a:rPr lang="it-IT" dirty="0"/>
              <a:t>Sul contenuto specializzato e non massificato del lavoro</a:t>
            </a:r>
          </a:p>
          <a:p>
            <a:pPr>
              <a:buFontTx/>
              <a:buChar char="-"/>
            </a:pPr>
            <a:r>
              <a:rPr lang="it-IT" dirty="0"/>
              <a:t>Sulla efficienza produttiva correlata alla relazioni inter-impresa e alla condivisione per fasi del processo produttivo</a:t>
            </a:r>
          </a:p>
          <a:p>
            <a:pPr marL="0" indent="0">
              <a:buNone/>
            </a:pPr>
            <a:r>
              <a:rPr lang="it-IT" dirty="0"/>
              <a:t>DISTRETTI INDUSRIALI BRITANNICI (e di altre regioni europee) osservati da ALFRED MARSHALL</a:t>
            </a:r>
          </a:p>
          <a:p>
            <a:pPr marL="0" indent="0">
              <a:buNone/>
            </a:pPr>
            <a:endParaRPr lang="it-IT" dirty="0"/>
          </a:p>
          <a:p>
            <a:pPr marL="0" indent="0">
              <a:buNone/>
            </a:pPr>
            <a:endParaRPr lang="it-IT" dirty="0"/>
          </a:p>
        </p:txBody>
      </p:sp>
      <p:sp>
        <p:nvSpPr>
          <p:cNvPr id="4" name="Freccia in giù 3">
            <a:extLst>
              <a:ext uri="{FF2B5EF4-FFF2-40B4-BE49-F238E27FC236}">
                <a16:creationId xmlns:a16="http://schemas.microsoft.com/office/drawing/2014/main" id="{93F9E065-5F61-4F7A-9AA7-B5E048398629}"/>
              </a:ext>
            </a:extLst>
          </p:cNvPr>
          <p:cNvSpPr/>
          <p:nvPr/>
        </p:nvSpPr>
        <p:spPr>
          <a:xfrm>
            <a:off x="4683689" y="2774924"/>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71010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PRODUZIONE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271963"/>
          </a:xfrm>
        </p:spPr>
        <p:txBody>
          <a:bodyPr>
            <a:normAutofit fontScale="92500" lnSpcReduction="10000"/>
          </a:bodyPr>
          <a:lstStyle/>
          <a:p>
            <a:pPr marL="0" indent="0">
              <a:buNone/>
            </a:pPr>
            <a:r>
              <a:rPr lang="it-IT" dirty="0"/>
              <a:t>2) Secondo divide: crisi del fordismo</a:t>
            </a:r>
          </a:p>
          <a:p>
            <a:pPr marL="0" indent="0">
              <a:buNone/>
            </a:pPr>
            <a:endParaRPr lang="it-IT" dirty="0"/>
          </a:p>
          <a:p>
            <a:pPr>
              <a:buFontTx/>
              <a:buChar char="-"/>
            </a:pPr>
            <a:r>
              <a:rPr lang="it-IT" dirty="0"/>
              <a:t>Insostenibilità  dei costi delle grandi dimensioni</a:t>
            </a:r>
          </a:p>
          <a:p>
            <a:pPr>
              <a:buFontTx/>
              <a:buChar char="-"/>
            </a:pPr>
            <a:r>
              <a:rPr lang="it-IT" dirty="0"/>
              <a:t>Opportunità nuove tecnologie microelettroniche</a:t>
            </a:r>
          </a:p>
          <a:p>
            <a:pPr>
              <a:buFontTx/>
              <a:buChar char="-"/>
            </a:pPr>
            <a:endParaRPr lang="it-IT" dirty="0"/>
          </a:p>
          <a:p>
            <a:pPr marL="0" indent="0">
              <a:buNone/>
            </a:pPr>
            <a:r>
              <a:rPr lang="it-IT" dirty="0"/>
              <a:t>Le imprese sostituiscono il gigantismo delle produzioni monoimpianto con reti di unità locali caratterizzate dalla specializzazione e dalle piccole dimensioni</a:t>
            </a:r>
          </a:p>
          <a:p>
            <a:pPr marL="0" indent="0">
              <a:buNone/>
            </a:pPr>
            <a:endParaRPr lang="it-IT" dirty="0"/>
          </a:p>
          <a:p>
            <a:pPr marL="0" indent="0">
              <a:buNone/>
            </a:pPr>
            <a:r>
              <a:rPr lang="it-IT" dirty="0"/>
              <a:t>Dalla produzione standardizzata si passa alla produzione flessibile</a:t>
            </a:r>
          </a:p>
          <a:p>
            <a:pPr marL="0" indent="0">
              <a:buNone/>
            </a:pPr>
            <a:endParaRPr lang="it-IT" dirty="0"/>
          </a:p>
          <a:p>
            <a:pPr marL="0" indent="0">
              <a:buNone/>
            </a:pPr>
            <a:endParaRPr lang="it-IT" dirty="0"/>
          </a:p>
        </p:txBody>
      </p:sp>
      <p:sp>
        <p:nvSpPr>
          <p:cNvPr id="4" name="Freccia in giù 3">
            <a:extLst>
              <a:ext uri="{FF2B5EF4-FFF2-40B4-BE49-F238E27FC236}">
                <a16:creationId xmlns:a16="http://schemas.microsoft.com/office/drawing/2014/main" id="{93F9E065-5F61-4F7A-9AA7-B5E048398629}"/>
              </a:ext>
            </a:extLst>
          </p:cNvPr>
          <p:cNvSpPr/>
          <p:nvPr/>
        </p:nvSpPr>
        <p:spPr>
          <a:xfrm>
            <a:off x="4722008" y="2377415"/>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A986391A-4DE3-4C25-9212-BF470C67855A}"/>
              </a:ext>
            </a:extLst>
          </p:cNvPr>
          <p:cNvSpPr/>
          <p:nvPr/>
        </p:nvSpPr>
        <p:spPr>
          <a:xfrm>
            <a:off x="4722008" y="3663978"/>
            <a:ext cx="484632" cy="511628"/>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a:extLst>
              <a:ext uri="{FF2B5EF4-FFF2-40B4-BE49-F238E27FC236}">
                <a16:creationId xmlns:a16="http://schemas.microsoft.com/office/drawing/2014/main" id="{53D22E5D-DD60-45BF-8C54-16DC2BA80D06}"/>
              </a:ext>
            </a:extLst>
          </p:cNvPr>
          <p:cNvSpPr/>
          <p:nvPr/>
        </p:nvSpPr>
        <p:spPr>
          <a:xfrm>
            <a:off x="4683689" y="4855646"/>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58693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PRODUZIONE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271963"/>
          </a:xfrm>
        </p:spPr>
        <p:txBody>
          <a:bodyPr>
            <a:normAutofit lnSpcReduction="10000"/>
          </a:bodyPr>
          <a:lstStyle/>
          <a:p>
            <a:pPr marL="0" indent="0">
              <a:buNone/>
            </a:pPr>
            <a:r>
              <a:rPr lang="it-IT" dirty="0"/>
              <a:t>Produzione flessibile:</a:t>
            </a:r>
          </a:p>
          <a:p>
            <a:pPr marL="0" indent="0">
              <a:buNone/>
            </a:pPr>
            <a:endParaRPr lang="it-IT" dirty="0"/>
          </a:p>
          <a:p>
            <a:pPr>
              <a:buFontTx/>
              <a:buChar char="-"/>
            </a:pPr>
            <a:r>
              <a:rPr lang="it-IT" dirty="0"/>
              <a:t>Piccole dimensioni d’impresa</a:t>
            </a:r>
          </a:p>
          <a:p>
            <a:pPr>
              <a:buFontTx/>
              <a:buChar char="-"/>
            </a:pPr>
            <a:r>
              <a:rPr lang="it-IT" dirty="0"/>
              <a:t>Rivalutazione del lavoro</a:t>
            </a:r>
          </a:p>
          <a:p>
            <a:pPr>
              <a:buFontTx/>
              <a:buChar char="-"/>
            </a:pPr>
            <a:r>
              <a:rPr lang="it-IT" dirty="0"/>
              <a:t>Fertilizzazione Dello spirito di iniziativa con processi di accumulazione più diffusi e condivisi</a:t>
            </a:r>
          </a:p>
          <a:p>
            <a:pPr>
              <a:buFontTx/>
              <a:buChar char="-"/>
            </a:pPr>
            <a:r>
              <a:rPr lang="it-IT" dirty="0"/>
              <a:t>Vasta distribuzione geografica delle attività economiche</a:t>
            </a:r>
          </a:p>
          <a:p>
            <a:pPr marL="0" indent="0">
              <a:buNone/>
            </a:pPr>
            <a:endParaRPr lang="it-IT" dirty="0"/>
          </a:p>
          <a:p>
            <a:pPr marL="0" indent="0">
              <a:buNone/>
            </a:pPr>
            <a:r>
              <a:rPr lang="it-IT" dirty="0"/>
              <a:t>Traguardo: una economia e una società più giuste</a:t>
            </a:r>
          </a:p>
          <a:p>
            <a:pPr marL="0" indent="0">
              <a:buNone/>
            </a:pPr>
            <a:endParaRPr lang="it-IT" dirty="0"/>
          </a:p>
        </p:txBody>
      </p:sp>
      <p:sp>
        <p:nvSpPr>
          <p:cNvPr id="6" name="Freccia in giù 5">
            <a:extLst>
              <a:ext uri="{FF2B5EF4-FFF2-40B4-BE49-F238E27FC236}">
                <a16:creationId xmlns:a16="http://schemas.microsoft.com/office/drawing/2014/main" id="{53D22E5D-DD60-45BF-8C54-16DC2BA80D06}"/>
              </a:ext>
            </a:extLst>
          </p:cNvPr>
          <p:cNvSpPr/>
          <p:nvPr/>
        </p:nvSpPr>
        <p:spPr>
          <a:xfrm>
            <a:off x="4683689" y="4950722"/>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576840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PRODUZIONE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lnSpcReduction="10000"/>
          </a:bodyPr>
          <a:lstStyle/>
          <a:p>
            <a:pPr marL="0" indent="0">
              <a:buNone/>
            </a:pPr>
            <a:r>
              <a:rPr lang="it-IT" dirty="0"/>
              <a:t>Intenso dibattito sul lavoro di Piore e Sabel: accuse di mancanza di realismo</a:t>
            </a:r>
          </a:p>
          <a:p>
            <a:pPr marL="0" indent="0">
              <a:buNone/>
            </a:pPr>
            <a:endParaRPr lang="it-IT" dirty="0"/>
          </a:p>
          <a:p>
            <a:pPr marL="0" indent="0">
              <a:buNone/>
            </a:pPr>
            <a:r>
              <a:rPr lang="it-IT" dirty="0"/>
              <a:t>Con la globalizzazione /le nuove tecnologie/ i nuovi assetti di impresa gli oligopoli globali e le grandi imprese erano più forti che in passato</a:t>
            </a:r>
          </a:p>
          <a:p>
            <a:pPr marL="0" indent="0">
              <a:buNone/>
            </a:pPr>
            <a:endParaRPr lang="it-IT" dirty="0"/>
          </a:p>
          <a:p>
            <a:pPr marL="0" indent="0">
              <a:buNone/>
            </a:pPr>
            <a:r>
              <a:rPr lang="it-IT" dirty="0"/>
              <a:t>Il merito della loro analisi sta nell’aver posto l’accento sulle conseguenze strutturali del mutamento delle forme produttive, tema approfondito dalla scuola californiana della SPECIALIZZAZIONE FLESSIBILE</a:t>
            </a:r>
          </a:p>
        </p:txBody>
      </p:sp>
      <p:sp>
        <p:nvSpPr>
          <p:cNvPr id="6" name="Freccia in giù 5">
            <a:extLst>
              <a:ext uri="{FF2B5EF4-FFF2-40B4-BE49-F238E27FC236}">
                <a16:creationId xmlns:a16="http://schemas.microsoft.com/office/drawing/2014/main" id="{53D22E5D-DD60-45BF-8C54-16DC2BA80D06}"/>
              </a:ext>
            </a:extLst>
          </p:cNvPr>
          <p:cNvSpPr/>
          <p:nvPr/>
        </p:nvSpPr>
        <p:spPr>
          <a:xfrm>
            <a:off x="4563946" y="2387137"/>
            <a:ext cx="484632" cy="511628"/>
          </a:xfrm>
          <a:prstGeom prst="downArrow">
            <a:avLst>
              <a:gd name="adj1" fmla="val 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105412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SPECIALIZZAZIONE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lnSpcReduction="10000"/>
          </a:bodyPr>
          <a:lstStyle/>
          <a:p>
            <a:pPr marL="0" indent="0">
              <a:buNone/>
            </a:pPr>
            <a:r>
              <a:rPr lang="it-IT" dirty="0"/>
              <a:t>- Scuola californiana</a:t>
            </a:r>
          </a:p>
          <a:p>
            <a:pPr marL="0" indent="0">
              <a:buNone/>
            </a:pPr>
            <a:r>
              <a:rPr lang="it-IT" dirty="0"/>
              <a:t>- Principali esponenti Allen Scott e Michael Storper</a:t>
            </a:r>
          </a:p>
          <a:p>
            <a:pPr marL="0" indent="0">
              <a:buNone/>
            </a:pPr>
            <a:r>
              <a:rPr lang="it-IT" dirty="0"/>
              <a:t>Condivide alcune analisi della nuova divisione intern. Del lavoro ma la accusa di essersi limitata ad analizzare il mutamento delle strategie della large corporation senza considerare anche la modifica radicale della propria struttura e dei modelli operativi</a:t>
            </a:r>
          </a:p>
          <a:p>
            <a:pPr marL="0" indent="0">
              <a:buNone/>
            </a:pPr>
            <a:endParaRPr lang="it-IT" dirty="0"/>
          </a:p>
          <a:p>
            <a:pPr marL="0" indent="0">
              <a:buNone/>
            </a:pPr>
            <a:r>
              <a:rPr lang="it-IT" dirty="0"/>
              <a:t>A differenza della impresa fordista, le imprese oggi esternalizzano larga parte del ciclo produttivo produttivo ed esplodono quanto rimane in reti trans-territoriali di portata essenzialmente globale</a:t>
            </a:r>
          </a:p>
          <a:p>
            <a:pPr marL="0" indent="0">
              <a:buNone/>
            </a:pPr>
            <a:endParaRPr lang="it-IT" dirty="0"/>
          </a:p>
        </p:txBody>
      </p:sp>
      <p:sp>
        <p:nvSpPr>
          <p:cNvPr id="5" name="Freccia in giù 4">
            <a:extLst>
              <a:ext uri="{FF2B5EF4-FFF2-40B4-BE49-F238E27FC236}">
                <a16:creationId xmlns:a16="http://schemas.microsoft.com/office/drawing/2014/main" id="{FCB97FCF-4039-4764-9ED0-19F870F19511}"/>
              </a:ext>
            </a:extLst>
          </p:cNvPr>
          <p:cNvSpPr/>
          <p:nvPr/>
        </p:nvSpPr>
        <p:spPr>
          <a:xfrm>
            <a:off x="4479693" y="4232265"/>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Freccia in giù 6">
            <a:extLst>
              <a:ext uri="{FF2B5EF4-FFF2-40B4-BE49-F238E27FC236}">
                <a16:creationId xmlns:a16="http://schemas.microsoft.com/office/drawing/2014/main" id="{43E57389-A61F-46E8-AEA0-9547044B884F}"/>
              </a:ext>
            </a:extLst>
          </p:cNvPr>
          <p:cNvSpPr/>
          <p:nvPr/>
        </p:nvSpPr>
        <p:spPr>
          <a:xfrm>
            <a:off x="4534561" y="5791201"/>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896870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SPECIALIZZAZIONE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lnSpcReduction="10000"/>
          </a:bodyPr>
          <a:lstStyle/>
          <a:p>
            <a:pPr marL="0" indent="0">
              <a:buNone/>
            </a:pPr>
            <a:r>
              <a:rPr lang="it-IT" dirty="0"/>
              <a:t>-</a:t>
            </a:r>
          </a:p>
          <a:p>
            <a:pPr marL="0" indent="0">
              <a:buNone/>
            </a:pPr>
            <a:endParaRPr lang="it-IT" dirty="0"/>
          </a:p>
          <a:p>
            <a:pPr marL="0" indent="0">
              <a:buNone/>
            </a:pPr>
            <a:r>
              <a:rPr lang="it-IT" dirty="0"/>
              <a:t>di fronte all’alternativa make or buy (fare o comprare gli input produttivi) :</a:t>
            </a:r>
          </a:p>
          <a:p>
            <a:pPr>
              <a:buFontTx/>
              <a:buChar char="-"/>
            </a:pPr>
            <a:r>
              <a:rPr lang="it-IT" dirty="0"/>
              <a:t>l’industria fordista ha privilegiato il make (da qui le enormi dimensioni d’impresa)</a:t>
            </a:r>
          </a:p>
          <a:p>
            <a:pPr>
              <a:buFontTx/>
              <a:buChar char="-"/>
            </a:pPr>
            <a:r>
              <a:rPr lang="it-IT" dirty="0"/>
              <a:t>Nell’epoca della flexibile specialization si privilegia il buy</a:t>
            </a:r>
          </a:p>
          <a:p>
            <a:pPr>
              <a:buFontTx/>
              <a:buChar char="-"/>
            </a:pPr>
            <a:endParaRPr lang="it-IT" dirty="0"/>
          </a:p>
          <a:p>
            <a:pPr>
              <a:buFontTx/>
              <a:buChar char="-"/>
            </a:pPr>
            <a:r>
              <a:rPr lang="it-IT" dirty="0"/>
              <a:t>Comprare l’input produttivo da un fornitore</a:t>
            </a:r>
          </a:p>
          <a:p>
            <a:pPr>
              <a:buFontTx/>
              <a:buChar char="-"/>
            </a:pPr>
            <a:r>
              <a:rPr lang="it-IT" dirty="0"/>
              <a:t>Questo spiega la natura reticolare dei cicli produttivi e delle imprese</a:t>
            </a:r>
          </a:p>
          <a:p>
            <a:pPr>
              <a:buFontTx/>
              <a:buChar char="-"/>
            </a:pPr>
            <a:endParaRPr lang="it-IT" dirty="0"/>
          </a:p>
          <a:p>
            <a:pPr>
              <a:buFontTx/>
              <a:buChar char="-"/>
            </a:pPr>
            <a:endParaRPr lang="it-IT" dirty="0"/>
          </a:p>
        </p:txBody>
      </p:sp>
      <p:sp>
        <p:nvSpPr>
          <p:cNvPr id="5" name="Freccia in giù 4">
            <a:extLst>
              <a:ext uri="{FF2B5EF4-FFF2-40B4-BE49-F238E27FC236}">
                <a16:creationId xmlns:a16="http://schemas.microsoft.com/office/drawing/2014/main" id="{FCB97FCF-4039-4764-9ED0-19F870F19511}"/>
              </a:ext>
            </a:extLst>
          </p:cNvPr>
          <p:cNvSpPr/>
          <p:nvPr/>
        </p:nvSpPr>
        <p:spPr>
          <a:xfrm>
            <a:off x="4621207" y="2114108"/>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a:extLst>
              <a:ext uri="{FF2B5EF4-FFF2-40B4-BE49-F238E27FC236}">
                <a16:creationId xmlns:a16="http://schemas.microsoft.com/office/drawing/2014/main" id="{D5E4E9D1-FE83-462C-908B-AF7C699FC288}"/>
              </a:ext>
            </a:extLst>
          </p:cNvPr>
          <p:cNvSpPr/>
          <p:nvPr/>
        </p:nvSpPr>
        <p:spPr>
          <a:xfrm>
            <a:off x="4589868" y="4904015"/>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956032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SPECIALIZZAZIONE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a:bodyPr>
          <a:lstStyle/>
          <a:p>
            <a:pPr marL="0" indent="0">
              <a:buNone/>
            </a:pPr>
            <a:r>
              <a:rPr lang="it-IT" dirty="0"/>
              <a:t>-sarebbe però errato e semplicistico pensare che le imprese siano pronte a localizzarsi ove ci sia un po’ di convenienza e ad andarsene se questa diminuisce</a:t>
            </a:r>
          </a:p>
          <a:p>
            <a:pPr marL="0" indent="0">
              <a:buNone/>
            </a:pPr>
            <a:r>
              <a:rPr lang="it-IT" dirty="0"/>
              <a:t>La competitività non è solo un fatto interno all’impresa, ma coinvolge i fornitori</a:t>
            </a:r>
          </a:p>
          <a:p>
            <a:pPr marL="0" indent="0">
              <a:buNone/>
            </a:pPr>
            <a:endParaRPr lang="it-IT" dirty="0"/>
          </a:p>
          <a:p>
            <a:pPr marL="0" indent="0">
              <a:buNone/>
            </a:pPr>
            <a:r>
              <a:rPr lang="it-IT" dirty="0"/>
              <a:t>L’impresa, a seconda della natura dell’input, può scegliere una fornitura a distanza (spedizione di grandi lotti) oppure privilegiare il contatto diretto col fornitore (spedizione frequente di piccoli lotti)</a:t>
            </a:r>
          </a:p>
        </p:txBody>
      </p:sp>
      <p:sp>
        <p:nvSpPr>
          <p:cNvPr id="5" name="Freccia in giù 4">
            <a:extLst>
              <a:ext uri="{FF2B5EF4-FFF2-40B4-BE49-F238E27FC236}">
                <a16:creationId xmlns:a16="http://schemas.microsoft.com/office/drawing/2014/main" id="{FCB97FCF-4039-4764-9ED0-19F870F19511}"/>
              </a:ext>
            </a:extLst>
          </p:cNvPr>
          <p:cNvSpPr/>
          <p:nvPr/>
        </p:nvSpPr>
        <p:spPr>
          <a:xfrm>
            <a:off x="5219921" y="2774924"/>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a:extLst>
              <a:ext uri="{FF2B5EF4-FFF2-40B4-BE49-F238E27FC236}">
                <a16:creationId xmlns:a16="http://schemas.microsoft.com/office/drawing/2014/main" id="{D5E4E9D1-FE83-462C-908B-AF7C699FC288}"/>
              </a:ext>
            </a:extLst>
          </p:cNvPr>
          <p:cNvSpPr/>
          <p:nvPr/>
        </p:nvSpPr>
        <p:spPr>
          <a:xfrm>
            <a:off x="5197076" y="3691554"/>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32230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MODELLO DI VON THUNEN (1783-1850)</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fontScale="92500" lnSpcReduction="20000"/>
          </a:bodyPr>
          <a:lstStyle/>
          <a:p>
            <a:r>
              <a:rPr lang="it-IT" dirty="0">
                <a:solidFill>
                  <a:srgbClr val="FF0000"/>
                </a:solidFill>
              </a:rPr>
              <a:t>E’ un modello deduttivo = </a:t>
            </a:r>
            <a:r>
              <a:rPr lang="it-IT" dirty="0"/>
              <a:t>si fonda su alcuni postulati aventi la funzione di semplificare la realtà, in modo da isolare il fattore distanza (ergo costo di trasporto) come unica variabile esplicativa.</a:t>
            </a:r>
          </a:p>
          <a:p>
            <a:endParaRPr lang="it-IT" dirty="0">
              <a:solidFill>
                <a:srgbClr val="FF0000"/>
              </a:solidFill>
            </a:endParaRPr>
          </a:p>
          <a:p>
            <a:pPr algn="l"/>
            <a:r>
              <a:rPr lang="it-IT" dirty="0">
                <a:solidFill>
                  <a:srgbClr val="FF0000"/>
                </a:solidFill>
              </a:rPr>
              <a:t>I postulati riguardano innanzitutto le caratteristiche del territorio: </a:t>
            </a:r>
            <a:r>
              <a:rPr lang="it-IT" dirty="0"/>
              <a:t> Pianura uniforme (stato isolato), isolata dal contesto esterno con al centro una città, unico mercato di sbocco dei prodotti agricoli</a:t>
            </a:r>
          </a:p>
          <a:p>
            <a:pPr algn="l"/>
            <a:r>
              <a:rPr lang="it-IT" dirty="0"/>
              <a:t>Si assume che lo spazio sia isotropico (stesse caratteristiche in tutte le sue parti)</a:t>
            </a:r>
          </a:p>
          <a:p>
            <a:pPr algn="l"/>
            <a:r>
              <a:rPr lang="it-IT" dirty="0"/>
              <a:t>Si ipotizza la esistenza di un unico mezzo di trasporto, che presenta un costo per unità di prodotto uguale in tutte le parti del territorio e in tutte le direzioni</a:t>
            </a:r>
          </a:p>
          <a:p>
            <a:endParaRPr lang="it-IT" dirty="0"/>
          </a:p>
          <a:p>
            <a:endParaRPr lang="it-IT" dirty="0"/>
          </a:p>
        </p:txBody>
      </p:sp>
    </p:spTree>
    <p:extLst>
      <p:ext uri="{BB962C8B-B14F-4D97-AF65-F5344CB8AC3E}">
        <p14:creationId xmlns:p14="http://schemas.microsoft.com/office/powerpoint/2010/main" val="3958458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SPECIALIZZAZIONE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fontScale="92500"/>
          </a:bodyPr>
          <a:lstStyle/>
          <a:p>
            <a:pPr marL="0" indent="0" algn="just">
              <a:buNone/>
            </a:pPr>
            <a:r>
              <a:rPr lang="it-IT" dirty="0"/>
              <a:t>-l’impresa deciderà confrontando la struttura dei propri </a:t>
            </a:r>
            <a:r>
              <a:rPr lang="it-IT" dirty="0">
                <a:solidFill>
                  <a:srgbClr val="FF0000"/>
                </a:solidFill>
              </a:rPr>
              <a:t>costi di transazione </a:t>
            </a:r>
            <a:r>
              <a:rPr lang="it-IT" dirty="0">
                <a:solidFill>
                  <a:schemeClr val="tx2"/>
                </a:solidFill>
              </a:rPr>
              <a:t>con le </a:t>
            </a:r>
            <a:r>
              <a:rPr lang="it-IT" dirty="0">
                <a:solidFill>
                  <a:srgbClr val="FF0000"/>
                </a:solidFill>
              </a:rPr>
              <a:t>esternalità positive </a:t>
            </a:r>
            <a:r>
              <a:rPr lang="it-IT" dirty="0">
                <a:solidFill>
                  <a:schemeClr val="tx2"/>
                </a:solidFill>
              </a:rPr>
              <a:t>di cui può godere nella propria localizzazione</a:t>
            </a:r>
          </a:p>
          <a:p>
            <a:pPr algn="just">
              <a:buFontTx/>
              <a:buChar char="-"/>
            </a:pPr>
            <a:r>
              <a:rPr lang="it-IT" dirty="0">
                <a:solidFill>
                  <a:schemeClr val="tx2"/>
                </a:solidFill>
              </a:rPr>
              <a:t>Per ogni impresa e per ogni sistema territoriale (cluster) le esternalità positive e i costi di transazione possono rispondere a diverse combinazioni:</a:t>
            </a:r>
          </a:p>
          <a:p>
            <a:pPr marL="514350" indent="-514350" algn="just">
              <a:buAutoNum type="arabicParenR"/>
            </a:pPr>
            <a:r>
              <a:rPr lang="it-IT" dirty="0">
                <a:solidFill>
                  <a:schemeClr val="tx2"/>
                </a:solidFill>
              </a:rPr>
              <a:t>Se le esternalità sono modeste, l’impresa non avrà rapporti col le imprese del proprio cluster ma creerà reti globali più o meno estese a seconda della struttura geografica dei costi di transazione</a:t>
            </a:r>
          </a:p>
          <a:p>
            <a:pPr marL="514350" indent="-514350" algn="just">
              <a:buAutoNum type="arabicParenR"/>
            </a:pPr>
            <a:r>
              <a:rPr lang="it-IT" dirty="0">
                <a:solidFill>
                  <a:schemeClr val="tx2"/>
                </a:solidFill>
              </a:rPr>
              <a:t>Se le esternalità sono alte, l’impresa ha vantaggi a transare con  imprese del proprio cluster sviluppando la propria economia territoriale</a:t>
            </a:r>
          </a:p>
          <a:p>
            <a:pPr algn="just">
              <a:buFontTx/>
              <a:buChar char="-"/>
            </a:pPr>
            <a:endParaRPr lang="it-IT" dirty="0">
              <a:solidFill>
                <a:srgbClr val="FF0000"/>
              </a:solidFill>
            </a:endParaRPr>
          </a:p>
        </p:txBody>
      </p:sp>
    </p:spTree>
    <p:extLst>
      <p:ext uri="{BB962C8B-B14F-4D97-AF65-F5344CB8AC3E}">
        <p14:creationId xmlns:p14="http://schemas.microsoft.com/office/powerpoint/2010/main" val="15891420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SPECIALIZZAZIONE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lnSpcReduction="10000"/>
          </a:bodyPr>
          <a:lstStyle/>
          <a:p>
            <a:pPr marL="0" indent="0" algn="just">
              <a:buNone/>
            </a:pPr>
            <a:r>
              <a:rPr lang="it-IT" dirty="0"/>
              <a:t>-Condizione ideale di un cluster: ospitare imprese con costi transazionali eterogenei (alti e bassi)</a:t>
            </a:r>
          </a:p>
          <a:p>
            <a:pPr marL="0" indent="0" algn="just">
              <a:buNone/>
            </a:pPr>
            <a:endParaRPr lang="it-IT" dirty="0">
              <a:solidFill>
                <a:srgbClr val="FF0000"/>
              </a:solidFill>
            </a:endParaRPr>
          </a:p>
          <a:p>
            <a:pPr marL="0" indent="0" algn="just">
              <a:buNone/>
            </a:pPr>
            <a:r>
              <a:rPr lang="it-IT" dirty="0">
                <a:solidFill>
                  <a:srgbClr val="FF0000"/>
                </a:solidFill>
              </a:rPr>
              <a:t>Cluster pienamente globalizzato</a:t>
            </a:r>
            <a:r>
              <a:rPr lang="it-IT" dirty="0">
                <a:solidFill>
                  <a:schemeClr val="tx2"/>
                </a:solidFill>
              </a:rPr>
              <a:t> : </a:t>
            </a:r>
          </a:p>
          <a:p>
            <a:pPr algn="just">
              <a:buFontTx/>
              <a:buChar char="-"/>
            </a:pPr>
            <a:r>
              <a:rPr lang="it-IT" dirty="0">
                <a:solidFill>
                  <a:schemeClr val="tx2"/>
                </a:solidFill>
              </a:rPr>
              <a:t>sviluppo reti globali quando costi di transazione legati alla distanza modesti</a:t>
            </a:r>
          </a:p>
          <a:p>
            <a:pPr algn="just">
              <a:buFontTx/>
              <a:buChar char="-"/>
            </a:pPr>
            <a:r>
              <a:rPr lang="it-IT" dirty="0">
                <a:solidFill>
                  <a:schemeClr val="tx2"/>
                </a:solidFill>
              </a:rPr>
              <a:t>Investimento su se stesso e sviluppo interno quando costi di transazione alti</a:t>
            </a:r>
          </a:p>
          <a:p>
            <a:pPr marL="0" indent="0" algn="just">
              <a:buNone/>
            </a:pPr>
            <a:r>
              <a:rPr lang="it-IT" dirty="0">
                <a:solidFill>
                  <a:schemeClr val="tx2"/>
                </a:solidFill>
              </a:rPr>
              <a:t>In questo modo l’impresa sviluppa contemporaneamente reti globali e cluster locali</a:t>
            </a:r>
            <a:endParaRPr lang="it-IT" dirty="0">
              <a:solidFill>
                <a:srgbClr val="FF0000"/>
              </a:solidFill>
            </a:endParaRPr>
          </a:p>
        </p:txBody>
      </p:sp>
      <p:sp>
        <p:nvSpPr>
          <p:cNvPr id="4" name="Freccia in giù 3">
            <a:extLst>
              <a:ext uri="{FF2B5EF4-FFF2-40B4-BE49-F238E27FC236}">
                <a16:creationId xmlns:a16="http://schemas.microsoft.com/office/drawing/2014/main" id="{5E3EAF92-1B15-48B8-9EF1-8DE8ED7411C6}"/>
              </a:ext>
            </a:extLst>
          </p:cNvPr>
          <p:cNvSpPr/>
          <p:nvPr/>
        </p:nvSpPr>
        <p:spPr>
          <a:xfrm>
            <a:off x="5219921" y="2774924"/>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57689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4C4D7A-56DB-4036-B018-43CE8012D3F0}"/>
              </a:ext>
            </a:extLst>
          </p:cNvPr>
          <p:cNvSpPr>
            <a:spLocks noGrp="1"/>
          </p:cNvSpPr>
          <p:nvPr>
            <p:ph type="title"/>
          </p:nvPr>
        </p:nvSpPr>
        <p:spPr/>
        <p:txBody>
          <a:bodyPr/>
          <a:lstStyle/>
          <a:p>
            <a:pPr algn="ctr"/>
            <a:r>
              <a:rPr lang="it-IT" dirty="0"/>
              <a:t>LA SPECIALIZZAZIONE FLESSIBILE</a:t>
            </a:r>
          </a:p>
        </p:txBody>
      </p:sp>
      <p:sp>
        <p:nvSpPr>
          <p:cNvPr id="3" name="Segnaposto contenuto 2">
            <a:extLst>
              <a:ext uri="{FF2B5EF4-FFF2-40B4-BE49-F238E27FC236}">
                <a16:creationId xmlns:a16="http://schemas.microsoft.com/office/drawing/2014/main" id="{2B62761F-2156-4E64-968C-3B1617D4FED7}"/>
              </a:ext>
            </a:extLst>
          </p:cNvPr>
          <p:cNvSpPr>
            <a:spLocks noGrp="1"/>
          </p:cNvSpPr>
          <p:nvPr>
            <p:ph idx="1"/>
          </p:nvPr>
        </p:nvSpPr>
        <p:spPr>
          <a:xfrm>
            <a:off x="-1" y="1905000"/>
            <a:ext cx="11930743" cy="4397829"/>
          </a:xfrm>
        </p:spPr>
        <p:txBody>
          <a:bodyPr>
            <a:normAutofit/>
          </a:bodyPr>
          <a:lstStyle/>
          <a:p>
            <a:pPr marL="0" indent="0" algn="just">
              <a:buNone/>
            </a:pPr>
            <a:r>
              <a:rPr lang="it-IT" dirty="0"/>
              <a:t>-mutamento radicale regole della geografia dello sviluppo</a:t>
            </a:r>
          </a:p>
          <a:p>
            <a:pPr marL="0" indent="0" algn="just">
              <a:buNone/>
            </a:pPr>
            <a:endParaRPr lang="it-IT" dirty="0">
              <a:solidFill>
                <a:srgbClr val="FF0000"/>
              </a:solidFill>
            </a:endParaRPr>
          </a:p>
          <a:p>
            <a:pPr marL="0" indent="0" algn="just">
              <a:buNone/>
            </a:pPr>
            <a:r>
              <a:rPr lang="it-IT" dirty="0">
                <a:solidFill>
                  <a:srgbClr val="FF0000"/>
                </a:solidFill>
              </a:rPr>
              <a:t>Il mercato globale</a:t>
            </a:r>
            <a:r>
              <a:rPr lang="it-IT" dirty="0">
                <a:solidFill>
                  <a:schemeClr val="tx2"/>
                </a:solidFill>
              </a:rPr>
              <a:t> non mosaico connesso e ordinato di mercati interni, ma SPAZIO RETICOLARE A PIU’ DIMENSIONI le cui connessioni sono i flussi materiali e immateriali di input e fattori produttivi e i nodi sono i cluster produttivi delle economie regionali</a:t>
            </a:r>
          </a:p>
          <a:p>
            <a:pPr marL="0" indent="0" algn="just">
              <a:buNone/>
            </a:pPr>
            <a:endParaRPr lang="it-IT" dirty="0">
              <a:solidFill>
                <a:schemeClr val="tx2"/>
              </a:solidFill>
            </a:endParaRPr>
          </a:p>
          <a:p>
            <a:pPr marL="0" indent="0" algn="just">
              <a:buNone/>
            </a:pPr>
            <a:r>
              <a:rPr lang="it-IT" dirty="0">
                <a:solidFill>
                  <a:schemeClr val="tx2"/>
                </a:solidFill>
              </a:rPr>
              <a:t>La SPECIALIZZAZIONE FLESSIBILE è una delle interpretazioni del mutamento con rivalutazione della dimensione locale</a:t>
            </a:r>
            <a:endParaRPr lang="it-IT" dirty="0">
              <a:solidFill>
                <a:srgbClr val="FF0000"/>
              </a:solidFill>
            </a:endParaRPr>
          </a:p>
        </p:txBody>
      </p:sp>
      <p:sp>
        <p:nvSpPr>
          <p:cNvPr id="4" name="Freccia in giù 3">
            <a:extLst>
              <a:ext uri="{FF2B5EF4-FFF2-40B4-BE49-F238E27FC236}">
                <a16:creationId xmlns:a16="http://schemas.microsoft.com/office/drawing/2014/main" id="{5E3EAF92-1B15-48B8-9EF1-8DE8ED7411C6}"/>
              </a:ext>
            </a:extLst>
          </p:cNvPr>
          <p:cNvSpPr/>
          <p:nvPr/>
        </p:nvSpPr>
        <p:spPr>
          <a:xfrm>
            <a:off x="5219921" y="2426581"/>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471692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49897-C733-4FA0-95B0-DCE7E67875EF}"/>
              </a:ext>
            </a:extLst>
          </p:cNvPr>
          <p:cNvSpPr>
            <a:spLocks noGrp="1"/>
          </p:cNvSpPr>
          <p:nvPr>
            <p:ph type="title"/>
          </p:nvPr>
        </p:nvSpPr>
        <p:spPr/>
        <p:txBody>
          <a:bodyPr/>
          <a:lstStyle/>
          <a:p>
            <a:br>
              <a:rPr lang="it-IT" dirty="0"/>
            </a:br>
            <a:r>
              <a:rPr lang="it-IT" dirty="0"/>
              <a:t>SVILUPPO ENDOGENO E CENTRALITA’ DEL TERRITORIO</a:t>
            </a:r>
          </a:p>
        </p:txBody>
      </p:sp>
      <p:sp>
        <p:nvSpPr>
          <p:cNvPr id="3" name="Segnaposto contenuto 2">
            <a:extLst>
              <a:ext uri="{FF2B5EF4-FFF2-40B4-BE49-F238E27FC236}">
                <a16:creationId xmlns:a16="http://schemas.microsoft.com/office/drawing/2014/main" id="{59B6DE14-993B-4DDD-8F0C-8B9024312945}"/>
              </a:ext>
            </a:extLst>
          </p:cNvPr>
          <p:cNvSpPr>
            <a:spLocks noGrp="1"/>
          </p:cNvSpPr>
          <p:nvPr>
            <p:ph idx="1"/>
          </p:nvPr>
        </p:nvSpPr>
        <p:spPr>
          <a:xfrm>
            <a:off x="838200" y="2514599"/>
            <a:ext cx="10515600" cy="3662363"/>
          </a:xfrm>
        </p:spPr>
        <p:txBody>
          <a:bodyPr/>
          <a:lstStyle/>
          <a:p>
            <a:r>
              <a:rPr lang="it-IT" dirty="0"/>
              <a:t>Diade concettuale globale-locale</a:t>
            </a:r>
          </a:p>
          <a:p>
            <a:r>
              <a:rPr lang="it-IT" dirty="0"/>
              <a:t>Dallo sviluppo esogeno (capacità di guidare i processi di sviluppo dal centro) e quindi politiche e strategie top down, si passa allo sviluppo endogeno, basato sulle risorse interne e generato da attori locali attraverso scelte e iniziative BOTTOM UP (dal basso=</a:t>
            </a:r>
          </a:p>
          <a:p>
            <a:r>
              <a:rPr lang="it-IT" dirty="0"/>
              <a:t>Sviluppo endogeno= sviluppo locale</a:t>
            </a:r>
          </a:p>
          <a:p>
            <a:r>
              <a:rPr lang="it-IT" dirty="0"/>
              <a:t>Distretto industriale – economie esterne – milieu territoriale</a:t>
            </a:r>
          </a:p>
        </p:txBody>
      </p:sp>
    </p:spTree>
    <p:extLst>
      <p:ext uri="{BB962C8B-B14F-4D97-AF65-F5344CB8AC3E}">
        <p14:creationId xmlns:p14="http://schemas.microsoft.com/office/powerpoint/2010/main" val="318487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51873-2DED-476D-8552-41D24C159B42}"/>
              </a:ext>
            </a:extLst>
          </p:cNvPr>
          <p:cNvSpPr>
            <a:spLocks noGrp="1"/>
          </p:cNvSpPr>
          <p:nvPr>
            <p:ph type="title"/>
          </p:nvPr>
        </p:nvSpPr>
        <p:spPr/>
        <p:txBody>
          <a:bodyPr/>
          <a:lstStyle/>
          <a:p>
            <a:r>
              <a:rPr lang="it-IT" dirty="0"/>
              <a:t>ACCUMULAZIONE FLESSIBILE</a:t>
            </a:r>
          </a:p>
        </p:txBody>
      </p:sp>
      <p:sp>
        <p:nvSpPr>
          <p:cNvPr id="3" name="Segnaposto contenuto 2">
            <a:extLst>
              <a:ext uri="{FF2B5EF4-FFF2-40B4-BE49-F238E27FC236}">
                <a16:creationId xmlns:a16="http://schemas.microsoft.com/office/drawing/2014/main" id="{99B2D8C4-CDEF-4F9C-9D21-5931ADECE53E}"/>
              </a:ext>
            </a:extLst>
          </p:cNvPr>
          <p:cNvSpPr>
            <a:spLocks noGrp="1"/>
          </p:cNvSpPr>
          <p:nvPr>
            <p:ph idx="1"/>
          </p:nvPr>
        </p:nvSpPr>
        <p:spPr/>
        <p:txBody>
          <a:bodyPr/>
          <a:lstStyle/>
          <a:p>
            <a:r>
              <a:rPr lang="it-IT" dirty="0"/>
              <a:t>Interpretazione più radicale dei processi di sviluppo attraverso il mercato</a:t>
            </a:r>
          </a:p>
          <a:p>
            <a:r>
              <a:rPr lang="it-IT" dirty="0"/>
              <a:t>Applicazione neomarxiana</a:t>
            </a:r>
          </a:p>
          <a:p>
            <a:r>
              <a:rPr lang="it-IT" dirty="0"/>
              <a:t>Geografo inglese DAVID HARVEY</a:t>
            </a:r>
          </a:p>
          <a:p>
            <a:endParaRPr lang="it-IT" dirty="0"/>
          </a:p>
          <a:p>
            <a:pPr marL="0" indent="0">
              <a:buNone/>
            </a:pPr>
            <a:r>
              <a:rPr lang="it-IT" dirty="0"/>
              <a:t>1) Modernità: fase industriale matura del fordismo – particolare regime di accumulazione = grande impresa verticalmente integrata e mercato interno oligopolistico</a:t>
            </a:r>
          </a:p>
          <a:p>
            <a:endParaRPr lang="it-IT" dirty="0"/>
          </a:p>
          <a:p>
            <a:endParaRPr lang="it-IT" dirty="0"/>
          </a:p>
        </p:txBody>
      </p:sp>
      <p:sp>
        <p:nvSpPr>
          <p:cNvPr id="4" name="Freccia in giù 3">
            <a:extLst>
              <a:ext uri="{FF2B5EF4-FFF2-40B4-BE49-F238E27FC236}">
                <a16:creationId xmlns:a16="http://schemas.microsoft.com/office/drawing/2014/main" id="{1B005BF7-6BE8-4E36-B6F4-78624215A0C5}"/>
              </a:ext>
            </a:extLst>
          </p:cNvPr>
          <p:cNvSpPr/>
          <p:nvPr/>
        </p:nvSpPr>
        <p:spPr>
          <a:xfrm>
            <a:off x="5219921" y="4235229"/>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864686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51873-2DED-476D-8552-41D24C159B42}"/>
              </a:ext>
            </a:extLst>
          </p:cNvPr>
          <p:cNvSpPr>
            <a:spLocks noGrp="1"/>
          </p:cNvSpPr>
          <p:nvPr>
            <p:ph type="title"/>
          </p:nvPr>
        </p:nvSpPr>
        <p:spPr/>
        <p:txBody>
          <a:bodyPr/>
          <a:lstStyle/>
          <a:p>
            <a:r>
              <a:rPr lang="it-IT" dirty="0"/>
              <a:t>ACCUMULAZIONE FLESSIBILE</a:t>
            </a:r>
          </a:p>
        </p:txBody>
      </p:sp>
      <p:sp>
        <p:nvSpPr>
          <p:cNvPr id="3" name="Segnaposto contenuto 2">
            <a:extLst>
              <a:ext uri="{FF2B5EF4-FFF2-40B4-BE49-F238E27FC236}">
                <a16:creationId xmlns:a16="http://schemas.microsoft.com/office/drawing/2014/main" id="{99B2D8C4-CDEF-4F9C-9D21-5931ADECE53E}"/>
              </a:ext>
            </a:extLst>
          </p:cNvPr>
          <p:cNvSpPr>
            <a:spLocks noGrp="1"/>
          </p:cNvSpPr>
          <p:nvPr>
            <p:ph idx="1"/>
          </p:nvPr>
        </p:nvSpPr>
        <p:spPr>
          <a:xfrm>
            <a:off x="838200" y="2293495"/>
            <a:ext cx="11353800" cy="3883468"/>
          </a:xfrm>
        </p:spPr>
        <p:txBody>
          <a:bodyPr/>
          <a:lstStyle/>
          <a:p>
            <a:pPr marL="0" indent="0">
              <a:buNone/>
            </a:pPr>
            <a:r>
              <a:rPr lang="it-IT" dirty="0"/>
              <a:t>2) Crisi regime accumulazione fordista: regime post-fordista dell’accumulazione flessibile</a:t>
            </a:r>
          </a:p>
          <a:p>
            <a:pPr marL="0" indent="0">
              <a:buNone/>
            </a:pPr>
            <a:endParaRPr lang="it-IT" dirty="0"/>
          </a:p>
          <a:p>
            <a:pPr>
              <a:buFontTx/>
              <a:buChar char="-"/>
            </a:pPr>
            <a:r>
              <a:rPr lang="it-IT" dirty="0"/>
              <a:t>Ristrutturazione mercati industriali e ripristino redditività attraverso:</a:t>
            </a:r>
          </a:p>
          <a:p>
            <a:pPr marL="514350" indent="-514350">
              <a:buAutoNum type="alphaLcParenR"/>
            </a:pPr>
            <a:r>
              <a:rPr lang="it-IT" dirty="0"/>
              <a:t>Una strategia di innovazione settoriale = FINANZIARIZZAZIONE</a:t>
            </a:r>
          </a:p>
          <a:p>
            <a:pPr marL="514350" indent="-514350">
              <a:buAutoNum type="alphaLcParenR"/>
            </a:pPr>
            <a:r>
              <a:rPr lang="it-IT" dirty="0"/>
              <a:t>Una strategia di innovazione geografica = INTEGRAZIONE DEI MERCATI e GLOBALIZZAZIONE nell’approvvigionamento e nell’utilizzo dei fattori produttivi</a:t>
            </a:r>
          </a:p>
        </p:txBody>
      </p:sp>
      <p:sp>
        <p:nvSpPr>
          <p:cNvPr id="4" name="Freccia in giù 3">
            <a:extLst>
              <a:ext uri="{FF2B5EF4-FFF2-40B4-BE49-F238E27FC236}">
                <a16:creationId xmlns:a16="http://schemas.microsoft.com/office/drawing/2014/main" id="{1B005BF7-6BE8-4E36-B6F4-78624215A0C5}"/>
              </a:ext>
            </a:extLst>
          </p:cNvPr>
          <p:cNvSpPr/>
          <p:nvPr/>
        </p:nvSpPr>
        <p:spPr>
          <a:xfrm>
            <a:off x="5056635" y="3173186"/>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56300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51873-2DED-476D-8552-41D24C159B42}"/>
              </a:ext>
            </a:extLst>
          </p:cNvPr>
          <p:cNvSpPr>
            <a:spLocks noGrp="1"/>
          </p:cNvSpPr>
          <p:nvPr>
            <p:ph type="title"/>
          </p:nvPr>
        </p:nvSpPr>
        <p:spPr/>
        <p:txBody>
          <a:bodyPr/>
          <a:lstStyle/>
          <a:p>
            <a:r>
              <a:rPr lang="it-IT" dirty="0"/>
              <a:t>ACCUMULAZIONE FLESSIBILE</a:t>
            </a:r>
          </a:p>
        </p:txBody>
      </p:sp>
      <p:sp>
        <p:nvSpPr>
          <p:cNvPr id="3" name="Segnaposto contenuto 2">
            <a:extLst>
              <a:ext uri="{FF2B5EF4-FFF2-40B4-BE49-F238E27FC236}">
                <a16:creationId xmlns:a16="http://schemas.microsoft.com/office/drawing/2014/main" id="{99B2D8C4-CDEF-4F9C-9D21-5931ADECE53E}"/>
              </a:ext>
            </a:extLst>
          </p:cNvPr>
          <p:cNvSpPr>
            <a:spLocks noGrp="1"/>
          </p:cNvSpPr>
          <p:nvPr>
            <p:ph idx="1"/>
          </p:nvPr>
        </p:nvSpPr>
        <p:spPr>
          <a:xfrm>
            <a:off x="0" y="1872343"/>
            <a:ext cx="12192000" cy="4304620"/>
          </a:xfrm>
        </p:spPr>
        <p:txBody>
          <a:bodyPr>
            <a:normAutofit/>
          </a:bodyPr>
          <a:lstStyle/>
          <a:p>
            <a:pPr marL="0" indent="0">
              <a:buNone/>
            </a:pPr>
            <a:r>
              <a:rPr lang="it-IT" dirty="0"/>
              <a:t>Per perseguire questa duplice strategia</a:t>
            </a:r>
          </a:p>
          <a:p>
            <a:pPr marL="0" indent="0">
              <a:buNone/>
            </a:pPr>
            <a:endParaRPr lang="it-IT" dirty="0"/>
          </a:p>
          <a:p>
            <a:pPr marL="0" indent="0">
              <a:buNone/>
            </a:pPr>
            <a:r>
              <a:rPr lang="it-IT" dirty="0"/>
              <a:t>Necessità di decostruire non solo il regime di accumulazione fordista ma anche il suo modo di regolazione (architettura normativa) </a:t>
            </a:r>
          </a:p>
          <a:p>
            <a:pPr marL="0" indent="0">
              <a:buNone/>
            </a:pPr>
            <a:endParaRPr lang="it-IT" dirty="0"/>
          </a:p>
          <a:p>
            <a:pPr marL="0" indent="0">
              <a:buNone/>
            </a:pPr>
            <a:r>
              <a:rPr lang="it-IT" dirty="0"/>
              <a:t>Devono diventare flessibili: le tecnologie di ciclo- le forme organizzative dell’impresa – le sue strutture dei costi di produzione – i mercati del lavoro ed il lavoro stesso</a:t>
            </a:r>
          </a:p>
        </p:txBody>
      </p:sp>
      <p:sp>
        <p:nvSpPr>
          <p:cNvPr id="4" name="Freccia in giù 3">
            <a:extLst>
              <a:ext uri="{FF2B5EF4-FFF2-40B4-BE49-F238E27FC236}">
                <a16:creationId xmlns:a16="http://schemas.microsoft.com/office/drawing/2014/main" id="{1B005BF7-6BE8-4E36-B6F4-78624215A0C5}"/>
              </a:ext>
            </a:extLst>
          </p:cNvPr>
          <p:cNvSpPr/>
          <p:nvPr/>
        </p:nvSpPr>
        <p:spPr>
          <a:xfrm>
            <a:off x="4561556" y="2391512"/>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DBD4811F-E64E-40B4-9A12-D810FD275CED}"/>
              </a:ext>
            </a:extLst>
          </p:cNvPr>
          <p:cNvSpPr/>
          <p:nvPr/>
        </p:nvSpPr>
        <p:spPr>
          <a:xfrm>
            <a:off x="4564828" y="3692173"/>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a:extLst>
              <a:ext uri="{FF2B5EF4-FFF2-40B4-BE49-F238E27FC236}">
                <a16:creationId xmlns:a16="http://schemas.microsoft.com/office/drawing/2014/main" id="{869692F6-6CB8-4FEF-9220-6E85862A1810}"/>
              </a:ext>
            </a:extLst>
          </p:cNvPr>
          <p:cNvSpPr/>
          <p:nvPr/>
        </p:nvSpPr>
        <p:spPr>
          <a:xfrm>
            <a:off x="4568100" y="5613816"/>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545237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D51873-2DED-476D-8552-41D24C159B42}"/>
              </a:ext>
            </a:extLst>
          </p:cNvPr>
          <p:cNvSpPr>
            <a:spLocks noGrp="1"/>
          </p:cNvSpPr>
          <p:nvPr>
            <p:ph type="title"/>
          </p:nvPr>
        </p:nvSpPr>
        <p:spPr/>
        <p:txBody>
          <a:bodyPr/>
          <a:lstStyle/>
          <a:p>
            <a:r>
              <a:rPr lang="it-IT" dirty="0"/>
              <a:t>ACCUMULAZIONE FLESSIBILE</a:t>
            </a:r>
          </a:p>
        </p:txBody>
      </p:sp>
      <p:sp>
        <p:nvSpPr>
          <p:cNvPr id="3" name="Segnaposto contenuto 2">
            <a:extLst>
              <a:ext uri="{FF2B5EF4-FFF2-40B4-BE49-F238E27FC236}">
                <a16:creationId xmlns:a16="http://schemas.microsoft.com/office/drawing/2014/main" id="{99B2D8C4-CDEF-4F9C-9D21-5931ADECE53E}"/>
              </a:ext>
            </a:extLst>
          </p:cNvPr>
          <p:cNvSpPr>
            <a:spLocks noGrp="1"/>
          </p:cNvSpPr>
          <p:nvPr>
            <p:ph idx="1"/>
          </p:nvPr>
        </p:nvSpPr>
        <p:spPr>
          <a:xfrm>
            <a:off x="0" y="1872343"/>
            <a:ext cx="12192000" cy="4304620"/>
          </a:xfrm>
        </p:spPr>
        <p:txBody>
          <a:bodyPr>
            <a:normAutofit fontScale="85000" lnSpcReduction="20000"/>
          </a:bodyPr>
          <a:lstStyle/>
          <a:p>
            <a:pPr marL="0" indent="0">
              <a:buNone/>
            </a:pPr>
            <a:endParaRPr lang="it-IT" dirty="0"/>
          </a:p>
          <a:p>
            <a:pPr marL="0" indent="0">
              <a:buNone/>
            </a:pPr>
            <a:r>
              <a:rPr lang="it-IT" dirty="0"/>
              <a:t>Sostituzione politiche alla base del regime fordista con deregolamentazione dei mercati e dei vincoli alla libertà d’impresa</a:t>
            </a:r>
          </a:p>
          <a:p>
            <a:pPr marL="0" indent="0">
              <a:buNone/>
            </a:pPr>
            <a:endParaRPr lang="it-IT" dirty="0"/>
          </a:p>
          <a:p>
            <a:pPr marL="0" indent="0">
              <a:buNone/>
            </a:pPr>
            <a:r>
              <a:rPr lang="it-IT" dirty="0"/>
              <a:t>Mettere in concorrenza i vari mercati geografici e ridurre il tempo di rotazione del capitale (il tempo che il capitale impiega dopo l’investimento a ricostruire se stess0 e a generare redditività)</a:t>
            </a:r>
          </a:p>
          <a:p>
            <a:pPr marL="0" indent="0">
              <a:buNone/>
            </a:pPr>
            <a:endParaRPr lang="it-IT" dirty="0"/>
          </a:p>
          <a:p>
            <a:pPr marL="0" indent="0">
              <a:buNone/>
            </a:pPr>
            <a:r>
              <a:rPr lang="it-IT" dirty="0"/>
              <a:t>Per H. la globalizzazione è una fase dello sviluppo del capitalismo: la riorganizzazione in risposta a una delle crisi di redditività (anni 60) </a:t>
            </a:r>
          </a:p>
          <a:p>
            <a:pPr marL="0" indent="0">
              <a:buNone/>
            </a:pPr>
            <a:r>
              <a:rPr lang="it-IT" dirty="0"/>
              <a:t>Una volta ripristinata la redditività con la finanziarizzazione e la globalizzazione è necessario che il flusso di capitale non si arresti innescando una crisi ulteriore</a:t>
            </a:r>
          </a:p>
        </p:txBody>
      </p:sp>
      <p:sp>
        <p:nvSpPr>
          <p:cNvPr id="4" name="Freccia in giù 3">
            <a:extLst>
              <a:ext uri="{FF2B5EF4-FFF2-40B4-BE49-F238E27FC236}">
                <a16:creationId xmlns:a16="http://schemas.microsoft.com/office/drawing/2014/main" id="{1B005BF7-6BE8-4E36-B6F4-78624215A0C5}"/>
              </a:ext>
            </a:extLst>
          </p:cNvPr>
          <p:cNvSpPr/>
          <p:nvPr/>
        </p:nvSpPr>
        <p:spPr>
          <a:xfrm>
            <a:off x="4568100" y="1831942"/>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Freccia in giù 4">
            <a:extLst>
              <a:ext uri="{FF2B5EF4-FFF2-40B4-BE49-F238E27FC236}">
                <a16:creationId xmlns:a16="http://schemas.microsoft.com/office/drawing/2014/main" id="{DBD4811F-E64E-40B4-9A12-D810FD275CED}"/>
              </a:ext>
            </a:extLst>
          </p:cNvPr>
          <p:cNvSpPr/>
          <p:nvPr/>
        </p:nvSpPr>
        <p:spPr>
          <a:xfrm>
            <a:off x="4568100" y="2850801"/>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Freccia in giù 5">
            <a:extLst>
              <a:ext uri="{FF2B5EF4-FFF2-40B4-BE49-F238E27FC236}">
                <a16:creationId xmlns:a16="http://schemas.microsoft.com/office/drawing/2014/main" id="{869692F6-6CB8-4FEF-9220-6E85862A1810}"/>
              </a:ext>
            </a:extLst>
          </p:cNvPr>
          <p:cNvSpPr/>
          <p:nvPr/>
        </p:nvSpPr>
        <p:spPr>
          <a:xfrm>
            <a:off x="4666071" y="4024653"/>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5616574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82366-8E7C-4A7B-BD8E-70E21C855758}"/>
              </a:ext>
            </a:extLst>
          </p:cNvPr>
          <p:cNvSpPr>
            <a:spLocks noGrp="1"/>
          </p:cNvSpPr>
          <p:nvPr>
            <p:ph type="title"/>
          </p:nvPr>
        </p:nvSpPr>
        <p:spPr/>
        <p:txBody>
          <a:bodyPr/>
          <a:lstStyle/>
          <a:p>
            <a:r>
              <a:rPr lang="it-IT" dirty="0"/>
              <a:t>EVOLUTIONARY ECONOMIC GEOGRAPHY</a:t>
            </a:r>
          </a:p>
        </p:txBody>
      </p:sp>
      <p:sp>
        <p:nvSpPr>
          <p:cNvPr id="3" name="Segnaposto contenuto 2">
            <a:extLst>
              <a:ext uri="{FF2B5EF4-FFF2-40B4-BE49-F238E27FC236}">
                <a16:creationId xmlns:a16="http://schemas.microsoft.com/office/drawing/2014/main" id="{B7694412-5319-4EB0-B43B-5EEAB670DB6F}"/>
              </a:ext>
            </a:extLst>
          </p:cNvPr>
          <p:cNvSpPr>
            <a:spLocks noGrp="1"/>
          </p:cNvSpPr>
          <p:nvPr>
            <p:ph idx="1"/>
          </p:nvPr>
        </p:nvSpPr>
        <p:spPr/>
        <p:txBody>
          <a:bodyPr>
            <a:normAutofit fontScale="92500"/>
          </a:bodyPr>
          <a:lstStyle/>
          <a:p>
            <a:r>
              <a:rPr lang="it-IT" dirty="0"/>
              <a:t>Si sviluppa alla fine degli anni 90</a:t>
            </a:r>
          </a:p>
          <a:p>
            <a:r>
              <a:rPr lang="it-IT" dirty="0"/>
              <a:t>Si focalizza sui processi con i quali l’economia si trasforma nel suo interno</a:t>
            </a:r>
          </a:p>
          <a:p>
            <a:r>
              <a:rPr lang="it-IT" dirty="0"/>
              <a:t>Caratteristica Geo. Evoluzionista: concettualizzazione del tempo</a:t>
            </a:r>
          </a:p>
          <a:p>
            <a:endParaRPr lang="it-IT" dirty="0"/>
          </a:p>
          <a:p>
            <a:r>
              <a:rPr lang="it-IT" dirty="0"/>
              <a:t>L’analisi geostorica è la chiave di lettura per comprendere come cambiano i territori e rilevare i meccanismi di co-evoluzione tra i soggetti geografici (individui-imprese-istituzioni)</a:t>
            </a:r>
          </a:p>
        </p:txBody>
      </p:sp>
      <p:sp>
        <p:nvSpPr>
          <p:cNvPr id="4" name="Freccia in giù 3">
            <a:extLst>
              <a:ext uri="{FF2B5EF4-FFF2-40B4-BE49-F238E27FC236}">
                <a16:creationId xmlns:a16="http://schemas.microsoft.com/office/drawing/2014/main" id="{19A3BB1E-EFFB-44DE-88C8-85538E33947A}"/>
              </a:ext>
            </a:extLst>
          </p:cNvPr>
          <p:cNvSpPr/>
          <p:nvPr/>
        </p:nvSpPr>
        <p:spPr>
          <a:xfrm>
            <a:off x="4844834" y="4157086"/>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369073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82366-8E7C-4A7B-BD8E-70E21C855758}"/>
              </a:ext>
            </a:extLst>
          </p:cNvPr>
          <p:cNvSpPr>
            <a:spLocks noGrp="1"/>
          </p:cNvSpPr>
          <p:nvPr>
            <p:ph type="title"/>
          </p:nvPr>
        </p:nvSpPr>
        <p:spPr/>
        <p:txBody>
          <a:bodyPr/>
          <a:lstStyle/>
          <a:p>
            <a:r>
              <a:rPr lang="it-IT" dirty="0"/>
              <a:t>EVOLUTIONARY ECONOMIC GEOGRAPHY</a:t>
            </a:r>
          </a:p>
        </p:txBody>
      </p:sp>
      <p:sp>
        <p:nvSpPr>
          <p:cNvPr id="3" name="Segnaposto contenuto 2">
            <a:extLst>
              <a:ext uri="{FF2B5EF4-FFF2-40B4-BE49-F238E27FC236}">
                <a16:creationId xmlns:a16="http://schemas.microsoft.com/office/drawing/2014/main" id="{B7694412-5319-4EB0-B43B-5EEAB670DB6F}"/>
              </a:ext>
            </a:extLst>
          </p:cNvPr>
          <p:cNvSpPr>
            <a:spLocks noGrp="1"/>
          </p:cNvSpPr>
          <p:nvPr>
            <p:ph idx="1"/>
          </p:nvPr>
        </p:nvSpPr>
        <p:spPr>
          <a:xfrm>
            <a:off x="0" y="1828800"/>
            <a:ext cx="12192000" cy="4348163"/>
          </a:xfrm>
        </p:spPr>
        <p:txBody>
          <a:bodyPr>
            <a:normAutofit lnSpcReduction="10000"/>
          </a:bodyPr>
          <a:lstStyle/>
          <a:p>
            <a:pPr marL="0" indent="0">
              <a:buNone/>
            </a:pPr>
            <a:r>
              <a:rPr lang="it-IT" dirty="0"/>
              <a:t>Teorie sull’evoluzione economica devono soddisfare tre requisiti basilari</a:t>
            </a:r>
          </a:p>
          <a:p>
            <a:pPr marL="514350" indent="-514350">
              <a:buAutoNum type="arabicParenR"/>
            </a:pPr>
            <a:r>
              <a:rPr lang="it-IT" dirty="0"/>
              <a:t>Devono esser dinamiche (attenzione al cambiamento)</a:t>
            </a:r>
          </a:p>
          <a:p>
            <a:pPr marL="514350" indent="-514350">
              <a:buAutoNum type="arabicParenR"/>
            </a:pPr>
            <a:r>
              <a:rPr lang="it-IT" dirty="0"/>
              <a:t>Non si può prescindere dall’irreversibilità dei processi (il passato condiziona il comportamento degli attori economici nel presente e nel futuro)</a:t>
            </a:r>
          </a:p>
          <a:p>
            <a:pPr marL="514350" indent="-514350">
              <a:buAutoNum type="arabicParenR"/>
            </a:pPr>
            <a:r>
              <a:rPr lang="it-IT" dirty="0"/>
              <a:t>Devono comprendere la generazione e l’impatto delle novità come agente principale dell’autotrasformazione</a:t>
            </a:r>
          </a:p>
          <a:p>
            <a:pPr marL="514350" indent="-514350">
              <a:buAutoNum type="arabicParenR"/>
            </a:pPr>
            <a:endParaRPr lang="it-IT" dirty="0"/>
          </a:p>
          <a:p>
            <a:pPr marL="0" indent="0">
              <a:buNone/>
            </a:pPr>
            <a:r>
              <a:rPr lang="it-IT" dirty="0"/>
              <a:t>La capacità creativa degli attori economici (indiv.-istit.-imprese) e dei mercati guida l’evoluzione dello spazio economico</a:t>
            </a:r>
          </a:p>
        </p:txBody>
      </p:sp>
      <p:sp>
        <p:nvSpPr>
          <p:cNvPr id="4" name="Freccia in giù 3">
            <a:extLst>
              <a:ext uri="{FF2B5EF4-FFF2-40B4-BE49-F238E27FC236}">
                <a16:creationId xmlns:a16="http://schemas.microsoft.com/office/drawing/2014/main" id="{19A3BB1E-EFFB-44DE-88C8-85538E33947A}"/>
              </a:ext>
            </a:extLst>
          </p:cNvPr>
          <p:cNvSpPr/>
          <p:nvPr/>
        </p:nvSpPr>
        <p:spPr>
          <a:xfrm>
            <a:off x="5087150" y="4743893"/>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85282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MODELLO DI VON THUNEN (1783-1850)</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a:bodyPr>
          <a:lstStyle/>
          <a:p>
            <a:r>
              <a:rPr lang="it-IT" dirty="0">
                <a:solidFill>
                  <a:srgbClr val="FF33CC"/>
                </a:solidFill>
              </a:rPr>
              <a:t>Vengono poi introdotti postulati relativi al mercato</a:t>
            </a:r>
            <a:r>
              <a:rPr lang="it-IT" dirty="0"/>
              <a:t>:</a:t>
            </a:r>
          </a:p>
          <a:p>
            <a:pPr>
              <a:buFontTx/>
              <a:buChar char="-"/>
            </a:pPr>
            <a:r>
              <a:rPr lang="it-IT" dirty="0"/>
              <a:t>Si assume che la produzione agricola sia l’unica attività economica svolta nella pianura</a:t>
            </a:r>
          </a:p>
          <a:p>
            <a:pPr>
              <a:buFontTx/>
              <a:buChar char="-"/>
            </a:pPr>
            <a:r>
              <a:rPr lang="it-IT" dirty="0"/>
              <a:t>Si suppone di operare in un regime di concorrenza perfetta</a:t>
            </a:r>
          </a:p>
          <a:p>
            <a:pPr>
              <a:buFontTx/>
              <a:buChar char="-"/>
            </a:pPr>
            <a:r>
              <a:rPr lang="it-IT" dirty="0"/>
              <a:t>Si assume che i produttori agricoli possiedano una conoscenza perfetta dei mercati e che agiscano in maniera razionale </a:t>
            </a:r>
          </a:p>
          <a:p>
            <a:pPr marL="0" indent="0">
              <a:buNone/>
            </a:pPr>
            <a:endParaRPr lang="it-IT" b="1" dirty="0"/>
          </a:p>
        </p:txBody>
      </p:sp>
    </p:spTree>
    <p:extLst>
      <p:ext uri="{BB962C8B-B14F-4D97-AF65-F5344CB8AC3E}">
        <p14:creationId xmlns:p14="http://schemas.microsoft.com/office/powerpoint/2010/main" val="479206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682366-8E7C-4A7B-BD8E-70E21C855758}"/>
              </a:ext>
            </a:extLst>
          </p:cNvPr>
          <p:cNvSpPr>
            <a:spLocks noGrp="1"/>
          </p:cNvSpPr>
          <p:nvPr>
            <p:ph type="title"/>
          </p:nvPr>
        </p:nvSpPr>
        <p:spPr/>
        <p:txBody>
          <a:bodyPr/>
          <a:lstStyle/>
          <a:p>
            <a:r>
              <a:rPr lang="it-IT" dirty="0"/>
              <a:t>EVOLUTIONARY ECONOMIC GEOGRAPHY</a:t>
            </a:r>
          </a:p>
        </p:txBody>
      </p:sp>
      <p:sp>
        <p:nvSpPr>
          <p:cNvPr id="3" name="Segnaposto contenuto 2">
            <a:extLst>
              <a:ext uri="{FF2B5EF4-FFF2-40B4-BE49-F238E27FC236}">
                <a16:creationId xmlns:a16="http://schemas.microsoft.com/office/drawing/2014/main" id="{B7694412-5319-4EB0-B43B-5EEAB670DB6F}"/>
              </a:ext>
            </a:extLst>
          </p:cNvPr>
          <p:cNvSpPr>
            <a:spLocks noGrp="1"/>
          </p:cNvSpPr>
          <p:nvPr>
            <p:ph idx="1"/>
          </p:nvPr>
        </p:nvSpPr>
        <p:spPr>
          <a:xfrm>
            <a:off x="0" y="1828800"/>
            <a:ext cx="12192000" cy="4348163"/>
          </a:xfrm>
        </p:spPr>
        <p:txBody>
          <a:bodyPr>
            <a:normAutofit/>
          </a:bodyPr>
          <a:lstStyle/>
          <a:p>
            <a:pPr marL="0" indent="0">
              <a:buNone/>
            </a:pPr>
            <a:r>
              <a:rPr lang="it-IT" dirty="0"/>
              <a:t>Fondamenti teorici e concettuali della GEE:</a:t>
            </a:r>
          </a:p>
          <a:p>
            <a:pPr marL="514350" indent="-514350">
              <a:buAutoNum type="arabicParenR"/>
            </a:pPr>
            <a:r>
              <a:rPr lang="it-IT" dirty="0"/>
              <a:t>Teoria dei sistemi complessi</a:t>
            </a:r>
          </a:p>
          <a:p>
            <a:pPr marL="514350" indent="-514350">
              <a:buAutoNum type="arabicParenR"/>
            </a:pPr>
            <a:r>
              <a:rPr lang="it-IT" dirty="0"/>
              <a:t>Principi darwiniani</a:t>
            </a:r>
          </a:p>
          <a:p>
            <a:pPr marL="514350" indent="-514350">
              <a:buAutoNum type="arabicParenR"/>
            </a:pPr>
            <a:r>
              <a:rPr lang="it-IT" dirty="0"/>
              <a:t>Teoria del </a:t>
            </a:r>
            <a:r>
              <a:rPr lang="it-IT" i="1" dirty="0"/>
              <a:t>path dependence</a:t>
            </a:r>
          </a:p>
          <a:p>
            <a:pPr marL="514350" indent="-514350">
              <a:buAutoNum type="arabicParenR"/>
            </a:pPr>
            <a:endParaRPr lang="it-IT" i="1" dirty="0"/>
          </a:p>
          <a:p>
            <a:pPr marL="514350" indent="-514350">
              <a:buAutoNum type="arabicParenR"/>
            </a:pPr>
            <a:endParaRPr lang="it-IT" i="1" dirty="0"/>
          </a:p>
          <a:p>
            <a:pPr marL="0" indent="0">
              <a:buNone/>
            </a:pPr>
            <a:r>
              <a:rPr lang="it-IT" i="1" dirty="0"/>
              <a:t>La combinazione di questi tre approcci è alla base dei più importanti studi della Geografia economica evoluzionista</a:t>
            </a:r>
          </a:p>
        </p:txBody>
      </p:sp>
      <p:sp>
        <p:nvSpPr>
          <p:cNvPr id="4" name="Freccia in giù 3">
            <a:extLst>
              <a:ext uri="{FF2B5EF4-FFF2-40B4-BE49-F238E27FC236}">
                <a16:creationId xmlns:a16="http://schemas.microsoft.com/office/drawing/2014/main" id="{19A3BB1E-EFFB-44DE-88C8-85538E33947A}"/>
              </a:ext>
            </a:extLst>
          </p:cNvPr>
          <p:cNvSpPr/>
          <p:nvPr/>
        </p:nvSpPr>
        <p:spPr>
          <a:xfrm>
            <a:off x="5087150" y="4002881"/>
            <a:ext cx="484632" cy="51162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98579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F78B1-9328-4192-94A2-AC5E3F0627AC}"/>
              </a:ext>
            </a:extLst>
          </p:cNvPr>
          <p:cNvSpPr>
            <a:spLocks noGrp="1"/>
          </p:cNvSpPr>
          <p:nvPr>
            <p:ph type="title"/>
          </p:nvPr>
        </p:nvSpPr>
        <p:spPr>
          <a:xfrm>
            <a:off x="838199" y="1153886"/>
            <a:ext cx="11016343" cy="960222"/>
          </a:xfrm>
        </p:spPr>
        <p:txBody>
          <a:bodyPr/>
          <a:lstStyle/>
          <a:p>
            <a:pPr algn="ctr"/>
            <a:r>
              <a:rPr lang="it-IT" dirty="0"/>
              <a:t>MODELLO DI VON THUNEN (1783-1850)</a:t>
            </a:r>
          </a:p>
        </p:txBody>
      </p:sp>
      <p:sp>
        <p:nvSpPr>
          <p:cNvPr id="3" name="Segnaposto contenuto 2">
            <a:extLst>
              <a:ext uri="{FF2B5EF4-FFF2-40B4-BE49-F238E27FC236}">
                <a16:creationId xmlns:a16="http://schemas.microsoft.com/office/drawing/2014/main" id="{8F5A9ABD-A31E-4F87-AB02-3BB193FB894A}"/>
              </a:ext>
            </a:extLst>
          </p:cNvPr>
          <p:cNvSpPr>
            <a:spLocks noGrp="1"/>
          </p:cNvSpPr>
          <p:nvPr>
            <p:ph idx="1"/>
          </p:nvPr>
        </p:nvSpPr>
        <p:spPr>
          <a:xfrm>
            <a:off x="130629" y="2114108"/>
            <a:ext cx="11974285" cy="4145178"/>
          </a:xfrm>
        </p:spPr>
        <p:txBody>
          <a:bodyPr>
            <a:normAutofit fontScale="85000" lnSpcReduction="20000"/>
          </a:bodyPr>
          <a:lstStyle/>
          <a:p>
            <a:r>
              <a:rPr lang="it-IT" dirty="0"/>
              <a:t>La rendita (differenza tra ricavi e costi) è dunque definita così:</a:t>
            </a:r>
          </a:p>
          <a:p>
            <a:endParaRPr lang="it-IT" dirty="0"/>
          </a:p>
          <a:p>
            <a:pPr marL="0" indent="0" algn="ctr">
              <a:buNone/>
            </a:pPr>
            <a:r>
              <a:rPr lang="it-IT" dirty="0"/>
              <a:t> </a:t>
            </a:r>
            <a:r>
              <a:rPr lang="it-IT" i="1" dirty="0">
                <a:solidFill>
                  <a:srgbClr val="FF0000"/>
                </a:solidFill>
              </a:rPr>
              <a:t>Rp = R (p-c) – Rtd</a:t>
            </a:r>
          </a:p>
          <a:p>
            <a:pPr marL="0" indent="0" algn="ctr">
              <a:buNone/>
            </a:pPr>
            <a:endParaRPr lang="it-IT" dirty="0">
              <a:solidFill>
                <a:srgbClr val="FF0000"/>
              </a:solidFill>
            </a:endParaRPr>
          </a:p>
          <a:p>
            <a:pPr marL="0" indent="0" algn="ctr">
              <a:buNone/>
            </a:pPr>
            <a:endParaRPr lang="it-IT" dirty="0">
              <a:solidFill>
                <a:srgbClr val="FF0000"/>
              </a:solidFill>
            </a:endParaRPr>
          </a:p>
          <a:p>
            <a:pPr algn="l">
              <a:buFontTx/>
              <a:buChar char="-"/>
            </a:pPr>
            <a:r>
              <a:rPr lang="it-IT" i="1" dirty="0">
                <a:solidFill>
                  <a:srgbClr val="FF0000"/>
                </a:solidFill>
              </a:rPr>
              <a:t>Rp</a:t>
            </a:r>
            <a:r>
              <a:rPr lang="it-IT" dirty="0">
                <a:solidFill>
                  <a:srgbClr val="FF0000"/>
                </a:solidFill>
              </a:rPr>
              <a:t> = </a:t>
            </a:r>
            <a:r>
              <a:rPr lang="it-IT" dirty="0"/>
              <a:t>rendita di posizione</a:t>
            </a:r>
          </a:p>
          <a:p>
            <a:pPr algn="l">
              <a:buFontTx/>
              <a:buChar char="-"/>
            </a:pPr>
            <a:r>
              <a:rPr lang="it-IT" i="1" dirty="0">
                <a:solidFill>
                  <a:srgbClr val="FF0000"/>
                </a:solidFill>
              </a:rPr>
              <a:t>R</a:t>
            </a:r>
            <a:r>
              <a:rPr lang="it-IT" dirty="0">
                <a:solidFill>
                  <a:srgbClr val="FF0000"/>
                </a:solidFill>
              </a:rPr>
              <a:t> = </a:t>
            </a:r>
            <a:r>
              <a:rPr lang="it-IT" dirty="0"/>
              <a:t>rendimento (per ettaro)</a:t>
            </a:r>
          </a:p>
          <a:p>
            <a:pPr algn="l">
              <a:buFontTx/>
              <a:buChar char="-"/>
            </a:pPr>
            <a:r>
              <a:rPr lang="it-IT" i="1" dirty="0">
                <a:solidFill>
                  <a:srgbClr val="FF0000"/>
                </a:solidFill>
              </a:rPr>
              <a:t>p</a:t>
            </a:r>
            <a:r>
              <a:rPr lang="it-IT" dirty="0">
                <a:solidFill>
                  <a:srgbClr val="FF0000"/>
                </a:solidFill>
              </a:rPr>
              <a:t> = </a:t>
            </a:r>
            <a:r>
              <a:rPr lang="it-IT" dirty="0"/>
              <a:t>prezzo (regime di concorrenza)</a:t>
            </a:r>
          </a:p>
          <a:p>
            <a:pPr algn="l">
              <a:buFontTx/>
              <a:buChar char="-"/>
            </a:pPr>
            <a:r>
              <a:rPr lang="it-IT" i="1" dirty="0">
                <a:solidFill>
                  <a:srgbClr val="FF0000"/>
                </a:solidFill>
              </a:rPr>
              <a:t>c</a:t>
            </a:r>
            <a:r>
              <a:rPr lang="it-IT" dirty="0">
                <a:solidFill>
                  <a:srgbClr val="FF0000"/>
                </a:solidFill>
              </a:rPr>
              <a:t> = </a:t>
            </a:r>
            <a:r>
              <a:rPr lang="it-IT" dirty="0"/>
              <a:t>costo di produzione (uniforme nello spazio omogeneo)</a:t>
            </a:r>
          </a:p>
          <a:p>
            <a:pPr algn="l">
              <a:buFontTx/>
              <a:buChar char="-"/>
            </a:pPr>
            <a:r>
              <a:rPr lang="it-IT" i="1" dirty="0">
                <a:solidFill>
                  <a:srgbClr val="FF0000"/>
                </a:solidFill>
              </a:rPr>
              <a:t>Rtd</a:t>
            </a:r>
            <a:r>
              <a:rPr lang="it-IT" dirty="0">
                <a:solidFill>
                  <a:srgbClr val="FF0000"/>
                </a:solidFill>
              </a:rPr>
              <a:t> = </a:t>
            </a:r>
            <a:r>
              <a:rPr lang="it-IT" dirty="0"/>
              <a:t>costo di trasport7o unitario in funzione della distanza (d) che rappresenta la variabile indipendente</a:t>
            </a:r>
          </a:p>
        </p:txBody>
      </p:sp>
    </p:spTree>
    <p:extLst>
      <p:ext uri="{BB962C8B-B14F-4D97-AF65-F5344CB8AC3E}">
        <p14:creationId xmlns:p14="http://schemas.microsoft.com/office/powerpoint/2010/main" val="72412240"/>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2647</TotalTime>
  <Words>6596</Words>
  <Application>Microsoft Office PowerPoint</Application>
  <PresentationFormat>Widescreen</PresentationFormat>
  <Paragraphs>548</Paragraphs>
  <Slides>80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80</vt:i4>
      </vt:variant>
    </vt:vector>
  </HeadingPairs>
  <TitlesOfParts>
    <vt:vector size="85" baseType="lpstr">
      <vt:lpstr>Arial</vt:lpstr>
      <vt:lpstr>Calibri</vt:lpstr>
      <vt:lpstr>Calibri Light</vt:lpstr>
      <vt:lpstr>Raleway</vt:lpstr>
      <vt:lpstr>Tema di Office</vt:lpstr>
      <vt:lpstr>Geografia Politica ed Economica</vt:lpstr>
      <vt:lpstr>L’analisi geografica del processo economico</vt:lpstr>
      <vt:lpstr>TEORIE CLASSICHE DELL’ORGANIZZAZIONE SPAZIALE</vt:lpstr>
      <vt:lpstr>TEORIE CLASSICHE DELL’ORGANIZZAZIONE SPAZIALE</vt:lpstr>
      <vt:lpstr>TEORIE CLASSICHE DELL’ORGANIZZAZIONE SPAZIALE</vt:lpstr>
      <vt:lpstr>MODELLO DI VON THUNEN (1783-1850)</vt:lpstr>
      <vt:lpstr>MODELLO DI VON THUNEN (1783-1850)</vt:lpstr>
      <vt:lpstr>MODELLO DI VON THUNEN (1783-1850)</vt:lpstr>
      <vt:lpstr>MODELLO DI VON THUNEN (1783-1850)</vt:lpstr>
      <vt:lpstr>MODELLO DI VON THUNEN (1783-1850)</vt:lpstr>
      <vt:lpstr>MODELLO DI VON THUNEN (1783-1850)</vt:lpstr>
      <vt:lpstr>TEORIA DELLA LOCALIZZAZIONE INDUSTRIALE DI WEBER (1868-1968)</vt:lpstr>
      <vt:lpstr>TEORIA DELLA LOCALIZZAZIONE INDUSTRIALE DI WEBER (1868-1968)</vt:lpstr>
      <vt:lpstr>TEORIA DELLA LOCALIZZAZIONE INDUSTRIALE DI WEBER (1868-1968)</vt:lpstr>
      <vt:lpstr>TEORIA DELLA LOCALIZZAZIONE INDUSTRIALE DI WEBER (1868-1968)</vt:lpstr>
      <vt:lpstr>TEORIA DELLA LOCALIZZAZIONE INDUSTRIALE DI WEBER (1868-1968)</vt:lpstr>
      <vt:lpstr>TEORIA DELLA LOCALIZZAZIONE INDUSTRIALE DI WEBER (1868-1968)</vt:lpstr>
      <vt:lpstr>TEORIA DELLA LOCALIZZAZIONE INDUSTRIALE DI WEBER (1868-1968)</vt:lpstr>
      <vt:lpstr>WEBER e ECONOMIE DA AGGLOMERAZIONE</vt:lpstr>
      <vt:lpstr>WEBER e ECONOMIE DA AGGLOMERAZIONE</vt:lpstr>
      <vt:lpstr> MODELLO DELLE LOCALITA’ CENTRALI DI CHRISTALLER (1893-1969)</vt:lpstr>
      <vt:lpstr>MODELLO DELLE LOCALITA’ CENTRALI DI CHRISTALLER (1893-1969)</vt:lpstr>
      <vt:lpstr>MODELLO DELLE LOCALITA’ CENTRALI DI CHRISTALLER (1893-1969)</vt:lpstr>
      <vt:lpstr>MODELLO DELLE LOCALITA’ CENTRALI DI CHRISTALLER</vt:lpstr>
      <vt:lpstr>MODELLO DELLE LOCALITA’ CENTRALI DI CHRISTALLER</vt:lpstr>
      <vt:lpstr>TEOREMA 1</vt:lpstr>
      <vt:lpstr>MODELLO DELLE LOCALITA’ CENTRALI DI CHRISTALLER</vt:lpstr>
      <vt:lpstr>TEOREMA 2</vt:lpstr>
      <vt:lpstr>MODELLO DELLE LOCALITA’ CENTRALI DI CHRISTALLER</vt:lpstr>
      <vt:lpstr>MODELLO DELLE LOCALITA’ CENTRALI DI CHRISTALLER</vt:lpstr>
      <vt:lpstr>MODELLO DELLE LOCALITA’ CENTRALI DI CHRISTALLER</vt:lpstr>
      <vt:lpstr>MODELLO DELLE LOCALITA’ CENTRALI DI CHRISTALLER</vt:lpstr>
      <vt:lpstr>Presentazione standard di PowerPoint</vt:lpstr>
      <vt:lpstr>LE TEORIE PUNTUALI DELLO SVILUPPO</vt:lpstr>
      <vt:lpstr>LE TEORIE PUNTUALI DELLO SVILUPPO</vt:lpstr>
      <vt:lpstr>LE TEORIE PUNTUALI DELLO SVILUPPO</vt:lpstr>
      <vt:lpstr>LE TEORIE PUNTUALI DELLO SVILUPPO</vt:lpstr>
      <vt:lpstr>TEORIA DEL POLO DI SVILUPPO DI PERROUX</vt:lpstr>
      <vt:lpstr>TEORIA DEL POLO DI SVILUPPO DI PERROUX</vt:lpstr>
      <vt:lpstr>TEORIA DEL POLO DI SVILUPPO DI PERROUX</vt:lpstr>
      <vt:lpstr>TEORIA DEL POLO DI SVILUPPO DI PERROUX</vt:lpstr>
      <vt:lpstr>TEORIA DEL POLO DI SVILUPPO DI PERROUX</vt:lpstr>
      <vt:lpstr>TEORIA DEL POLO DI SVILUPPO DI PERROUX</vt:lpstr>
      <vt:lpstr>SCHEMA INTERPRETATIVO DI HIRSCHMAN</vt:lpstr>
      <vt:lpstr>SCHEMA INTERPRETATIVO DI HIRSCHMAN</vt:lpstr>
      <vt:lpstr>SCHEMA INTERPRETATIVO DI HIRSCHMAN</vt:lpstr>
      <vt:lpstr>     MODELLO DELLA CAUSAZIONE CIRCOLARE E CUMULATIVA DI  MYRDAL</vt:lpstr>
      <vt:lpstr>MODELLO DELLA CAUSAZIONE CIRCOLARE E CUMULATIVA DI  MYRDAL</vt:lpstr>
      <vt:lpstr>TEORIE STRUTTURALI DELLO SQUILIBRIO</vt:lpstr>
      <vt:lpstr>TEORIE STRUTTURALI DELLO SQUILIBRIO</vt:lpstr>
      <vt:lpstr>TEORIE STRUTTURALI DELLO SQUILIBRIO</vt:lpstr>
      <vt:lpstr>CENTRO-PERIFERIA e SCAMBIO INEGUALE</vt:lpstr>
      <vt:lpstr>TEORIA GENERALE DELLO SVILUPPO POLARIZZATO – FRIEDMANN (1929-2017)</vt:lpstr>
      <vt:lpstr>TEORIA GENERALE DELLO SVILUPPO POLARIZZATO – FRIEDMANN (1929-2017)</vt:lpstr>
      <vt:lpstr>TEORIA GENERALE DELLO SVILUPPO POLARIZZATO – FRIEDMANN (1929-2017)</vt:lpstr>
      <vt:lpstr>TEORIA GENERALE DELLO SVILUPPO POLARIZZATO – FRIEDMANN (1929-2017)</vt:lpstr>
      <vt:lpstr>TEORIA DEL SISTEMA MONDO – IMMANUEL WALLERSTEIN (1930-2019)</vt:lpstr>
      <vt:lpstr>LE TEORIE POST-FORDISTE</vt:lpstr>
      <vt:lpstr>LE TEORIE POST-FORDISTE</vt:lpstr>
      <vt:lpstr>LE TEORIE POST-FORDISTE</vt:lpstr>
      <vt:lpstr>LA NUOVA DIVISIONE INTERNAZIONALE DEL LAVORO</vt:lpstr>
      <vt:lpstr>LA PRODUZIONE FLESSIBILE</vt:lpstr>
      <vt:lpstr>LA PRODUZIONE FLESSIBILE</vt:lpstr>
      <vt:lpstr>LA PRODUZIONE FLESSIBILE</vt:lpstr>
      <vt:lpstr>LA PRODUZIONE FLESSIBILE</vt:lpstr>
      <vt:lpstr>LA PRODUZIONE FLESSIBILE</vt:lpstr>
      <vt:lpstr>LA SPECIALIZZAZIONE FLESSIBILE</vt:lpstr>
      <vt:lpstr>LA SPECIALIZZAZIONE FLESSIBILE</vt:lpstr>
      <vt:lpstr>LA SPECIALIZZAZIONE FLESSIBILE</vt:lpstr>
      <vt:lpstr>LA SPECIALIZZAZIONE FLESSIBILE</vt:lpstr>
      <vt:lpstr>LA SPECIALIZZAZIONE FLESSIBILE</vt:lpstr>
      <vt:lpstr>LA SPECIALIZZAZIONE FLESSIBILE</vt:lpstr>
      <vt:lpstr> SVILUPPO ENDOGENO E CENTRALITA’ DEL TERRITORIO</vt:lpstr>
      <vt:lpstr>ACCUMULAZIONE FLESSIBILE</vt:lpstr>
      <vt:lpstr>ACCUMULAZIONE FLESSIBILE</vt:lpstr>
      <vt:lpstr>ACCUMULAZIONE FLESSIBILE</vt:lpstr>
      <vt:lpstr>ACCUMULAZIONE FLESSIBILE</vt:lpstr>
      <vt:lpstr>EVOLUTIONARY ECONOMIC GEOGRAPHY</vt:lpstr>
      <vt:lpstr>EVOLUTIONARY ECONOMIC GEOGRAPHY</vt:lpstr>
      <vt:lpstr>EVOLUTIONARY ECONOMIC GEOGRAPHY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16</cp:revision>
  <dcterms:created xsi:type="dcterms:W3CDTF">2020-04-25T16:23:21Z</dcterms:created>
  <dcterms:modified xsi:type="dcterms:W3CDTF">2022-05-25T14:15:11Z</dcterms:modified>
</cp:coreProperties>
</file>