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18B8"/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9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26/04/2022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901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26/04/2022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Prof.ssa Simona Epasto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Geografia Politica ed Economica</a:t>
            </a:r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14108"/>
            <a:ext cx="12192000" cy="4177835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Nuova parola chiave: FLESSIBILITA’ anche per venie incontro alle rinnovate condizioni della domanda (sempre più fluttuante e segmentata)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Le PMI più adeguate perché più flessibili e adatte a cogliere le opportunità</a:t>
            </a:r>
          </a:p>
          <a:p>
            <a:pPr algn="l"/>
            <a:r>
              <a:rPr lang="it-IT" dirty="0"/>
              <a:t>Emergono nel panorama internazionale i </a:t>
            </a:r>
            <a:r>
              <a:rPr lang="it-IT" dirty="0">
                <a:solidFill>
                  <a:srgbClr val="FF0000"/>
                </a:solidFill>
              </a:rPr>
              <a:t>DISTRETTI INDUSTRIALI </a:t>
            </a:r>
            <a:r>
              <a:rPr lang="it-IT" dirty="0"/>
              <a:t>(agglomerazioni di PMI specializzate per fasi)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237ED3EB-9836-4FB6-AC2D-DDC967ABB559}"/>
              </a:ext>
            </a:extLst>
          </p:cNvPr>
          <p:cNvSpPr/>
          <p:nvPr/>
        </p:nvSpPr>
        <p:spPr>
          <a:xfrm>
            <a:off x="4671932" y="3385457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48738779-CC26-46E7-80EC-5B54D4BE9A08}"/>
              </a:ext>
            </a:extLst>
          </p:cNvPr>
          <p:cNvSpPr/>
          <p:nvPr/>
        </p:nvSpPr>
        <p:spPr>
          <a:xfrm>
            <a:off x="4671932" y="4417289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802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14108"/>
            <a:ext cx="12192000" cy="417783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it-IT" dirty="0"/>
              <a:t>Nei </a:t>
            </a:r>
            <a:r>
              <a:rPr lang="it-IT" dirty="0">
                <a:solidFill>
                  <a:srgbClr val="FF0000"/>
                </a:solidFill>
              </a:rPr>
              <a:t>DISTETTI INDUSTRIALI:</a:t>
            </a:r>
          </a:p>
          <a:p>
            <a:pPr algn="l">
              <a:buFontTx/>
              <a:buChar char="-"/>
            </a:pPr>
            <a:r>
              <a:rPr lang="it-IT" dirty="0"/>
              <a:t>Reti di imprese in grado di rispondere in tempi brevi alle commesse nazionali ed intern.</a:t>
            </a:r>
          </a:p>
          <a:p>
            <a:pPr algn="l">
              <a:buFontTx/>
              <a:buChar char="-"/>
            </a:pPr>
            <a:r>
              <a:rPr lang="it-IT" dirty="0"/>
              <a:t>Flessibilità produzione</a:t>
            </a:r>
          </a:p>
          <a:p>
            <a:pPr algn="l">
              <a:buFontTx/>
              <a:buChar char="-"/>
            </a:pPr>
            <a:r>
              <a:rPr lang="it-IT" dirty="0"/>
              <a:t>Prezzi mantenuti bassi grazie ad una struttura snella (bassi costi fissi e contratti flessibili per la manodopera)</a:t>
            </a:r>
          </a:p>
          <a:p>
            <a:pPr algn="l">
              <a:buFontTx/>
              <a:buChar char="-"/>
            </a:pPr>
            <a:r>
              <a:rPr lang="it-IT" dirty="0"/>
              <a:t>No rigide garanzie lavoratori come in grande imprese</a:t>
            </a:r>
          </a:p>
          <a:p>
            <a:pPr algn="l">
              <a:buFontTx/>
              <a:buChar char="-"/>
            </a:pPr>
            <a:endParaRPr lang="it-IT" dirty="0"/>
          </a:p>
          <a:p>
            <a:pPr algn="l">
              <a:buFontTx/>
              <a:buChar char="-"/>
            </a:pPr>
            <a:r>
              <a:rPr lang="it-IT" dirty="0"/>
              <a:t>SETTORI TRADIZIONALI (tessile, abbigliamento, pelletteria, meccanica) dove non necessari ingenti investimenti in Ricerca e Sviluppo (R&amp;S o R&amp;D in inglese) tipici dei settori ad alta tecnologia (chimica, farmaceutica, biotecnologie…)</a:t>
            </a: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48738779-CC26-46E7-80EC-5B54D4BE9A08}"/>
              </a:ext>
            </a:extLst>
          </p:cNvPr>
          <p:cNvSpPr/>
          <p:nvPr/>
        </p:nvSpPr>
        <p:spPr>
          <a:xfrm>
            <a:off x="4671932" y="4666013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9191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14108"/>
            <a:ext cx="12192000" cy="417783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Nel frattempo le grandi imprese fordiste uscivano dalla crisi degli anni ‘70 attraverso una profonda ristrutturazione interna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Si afferma una logica territoriale per cui assumono valore strategico le interdipendenze e le relazioni che si attivano territorialmente tra imprese e tra queste e altri soggetti economici</a:t>
            </a:r>
          </a:p>
          <a:p>
            <a:pPr algn="l"/>
            <a:r>
              <a:rPr lang="it-IT" dirty="0"/>
              <a:t>Le grandi imprese si disintegrano  alla ricerca del miglior assetto organizzativo</a:t>
            </a:r>
          </a:p>
          <a:p>
            <a:pPr algn="l"/>
            <a:r>
              <a:rPr lang="it-IT" dirty="0"/>
              <a:t>Assumono una geometria variabile multinazionale e con una struttura a rete</a:t>
            </a:r>
          </a:p>
          <a:p>
            <a:pPr algn="l"/>
            <a:r>
              <a:rPr lang="it-IT" dirty="0"/>
              <a:t>Si trasformano in gruppi composte da partecipazioni, joint venture e controllate e con una catena di subfornitura sempre più strategica</a:t>
            </a: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48738779-CC26-46E7-80EC-5B54D4BE9A08}"/>
              </a:ext>
            </a:extLst>
          </p:cNvPr>
          <p:cNvSpPr/>
          <p:nvPr/>
        </p:nvSpPr>
        <p:spPr>
          <a:xfrm>
            <a:off x="4856555" y="2658501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2511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14108"/>
            <a:ext cx="12192000" cy="417783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Le imprese moderne attraverso un processo di OUTSOURCING (ricerca all’esterno delle migliori condizioni di produzione) esternalizzano alcune fasi alla ricerca dei minori costi di produzione</a:t>
            </a:r>
          </a:p>
          <a:p>
            <a:pPr marL="0" indent="0" algn="l">
              <a:buNone/>
            </a:pPr>
            <a:endParaRPr lang="it-IT" dirty="0"/>
          </a:p>
          <a:p>
            <a:pPr marL="0" indent="0" algn="l">
              <a:buNone/>
            </a:pPr>
            <a:r>
              <a:rPr lang="it-IT" dirty="0"/>
              <a:t>RETI DI IMPRESA: oggi forma organizzativa più adeguata alle nuove caratteristiche del mercato</a:t>
            </a:r>
          </a:p>
          <a:p>
            <a:pPr marL="0" indent="0" algn="l">
              <a:buNone/>
            </a:pPr>
            <a:r>
              <a:rPr lang="it-IT" dirty="0"/>
              <a:t>CONCLUSIONE: minor peso costi di trasporto e geometria variabile delle strutture aziendali hanno reso le imprese geograficamente più mobili, costantemente alla ricerca delle migliori condizioni locali dei fattori produttivi (terra, capitale, lavoro e conoscenza)</a:t>
            </a:r>
          </a:p>
          <a:p>
            <a:pPr marL="0" indent="0" algn="l">
              <a:buNone/>
            </a:pPr>
            <a:r>
              <a:rPr lang="it-IT" dirty="0"/>
              <a:t>- Nuove condizioni economiche possono favorire processi di sviluppo endogeno</a:t>
            </a:r>
          </a:p>
          <a:p>
            <a:pPr algn="l"/>
            <a:endParaRPr lang="it-IT" dirty="0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48738779-CC26-46E7-80EC-5B54D4BE9A08}"/>
              </a:ext>
            </a:extLst>
          </p:cNvPr>
          <p:cNvSpPr/>
          <p:nvPr/>
        </p:nvSpPr>
        <p:spPr>
          <a:xfrm>
            <a:off x="5080587" y="2937265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FB64B8EF-A003-4ECF-AF25-A115AC4EF933}"/>
              </a:ext>
            </a:extLst>
          </p:cNvPr>
          <p:cNvSpPr/>
          <p:nvPr/>
        </p:nvSpPr>
        <p:spPr>
          <a:xfrm>
            <a:off x="5127829" y="3782752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7622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CAAC07-7AE6-48F3-8072-6BBD21D3F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SPECIFICITA’ TERRITORIALI E SVILUPPO EVONOMICO: CHIAVI DI LETTURA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8AE4D4-7599-40B1-BAAC-714DD9166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Finalità: comprendere il ruolo centrale che hanno assunto le specificità territoriali nei processi di sviluppo economico</a:t>
            </a:r>
          </a:p>
          <a:p>
            <a:r>
              <a:rPr lang="it-IT" dirty="0"/>
              <a:t>Assumere una dialettica locale/globale (glocal)</a:t>
            </a:r>
          </a:p>
          <a:p>
            <a:r>
              <a:rPr lang="it-IT" dirty="0"/>
              <a:t>CHIAVI DI LETTURA: approcci teorici affermatisi nel corso della transizione al post-fordismo</a:t>
            </a:r>
          </a:p>
          <a:p>
            <a:r>
              <a:rPr lang="it-IT" dirty="0"/>
              <a:t>Anche oggi forte valenza applicativa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0000"/>
                </a:solidFill>
              </a:rPr>
              <a:t>APPROCCIO MARSHALLIANO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B050"/>
                </a:solidFill>
              </a:rPr>
              <a:t>APPROCCIO TRANSAZIONALE</a:t>
            </a:r>
          </a:p>
        </p:txBody>
      </p:sp>
    </p:spTree>
    <p:extLst>
      <p:ext uri="{BB962C8B-B14F-4D97-AF65-F5344CB8AC3E}">
        <p14:creationId xmlns:p14="http://schemas.microsoft.com/office/powerpoint/2010/main" val="3944684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CC6E9-CBC3-4A89-9784-F35BAF4F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MARSHALLIANO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E33688-9D42-42EA-A02A-1ECE103B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550229"/>
          </a:xfrm>
        </p:spPr>
        <p:txBody>
          <a:bodyPr>
            <a:normAutofit fontScale="92500"/>
          </a:bodyPr>
          <a:lstStyle/>
          <a:p>
            <a:r>
              <a:rPr lang="it-IT" dirty="0"/>
              <a:t>Ispirato all’opera di Alfred Marshall (1842-1924)</a:t>
            </a:r>
          </a:p>
          <a:p>
            <a:r>
              <a:rPr lang="it-IT" dirty="0"/>
              <a:t>Prende avvio con gli studi dei sistemi di PMI di successo nella c.d. </a:t>
            </a:r>
            <a:r>
              <a:rPr lang="it-IT" dirty="0">
                <a:solidFill>
                  <a:srgbClr val="FF0000"/>
                </a:solidFill>
              </a:rPr>
              <a:t>Terza Italia </a:t>
            </a:r>
            <a:r>
              <a:rPr lang="it-IT" dirty="0"/>
              <a:t>(regioni del Triveneto, appenniniche di Emilia-Romagna, Toscana, Umbria e Marche: terza rispetto alla economia centrale del nord-ovest e quella marginale del Mezzogiorno) ma anche in Spagna, Grecia e Portogallo</a:t>
            </a:r>
          </a:p>
          <a:p>
            <a:r>
              <a:rPr lang="it-IT" dirty="0"/>
              <a:t>Portata innovativa dell’approccio: messo in luce il ruolo delle differenze territoriali nei processi storico-culturali di lunga durata</a:t>
            </a:r>
          </a:p>
          <a:p>
            <a:r>
              <a:rPr lang="it-IT" dirty="0"/>
              <a:t>Anche in una economia globalizzata, alcuni territori possono emergere grazie alla qualità del loro know-how e alla capacità organizzativa delle loro imprese</a:t>
            </a:r>
          </a:p>
        </p:txBody>
      </p:sp>
    </p:spTree>
    <p:extLst>
      <p:ext uri="{BB962C8B-B14F-4D97-AF65-F5344CB8AC3E}">
        <p14:creationId xmlns:p14="http://schemas.microsoft.com/office/powerpoint/2010/main" val="4084652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CC6E9-CBC3-4A89-9784-F35BAF4F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MARSHALLIANO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E33688-9D42-42EA-A02A-1ECE103B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550229"/>
          </a:xfrm>
        </p:spPr>
        <p:txBody>
          <a:bodyPr>
            <a:normAutofit/>
          </a:bodyPr>
          <a:lstStyle/>
          <a:p>
            <a:r>
              <a:rPr lang="it-IT" dirty="0"/>
              <a:t>Il vantaggio competitivo delle imprese localizzate in questi territori è connesso alle </a:t>
            </a:r>
            <a:r>
              <a:rPr lang="it-IT" dirty="0">
                <a:solidFill>
                  <a:srgbClr val="FF0000"/>
                </a:solidFill>
              </a:rPr>
              <a:t>economie esterne di agglomerazione </a:t>
            </a:r>
            <a:r>
              <a:rPr lang="it-IT" dirty="0">
                <a:solidFill>
                  <a:schemeClr val="tx2"/>
                </a:solidFill>
              </a:rPr>
              <a:t>(benefici derivanti dall’essere localizzati vicino ad altre imprese)</a:t>
            </a:r>
          </a:p>
          <a:p>
            <a:r>
              <a:rPr lang="it-IT" dirty="0">
                <a:solidFill>
                  <a:schemeClr val="tx2"/>
                </a:solidFill>
              </a:rPr>
              <a:t>Si distinguono in base agli economisti che le hanno teorizzate: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EESTERNALITA’ DI TIPO </a:t>
            </a:r>
            <a:r>
              <a:rPr lang="it-IT" dirty="0">
                <a:solidFill>
                  <a:srgbClr val="00B050"/>
                </a:solidFill>
              </a:rPr>
              <a:t>MARSHALL ARROW ROMER </a:t>
            </a:r>
            <a:r>
              <a:rPr lang="it-IT" dirty="0">
                <a:solidFill>
                  <a:schemeClr val="tx2"/>
                </a:solidFill>
              </a:rPr>
              <a:t>(MAR)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ESTERNALITA’ DI TIPO </a:t>
            </a:r>
            <a:r>
              <a:rPr lang="it-IT" dirty="0">
                <a:solidFill>
                  <a:srgbClr val="7030A0"/>
                </a:solidFill>
              </a:rPr>
              <a:t>JACOB</a:t>
            </a:r>
          </a:p>
          <a:p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182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CC6E9-CBC3-4A89-9784-F35BAF4F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MARSHALLIANO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E33688-9D42-42EA-A02A-1ECE103B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550229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ESTERNALITA’ DI TIPO </a:t>
            </a:r>
            <a:r>
              <a:rPr lang="it-IT" dirty="0">
                <a:solidFill>
                  <a:srgbClr val="00B050"/>
                </a:solidFill>
              </a:rPr>
              <a:t>MARSHALL ARROW ROMER </a:t>
            </a:r>
            <a:r>
              <a:rPr lang="it-IT" dirty="0">
                <a:solidFill>
                  <a:schemeClr val="tx2"/>
                </a:solidFill>
              </a:rPr>
              <a:t>(MAR)</a:t>
            </a:r>
          </a:p>
          <a:p>
            <a:pPr marL="514350" indent="-514350">
              <a:buAutoNum type="arabicParenR"/>
            </a:pPr>
            <a:endParaRPr lang="it-IT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Emergono quando le imprese beneficiano di una diffusa specializzazione locale in uno specifico settore industriale</a:t>
            </a:r>
          </a:p>
          <a:p>
            <a:pPr>
              <a:buFontTx/>
              <a:buChar char="-"/>
            </a:pPr>
            <a:r>
              <a:rPr lang="it-IT" dirty="0">
                <a:solidFill>
                  <a:schemeClr val="tx2"/>
                </a:solidFill>
              </a:rPr>
              <a:t>In linea con la tradizione marsh. Questo tipo di esternalità positiva è associata a 3 fattori: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Larga disponibilità locale di manodopera specializzata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Scambi diffusi di semilavorati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Favorevole circolazione di conoscenza specifica (knowledge spillover)</a:t>
            </a: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4434381C-D77C-4D14-9A58-47F44F5A9C7B}"/>
              </a:ext>
            </a:extLst>
          </p:cNvPr>
          <p:cNvSpPr/>
          <p:nvPr/>
        </p:nvSpPr>
        <p:spPr>
          <a:xfrm>
            <a:off x="4974772" y="2450592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8501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CC6E9-CBC3-4A89-9784-F35BAF4F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MARSHALLIANO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E33688-9D42-42EA-A02A-1ECE103B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55022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ESTERNALITA’ DI TIPO </a:t>
            </a:r>
            <a:r>
              <a:rPr lang="it-IT" dirty="0">
                <a:solidFill>
                  <a:srgbClr val="00B050"/>
                </a:solidFill>
              </a:rPr>
              <a:t>MARSHALL ARROW ROMER </a:t>
            </a:r>
            <a:r>
              <a:rPr lang="it-IT" dirty="0">
                <a:solidFill>
                  <a:schemeClr val="tx2"/>
                </a:solidFill>
              </a:rPr>
              <a:t>(MAR)</a:t>
            </a:r>
          </a:p>
          <a:p>
            <a:pPr marL="514350" indent="-514350">
              <a:buAutoNum type="arabicParenR"/>
            </a:pPr>
            <a:endParaRPr lang="it-IT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Nel corso del tempo i lavoratori e le imprese del cluster acquisiscono una profonda conoscenza specifica che se accompagnata dal mantenimento di costi di produzione bassi può garantire un vantaggio competitivo localizzato</a:t>
            </a:r>
          </a:p>
          <a:p>
            <a:pPr>
              <a:buFontTx/>
              <a:buChar char="-"/>
            </a:pPr>
            <a:r>
              <a:rPr lang="it-IT" dirty="0">
                <a:solidFill>
                  <a:schemeClr val="tx2"/>
                </a:solidFill>
              </a:rPr>
              <a:t>Questo spiega come multinazionali di scarpe sportive (es. NIKE) abbiano deciso di localizzarsi nel cluster di Montebelluna (Treviso) per produrre  scarpe su misura ed ecocompatibili</a:t>
            </a:r>
          </a:p>
          <a:p>
            <a:pPr>
              <a:buFontTx/>
              <a:buChar char="-"/>
            </a:pPr>
            <a:r>
              <a:rPr lang="it-IT" dirty="0">
                <a:solidFill>
                  <a:schemeClr val="tx2"/>
                </a:solidFill>
              </a:rPr>
              <a:t>Stesso dicasi per marchi globali quali Dior, Yves Saint Laurent, Dolce e Gabbana che producono il loro pezzi pregiati nel cluster fiorentino della pelletteria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4434381C-D77C-4D14-9A58-47F44F5A9C7B}"/>
              </a:ext>
            </a:extLst>
          </p:cNvPr>
          <p:cNvSpPr/>
          <p:nvPr/>
        </p:nvSpPr>
        <p:spPr>
          <a:xfrm>
            <a:off x="4974772" y="2275487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4118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CC6E9-CBC3-4A89-9784-F35BAF4F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MARSHALLIANO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E33688-9D42-42EA-A02A-1ECE103B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5502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2) ESTERNALITA’ DI </a:t>
            </a:r>
            <a:r>
              <a:rPr lang="it-IT" dirty="0">
                <a:solidFill>
                  <a:srgbClr val="7030A0"/>
                </a:solidFill>
              </a:rPr>
              <a:t>JACOB</a:t>
            </a:r>
            <a:r>
              <a:rPr lang="it-IT" dirty="0">
                <a:solidFill>
                  <a:schemeClr val="tx2"/>
                </a:solidFill>
              </a:rPr>
              <a:t> (1969)</a:t>
            </a:r>
          </a:p>
          <a:p>
            <a:pPr marL="0" indent="0">
              <a:buNone/>
            </a:pPr>
            <a:endParaRPr lang="it-IT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A differenza delle MAR emergono quando le imprese beneficiano di una larga varietà di attività economiche locali</a:t>
            </a:r>
          </a:p>
          <a:p>
            <a:pPr>
              <a:buFontTx/>
              <a:buChar char="-"/>
            </a:pPr>
            <a:r>
              <a:rPr lang="it-IT" dirty="0">
                <a:solidFill>
                  <a:schemeClr val="tx2"/>
                </a:solidFill>
              </a:rPr>
              <a:t>La diversificazione locale offre l’opportunità di combinare diverse tipologie di conoscenza e applicare soluzioni già adottate da altri settori</a:t>
            </a:r>
          </a:p>
          <a:p>
            <a:pPr>
              <a:buFontTx/>
              <a:buChar char="-"/>
            </a:pPr>
            <a:r>
              <a:rPr lang="it-IT" dirty="0">
                <a:solidFill>
                  <a:schemeClr val="tx2"/>
                </a:solidFill>
              </a:rPr>
              <a:t>Più elevata è la diversità locale più sono possibili contaminazioni reciproche</a:t>
            </a:r>
          </a:p>
          <a:p>
            <a:pPr>
              <a:buFontTx/>
              <a:buChar char="-"/>
            </a:pPr>
            <a:r>
              <a:rPr lang="it-IT" dirty="0">
                <a:solidFill>
                  <a:schemeClr val="tx2"/>
                </a:solidFill>
              </a:rPr>
              <a:t>Tali esternalità positive sono di solito associate agli effetti dell’urbanizzazione (economie da urbanizzazione)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4434381C-D77C-4D14-9A58-47F44F5A9C7B}"/>
              </a:ext>
            </a:extLst>
          </p:cNvPr>
          <p:cNvSpPr/>
          <p:nvPr/>
        </p:nvSpPr>
        <p:spPr>
          <a:xfrm>
            <a:off x="4974772" y="2275487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691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52894B-70F4-9F4A-B7C6-068ED1B0C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IMPRESE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546E72-B7B5-8A49-A711-8EB40DFD7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/>
              <a:t>EVOLUZIONE E MODELLI</a:t>
            </a:r>
          </a:p>
        </p:txBody>
      </p:sp>
    </p:spTree>
    <p:extLst>
      <p:ext uri="{BB962C8B-B14F-4D97-AF65-F5344CB8AC3E}">
        <p14:creationId xmlns:p14="http://schemas.microsoft.com/office/powerpoint/2010/main" val="243242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CC6E9-CBC3-4A89-9784-F35BAF4F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TRANSAZIONALE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E33688-9D42-42EA-A02A-1ECE103B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550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Diventa famoso grazie al lavoro di Williamson (1987)</a:t>
            </a:r>
          </a:p>
          <a:p>
            <a:pPr marL="0" indent="0">
              <a:buNone/>
            </a:pPr>
            <a:endParaRPr lang="it-IT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Si basa sulla minimizzazione dei costi di transazione che un’impresa deve sostenere (sia in termini di denaro che di tempo) per scambiare semilavorati, definire accordi, reperire informazioni, trovare manodopera specializzata ecc.…</a:t>
            </a:r>
          </a:p>
          <a:p>
            <a:pPr marL="0" indent="0">
              <a:buNone/>
            </a:pPr>
            <a:endParaRPr lang="it-IT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La tendenza spaziale è la creazione di complessi produttivi prossimi ai luoghi della conoscenza, ai mercati o alle aree geografiche in cui i fattori della produzione sono più economici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4434381C-D77C-4D14-9A58-47F44F5A9C7B}"/>
              </a:ext>
            </a:extLst>
          </p:cNvPr>
          <p:cNvSpPr/>
          <p:nvPr/>
        </p:nvSpPr>
        <p:spPr>
          <a:xfrm>
            <a:off x="4974772" y="2275487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23FA21B3-49C9-44D5-883C-B1EDC45D8784}"/>
              </a:ext>
            </a:extLst>
          </p:cNvPr>
          <p:cNvSpPr/>
          <p:nvPr/>
        </p:nvSpPr>
        <p:spPr>
          <a:xfrm>
            <a:off x="4974772" y="4615915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840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BCC6E9-CBC3-4A89-9784-F35BAF4F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APPROCCIO TRANSAZIONALE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E33688-9D42-42EA-A02A-1ECE103B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4114"/>
            <a:ext cx="10515600" cy="45502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L’approccio t. considera il processo innovativo come un fatto territoriale in quanto è localmente che le imprese usufruiscono del supporto logistico (economie esterne, effetti di prossimità…) che consente loro di procedere allo sviluppo di un prodotto</a:t>
            </a:r>
          </a:p>
          <a:p>
            <a:pPr marL="0" indent="0">
              <a:buNone/>
            </a:pPr>
            <a:endParaRPr lang="it-IT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Dunque è sulla base del livello tecnologico necessario al processo produttivo che si sceglie la localizzazione dell’impresa</a:t>
            </a:r>
          </a:p>
          <a:p>
            <a:pPr marL="0" indent="0">
              <a:buNone/>
            </a:pPr>
            <a:endParaRPr lang="it-IT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Su questo presupposto </a:t>
            </a:r>
            <a:r>
              <a:rPr lang="it-IT" dirty="0">
                <a:solidFill>
                  <a:srgbClr val="FF0000"/>
                </a:solidFill>
              </a:rPr>
              <a:t>VERNON</a:t>
            </a:r>
            <a:r>
              <a:rPr lang="it-IT" dirty="0">
                <a:solidFill>
                  <a:schemeClr val="tx2"/>
                </a:solidFill>
              </a:rPr>
              <a:t> ha teorizzato il modello del «</a:t>
            </a:r>
            <a:r>
              <a:rPr lang="it-IT" dirty="0">
                <a:solidFill>
                  <a:srgbClr val="FF0000"/>
                </a:solidFill>
              </a:rPr>
              <a:t>ciclo di vita del prodotto</a:t>
            </a:r>
            <a:r>
              <a:rPr lang="it-IT" dirty="0">
                <a:solidFill>
                  <a:schemeClr val="tx2"/>
                </a:solidFill>
              </a:rPr>
              <a:t>»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4434381C-D77C-4D14-9A58-47F44F5A9C7B}"/>
              </a:ext>
            </a:extLst>
          </p:cNvPr>
          <p:cNvSpPr/>
          <p:nvPr/>
        </p:nvSpPr>
        <p:spPr>
          <a:xfrm>
            <a:off x="4974772" y="3429000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23FA21B3-49C9-44D5-883C-B1EDC45D8784}"/>
              </a:ext>
            </a:extLst>
          </p:cNvPr>
          <p:cNvSpPr/>
          <p:nvPr/>
        </p:nvSpPr>
        <p:spPr>
          <a:xfrm>
            <a:off x="5323115" y="4936671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4278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3012B3-31D5-491E-8DD1-355BFF87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MODELLO DEL CICLO DI VITA DEL PRODOTTO  DI VERNON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FFD30B-4742-42A6-B294-40C04441C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57" y="2275114"/>
            <a:ext cx="12006943" cy="3901849"/>
          </a:xfrm>
        </p:spPr>
        <p:txBody>
          <a:bodyPr>
            <a:normAutofit/>
          </a:bodyPr>
          <a:lstStyle/>
          <a:p>
            <a:r>
              <a:rPr lang="it-IT" dirty="0"/>
              <a:t>Individua un particolare meccanismo di espansione geografica dell’impresa</a:t>
            </a:r>
          </a:p>
          <a:p>
            <a:r>
              <a:rPr lang="it-IT" dirty="0"/>
              <a:t>Ogni prodotto ha una propria vita che va dal momento della introduzione nel mercato attraverso la diffusione e maturazione fino alla sua scomparsa (perché rimpiazzato da altri prodotti più nuovi; es. macchina da scrivere, tv in bianco e nero)</a:t>
            </a:r>
          </a:p>
          <a:p>
            <a:r>
              <a:rPr lang="it-IT" dirty="0"/>
              <a:t>Le imprese produttrici si muoveranno nello spazio geografico al procedere del ciclo di vita del prodotto alla ricerca delle condizioni più favorevoli (costi dei fattori, mercato e economie esterne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2512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3012B3-31D5-491E-8DD1-355BFF87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MODELLO DEL CICLO DI VITA DEL PRODOTTO  DI VERNON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FFD30B-4742-42A6-B294-40C04441C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modello propone una dinamica localizzativa articolata in fasi</a:t>
            </a:r>
          </a:p>
          <a:p>
            <a:r>
              <a:rPr lang="it-IT" dirty="0"/>
              <a:t>Individua 4 fasi successive nella evoluzione della vita di un prodotto cui corrispondono modi diversi di produzione e di organizzazione delle funzioni d’impresa</a:t>
            </a:r>
          </a:p>
          <a:p>
            <a:pPr marL="514350" indent="-514350">
              <a:buAutoNum type="arabicParenR"/>
            </a:pPr>
            <a:r>
              <a:rPr lang="it-IT" dirty="0"/>
              <a:t>Introduzione del prodotto</a:t>
            </a:r>
          </a:p>
          <a:p>
            <a:pPr marL="514350" indent="-514350">
              <a:buAutoNum type="arabicParenR"/>
            </a:pPr>
            <a:r>
              <a:rPr lang="it-IT" dirty="0"/>
              <a:t>Crescita</a:t>
            </a:r>
          </a:p>
          <a:p>
            <a:pPr marL="514350" indent="-514350">
              <a:buAutoNum type="arabicParenR"/>
            </a:pPr>
            <a:r>
              <a:rPr lang="it-IT" dirty="0"/>
              <a:t>Maturità</a:t>
            </a:r>
          </a:p>
          <a:p>
            <a:pPr marL="514350" indent="-514350">
              <a:buAutoNum type="arabicParenR"/>
            </a:pPr>
            <a:r>
              <a:rPr lang="it-IT" dirty="0"/>
              <a:t>Declino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0851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AA619-094E-43FE-BECF-42E005EF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MODELLO DEL CICLO DI VITA DEL PRODOTTO  DI VERNON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F9ACF9-875D-4036-B4F8-98C870345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1) Introduzione:</a:t>
            </a:r>
            <a:r>
              <a:rPr lang="it-IT" dirty="0"/>
              <a:t> necessita di condizioni particolari (conoscenza tecnologica, elevata capacità imprenditoriale e manageriale, accesso alle risorse, mano d’opera qualificata, reddito elevato ecc.) = localizzazione nei paesi e nelle aree centrali del sistema economico. </a:t>
            </a:r>
          </a:p>
          <a:p>
            <a:pPr marL="0" indent="0">
              <a:buNone/>
            </a:pPr>
            <a:r>
              <a:rPr lang="it-IT" dirty="0"/>
              <a:t>ES. telefono cellulari </a:t>
            </a:r>
            <a:r>
              <a:rPr lang="it-IT" dirty="0">
                <a:solidFill>
                  <a:srgbClr val="7030A0"/>
                </a:solidFill>
              </a:rPr>
              <a:t>NOKIA-</a:t>
            </a:r>
            <a:r>
              <a:rPr lang="it-IT" dirty="0"/>
              <a:t> prima linea lanciata nel 1987. Nokia fu anche uno degli sviluppatori dello standard GSM poi adottato come standard europeo. La prima chiamata GSM al mondo risale al 1991 e proveniva da Helsinki= in questa prima fase del ciclo di vita del cellulare gli stabilimenti industriai Nokia erano localizzati in Finlandia</a:t>
            </a:r>
          </a:p>
          <a:p>
            <a:pPr marL="0" indent="0">
              <a:buNone/>
            </a:pPr>
            <a:r>
              <a:rPr lang="it-IT" dirty="0">
                <a:solidFill>
                  <a:srgbClr val="0070C0"/>
                </a:solidFill>
              </a:rPr>
              <a:t>2) Crescita</a:t>
            </a:r>
            <a:r>
              <a:rPr lang="it-IT" dirty="0"/>
              <a:t>: affermazione di uno standard di base ,espansione mercato, produzione in serie = decentramento di parte degli impianti sia in altre regioni dello stesso paese sia in nazioni tecnologicamente «intermedie» alla ricerca di economie di scala.</a:t>
            </a:r>
          </a:p>
          <a:p>
            <a:pPr marL="0" indent="0">
              <a:buNone/>
            </a:pPr>
            <a:r>
              <a:rPr lang="it-IT" dirty="0"/>
              <a:t>La NOKIA decide di aprire stabilimenti negli altri paesi europei e nelle aree geografiche mondiali ad industrializzazione matura. Nokia arriva in Italia a metà anni ‘90 e si localizza a Cassina de’ Pecchi (Milano)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3772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AA619-094E-43FE-BECF-42E005EF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MODELLO DEL CICLO DI VITA DEL PRODOTTO  DI VERNON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F9ACF9-875D-4036-B4F8-98C870345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00B050"/>
                </a:solidFill>
              </a:rPr>
              <a:t>3) Maturità</a:t>
            </a:r>
            <a:r>
              <a:rPr lang="it-IT" dirty="0"/>
              <a:t> (standardizzazione): la riduzione dei costi diviene la variabile strategica = ricerca bacini mano d’opera a basso costo = decentramento produzione verso regioni o paesi a sviluppo tecnologico e livelli di reddito inferiori (di solito paesi sottosviluppati)</a:t>
            </a:r>
          </a:p>
          <a:p>
            <a:pPr marL="0" indent="0">
              <a:buNone/>
            </a:pPr>
            <a:r>
              <a:rPr lang="it-IT" dirty="0"/>
              <a:t>La Finlandia da esportatore si trasforma in importatore di cellulari NOKIA. L’impianto lombardo è ceduto nel 2008 e la produzione si sposta verso i Paesi in via di espansione economica</a:t>
            </a:r>
          </a:p>
          <a:p>
            <a:pPr marL="0" indent="0">
              <a:buNone/>
            </a:pPr>
            <a:r>
              <a:rPr lang="it-IT" dirty="0">
                <a:solidFill>
                  <a:srgbClr val="D818B8"/>
                </a:solidFill>
              </a:rPr>
              <a:t>4) Declino: </a:t>
            </a:r>
            <a:r>
              <a:rPr lang="it-IT" dirty="0">
                <a:solidFill>
                  <a:schemeClr val="tx2"/>
                </a:solidFill>
              </a:rPr>
              <a:t>il prodotto è ormai obsoleto e viene rimpiazzato da altri nuovi. 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E’ quello che sta succedendo ai cellulari predisposti solo alle chiamate destinati a scomparire rimpiazzati dagli smartphone (che oggi si trovano nella seconda fase del loro ciclo di vita quindi crescita)</a:t>
            </a:r>
            <a:endParaRPr lang="it-IT" dirty="0">
              <a:solidFill>
                <a:srgbClr val="D818B8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1851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AA619-094E-43FE-BECF-42E005EF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MODELLO DEL CICLO DI VITA DEL PRODOTTO  DI VERNON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F9ACF9-875D-4036-B4F8-98C870345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olidFill>
                  <a:schemeClr val="tx2"/>
                </a:solidFill>
              </a:rPr>
              <a:t>Il modello ha ancora oggi una valenza interpretativa delle dinamiche localizzative delle imprese nello spazio geografico perché nel post-fordismo le diverse fasi del ciclo produttivo (R&amp;D, management, marketing, produzione e logistica) possono essere geograficamente separate</a:t>
            </a:r>
          </a:p>
          <a:p>
            <a:endParaRPr lang="it-IT" dirty="0">
              <a:solidFill>
                <a:schemeClr val="tx2"/>
              </a:solidFill>
            </a:endParaRPr>
          </a:p>
          <a:p>
            <a:r>
              <a:rPr lang="it-IT" dirty="0">
                <a:solidFill>
                  <a:schemeClr val="tx2"/>
                </a:solidFill>
              </a:rPr>
              <a:t>Questo favorisce una crescente divisione del lavoro fra regioni e Paesi diversi e una crescente interdipendenza fra le economie sistema economico mondiale e l’affermarsi di nuovi spazi industriali con la decadenza dei vecchi</a:t>
            </a:r>
          </a:p>
          <a:p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BAE3481-5CB7-4DD0-A2B8-D5F42C08B4E2}"/>
              </a:ext>
            </a:extLst>
          </p:cNvPr>
          <p:cNvSpPr/>
          <p:nvPr/>
        </p:nvSpPr>
        <p:spPr>
          <a:xfrm>
            <a:off x="5323115" y="4235229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2694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AA619-094E-43FE-BECF-42E005EF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VANTAGGIO COMPETITIVO IMPRESA – PORTER (1991)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F9ACF9-875D-4036-B4F8-98C870345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olidFill>
                  <a:schemeClr val="tx2"/>
                </a:solidFill>
              </a:rPr>
              <a:t>Nella fase post-fordista l’ambiente sterno alla impresa diviene un elemento di competitività che può determinare un vantaggio competitivo localizzato</a:t>
            </a:r>
          </a:p>
          <a:p>
            <a:endParaRPr lang="it-IT" dirty="0">
              <a:solidFill>
                <a:schemeClr val="tx2"/>
              </a:solidFill>
            </a:endParaRPr>
          </a:p>
          <a:p>
            <a:endParaRPr lang="it-IT" dirty="0">
              <a:solidFill>
                <a:schemeClr val="tx2"/>
              </a:solidFill>
            </a:endParaRPr>
          </a:p>
          <a:p>
            <a:r>
              <a:rPr lang="it-IT" dirty="0">
                <a:solidFill>
                  <a:schemeClr val="tx2"/>
                </a:solidFill>
              </a:rPr>
              <a:t>Il tema del VANTAGGIO COMPETITIVO DI UNA IMPRESA è stato il tema affrontato da Michael PORTER (1991) </a:t>
            </a:r>
          </a:p>
          <a:p>
            <a:r>
              <a:rPr lang="it-IT" dirty="0">
                <a:solidFill>
                  <a:schemeClr val="tx2"/>
                </a:solidFill>
              </a:rPr>
              <a:t>Segna una brusca rottura con la metodologia contrattualistica legata ai meccanismi dei costi di transazione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BAE3481-5CB7-4DD0-A2B8-D5F42C08B4E2}"/>
              </a:ext>
            </a:extLst>
          </p:cNvPr>
          <p:cNvSpPr/>
          <p:nvPr/>
        </p:nvSpPr>
        <p:spPr>
          <a:xfrm>
            <a:off x="5323115" y="3746678"/>
            <a:ext cx="484632" cy="48855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0224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AA619-094E-43FE-BECF-42E005EF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PORTER: la catena del valore e l’ambiente competitivo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F9ACF9-875D-4036-B4F8-98C870345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93495"/>
            <a:ext cx="12192000" cy="4074648"/>
          </a:xfrm>
        </p:spPr>
        <p:txBody>
          <a:bodyPr>
            <a:normAutofit fontScale="92500" lnSpcReduction="20000"/>
          </a:bodyPr>
          <a:lstStyle/>
          <a:p>
            <a:r>
              <a:rPr lang="it-IT" dirty="0">
                <a:solidFill>
                  <a:schemeClr val="tx2"/>
                </a:solidFill>
              </a:rPr>
              <a:t>P. pone al centro del proprio approccio l’impresa e il settore produttivo in cui opera definendo 2 concetti: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La catena del valore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L’ambiente competitivo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Impresa è più della somma delle sue parti: la catena del valore di una azienda è un sistema di interdipendenze, una rete di attività fra loro connesse.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Le connessioni si manifestano quando il modo in cui una attività viene realizzata influisce sui costi e sull’efficacia di altre attività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La generazione del valore economico non è un fenomeno determinabile  in un anello isolato della catena ma richiede il concorso e il coordinamento di tutte le attività, che dunque producono un vantaggio competitivo per la loro complementarietà</a:t>
            </a:r>
          </a:p>
        </p:txBody>
      </p:sp>
    </p:spTree>
    <p:extLst>
      <p:ext uri="{BB962C8B-B14F-4D97-AF65-F5344CB8AC3E}">
        <p14:creationId xmlns:p14="http://schemas.microsoft.com/office/powerpoint/2010/main" val="568426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AA619-094E-43FE-BECF-42E005EF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PORTER: la catena del valore e l’ambiente competitivo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F9ACF9-875D-4036-B4F8-98C870345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93495"/>
            <a:ext cx="12192000" cy="40746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La competizione economica non avviene contrapponendo imprese isolate ma catene di valore alternative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Le imprese di successo creano e sostengono il loro vantaggio competitivo attraverso la capacità di migliorare, di innovarsi e di evolvere nel tempo i loro vantaggi competitivi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Pregio: porre in rilievo l’’eterogenea competitività delle imprese che deriva sia dall’interno della singola impresa che dall’ambiente locale in cui opera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- Il vantaggio si consegue e si mantiene grazie ad un processo fortemente localizzato e quindi le ragioni del successo di certi competitors globali devono essere ricercate anche nei contesti localizzati (Stati e regioni) in cui operano </a:t>
            </a:r>
          </a:p>
        </p:txBody>
      </p:sp>
    </p:spTree>
    <p:extLst>
      <p:ext uri="{BB962C8B-B14F-4D97-AF65-F5344CB8AC3E}">
        <p14:creationId xmlns:p14="http://schemas.microsoft.com/office/powerpoint/2010/main" val="452949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it-IT" dirty="0"/>
              <a:t>Le strategie delle imprese sono alla base delle trasformazioni nel tempo dello spazio geografico</a:t>
            </a:r>
          </a:p>
          <a:p>
            <a:pPr algn="l"/>
            <a:endParaRPr lang="it-IT" dirty="0"/>
          </a:p>
          <a:p>
            <a:pPr marL="0" indent="0" algn="l">
              <a:buNone/>
            </a:pPr>
            <a:r>
              <a:rPr lang="it-IT" dirty="0"/>
              <a:t>La localizzazione sul territorio/I flussi generati/Le implicazioni per l’ambiente naturale e le popolazione</a:t>
            </a:r>
          </a:p>
          <a:p>
            <a:pPr marL="0" indent="0" algn="l">
              <a:buNone/>
            </a:pPr>
            <a:endParaRPr lang="it-IT" dirty="0"/>
          </a:p>
          <a:p>
            <a:pPr marL="0" indent="0" algn="l">
              <a:buNone/>
            </a:pPr>
            <a:r>
              <a:rPr lang="it-IT" dirty="0"/>
              <a:t>Tutti elementi capaci di trasformare profondamente l’assetto territoriale di una regione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B6BC8C0-FCC1-4599-975F-9D6017FFBBE1}"/>
              </a:ext>
            </a:extLst>
          </p:cNvPr>
          <p:cNvSpPr/>
          <p:nvPr/>
        </p:nvSpPr>
        <p:spPr>
          <a:xfrm>
            <a:off x="5306568" y="3049293"/>
            <a:ext cx="484632" cy="64026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21C6D1A3-F906-4ECA-B537-BFE8920D61C5}"/>
              </a:ext>
            </a:extLst>
          </p:cNvPr>
          <p:cNvSpPr/>
          <p:nvPr/>
        </p:nvSpPr>
        <p:spPr>
          <a:xfrm>
            <a:off x="5281966" y="4613128"/>
            <a:ext cx="484632" cy="64026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0268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AA619-094E-43FE-BECF-42E005EF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DIAMANTE DI PORTER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F9ACF9-875D-4036-B4F8-98C870345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32972"/>
            <a:ext cx="12192000" cy="4435171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tx2"/>
                </a:solidFill>
              </a:rPr>
              <a:t>Dalla osservazione di un grande campione di industrie in 10 Paesi leader mondiali (Italia compresa) Porter ha individuato 4 fattori dell’ambiente geografico in grado di incidere sulla competitività di una impresa.</a:t>
            </a:r>
          </a:p>
          <a:p>
            <a:r>
              <a:rPr lang="it-IT" dirty="0">
                <a:solidFill>
                  <a:schemeClr val="tx2"/>
                </a:solidFill>
              </a:rPr>
              <a:t>I 4 fattori sono i vertici del famoso DIAMANTE DI PORTER e sono localizzati quindi geograf. Non replicabili: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Le condizioni dei fattori di produzione (manodopera qualificata, infrastrutture, sistema informativo)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Le condizioni della domanda (la sua natura e la capacità di interagire con l’offerta)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La presenza di settori industriali e di supporto (a monte e a valle del ciclo produttivo)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chemeClr val="tx2"/>
                </a:solidFill>
              </a:rPr>
              <a:t>La strategia della impresa, la sua struttura e la rivalità del proprio mercato</a:t>
            </a:r>
          </a:p>
          <a:p>
            <a:pPr marL="0" indent="0">
              <a:buNone/>
            </a:pPr>
            <a:r>
              <a:rPr lang="it-IT" dirty="0">
                <a:solidFill>
                  <a:schemeClr val="tx2"/>
                </a:solidFill>
              </a:rPr>
              <a:t>A questi 4 fattori aggiunge il caso e le politiche governative regionali e nazionali</a:t>
            </a:r>
          </a:p>
          <a:p>
            <a:pPr marL="514350" indent="-514350">
              <a:buAutoNum type="arabicParenR"/>
            </a:pPr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8332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24D040F-D719-4297-B0DC-E4AE418DF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6667" y="643467"/>
            <a:ext cx="795866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13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37ADCF-0319-4142-B152-E60A2340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1244184"/>
            <a:ext cx="12061371" cy="869924"/>
          </a:xfrm>
        </p:spPr>
        <p:txBody>
          <a:bodyPr/>
          <a:lstStyle/>
          <a:p>
            <a:pPr algn="ctr"/>
            <a:r>
              <a:rPr lang="it-IT" dirty="0"/>
              <a:t>LE NUOVE FRONTIERE DELLA RICERCA GEOGRAFICA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67A5AE-4EF0-4EDD-B8D5-B5A5C7BBE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Seppur valide ancor oggi le tradizionali chiavi di lettura son state oggetto di alcune revisioni negli ultimi anni</a:t>
            </a:r>
          </a:p>
          <a:p>
            <a:r>
              <a:rPr lang="it-IT" dirty="0"/>
              <a:t>Gli approcci proposti (quello marshalliano, quello dei costi di transazione, quello del diamante di Porter) danno risalto alla prossimità geografica</a:t>
            </a:r>
          </a:p>
          <a:p>
            <a:r>
              <a:rPr lang="it-IT" dirty="0"/>
              <a:t>Recentemente la ricerca geografica ha consentito di far maggior luce sul reale valore della prossimità: ad es. il trasferimento di conoscenza è più probabile quando la distanza cognitiva non è né troppo larga né troppo piccola</a:t>
            </a:r>
          </a:p>
        </p:txBody>
      </p:sp>
    </p:spTree>
    <p:extLst>
      <p:ext uri="{BB962C8B-B14F-4D97-AF65-F5344CB8AC3E}">
        <p14:creationId xmlns:p14="http://schemas.microsoft.com/office/powerpoint/2010/main" val="210263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3495"/>
            <a:ext cx="10515600" cy="3998448"/>
          </a:xfrm>
        </p:spPr>
        <p:txBody>
          <a:bodyPr>
            <a:normAutofit fontScale="92500"/>
          </a:bodyPr>
          <a:lstStyle/>
          <a:p>
            <a:pPr algn="l"/>
            <a:r>
              <a:rPr lang="it-IT" dirty="0"/>
              <a:t>Per tali ragioni i geografi economisti si occupano della localizzazione industriale, delle interazioni tra imprese, degli effetti dell’agglomerazione e dei flussi generati dalle imprese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Tutti questi fenomeni :</a:t>
            </a:r>
          </a:p>
          <a:p>
            <a:pPr algn="l">
              <a:buFontTx/>
              <a:buChar char="-"/>
            </a:pPr>
            <a:r>
              <a:rPr lang="it-IT" dirty="0"/>
              <a:t>sono esterni alle imprese</a:t>
            </a:r>
          </a:p>
          <a:p>
            <a:pPr algn="l">
              <a:buFontTx/>
              <a:buChar char="-"/>
            </a:pPr>
            <a:r>
              <a:rPr lang="it-IT" dirty="0"/>
              <a:t>Si manifestano nello spazio geografico</a:t>
            </a:r>
          </a:p>
          <a:p>
            <a:pPr algn="l">
              <a:buFontTx/>
              <a:buChar char="-"/>
            </a:pPr>
            <a:r>
              <a:rPr lang="it-IT" dirty="0"/>
              <a:t>Hanno una natura di tipo dinamico (soggetta a cambiare nel tempo al variare della struttura e delle strategie delle imprese)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B6BC8C0-FCC1-4599-975F-9D6017FFBBE1}"/>
              </a:ext>
            </a:extLst>
          </p:cNvPr>
          <p:cNvSpPr/>
          <p:nvPr/>
        </p:nvSpPr>
        <p:spPr>
          <a:xfrm>
            <a:off x="5281966" y="3563037"/>
            <a:ext cx="484632" cy="64026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743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3495"/>
            <a:ext cx="10515600" cy="3998448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Fino alla metà del ‘900 le economie dei paesi industrializzate erano molto nazionalizzate e gli scambi internazionali erano di minore entità (es. merci rare) rispetto a quelli nazionali</a:t>
            </a:r>
          </a:p>
          <a:p>
            <a:pPr algn="l"/>
            <a:r>
              <a:rPr lang="it-IT" dirty="0"/>
              <a:t>Limitato raggio di azione delle imprese nello spazio geografico dovuto:</a:t>
            </a:r>
          </a:p>
          <a:p>
            <a:pPr algn="l">
              <a:buFontTx/>
              <a:buChar char="-"/>
            </a:pPr>
            <a:endParaRPr lang="it-IT" dirty="0"/>
          </a:p>
          <a:p>
            <a:pPr algn="l">
              <a:buFontTx/>
              <a:buChar char="-"/>
            </a:pPr>
            <a:r>
              <a:rPr lang="it-IT" dirty="0"/>
              <a:t>Costi di trasporto</a:t>
            </a:r>
          </a:p>
          <a:p>
            <a:pPr algn="l">
              <a:buFontTx/>
              <a:buChar char="-"/>
            </a:pPr>
            <a:r>
              <a:rPr lang="it-IT" dirty="0"/>
              <a:t>Velocità di trasporto</a:t>
            </a:r>
          </a:p>
          <a:p>
            <a:pPr algn="l">
              <a:buFontTx/>
              <a:buChar char="-"/>
            </a:pPr>
            <a:r>
              <a:rPr lang="it-IT" dirty="0"/>
              <a:t>Modalità di trasporto (es. conservazione)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B6BC8C0-FCC1-4599-975F-9D6017FFBBE1}"/>
              </a:ext>
            </a:extLst>
          </p:cNvPr>
          <p:cNvSpPr/>
          <p:nvPr/>
        </p:nvSpPr>
        <p:spPr>
          <a:xfrm>
            <a:off x="4607052" y="4423008"/>
            <a:ext cx="484632" cy="64026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162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3495"/>
            <a:ext cx="10515600" cy="3998448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Drastica riduzione costi di trasporto</a:t>
            </a:r>
          </a:p>
          <a:p>
            <a:pPr algn="l"/>
            <a:r>
              <a:rPr lang="it-IT" dirty="0"/>
              <a:t>Velocità di trasporto</a:t>
            </a:r>
          </a:p>
          <a:p>
            <a:pPr algn="l"/>
            <a:r>
              <a:rPr lang="it-IT" dirty="0"/>
              <a:t>Moderne tecnologie di refrigerazione</a:t>
            </a:r>
          </a:p>
          <a:p>
            <a:pPr algn="l"/>
            <a:r>
              <a:rPr lang="it-IT" dirty="0"/>
              <a:t>De-materializzazione della produzione industriale (a parità di peso le merci trasportate hanno un valore superiore)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Mutamento scelte localizzative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B6BC8C0-FCC1-4599-975F-9D6017FFBBE1}"/>
              </a:ext>
            </a:extLst>
          </p:cNvPr>
          <p:cNvSpPr/>
          <p:nvPr/>
        </p:nvSpPr>
        <p:spPr>
          <a:xfrm>
            <a:off x="4705024" y="4662494"/>
            <a:ext cx="484632" cy="64026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7413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3495"/>
            <a:ext cx="10515600" cy="3998448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/>
              <a:t>No «morte distanza» o «mondo piatto» ma mutamento delle scelte localizzative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Diminuzione importanza del valore distanza che lascia spazio ad altri fattori (conoscenza, contesto economico locale, relazioni industriali, costo lavoro, tassazione locale)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Progressivo abbandono dei modelli classici della localizzazione (Weber, Christaller, von Thünen..)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B6BC8C0-FCC1-4599-975F-9D6017FFBBE1}"/>
              </a:ext>
            </a:extLst>
          </p:cNvPr>
          <p:cNvSpPr/>
          <p:nvPr/>
        </p:nvSpPr>
        <p:spPr>
          <a:xfrm>
            <a:off x="4563510" y="2841969"/>
            <a:ext cx="484632" cy="64026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237ED3EB-9836-4FB6-AC2D-DDC967ABB559}"/>
              </a:ext>
            </a:extLst>
          </p:cNvPr>
          <p:cNvSpPr/>
          <p:nvPr/>
        </p:nvSpPr>
        <p:spPr>
          <a:xfrm>
            <a:off x="4473594" y="4670974"/>
            <a:ext cx="484632" cy="64026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2772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14108"/>
            <a:ext cx="12192000" cy="417783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Altro elemento che ha ampliato la gamma dei possibili assetti geografici delle imprese: </a:t>
            </a:r>
            <a:r>
              <a:rPr lang="it-IT" dirty="0">
                <a:solidFill>
                  <a:srgbClr val="FF0000"/>
                </a:solidFill>
              </a:rPr>
              <a:t>completamento transizione post-fordista e affermazione economia reticolare</a:t>
            </a:r>
          </a:p>
          <a:p>
            <a:pPr algn="l"/>
            <a:r>
              <a:rPr lang="it-IT" dirty="0"/>
              <a:t>Fino agli anni ‘70: imprese fordiste</a:t>
            </a:r>
          </a:p>
          <a:p>
            <a:pPr algn="l"/>
            <a:endParaRPr lang="it-IT" dirty="0"/>
          </a:p>
          <a:p>
            <a:r>
              <a:rPr lang="it-IT" dirty="0"/>
              <a:t>Catena di montaggio (Henry Ford 1913)</a:t>
            </a:r>
          </a:p>
          <a:p>
            <a:pPr algn="l"/>
            <a:r>
              <a:rPr lang="it-IT" dirty="0"/>
              <a:t>Integrazione verticale</a:t>
            </a:r>
          </a:p>
          <a:p>
            <a:pPr algn="l"/>
            <a:r>
              <a:rPr lang="it-IT" dirty="0"/>
              <a:t>Imprese di grandi dimensioni</a:t>
            </a:r>
          </a:p>
          <a:p>
            <a:pPr algn="l"/>
            <a:r>
              <a:rPr lang="it-IT" dirty="0"/>
              <a:t>Localizzazioni nelle periferie delle principali città</a:t>
            </a:r>
          </a:p>
          <a:p>
            <a:pPr algn="l"/>
            <a:r>
              <a:rPr lang="it-IT" dirty="0"/>
              <a:t>Economie interne di scala</a:t>
            </a:r>
          </a:p>
          <a:p>
            <a:pPr algn="l"/>
            <a:r>
              <a:rPr lang="it-IT" dirty="0"/>
              <a:t>Produzione standardizzata</a:t>
            </a:r>
          </a:p>
          <a:p>
            <a:pPr algn="l"/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237ED3EB-9836-4FB6-AC2D-DDC967ABB559}"/>
              </a:ext>
            </a:extLst>
          </p:cNvPr>
          <p:cNvSpPr/>
          <p:nvPr/>
        </p:nvSpPr>
        <p:spPr>
          <a:xfrm>
            <a:off x="4671932" y="3385457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470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A99195-19C9-4A5F-A05F-63673C603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EVOLUZIONE GEOGRAFICA DELLE IMPRESE NEL TEMPO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09551A-2395-496E-9974-EA2AFC7A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14108"/>
            <a:ext cx="12192000" cy="4177835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Processi interni d’impresa di tipo gerarchico e divisione per reparti e secondo </a:t>
            </a:r>
            <a:r>
              <a:rPr lang="it-IT" dirty="0">
                <a:solidFill>
                  <a:srgbClr val="FF0000"/>
                </a:solidFill>
              </a:rPr>
              <a:t>modalità organizzative rigide che porteranno alla crisi della impresa fordista col cambiamento delle condizioni economiche globali</a:t>
            </a:r>
          </a:p>
          <a:p>
            <a:pPr algn="l"/>
            <a:endParaRPr lang="it-IT" dirty="0">
              <a:solidFill>
                <a:srgbClr val="FF0000"/>
              </a:solidFill>
            </a:endParaRPr>
          </a:p>
          <a:p>
            <a:pPr algn="l"/>
            <a:r>
              <a:rPr lang="it-IT" dirty="0">
                <a:solidFill>
                  <a:schemeClr val="tx2"/>
                </a:solidFill>
              </a:rPr>
              <a:t>Emergere nuovi attori economici (TIGRI ASIATICHE: Corea, Singapore, Taiwan, Hong Kong) – concorrenza interazionale più aspra</a:t>
            </a:r>
          </a:p>
          <a:p>
            <a:pPr algn="l"/>
            <a:r>
              <a:rPr lang="it-IT" dirty="0">
                <a:solidFill>
                  <a:schemeClr val="tx2"/>
                </a:solidFill>
              </a:rPr>
              <a:t>Aumento costi di produzione per aumento costi manodopera dopo lotte sindacali</a:t>
            </a:r>
          </a:p>
          <a:p>
            <a:pPr algn="l"/>
            <a:r>
              <a:rPr lang="it-IT" dirty="0">
                <a:solidFill>
                  <a:schemeClr val="tx2"/>
                </a:solidFill>
              </a:rPr>
              <a:t>Crisi petrolifera (aumento prezzi materie prime non solo energetiche)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237ED3EB-9836-4FB6-AC2D-DDC967ABB559}"/>
              </a:ext>
            </a:extLst>
          </p:cNvPr>
          <p:cNvSpPr/>
          <p:nvPr/>
        </p:nvSpPr>
        <p:spPr>
          <a:xfrm>
            <a:off x="4671932" y="3385457"/>
            <a:ext cx="484632" cy="42141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47406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2460</Words>
  <Application>Microsoft Office PowerPoint</Application>
  <PresentationFormat>Widescreen</PresentationFormat>
  <Paragraphs>184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6" baseType="lpstr">
      <vt:lpstr>Arial</vt:lpstr>
      <vt:lpstr>Calibri</vt:lpstr>
      <vt:lpstr>Raleway</vt:lpstr>
      <vt:lpstr>Tema di Office</vt:lpstr>
      <vt:lpstr>Prof.ssa Simona Epasto</vt:lpstr>
      <vt:lpstr>LE IMPRESE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EVOLUZIONE GEOGRAFICA DELLE IMPRESE NEL TEMPO</vt:lpstr>
      <vt:lpstr>SPECIFICITA’ TERRITORIALI E SVILUPPO EVONOMICO: CHIAVI DI LETTURA</vt:lpstr>
      <vt:lpstr>APPROCCIO MARSHALLIANO</vt:lpstr>
      <vt:lpstr>APPROCCIO MARSHALLIANO</vt:lpstr>
      <vt:lpstr>APPROCCIO MARSHALLIANO</vt:lpstr>
      <vt:lpstr>APPROCCIO MARSHALLIANO</vt:lpstr>
      <vt:lpstr>APPROCCIO MARSHALLIANO</vt:lpstr>
      <vt:lpstr>APPROCCIO TRANSAZIONALE</vt:lpstr>
      <vt:lpstr>APPROCCIO TRANSAZIONALE</vt:lpstr>
      <vt:lpstr>MODELLO DEL CICLO DI VITA DEL PRODOTTO  DI VERNON</vt:lpstr>
      <vt:lpstr>MODELLO DEL CICLO DI VITA DEL PRODOTTO  DI VERNON</vt:lpstr>
      <vt:lpstr>MODELLO DEL CICLO DI VITA DEL PRODOTTO  DI VERNON</vt:lpstr>
      <vt:lpstr>MODELLO DEL CICLO DI VITA DEL PRODOTTO  DI VERNON</vt:lpstr>
      <vt:lpstr>MODELLO DEL CICLO DI VITA DEL PRODOTTO  DI VERNON</vt:lpstr>
      <vt:lpstr>VANTAGGIO COMPETITIVO IMPRESA – PORTER (1991)</vt:lpstr>
      <vt:lpstr>PORTER: la catena del valore e l’ambiente competitivo</vt:lpstr>
      <vt:lpstr>PORTER: la catena del valore e l’ambiente competitivo</vt:lpstr>
      <vt:lpstr>DIAMANTE DI PORTER</vt:lpstr>
      <vt:lpstr>Presentazione standard di PowerPoint</vt:lpstr>
      <vt:lpstr>LE NUOVE FRONTIERE DELLA RICERCA GEOGRAFICA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10</cp:revision>
  <dcterms:created xsi:type="dcterms:W3CDTF">2020-04-25T16:23:21Z</dcterms:created>
  <dcterms:modified xsi:type="dcterms:W3CDTF">2022-04-26T08:47:40Z</dcterms:modified>
</cp:coreProperties>
</file>