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61" r:id="rId5"/>
    <p:sldId id="262" r:id="rId6"/>
    <p:sldId id="263" r:id="rId7"/>
    <p:sldId id="264" r:id="rId8"/>
    <p:sldId id="265" r:id="rId9"/>
    <p:sldId id="272" r:id="rId10"/>
    <p:sldId id="273" r:id="rId11"/>
    <p:sldId id="274" r:id="rId12"/>
    <p:sldId id="257" r:id="rId13"/>
    <p:sldId id="276" r:id="rId14"/>
    <p:sldId id="277" r:id="rId15"/>
    <p:sldId id="278" r:id="rId16"/>
    <p:sldId id="266" r:id="rId17"/>
    <p:sldId id="268" r:id="rId18"/>
    <p:sldId id="269" r:id="rId19"/>
    <p:sldId id="270" r:id="rId20"/>
    <p:sldId id="271" r:id="rId21"/>
    <p:sldId id="279" r:id="rId22"/>
    <p:sldId id="280" r:id="rId23"/>
    <p:sldId id="281" r:id="rId24"/>
    <p:sldId id="282" r:id="rId25"/>
    <p:sldId id="283" r:id="rId26"/>
    <p:sldId id="284" r:id="rId27"/>
    <p:sldId id="285" r:id="rId2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49"/>
    <p:restoredTop sz="94674"/>
  </p:normalViewPr>
  <p:slideViewPr>
    <p:cSldViewPr snapToGrid="0" snapToObjects="1">
      <p:cViewPr varScale="1">
        <p:scale>
          <a:sx n="59" d="100"/>
          <a:sy n="59" d="100"/>
        </p:scale>
        <p:origin x="56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25/02/2023</a:t>
            </a:fld>
            <a:endParaRPr lang="it-IT"/>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it-IT"/>
              <a:t>Fare clic per modificare lo stile del titolo dello schema</a:t>
            </a:r>
            <a:endParaRPr lang="es-ES"/>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s-ES"/>
          </a:p>
        </p:txBody>
      </p:sp>
      <p:sp>
        <p:nvSpPr>
          <p:cNvPr id="4" name="3 Marcador de fecha"/>
          <p:cNvSpPr>
            <a:spLocks noGrp="1"/>
          </p:cNvSpPr>
          <p:nvPr>
            <p:ph type="dt" sz="half" idx="10"/>
          </p:nvPr>
        </p:nvSpPr>
        <p:spPr/>
        <p:txBody>
          <a:bodyPr/>
          <a:lstStyle/>
          <a:p>
            <a:fld id="{CCCAB9A3-150C-4923-A0A1-0F1F2D787E3F}" type="datetimeFigureOut">
              <a:rPr lang="es-ES" smtClean="0"/>
              <a:pPr/>
              <a:t>25/02/2023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DED7541-FE47-4045-83E2-F184A034E9AB}" type="slidenum">
              <a:rPr lang="es-ES" smtClean="0"/>
              <a:pPr/>
              <a:t>‹N›</a:t>
            </a:fld>
            <a:endParaRPr lang="es-ES"/>
          </a:p>
        </p:txBody>
      </p:sp>
    </p:spTree>
    <p:extLst>
      <p:ext uri="{BB962C8B-B14F-4D97-AF65-F5344CB8AC3E}">
        <p14:creationId xmlns:p14="http://schemas.microsoft.com/office/powerpoint/2010/main" val="2478269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it-IT"/>
              <a:t>Fare clic per modificare lo stile del titolo dello schema</a:t>
            </a:r>
            <a:endParaRPr lang="es-ES"/>
          </a:p>
        </p:txBody>
      </p:sp>
      <p:sp>
        <p:nvSpPr>
          <p:cNvPr id="3" name="2 Marcador de contenido"/>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3 Marcador de fecha"/>
          <p:cNvSpPr>
            <a:spLocks noGrp="1"/>
          </p:cNvSpPr>
          <p:nvPr>
            <p:ph type="dt" sz="half" idx="10"/>
          </p:nvPr>
        </p:nvSpPr>
        <p:spPr/>
        <p:txBody>
          <a:bodyPr/>
          <a:lstStyle/>
          <a:p>
            <a:fld id="{CCCAB9A3-150C-4923-A0A1-0F1F2D787E3F}" type="datetimeFigureOut">
              <a:rPr lang="es-ES" smtClean="0"/>
              <a:pPr/>
              <a:t>25/02/2023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DED7541-FE47-4045-83E2-F184A034E9AB}" type="slidenum">
              <a:rPr lang="es-ES" smtClean="0"/>
              <a:pPr/>
              <a:t>‹N›</a:t>
            </a:fld>
            <a:endParaRPr lang="es-ES"/>
          </a:p>
        </p:txBody>
      </p:sp>
      <p:pic>
        <p:nvPicPr>
          <p:cNvPr id="7" name="Picture 11"/>
          <p:cNvPicPr>
            <a:picLocks noChangeAspect="1" noChangeArrowheads="1"/>
          </p:cNvPicPr>
          <p:nvPr userDrawn="1"/>
        </p:nvPicPr>
        <p:blipFill>
          <a:blip r:embed="rId2" cstate="print"/>
          <a:srcRect/>
          <a:stretch>
            <a:fillRect/>
          </a:stretch>
        </p:blipFill>
        <p:spPr bwMode="auto">
          <a:xfrm>
            <a:off x="0" y="928670"/>
            <a:ext cx="12192000" cy="304800"/>
          </a:xfrm>
          <a:prstGeom prst="rect">
            <a:avLst/>
          </a:prstGeom>
          <a:noFill/>
          <a:ln w="9525">
            <a:noFill/>
            <a:miter lim="800000"/>
            <a:headEnd/>
            <a:tailEnd/>
          </a:ln>
        </p:spPr>
      </p:pic>
      <p:sp>
        <p:nvSpPr>
          <p:cNvPr id="8" name="Rectangle 2"/>
          <p:cNvSpPr>
            <a:spLocks noChangeArrowheads="1"/>
          </p:cNvSpPr>
          <p:nvPr userDrawn="1"/>
        </p:nvSpPr>
        <p:spPr bwMode="auto">
          <a:xfrm>
            <a:off x="0" y="0"/>
            <a:ext cx="12192000" cy="1066800"/>
          </a:xfrm>
          <a:prstGeom prst="rect">
            <a:avLst/>
          </a:prstGeom>
          <a:gradFill rotWithShape="0">
            <a:gsLst>
              <a:gs pos="100000">
                <a:schemeClr val="bg1">
                  <a:alpha val="46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
        <p:nvSpPr>
          <p:cNvPr id="9" name="Rectangle 2"/>
          <p:cNvSpPr>
            <a:spLocks noChangeArrowheads="1"/>
          </p:cNvSpPr>
          <p:nvPr userDrawn="1"/>
        </p:nvSpPr>
        <p:spPr bwMode="auto">
          <a:xfrm>
            <a:off x="0" y="1214422"/>
            <a:ext cx="12192000" cy="5643578"/>
          </a:xfrm>
          <a:prstGeom prst="rect">
            <a:avLst/>
          </a:prstGeom>
          <a:gradFill rotWithShape="0">
            <a:gsLst>
              <a:gs pos="26000">
                <a:schemeClr val="bg1">
                  <a:alpha val="3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Tree>
    <p:extLst>
      <p:ext uri="{BB962C8B-B14F-4D97-AF65-F5344CB8AC3E}">
        <p14:creationId xmlns:p14="http://schemas.microsoft.com/office/powerpoint/2010/main" val="338193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25/02/2023</a:t>
            </a:fld>
            <a:endParaRPr lang="it-IT"/>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25/02/2023</a:t>
            </a:fld>
            <a:endParaRPr lang="it-IT"/>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25/02/2023</a:t>
            </a:fld>
            <a:endParaRPr lang="it-IT"/>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25/02/2023</a:t>
            </a:fld>
            <a:endParaRPr lang="it-IT"/>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25/02/2023</a:t>
            </a:fld>
            <a:endParaRPr lang="it-IT"/>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25/02/2023</a:t>
            </a:fld>
            <a:endParaRPr lang="it-IT"/>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25/02/2023</a:t>
            </a:fld>
            <a:endParaRPr lang="it-IT"/>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25/02/2023</a:t>
            </a:fld>
            <a:endParaRPr lang="it-IT"/>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25/02/2023</a:t>
            </a:fld>
            <a:endParaRPr lang="it-IT"/>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GEOGRAFIA POLITICA ED ECONOMICA</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Prof.ssa Simona Epasto</a:t>
            </a:r>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6569F7-80EB-45AF-971C-E5E39D9AA6E4}"/>
              </a:ext>
            </a:extLst>
          </p:cNvPr>
          <p:cNvSpPr>
            <a:spLocks noGrp="1"/>
          </p:cNvSpPr>
          <p:nvPr>
            <p:ph type="title"/>
          </p:nvPr>
        </p:nvSpPr>
        <p:spPr/>
        <p:txBody>
          <a:bodyPr/>
          <a:lstStyle/>
          <a:p>
            <a:pPr algn="ctr"/>
            <a:r>
              <a:rPr lang="it-IT" dirty="0"/>
              <a:t>POLITICA E GEOGRAFIA</a:t>
            </a:r>
          </a:p>
        </p:txBody>
      </p:sp>
      <p:sp>
        <p:nvSpPr>
          <p:cNvPr id="3" name="Segnaposto contenuto 2">
            <a:extLst>
              <a:ext uri="{FF2B5EF4-FFF2-40B4-BE49-F238E27FC236}">
                <a16:creationId xmlns:a16="http://schemas.microsoft.com/office/drawing/2014/main" id="{A27A6D50-5A5A-4F72-8CEA-6825B1DCBAE3}"/>
              </a:ext>
            </a:extLst>
          </p:cNvPr>
          <p:cNvSpPr>
            <a:spLocks noGrp="1"/>
          </p:cNvSpPr>
          <p:nvPr>
            <p:ph idx="1"/>
          </p:nvPr>
        </p:nvSpPr>
        <p:spPr>
          <a:xfrm>
            <a:off x="-1" y="2188396"/>
            <a:ext cx="12051587" cy="4669604"/>
          </a:xfrm>
        </p:spPr>
        <p:txBody>
          <a:bodyPr>
            <a:normAutofit fontScale="85000" lnSpcReduction="20000"/>
          </a:bodyPr>
          <a:lstStyle/>
          <a:p>
            <a:pPr marL="0" indent="0">
              <a:buNone/>
            </a:pPr>
            <a:r>
              <a:rPr lang="it-IT" dirty="0"/>
              <a:t>GEOGRAFIA: in relazione alla attività umana spesso ci si riferisce ad essa considerando 4 aspetti relazionati tra loro</a:t>
            </a:r>
          </a:p>
          <a:p>
            <a:pPr marL="0" indent="0">
              <a:buNone/>
            </a:pPr>
            <a:endParaRPr lang="it-IT" dirty="0"/>
          </a:p>
          <a:p>
            <a:pPr marL="514350" indent="-514350">
              <a:buAutoNum type="arabicParenR"/>
            </a:pPr>
            <a:r>
              <a:rPr lang="it-IT" dirty="0">
                <a:solidFill>
                  <a:srgbClr val="FF0000"/>
                </a:solidFill>
              </a:rPr>
              <a:t>SPAZIO</a:t>
            </a:r>
            <a:r>
              <a:rPr lang="it-IT" dirty="0"/>
              <a:t>: la geografia studia la distribuzione spaziale delle attività e delle istituzioni umane, considerandone cause ed effetti, nonché l’influenza dell’organizzazione spaziale sui processi sociali, politici, economici, culturali.</a:t>
            </a:r>
          </a:p>
          <a:p>
            <a:pPr marL="514350" indent="-514350">
              <a:buAutoNum type="arabicParenR"/>
            </a:pPr>
            <a:r>
              <a:rPr lang="it-IT" dirty="0">
                <a:solidFill>
                  <a:srgbClr val="92D050"/>
                </a:solidFill>
              </a:rPr>
              <a:t>LUOGO</a:t>
            </a:r>
            <a:r>
              <a:rPr lang="it-IT" dirty="0"/>
              <a:t>: la geografia studia le caratteristiche dei luoghi, la relazione tra le persone e i loro luoghi, il ruolo che hanno e le differenze che generano nelle attività umane</a:t>
            </a:r>
          </a:p>
          <a:p>
            <a:pPr marL="514350" indent="-514350">
              <a:buAutoNum type="arabicParenR"/>
            </a:pPr>
            <a:r>
              <a:rPr lang="it-IT" dirty="0">
                <a:solidFill>
                  <a:srgbClr val="7030A0"/>
                </a:solidFill>
              </a:rPr>
              <a:t>PAESAGGIO</a:t>
            </a:r>
            <a:r>
              <a:rPr lang="it-IT" dirty="0"/>
              <a:t>: la g. attenziona la formazione e l’evoluzione dei paesaggi, il significato e l’importanza che hanno per gli esseri umani</a:t>
            </a:r>
          </a:p>
          <a:p>
            <a:pPr marL="514350" indent="-514350">
              <a:buAutoNum type="arabicParenR"/>
            </a:pPr>
            <a:r>
              <a:rPr lang="it-IT" dirty="0">
                <a:solidFill>
                  <a:srgbClr val="002060"/>
                </a:solidFill>
              </a:rPr>
              <a:t>AMBIENTE</a:t>
            </a:r>
            <a:r>
              <a:rPr lang="it-IT" dirty="0"/>
              <a:t>: la g. si interessa delle relazioni tra le persone ed il proprio ambiente, il significato che gli esseri umani danno all’ambiente e l’utilizzo delle risorse ambientali</a:t>
            </a:r>
          </a:p>
          <a:p>
            <a:endParaRPr lang="it-IT" dirty="0"/>
          </a:p>
        </p:txBody>
      </p:sp>
    </p:spTree>
    <p:extLst>
      <p:ext uri="{BB962C8B-B14F-4D97-AF65-F5344CB8AC3E}">
        <p14:creationId xmlns:p14="http://schemas.microsoft.com/office/powerpoint/2010/main" val="4084587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6569F7-80EB-45AF-971C-E5E39D9AA6E4}"/>
              </a:ext>
            </a:extLst>
          </p:cNvPr>
          <p:cNvSpPr>
            <a:spLocks noGrp="1"/>
          </p:cNvSpPr>
          <p:nvPr>
            <p:ph type="title"/>
          </p:nvPr>
        </p:nvSpPr>
        <p:spPr/>
        <p:txBody>
          <a:bodyPr/>
          <a:lstStyle/>
          <a:p>
            <a:pPr algn="ctr"/>
            <a:r>
              <a:rPr lang="it-IT" dirty="0"/>
              <a:t>POLITICA E GEOGRAFIA</a:t>
            </a:r>
          </a:p>
        </p:txBody>
      </p:sp>
      <p:sp>
        <p:nvSpPr>
          <p:cNvPr id="3" name="Segnaposto contenuto 2">
            <a:extLst>
              <a:ext uri="{FF2B5EF4-FFF2-40B4-BE49-F238E27FC236}">
                <a16:creationId xmlns:a16="http://schemas.microsoft.com/office/drawing/2014/main" id="{A27A6D50-5A5A-4F72-8CEA-6825B1DCBAE3}"/>
              </a:ext>
            </a:extLst>
          </p:cNvPr>
          <p:cNvSpPr>
            <a:spLocks noGrp="1"/>
          </p:cNvSpPr>
          <p:nvPr>
            <p:ph idx="1"/>
          </p:nvPr>
        </p:nvSpPr>
        <p:spPr>
          <a:xfrm>
            <a:off x="195209" y="2332234"/>
            <a:ext cx="9974404" cy="4293212"/>
          </a:xfrm>
        </p:spPr>
        <p:txBody>
          <a:bodyPr>
            <a:normAutofit fontScale="92500" lnSpcReduction="10000"/>
          </a:bodyPr>
          <a:lstStyle/>
          <a:p>
            <a:pPr algn="l"/>
            <a:r>
              <a:rPr lang="it-IT" dirty="0"/>
              <a:t>Questi concetti tradizionali rimangono centrali anche oggi ma con riformulazioni e ripensamenti</a:t>
            </a:r>
          </a:p>
          <a:p>
            <a:pPr algn="l"/>
            <a:r>
              <a:rPr lang="it-IT" dirty="0"/>
              <a:t>Società e spazio: in passato considerati oggetti separati, che potevano influenzarsi reciprocamente ma che potevano essere analizzati e studiati separatamente</a:t>
            </a:r>
          </a:p>
          <a:p>
            <a:pPr algn="l"/>
            <a:r>
              <a:rPr lang="it-IT" dirty="0"/>
              <a:t>Oggi molti insistono sulla impossibilità di distinguere le relazioni spaziale dalla società</a:t>
            </a:r>
          </a:p>
          <a:p>
            <a:pPr algn="l"/>
            <a:r>
              <a:rPr lang="it-IT" dirty="0"/>
              <a:t>Con riferimento alla POLITICA la GEOGRAFIA non può essere considerata un elemento aggiuntivo o una prospettiva</a:t>
            </a:r>
          </a:p>
          <a:p>
            <a:pPr algn="l"/>
            <a:r>
              <a:rPr lang="it-IT" dirty="0"/>
              <a:t>LA POLITICA E’ INTRINSECAMENTE GEOGRAFICA E PUO’ ESSERE STUDIATA SOTTO QUESTA LUCE</a:t>
            </a:r>
          </a:p>
          <a:p>
            <a:endParaRPr lang="it-IT" dirty="0"/>
          </a:p>
        </p:txBody>
      </p:sp>
    </p:spTree>
    <p:extLst>
      <p:ext uri="{BB962C8B-B14F-4D97-AF65-F5344CB8AC3E}">
        <p14:creationId xmlns:p14="http://schemas.microsoft.com/office/powerpoint/2010/main" val="149334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pPr algn="ctr"/>
            <a:r>
              <a:rPr lang="it-IT" dirty="0"/>
              <a:t>SISTEMI TERRITORIALI</a:t>
            </a:r>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endParaRPr lang="it-IT"/>
          </a:p>
        </p:txBody>
      </p:sp>
    </p:spTree>
    <p:extLst>
      <p:ext uri="{BB962C8B-B14F-4D97-AF65-F5344CB8AC3E}">
        <p14:creationId xmlns:p14="http://schemas.microsoft.com/office/powerpoint/2010/main" val="243242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868346"/>
          </a:xfrm>
        </p:spPr>
        <p:txBody>
          <a:bodyPr/>
          <a:lstStyle/>
          <a:p>
            <a:r>
              <a:rPr lang="it-IT" dirty="0"/>
              <a:t>                 TEORIA DEI SISTEMI</a:t>
            </a:r>
          </a:p>
        </p:txBody>
      </p:sp>
      <p:sp>
        <p:nvSpPr>
          <p:cNvPr id="3" name="Segnaposto contenuto 2"/>
          <p:cNvSpPr>
            <a:spLocks noGrp="1"/>
          </p:cNvSpPr>
          <p:nvPr>
            <p:ph idx="1"/>
          </p:nvPr>
        </p:nvSpPr>
        <p:spPr>
          <a:xfrm>
            <a:off x="164387" y="1633591"/>
            <a:ext cx="12027613" cy="5010119"/>
          </a:xfrm>
        </p:spPr>
        <p:txBody>
          <a:bodyPr>
            <a:normAutofit/>
          </a:bodyPr>
          <a:lstStyle/>
          <a:p>
            <a:r>
              <a:rPr lang="it-IT" dirty="0"/>
              <a:t>Sul fronte teorico nuovi concetti (a partire dalla new </a:t>
            </a:r>
            <a:r>
              <a:rPr lang="it-IT" dirty="0" err="1"/>
              <a:t>Geography</a:t>
            </a:r>
            <a:r>
              <a:rPr lang="it-IT" dirty="0"/>
              <a:t>) hanno trovato linguaggi e norme metodologiche nella TEORIA DEI SISTEMI</a:t>
            </a:r>
          </a:p>
          <a:p>
            <a:r>
              <a:rPr lang="it-IT" dirty="0"/>
              <a:t>APPROCCIO SISTEMICO: idea dell’insieme, del tutto in cui i fenomeni sono in reciproca interazione = complessità</a:t>
            </a:r>
          </a:p>
          <a:p>
            <a:r>
              <a:rPr lang="it-IT" dirty="0"/>
              <a:t>SISTEMA = insieme di elementi legati fra loro tramite un insieme di relazioni che gli conferiscono una certa coerenza, COMPOSTA DA:</a:t>
            </a:r>
          </a:p>
          <a:p>
            <a:pPr marL="514350" indent="-514350">
              <a:buAutoNum type="arabicParenR"/>
            </a:pPr>
            <a:r>
              <a:rPr lang="it-IT" dirty="0"/>
              <a:t>Insieme di elementi</a:t>
            </a:r>
          </a:p>
          <a:p>
            <a:pPr marL="514350" indent="-514350">
              <a:buAutoNum type="arabicParenR"/>
            </a:pPr>
            <a:r>
              <a:rPr lang="it-IT" dirty="0"/>
              <a:t>Insieme di relazione fra gli elementi</a:t>
            </a:r>
          </a:p>
          <a:p>
            <a:pPr marL="514350" indent="-514350">
              <a:buAutoNum type="arabicParenR"/>
            </a:pPr>
            <a:r>
              <a:rPr lang="it-IT" dirty="0"/>
              <a:t>Insieme di relazioni fra elementi e ambiente (rappresentato da altri sistemi rispetto ai quali un sistema è + o - chiuso e/o + o – aperto)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19938" y="274638"/>
            <a:ext cx="6090862" cy="868346"/>
          </a:xfrm>
        </p:spPr>
        <p:txBody>
          <a:bodyPr>
            <a:normAutofit fontScale="90000"/>
          </a:bodyPr>
          <a:lstStyle/>
          <a:p>
            <a:r>
              <a:rPr lang="it-IT" dirty="0"/>
              <a:t>SPAZI NATURALI E SISTEMI TERRITORIALI</a:t>
            </a:r>
          </a:p>
        </p:txBody>
      </p:sp>
      <p:sp>
        <p:nvSpPr>
          <p:cNvPr id="3" name="Segnaposto contenuto 2"/>
          <p:cNvSpPr>
            <a:spLocks noGrp="1"/>
          </p:cNvSpPr>
          <p:nvPr>
            <p:ph idx="1"/>
          </p:nvPr>
        </p:nvSpPr>
        <p:spPr>
          <a:xfrm>
            <a:off x="1981200" y="1772817"/>
            <a:ext cx="8229600" cy="4353347"/>
          </a:xfrm>
        </p:spPr>
        <p:txBody>
          <a:bodyPr>
            <a:normAutofit/>
          </a:bodyPr>
          <a:lstStyle/>
          <a:p>
            <a:r>
              <a:rPr lang="it-IT" b="1" dirty="0"/>
              <a:t>Dagli spazi naturali ai sistemi territoriali</a:t>
            </a:r>
            <a:r>
              <a:rPr lang="it-IT" dirty="0"/>
              <a:t>: </a:t>
            </a:r>
          </a:p>
          <a:p>
            <a:r>
              <a:rPr lang="it-IT" dirty="0"/>
              <a:t>La terra costituisce un geosistema formato da un complesso di ecosistemi specifici in relazione fra loro.</a:t>
            </a:r>
          </a:p>
          <a:p>
            <a:r>
              <a:rPr lang="it-IT" dirty="0"/>
              <a:t>Anelli di congiunzione di questo complesso sistema sono gli esseri umani</a:t>
            </a:r>
          </a:p>
          <a:p>
            <a:r>
              <a:rPr lang="it-IT" dirty="0"/>
              <a:t>Le relazioni che intercorrono fra l’uomo e l’ambiente intrecciandosi sono di due tipi</a:t>
            </a:r>
          </a:p>
          <a:p>
            <a:endParaRPr lang="it-IT" dirty="0"/>
          </a:p>
          <a:p>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Relazioni uomo-ambiente</a:t>
            </a:r>
          </a:p>
        </p:txBody>
      </p:sp>
      <p:sp>
        <p:nvSpPr>
          <p:cNvPr id="3" name="Segnaposto contenuto 2"/>
          <p:cNvSpPr>
            <a:spLocks noGrp="1"/>
          </p:cNvSpPr>
          <p:nvPr>
            <p:ph idx="1"/>
          </p:nvPr>
        </p:nvSpPr>
        <p:spPr/>
        <p:txBody>
          <a:bodyPr>
            <a:normAutofit/>
          </a:bodyPr>
          <a:lstStyle/>
          <a:p>
            <a:pPr>
              <a:buNone/>
            </a:pPr>
            <a:r>
              <a:rPr lang="it-IT" dirty="0"/>
              <a:t> 1) Verticali = connettono i gruppi umani con le caratteristiche proprie dei diversi luoghi determinandone forme di insediamenti e di economie – UMANIZZAZIONE</a:t>
            </a:r>
          </a:p>
          <a:p>
            <a:pPr>
              <a:buNone/>
            </a:pPr>
            <a:endParaRPr lang="it-IT" dirty="0"/>
          </a:p>
          <a:p>
            <a:pPr>
              <a:buNone/>
            </a:pPr>
            <a:r>
              <a:rPr lang="it-IT" dirty="0"/>
              <a:t>2)   Orizzontali = hanno come funzione principale la comunicazione e lo scambio e dunque si svolgono tra i diversi soggetti economici e i diversi luoghi-SPAZIALIZZAZIONE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96908"/>
          </a:xfrm>
        </p:spPr>
        <p:txBody>
          <a:bodyPr/>
          <a:lstStyle/>
          <a:p>
            <a:r>
              <a:rPr lang="it-IT" dirty="0"/>
              <a:t>                  ECOSISTEMA</a:t>
            </a:r>
          </a:p>
        </p:txBody>
      </p:sp>
      <p:sp>
        <p:nvSpPr>
          <p:cNvPr id="3" name="Segnaposto contenuto 2"/>
          <p:cNvSpPr>
            <a:spLocks noGrp="1"/>
          </p:cNvSpPr>
          <p:nvPr>
            <p:ph idx="1"/>
          </p:nvPr>
        </p:nvSpPr>
        <p:spPr>
          <a:xfrm>
            <a:off x="1981200" y="2132857"/>
            <a:ext cx="8229600" cy="3993307"/>
          </a:xfrm>
        </p:spPr>
        <p:txBody>
          <a:bodyPr/>
          <a:lstStyle/>
          <a:p>
            <a:pPr algn="ctr">
              <a:buNone/>
            </a:pPr>
            <a:r>
              <a:rPr lang="it-IT" dirty="0"/>
              <a:t>TERRA COME GEOSISTEMA</a:t>
            </a:r>
          </a:p>
          <a:p>
            <a:pPr algn="just">
              <a:buNone/>
            </a:pPr>
            <a:endParaRPr lang="it-IT" dirty="0"/>
          </a:p>
          <a:p>
            <a:pPr algn="just">
              <a:buNone/>
            </a:pPr>
            <a:r>
              <a:rPr lang="it-IT" dirty="0"/>
              <a:t>ECOSISTEMA = abbreviazione di sistema ecologico che indica l’insieme dei legami funzionali che si instaurano tra gli elementi naturali, sia inerti che viventi, di una determinata area</a:t>
            </a:r>
          </a:p>
        </p:txBody>
      </p:sp>
    </p:spTree>
    <p:extLst>
      <p:ext uri="{BB962C8B-B14F-4D97-AF65-F5344CB8AC3E}">
        <p14:creationId xmlns:p14="http://schemas.microsoft.com/office/powerpoint/2010/main" val="812576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868346"/>
          </a:xfrm>
        </p:spPr>
        <p:txBody>
          <a:bodyPr/>
          <a:lstStyle/>
          <a:p>
            <a:pPr algn="ctr"/>
            <a:r>
              <a:rPr lang="it-IT" dirty="0"/>
              <a:t>ECOSITEMA</a:t>
            </a:r>
          </a:p>
        </p:txBody>
      </p:sp>
      <p:sp>
        <p:nvSpPr>
          <p:cNvPr id="3" name="Segnaposto contenuto 2"/>
          <p:cNvSpPr>
            <a:spLocks noGrp="1"/>
          </p:cNvSpPr>
          <p:nvPr>
            <p:ph idx="1"/>
          </p:nvPr>
        </p:nvSpPr>
        <p:spPr/>
        <p:txBody>
          <a:bodyPr/>
          <a:lstStyle/>
          <a:p>
            <a:pPr>
              <a:buNone/>
            </a:pPr>
            <a:r>
              <a:rPr lang="it-IT" dirty="0"/>
              <a:t>Un ecosistema si può identificare come una porzione di superficie terrestre in cui tutti gli elementi costitutivi, sia biotici che abiotici, sono caratterizzati da un equilibrio dinamico, in cui cioè si evolvono in modo graduale e proporzionale</a:t>
            </a:r>
          </a:p>
          <a:p>
            <a:pPr>
              <a:buNone/>
            </a:pPr>
            <a:endParaRPr lang="it-IT" dirty="0"/>
          </a:p>
          <a:p>
            <a:pPr>
              <a:buNone/>
            </a:pPr>
            <a:r>
              <a:rPr lang="it-IT" dirty="0"/>
              <a:t>In un ecosistema ogni specie occupa un proprio spazio (nicchia ecologica)</a:t>
            </a:r>
          </a:p>
        </p:txBody>
      </p:sp>
    </p:spTree>
    <p:extLst>
      <p:ext uri="{BB962C8B-B14F-4D97-AF65-F5344CB8AC3E}">
        <p14:creationId xmlns:p14="http://schemas.microsoft.com/office/powerpoint/2010/main" val="3324105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1011222"/>
          </a:xfrm>
        </p:spPr>
        <p:txBody>
          <a:bodyPr/>
          <a:lstStyle/>
          <a:p>
            <a:pPr algn="ctr"/>
            <a:br>
              <a:rPr lang="it-IT" dirty="0"/>
            </a:br>
            <a:br>
              <a:rPr lang="it-IT" dirty="0"/>
            </a:br>
            <a:br>
              <a:rPr lang="it-IT" dirty="0"/>
            </a:br>
            <a:r>
              <a:rPr lang="it-IT" dirty="0"/>
              <a:t>CARATTERISTICHE ECOSISTEMA</a:t>
            </a:r>
          </a:p>
        </p:txBody>
      </p:sp>
      <p:sp>
        <p:nvSpPr>
          <p:cNvPr id="3" name="Segnaposto contenuto 2"/>
          <p:cNvSpPr>
            <a:spLocks noGrp="1"/>
          </p:cNvSpPr>
          <p:nvPr>
            <p:ph idx="1"/>
          </p:nvPr>
        </p:nvSpPr>
        <p:spPr/>
        <p:txBody>
          <a:bodyPr/>
          <a:lstStyle/>
          <a:p>
            <a:endParaRPr lang="it-IT" dirty="0"/>
          </a:p>
          <a:p>
            <a:r>
              <a:rPr lang="it-IT" dirty="0"/>
              <a:t>STRUTTURA = componenti e fattori</a:t>
            </a:r>
          </a:p>
          <a:p>
            <a:endParaRPr lang="it-IT" dirty="0"/>
          </a:p>
          <a:p>
            <a:r>
              <a:rPr lang="it-IT" dirty="0"/>
              <a:t>FUNZIONAMENTO = processi ecologici</a:t>
            </a:r>
          </a:p>
          <a:p>
            <a:endParaRPr lang="it-IT" dirty="0"/>
          </a:p>
          <a:p>
            <a:r>
              <a:rPr lang="it-IT" dirty="0"/>
              <a:t>VICENDA TEMPORALE = successione ecologica</a:t>
            </a:r>
          </a:p>
        </p:txBody>
      </p:sp>
    </p:spTree>
    <p:extLst>
      <p:ext uri="{BB962C8B-B14F-4D97-AF65-F5344CB8AC3E}">
        <p14:creationId xmlns:p14="http://schemas.microsoft.com/office/powerpoint/2010/main" val="4072122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SISTEMI</a:t>
            </a:r>
          </a:p>
        </p:txBody>
      </p:sp>
      <p:sp>
        <p:nvSpPr>
          <p:cNvPr id="3" name="Segnaposto contenuto 2"/>
          <p:cNvSpPr>
            <a:spLocks noGrp="1"/>
          </p:cNvSpPr>
          <p:nvPr>
            <p:ph idx="1"/>
          </p:nvPr>
        </p:nvSpPr>
        <p:spPr>
          <a:xfrm>
            <a:off x="472611" y="2414427"/>
            <a:ext cx="11373492" cy="3842535"/>
          </a:xfrm>
        </p:spPr>
        <p:txBody>
          <a:bodyPr>
            <a:normAutofit lnSpcReduction="10000"/>
          </a:bodyPr>
          <a:lstStyle/>
          <a:p>
            <a:pPr algn="l"/>
            <a:r>
              <a:rPr lang="it-IT" dirty="0"/>
              <a:t>Tutte le forme di vita sono legate tra loro</a:t>
            </a:r>
          </a:p>
          <a:p>
            <a:pPr algn="l"/>
            <a:r>
              <a:rPr lang="it-IT" dirty="0"/>
              <a:t>SISTEMI APERTI E DINAMICI  in cui gli elementi che li compongono evolvono in modo complesso, dato che la modificazione dell’uno influisce sul comportamento dell’altro così che  vengono a crearsi nuovi equilibri</a:t>
            </a:r>
          </a:p>
          <a:p>
            <a:pPr algn="l"/>
            <a:r>
              <a:rPr lang="it-IT" dirty="0"/>
              <a:t>I singoli elementi sono interdipendenti</a:t>
            </a:r>
          </a:p>
          <a:p>
            <a:pPr algn="l"/>
            <a:r>
              <a:rPr lang="it-IT" dirty="0"/>
              <a:t>I diversi ecosistemi sono fortemente interconnessi fra loro</a:t>
            </a:r>
          </a:p>
          <a:p>
            <a:pPr algn="l"/>
            <a:r>
              <a:rPr lang="it-IT" dirty="0"/>
              <a:t>TERRA= geosistema regolato dall’energia solare e caratterizzato dalla catena alimentare</a:t>
            </a:r>
          </a:p>
          <a:p>
            <a:pPr>
              <a:buNone/>
            </a:pPr>
            <a:endParaRPr lang="it-IT" dirty="0"/>
          </a:p>
        </p:txBody>
      </p:sp>
    </p:spTree>
    <p:extLst>
      <p:ext uri="{BB962C8B-B14F-4D97-AF65-F5344CB8AC3E}">
        <p14:creationId xmlns:p14="http://schemas.microsoft.com/office/powerpoint/2010/main" val="3353141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VE" dirty="0"/>
              <a:t>POLITICA, GEOGRAFIA E TERRITORIO</a:t>
            </a:r>
            <a:endParaRPr lang="es-ES" dirty="0"/>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FATTORI LIMITANTI E RETROAZIONI NEGATIVE ECOSISTEMA</a:t>
            </a:r>
          </a:p>
        </p:txBody>
      </p:sp>
      <p:sp>
        <p:nvSpPr>
          <p:cNvPr id="3" name="Segnaposto contenuto 2"/>
          <p:cNvSpPr>
            <a:spLocks noGrp="1"/>
          </p:cNvSpPr>
          <p:nvPr>
            <p:ph idx="1"/>
          </p:nvPr>
        </p:nvSpPr>
        <p:spPr/>
        <p:txBody>
          <a:bodyPr>
            <a:normAutofit fontScale="92500" lnSpcReduction="10000"/>
          </a:bodyPr>
          <a:lstStyle/>
          <a:p>
            <a:pPr>
              <a:buNone/>
            </a:pPr>
            <a:r>
              <a:rPr lang="it-IT" dirty="0"/>
              <a:t>FATTORI LIMITANTI: </a:t>
            </a:r>
          </a:p>
          <a:p>
            <a:pPr marL="514350" indent="-514350">
              <a:buAutoNum type="arabicParenR"/>
            </a:pPr>
            <a:r>
              <a:rPr lang="it-IT" dirty="0"/>
              <a:t>NATURALI = caldo, freddo</a:t>
            </a:r>
          </a:p>
          <a:p>
            <a:pPr marL="514350" indent="-514350">
              <a:buAutoNum type="arabicParenR"/>
            </a:pPr>
            <a:r>
              <a:rPr lang="it-IT" dirty="0"/>
              <a:t>UMANI = inquinamento</a:t>
            </a:r>
          </a:p>
          <a:p>
            <a:pPr marL="514350" indent="-514350">
              <a:buAutoNum type="arabicParenR"/>
            </a:pPr>
            <a:r>
              <a:rPr lang="it-IT" dirty="0"/>
              <a:t>NORMALI = si manifestano in modo graduale</a:t>
            </a:r>
          </a:p>
          <a:p>
            <a:pPr marL="514350" indent="-514350">
              <a:buAutoNum type="arabicParenR"/>
            </a:pPr>
            <a:r>
              <a:rPr lang="it-IT" dirty="0"/>
              <a:t>ECCEZIONALI = si manifestano improvvisamente</a:t>
            </a:r>
          </a:p>
          <a:p>
            <a:pPr marL="514350" indent="-514350">
              <a:buNone/>
            </a:pPr>
            <a:r>
              <a:rPr lang="it-IT" dirty="0"/>
              <a:t>Fattori normali = l’ecosistema si evolve gradualmente verso altre forme di equilibrio</a:t>
            </a:r>
          </a:p>
          <a:p>
            <a:pPr marL="514350" indent="-514350">
              <a:buNone/>
            </a:pPr>
            <a:r>
              <a:rPr lang="it-IT" dirty="0"/>
              <a:t>Fattori eccezionali = turbamento traumatico, conseguenze disastrose spesso irreversibili</a:t>
            </a:r>
          </a:p>
        </p:txBody>
      </p:sp>
    </p:spTree>
    <p:extLst>
      <p:ext uri="{BB962C8B-B14F-4D97-AF65-F5344CB8AC3E}">
        <p14:creationId xmlns:p14="http://schemas.microsoft.com/office/powerpoint/2010/main" val="3998116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L’evoluzione degli elementi di un ecosistema avviene in modo complesso</a:t>
            </a:r>
          </a:p>
        </p:txBody>
      </p:sp>
      <p:sp>
        <p:nvSpPr>
          <p:cNvPr id="3" name="Segnaposto contenuto 2"/>
          <p:cNvSpPr>
            <a:spLocks noGrp="1"/>
          </p:cNvSpPr>
          <p:nvPr>
            <p:ph idx="1"/>
          </p:nvPr>
        </p:nvSpPr>
        <p:spPr/>
        <p:txBody>
          <a:bodyPr/>
          <a:lstStyle/>
          <a:p>
            <a:pPr>
              <a:buNone/>
            </a:pPr>
            <a:r>
              <a:rPr lang="it-IT" dirty="0">
                <a:solidFill>
                  <a:srgbClr val="FF0000"/>
                </a:solidFill>
              </a:rPr>
              <a:t>RETROAZIONI (FEEDBACK</a:t>
            </a:r>
            <a:r>
              <a:rPr lang="it-IT" dirty="0"/>
              <a:t>) = reazioni a catena i cui effetti ritornano al punto di partenza secondo il seguente schema:</a:t>
            </a:r>
          </a:p>
          <a:p>
            <a:pPr>
              <a:buNone/>
            </a:pPr>
            <a:r>
              <a:rPr lang="it-IT" dirty="0"/>
              <a:t>Un elemento imprime un impulso a un altro che a sua volta lo trasmette ad un terzo e così via, fin quando, compiuto un percorso circolare, ritorna all’elemento di partenza modificandolo o influenzandolo</a:t>
            </a:r>
          </a:p>
        </p:txBody>
      </p:sp>
    </p:spTree>
    <p:extLst>
      <p:ext uri="{BB962C8B-B14F-4D97-AF65-F5344CB8AC3E}">
        <p14:creationId xmlns:p14="http://schemas.microsoft.com/office/powerpoint/2010/main" val="4252109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939784"/>
          </a:xfrm>
        </p:spPr>
        <p:txBody>
          <a:bodyPr/>
          <a:lstStyle/>
          <a:p>
            <a:pPr algn="ctr"/>
            <a:br>
              <a:rPr lang="it-IT" dirty="0"/>
            </a:br>
            <a:br>
              <a:rPr lang="it-IT" dirty="0"/>
            </a:br>
            <a:br>
              <a:rPr lang="it-IT" dirty="0"/>
            </a:br>
            <a:r>
              <a:rPr lang="it-IT" dirty="0"/>
              <a:t>RETRAZIONE NEGATIVA</a:t>
            </a:r>
          </a:p>
        </p:txBody>
      </p:sp>
      <p:sp>
        <p:nvSpPr>
          <p:cNvPr id="3" name="Segnaposto contenuto 2"/>
          <p:cNvSpPr>
            <a:spLocks noGrp="1"/>
          </p:cNvSpPr>
          <p:nvPr>
            <p:ph idx="1"/>
          </p:nvPr>
        </p:nvSpPr>
        <p:spPr>
          <a:xfrm>
            <a:off x="297951" y="2132857"/>
            <a:ext cx="11763910" cy="3993307"/>
          </a:xfrm>
        </p:spPr>
        <p:txBody>
          <a:bodyPr/>
          <a:lstStyle/>
          <a:p>
            <a:pPr>
              <a:buNone/>
            </a:pPr>
            <a:r>
              <a:rPr lang="it-IT" dirty="0"/>
              <a:t>Alla fine del percorso circolare può aversi una retroazione negativa, soprattutto per interferenza dell’uomo che introduce fattori estranei in un ambiente per migliorarne l’efficienza</a:t>
            </a:r>
          </a:p>
          <a:p>
            <a:pPr>
              <a:buNone/>
            </a:pPr>
            <a:r>
              <a:rPr lang="it-IT" dirty="0"/>
              <a:t>ESEMPI = irrigazione-composizione chimica-salinizzazione oppure concimi-inquinamento falde freatiche</a:t>
            </a:r>
          </a:p>
          <a:p>
            <a:pPr>
              <a:buNone/>
            </a:pPr>
            <a:endParaRPr lang="it-IT" dirty="0"/>
          </a:p>
        </p:txBody>
      </p:sp>
    </p:spTree>
    <p:extLst>
      <p:ext uri="{BB962C8B-B14F-4D97-AF65-F5344CB8AC3E}">
        <p14:creationId xmlns:p14="http://schemas.microsoft.com/office/powerpoint/2010/main" val="424994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p:txBody>
          <a:bodyPr/>
          <a:lstStyle/>
          <a:p>
            <a:r>
              <a:rPr lang="it-IT" dirty="0"/>
              <a:t>Si tratta di relazioni indissociabili e ogni località viene definita dalla loro relazione</a:t>
            </a:r>
          </a:p>
          <a:p>
            <a:endParaRPr lang="it-IT" dirty="0"/>
          </a:p>
          <a:p>
            <a:r>
              <a:rPr lang="it-IT" dirty="0"/>
              <a:t>Lo Spazio organizzato dall’uomo viene definito TERRITORIO</a:t>
            </a:r>
          </a:p>
          <a:p>
            <a:endParaRPr lang="it-IT" dirty="0"/>
          </a:p>
          <a:p>
            <a:r>
              <a:rPr lang="it-IT" dirty="0"/>
              <a:t>TERRITORIO = porzione di superficie terrestre che è al contempo suolo e società</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PROCESSI DI INTERVENTO SULLO SPAZIO</a:t>
            </a:r>
          </a:p>
        </p:txBody>
      </p:sp>
      <p:sp>
        <p:nvSpPr>
          <p:cNvPr id="3" name="Segnaposto contenuto 2"/>
          <p:cNvSpPr>
            <a:spLocks noGrp="1"/>
          </p:cNvSpPr>
          <p:nvPr>
            <p:ph idx="1"/>
          </p:nvPr>
        </p:nvSpPr>
        <p:spPr>
          <a:xfrm>
            <a:off x="534256" y="1982912"/>
            <a:ext cx="11476234" cy="4143252"/>
          </a:xfrm>
        </p:spPr>
        <p:txBody>
          <a:bodyPr>
            <a:normAutofit/>
          </a:bodyPr>
          <a:lstStyle/>
          <a:p>
            <a:pPr marL="514350" indent="-514350">
              <a:buAutoNum type="arabicParenR"/>
            </a:pPr>
            <a:r>
              <a:rPr lang="it-IT" dirty="0"/>
              <a:t>POPOLAMENTO = processo essenziale</a:t>
            </a:r>
          </a:p>
          <a:p>
            <a:pPr marL="514350" indent="-514350">
              <a:buAutoNum type="arabicParenR"/>
            </a:pPr>
            <a:r>
              <a:rPr lang="it-IT" dirty="0"/>
              <a:t>APPROPRIAZIONE DEL SUOLO</a:t>
            </a:r>
          </a:p>
          <a:p>
            <a:pPr marL="514350" indent="-514350">
              <a:buAutoNum type="arabicParenR"/>
            </a:pPr>
            <a:r>
              <a:rPr lang="it-IT" dirty="0"/>
              <a:t>GESTIONE = assicura il funzionamento politico-amministrativo attraverso la divisione dello spazio</a:t>
            </a:r>
          </a:p>
          <a:p>
            <a:pPr marL="514350" indent="-514350">
              <a:buAutoNum type="arabicParenR"/>
            </a:pPr>
            <a:r>
              <a:rPr lang="it-IT" dirty="0"/>
              <a:t>SFRUTTAMENTO ED UTILIZZAZIONE DEL SUOLO= con la finalità di soddisfare i bisogni essenziali</a:t>
            </a:r>
          </a:p>
          <a:p>
            <a:pPr marL="514350" indent="-514350">
              <a:buAutoNum type="arabicParenR"/>
            </a:pPr>
            <a:r>
              <a:rPr lang="it-IT" dirty="0"/>
              <a:t>CREAZIONE DI RETI DI RELAZIONE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a:xfrm>
            <a:off x="0" y="2404153"/>
            <a:ext cx="11527604" cy="3722011"/>
          </a:xfrm>
        </p:spPr>
        <p:txBody>
          <a:bodyPr>
            <a:normAutofit/>
          </a:bodyPr>
          <a:lstStyle/>
          <a:p>
            <a:pPr algn="just">
              <a:buNone/>
            </a:pPr>
            <a:r>
              <a:rPr lang="it-IT" dirty="0"/>
              <a:t>Spazio sociale diversamente strutturato in</a:t>
            </a:r>
          </a:p>
          <a:p>
            <a:pPr algn="just">
              <a:buNone/>
            </a:pPr>
            <a:r>
              <a:rPr lang="it-IT" dirty="0"/>
              <a:t>funzione di 3 elementi:</a:t>
            </a:r>
          </a:p>
          <a:p>
            <a:pPr marL="514350" indent="-514350" algn="just">
              <a:buAutoNum type="arabicParenR"/>
            </a:pPr>
            <a:r>
              <a:rPr lang="it-IT" dirty="0"/>
              <a:t>ATTORE = comunità umana</a:t>
            </a:r>
          </a:p>
          <a:p>
            <a:pPr marL="514350" indent="-514350" algn="just">
              <a:buAutoNum type="arabicParenR"/>
            </a:pPr>
            <a:r>
              <a:rPr lang="it-IT" dirty="0"/>
              <a:t>FINALITA’ = scopo che la comunità umana si prefigge nello sfruttare le risorse</a:t>
            </a:r>
          </a:p>
          <a:p>
            <a:pPr marL="514350" indent="-514350" algn="just">
              <a:buAutoNum type="arabicParenR"/>
            </a:pPr>
            <a:r>
              <a:rPr lang="it-IT" dirty="0"/>
              <a:t>AZIONE SOCIALE = modalità che la comunità mette in atto per perseguire lo scopo e che varia a seconda della comunità e di elementi culturali e politici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DIVERSE INTERPRETAZIONI DEL TERRITORIO</a:t>
            </a:r>
          </a:p>
        </p:txBody>
      </p:sp>
      <p:sp>
        <p:nvSpPr>
          <p:cNvPr id="3" name="Segnaposto contenuto 2"/>
          <p:cNvSpPr>
            <a:spLocks noGrp="1"/>
          </p:cNvSpPr>
          <p:nvPr>
            <p:ph idx="1"/>
          </p:nvPr>
        </p:nvSpPr>
        <p:spPr>
          <a:xfrm>
            <a:off x="1981200" y="2348881"/>
            <a:ext cx="8229600" cy="3777283"/>
          </a:xfrm>
        </p:spPr>
        <p:txBody>
          <a:bodyPr/>
          <a:lstStyle/>
          <a:p>
            <a:r>
              <a:rPr lang="it-IT" dirty="0"/>
              <a:t>FINO ANNI ‘60= la geografia neopositivistica lo vede come un complesso di relazioni fra elementi</a:t>
            </a:r>
          </a:p>
          <a:p>
            <a:r>
              <a:rPr lang="it-IT" dirty="0"/>
              <a:t>ANNI ‘70= approccio economico = sistema territoriale</a:t>
            </a:r>
          </a:p>
          <a:p>
            <a:r>
              <a:rPr lang="it-IT" dirty="0"/>
              <a:t>ANNI ‘80= diventa un sistema territoriale complesso da studiare con un approccio olistico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TERRITORIALIZZAZIONE</a:t>
            </a:r>
          </a:p>
        </p:txBody>
      </p:sp>
      <p:sp>
        <p:nvSpPr>
          <p:cNvPr id="3" name="Segnaposto contenuto 2"/>
          <p:cNvSpPr>
            <a:spLocks noGrp="1"/>
          </p:cNvSpPr>
          <p:nvPr>
            <p:ph idx="1"/>
          </p:nvPr>
        </p:nvSpPr>
        <p:spPr>
          <a:xfrm>
            <a:off x="452063" y="2188396"/>
            <a:ext cx="11229654" cy="4480964"/>
          </a:xfrm>
        </p:spPr>
        <p:txBody>
          <a:bodyPr>
            <a:normAutofit fontScale="92500" lnSpcReduction="10000"/>
          </a:bodyPr>
          <a:lstStyle/>
          <a:p>
            <a:pPr algn="l"/>
            <a:r>
              <a:rPr lang="it-IT" dirty="0"/>
              <a:t>E’ sia un fenomeno di appropriazione statale che una produzione ideologica</a:t>
            </a:r>
          </a:p>
          <a:p>
            <a:pPr algn="l"/>
            <a:r>
              <a:rPr lang="it-IT" dirty="0"/>
              <a:t>PROIEZIONE DI UN POTERE SULLO SPAZIO</a:t>
            </a:r>
          </a:p>
          <a:p>
            <a:pPr algn="l"/>
            <a:r>
              <a:rPr lang="it-IT" dirty="0"/>
              <a:t>Ad un cambiamento politico/culturale</a:t>
            </a:r>
          </a:p>
          <a:p>
            <a:pPr algn="l">
              <a:buNone/>
            </a:pPr>
            <a:r>
              <a:rPr lang="it-IT" dirty="0"/>
              <a:t>corrisponde un territorio diverso (Turco 1989)</a:t>
            </a:r>
          </a:p>
          <a:p>
            <a:pPr algn="l">
              <a:buNone/>
            </a:pPr>
            <a:endParaRPr lang="it-IT" dirty="0"/>
          </a:p>
          <a:p>
            <a:pPr algn="l">
              <a:buNone/>
            </a:pPr>
            <a:r>
              <a:rPr lang="it-IT" dirty="0"/>
              <a:t>ANNI 90= interesse dell’ONU sui processi di territorializzazione con particolare attenzione agli aspetti umani e ambientali</a:t>
            </a:r>
          </a:p>
          <a:p>
            <a:pPr algn="l">
              <a:buNone/>
            </a:pPr>
            <a:endParaRPr lang="it-IT" dirty="0"/>
          </a:p>
          <a:p>
            <a:pPr algn="l">
              <a:buNone/>
            </a:pPr>
            <a:r>
              <a:rPr lang="it-IT" dirty="0"/>
              <a:t>SVILUPPO SOSTENIBILE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it-IT" b="1" dirty="0"/>
              <a:t>Ultimi 25 anni: mondo sconvolto da profondi cambiamenti politici</a:t>
            </a:r>
            <a:endParaRPr lang="es-ES" dirty="0"/>
          </a:p>
        </p:txBody>
      </p:sp>
      <p:sp>
        <p:nvSpPr>
          <p:cNvPr id="3" name="2 Marcador de contenido"/>
          <p:cNvSpPr>
            <a:spLocks noGrp="1"/>
          </p:cNvSpPr>
          <p:nvPr>
            <p:ph idx="1"/>
          </p:nvPr>
        </p:nvSpPr>
        <p:spPr/>
        <p:txBody>
          <a:bodyPr/>
          <a:lstStyle/>
          <a:p>
            <a:pPr marL="0" indent="0" algn="ctr">
              <a:buNone/>
            </a:pPr>
            <a:r>
              <a:rPr lang="it-IT" dirty="0"/>
              <a:t>NEL 1995 SEMBRAVA CHE IL MONDO FOSSE STATO MESSO «SOTTOSOPRA»</a:t>
            </a:r>
          </a:p>
          <a:p>
            <a:pPr>
              <a:buFontTx/>
              <a:buChar char="-"/>
            </a:pPr>
            <a:r>
              <a:rPr lang="it-IT" dirty="0"/>
              <a:t>Caduta Muro di Berlino / Guerra Fredda</a:t>
            </a:r>
          </a:p>
          <a:p>
            <a:pPr>
              <a:buFontTx/>
              <a:buChar char="-"/>
            </a:pPr>
            <a:r>
              <a:rPr lang="it-IT" dirty="0"/>
              <a:t>Sudafrica: fine Apartheid – Nelson Mandela Presidente</a:t>
            </a:r>
          </a:p>
          <a:p>
            <a:pPr>
              <a:buFontTx/>
              <a:buChar char="-"/>
            </a:pPr>
            <a:r>
              <a:rPr lang="it-IT" dirty="0"/>
              <a:t>Cina: liberalizzazione mercato ma no liberalizzazione vita politica (Piazza Tienanmen)</a:t>
            </a:r>
          </a:p>
          <a:p>
            <a:pPr>
              <a:buFontTx/>
              <a:buChar char="-"/>
            </a:pPr>
            <a:r>
              <a:rPr lang="it-IT" dirty="0"/>
              <a:t>Diffusione in Europa delle correnti privatistiche dei governi Thatcher</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it-IT" b="1" dirty="0"/>
              <a:t>Ultimi 25 anni: mondo sconvolto da profondi cambiamenti politici</a:t>
            </a:r>
            <a:endParaRPr lang="es-ES" dirty="0"/>
          </a:p>
        </p:txBody>
      </p:sp>
      <p:sp>
        <p:nvSpPr>
          <p:cNvPr id="3" name="2 Marcador de contenido"/>
          <p:cNvSpPr>
            <a:spLocks noGrp="1"/>
          </p:cNvSpPr>
          <p:nvPr>
            <p:ph idx="1"/>
          </p:nvPr>
        </p:nvSpPr>
        <p:spPr/>
        <p:txBody>
          <a:bodyPr>
            <a:normAutofit fontScale="92500" lnSpcReduction="20000"/>
          </a:bodyPr>
          <a:lstStyle/>
          <a:p>
            <a:pPr marL="0" indent="0" algn="ctr">
              <a:buNone/>
            </a:pPr>
            <a:r>
              <a:rPr lang="it-IT" dirty="0"/>
              <a:t>1998: SITUAZIONE POLITICA DI NUOVO DRASTICAMENTE DIVERSA ED IN MODO IMPREVEDIBILE</a:t>
            </a:r>
          </a:p>
          <a:p>
            <a:pPr marL="0" indent="0" algn="ctr">
              <a:buNone/>
            </a:pPr>
            <a:endParaRPr lang="it-IT" dirty="0"/>
          </a:p>
          <a:p>
            <a:pPr algn="l">
              <a:buFontTx/>
              <a:buChar char="-"/>
            </a:pPr>
            <a:r>
              <a:rPr lang="it-IT" dirty="0"/>
              <a:t>11 Settembre 2001 (Al Qaeda; Bin Laden; «guerra al terrore» del Governo Americano= invasione Iraq e Afghanistan</a:t>
            </a:r>
          </a:p>
          <a:p>
            <a:pPr algn="l">
              <a:buFontTx/>
              <a:buChar char="-"/>
            </a:pPr>
            <a:r>
              <a:rPr lang="it-IT" dirty="0"/>
              <a:t>Europa: Paesi ex-socialisti in UE; economia neoliberale= ortodossia politica internazionale</a:t>
            </a:r>
          </a:p>
          <a:p>
            <a:pPr algn="l">
              <a:buFontTx/>
              <a:buChar char="-"/>
            </a:pPr>
            <a:r>
              <a:rPr lang="it-IT" dirty="0"/>
              <a:t>Cina: Olimpiadi Pechino 2008= opposizione alle politiche nei confronti del Tibet</a:t>
            </a:r>
          </a:p>
          <a:p>
            <a:pPr algn="l">
              <a:buFontTx/>
              <a:buChar char="-"/>
            </a:pPr>
            <a:r>
              <a:rPr lang="it-IT" dirty="0"/>
              <a:t>Cambiamento Climatico: riconosciuto come tema politico di maggiore urgenza</a:t>
            </a:r>
          </a:p>
          <a:p>
            <a:endParaRPr lang="es-ES" dirty="0"/>
          </a:p>
        </p:txBody>
      </p:sp>
    </p:spTree>
    <p:extLst>
      <p:ext uri="{BB962C8B-B14F-4D97-AF65-F5344CB8AC3E}">
        <p14:creationId xmlns:p14="http://schemas.microsoft.com/office/powerpoint/2010/main" val="48278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it-IT" b="1" dirty="0"/>
              <a:t>Ultimi 25 anni: mondo sconvolto da profondi cambiamenti politici</a:t>
            </a:r>
            <a:endParaRPr lang="es-ES" dirty="0"/>
          </a:p>
        </p:txBody>
      </p:sp>
      <p:sp>
        <p:nvSpPr>
          <p:cNvPr id="3" name="2 Marcador de contenido"/>
          <p:cNvSpPr>
            <a:spLocks noGrp="1"/>
          </p:cNvSpPr>
          <p:nvPr>
            <p:ph idx="1"/>
          </p:nvPr>
        </p:nvSpPr>
        <p:spPr>
          <a:xfrm>
            <a:off x="113016" y="2373330"/>
            <a:ext cx="11918022" cy="4484670"/>
          </a:xfrm>
        </p:spPr>
        <p:txBody>
          <a:bodyPr>
            <a:normAutofit fontScale="92500" lnSpcReduction="20000"/>
          </a:bodyPr>
          <a:lstStyle/>
          <a:p>
            <a:r>
              <a:rPr lang="it-IT" dirty="0"/>
              <a:t>Recenti mutamenti politici profondi e drammatici ma anche paradossali</a:t>
            </a:r>
          </a:p>
          <a:p>
            <a:r>
              <a:rPr lang="it-IT" dirty="0"/>
              <a:t>La politica non è mai stata così importante e al contempo così impopolare</a:t>
            </a:r>
          </a:p>
          <a:p>
            <a:r>
              <a:rPr lang="it-IT" dirty="0"/>
              <a:t>Crescente sensazione che i Governi non abbiano più il potere di influenzare gli eventi</a:t>
            </a:r>
          </a:p>
          <a:p>
            <a:r>
              <a:rPr lang="it-IT" dirty="0"/>
              <a:t>Forze economiche globali stanno plasmando le economie nazionali: processi economici globali travalicano i confini nazionali limitando le capacità di intervento degli Stati (Es: UE – NAFTA: North American Free Trade Area)</a:t>
            </a:r>
          </a:p>
          <a:p>
            <a:r>
              <a:rPr lang="it-IT" dirty="0"/>
              <a:t>Al contempo istituzioni sovrastatali sollevano questioni politiche (Unione Europea)</a:t>
            </a:r>
          </a:p>
          <a:p>
            <a:r>
              <a:rPr lang="it-IT" dirty="0"/>
              <a:t>Organizzazioni politiche tradizionali: sempre più lontane ed inappropriate</a:t>
            </a:r>
          </a:p>
          <a:p>
            <a:r>
              <a:rPr lang="it-IT" dirty="0"/>
              <a:t>Nascita nuove organizzazioni politiche con grande supporto popolare </a:t>
            </a:r>
          </a:p>
        </p:txBody>
      </p:sp>
    </p:spTree>
    <p:extLst>
      <p:ext uri="{BB962C8B-B14F-4D97-AF65-F5344CB8AC3E}">
        <p14:creationId xmlns:p14="http://schemas.microsoft.com/office/powerpoint/2010/main" val="3632574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it-IT" b="1" dirty="0"/>
              <a:t>Ultimi 25 anni: mondo sconvolto da profondi cambiamenti politici</a:t>
            </a:r>
            <a:endParaRPr lang="es-ES" dirty="0"/>
          </a:p>
        </p:txBody>
      </p:sp>
      <p:sp>
        <p:nvSpPr>
          <p:cNvPr id="3" name="2 Marcador de contenido"/>
          <p:cNvSpPr>
            <a:spLocks noGrp="1"/>
          </p:cNvSpPr>
          <p:nvPr>
            <p:ph idx="1"/>
          </p:nvPr>
        </p:nvSpPr>
        <p:spPr>
          <a:xfrm>
            <a:off x="287676" y="2229492"/>
            <a:ext cx="11753636" cy="4628508"/>
          </a:xfrm>
        </p:spPr>
        <p:txBody>
          <a:bodyPr>
            <a:normAutofit fontScale="77500" lnSpcReduction="20000"/>
          </a:bodyPr>
          <a:lstStyle/>
          <a:p>
            <a:r>
              <a:rPr lang="it-IT" dirty="0">
                <a:solidFill>
                  <a:srgbClr val="FF0000"/>
                </a:solidFill>
              </a:rPr>
              <a:t>PARADOSSO: in un periodo di straordinarie trasformazioni politiche emerge un diffuso scetticismo e una diffusa sfiducia nei confronti del sistema politico formale</a:t>
            </a:r>
          </a:p>
          <a:p>
            <a:r>
              <a:rPr lang="it-IT" dirty="0"/>
              <a:t>Causa: instabilità sociale ed economica del mondo contemporaneo</a:t>
            </a:r>
          </a:p>
          <a:p>
            <a:r>
              <a:rPr lang="it-IT" dirty="0"/>
              <a:t>Nessun leader, partito o movimento appare capace di cogliere lo «spirito del tempo»</a:t>
            </a:r>
          </a:p>
          <a:p>
            <a:r>
              <a:rPr lang="it-IT" dirty="0"/>
              <a:t>Tuttavia la politica non sta per finire in quanto i problemi e le questioni da affrontare sembrano in continuo aumento:</a:t>
            </a:r>
          </a:p>
          <a:p>
            <a:pPr>
              <a:buFontTx/>
              <a:buChar char="-"/>
            </a:pPr>
            <a:r>
              <a:rPr lang="it-IT" dirty="0"/>
              <a:t>Cambiamenti ambientali</a:t>
            </a:r>
          </a:p>
          <a:p>
            <a:pPr>
              <a:buFontTx/>
              <a:buChar char="-"/>
            </a:pPr>
            <a:r>
              <a:rPr lang="it-IT" dirty="0"/>
              <a:t>Salute e malattie</a:t>
            </a:r>
          </a:p>
          <a:p>
            <a:pPr>
              <a:buFontTx/>
              <a:buChar char="-"/>
            </a:pPr>
            <a:r>
              <a:rPr lang="it-IT" dirty="0"/>
              <a:t>Conflitti militari</a:t>
            </a:r>
          </a:p>
          <a:p>
            <a:pPr>
              <a:buFontTx/>
              <a:buChar char="-"/>
            </a:pPr>
            <a:r>
              <a:rPr lang="it-IT" dirty="0"/>
              <a:t>Problemi economici</a:t>
            </a:r>
          </a:p>
          <a:p>
            <a:pPr>
              <a:buFontTx/>
              <a:buChar char="-"/>
            </a:pPr>
            <a:r>
              <a:rPr lang="it-IT" dirty="0"/>
              <a:t>Identità etniche</a:t>
            </a:r>
          </a:p>
          <a:p>
            <a:pPr>
              <a:buFontTx/>
              <a:buChar char="-"/>
            </a:pPr>
            <a:r>
              <a:rPr lang="it-IT" dirty="0"/>
              <a:t>Trasformazioni culturali</a:t>
            </a:r>
          </a:p>
          <a:p>
            <a:pPr>
              <a:buFontTx/>
              <a:buChar char="-"/>
            </a:pPr>
            <a:r>
              <a:rPr lang="it-IT" dirty="0"/>
              <a:t>Povertà ecc..</a:t>
            </a:r>
          </a:p>
          <a:p>
            <a:pPr marL="0" indent="0">
              <a:buNone/>
            </a:pPr>
            <a:endParaRPr lang="it-IT" dirty="0"/>
          </a:p>
        </p:txBody>
      </p:sp>
    </p:spTree>
    <p:extLst>
      <p:ext uri="{BB962C8B-B14F-4D97-AF65-F5344CB8AC3E}">
        <p14:creationId xmlns:p14="http://schemas.microsoft.com/office/powerpoint/2010/main" val="2507988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it-IT" b="1" dirty="0"/>
              <a:t>Ultimi 25 anni: mondo sconvolto da profondi cambiamenti politici</a:t>
            </a:r>
            <a:endParaRPr lang="es-ES" dirty="0"/>
          </a:p>
        </p:txBody>
      </p:sp>
      <p:sp>
        <p:nvSpPr>
          <p:cNvPr id="3" name="2 Marcador de contenido"/>
          <p:cNvSpPr>
            <a:spLocks noGrp="1"/>
          </p:cNvSpPr>
          <p:nvPr>
            <p:ph idx="1"/>
          </p:nvPr>
        </p:nvSpPr>
        <p:spPr>
          <a:xfrm>
            <a:off x="503434" y="2114108"/>
            <a:ext cx="11486508" cy="4267220"/>
          </a:xfrm>
        </p:spPr>
        <p:txBody>
          <a:bodyPr>
            <a:normAutofit/>
          </a:bodyPr>
          <a:lstStyle/>
          <a:p>
            <a:r>
              <a:rPr lang="it-IT" dirty="0"/>
              <a:t>In qualsiasi modo si cerchi di affrontare (o ignorare) queste e altre tematiche, avremo a che fare con la politica</a:t>
            </a:r>
          </a:p>
          <a:p>
            <a:endParaRPr lang="it-IT" dirty="0"/>
          </a:p>
          <a:p>
            <a:r>
              <a:rPr lang="it-IT" dirty="0"/>
              <a:t>Direttamente o indirettamente la politica permea qualsiasi cosa facciamo ed influenza le nostre vite</a:t>
            </a:r>
          </a:p>
          <a:p>
            <a:endParaRPr lang="it-IT" dirty="0"/>
          </a:p>
          <a:p>
            <a:r>
              <a:rPr lang="it-IT" dirty="0">
                <a:solidFill>
                  <a:srgbClr val="FF66FF"/>
                </a:solidFill>
              </a:rPr>
              <a:t>CONCLUSIONE: LA POLITICA E’ IMPORTANTE E RIMANE FONDAMENTALE</a:t>
            </a:r>
          </a:p>
          <a:p>
            <a:pPr marL="0" indent="0">
              <a:buNone/>
            </a:pPr>
            <a:endParaRPr lang="it-IT" dirty="0"/>
          </a:p>
        </p:txBody>
      </p:sp>
    </p:spTree>
    <p:extLst>
      <p:ext uri="{BB962C8B-B14F-4D97-AF65-F5344CB8AC3E}">
        <p14:creationId xmlns:p14="http://schemas.microsoft.com/office/powerpoint/2010/main" val="3813800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21AA0D-75ED-4622-B5F2-A1799DFC63DD}"/>
              </a:ext>
            </a:extLst>
          </p:cNvPr>
          <p:cNvSpPr>
            <a:spLocks noGrp="1"/>
          </p:cNvSpPr>
          <p:nvPr>
            <p:ph type="title"/>
          </p:nvPr>
        </p:nvSpPr>
        <p:spPr/>
        <p:txBody>
          <a:bodyPr/>
          <a:lstStyle/>
          <a:p>
            <a:pPr algn="ctr"/>
            <a:r>
              <a:rPr lang="it-IT" dirty="0"/>
              <a:t>POLITICA FORMALE E POLITICA INFORMALE</a:t>
            </a:r>
          </a:p>
        </p:txBody>
      </p:sp>
      <p:sp>
        <p:nvSpPr>
          <p:cNvPr id="3" name="Segnaposto contenuto 2">
            <a:extLst>
              <a:ext uri="{FF2B5EF4-FFF2-40B4-BE49-F238E27FC236}">
                <a16:creationId xmlns:a16="http://schemas.microsoft.com/office/drawing/2014/main" id="{772DC573-EC37-4AD9-A9CB-7E1CA3C045F4}"/>
              </a:ext>
            </a:extLst>
          </p:cNvPr>
          <p:cNvSpPr>
            <a:spLocks noGrp="1"/>
          </p:cNvSpPr>
          <p:nvPr>
            <p:ph idx="1"/>
          </p:nvPr>
        </p:nvSpPr>
        <p:spPr/>
        <p:txBody>
          <a:bodyPr>
            <a:normAutofit fontScale="85000" lnSpcReduction="10000"/>
          </a:bodyPr>
          <a:lstStyle/>
          <a:p>
            <a:r>
              <a:rPr lang="it-IT" dirty="0"/>
              <a:t>POLITICA FORMALE: l’azione del sistema costituzionale di governo, le sue istituzioni e le procedure definite dal Diritto pubblico </a:t>
            </a:r>
          </a:p>
          <a:p>
            <a:endParaRPr lang="it-IT" dirty="0"/>
          </a:p>
          <a:p>
            <a:r>
              <a:rPr lang="it-IT" dirty="0"/>
              <a:t>POLITICA INFORMALE: la politica è ovunque (politica dell’ambito domestico; della televisione; della istruzione; dell’industria ecc..)</a:t>
            </a:r>
          </a:p>
          <a:p>
            <a:endParaRPr lang="it-IT" dirty="0"/>
          </a:p>
          <a:p>
            <a:r>
              <a:rPr lang="it-IT" dirty="0"/>
              <a:t>In passato la Geografia Politica si è occupata solo della politica formale</a:t>
            </a:r>
          </a:p>
          <a:p>
            <a:r>
              <a:rPr lang="it-IT" dirty="0"/>
              <a:t>Oggi molti geografi si occupano anche della politica informale ed utilizzano le loro analisi per comprendere la politica formale (Jeffrey, Painter)</a:t>
            </a:r>
          </a:p>
          <a:p>
            <a:endParaRPr lang="it-IT" dirty="0"/>
          </a:p>
        </p:txBody>
      </p:sp>
    </p:spTree>
    <p:extLst>
      <p:ext uri="{BB962C8B-B14F-4D97-AF65-F5344CB8AC3E}">
        <p14:creationId xmlns:p14="http://schemas.microsoft.com/office/powerpoint/2010/main" val="193295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01EEF-EF59-4805-A674-EC9C6985DDA2}"/>
              </a:ext>
            </a:extLst>
          </p:cNvPr>
          <p:cNvSpPr>
            <a:spLocks noGrp="1"/>
          </p:cNvSpPr>
          <p:nvPr>
            <p:ph type="title"/>
          </p:nvPr>
        </p:nvSpPr>
        <p:spPr/>
        <p:txBody>
          <a:bodyPr/>
          <a:lstStyle/>
          <a:p>
            <a:pPr algn="ctr"/>
            <a:r>
              <a:rPr lang="it-IT" dirty="0"/>
              <a:t>LA POLITICA</a:t>
            </a:r>
          </a:p>
        </p:txBody>
      </p:sp>
      <p:sp>
        <p:nvSpPr>
          <p:cNvPr id="3" name="Segnaposto contenuto 2">
            <a:extLst>
              <a:ext uri="{FF2B5EF4-FFF2-40B4-BE49-F238E27FC236}">
                <a16:creationId xmlns:a16="http://schemas.microsoft.com/office/drawing/2014/main" id="{8AAF14E8-925A-4E51-A3EC-2F1867257CDB}"/>
              </a:ext>
            </a:extLst>
          </p:cNvPr>
          <p:cNvSpPr>
            <a:spLocks noGrp="1"/>
          </p:cNvSpPr>
          <p:nvPr>
            <p:ph idx="1"/>
          </p:nvPr>
        </p:nvSpPr>
        <p:spPr/>
        <p:txBody>
          <a:bodyPr>
            <a:normAutofit fontScale="77500" lnSpcReduction="20000"/>
          </a:bodyPr>
          <a:lstStyle/>
          <a:p>
            <a:r>
              <a:rPr lang="it-IT" dirty="0"/>
              <a:t>La politica è un processo costituito da pratiche istituzionali e sociali collocate storicamente e geograficamente.</a:t>
            </a:r>
          </a:p>
          <a:p>
            <a:r>
              <a:rPr lang="it-IT" dirty="0"/>
              <a:t>Sono intenzionali e strategiche e dipendono dalla disponibilità di risorse distribuite in modo ineguale. </a:t>
            </a:r>
          </a:p>
          <a:p>
            <a:r>
              <a:rPr lang="it-IT" dirty="0"/>
              <a:t>6 elementi chiave della cornice interpretativa:</a:t>
            </a:r>
          </a:p>
          <a:p>
            <a:pPr marL="514350" indent="-514350">
              <a:buAutoNum type="arabicParenR"/>
            </a:pPr>
            <a:r>
              <a:rPr lang="it-IT" dirty="0"/>
              <a:t>Le persone e i bisogno competitivi</a:t>
            </a:r>
          </a:p>
          <a:p>
            <a:pPr marL="514350" indent="-514350">
              <a:buAutoNum type="arabicParenR"/>
            </a:pPr>
            <a:r>
              <a:rPr lang="it-IT" dirty="0"/>
              <a:t>Il ruolo dell’azione strategica</a:t>
            </a:r>
          </a:p>
          <a:p>
            <a:pPr marL="514350" indent="-514350">
              <a:buAutoNum type="arabicParenR"/>
            </a:pPr>
            <a:r>
              <a:rPr lang="it-IT" dirty="0"/>
              <a:t>Risorse e potere</a:t>
            </a:r>
          </a:p>
          <a:p>
            <a:pPr marL="514350" indent="-514350">
              <a:buAutoNum type="arabicParenR"/>
            </a:pPr>
            <a:r>
              <a:rPr lang="it-IT" dirty="0"/>
              <a:t>Le Istituzioni</a:t>
            </a:r>
          </a:p>
          <a:p>
            <a:pPr marL="514350" indent="-514350">
              <a:buAutoNum type="arabicParenR"/>
            </a:pPr>
            <a:r>
              <a:rPr lang="it-IT" dirty="0"/>
              <a:t>Autorità e sovranità</a:t>
            </a:r>
          </a:p>
          <a:p>
            <a:pPr marL="514350" indent="-514350">
              <a:buAutoNum type="arabicParenR"/>
            </a:pPr>
            <a:r>
              <a:rPr lang="it-IT" dirty="0"/>
              <a:t>Identità politiche</a:t>
            </a:r>
          </a:p>
          <a:p>
            <a:pPr marL="514350" indent="-514350">
              <a:buAutoNum type="arabicParenR"/>
            </a:pPr>
            <a:endParaRPr lang="it-IT" dirty="0"/>
          </a:p>
        </p:txBody>
      </p:sp>
    </p:spTree>
    <p:extLst>
      <p:ext uri="{BB962C8B-B14F-4D97-AF65-F5344CB8AC3E}">
        <p14:creationId xmlns:p14="http://schemas.microsoft.com/office/powerpoint/2010/main" val="3636504700"/>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1550</Words>
  <Application>Microsoft Office PowerPoint</Application>
  <PresentationFormat>Widescreen</PresentationFormat>
  <Paragraphs>155</Paragraphs>
  <Slides>27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27</vt:i4>
      </vt:variant>
    </vt:vector>
  </HeadingPairs>
  <TitlesOfParts>
    <vt:vector size="30" baseType="lpstr">
      <vt:lpstr>Arial</vt:lpstr>
      <vt:lpstr>Raleway</vt:lpstr>
      <vt:lpstr>Tema di Office</vt:lpstr>
      <vt:lpstr>GEOGRAFIA POLITICA ED ECONOMICA</vt:lpstr>
      <vt:lpstr>POLITICA, GEOGRAFIA E TERRITORIO</vt:lpstr>
      <vt:lpstr>Ultimi 25 anni: mondo sconvolto da profondi cambiamenti politici</vt:lpstr>
      <vt:lpstr>Ultimi 25 anni: mondo sconvolto da profondi cambiamenti politici</vt:lpstr>
      <vt:lpstr>Ultimi 25 anni: mondo sconvolto da profondi cambiamenti politici</vt:lpstr>
      <vt:lpstr>Ultimi 25 anni: mondo sconvolto da profondi cambiamenti politici</vt:lpstr>
      <vt:lpstr>Ultimi 25 anni: mondo sconvolto da profondi cambiamenti politici</vt:lpstr>
      <vt:lpstr>POLITICA FORMALE E POLITICA INFORMALE</vt:lpstr>
      <vt:lpstr>LA POLITICA</vt:lpstr>
      <vt:lpstr>POLITICA E GEOGRAFIA</vt:lpstr>
      <vt:lpstr>POLITICA E GEOGRAFIA</vt:lpstr>
      <vt:lpstr>SISTEMI TERRITORIALI</vt:lpstr>
      <vt:lpstr>                 TEORIA DEI SISTEMI</vt:lpstr>
      <vt:lpstr>SPAZI NATURALI E SISTEMI TERRITORIALI</vt:lpstr>
      <vt:lpstr>Relazioni uomo-ambiente</vt:lpstr>
      <vt:lpstr>                  ECOSISTEMA</vt:lpstr>
      <vt:lpstr>ECOSITEMA</vt:lpstr>
      <vt:lpstr>   CARATTERISTICHE ECOSISTEMA</vt:lpstr>
      <vt:lpstr>SISTEMI</vt:lpstr>
      <vt:lpstr>FATTORI LIMITANTI E RETROAZIONI NEGATIVE ECOSISTEMA</vt:lpstr>
      <vt:lpstr>L’evoluzione degli elementi di un ecosistema avviene in modo complesso</vt:lpstr>
      <vt:lpstr>   RETRAZIONE NEGATIVA</vt:lpstr>
      <vt:lpstr>TERRITORIO</vt:lpstr>
      <vt:lpstr>PROCESSI DI INTERVENTO SULLO SPAZIO</vt:lpstr>
      <vt:lpstr>TERRITORIO</vt:lpstr>
      <vt:lpstr>DIVERSE INTERPRETAZIONI DEL TERRITORIO</vt:lpstr>
      <vt:lpstr>TERRITORIALIZZAZIONE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7</cp:revision>
  <dcterms:created xsi:type="dcterms:W3CDTF">2020-04-25T16:23:21Z</dcterms:created>
  <dcterms:modified xsi:type="dcterms:W3CDTF">2023-02-25T08:10:21Z</dcterms:modified>
</cp:coreProperties>
</file>