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256" r:id="rId2"/>
    <p:sldId id="259" r:id="rId3"/>
    <p:sldId id="341" r:id="rId4"/>
    <p:sldId id="342" r:id="rId5"/>
    <p:sldId id="260" r:id="rId6"/>
    <p:sldId id="261" r:id="rId7"/>
    <p:sldId id="262" r:id="rId8"/>
    <p:sldId id="263" r:id="rId9"/>
    <p:sldId id="264" r:id="rId10"/>
    <p:sldId id="314" r:id="rId11"/>
    <p:sldId id="313" r:id="rId12"/>
    <p:sldId id="329" r:id="rId13"/>
    <p:sldId id="315" r:id="rId14"/>
    <p:sldId id="316" r:id="rId15"/>
    <p:sldId id="317" r:id="rId16"/>
    <p:sldId id="318"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330" r:id="rId46"/>
    <p:sldId id="331" r:id="rId47"/>
    <p:sldId id="332" r:id="rId48"/>
    <p:sldId id="293" r:id="rId49"/>
    <p:sldId id="298" r:id="rId50"/>
    <p:sldId id="294" r:id="rId51"/>
    <p:sldId id="295" r:id="rId52"/>
    <p:sldId id="296" r:id="rId53"/>
    <p:sldId id="297" r:id="rId54"/>
    <p:sldId id="301" r:id="rId55"/>
    <p:sldId id="299" r:id="rId56"/>
    <p:sldId id="300" r:id="rId57"/>
    <p:sldId id="302" r:id="rId58"/>
    <p:sldId id="303" r:id="rId59"/>
    <p:sldId id="304" r:id="rId60"/>
    <p:sldId id="305" r:id="rId61"/>
    <p:sldId id="309" r:id="rId62"/>
    <p:sldId id="306" r:id="rId63"/>
    <p:sldId id="324" r:id="rId64"/>
    <p:sldId id="323" r:id="rId65"/>
    <p:sldId id="333" r:id="rId66"/>
    <p:sldId id="334" r:id="rId67"/>
    <p:sldId id="335" r:id="rId68"/>
    <p:sldId id="336" r:id="rId69"/>
    <p:sldId id="337" r:id="rId70"/>
    <p:sldId id="339" r:id="rId71"/>
    <p:sldId id="338" r:id="rId72"/>
    <p:sldId id="340" r:id="rId73"/>
    <p:sldId id="320" r:id="rId74"/>
    <p:sldId id="321" r:id="rId75"/>
    <p:sldId id="322" r:id="rId76"/>
    <p:sldId id="319" r:id="rId77"/>
    <p:sldId id="325" r:id="rId78"/>
    <p:sldId id="326" r:id="rId79"/>
    <p:sldId id="327" r:id="rId80"/>
    <p:sldId id="307" r:id="rId81"/>
    <p:sldId id="308" r:id="rId82"/>
    <p:sldId id="355" r:id="rId83"/>
    <p:sldId id="328" r:id="rId84"/>
    <p:sldId id="310" r:id="rId85"/>
    <p:sldId id="312" r:id="rId86"/>
    <p:sldId id="311" r:id="rId87"/>
    <p:sldId id="354" r:id="rId88"/>
    <p:sldId id="343" r:id="rId89"/>
    <p:sldId id="344" r:id="rId90"/>
    <p:sldId id="345" r:id="rId91"/>
    <p:sldId id="346" r:id="rId92"/>
    <p:sldId id="347" r:id="rId93"/>
    <p:sldId id="348" r:id="rId94"/>
    <p:sldId id="349" r:id="rId95"/>
    <p:sldId id="350" r:id="rId96"/>
    <p:sldId id="351" r:id="rId97"/>
    <p:sldId id="352" r:id="rId98"/>
    <p:sldId id="353" r:id="rId9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87584" autoAdjust="0"/>
  </p:normalViewPr>
  <p:slideViewPr>
    <p:cSldViewPr snapToGrid="0" snapToObjects="1">
      <p:cViewPr varScale="1">
        <p:scale>
          <a:sx n="55" d="100"/>
          <a:sy n="55" d="100"/>
        </p:scale>
        <p:origin x="6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07172-BDE1-4451-B68E-444B5CC890BE}" type="datetimeFigureOut">
              <a:rPr lang="it-IT" smtClean="0"/>
              <a:t>24/10/2023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2873F-C6FC-4786-934D-54D86E4352E8}" type="slidenum">
              <a:rPr lang="it-IT" smtClean="0"/>
              <a:t>‹N›</a:t>
            </a:fld>
            <a:endParaRPr lang="it-IT" dirty="0"/>
          </a:p>
        </p:txBody>
      </p:sp>
    </p:spTree>
    <p:extLst>
      <p:ext uri="{BB962C8B-B14F-4D97-AF65-F5344CB8AC3E}">
        <p14:creationId xmlns:p14="http://schemas.microsoft.com/office/powerpoint/2010/main" val="159931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4F2873F-C6FC-4786-934D-54D86E4352E8}" type="slidenum">
              <a:rPr lang="it-IT" smtClean="0"/>
              <a:t>46</a:t>
            </a:fld>
            <a:endParaRPr lang="it-IT" dirty="0"/>
          </a:p>
        </p:txBody>
      </p:sp>
    </p:spTree>
    <p:extLst>
      <p:ext uri="{BB962C8B-B14F-4D97-AF65-F5344CB8AC3E}">
        <p14:creationId xmlns:p14="http://schemas.microsoft.com/office/powerpoint/2010/main" val="103758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4F2873F-C6FC-4786-934D-54D86E4352E8}" type="slidenum">
              <a:rPr lang="it-IT" smtClean="0"/>
              <a:t>47</a:t>
            </a:fld>
            <a:endParaRPr lang="it-IT" dirty="0"/>
          </a:p>
        </p:txBody>
      </p:sp>
    </p:spTree>
    <p:extLst>
      <p:ext uri="{BB962C8B-B14F-4D97-AF65-F5344CB8AC3E}">
        <p14:creationId xmlns:p14="http://schemas.microsoft.com/office/powerpoint/2010/main" val="2620872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24/10/2023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it-IT"/>
              <a:t>Fare clic per modificare lo stile del titolo dello schema</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24/10/2023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spTree>
    <p:extLst>
      <p:ext uri="{BB962C8B-B14F-4D97-AF65-F5344CB8AC3E}">
        <p14:creationId xmlns:p14="http://schemas.microsoft.com/office/powerpoint/2010/main" val="416365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24/10/2023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77532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24/10/2023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24/10/2023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24/10/2023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24/10/2023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24/10/2023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24/10/2023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24/10/2023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24/10/2023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24/10/2023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hyperlink" Target="https://ec.europa.eu/neighbourhood-enlargement/policy/conditions-membership_en"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s://www.altalex.com/documents/news/2020/12/29/green-deal-nuova-economia-come-risposta-alla-crisi" TargetMode="External"/><Relationship Id="rId2" Type="http://schemas.openxmlformats.org/officeDocument/2006/relationships/hyperlink" Target="https://www.altalex.com/documents/news/2021/02/11/next-generation-eu-parlamento-europeo-approva-regole-per-ricevere-finanziamenti"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hyperlink" Target="https://www.europarl.europa.eu/doceo/document/A-9-2020-0219_IT.html" TargetMode="Externa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8" Type="http://schemas.openxmlformats.org/officeDocument/2006/relationships/hyperlink" Target="https://european-union.europa.eu/principles-countries-history/country-profiles/germany_it" TargetMode="External"/><Relationship Id="rId13" Type="http://schemas.openxmlformats.org/officeDocument/2006/relationships/hyperlink" Target="https://european-union.europa.eu/principles-countries-history/country-profiles/lithuania_it" TargetMode="External"/><Relationship Id="rId18" Type="http://schemas.openxmlformats.org/officeDocument/2006/relationships/hyperlink" Target="https://european-union.europa.eu/principles-countries-history/country-profiles/slovakia_it" TargetMode="External"/><Relationship Id="rId3" Type="http://schemas.openxmlformats.org/officeDocument/2006/relationships/hyperlink" Target="https://european-union.europa.eu/principles-countries-history/country-profiles/belgium_it" TargetMode="External"/><Relationship Id="rId7" Type="http://schemas.openxmlformats.org/officeDocument/2006/relationships/hyperlink" Target="https://european-union.europa.eu/principles-countries-history/country-profiles/france_it" TargetMode="External"/><Relationship Id="rId12" Type="http://schemas.openxmlformats.org/officeDocument/2006/relationships/hyperlink" Target="https://european-union.europa.eu/principles-countries-history/country-profiles/latvia_it" TargetMode="External"/><Relationship Id="rId17" Type="http://schemas.openxmlformats.org/officeDocument/2006/relationships/hyperlink" Target="https://european-union.europa.eu/principles-countries-history/country-profiles/portugal_it" TargetMode="External"/><Relationship Id="rId2" Type="http://schemas.openxmlformats.org/officeDocument/2006/relationships/hyperlink" Target="https://european-union.europa.eu/principles-countries-history/country-profiles/austria_it" TargetMode="External"/><Relationship Id="rId16" Type="http://schemas.openxmlformats.org/officeDocument/2006/relationships/hyperlink" Target="https://european-union.europa.eu/principles-countries-history/country-profiles/netherlands_it" TargetMode="External"/><Relationship Id="rId20" Type="http://schemas.openxmlformats.org/officeDocument/2006/relationships/hyperlink" Target="https://european-union.europa.eu/principles-countries-history/country-profiles/spain_it" TargetMode="External"/><Relationship Id="rId1" Type="http://schemas.openxmlformats.org/officeDocument/2006/relationships/slideLayout" Target="../slideLayouts/slideLayout12.xml"/><Relationship Id="rId6" Type="http://schemas.openxmlformats.org/officeDocument/2006/relationships/hyperlink" Target="https://european-union.europa.eu/principles-countries-history/country-profiles/finland_it" TargetMode="External"/><Relationship Id="rId11" Type="http://schemas.openxmlformats.org/officeDocument/2006/relationships/hyperlink" Target="https://european-union.europa.eu/principles-countries-history/country-profiles/italy_it" TargetMode="External"/><Relationship Id="rId5" Type="http://schemas.openxmlformats.org/officeDocument/2006/relationships/hyperlink" Target="https://european-union.europa.eu/principles-countries-history/country-profiles/estonia_it" TargetMode="External"/><Relationship Id="rId15" Type="http://schemas.openxmlformats.org/officeDocument/2006/relationships/hyperlink" Target="https://european-union.europa.eu/principles-countries-history/country-profiles/malta_it" TargetMode="External"/><Relationship Id="rId10" Type="http://schemas.openxmlformats.org/officeDocument/2006/relationships/hyperlink" Target="https://european-union.europa.eu/principles-countries-history/country-profiles/ireland_it" TargetMode="External"/><Relationship Id="rId19" Type="http://schemas.openxmlformats.org/officeDocument/2006/relationships/hyperlink" Target="https://european-union.europa.eu/principles-countries-history/country-profiles/slovenia_it" TargetMode="External"/><Relationship Id="rId4" Type="http://schemas.openxmlformats.org/officeDocument/2006/relationships/hyperlink" Target="https://european-union.europa.eu/principles-countries-history/country-profiles/cyprus_it" TargetMode="External"/><Relationship Id="rId9" Type="http://schemas.openxmlformats.org/officeDocument/2006/relationships/hyperlink" Target="https://european-union.europa.eu/principles-countries-history/country-profiles/greece_it" TargetMode="External"/><Relationship Id="rId14" Type="http://schemas.openxmlformats.org/officeDocument/2006/relationships/hyperlink" Target="https://european-union.europa.eu/principles-countries-history/country-profiles/luxembourg_it"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hyperlink" Target="http://it.wikipedia.org/wiki/Germania" TargetMode="Externa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GEOGRAFIA POLITICA ED ECONOMICA</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75967-2F8A-452B-98D3-B72E866B51DF}"/>
              </a:ext>
            </a:extLst>
          </p:cNvPr>
          <p:cNvSpPr>
            <a:spLocks noGrp="1"/>
          </p:cNvSpPr>
          <p:nvPr>
            <p:ph type="title"/>
          </p:nvPr>
        </p:nvSpPr>
        <p:spPr/>
        <p:txBody>
          <a:bodyPr/>
          <a:lstStyle/>
          <a:p>
            <a:pPr algn="ctr"/>
            <a:r>
              <a:rPr lang="it-IT" dirty="0"/>
              <a:t>SOVRANITA’</a:t>
            </a:r>
          </a:p>
        </p:txBody>
      </p:sp>
      <p:sp>
        <p:nvSpPr>
          <p:cNvPr id="3" name="Segnaposto contenuto 2">
            <a:extLst>
              <a:ext uri="{FF2B5EF4-FFF2-40B4-BE49-F238E27FC236}">
                <a16:creationId xmlns:a16="http://schemas.microsoft.com/office/drawing/2014/main" id="{E18A86F5-E7F1-4DDB-B845-AA87CA98ABDB}"/>
              </a:ext>
            </a:extLst>
          </p:cNvPr>
          <p:cNvSpPr>
            <a:spLocks noGrp="1"/>
          </p:cNvSpPr>
          <p:nvPr>
            <p:ph idx="1"/>
          </p:nvPr>
        </p:nvSpPr>
        <p:spPr>
          <a:xfrm>
            <a:off x="421240" y="2003460"/>
            <a:ext cx="11770760" cy="4362616"/>
          </a:xfrm>
        </p:spPr>
        <p:txBody>
          <a:bodyPr>
            <a:normAutofit/>
          </a:bodyPr>
          <a:lstStyle/>
          <a:p>
            <a:r>
              <a:rPr lang="it-IT" sz="2000" dirty="0"/>
              <a:t>Inoltre, il termine viene in rilievo nell’espressione </a:t>
            </a:r>
            <a:r>
              <a:rPr lang="it-IT" sz="2000" b="1" dirty="0">
                <a:solidFill>
                  <a:srgbClr val="7030A0"/>
                </a:solidFill>
              </a:rPr>
              <a:t>sovranità territoriale</a:t>
            </a:r>
            <a:r>
              <a:rPr lang="it-IT" sz="2000" dirty="0"/>
              <a:t>, con la quale si intende indicare la competenza esclusiva dello Stato in rapporto al proprio territorio e alle risorse naturali ivi contenute nonché il potere di imperio dello Stato su tutte le persone fisiche e giuridiche che si trovino in tale ambito territoriale .</a:t>
            </a:r>
          </a:p>
          <a:p>
            <a:r>
              <a:rPr lang="it-IT" sz="2000" dirty="0"/>
              <a:t>Importante, dunque, è il cd principio della </a:t>
            </a:r>
            <a:r>
              <a:rPr lang="it-IT" sz="2000" b="1" dirty="0">
                <a:solidFill>
                  <a:srgbClr val="00B0F0"/>
                </a:solidFill>
              </a:rPr>
              <a:t>sovranità permanente dello Stato </a:t>
            </a:r>
            <a:r>
              <a:rPr lang="it-IT" sz="2000" dirty="0"/>
              <a:t>sulle proprie risorse naturali, uno dei cardini del nuovo ordine economico internazionale propugnato dai paesi in via di sviluppo a partire dagli anni 1970</a:t>
            </a:r>
          </a:p>
          <a:p>
            <a:r>
              <a:rPr lang="it-IT" sz="2000" b="1" dirty="0">
                <a:solidFill>
                  <a:srgbClr val="C00000"/>
                </a:solidFill>
              </a:rPr>
              <a:t>Sovranità personale </a:t>
            </a:r>
            <a:r>
              <a:rPr lang="it-IT" sz="2000" dirty="0"/>
              <a:t>= il potere di imperio dello Stato sugli individui che gli appartengono per cittadinanza ovunque essi siano, anche all’estero o su spazi sottratti alla giurisdizione statale (un esempio di s. personale è quella esercitata dallo Stato sull’equipaggio di una nave in alto mare).</a:t>
            </a:r>
          </a:p>
        </p:txBody>
      </p:sp>
    </p:spTree>
    <p:extLst>
      <p:ext uri="{BB962C8B-B14F-4D97-AF65-F5344CB8AC3E}">
        <p14:creationId xmlns:p14="http://schemas.microsoft.com/office/powerpoint/2010/main" val="256732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2CDC1-D43E-4126-91FE-AD676398544B}"/>
              </a:ext>
            </a:extLst>
          </p:cNvPr>
          <p:cNvSpPr>
            <a:spLocks noGrp="1"/>
          </p:cNvSpPr>
          <p:nvPr>
            <p:ph type="title"/>
          </p:nvPr>
        </p:nvSpPr>
        <p:spPr/>
        <p:txBody>
          <a:bodyPr/>
          <a:lstStyle/>
          <a:p>
            <a:pPr algn="ctr"/>
            <a:r>
              <a:rPr lang="it-IT" dirty="0"/>
              <a:t>SOVRANITA’</a:t>
            </a:r>
          </a:p>
        </p:txBody>
      </p:sp>
      <p:sp>
        <p:nvSpPr>
          <p:cNvPr id="3" name="Segnaposto contenuto 2">
            <a:extLst>
              <a:ext uri="{FF2B5EF4-FFF2-40B4-BE49-F238E27FC236}">
                <a16:creationId xmlns:a16="http://schemas.microsoft.com/office/drawing/2014/main" id="{89AC511F-F460-4993-AAB2-0E5A40CA58F0}"/>
              </a:ext>
            </a:extLst>
          </p:cNvPr>
          <p:cNvSpPr>
            <a:spLocks noGrp="1"/>
          </p:cNvSpPr>
          <p:nvPr>
            <p:ph idx="1"/>
          </p:nvPr>
        </p:nvSpPr>
        <p:spPr>
          <a:xfrm>
            <a:off x="534256" y="2114108"/>
            <a:ext cx="11657744" cy="3947645"/>
          </a:xfrm>
        </p:spPr>
        <p:txBody>
          <a:bodyPr>
            <a:normAutofit fontScale="92500" lnSpcReduction="10000"/>
          </a:bodyPr>
          <a:lstStyle/>
          <a:p>
            <a:r>
              <a:rPr lang="it-IT" dirty="0"/>
              <a:t>Una rivendicazione di sovranità è la pretesa di rappresentare l’autorità più alta in un territorio o nei confronti di un particolare gruppo di persone</a:t>
            </a:r>
          </a:p>
          <a:p>
            <a:r>
              <a:rPr lang="it-IT" dirty="0"/>
              <a:t>Convenzionalmente le rivendicazioni degli Stati moderni vengono riconosciute dagli altri Stati, ma esistono alcuni casi in cui essa non viene né riconosciuta né legittimata</a:t>
            </a:r>
          </a:p>
          <a:p>
            <a:r>
              <a:rPr lang="it-IT" dirty="0"/>
              <a:t>CIPRO DEL NORD: no riconosciuto da Stati europei eccetto Turchia</a:t>
            </a:r>
          </a:p>
          <a:p>
            <a:r>
              <a:rPr lang="it-IT" dirty="0"/>
              <a:t>La sovranità può poi subire limitazioni: </a:t>
            </a:r>
          </a:p>
          <a:p>
            <a:pPr marL="0" indent="0">
              <a:buNone/>
            </a:pPr>
            <a:r>
              <a:rPr lang="it-IT" dirty="0"/>
              <a:t>1 limitazioni politiche (Paesi ex blocco comunista= legame ideologico con URSS= Stati a sovranità limitata) </a:t>
            </a:r>
          </a:p>
          <a:p>
            <a:pPr marL="0" indent="0">
              <a:buNone/>
            </a:pPr>
            <a:r>
              <a:rPr lang="it-IT" dirty="0"/>
              <a:t>2 limitazioni economiche (embargo)</a:t>
            </a:r>
          </a:p>
          <a:p>
            <a:endParaRPr lang="it-IT" dirty="0"/>
          </a:p>
        </p:txBody>
      </p:sp>
    </p:spTree>
    <p:extLst>
      <p:ext uri="{BB962C8B-B14F-4D97-AF65-F5344CB8AC3E}">
        <p14:creationId xmlns:p14="http://schemas.microsoft.com/office/powerpoint/2010/main" val="224610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54632-53F9-4E5E-86EE-BE3B0D126A60}"/>
              </a:ext>
            </a:extLst>
          </p:cNvPr>
          <p:cNvSpPr>
            <a:spLocks noGrp="1"/>
          </p:cNvSpPr>
          <p:nvPr>
            <p:ph type="title"/>
          </p:nvPr>
        </p:nvSpPr>
        <p:spPr>
          <a:xfrm>
            <a:off x="838200" y="1849348"/>
            <a:ext cx="10515600" cy="264760"/>
          </a:xfrm>
        </p:spPr>
        <p:txBody>
          <a:bodyPr/>
          <a:lstStyle/>
          <a:p>
            <a:pPr algn="ctr"/>
            <a:r>
              <a:rPr lang="it-IT" dirty="0"/>
              <a:t>Misure restrittive dell'UE in risposta allo scoppio della crisi in Ucraina (primi mesi di guerra</a:t>
            </a:r>
            <a:br>
              <a:rPr lang="it-IT" b="1" i="0" dirty="0">
                <a:solidFill>
                  <a:srgbClr val="3F4A52"/>
                </a:solidFill>
                <a:effectLst/>
                <a:latin typeface="Open Sans" panose="020B0606030504020204" pitchFamily="34" charset="0"/>
              </a:rPr>
            </a:br>
            <a:endParaRPr lang="it-IT" dirty="0"/>
          </a:p>
        </p:txBody>
      </p:sp>
      <p:sp>
        <p:nvSpPr>
          <p:cNvPr id="3" name="Segnaposto contenuto 2">
            <a:extLst>
              <a:ext uri="{FF2B5EF4-FFF2-40B4-BE49-F238E27FC236}">
                <a16:creationId xmlns:a16="http://schemas.microsoft.com/office/drawing/2014/main" id="{192D6444-58B7-40CA-A49A-9FBAB88AD40F}"/>
              </a:ext>
            </a:extLst>
          </p:cNvPr>
          <p:cNvSpPr>
            <a:spLocks noGrp="1"/>
          </p:cNvSpPr>
          <p:nvPr>
            <p:ph idx="1"/>
          </p:nvPr>
        </p:nvSpPr>
        <p:spPr>
          <a:xfrm>
            <a:off x="164387" y="2208944"/>
            <a:ext cx="12027613" cy="4222678"/>
          </a:xfrm>
        </p:spPr>
        <p:txBody>
          <a:bodyPr>
            <a:normAutofit fontScale="47500" lnSpcReduction="20000"/>
          </a:bodyPr>
          <a:lstStyle/>
          <a:p>
            <a:pPr marL="0" indent="0" algn="l">
              <a:buNone/>
            </a:pPr>
            <a:r>
              <a:rPr lang="it-IT" dirty="0">
                <a:solidFill>
                  <a:srgbClr val="3F4A52"/>
                </a:solidFill>
                <a:latin typeface="Open Sans" panose="020B0606030504020204" pitchFamily="34" charset="0"/>
              </a:rPr>
              <a:t>T</a:t>
            </a:r>
            <a:r>
              <a:rPr lang="it-IT" b="0" i="0" dirty="0">
                <a:solidFill>
                  <a:srgbClr val="3F4A52"/>
                </a:solidFill>
                <a:effectLst/>
                <a:latin typeface="Open Sans" panose="020B0606030504020204" pitchFamily="34" charset="0"/>
              </a:rPr>
              <a:t>re pacchetti di misure restrittive.</a:t>
            </a:r>
          </a:p>
          <a:p>
            <a:pPr marL="0" indent="0" algn="l">
              <a:buNone/>
            </a:pPr>
            <a:r>
              <a:rPr lang="it-IT" b="0" i="0" dirty="0">
                <a:solidFill>
                  <a:srgbClr val="3F4A52"/>
                </a:solidFill>
                <a:effectLst/>
                <a:latin typeface="Open Sans" panose="020B0606030504020204" pitchFamily="34" charset="0"/>
              </a:rPr>
              <a:t>Il </a:t>
            </a:r>
            <a:r>
              <a:rPr lang="it-IT" b="1" i="0" dirty="0">
                <a:solidFill>
                  <a:srgbClr val="3F4A52"/>
                </a:solidFill>
                <a:effectLst/>
                <a:latin typeface="Open Sans" panose="020B0606030504020204" pitchFamily="34" charset="0"/>
              </a:rPr>
              <a:t>primo</a:t>
            </a:r>
            <a:r>
              <a:rPr lang="it-IT" b="0" i="0" dirty="0">
                <a:solidFill>
                  <a:srgbClr val="3F4A52"/>
                </a:solidFill>
                <a:effectLst/>
                <a:latin typeface="Open Sans" panose="020B0606030504020204" pitchFamily="34" charset="0"/>
              </a:rPr>
              <a:t> pacchetto comprende:</a:t>
            </a:r>
          </a:p>
          <a:p>
            <a:pPr algn="l">
              <a:buFont typeface="Arial" panose="020B0604020202020204" pitchFamily="34" charset="0"/>
              <a:buChar char="•"/>
            </a:pPr>
            <a:r>
              <a:rPr lang="it-IT" b="0" i="0" dirty="0">
                <a:solidFill>
                  <a:srgbClr val="3F4A52"/>
                </a:solidFill>
                <a:effectLst/>
                <a:latin typeface="Open Sans" panose="020B0606030504020204" pitchFamily="34" charset="0"/>
              </a:rPr>
              <a:t>misure restrittive mirate</a:t>
            </a:r>
          </a:p>
          <a:p>
            <a:pPr algn="l">
              <a:buFont typeface="Arial" panose="020B0604020202020204" pitchFamily="34" charset="0"/>
              <a:buChar char="•"/>
            </a:pPr>
            <a:r>
              <a:rPr lang="it-IT" b="0" i="0" dirty="0">
                <a:solidFill>
                  <a:srgbClr val="3F4A52"/>
                </a:solidFill>
                <a:effectLst/>
                <a:latin typeface="Open Sans" panose="020B0606030504020204" pitchFamily="34" charset="0"/>
              </a:rPr>
              <a:t>restrizioni alle relazioni economiche con le zone non controllate dal governo delle regioni di Donetsk e Luhansk</a:t>
            </a:r>
          </a:p>
          <a:p>
            <a:pPr algn="l">
              <a:buFont typeface="Arial" panose="020B0604020202020204" pitchFamily="34" charset="0"/>
              <a:buChar char="•"/>
            </a:pPr>
            <a:r>
              <a:rPr lang="it-IT" b="0" i="0" dirty="0">
                <a:solidFill>
                  <a:srgbClr val="3F4A52"/>
                </a:solidFill>
                <a:effectLst/>
                <a:latin typeface="Open Sans" panose="020B0606030504020204" pitchFamily="34" charset="0"/>
              </a:rPr>
              <a:t>restrizioni finanziarie</a:t>
            </a:r>
          </a:p>
          <a:p>
            <a:pPr marL="0" indent="0" algn="l">
              <a:buNone/>
            </a:pPr>
            <a:r>
              <a:rPr lang="it-IT" b="0" i="0" dirty="0">
                <a:solidFill>
                  <a:srgbClr val="3F4A52"/>
                </a:solidFill>
                <a:effectLst/>
                <a:latin typeface="Open Sans" panose="020B0606030504020204" pitchFamily="34" charset="0"/>
              </a:rPr>
              <a:t>Il </a:t>
            </a:r>
            <a:r>
              <a:rPr lang="it-IT" b="1" i="0" dirty="0">
                <a:solidFill>
                  <a:srgbClr val="3F4A52"/>
                </a:solidFill>
                <a:effectLst/>
                <a:latin typeface="Open Sans" panose="020B0606030504020204" pitchFamily="34" charset="0"/>
              </a:rPr>
              <a:t>secondo</a:t>
            </a:r>
            <a:r>
              <a:rPr lang="it-IT" b="0" i="0" dirty="0">
                <a:solidFill>
                  <a:srgbClr val="3F4A52"/>
                </a:solidFill>
                <a:effectLst/>
                <a:latin typeface="Open Sans" panose="020B0606030504020204" pitchFamily="34" charset="0"/>
              </a:rPr>
              <a:t> pacchetto comprende:</a:t>
            </a:r>
          </a:p>
          <a:p>
            <a:pPr algn="l">
              <a:buFont typeface="Arial" panose="020B0604020202020204" pitchFamily="34" charset="0"/>
              <a:buChar char="•"/>
            </a:pPr>
            <a:r>
              <a:rPr lang="it-IT" b="0" i="0" dirty="0">
                <a:solidFill>
                  <a:srgbClr val="3F4A52"/>
                </a:solidFill>
                <a:effectLst/>
                <a:latin typeface="Open Sans" panose="020B0606030504020204" pitchFamily="34" charset="0"/>
              </a:rPr>
              <a:t>sanzioni individuali nei confronti, tra l'altro, di Vladimir Putin, Sergey Lavrov e dei membri della Duma di Stato russa</a:t>
            </a:r>
          </a:p>
          <a:p>
            <a:pPr algn="l">
              <a:buFont typeface="Arial" panose="020B0604020202020204" pitchFamily="34" charset="0"/>
              <a:buChar char="•"/>
            </a:pPr>
            <a:r>
              <a:rPr lang="it-IT" b="0" i="0" dirty="0">
                <a:solidFill>
                  <a:srgbClr val="3F4A52"/>
                </a:solidFill>
                <a:effectLst/>
                <a:latin typeface="Open Sans" panose="020B0606030504020204" pitchFamily="34" charset="0"/>
              </a:rPr>
              <a:t>sanzioni economiche</a:t>
            </a:r>
          </a:p>
          <a:p>
            <a:pPr marL="0" indent="0" algn="l">
              <a:buNone/>
            </a:pPr>
            <a:r>
              <a:rPr lang="it-IT" b="0" i="0" dirty="0">
                <a:solidFill>
                  <a:srgbClr val="3F4A52"/>
                </a:solidFill>
                <a:effectLst/>
                <a:latin typeface="Open Sans" panose="020B0606030504020204" pitchFamily="34" charset="0"/>
              </a:rPr>
              <a:t>Un </a:t>
            </a:r>
            <a:r>
              <a:rPr lang="it-IT" b="1" i="0" dirty="0">
                <a:solidFill>
                  <a:srgbClr val="3F4A52"/>
                </a:solidFill>
                <a:effectLst/>
                <a:latin typeface="Open Sans" panose="020B0606030504020204" pitchFamily="34" charset="0"/>
              </a:rPr>
              <a:t>terzo</a:t>
            </a:r>
            <a:r>
              <a:rPr lang="it-IT" b="0" i="0" dirty="0">
                <a:solidFill>
                  <a:srgbClr val="3F4A52"/>
                </a:solidFill>
                <a:effectLst/>
                <a:latin typeface="Open Sans" panose="020B0606030504020204" pitchFamily="34" charset="0"/>
              </a:rPr>
              <a:t> pacchetto comprende:</a:t>
            </a:r>
          </a:p>
          <a:p>
            <a:pPr algn="l">
              <a:buFont typeface="Arial" panose="020B0604020202020204" pitchFamily="34" charset="0"/>
              <a:buChar char="•"/>
            </a:pPr>
            <a:r>
              <a:rPr lang="it-IT" b="0" i="0" dirty="0">
                <a:solidFill>
                  <a:srgbClr val="3F4A52"/>
                </a:solidFill>
                <a:effectLst/>
                <a:latin typeface="Open Sans" panose="020B0606030504020204" pitchFamily="34" charset="0"/>
              </a:rPr>
              <a:t>l'invio di attrezzature e forniture alle forze armate ucraine attraverso lo strumento europeo per la pace</a:t>
            </a:r>
          </a:p>
          <a:p>
            <a:pPr algn="l">
              <a:buFont typeface="Arial" panose="020B0604020202020204" pitchFamily="34" charset="0"/>
              <a:buChar char="•"/>
            </a:pPr>
            <a:r>
              <a:rPr lang="it-IT" b="0" i="0" dirty="0">
                <a:solidFill>
                  <a:srgbClr val="3F4A52"/>
                </a:solidFill>
                <a:effectLst/>
                <a:latin typeface="Open Sans" panose="020B0606030504020204" pitchFamily="34" charset="0"/>
              </a:rPr>
              <a:t>un divieto di sorvolo dello spazio aereo dell'UE e di accesso agli aeroporti dell'UE da parte di vettori russi di ogni tipo</a:t>
            </a:r>
          </a:p>
          <a:p>
            <a:pPr algn="l">
              <a:buFont typeface="Arial" panose="020B0604020202020204" pitchFamily="34" charset="0"/>
              <a:buChar char="•"/>
            </a:pPr>
            <a:r>
              <a:rPr lang="it-IT" b="0" i="0" dirty="0">
                <a:solidFill>
                  <a:srgbClr val="3F4A52"/>
                </a:solidFill>
                <a:effectLst/>
                <a:latin typeface="Open Sans" panose="020B0606030504020204" pitchFamily="34" charset="0"/>
              </a:rPr>
              <a:t>un divieto di effettuare operazioni con la Banca centrale russa</a:t>
            </a:r>
          </a:p>
          <a:p>
            <a:pPr algn="l">
              <a:buFont typeface="Arial" panose="020B0604020202020204" pitchFamily="34" charset="0"/>
              <a:buChar char="•"/>
            </a:pPr>
            <a:r>
              <a:rPr lang="it-IT" b="0" i="0" dirty="0">
                <a:solidFill>
                  <a:srgbClr val="3F4A52"/>
                </a:solidFill>
                <a:effectLst/>
                <a:latin typeface="Open Sans" panose="020B0606030504020204" pitchFamily="34" charset="0"/>
              </a:rPr>
              <a:t>il blocco dell'accesso a SWIFT per sette banche russe</a:t>
            </a:r>
          </a:p>
          <a:p>
            <a:pPr algn="l">
              <a:buFont typeface="Arial" panose="020B0604020202020204" pitchFamily="34" charset="0"/>
              <a:buChar char="•"/>
            </a:pPr>
            <a:r>
              <a:rPr lang="it-IT" b="0" i="0" dirty="0">
                <a:solidFill>
                  <a:srgbClr val="3F4A52"/>
                </a:solidFill>
                <a:effectLst/>
                <a:latin typeface="Open Sans" panose="020B0606030504020204" pitchFamily="34" charset="0"/>
              </a:rPr>
              <a:t>la sospensione delle trasmissioni nell'UE dei media statali Russia Today e Sputnik</a:t>
            </a:r>
          </a:p>
          <a:p>
            <a:pPr algn="l">
              <a:buFont typeface="Arial" panose="020B0604020202020204" pitchFamily="34" charset="0"/>
              <a:buChar char="•"/>
            </a:pPr>
            <a:r>
              <a:rPr lang="it-IT" b="0" i="0" dirty="0">
                <a:solidFill>
                  <a:srgbClr val="3F4A52"/>
                </a:solidFill>
                <a:effectLst/>
                <a:latin typeface="Open Sans" panose="020B0606030504020204" pitchFamily="34" charset="0"/>
              </a:rPr>
              <a:t>sanzioni individuali ed economiche nei confronti della Bielorussia</a:t>
            </a:r>
          </a:p>
          <a:p>
            <a:endParaRPr lang="it-IT" dirty="0"/>
          </a:p>
        </p:txBody>
      </p:sp>
    </p:spTree>
    <p:extLst>
      <p:ext uri="{BB962C8B-B14F-4D97-AF65-F5344CB8AC3E}">
        <p14:creationId xmlns:p14="http://schemas.microsoft.com/office/powerpoint/2010/main" val="224125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2CDC1-D43E-4126-91FE-AD676398544B}"/>
              </a:ext>
            </a:extLst>
          </p:cNvPr>
          <p:cNvSpPr>
            <a:spLocks noGrp="1"/>
          </p:cNvSpPr>
          <p:nvPr>
            <p:ph type="title"/>
          </p:nvPr>
        </p:nvSpPr>
        <p:spPr/>
        <p:txBody>
          <a:bodyPr/>
          <a:lstStyle/>
          <a:p>
            <a:pPr algn="ctr"/>
            <a:r>
              <a:rPr lang="it-IT" dirty="0"/>
              <a:t>SOVRANITA’</a:t>
            </a:r>
          </a:p>
        </p:txBody>
      </p:sp>
      <p:sp>
        <p:nvSpPr>
          <p:cNvPr id="3" name="Segnaposto contenuto 2">
            <a:extLst>
              <a:ext uri="{FF2B5EF4-FFF2-40B4-BE49-F238E27FC236}">
                <a16:creationId xmlns:a16="http://schemas.microsoft.com/office/drawing/2014/main" id="{89AC511F-F460-4993-AAB2-0E5A40CA58F0}"/>
              </a:ext>
            </a:extLst>
          </p:cNvPr>
          <p:cNvSpPr>
            <a:spLocks noGrp="1"/>
          </p:cNvSpPr>
          <p:nvPr>
            <p:ph idx="1"/>
          </p:nvPr>
        </p:nvSpPr>
        <p:spPr>
          <a:xfrm>
            <a:off x="472611" y="2114108"/>
            <a:ext cx="11373492" cy="4743892"/>
          </a:xfrm>
        </p:spPr>
        <p:txBody>
          <a:bodyPr>
            <a:normAutofit/>
          </a:bodyPr>
          <a:lstStyle/>
          <a:p>
            <a:pPr algn="l"/>
            <a:r>
              <a:rPr lang="it-IT" dirty="0"/>
              <a:t>Lo Stato può inoltre acconsentire a delle limitazioni della propria s. per effetto dell’adesione a organizzazioni internazionali sovrannazionali dotate di poteri e funzioni tali da configurare una interferenza esterna, talora assai penetrante, nella potestà dello Stato stesso</a:t>
            </a:r>
          </a:p>
          <a:p>
            <a:pPr algn="l"/>
            <a:r>
              <a:rPr lang="it-IT" dirty="0"/>
              <a:t>ES. UNIONE EUROPEA</a:t>
            </a:r>
          </a:p>
          <a:p>
            <a:r>
              <a:rPr lang="it-IT" dirty="0"/>
              <a:t>A questo riguardo, occorre sottolineare che, nella Costituzione italiana, tale ipotesi è espressamente contemplata nella norma dell’art. 11: «L’Italia ... consente, in condizioni di parità con gli altri Stati, alle limitazioni di s. necessarie ad un ordinamento che assicuri la pace e la giustizia fra le Nazioni».</a:t>
            </a:r>
          </a:p>
        </p:txBody>
      </p:sp>
    </p:spTree>
    <p:extLst>
      <p:ext uri="{BB962C8B-B14F-4D97-AF65-F5344CB8AC3E}">
        <p14:creationId xmlns:p14="http://schemas.microsoft.com/office/powerpoint/2010/main" val="348038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8A195-01C0-4500-9398-DA79FCF6D06E}"/>
              </a:ext>
            </a:extLst>
          </p:cNvPr>
          <p:cNvSpPr>
            <a:spLocks noGrp="1"/>
          </p:cNvSpPr>
          <p:nvPr>
            <p:ph type="title"/>
          </p:nvPr>
        </p:nvSpPr>
        <p:spPr/>
        <p:txBody>
          <a:bodyPr/>
          <a:lstStyle/>
          <a:p>
            <a:pPr algn="ctr"/>
            <a:r>
              <a:rPr lang="it-IT" dirty="0"/>
              <a:t>NAZIONE</a:t>
            </a:r>
          </a:p>
        </p:txBody>
      </p:sp>
      <p:sp>
        <p:nvSpPr>
          <p:cNvPr id="3" name="Segnaposto contenuto 2">
            <a:extLst>
              <a:ext uri="{FF2B5EF4-FFF2-40B4-BE49-F238E27FC236}">
                <a16:creationId xmlns:a16="http://schemas.microsoft.com/office/drawing/2014/main" id="{981070A2-DFAB-426E-B50F-3D6FFB4E225C}"/>
              </a:ext>
            </a:extLst>
          </p:cNvPr>
          <p:cNvSpPr>
            <a:spLocks noGrp="1"/>
          </p:cNvSpPr>
          <p:nvPr>
            <p:ph idx="1"/>
          </p:nvPr>
        </p:nvSpPr>
        <p:spPr/>
        <p:txBody>
          <a:bodyPr>
            <a:normAutofit fontScale="92500" lnSpcReduction="20000"/>
          </a:bodyPr>
          <a:lstStyle/>
          <a:p>
            <a:r>
              <a:rPr lang="it-IT" dirty="0"/>
              <a:t>Legame che contraddistingue un popolo dagli altri e dovuto ad un insieme di elementi storici, culturali, linguistici</a:t>
            </a:r>
          </a:p>
          <a:p>
            <a:r>
              <a:rPr lang="it-IT" b="1" dirty="0">
                <a:solidFill>
                  <a:srgbClr val="FF0000"/>
                </a:solidFill>
              </a:rPr>
              <a:t>DIFFERENZA STATO E NAZIONE</a:t>
            </a:r>
          </a:p>
          <a:p>
            <a:r>
              <a:rPr lang="it-IT" dirty="0"/>
              <a:t>Curdi, Baschi, Serbi, Croati, Catalani, Bretoni ecc.</a:t>
            </a:r>
          </a:p>
          <a:p>
            <a:r>
              <a:rPr lang="it-IT" dirty="0"/>
              <a:t>Crescente frammentazione etnica</a:t>
            </a:r>
          </a:p>
          <a:p>
            <a:r>
              <a:rPr lang="it-IT" dirty="0"/>
              <a:t>Carattere plurinazionale degli Stati Europei (Uniche eccezioni sono Portogallo ed Islanda)</a:t>
            </a:r>
          </a:p>
          <a:p>
            <a:r>
              <a:rPr lang="it-IT" dirty="0"/>
              <a:t>Nazionalità differente da Nazionalismo:  la prima è un fenomeno di autocoscienza collettiva e una collettività con una struttura</a:t>
            </a:r>
          </a:p>
          <a:p>
            <a:r>
              <a:rPr lang="it-IT" dirty="0"/>
              <a:t>Revival nazionalismo e fenomeni etnici</a:t>
            </a:r>
          </a:p>
          <a:p>
            <a:endParaRPr lang="it-IT" dirty="0"/>
          </a:p>
        </p:txBody>
      </p:sp>
    </p:spTree>
    <p:extLst>
      <p:ext uri="{BB962C8B-B14F-4D97-AF65-F5344CB8AC3E}">
        <p14:creationId xmlns:p14="http://schemas.microsoft.com/office/powerpoint/2010/main" val="177511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FORMAZIONE E TRASFORMAZIONE DELLO STATI</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p:txBody>
          <a:bodyPr>
            <a:normAutofit fontScale="85000" lnSpcReduction="20000"/>
          </a:bodyPr>
          <a:lstStyle/>
          <a:p>
            <a:r>
              <a:rPr lang="it-IT" dirty="0"/>
              <a:t>La formazione e la trasformazione dello Stato avviene attraverso due tipi di forze:</a:t>
            </a:r>
          </a:p>
          <a:p>
            <a:endParaRPr lang="it-IT" dirty="0"/>
          </a:p>
          <a:p>
            <a:pPr marL="514350" indent="-514350">
              <a:buAutoNum type="arabicParenR"/>
            </a:pPr>
            <a:r>
              <a:rPr lang="it-IT" dirty="0"/>
              <a:t>FORZE CENTRIPETE: tendono al rafforzamento ed alla coesione dello Stato</a:t>
            </a:r>
          </a:p>
          <a:p>
            <a:pPr marL="514350" indent="-514350">
              <a:buAutoNum type="arabicParenR"/>
            </a:pPr>
            <a:r>
              <a:rPr lang="it-IT" dirty="0"/>
              <a:t>FORZE CENTRIFUGHE: tendono allo smembramento dello Stato</a:t>
            </a:r>
          </a:p>
          <a:p>
            <a:endParaRPr lang="it-IT" dirty="0"/>
          </a:p>
          <a:p>
            <a:r>
              <a:rPr lang="it-IT" dirty="0"/>
              <a:t>Le prime sono spesso all’origine della formazione dello Stato, le seconde ne minacciano l’esistenza</a:t>
            </a:r>
          </a:p>
          <a:p>
            <a:r>
              <a:rPr lang="it-IT" dirty="0"/>
              <a:t>La vita di uno Stato è spesso caratterizzata dalla lotta tra queste due forze che procedono in direzione opposta</a:t>
            </a:r>
          </a:p>
          <a:p>
            <a:endParaRPr lang="it-IT" dirty="0"/>
          </a:p>
        </p:txBody>
      </p:sp>
    </p:spTree>
    <p:extLst>
      <p:ext uri="{BB962C8B-B14F-4D97-AF65-F5344CB8AC3E}">
        <p14:creationId xmlns:p14="http://schemas.microsoft.com/office/powerpoint/2010/main" val="1901919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FORMAZIONE E TRASFORMAZIONE DELLO STATI</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p:txBody>
          <a:bodyPr>
            <a:normAutofit/>
          </a:bodyPr>
          <a:lstStyle/>
          <a:p>
            <a:pPr marL="0" indent="0">
              <a:buNone/>
            </a:pPr>
            <a:r>
              <a:rPr lang="it-IT" b="1" dirty="0"/>
              <a:t>FORZE DI NATURA FISICO-GEOGRAFICA</a:t>
            </a:r>
            <a:r>
              <a:rPr lang="it-IT" dirty="0"/>
              <a:t>:</a:t>
            </a:r>
          </a:p>
          <a:p>
            <a:pPr marL="0" indent="0">
              <a:buNone/>
            </a:pPr>
            <a:endParaRPr lang="it-IT" dirty="0"/>
          </a:p>
          <a:p>
            <a:pPr marL="514350" indent="-514350">
              <a:buAutoNum type="arabicParenR"/>
            </a:pPr>
            <a:r>
              <a:rPr lang="it-IT" dirty="0"/>
              <a:t>Struttura territorio</a:t>
            </a:r>
          </a:p>
          <a:p>
            <a:pPr marL="514350" indent="-514350">
              <a:buAutoNum type="arabicParenR"/>
            </a:pPr>
            <a:r>
              <a:rPr lang="it-IT" dirty="0"/>
              <a:t>Omogeneità territorio e popolazione</a:t>
            </a:r>
          </a:p>
          <a:p>
            <a:pPr marL="514350" indent="-514350">
              <a:buAutoNum type="arabicParenR"/>
            </a:pPr>
            <a:r>
              <a:rPr lang="it-IT" dirty="0"/>
              <a:t>Superficie</a:t>
            </a:r>
          </a:p>
          <a:p>
            <a:pPr marL="514350" indent="-514350">
              <a:buAutoNum type="arabicParenR"/>
            </a:pPr>
            <a:r>
              <a:rPr lang="it-IT" dirty="0"/>
              <a:t>Posizione geografica</a:t>
            </a:r>
          </a:p>
        </p:txBody>
      </p:sp>
    </p:spTree>
    <p:extLst>
      <p:ext uri="{BB962C8B-B14F-4D97-AF65-F5344CB8AC3E}">
        <p14:creationId xmlns:p14="http://schemas.microsoft.com/office/powerpoint/2010/main" val="66450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FORMAZIONE E TRASFORMAZIONE DELLO STATI</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p:txBody>
          <a:bodyPr>
            <a:normAutofit fontScale="92500" lnSpcReduction="10000"/>
          </a:bodyPr>
          <a:lstStyle/>
          <a:p>
            <a:pPr marL="0" indent="0">
              <a:buNone/>
            </a:pPr>
            <a:r>
              <a:rPr lang="it-IT" b="1" dirty="0"/>
              <a:t>FORZE DI NATURA STORICA, ECONOMICA, CULTURALE ED ETNICA</a:t>
            </a:r>
            <a:r>
              <a:rPr lang="it-IT" dirty="0"/>
              <a:t>:</a:t>
            </a:r>
          </a:p>
          <a:p>
            <a:pPr marL="0" indent="0">
              <a:buNone/>
            </a:pPr>
            <a:r>
              <a:rPr lang="it-IT" dirty="0"/>
              <a:t>Capacità di coesione dello Stato =&gt; insieme di fattori</a:t>
            </a:r>
          </a:p>
          <a:p>
            <a:pPr marL="514350" indent="-514350">
              <a:buAutoNum type="arabicParenR"/>
            </a:pPr>
            <a:r>
              <a:rPr lang="it-IT" dirty="0"/>
              <a:t>Distanza etnica (Italia, Cecoslovacchia)</a:t>
            </a:r>
          </a:p>
          <a:p>
            <a:pPr marL="514350" indent="-514350">
              <a:buAutoNum type="arabicParenR"/>
            </a:pPr>
            <a:r>
              <a:rPr lang="it-IT" dirty="0"/>
              <a:t>Struttura economica (Cecoslovacchia, Pakistan)</a:t>
            </a:r>
          </a:p>
          <a:p>
            <a:pPr marL="514350" indent="-514350">
              <a:buAutoNum type="arabicParenR"/>
            </a:pPr>
            <a:r>
              <a:rPr lang="it-IT" dirty="0"/>
              <a:t>Livello culturale (Svizzera)</a:t>
            </a:r>
          </a:p>
          <a:p>
            <a:pPr marL="514350" indent="-514350">
              <a:buAutoNum type="arabicParenR"/>
            </a:pPr>
            <a:r>
              <a:rPr lang="it-IT" dirty="0"/>
              <a:t>Concentrazione minoranze (Ulster)</a:t>
            </a:r>
          </a:p>
          <a:p>
            <a:pPr marL="514350" indent="-514350">
              <a:buAutoNum type="arabicParenR"/>
            </a:pPr>
            <a:r>
              <a:rPr lang="it-IT" dirty="0"/>
              <a:t>Consistenza numerica gruppi etnici (Belgio, Cecoslovacchia, Africa)</a:t>
            </a:r>
          </a:p>
          <a:p>
            <a:pPr marL="0" indent="0">
              <a:buNone/>
            </a:pPr>
            <a:endParaRPr lang="it-IT" dirty="0"/>
          </a:p>
        </p:txBody>
      </p:sp>
    </p:spTree>
    <p:extLst>
      <p:ext uri="{BB962C8B-B14F-4D97-AF65-F5344CB8AC3E}">
        <p14:creationId xmlns:p14="http://schemas.microsoft.com/office/powerpoint/2010/main" val="216620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POLITICA ALTA E POLITICA BASSA</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a:xfrm>
            <a:off x="349321" y="2114108"/>
            <a:ext cx="11291299" cy="4483243"/>
          </a:xfrm>
        </p:spPr>
        <p:txBody>
          <a:bodyPr>
            <a:normAutofit/>
          </a:bodyPr>
          <a:lstStyle/>
          <a:p>
            <a:r>
              <a:rPr lang="it-IT" dirty="0"/>
              <a:t>Integrazione ai concetti di politica formale ed informale</a:t>
            </a:r>
          </a:p>
          <a:p>
            <a:r>
              <a:rPr lang="it-IT" dirty="0"/>
              <a:t>L’idea di </a:t>
            </a:r>
            <a:r>
              <a:rPr lang="it-IT" dirty="0">
                <a:solidFill>
                  <a:srgbClr val="FF0000"/>
                </a:solidFill>
              </a:rPr>
              <a:t>POLITICA ALTA </a:t>
            </a:r>
            <a:r>
              <a:rPr lang="it-IT" dirty="0"/>
              <a:t>si riferisce alla politica della guerra, della pace, della diplomazia, alle rivendicazioni di sovranità degli Stati e ai cambiamenti costituzionali</a:t>
            </a:r>
          </a:p>
          <a:p>
            <a:r>
              <a:rPr lang="it-IT" dirty="0"/>
              <a:t>Strategie di politica alta riguardano le élites nell’apparato dello Stato.</a:t>
            </a:r>
          </a:p>
          <a:p>
            <a:r>
              <a:rPr lang="it-IT" dirty="0"/>
              <a:t>La </a:t>
            </a:r>
            <a:r>
              <a:rPr lang="it-IT" dirty="0">
                <a:solidFill>
                  <a:srgbClr val="92D050"/>
                </a:solidFill>
              </a:rPr>
              <a:t>POLITICA BASSA</a:t>
            </a:r>
            <a:r>
              <a:rPr lang="it-IT" dirty="0"/>
              <a:t> si riferisce a questioni più semplici: politica economica, sanità pubblica, istruzione, amministrazione ordinaria, Stato sociale, protezione ambiente ecc.</a:t>
            </a:r>
          </a:p>
        </p:txBody>
      </p:sp>
    </p:spTree>
    <p:extLst>
      <p:ext uri="{BB962C8B-B14F-4D97-AF65-F5344CB8AC3E}">
        <p14:creationId xmlns:p14="http://schemas.microsoft.com/office/powerpoint/2010/main" val="1517534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POLITICA ALTA E POLITICA BASSA</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a:xfrm>
            <a:off x="349321" y="2114108"/>
            <a:ext cx="11681717" cy="4483244"/>
          </a:xfrm>
        </p:spPr>
        <p:txBody>
          <a:bodyPr>
            <a:normAutofit fontScale="92500"/>
          </a:bodyPr>
          <a:lstStyle/>
          <a:p>
            <a:r>
              <a:rPr lang="it-IT" dirty="0"/>
              <a:t>Strategie e pratiche di politica bassa hanno a che fare con le élites, soprattutto a livello legislativo, ma vengono portate avanti dal personale ordinario dello Stato (impiegati, insegnanti, assistenti sociali ecc.)</a:t>
            </a:r>
          </a:p>
          <a:p>
            <a:r>
              <a:rPr lang="it-IT" dirty="0"/>
              <a:t>La distinzione tra politica alta e politica bassa è diversa da quella tra politica formale e informale.</a:t>
            </a:r>
          </a:p>
          <a:p>
            <a:r>
              <a:rPr lang="it-IT" dirty="0"/>
              <a:t>La Politica alta può avere attinenza sia con la politica formale (es. missioni diplomatiche) che con quella informale (es. relazioni personali tra Capi di Stato).</a:t>
            </a:r>
          </a:p>
          <a:p>
            <a:r>
              <a:rPr lang="it-IT" dirty="0"/>
              <a:t>Allo stesso modo la politica bassa si pratica nei contesti formali (Parlamenti, Uffici governativi) e in quelli informali (Consigli comunali, strutture scolastiche)</a:t>
            </a:r>
          </a:p>
        </p:txBody>
      </p:sp>
    </p:spTree>
    <p:extLst>
      <p:ext uri="{BB962C8B-B14F-4D97-AF65-F5344CB8AC3E}">
        <p14:creationId xmlns:p14="http://schemas.microsoft.com/office/powerpoint/2010/main" val="26142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VE" dirty="0"/>
              <a:t>STATI E TERRITORI</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POLITICA ALTA E POLITICA BASSA</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a:xfrm>
            <a:off x="472611" y="1993187"/>
            <a:ext cx="11486508" cy="4294598"/>
          </a:xfrm>
        </p:spPr>
        <p:txBody>
          <a:bodyPr>
            <a:normAutofit lnSpcReduction="10000"/>
          </a:bodyPr>
          <a:lstStyle/>
          <a:p>
            <a:r>
              <a:rPr lang="it-IT" dirty="0"/>
              <a:t>Il punto di equilibrio tra politica alta e bassa si è spostato numerose volte nel corso del tempo: durante le guerre la pol. alta ha maggior peso.</a:t>
            </a:r>
          </a:p>
          <a:p>
            <a:r>
              <a:rPr lang="it-IT" dirty="0"/>
              <a:t>Con l’affermarsi della forma moderna di Stato, il punto di equilibrio si è spostato verso la politica bassa.</a:t>
            </a:r>
          </a:p>
          <a:p>
            <a:r>
              <a:rPr lang="it-IT" dirty="0"/>
              <a:t>Con il passaggio alla «governamentalità» (Foucault) chi governa ha interesse nei confronti di chi vive sul territorio dello Stato e degli affari che li riguardano (attività economiche, norme sociali, ecc.) così come ha interesse ad elaborare strategie in merito.</a:t>
            </a:r>
          </a:p>
          <a:p>
            <a:r>
              <a:rPr lang="it-IT" dirty="0"/>
              <a:t>La popolazione viene intesa come oggetto proprio dell’arte di governare.</a:t>
            </a:r>
          </a:p>
        </p:txBody>
      </p:sp>
    </p:spTree>
    <p:extLst>
      <p:ext uri="{BB962C8B-B14F-4D97-AF65-F5344CB8AC3E}">
        <p14:creationId xmlns:p14="http://schemas.microsoft.com/office/powerpoint/2010/main" val="377859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POLITICA ALTA E POLITICA BASSA</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a:xfrm>
            <a:off x="-1" y="2034282"/>
            <a:ext cx="11702265" cy="4563069"/>
          </a:xfrm>
        </p:spPr>
        <p:txBody>
          <a:bodyPr>
            <a:normAutofit lnSpcReduction="10000"/>
          </a:bodyPr>
          <a:lstStyle/>
          <a:p>
            <a:pPr algn="ctr"/>
            <a:r>
              <a:rPr lang="it-IT" dirty="0"/>
              <a:t>Lo spostamento verso la politica bassa ha determinato un aumento delle relazioni tra Stato e società</a:t>
            </a:r>
          </a:p>
          <a:p>
            <a:endParaRPr lang="it-IT" dirty="0"/>
          </a:p>
          <a:p>
            <a:endParaRPr lang="it-IT" dirty="0"/>
          </a:p>
          <a:p>
            <a:pPr algn="ctr"/>
            <a:r>
              <a:rPr lang="it-IT" dirty="0"/>
              <a:t>Per fornire sanità pubblica, istruzione, miglioramenti ambientali e servizi sociali, lo Stato deve penetrare nella società in modo più massiccio.</a:t>
            </a:r>
          </a:p>
          <a:p>
            <a:pPr algn="ctr"/>
            <a:endParaRPr lang="it-IT" dirty="0"/>
          </a:p>
          <a:p>
            <a:pPr algn="ctr"/>
            <a:r>
              <a:rPr lang="it-IT" dirty="0"/>
              <a:t>Questo richiede maggiori risorse: personale, istituzioni, edifici, conoscenza, sistemi di organizzazione e sistemi di pensiero.</a:t>
            </a:r>
          </a:p>
        </p:txBody>
      </p:sp>
      <p:sp>
        <p:nvSpPr>
          <p:cNvPr id="4" name="Freccia in giù 3">
            <a:extLst>
              <a:ext uri="{FF2B5EF4-FFF2-40B4-BE49-F238E27FC236}">
                <a16:creationId xmlns:a16="http://schemas.microsoft.com/office/drawing/2014/main" id="{FAF1A8FD-E65D-4A10-810B-233587726E67}"/>
              </a:ext>
            </a:extLst>
          </p:cNvPr>
          <p:cNvSpPr/>
          <p:nvPr/>
        </p:nvSpPr>
        <p:spPr>
          <a:xfrm>
            <a:off x="5611368" y="3039256"/>
            <a:ext cx="484632" cy="618368"/>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5005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77F43-B279-4862-B97A-C313B55A60E4}"/>
              </a:ext>
            </a:extLst>
          </p:cNvPr>
          <p:cNvSpPr>
            <a:spLocks noGrp="1"/>
          </p:cNvSpPr>
          <p:nvPr>
            <p:ph type="title"/>
          </p:nvPr>
        </p:nvSpPr>
        <p:spPr/>
        <p:txBody>
          <a:bodyPr/>
          <a:lstStyle/>
          <a:p>
            <a:pPr algn="ctr"/>
            <a:r>
              <a:rPr lang="it-IT" dirty="0"/>
              <a:t>POLITICA ALTA E POLITICA BASSA</a:t>
            </a:r>
          </a:p>
        </p:txBody>
      </p:sp>
      <p:sp>
        <p:nvSpPr>
          <p:cNvPr id="3" name="Segnaposto contenuto 2">
            <a:extLst>
              <a:ext uri="{FF2B5EF4-FFF2-40B4-BE49-F238E27FC236}">
                <a16:creationId xmlns:a16="http://schemas.microsoft.com/office/drawing/2014/main" id="{63D4C61E-3B2C-4C4F-92DF-2F62B1618696}"/>
              </a:ext>
            </a:extLst>
          </p:cNvPr>
          <p:cNvSpPr>
            <a:spLocks noGrp="1"/>
          </p:cNvSpPr>
          <p:nvPr>
            <p:ph idx="1"/>
          </p:nvPr>
        </p:nvSpPr>
        <p:spPr>
          <a:xfrm>
            <a:off x="246579" y="1952090"/>
            <a:ext cx="11815281" cy="4541177"/>
          </a:xfrm>
        </p:spPr>
        <p:txBody>
          <a:bodyPr>
            <a:normAutofit fontScale="92500"/>
          </a:bodyPr>
          <a:lstStyle/>
          <a:p>
            <a:pPr algn="l"/>
            <a:r>
              <a:rPr lang="it-IT" dirty="0"/>
              <a:t>Questo processo è avvenuto nel Nord del Mondo.</a:t>
            </a:r>
          </a:p>
          <a:p>
            <a:pPr algn="l"/>
            <a:r>
              <a:rPr lang="it-IT" dirty="0"/>
              <a:t>Nel Sud, il cambiamento è meno evidente: una percentuale molto maggiore di risorse e attività degli stati viene dedicata alla politica alta anche a causa delle minori risorse complessive a disposizione.</a:t>
            </a:r>
          </a:p>
          <a:p>
            <a:pPr algn="l"/>
            <a:r>
              <a:rPr lang="it-IT" dirty="0"/>
              <a:t>Una crescente presenza della politica bassa può essere in parte anche il prodotto di strategie provenienti «dall’alto».</a:t>
            </a:r>
          </a:p>
          <a:p>
            <a:pPr algn="l"/>
            <a:r>
              <a:rPr lang="it-IT" dirty="0"/>
              <a:t>Già nel XIX sec le strategie dei poveri e le paure dei ricchi costituirono una pressione nei confronti dello Stato per le riforme sociali.</a:t>
            </a:r>
          </a:p>
          <a:p>
            <a:pPr algn="l"/>
            <a:r>
              <a:rPr lang="it-IT" dirty="0"/>
              <a:t>I processi di industrializzazione ed urbanizzazione inoltre contenevano i semi di quelli che sarebbero stati i temi principali della politica bassa nelle economie industriali del XX secolo: progresso economico e Stato Sociale</a:t>
            </a:r>
          </a:p>
          <a:p>
            <a:pPr algn="l"/>
            <a:endParaRPr lang="it-IT" dirty="0"/>
          </a:p>
        </p:txBody>
      </p:sp>
    </p:spTree>
    <p:extLst>
      <p:ext uri="{BB962C8B-B14F-4D97-AF65-F5344CB8AC3E}">
        <p14:creationId xmlns:p14="http://schemas.microsoft.com/office/powerpoint/2010/main" val="89146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34763B-CECD-42CF-8537-84302702F8C8}"/>
              </a:ext>
            </a:extLst>
          </p:cNvPr>
          <p:cNvSpPr>
            <a:spLocks noGrp="1"/>
          </p:cNvSpPr>
          <p:nvPr>
            <p:ph type="title"/>
          </p:nvPr>
        </p:nvSpPr>
        <p:spPr/>
        <p:txBody>
          <a:bodyPr/>
          <a:lstStyle/>
          <a:p>
            <a:pPr algn="ctr"/>
            <a:r>
              <a:rPr lang="it-IT" dirty="0"/>
              <a:t>ASPETTI CULTURALI NEL PROCESSO DI FORMAZIONE DEGLI STATI</a:t>
            </a:r>
          </a:p>
        </p:txBody>
      </p:sp>
      <p:sp>
        <p:nvSpPr>
          <p:cNvPr id="3" name="Segnaposto contenuto 2">
            <a:extLst>
              <a:ext uri="{FF2B5EF4-FFF2-40B4-BE49-F238E27FC236}">
                <a16:creationId xmlns:a16="http://schemas.microsoft.com/office/drawing/2014/main" id="{A8BCB897-25B5-42B1-ACBF-913C65AF05AF}"/>
              </a:ext>
            </a:extLst>
          </p:cNvPr>
          <p:cNvSpPr>
            <a:spLocks noGrp="1"/>
          </p:cNvSpPr>
          <p:nvPr>
            <p:ph idx="1"/>
          </p:nvPr>
        </p:nvSpPr>
        <p:spPr>
          <a:xfrm>
            <a:off x="-1" y="2311685"/>
            <a:ext cx="12359811" cy="4546316"/>
          </a:xfrm>
        </p:spPr>
        <p:txBody>
          <a:bodyPr>
            <a:normAutofit lnSpcReduction="10000"/>
          </a:bodyPr>
          <a:lstStyle/>
          <a:p>
            <a:r>
              <a:rPr lang="it-IT" dirty="0"/>
              <a:t>Corrigan e Sayer ne parlano in un loro testo del 1985.</a:t>
            </a:r>
          </a:p>
          <a:p>
            <a:r>
              <a:rPr lang="it-IT" dirty="0">
                <a:solidFill>
                  <a:srgbClr val="FF0000"/>
                </a:solidFill>
              </a:rPr>
              <a:t>Cosa vuol dire che la formazione dello Stato è un fatto culturale?</a:t>
            </a:r>
          </a:p>
          <a:p>
            <a:pPr marL="514350" indent="-514350">
              <a:buAutoNum type="arabicParenR"/>
            </a:pPr>
            <a:r>
              <a:rPr lang="it-IT" dirty="0"/>
              <a:t>Si tratta di un processo simbolico oltre che materiale ed organizzativo: le istituzioni dello Stato e le sue pratiche incarnano un ampio spettro di significati (negli edifici, nell’organizzazione dello spazio, nelle bandiere, nei discorsi, nei costumi, nelle cerimonie ecc.)</a:t>
            </a:r>
          </a:p>
          <a:p>
            <a:pPr marL="514350" indent="-514350">
              <a:buAutoNum type="arabicParenR"/>
            </a:pPr>
            <a:r>
              <a:rPr lang="it-IT" dirty="0"/>
              <a:t>Lo Stato non è solo un insieme di istituzioni, ma anche una serie di conoscenze, di storie, di narrazioni.</a:t>
            </a:r>
          </a:p>
          <a:p>
            <a:pPr marL="514350" indent="-514350">
              <a:buAutoNum type="arabicParenR"/>
            </a:pPr>
            <a:r>
              <a:rPr lang="it-IT" dirty="0"/>
              <a:t>Le attività dello Stato vengono «messe in scena» dagli attori coinvolti (impiegati, militari, politici, insegnanti ecc., lavorano secondo un proprio codice culturale che detta come essere impiegati, militari ecc.)</a:t>
            </a:r>
          </a:p>
        </p:txBody>
      </p:sp>
    </p:spTree>
    <p:extLst>
      <p:ext uri="{BB962C8B-B14F-4D97-AF65-F5344CB8AC3E}">
        <p14:creationId xmlns:p14="http://schemas.microsoft.com/office/powerpoint/2010/main" val="148142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D4848-41D5-4998-8B27-109E3EC8DC53}"/>
              </a:ext>
            </a:extLst>
          </p:cNvPr>
          <p:cNvSpPr>
            <a:spLocks noGrp="1"/>
          </p:cNvSpPr>
          <p:nvPr>
            <p:ph type="title"/>
          </p:nvPr>
        </p:nvSpPr>
        <p:spPr/>
        <p:txBody>
          <a:bodyPr/>
          <a:lstStyle/>
          <a:p>
            <a:pPr algn="ctr"/>
            <a:r>
              <a:rPr lang="it-IT" dirty="0"/>
              <a:t>POTERE AMMINISTRATIVO E APPARATO DELLO STATO</a:t>
            </a:r>
          </a:p>
        </p:txBody>
      </p:sp>
      <p:sp>
        <p:nvSpPr>
          <p:cNvPr id="3" name="Segnaposto contenuto 2">
            <a:extLst>
              <a:ext uri="{FF2B5EF4-FFF2-40B4-BE49-F238E27FC236}">
                <a16:creationId xmlns:a16="http://schemas.microsoft.com/office/drawing/2014/main" id="{5310E32B-CF6B-429B-9944-0A09681E2F10}"/>
              </a:ext>
            </a:extLst>
          </p:cNvPr>
          <p:cNvSpPr>
            <a:spLocks noGrp="1"/>
          </p:cNvSpPr>
          <p:nvPr>
            <p:ph idx="1"/>
          </p:nvPr>
        </p:nvSpPr>
        <p:spPr/>
        <p:txBody>
          <a:bodyPr>
            <a:normAutofit fontScale="92500" lnSpcReduction="10000"/>
          </a:bodyPr>
          <a:lstStyle/>
          <a:p>
            <a:r>
              <a:rPr lang="it-IT" dirty="0"/>
              <a:t>POTERE AMMINISTRATIVO: ruolo centrale negli Stati moderni</a:t>
            </a:r>
          </a:p>
          <a:p>
            <a:r>
              <a:rPr lang="it-IT" dirty="0"/>
              <a:t>Il potere «infrastrutturale» (così lo definisce il sociologo Mann) consiste nella abilità dello Stato di penetrare all’interno della società ed essere in grado di influenzare quello che succede nel suo territorio.</a:t>
            </a:r>
          </a:p>
          <a:p>
            <a:r>
              <a:rPr lang="it-IT" dirty="0"/>
              <a:t>Lo Stato monitora nascite, matrimoni, decessi, il nostro lavoro, la nostra salute, la nostra istruzione, le nostre infrazioni alla legge ecc.</a:t>
            </a:r>
          </a:p>
          <a:p>
            <a:r>
              <a:rPr lang="it-IT" dirty="0"/>
              <a:t>Alcune di queste informazioni vengono conservate in sistemi digitali di archiviazione</a:t>
            </a:r>
          </a:p>
        </p:txBody>
      </p:sp>
    </p:spTree>
    <p:extLst>
      <p:ext uri="{BB962C8B-B14F-4D97-AF65-F5344CB8AC3E}">
        <p14:creationId xmlns:p14="http://schemas.microsoft.com/office/powerpoint/2010/main" val="349414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D4848-41D5-4998-8B27-109E3EC8DC53}"/>
              </a:ext>
            </a:extLst>
          </p:cNvPr>
          <p:cNvSpPr>
            <a:spLocks noGrp="1"/>
          </p:cNvSpPr>
          <p:nvPr>
            <p:ph type="title"/>
          </p:nvPr>
        </p:nvSpPr>
        <p:spPr/>
        <p:txBody>
          <a:bodyPr/>
          <a:lstStyle/>
          <a:p>
            <a:pPr algn="ctr"/>
            <a:r>
              <a:rPr lang="it-IT" dirty="0"/>
              <a:t>POTERE AMMINISTRATIVO E APPARATO DELLO STATO</a:t>
            </a:r>
          </a:p>
        </p:txBody>
      </p:sp>
      <p:sp>
        <p:nvSpPr>
          <p:cNvPr id="3" name="Segnaposto contenuto 2">
            <a:extLst>
              <a:ext uri="{FF2B5EF4-FFF2-40B4-BE49-F238E27FC236}">
                <a16:creationId xmlns:a16="http://schemas.microsoft.com/office/drawing/2014/main" id="{5310E32B-CF6B-429B-9944-0A09681E2F10}"/>
              </a:ext>
            </a:extLst>
          </p:cNvPr>
          <p:cNvSpPr>
            <a:spLocks noGrp="1"/>
          </p:cNvSpPr>
          <p:nvPr>
            <p:ph idx="1"/>
          </p:nvPr>
        </p:nvSpPr>
        <p:spPr/>
        <p:txBody>
          <a:bodyPr>
            <a:normAutofit/>
          </a:bodyPr>
          <a:lstStyle/>
          <a:p>
            <a:r>
              <a:rPr lang="it-IT" dirty="0"/>
              <a:t>La geografia è fondamentale per la capacità dello Stato di esercitare questa «sorveglianza» quotidiana e ordinaria.</a:t>
            </a:r>
          </a:p>
          <a:p>
            <a:r>
              <a:rPr lang="it-IT" dirty="0"/>
              <a:t>La materialità istituzionale estende le pratiche dello Stato attraverso tutto il suo territorio, per mezzo di una rete capillare di uffici, tribunali, anagrafi ecc.</a:t>
            </a:r>
          </a:p>
          <a:p>
            <a:r>
              <a:rPr lang="it-IT" dirty="0"/>
              <a:t>Tale sistema permette l’estensione del potere statale anche lontano dal centro contribuendo a formare il reticolo di confini nettamente tracciati tipico degli stati moderni.</a:t>
            </a:r>
          </a:p>
        </p:txBody>
      </p:sp>
    </p:spTree>
    <p:extLst>
      <p:ext uri="{BB962C8B-B14F-4D97-AF65-F5344CB8AC3E}">
        <p14:creationId xmlns:p14="http://schemas.microsoft.com/office/powerpoint/2010/main" val="345498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1E330-8D4E-4405-A3C8-4C0F8D7F24CD}"/>
              </a:ext>
            </a:extLst>
          </p:cNvPr>
          <p:cNvSpPr>
            <a:spLocks noGrp="1"/>
          </p:cNvSpPr>
          <p:nvPr>
            <p:ph type="title"/>
          </p:nvPr>
        </p:nvSpPr>
        <p:spPr/>
        <p:txBody>
          <a:bodyPr/>
          <a:lstStyle/>
          <a:p>
            <a:r>
              <a:rPr lang="it-IT" dirty="0"/>
              <a:t>LA DIFFUSIONE DELLO STATO MODERNO</a:t>
            </a:r>
          </a:p>
        </p:txBody>
      </p:sp>
      <p:sp>
        <p:nvSpPr>
          <p:cNvPr id="3" name="Segnaposto contenuto 2">
            <a:extLst>
              <a:ext uri="{FF2B5EF4-FFF2-40B4-BE49-F238E27FC236}">
                <a16:creationId xmlns:a16="http://schemas.microsoft.com/office/drawing/2014/main" id="{038163AD-74F8-4B65-8DA7-AE32B92B4EF5}"/>
              </a:ext>
            </a:extLst>
          </p:cNvPr>
          <p:cNvSpPr>
            <a:spLocks noGrp="1"/>
          </p:cNvSpPr>
          <p:nvPr>
            <p:ph idx="1"/>
          </p:nvPr>
        </p:nvSpPr>
        <p:spPr>
          <a:xfrm>
            <a:off x="143837" y="1952090"/>
            <a:ext cx="11938571" cy="4905910"/>
          </a:xfrm>
        </p:spPr>
        <p:txBody>
          <a:bodyPr>
            <a:normAutofit lnSpcReduction="10000"/>
          </a:bodyPr>
          <a:lstStyle/>
          <a:p>
            <a:r>
              <a:rPr lang="it-IT" dirty="0"/>
              <a:t>La formazione dello Stato non è un processo lineare.</a:t>
            </a:r>
          </a:p>
          <a:p>
            <a:r>
              <a:rPr lang="it-IT" dirty="0"/>
              <a:t>Gli Stati sono il prodotto di sviluppi sporadici, contingenti e di conseguenze spesso inattese (le guerre hanno avuto una funzione determinante).</a:t>
            </a:r>
          </a:p>
          <a:p>
            <a:r>
              <a:rPr lang="it-IT" dirty="0"/>
              <a:t>Nel XX sec.  si è diffuso in tutto il mondo</a:t>
            </a:r>
          </a:p>
          <a:p>
            <a:r>
              <a:rPr lang="it-IT" dirty="0"/>
              <a:t>Tale diffusione è legata all’imperialismo europeo e al colonialismo.</a:t>
            </a:r>
          </a:p>
          <a:p>
            <a:r>
              <a:rPr lang="it-IT" dirty="0"/>
              <a:t>Il colonialismo ha influenzato lo sviluppo degli stati in Asia, Africa ed America Latina.</a:t>
            </a:r>
          </a:p>
          <a:p>
            <a:r>
              <a:rPr lang="it-IT" dirty="0"/>
              <a:t>Con la decolonizzazione, i nuovi stati indipendenti si sono dovuti confrontare con le suddivisioni politiche e amministrative fatte dai colonizzatori che raramente coincidevano con le geografie sociali e politiche delle società precoloniali</a:t>
            </a:r>
          </a:p>
        </p:txBody>
      </p:sp>
    </p:spTree>
    <p:extLst>
      <p:ext uri="{BB962C8B-B14F-4D97-AF65-F5344CB8AC3E}">
        <p14:creationId xmlns:p14="http://schemas.microsoft.com/office/powerpoint/2010/main" val="248040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1E330-8D4E-4405-A3C8-4C0F8D7F24CD}"/>
              </a:ext>
            </a:extLst>
          </p:cNvPr>
          <p:cNvSpPr>
            <a:spLocks noGrp="1"/>
          </p:cNvSpPr>
          <p:nvPr>
            <p:ph type="title"/>
          </p:nvPr>
        </p:nvSpPr>
        <p:spPr/>
        <p:txBody>
          <a:bodyPr/>
          <a:lstStyle/>
          <a:p>
            <a:r>
              <a:rPr lang="it-IT" dirty="0"/>
              <a:t>LA DIFFUSIONE DELO STATO MODERNO</a:t>
            </a:r>
          </a:p>
        </p:txBody>
      </p:sp>
      <p:sp>
        <p:nvSpPr>
          <p:cNvPr id="3" name="Segnaposto contenuto 2">
            <a:extLst>
              <a:ext uri="{FF2B5EF4-FFF2-40B4-BE49-F238E27FC236}">
                <a16:creationId xmlns:a16="http://schemas.microsoft.com/office/drawing/2014/main" id="{038163AD-74F8-4B65-8DA7-AE32B92B4EF5}"/>
              </a:ext>
            </a:extLst>
          </p:cNvPr>
          <p:cNvSpPr>
            <a:spLocks noGrp="1"/>
          </p:cNvSpPr>
          <p:nvPr>
            <p:ph idx="1"/>
          </p:nvPr>
        </p:nvSpPr>
        <p:spPr>
          <a:xfrm>
            <a:off x="208908" y="2114108"/>
            <a:ext cx="11918022" cy="4885362"/>
          </a:xfrm>
        </p:spPr>
        <p:txBody>
          <a:bodyPr>
            <a:normAutofit/>
          </a:bodyPr>
          <a:lstStyle/>
          <a:p>
            <a:pPr algn="ctr"/>
            <a:r>
              <a:rPr lang="it-IT" dirty="0"/>
              <a:t>La struttura dello Stato moderno è molto costosa e mantenerla spesso ha aggravato le difficoltà dei paesi più poveri.</a:t>
            </a:r>
          </a:p>
          <a:p>
            <a:pPr algn="ctr"/>
            <a:r>
              <a:rPr lang="it-IT" dirty="0"/>
              <a:t>Il fallimento di molti stati del Sud del mondo nella ricerca dello sviluppo ha prodotto cicli di instabilità politica con alternanza di regimi liberali ed autoritari.</a:t>
            </a:r>
          </a:p>
          <a:p>
            <a:pPr algn="ctr"/>
            <a:r>
              <a:rPr lang="it-IT" dirty="0"/>
              <a:t>Il geografo Politico Ron Johnston sostiene che:  le difficoltà nel generare sviluppo economico= perdita di autorità governi esistenti= instabilità politica= dittatura= repressione= perdita legittimità nuovo regime= ritorno alla democrazia (ciclicamente)</a:t>
            </a:r>
          </a:p>
        </p:txBody>
      </p:sp>
    </p:spTree>
    <p:extLst>
      <p:ext uri="{BB962C8B-B14F-4D97-AF65-F5344CB8AC3E}">
        <p14:creationId xmlns:p14="http://schemas.microsoft.com/office/powerpoint/2010/main" val="177263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1E330-8D4E-4405-A3C8-4C0F8D7F24CD}"/>
              </a:ext>
            </a:extLst>
          </p:cNvPr>
          <p:cNvSpPr>
            <a:spLocks noGrp="1"/>
          </p:cNvSpPr>
          <p:nvPr>
            <p:ph type="title"/>
          </p:nvPr>
        </p:nvSpPr>
        <p:spPr/>
        <p:txBody>
          <a:bodyPr/>
          <a:lstStyle/>
          <a:p>
            <a:r>
              <a:rPr lang="it-IT" dirty="0"/>
              <a:t>LA DIFFUSIONE DELO STATO MODERNO</a:t>
            </a:r>
          </a:p>
        </p:txBody>
      </p:sp>
      <p:sp>
        <p:nvSpPr>
          <p:cNvPr id="3" name="Segnaposto contenuto 2">
            <a:extLst>
              <a:ext uri="{FF2B5EF4-FFF2-40B4-BE49-F238E27FC236}">
                <a16:creationId xmlns:a16="http://schemas.microsoft.com/office/drawing/2014/main" id="{038163AD-74F8-4B65-8DA7-AE32B92B4EF5}"/>
              </a:ext>
            </a:extLst>
          </p:cNvPr>
          <p:cNvSpPr>
            <a:spLocks noGrp="1"/>
          </p:cNvSpPr>
          <p:nvPr>
            <p:ph idx="1"/>
          </p:nvPr>
        </p:nvSpPr>
        <p:spPr>
          <a:xfrm>
            <a:off x="256854" y="2114108"/>
            <a:ext cx="11935146" cy="4743892"/>
          </a:xfrm>
        </p:spPr>
        <p:txBody>
          <a:bodyPr>
            <a:normAutofit/>
          </a:bodyPr>
          <a:lstStyle/>
          <a:p>
            <a:r>
              <a:rPr lang="it-IT" dirty="0"/>
              <a:t>Jean-Francois Bayard (politologo) propone una visione diversa:</a:t>
            </a:r>
          </a:p>
          <a:p>
            <a:pPr>
              <a:buFontTx/>
              <a:buChar char="-"/>
            </a:pPr>
            <a:r>
              <a:rPr lang="it-IT" dirty="0"/>
              <a:t>Vedere gli Stati del Terzo Mondo come intrinsecamente instabili, deboli, inefficienti e corrotti, è offensivo ed errato.</a:t>
            </a:r>
          </a:p>
          <a:p>
            <a:pPr>
              <a:buFontTx/>
              <a:buChar char="-"/>
            </a:pPr>
            <a:r>
              <a:rPr lang="it-IT" dirty="0"/>
              <a:t>Gli Stati africani non sono versioni «sbagliate» degli stati europei, ma la nascita degli stati e della politica africana dovrebbe essere analizzata con criteri propri.</a:t>
            </a:r>
          </a:p>
          <a:p>
            <a:pPr>
              <a:buFontTx/>
              <a:buChar char="-"/>
            </a:pPr>
            <a:r>
              <a:rPr lang="it-IT" dirty="0"/>
              <a:t>Nelle diverse società gli stati possono prendere forme differenti, da considerare come il prodotto di storie e traiettorie specifiche.</a:t>
            </a:r>
          </a:p>
        </p:txBody>
      </p:sp>
    </p:spTree>
    <p:extLst>
      <p:ext uri="{BB962C8B-B14F-4D97-AF65-F5344CB8AC3E}">
        <p14:creationId xmlns:p14="http://schemas.microsoft.com/office/powerpoint/2010/main" val="149976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54922E-6EB6-4C1F-9C01-0CD08229C74A}"/>
              </a:ext>
            </a:extLst>
          </p:cNvPr>
          <p:cNvSpPr>
            <a:spLocks noGrp="1"/>
          </p:cNvSpPr>
          <p:nvPr>
            <p:ph type="title"/>
          </p:nvPr>
        </p:nvSpPr>
        <p:spPr/>
        <p:txBody>
          <a:bodyPr/>
          <a:lstStyle/>
          <a:p>
            <a:pPr algn="ctr"/>
            <a:r>
              <a:rPr lang="it-IT" dirty="0"/>
              <a:t>FORME DI STATO</a:t>
            </a:r>
          </a:p>
        </p:txBody>
      </p:sp>
      <p:sp>
        <p:nvSpPr>
          <p:cNvPr id="3" name="Segnaposto contenuto 2">
            <a:extLst>
              <a:ext uri="{FF2B5EF4-FFF2-40B4-BE49-F238E27FC236}">
                <a16:creationId xmlns:a16="http://schemas.microsoft.com/office/drawing/2014/main" id="{AC40BB7C-2F13-4717-9A55-B6E161BFA25D}"/>
              </a:ext>
            </a:extLst>
          </p:cNvPr>
          <p:cNvSpPr>
            <a:spLocks noGrp="1"/>
          </p:cNvSpPr>
          <p:nvPr>
            <p:ph idx="1"/>
          </p:nvPr>
        </p:nvSpPr>
        <p:spPr/>
        <p:txBody>
          <a:bodyPr>
            <a:normAutofit lnSpcReduction="10000"/>
          </a:bodyPr>
          <a:lstStyle/>
          <a:p>
            <a:pPr marL="0" indent="0">
              <a:buNone/>
            </a:pPr>
            <a:r>
              <a:rPr lang="it-IT" dirty="0"/>
              <a:t>Schematicamente e sinteticamente i principali modi di governo del mondo sono tre (Corna Pellegrini):</a:t>
            </a:r>
          </a:p>
          <a:p>
            <a:pPr marL="514350" indent="-514350">
              <a:buAutoNum type="arabicParenR"/>
            </a:pPr>
            <a:r>
              <a:rPr lang="it-IT" dirty="0"/>
              <a:t>FORMA TEOCRATICA</a:t>
            </a:r>
          </a:p>
          <a:p>
            <a:pPr marL="514350" indent="-514350">
              <a:buAutoNum type="arabicParenR"/>
            </a:pPr>
            <a:r>
              <a:rPr lang="it-IT" dirty="0"/>
              <a:t>FORMA TOTALITARIA</a:t>
            </a:r>
          </a:p>
          <a:p>
            <a:pPr marL="514350" indent="-514350">
              <a:buAutoNum type="arabicParenR"/>
            </a:pPr>
            <a:r>
              <a:rPr lang="it-IT" dirty="0"/>
              <a:t>FORMA DEMOCRATICA</a:t>
            </a:r>
          </a:p>
          <a:p>
            <a:pPr marL="0" indent="0">
              <a:buNone/>
            </a:pPr>
            <a:r>
              <a:rPr lang="it-IT" dirty="0"/>
              <a:t>A specifiche forme di governo corrispondono particolari modi di organizzare la vita sociale nel territorio in un intreccio che è il risultato delle VICENDE STORICHE e della CONFORMAZIONE DEL TERRITORIO</a:t>
            </a:r>
          </a:p>
          <a:p>
            <a:endParaRPr lang="it-IT" dirty="0"/>
          </a:p>
        </p:txBody>
      </p:sp>
    </p:spTree>
    <p:extLst>
      <p:ext uri="{BB962C8B-B14F-4D97-AF65-F5344CB8AC3E}">
        <p14:creationId xmlns:p14="http://schemas.microsoft.com/office/powerpoint/2010/main" val="164286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EE2AF6-68B9-E50D-D61D-7EEFDC8742F3}"/>
              </a:ext>
            </a:extLst>
          </p:cNvPr>
          <p:cNvSpPr>
            <a:spLocks noGrp="1"/>
          </p:cNvSpPr>
          <p:nvPr>
            <p:ph type="title"/>
          </p:nvPr>
        </p:nvSpPr>
        <p:spPr/>
        <p:txBody>
          <a:bodyPr/>
          <a:lstStyle/>
          <a:p>
            <a:pPr algn="ctr"/>
            <a:r>
              <a:rPr lang="it-IT" dirty="0"/>
              <a:t>COS’E’ UNO STATO?</a:t>
            </a:r>
          </a:p>
        </p:txBody>
      </p:sp>
      <p:sp>
        <p:nvSpPr>
          <p:cNvPr id="3" name="Segnaposto contenuto 2">
            <a:extLst>
              <a:ext uri="{FF2B5EF4-FFF2-40B4-BE49-F238E27FC236}">
                <a16:creationId xmlns:a16="http://schemas.microsoft.com/office/drawing/2014/main" id="{EB033B83-3165-CC53-C1AB-8B8166000088}"/>
              </a:ext>
            </a:extLst>
          </p:cNvPr>
          <p:cNvSpPr>
            <a:spLocks noGrp="1"/>
          </p:cNvSpPr>
          <p:nvPr>
            <p:ph idx="1"/>
          </p:nvPr>
        </p:nvSpPr>
        <p:spPr/>
        <p:txBody>
          <a:bodyPr>
            <a:normAutofit/>
          </a:bodyPr>
          <a:lstStyle/>
          <a:p>
            <a:r>
              <a:rPr lang="it-IT" dirty="0"/>
              <a:t>Max Weber (1922): comunità di esseri umani che rivendica con successo il monopolio dell’uso legittimo della forza fisica all’interno di un dato territorio</a:t>
            </a:r>
          </a:p>
          <a:p>
            <a:r>
              <a:rPr lang="it-IT" dirty="0"/>
              <a:t>Michael Mann (1984): include altri elementi :</a:t>
            </a:r>
          </a:p>
          <a:p>
            <a:pPr>
              <a:buFontTx/>
              <a:buChar char="-"/>
            </a:pPr>
            <a:r>
              <a:rPr lang="it-IT" dirty="0"/>
              <a:t>Esistenza di una serie di istituzioni</a:t>
            </a:r>
          </a:p>
          <a:p>
            <a:pPr>
              <a:buFontTx/>
              <a:buChar char="-"/>
            </a:pPr>
            <a:r>
              <a:rPr lang="it-IT" dirty="0"/>
              <a:t>Centro politico da cui si irradiano decisioni politiche</a:t>
            </a:r>
          </a:p>
          <a:p>
            <a:pPr>
              <a:buFontTx/>
              <a:buChar char="-"/>
            </a:pPr>
            <a:r>
              <a:rPr lang="it-IT" dirty="0"/>
              <a:t>Confini ben definiti che ne demarcano i limiti territoriali</a:t>
            </a:r>
          </a:p>
          <a:p>
            <a:pPr>
              <a:buFontTx/>
              <a:buChar char="-"/>
            </a:pPr>
            <a:r>
              <a:rPr lang="it-IT" dirty="0"/>
              <a:t>Diritto esclusivo di esercitare il potere coercitivo e legislativo</a:t>
            </a:r>
          </a:p>
        </p:txBody>
      </p:sp>
    </p:spTree>
    <p:extLst>
      <p:ext uri="{BB962C8B-B14F-4D97-AF65-F5344CB8AC3E}">
        <p14:creationId xmlns:p14="http://schemas.microsoft.com/office/powerpoint/2010/main" val="123429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54922E-6EB6-4C1F-9C01-0CD08229C74A}"/>
              </a:ext>
            </a:extLst>
          </p:cNvPr>
          <p:cNvSpPr>
            <a:spLocks noGrp="1"/>
          </p:cNvSpPr>
          <p:nvPr>
            <p:ph type="title"/>
          </p:nvPr>
        </p:nvSpPr>
        <p:spPr/>
        <p:txBody>
          <a:bodyPr/>
          <a:lstStyle/>
          <a:p>
            <a:pPr algn="ctr"/>
            <a:r>
              <a:rPr lang="it-IT" dirty="0"/>
              <a:t>FORME DI STATO</a:t>
            </a:r>
          </a:p>
        </p:txBody>
      </p:sp>
      <p:sp>
        <p:nvSpPr>
          <p:cNvPr id="3" name="Segnaposto contenuto 2">
            <a:extLst>
              <a:ext uri="{FF2B5EF4-FFF2-40B4-BE49-F238E27FC236}">
                <a16:creationId xmlns:a16="http://schemas.microsoft.com/office/drawing/2014/main" id="{AC40BB7C-2F13-4717-9A55-B6E161BFA25D}"/>
              </a:ext>
            </a:extLst>
          </p:cNvPr>
          <p:cNvSpPr>
            <a:spLocks noGrp="1"/>
          </p:cNvSpPr>
          <p:nvPr>
            <p:ph idx="1"/>
          </p:nvPr>
        </p:nvSpPr>
        <p:spPr/>
        <p:txBody>
          <a:bodyPr>
            <a:normAutofit fontScale="92500" lnSpcReduction="20000"/>
          </a:bodyPr>
          <a:lstStyle/>
          <a:p>
            <a:r>
              <a:rPr lang="it-IT" dirty="0"/>
              <a:t>Esistono diverse classificazioni delle forme statali:</a:t>
            </a:r>
          </a:p>
          <a:p>
            <a:pPr marL="514350" indent="-514350">
              <a:buAutoNum type="arabicParenR"/>
            </a:pPr>
            <a:r>
              <a:rPr lang="it-IT" dirty="0"/>
              <a:t>Giovane-maturo-vecchio/ ciclo di vita (Van Valkenburg)</a:t>
            </a:r>
          </a:p>
          <a:p>
            <a:pPr marL="514350" indent="-514350">
              <a:buAutoNum type="arabicParenR"/>
            </a:pPr>
            <a:r>
              <a:rPr lang="it-IT" dirty="0"/>
              <a:t>Intensivi (cerca lo sviluppo nel proprio interno, ad es. Germania dopoguerra)-estensivi (cerca di alimentarsi su aree esterne, ad es. Gran Bretagna)-misti (ad es. U.S.A.) (Goblet)</a:t>
            </a:r>
          </a:p>
          <a:p>
            <a:pPr marL="514350" indent="-514350">
              <a:buAutoNum type="arabicParenR"/>
            </a:pPr>
            <a:r>
              <a:rPr lang="it-IT" dirty="0"/>
              <a:t>Repubbliche-Regni-Imperi (Pearcy)</a:t>
            </a:r>
          </a:p>
          <a:p>
            <a:pPr marL="514350" indent="-514350">
              <a:buAutoNum type="arabicParenR"/>
            </a:pPr>
            <a:r>
              <a:rPr lang="it-IT" dirty="0"/>
              <a:t>Stati marittimi-Stati continentali; Stati pianeggianti-Stati montuosi</a:t>
            </a:r>
          </a:p>
          <a:p>
            <a:pPr marL="514350" indent="-514350">
              <a:buAutoNum type="arabicParenR"/>
            </a:pPr>
            <a:r>
              <a:rPr lang="it-IT" dirty="0"/>
              <a:t>Stato totalitari- Stato di diritto (voto, rappresentanza, divisione dei poteri) (Corna Pellegrini)</a:t>
            </a:r>
          </a:p>
          <a:p>
            <a:endParaRPr lang="it-IT" dirty="0"/>
          </a:p>
        </p:txBody>
      </p:sp>
    </p:spTree>
    <p:extLst>
      <p:ext uri="{BB962C8B-B14F-4D97-AF65-F5344CB8AC3E}">
        <p14:creationId xmlns:p14="http://schemas.microsoft.com/office/powerpoint/2010/main" val="3856667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7C371-7A05-4383-95F5-643964F6BC50}"/>
              </a:ext>
            </a:extLst>
          </p:cNvPr>
          <p:cNvSpPr>
            <a:spLocks noGrp="1"/>
          </p:cNvSpPr>
          <p:nvPr>
            <p:ph type="title"/>
          </p:nvPr>
        </p:nvSpPr>
        <p:spPr/>
        <p:txBody>
          <a:bodyPr/>
          <a:lstStyle/>
          <a:p>
            <a:r>
              <a:rPr lang="it-IT" b="1" dirty="0"/>
              <a:t>FATTORI DI CRISI DELLO STATO-NAZIONE</a:t>
            </a:r>
            <a:endParaRPr lang="it-IT" dirty="0"/>
          </a:p>
        </p:txBody>
      </p:sp>
      <p:sp>
        <p:nvSpPr>
          <p:cNvPr id="3" name="Segnaposto contenuto 2">
            <a:extLst>
              <a:ext uri="{FF2B5EF4-FFF2-40B4-BE49-F238E27FC236}">
                <a16:creationId xmlns:a16="http://schemas.microsoft.com/office/drawing/2014/main" id="{6676776F-5519-434A-9CAA-8CFB9697415A}"/>
              </a:ext>
            </a:extLst>
          </p:cNvPr>
          <p:cNvSpPr>
            <a:spLocks noGrp="1"/>
          </p:cNvSpPr>
          <p:nvPr>
            <p:ph idx="1"/>
          </p:nvPr>
        </p:nvSpPr>
        <p:spPr/>
        <p:txBody>
          <a:bodyPr>
            <a:normAutofit fontScale="70000" lnSpcReduction="20000"/>
          </a:bodyPr>
          <a:lstStyle/>
          <a:p>
            <a:pPr marL="0" indent="0" fontAlgn="base">
              <a:buNone/>
            </a:pPr>
            <a:r>
              <a:rPr lang="it-IT" b="1" dirty="0"/>
              <a:t>Istituzionali</a:t>
            </a:r>
            <a:endParaRPr lang="it-IT" dirty="0"/>
          </a:p>
          <a:p>
            <a:pPr fontAlgn="base">
              <a:buFontTx/>
              <a:buChar char="-"/>
            </a:pPr>
            <a:r>
              <a:rPr lang="it-IT" dirty="0"/>
              <a:t>Forze transazionali che controllano il know-how</a:t>
            </a:r>
          </a:p>
          <a:p>
            <a:pPr fontAlgn="base">
              <a:buFontTx/>
              <a:buChar char="-"/>
            </a:pPr>
            <a:r>
              <a:rPr lang="it-IT" dirty="0"/>
              <a:t>Globalizzazione</a:t>
            </a:r>
          </a:p>
          <a:p>
            <a:pPr fontAlgn="base">
              <a:buFontTx/>
              <a:buChar char="-"/>
            </a:pPr>
            <a:r>
              <a:rPr lang="it-IT" dirty="0"/>
              <a:t>Cultura ed i mezzi di diffusione della stessa Religione, come strumento politico</a:t>
            </a:r>
          </a:p>
          <a:p>
            <a:pPr marL="0" indent="0" fontAlgn="base">
              <a:buNone/>
            </a:pPr>
            <a:r>
              <a:rPr lang="it-IT" b="1" dirty="0"/>
              <a:t>2) Locali</a:t>
            </a:r>
            <a:endParaRPr lang="it-IT" dirty="0"/>
          </a:p>
          <a:p>
            <a:pPr marL="0" indent="0" fontAlgn="base">
              <a:buNone/>
            </a:pPr>
            <a:r>
              <a:rPr lang="it-IT" dirty="0"/>
              <a:t>- Ambiente</a:t>
            </a:r>
          </a:p>
          <a:p>
            <a:pPr marL="0" indent="0" fontAlgn="base">
              <a:buNone/>
            </a:pPr>
            <a:r>
              <a:rPr lang="it-IT" dirty="0"/>
              <a:t>- Tutela del paesaggio</a:t>
            </a:r>
          </a:p>
          <a:p>
            <a:pPr marL="0" indent="0" fontAlgn="base">
              <a:buNone/>
            </a:pPr>
            <a:r>
              <a:rPr lang="it-IT" dirty="0"/>
              <a:t>- Internazionalizzazione dei modelli di vita semplici e non consumistici</a:t>
            </a:r>
          </a:p>
          <a:p>
            <a:pPr marL="0" indent="0" fontAlgn="base">
              <a:buNone/>
            </a:pPr>
            <a:r>
              <a:rPr lang="it-IT" b="1" dirty="0"/>
              <a:t>3) Politici</a:t>
            </a:r>
            <a:endParaRPr lang="it-IT" dirty="0"/>
          </a:p>
          <a:p>
            <a:pPr fontAlgn="base">
              <a:buFontTx/>
              <a:buChar char="-"/>
            </a:pPr>
            <a:r>
              <a:rPr lang="it-IT" dirty="0"/>
              <a:t>Organizzazioni internazionali</a:t>
            </a:r>
          </a:p>
          <a:p>
            <a:pPr fontAlgn="base">
              <a:buFontTx/>
              <a:buChar char="-"/>
            </a:pPr>
            <a:r>
              <a:rPr lang="it-IT" dirty="0"/>
              <a:t>Aggregazioni di Stati (UE, Mercosur ecc.)</a:t>
            </a:r>
          </a:p>
          <a:p>
            <a:endParaRPr lang="it-IT" dirty="0"/>
          </a:p>
        </p:txBody>
      </p:sp>
    </p:spTree>
    <p:extLst>
      <p:ext uri="{BB962C8B-B14F-4D97-AF65-F5344CB8AC3E}">
        <p14:creationId xmlns:p14="http://schemas.microsoft.com/office/powerpoint/2010/main" val="168741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58AE78-7E7B-4F9F-ADF6-07719575953B}"/>
              </a:ext>
            </a:extLst>
          </p:cNvPr>
          <p:cNvSpPr>
            <a:spLocks noGrp="1"/>
          </p:cNvSpPr>
          <p:nvPr>
            <p:ph type="title"/>
          </p:nvPr>
        </p:nvSpPr>
        <p:spPr/>
        <p:txBody>
          <a:bodyPr/>
          <a:lstStyle/>
          <a:p>
            <a:pPr algn="ctr"/>
            <a:r>
              <a:rPr lang="it-IT" dirty="0"/>
              <a:t>FINE DELLO STATO?</a:t>
            </a:r>
          </a:p>
        </p:txBody>
      </p:sp>
      <p:sp>
        <p:nvSpPr>
          <p:cNvPr id="3" name="Segnaposto contenuto 2">
            <a:extLst>
              <a:ext uri="{FF2B5EF4-FFF2-40B4-BE49-F238E27FC236}">
                <a16:creationId xmlns:a16="http://schemas.microsoft.com/office/drawing/2014/main" id="{67D5D2CA-1101-4767-A0BF-D40815FB9528}"/>
              </a:ext>
            </a:extLst>
          </p:cNvPr>
          <p:cNvSpPr>
            <a:spLocks noGrp="1"/>
          </p:cNvSpPr>
          <p:nvPr>
            <p:ph idx="1"/>
          </p:nvPr>
        </p:nvSpPr>
        <p:spPr/>
        <p:txBody>
          <a:bodyPr>
            <a:normAutofit lnSpcReduction="10000"/>
          </a:bodyPr>
          <a:lstStyle/>
          <a:p>
            <a:r>
              <a:rPr lang="it-IT" dirty="0"/>
              <a:t>Alcuni parlano di fine dello Stato =&gt; globalizzazione, multinazionali, competizioni, regioni, città, nuovi poli del potere</a:t>
            </a:r>
          </a:p>
          <a:p>
            <a:r>
              <a:rPr lang="it-IT" dirty="0"/>
              <a:t>FORZE CENTRIFUGHE = disgregazione Stati dagli anni ’90</a:t>
            </a:r>
          </a:p>
          <a:p>
            <a:r>
              <a:rPr lang="it-IT" dirty="0"/>
              <a:t>Forze transnazionali</a:t>
            </a:r>
          </a:p>
          <a:p>
            <a:r>
              <a:rPr lang="it-IT" dirty="0"/>
              <a:t>Organizzazioni Internazionali</a:t>
            </a:r>
          </a:p>
          <a:p>
            <a:r>
              <a:rPr lang="it-IT" dirty="0"/>
              <a:t>Finzione nostalgica</a:t>
            </a:r>
          </a:p>
          <a:p>
            <a:r>
              <a:rPr lang="it-IT" dirty="0"/>
              <a:t>Troppo grande per le piccole cose e troppo piccolo per le grandi</a:t>
            </a:r>
          </a:p>
          <a:p>
            <a:endParaRPr lang="it-IT" dirty="0"/>
          </a:p>
        </p:txBody>
      </p:sp>
    </p:spTree>
    <p:extLst>
      <p:ext uri="{BB962C8B-B14F-4D97-AF65-F5344CB8AC3E}">
        <p14:creationId xmlns:p14="http://schemas.microsoft.com/office/powerpoint/2010/main" val="2963903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82862-AD90-4709-9FDD-D137382D05DF}"/>
              </a:ext>
            </a:extLst>
          </p:cNvPr>
          <p:cNvSpPr>
            <a:spLocks noGrp="1"/>
          </p:cNvSpPr>
          <p:nvPr>
            <p:ph type="title"/>
          </p:nvPr>
        </p:nvSpPr>
        <p:spPr/>
        <p:txBody>
          <a:bodyPr/>
          <a:lstStyle/>
          <a:p>
            <a:pPr algn="ctr"/>
            <a:r>
              <a:rPr lang="it-IT" dirty="0"/>
              <a:t>CRISI DELLO STATO NAZIONE?</a:t>
            </a:r>
          </a:p>
        </p:txBody>
      </p:sp>
      <p:sp>
        <p:nvSpPr>
          <p:cNvPr id="3" name="Segnaposto contenuto 2">
            <a:extLst>
              <a:ext uri="{FF2B5EF4-FFF2-40B4-BE49-F238E27FC236}">
                <a16:creationId xmlns:a16="http://schemas.microsoft.com/office/drawing/2014/main" id="{D0FB87F3-0A1B-4C38-91EF-E88015BD1D97}"/>
              </a:ext>
            </a:extLst>
          </p:cNvPr>
          <p:cNvSpPr>
            <a:spLocks noGrp="1"/>
          </p:cNvSpPr>
          <p:nvPr>
            <p:ph idx="1"/>
          </p:nvPr>
        </p:nvSpPr>
        <p:spPr>
          <a:xfrm>
            <a:off x="184935" y="2114108"/>
            <a:ext cx="12007065" cy="4543546"/>
          </a:xfrm>
        </p:spPr>
        <p:txBody>
          <a:bodyPr>
            <a:normAutofit fontScale="92500" lnSpcReduction="10000"/>
          </a:bodyPr>
          <a:lstStyle/>
          <a:p>
            <a:pPr marL="0" indent="0" fontAlgn="base">
              <a:buNone/>
            </a:pPr>
            <a:r>
              <a:rPr lang="it-IT" dirty="0"/>
              <a:t>Per molti no crisi Stato Nazione, ma efficienza dei regimi politici da esso espressi perché lo Stato Nazione è frutto e sintesi della cultura dei gruppi umani politicamente organizzati e le sue peculiarità sono valide ancora oggi</a:t>
            </a:r>
          </a:p>
          <a:p>
            <a:pPr marL="0" indent="0" fontAlgn="base">
              <a:buNone/>
            </a:pPr>
            <a:endParaRPr lang="it-IT" dirty="0"/>
          </a:p>
          <a:p>
            <a:pPr marL="0" indent="0" fontAlgn="base">
              <a:buNone/>
            </a:pPr>
            <a:r>
              <a:rPr lang="it-IT" dirty="0"/>
              <a:t>Lo Stato-Nazione:</a:t>
            </a:r>
          </a:p>
          <a:p>
            <a:pPr algn="l" fontAlgn="base"/>
            <a:r>
              <a:rPr lang="it-IT" dirty="0"/>
              <a:t>è l’unica struttura di associazione politica riconosciuta</a:t>
            </a:r>
          </a:p>
          <a:p>
            <a:pPr algn="l" fontAlgn="base"/>
            <a:r>
              <a:rPr lang="it-IT" dirty="0"/>
              <a:t>ha capacità di succedere a se stesso</a:t>
            </a:r>
          </a:p>
          <a:p>
            <a:pPr algn="l" fontAlgn="base"/>
            <a:r>
              <a:rPr lang="it-IT" dirty="0"/>
              <a:t>ha la forza di creare nuovi Stati</a:t>
            </a:r>
          </a:p>
          <a:p>
            <a:pPr algn="l" fontAlgn="base"/>
            <a:r>
              <a:rPr lang="it-IT" dirty="0"/>
              <a:t>permette forme di governo ad etnia dominante (ad es. Polonia, Danimarca, Giappone, Cina) o divise (ad es. Canada, Belgio)</a:t>
            </a:r>
          </a:p>
          <a:p>
            <a:pPr algn="l" fontAlgn="base"/>
            <a:r>
              <a:rPr lang="it-IT" dirty="0"/>
              <a:t>esprime regimi tanto democratici quanto autoritari</a:t>
            </a:r>
          </a:p>
          <a:p>
            <a:endParaRPr lang="it-IT" dirty="0"/>
          </a:p>
        </p:txBody>
      </p:sp>
    </p:spTree>
    <p:extLst>
      <p:ext uri="{BB962C8B-B14F-4D97-AF65-F5344CB8AC3E}">
        <p14:creationId xmlns:p14="http://schemas.microsoft.com/office/powerpoint/2010/main" val="3355198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58AE78-7E7B-4F9F-ADF6-07719575953B}"/>
              </a:ext>
            </a:extLst>
          </p:cNvPr>
          <p:cNvSpPr>
            <a:spLocks noGrp="1"/>
          </p:cNvSpPr>
          <p:nvPr>
            <p:ph type="title"/>
          </p:nvPr>
        </p:nvSpPr>
        <p:spPr/>
        <p:txBody>
          <a:bodyPr/>
          <a:lstStyle/>
          <a:p>
            <a:pPr algn="ctr"/>
            <a:r>
              <a:rPr lang="it-IT" dirty="0"/>
              <a:t>FINE DELLO STATO?</a:t>
            </a:r>
          </a:p>
        </p:txBody>
      </p:sp>
      <p:sp>
        <p:nvSpPr>
          <p:cNvPr id="3" name="Segnaposto contenuto 2">
            <a:extLst>
              <a:ext uri="{FF2B5EF4-FFF2-40B4-BE49-F238E27FC236}">
                <a16:creationId xmlns:a16="http://schemas.microsoft.com/office/drawing/2014/main" id="{67D5D2CA-1101-4767-A0BF-D40815FB9528}"/>
              </a:ext>
            </a:extLst>
          </p:cNvPr>
          <p:cNvSpPr>
            <a:spLocks noGrp="1"/>
          </p:cNvSpPr>
          <p:nvPr>
            <p:ph idx="1"/>
          </p:nvPr>
        </p:nvSpPr>
        <p:spPr/>
        <p:txBody>
          <a:bodyPr/>
          <a:lstStyle/>
          <a:p>
            <a:r>
              <a:rPr lang="it-IT" dirty="0"/>
              <a:t>I teorici della fine dello Stato trascurano una costante antropologica fondamentale: </a:t>
            </a:r>
            <a:r>
              <a:rPr lang="it-IT" dirty="0">
                <a:solidFill>
                  <a:srgbClr val="FF0000"/>
                </a:solidFill>
              </a:rPr>
              <a:t>BISOGNO UMANO DI APPARTENENZA AD UNA COMUNITA’ ED AD UN TERRITORIO</a:t>
            </a:r>
          </a:p>
          <a:p>
            <a:r>
              <a:rPr lang="it-IT" dirty="0"/>
              <a:t>Lo Stato non è defunto ma dimostra di sapersi adeguare alle nuove sfide, sublimando capacità prima sconosciute e trasformandosi in senso moderno rispetto alla realtà planetaria sia politica che economica (</a:t>
            </a:r>
            <a:r>
              <a:rPr lang="it-IT" b="1" dirty="0"/>
              <a:t>Gianfranco Lizza</a:t>
            </a:r>
            <a:r>
              <a:rPr lang="it-IT" dirty="0"/>
              <a:t>)</a:t>
            </a:r>
          </a:p>
          <a:p>
            <a:r>
              <a:rPr lang="it-IT" dirty="0"/>
              <a:t>Cambiamento poteri sul territorio ma Stato fondamentale</a:t>
            </a:r>
          </a:p>
          <a:p>
            <a:endParaRPr lang="it-IT" dirty="0"/>
          </a:p>
        </p:txBody>
      </p:sp>
    </p:spTree>
    <p:extLst>
      <p:ext uri="{BB962C8B-B14F-4D97-AF65-F5344CB8AC3E}">
        <p14:creationId xmlns:p14="http://schemas.microsoft.com/office/powerpoint/2010/main" val="593095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89CAB-5C39-4C4E-B56A-0C53164EE605}"/>
              </a:ext>
            </a:extLst>
          </p:cNvPr>
          <p:cNvSpPr>
            <a:spLocks noGrp="1"/>
          </p:cNvSpPr>
          <p:nvPr>
            <p:ph type="title"/>
          </p:nvPr>
        </p:nvSpPr>
        <p:spPr/>
        <p:txBody>
          <a:bodyPr/>
          <a:lstStyle/>
          <a:p>
            <a:pPr algn="ctr"/>
            <a:r>
              <a:rPr lang="it-IT" b="1" dirty="0"/>
              <a:t>CONFINI (BORDERS)</a:t>
            </a:r>
            <a:endParaRPr lang="it-IT" dirty="0"/>
          </a:p>
        </p:txBody>
      </p:sp>
      <p:sp>
        <p:nvSpPr>
          <p:cNvPr id="3" name="Segnaposto contenuto 2">
            <a:extLst>
              <a:ext uri="{FF2B5EF4-FFF2-40B4-BE49-F238E27FC236}">
                <a16:creationId xmlns:a16="http://schemas.microsoft.com/office/drawing/2014/main" id="{55EFE3FD-64CD-4142-8E43-1325295D77E3}"/>
              </a:ext>
            </a:extLst>
          </p:cNvPr>
          <p:cNvSpPr>
            <a:spLocks noGrp="1"/>
          </p:cNvSpPr>
          <p:nvPr>
            <p:ph idx="1"/>
          </p:nvPr>
        </p:nvSpPr>
        <p:spPr/>
        <p:txBody>
          <a:bodyPr>
            <a:normAutofit fontScale="92500" lnSpcReduction="10000"/>
          </a:bodyPr>
          <a:lstStyle/>
          <a:p>
            <a:pPr marL="0" indent="0">
              <a:buNone/>
            </a:pPr>
            <a:r>
              <a:rPr lang="it-IT" dirty="0"/>
              <a:t>Uno dei concetti fondamentali per i geografi politici</a:t>
            </a:r>
          </a:p>
          <a:p>
            <a:r>
              <a:rPr lang="it-IT" dirty="0"/>
              <a:t>Estraneità confini mondo antico e medievale</a:t>
            </a:r>
          </a:p>
          <a:p>
            <a:r>
              <a:rPr lang="it-IT" dirty="0"/>
              <a:t>Trattato di Westfalia (1648) = nascita STATI NAZIONALI</a:t>
            </a:r>
          </a:p>
          <a:p>
            <a:r>
              <a:rPr lang="it-IT" dirty="0"/>
              <a:t>1993: caduta barriere doganali CE / Cecoslovacchia</a:t>
            </a:r>
          </a:p>
          <a:p>
            <a:r>
              <a:rPr lang="it-IT" dirty="0"/>
              <a:t>Nel linguaggio corrente i termini confine e frontiera spesso sono usati come sinonimi pur essendo espressione di concetti differenti </a:t>
            </a:r>
          </a:p>
          <a:p>
            <a:r>
              <a:rPr lang="it-IT" dirty="0"/>
              <a:t>FRONTIERA: no linea statica ma fascia di territorio continuamente in movimento =&gt; gli inglesi parlano di BORDERS AND BORDERLANS</a:t>
            </a:r>
          </a:p>
          <a:p>
            <a:pPr marL="0" indent="0">
              <a:buNone/>
            </a:pPr>
            <a:endParaRPr lang="it-IT" dirty="0"/>
          </a:p>
        </p:txBody>
      </p:sp>
    </p:spTree>
    <p:extLst>
      <p:ext uri="{BB962C8B-B14F-4D97-AF65-F5344CB8AC3E}">
        <p14:creationId xmlns:p14="http://schemas.microsoft.com/office/powerpoint/2010/main" val="1523952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89CAB-5C39-4C4E-B56A-0C53164EE605}"/>
              </a:ext>
            </a:extLst>
          </p:cNvPr>
          <p:cNvSpPr>
            <a:spLocks noGrp="1"/>
          </p:cNvSpPr>
          <p:nvPr>
            <p:ph type="title"/>
          </p:nvPr>
        </p:nvSpPr>
        <p:spPr/>
        <p:txBody>
          <a:bodyPr/>
          <a:lstStyle/>
          <a:p>
            <a:pPr algn="ctr"/>
            <a:r>
              <a:rPr lang="it-IT" b="1" dirty="0"/>
              <a:t>CONFINI (BORDERS)</a:t>
            </a:r>
            <a:endParaRPr lang="it-IT" dirty="0"/>
          </a:p>
        </p:txBody>
      </p:sp>
      <p:sp>
        <p:nvSpPr>
          <p:cNvPr id="3" name="Segnaposto contenuto 2">
            <a:extLst>
              <a:ext uri="{FF2B5EF4-FFF2-40B4-BE49-F238E27FC236}">
                <a16:creationId xmlns:a16="http://schemas.microsoft.com/office/drawing/2014/main" id="{55EFE3FD-64CD-4142-8E43-1325295D77E3}"/>
              </a:ext>
            </a:extLst>
          </p:cNvPr>
          <p:cNvSpPr>
            <a:spLocks noGrp="1"/>
          </p:cNvSpPr>
          <p:nvPr>
            <p:ph idx="1"/>
          </p:nvPr>
        </p:nvSpPr>
        <p:spPr>
          <a:xfrm>
            <a:off x="205483" y="2114108"/>
            <a:ext cx="11986517" cy="4411236"/>
          </a:xfrm>
        </p:spPr>
        <p:txBody>
          <a:bodyPr>
            <a:normAutofit/>
          </a:bodyPr>
          <a:lstStyle/>
          <a:p>
            <a:r>
              <a:rPr lang="it-IT" dirty="0"/>
              <a:t>Confini Stati amici: staticità elevata</a:t>
            </a:r>
          </a:p>
          <a:p>
            <a:r>
              <a:rPr lang="it-IT" dirty="0"/>
              <a:t>Confini Stati nemici: staticità elevatissima</a:t>
            </a:r>
          </a:p>
          <a:p>
            <a:r>
              <a:rPr lang="it-IT" dirty="0"/>
              <a:t>XX secolo: modifica valenza strategica</a:t>
            </a:r>
          </a:p>
          <a:p>
            <a:r>
              <a:rPr lang="it-IT" dirty="0"/>
              <a:t>Permeabilità e valicabilità dipendono dai rapporti tra gli Stati confinanti =&gt; frutto di compromesso</a:t>
            </a:r>
          </a:p>
          <a:p>
            <a:r>
              <a:rPr lang="it-IT" dirty="0"/>
              <a:t>Importanza ed efficacia di un confine dipendono dalla coincidenza o meno di esso con i confini di un ecumene ideologico (Kristof)</a:t>
            </a:r>
          </a:p>
          <a:p>
            <a:r>
              <a:rPr lang="it-IT" dirty="0"/>
              <a:t>Disgregazione mondo comunista</a:t>
            </a:r>
          </a:p>
          <a:p>
            <a:endParaRPr lang="it-IT" u="sng" dirty="0"/>
          </a:p>
          <a:p>
            <a:pPr marL="0" indent="0">
              <a:buNone/>
            </a:pPr>
            <a:endParaRPr lang="it-IT" dirty="0"/>
          </a:p>
        </p:txBody>
      </p:sp>
    </p:spTree>
    <p:extLst>
      <p:ext uri="{BB962C8B-B14F-4D97-AF65-F5344CB8AC3E}">
        <p14:creationId xmlns:p14="http://schemas.microsoft.com/office/powerpoint/2010/main" val="2034409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89CAB-5C39-4C4E-B56A-0C53164EE605}"/>
              </a:ext>
            </a:extLst>
          </p:cNvPr>
          <p:cNvSpPr>
            <a:spLocks noGrp="1"/>
          </p:cNvSpPr>
          <p:nvPr>
            <p:ph type="title"/>
          </p:nvPr>
        </p:nvSpPr>
        <p:spPr/>
        <p:txBody>
          <a:bodyPr/>
          <a:lstStyle/>
          <a:p>
            <a:pPr algn="ctr"/>
            <a:r>
              <a:rPr lang="it-IT" b="1" dirty="0"/>
              <a:t>CONFINI (BORDERS)</a:t>
            </a:r>
            <a:endParaRPr lang="it-IT" dirty="0"/>
          </a:p>
        </p:txBody>
      </p:sp>
      <p:sp>
        <p:nvSpPr>
          <p:cNvPr id="3" name="Segnaposto contenuto 2">
            <a:extLst>
              <a:ext uri="{FF2B5EF4-FFF2-40B4-BE49-F238E27FC236}">
                <a16:creationId xmlns:a16="http://schemas.microsoft.com/office/drawing/2014/main" id="{55EFE3FD-64CD-4142-8E43-1325295D77E3}"/>
              </a:ext>
            </a:extLst>
          </p:cNvPr>
          <p:cNvSpPr>
            <a:spLocks noGrp="1"/>
          </p:cNvSpPr>
          <p:nvPr>
            <p:ph idx="1"/>
          </p:nvPr>
        </p:nvSpPr>
        <p:spPr>
          <a:xfrm>
            <a:off x="503434" y="1941816"/>
            <a:ext cx="11688566" cy="4799552"/>
          </a:xfrm>
        </p:spPr>
        <p:txBody>
          <a:bodyPr>
            <a:normAutofit fontScale="85000" lnSpcReduction="20000"/>
          </a:bodyPr>
          <a:lstStyle/>
          <a:p>
            <a:r>
              <a:rPr lang="it-IT" dirty="0"/>
              <a:t>Raffestin individua 3 fasi nella definizione di un confine (che egli chiama frontiera):</a:t>
            </a:r>
          </a:p>
          <a:p>
            <a:pPr marL="514350" indent="-514350">
              <a:buAutoNum type="arabicParenR"/>
            </a:pPr>
            <a:r>
              <a:rPr lang="it-IT" dirty="0"/>
              <a:t>definizione: effettuata tramite accordi politici o trattati internazionali</a:t>
            </a:r>
          </a:p>
          <a:p>
            <a:pPr marL="514350" indent="-514350">
              <a:buAutoNum type="arabicParenR"/>
            </a:pPr>
            <a:r>
              <a:rPr lang="it-IT" dirty="0"/>
              <a:t>Delimitazione: effettuata dai cartografi che disegnano i confini delle entità territoriali</a:t>
            </a:r>
          </a:p>
          <a:p>
            <a:pPr marL="514350" indent="-514350">
              <a:buAutoNum type="arabicParenR"/>
            </a:pPr>
            <a:r>
              <a:rPr lang="it-IT" dirty="0"/>
              <a:t>Demarcazione: effettuata sul terreno e che deve far coincidere carta e territorio</a:t>
            </a:r>
          </a:p>
          <a:p>
            <a:pPr marL="0" indent="0">
              <a:buNone/>
            </a:pPr>
            <a:endParaRPr lang="it-IT" dirty="0"/>
          </a:p>
          <a:p>
            <a:pPr marL="0" indent="0">
              <a:buNone/>
            </a:pPr>
            <a:r>
              <a:rPr lang="it-IT" dirty="0"/>
              <a:t>Evoluzione concetto di confine</a:t>
            </a:r>
          </a:p>
          <a:p>
            <a:pPr marL="0" indent="0">
              <a:buNone/>
            </a:pPr>
            <a:endParaRPr lang="it-IT" dirty="0"/>
          </a:p>
          <a:p>
            <a:r>
              <a:rPr lang="it-IT" u="sng" dirty="0"/>
              <a:t>I fattori in grado di influenzare i nuovi assetti confinari </a:t>
            </a:r>
            <a:r>
              <a:rPr lang="it-IT" dirty="0"/>
              <a:t>sono 2:</a:t>
            </a:r>
          </a:p>
          <a:p>
            <a:pPr marL="514350" indent="-514350">
              <a:buAutoNum type="arabicParenR"/>
            </a:pPr>
            <a:r>
              <a:rPr lang="it-IT" dirty="0"/>
              <a:t>FATTORE ETNICO</a:t>
            </a:r>
          </a:p>
          <a:p>
            <a:pPr marL="514350" indent="-514350">
              <a:buAutoNum type="arabicParenR"/>
            </a:pPr>
            <a:r>
              <a:rPr lang="it-IT" dirty="0"/>
              <a:t>FATTORE ECONOMICO</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385136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6166E-DA18-4C12-A331-54EF2FB90908}"/>
              </a:ext>
            </a:extLst>
          </p:cNvPr>
          <p:cNvSpPr>
            <a:spLocks noGrp="1"/>
          </p:cNvSpPr>
          <p:nvPr>
            <p:ph type="title"/>
          </p:nvPr>
        </p:nvSpPr>
        <p:spPr/>
        <p:txBody>
          <a:bodyPr/>
          <a:lstStyle/>
          <a:p>
            <a:pPr algn="ctr"/>
            <a:r>
              <a:rPr lang="it-IT" b="1" dirty="0"/>
              <a:t>CONFINI (BORDERS)</a:t>
            </a:r>
            <a:endParaRPr lang="it-IT" dirty="0"/>
          </a:p>
        </p:txBody>
      </p:sp>
      <p:sp>
        <p:nvSpPr>
          <p:cNvPr id="3" name="Segnaposto contenuto 2">
            <a:extLst>
              <a:ext uri="{FF2B5EF4-FFF2-40B4-BE49-F238E27FC236}">
                <a16:creationId xmlns:a16="http://schemas.microsoft.com/office/drawing/2014/main" id="{FA1EE8E3-B6ED-4167-B7D0-8216F90FD757}"/>
              </a:ext>
            </a:extLst>
          </p:cNvPr>
          <p:cNvSpPr>
            <a:spLocks noGrp="1"/>
          </p:cNvSpPr>
          <p:nvPr>
            <p:ph idx="1"/>
          </p:nvPr>
        </p:nvSpPr>
        <p:spPr/>
        <p:txBody>
          <a:bodyPr>
            <a:normAutofit fontScale="92500" lnSpcReduction="10000"/>
          </a:bodyPr>
          <a:lstStyle/>
          <a:p>
            <a:pPr marL="0" indent="0" algn="ctr">
              <a:buNone/>
            </a:pPr>
            <a:r>
              <a:rPr lang="it-IT" dirty="0"/>
              <a:t>OGGI Stati «sviluppati» =&gt; collaborazione – cooperazione transfrontaliera </a:t>
            </a:r>
          </a:p>
          <a:p>
            <a:pPr marL="0" indent="0">
              <a:buNone/>
            </a:pPr>
            <a:endParaRPr lang="it-IT" dirty="0"/>
          </a:p>
          <a:p>
            <a:pPr marL="0" indent="0" algn="ctr">
              <a:buNone/>
            </a:pPr>
            <a:endParaRPr lang="it-IT" dirty="0"/>
          </a:p>
          <a:p>
            <a:pPr marL="0" indent="0" algn="ctr">
              <a:buNone/>
            </a:pPr>
            <a:r>
              <a:rPr lang="it-IT" dirty="0"/>
              <a:t>FRONTIERA cessa di essere momento di divisione per divenire catalizzatore di fattori di crescita</a:t>
            </a:r>
          </a:p>
          <a:p>
            <a:pPr marL="0" indent="0" algn="ctr">
              <a:buNone/>
            </a:pPr>
            <a:endParaRPr lang="it-IT" dirty="0"/>
          </a:p>
          <a:p>
            <a:pPr marL="0" indent="0" algn="ctr">
              <a:buNone/>
            </a:pPr>
            <a:endParaRPr lang="it-IT" dirty="0"/>
          </a:p>
          <a:p>
            <a:pPr marL="0" indent="0" algn="ctr">
              <a:buNone/>
            </a:pPr>
            <a:r>
              <a:rPr lang="it-IT" dirty="0"/>
              <a:t>EUROREGIONI</a:t>
            </a:r>
          </a:p>
          <a:p>
            <a:endParaRPr lang="it-IT" dirty="0"/>
          </a:p>
        </p:txBody>
      </p:sp>
      <p:sp>
        <p:nvSpPr>
          <p:cNvPr id="4" name="Freccia in giù 3">
            <a:extLst>
              <a:ext uri="{FF2B5EF4-FFF2-40B4-BE49-F238E27FC236}">
                <a16:creationId xmlns:a16="http://schemas.microsoft.com/office/drawing/2014/main" id="{E3A8605E-A470-4B33-82DE-B92BA9040F01}"/>
              </a:ext>
            </a:extLst>
          </p:cNvPr>
          <p:cNvSpPr/>
          <p:nvPr/>
        </p:nvSpPr>
        <p:spPr>
          <a:xfrm>
            <a:off x="5582764" y="3142396"/>
            <a:ext cx="484632" cy="573207"/>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FFF8D024-FBA3-4CEE-BFFE-D1DFBBA2F2BF}"/>
              </a:ext>
            </a:extLst>
          </p:cNvPr>
          <p:cNvSpPr/>
          <p:nvPr/>
        </p:nvSpPr>
        <p:spPr>
          <a:xfrm>
            <a:off x="5685113" y="4734974"/>
            <a:ext cx="484632" cy="573207"/>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85504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6166E-DA18-4C12-A331-54EF2FB90908}"/>
              </a:ext>
            </a:extLst>
          </p:cNvPr>
          <p:cNvSpPr>
            <a:spLocks noGrp="1"/>
          </p:cNvSpPr>
          <p:nvPr>
            <p:ph type="title"/>
          </p:nvPr>
        </p:nvSpPr>
        <p:spPr/>
        <p:txBody>
          <a:bodyPr/>
          <a:lstStyle/>
          <a:p>
            <a:pPr algn="ctr"/>
            <a:r>
              <a:rPr lang="it-IT" b="1" dirty="0"/>
              <a:t>CONFINI (BORDERS)</a:t>
            </a:r>
            <a:endParaRPr lang="it-IT" dirty="0"/>
          </a:p>
        </p:txBody>
      </p:sp>
      <p:sp>
        <p:nvSpPr>
          <p:cNvPr id="3" name="Segnaposto contenuto 2">
            <a:extLst>
              <a:ext uri="{FF2B5EF4-FFF2-40B4-BE49-F238E27FC236}">
                <a16:creationId xmlns:a16="http://schemas.microsoft.com/office/drawing/2014/main" id="{FA1EE8E3-B6ED-4167-B7D0-8216F90FD757}"/>
              </a:ext>
            </a:extLst>
          </p:cNvPr>
          <p:cNvSpPr>
            <a:spLocks noGrp="1"/>
          </p:cNvSpPr>
          <p:nvPr>
            <p:ph idx="1"/>
          </p:nvPr>
        </p:nvSpPr>
        <p:spPr/>
        <p:txBody>
          <a:bodyPr>
            <a:normAutofit fontScale="92500" lnSpcReduction="10000"/>
          </a:bodyPr>
          <a:lstStyle/>
          <a:p>
            <a:pPr marL="0" indent="0" algn="ctr">
              <a:buNone/>
            </a:pPr>
            <a:r>
              <a:rPr lang="it-IT" dirty="0"/>
              <a:t>Integrazione economica e conseguente </a:t>
            </a:r>
            <a:r>
              <a:rPr lang="it-IT" b="1" dirty="0"/>
              <a:t>processo di defunzionalizzazione dei confini</a:t>
            </a:r>
            <a:endParaRPr lang="it-IT" dirty="0"/>
          </a:p>
          <a:p>
            <a:pPr marL="0" indent="0">
              <a:buNone/>
            </a:pPr>
            <a:endParaRPr lang="it-IT" dirty="0"/>
          </a:p>
          <a:p>
            <a:pPr marL="0" indent="0">
              <a:buNone/>
            </a:pPr>
            <a:endParaRPr lang="it-IT" dirty="0"/>
          </a:p>
          <a:p>
            <a:pPr marL="0" indent="0" algn="ctr">
              <a:buNone/>
            </a:pPr>
            <a:r>
              <a:rPr lang="it-IT" dirty="0"/>
              <a:t>Importanti per lo sviluppo della pace dai popoli</a:t>
            </a:r>
          </a:p>
          <a:p>
            <a:pPr marL="0" indent="0">
              <a:buNone/>
            </a:pPr>
            <a:endParaRPr lang="it-IT" dirty="0"/>
          </a:p>
          <a:p>
            <a:pPr marL="0" indent="0">
              <a:buNone/>
            </a:pPr>
            <a:r>
              <a:rPr lang="it-IT" dirty="0"/>
              <a:t>Oggi in discussione più che il confine è il concetto di confine</a:t>
            </a:r>
          </a:p>
          <a:p>
            <a:pPr marL="0" indent="0" algn="ctr">
              <a:buNone/>
            </a:pPr>
            <a:endParaRPr lang="it-IT" dirty="0"/>
          </a:p>
          <a:p>
            <a:pPr marL="0" indent="0" algn="ctr">
              <a:buNone/>
            </a:pPr>
            <a:r>
              <a:rPr lang="it-IT" dirty="0"/>
              <a:t>Area di confine (bordenland)</a:t>
            </a:r>
          </a:p>
          <a:p>
            <a:endParaRPr lang="it-IT" dirty="0"/>
          </a:p>
        </p:txBody>
      </p:sp>
      <p:sp>
        <p:nvSpPr>
          <p:cNvPr id="4" name="Freccia in giù 3">
            <a:extLst>
              <a:ext uri="{FF2B5EF4-FFF2-40B4-BE49-F238E27FC236}">
                <a16:creationId xmlns:a16="http://schemas.microsoft.com/office/drawing/2014/main" id="{E3A8605E-A470-4B33-82DE-B92BA9040F01}"/>
              </a:ext>
            </a:extLst>
          </p:cNvPr>
          <p:cNvSpPr/>
          <p:nvPr/>
        </p:nvSpPr>
        <p:spPr>
          <a:xfrm>
            <a:off x="5418377" y="3037288"/>
            <a:ext cx="484632" cy="573207"/>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FFF8D024-FBA3-4CEE-BFFE-D1DFBBA2F2BF}"/>
              </a:ext>
            </a:extLst>
          </p:cNvPr>
          <p:cNvSpPr/>
          <p:nvPr/>
        </p:nvSpPr>
        <p:spPr>
          <a:xfrm>
            <a:off x="5456824" y="5214099"/>
            <a:ext cx="484632" cy="573207"/>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4752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3555A-09CF-36A3-4389-74F35C805D70}"/>
              </a:ext>
            </a:extLst>
          </p:cNvPr>
          <p:cNvSpPr>
            <a:spLocks noGrp="1"/>
          </p:cNvSpPr>
          <p:nvPr>
            <p:ph type="title"/>
          </p:nvPr>
        </p:nvSpPr>
        <p:spPr/>
        <p:txBody>
          <a:bodyPr/>
          <a:lstStyle/>
          <a:p>
            <a:r>
              <a:rPr lang="it-IT" dirty="0"/>
              <a:t>Cosa possono offrire i geografi allo studio dello Stato?</a:t>
            </a:r>
          </a:p>
        </p:txBody>
      </p:sp>
      <p:sp>
        <p:nvSpPr>
          <p:cNvPr id="3" name="Segnaposto contenuto 2">
            <a:extLst>
              <a:ext uri="{FF2B5EF4-FFF2-40B4-BE49-F238E27FC236}">
                <a16:creationId xmlns:a16="http://schemas.microsoft.com/office/drawing/2014/main" id="{628E1283-3663-3629-6DCB-DD1FE6062847}"/>
              </a:ext>
            </a:extLst>
          </p:cNvPr>
          <p:cNvSpPr>
            <a:spLocks noGrp="1"/>
          </p:cNvSpPr>
          <p:nvPr>
            <p:ph idx="1"/>
          </p:nvPr>
        </p:nvSpPr>
        <p:spPr/>
        <p:txBody>
          <a:bodyPr>
            <a:normAutofit fontScale="92500" lnSpcReduction="20000"/>
          </a:bodyPr>
          <a:lstStyle/>
          <a:p>
            <a:pPr marL="0" indent="0">
              <a:buNone/>
            </a:pPr>
            <a:r>
              <a:rPr lang="it-IT" dirty="0"/>
              <a:t>Esistono almeno 3 dimensioni:</a:t>
            </a:r>
          </a:p>
          <a:p>
            <a:pPr marL="514350" indent="-514350">
              <a:buAutoNum type="arabicParenR"/>
            </a:pPr>
            <a:r>
              <a:rPr lang="it-IT" dirty="0"/>
              <a:t>Possono aiutare a capire che gli Stati, se considerati su scala globale, sono diversi in relazione all’area geografica di riferimento (es. differenza Stati del Nord e del Sud- Wallerstein)</a:t>
            </a:r>
          </a:p>
          <a:p>
            <a:pPr marL="514350" indent="-514350">
              <a:buAutoNum type="arabicParenR"/>
            </a:pPr>
            <a:r>
              <a:rPr lang="it-IT" dirty="0"/>
              <a:t>Possono far luce sulla disparità degli effetti di determinate politiche nelle varie regioni di uno stesso stato  (es. politiche territoriali, politiche urbane, politiche energetiche…)</a:t>
            </a:r>
          </a:p>
          <a:p>
            <a:pPr marL="514350" indent="-514350">
              <a:buAutoNum type="arabicParenR"/>
            </a:pPr>
            <a:r>
              <a:rPr lang="it-IT" dirty="0"/>
              <a:t>Possono aiutare a comprendere lo Stato come una istituzione che esercita il proprio potere entro un territorio delimitato (es. confini esterni ed interni- territorialità e cartografia- censimenti- elezioni…)</a:t>
            </a:r>
          </a:p>
        </p:txBody>
      </p:sp>
    </p:spTree>
    <p:extLst>
      <p:ext uri="{BB962C8B-B14F-4D97-AF65-F5344CB8AC3E}">
        <p14:creationId xmlns:p14="http://schemas.microsoft.com/office/powerpoint/2010/main" val="3190366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FEC74-1A04-4B59-A31D-934FD297885B}"/>
              </a:ext>
            </a:extLst>
          </p:cNvPr>
          <p:cNvSpPr>
            <a:spLocks noGrp="1"/>
          </p:cNvSpPr>
          <p:nvPr>
            <p:ph type="title"/>
          </p:nvPr>
        </p:nvSpPr>
        <p:spPr/>
        <p:txBody>
          <a:bodyPr/>
          <a:lstStyle/>
          <a:p>
            <a:pPr algn="ctr"/>
            <a:r>
              <a:rPr lang="it-IT" dirty="0"/>
              <a:t>TIPOLOGIE DI CONFINI</a:t>
            </a:r>
          </a:p>
        </p:txBody>
      </p:sp>
      <p:sp>
        <p:nvSpPr>
          <p:cNvPr id="3" name="Segnaposto contenuto 2">
            <a:extLst>
              <a:ext uri="{FF2B5EF4-FFF2-40B4-BE49-F238E27FC236}">
                <a16:creationId xmlns:a16="http://schemas.microsoft.com/office/drawing/2014/main" id="{5E9EF9EC-4B18-4300-839C-B5F1F94B7047}"/>
              </a:ext>
            </a:extLst>
          </p:cNvPr>
          <p:cNvSpPr>
            <a:spLocks noGrp="1"/>
          </p:cNvSpPr>
          <p:nvPr>
            <p:ph idx="1"/>
          </p:nvPr>
        </p:nvSpPr>
        <p:spPr/>
        <p:txBody>
          <a:bodyPr>
            <a:normAutofit fontScale="85000" lnSpcReduction="20000"/>
          </a:bodyPr>
          <a:lstStyle/>
          <a:p>
            <a:pPr marL="514350" indent="-514350">
              <a:buAutoNum type="arabicParenR"/>
            </a:pPr>
            <a:r>
              <a:rPr lang="it-IT" dirty="0"/>
              <a:t>CONFINI NATURALI: monti mari, fiumi</a:t>
            </a:r>
          </a:p>
          <a:p>
            <a:pPr marL="514350" indent="-514350">
              <a:buAutoNum type="arabicParenR"/>
            </a:pPr>
            <a:endParaRPr lang="it-IT" dirty="0"/>
          </a:p>
          <a:p>
            <a:pPr marL="514350" indent="-514350">
              <a:buAutoNum type="arabicParenR"/>
            </a:pPr>
            <a:r>
              <a:rPr lang="it-IT" dirty="0"/>
              <a:t>CONFINI GEOMETRICI: meridiani o paralleli (Africa- Corea)</a:t>
            </a:r>
          </a:p>
          <a:p>
            <a:pPr marL="514350" indent="-514350">
              <a:buAutoNum type="arabicParenR"/>
            </a:pPr>
            <a:endParaRPr lang="it-IT" dirty="0"/>
          </a:p>
          <a:p>
            <a:pPr marL="514350" indent="-514350">
              <a:buAutoNum type="arabicParenR"/>
            </a:pPr>
            <a:r>
              <a:rPr lang="it-IT" dirty="0"/>
              <a:t>CONFINI ANTECEDENTI: precedenti allo sviluppo culturale della comunità di un territorio (Australia – Canada e Alaska – Africa)</a:t>
            </a:r>
          </a:p>
          <a:p>
            <a:pPr marL="0" indent="0">
              <a:buNone/>
            </a:pPr>
            <a:endParaRPr lang="it-IT" dirty="0"/>
          </a:p>
          <a:p>
            <a:pPr marL="0" indent="0">
              <a:buNone/>
            </a:pPr>
            <a:r>
              <a:rPr lang="it-IT" dirty="0"/>
              <a:t> Concetto importante per capire i conflitti etnici</a:t>
            </a:r>
          </a:p>
          <a:p>
            <a:pPr marL="0" indent="0">
              <a:buNone/>
            </a:pPr>
            <a:endParaRPr lang="it-IT" dirty="0"/>
          </a:p>
          <a:p>
            <a:pPr marL="0" indent="0">
              <a:buNone/>
            </a:pPr>
            <a:r>
              <a:rPr lang="it-IT" dirty="0"/>
              <a:t>4)    CONFINI SUSSEGUENTI: India/Pakistan</a:t>
            </a:r>
          </a:p>
          <a:p>
            <a:endParaRPr lang="it-IT" dirty="0"/>
          </a:p>
        </p:txBody>
      </p:sp>
    </p:spTree>
    <p:extLst>
      <p:ext uri="{BB962C8B-B14F-4D97-AF65-F5344CB8AC3E}">
        <p14:creationId xmlns:p14="http://schemas.microsoft.com/office/powerpoint/2010/main" val="2523329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72550B-9620-4E58-9706-E6EFEE296830}"/>
              </a:ext>
            </a:extLst>
          </p:cNvPr>
          <p:cNvSpPr>
            <a:spLocks noGrp="1"/>
          </p:cNvSpPr>
          <p:nvPr>
            <p:ph type="title"/>
          </p:nvPr>
        </p:nvSpPr>
        <p:spPr/>
        <p:txBody>
          <a:bodyPr/>
          <a:lstStyle/>
          <a:p>
            <a:pPr algn="ctr"/>
            <a:r>
              <a:rPr lang="it-IT" b="1" dirty="0"/>
              <a:t>CONFINI NATURALI </a:t>
            </a:r>
            <a:endParaRPr lang="it-IT" dirty="0"/>
          </a:p>
        </p:txBody>
      </p:sp>
      <p:sp>
        <p:nvSpPr>
          <p:cNvPr id="3" name="Segnaposto contenuto 2">
            <a:extLst>
              <a:ext uri="{FF2B5EF4-FFF2-40B4-BE49-F238E27FC236}">
                <a16:creationId xmlns:a16="http://schemas.microsoft.com/office/drawing/2014/main" id="{EC53DBB5-16AB-44E3-9CFC-8B91119D359E}"/>
              </a:ext>
            </a:extLst>
          </p:cNvPr>
          <p:cNvSpPr>
            <a:spLocks noGrp="1"/>
          </p:cNvSpPr>
          <p:nvPr>
            <p:ph idx="1"/>
          </p:nvPr>
        </p:nvSpPr>
        <p:spPr/>
        <p:txBody>
          <a:bodyPr>
            <a:normAutofit lnSpcReduction="10000"/>
          </a:bodyPr>
          <a:lstStyle/>
          <a:p>
            <a:pPr marL="514350" indent="-514350">
              <a:buAutoNum type="arabicParenR"/>
            </a:pPr>
            <a:r>
              <a:rPr lang="it-IT" dirty="0"/>
              <a:t>CATENE MONTUOSE =&gt; in realtà unicum culturale (Tirolo) / Cile e Argentina</a:t>
            </a:r>
          </a:p>
          <a:p>
            <a:pPr marL="514350" indent="-514350">
              <a:buAutoNum type="arabicParenR"/>
            </a:pPr>
            <a:r>
              <a:rPr lang="it-IT" dirty="0"/>
              <a:t>FIUMI: - se navigabili =&gt; confine segue linea massima profondità</a:t>
            </a:r>
          </a:p>
          <a:p>
            <a:pPr marL="0" indent="0">
              <a:buNone/>
            </a:pPr>
            <a:r>
              <a:rPr lang="it-IT" dirty="0"/>
              <a:t>                   - se non navigabili =&gt; linea mediana</a:t>
            </a:r>
          </a:p>
          <a:p>
            <a:pPr marL="514350" indent="-514350">
              <a:buAutoNum type="arabicParenR" startAt="3"/>
            </a:pPr>
            <a:r>
              <a:rPr lang="it-IT" dirty="0"/>
              <a:t>LAGHI: linea mediana =&gt; termine suscettibile di diverse             interpretazioni (lago in due parti, linea tracciata fra punti equidistanti…) =&gt; compromesso inevitabile</a:t>
            </a:r>
          </a:p>
          <a:p>
            <a:pPr marL="514350" indent="-514350">
              <a:buAutoNum type="arabicParenR" startAt="3"/>
            </a:pPr>
            <a:r>
              <a:rPr lang="it-IT" dirty="0"/>
              <a:t>DESERTI/FORESTE/PALUDI: terra di nessuno</a:t>
            </a:r>
          </a:p>
          <a:p>
            <a:endParaRPr lang="it-IT" dirty="0"/>
          </a:p>
        </p:txBody>
      </p:sp>
    </p:spTree>
    <p:extLst>
      <p:ext uri="{BB962C8B-B14F-4D97-AF65-F5344CB8AC3E}">
        <p14:creationId xmlns:p14="http://schemas.microsoft.com/office/powerpoint/2010/main" val="4100278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58C21-73D6-458F-BD0E-32C4088BBB5F}"/>
              </a:ext>
            </a:extLst>
          </p:cNvPr>
          <p:cNvSpPr>
            <a:spLocks noGrp="1"/>
          </p:cNvSpPr>
          <p:nvPr>
            <p:ph type="title"/>
          </p:nvPr>
        </p:nvSpPr>
        <p:spPr/>
        <p:txBody>
          <a:bodyPr/>
          <a:lstStyle/>
          <a:p>
            <a:pPr algn="ctr"/>
            <a:r>
              <a:rPr lang="it-IT" dirty="0"/>
              <a:t>CONFINI AEREI</a:t>
            </a:r>
          </a:p>
        </p:txBody>
      </p:sp>
      <p:sp>
        <p:nvSpPr>
          <p:cNvPr id="3" name="Segnaposto contenuto 2">
            <a:extLst>
              <a:ext uri="{FF2B5EF4-FFF2-40B4-BE49-F238E27FC236}">
                <a16:creationId xmlns:a16="http://schemas.microsoft.com/office/drawing/2014/main" id="{99C82656-F5A2-43F1-89EA-34EFE515F538}"/>
              </a:ext>
            </a:extLst>
          </p:cNvPr>
          <p:cNvSpPr>
            <a:spLocks noGrp="1"/>
          </p:cNvSpPr>
          <p:nvPr>
            <p:ph idx="1"/>
          </p:nvPr>
        </p:nvSpPr>
        <p:spPr/>
        <p:txBody>
          <a:bodyPr/>
          <a:lstStyle/>
          <a:p>
            <a:pPr marL="514350" indent="-514350">
              <a:buAutoNum type="arabicParenR"/>
            </a:pPr>
            <a:r>
              <a:rPr lang="it-IT" dirty="0"/>
              <a:t>STATO =&gt; bassi tratti atmosfera solcati da aerei</a:t>
            </a:r>
          </a:p>
          <a:p>
            <a:pPr marL="514350" indent="-514350">
              <a:buAutoNum type="arabicParenR"/>
            </a:pPr>
            <a:endParaRPr lang="it-IT" dirty="0"/>
          </a:p>
          <a:p>
            <a:pPr marL="514350" indent="-514350">
              <a:buAutoNum type="arabicParenR"/>
            </a:pPr>
            <a:endParaRPr lang="it-IT" dirty="0"/>
          </a:p>
          <a:p>
            <a:pPr marL="514350" indent="-514350">
              <a:buAutoNum type="arabicParenR"/>
            </a:pPr>
            <a:endParaRPr lang="it-IT" dirty="0"/>
          </a:p>
          <a:p>
            <a:pPr marL="514350" indent="-514350">
              <a:buAutoNum type="arabicParenR"/>
            </a:pPr>
            <a:r>
              <a:rPr lang="it-IT" dirty="0"/>
              <a:t>SPAZI COSMICI =&gt; problema aperto</a:t>
            </a:r>
          </a:p>
          <a:p>
            <a:endParaRPr lang="it-IT" dirty="0"/>
          </a:p>
        </p:txBody>
      </p:sp>
    </p:spTree>
    <p:extLst>
      <p:ext uri="{BB962C8B-B14F-4D97-AF65-F5344CB8AC3E}">
        <p14:creationId xmlns:p14="http://schemas.microsoft.com/office/powerpoint/2010/main" val="2427761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CA79E-CDFC-4654-972A-117661652AB0}"/>
              </a:ext>
            </a:extLst>
          </p:cNvPr>
          <p:cNvSpPr>
            <a:spLocks noGrp="1"/>
          </p:cNvSpPr>
          <p:nvPr>
            <p:ph type="title"/>
          </p:nvPr>
        </p:nvSpPr>
        <p:spPr/>
        <p:txBody>
          <a:bodyPr/>
          <a:lstStyle/>
          <a:p>
            <a:pPr algn="ctr"/>
            <a:r>
              <a:rPr lang="it-IT" dirty="0"/>
              <a:t>ACQUE TERRITORIALI</a:t>
            </a:r>
          </a:p>
        </p:txBody>
      </p:sp>
      <p:sp>
        <p:nvSpPr>
          <p:cNvPr id="3" name="Segnaposto contenuto 2">
            <a:extLst>
              <a:ext uri="{FF2B5EF4-FFF2-40B4-BE49-F238E27FC236}">
                <a16:creationId xmlns:a16="http://schemas.microsoft.com/office/drawing/2014/main" id="{527FA003-9C09-416B-934A-76D704F69579}"/>
              </a:ext>
            </a:extLst>
          </p:cNvPr>
          <p:cNvSpPr>
            <a:spLocks noGrp="1"/>
          </p:cNvSpPr>
          <p:nvPr>
            <p:ph idx="1"/>
          </p:nvPr>
        </p:nvSpPr>
        <p:spPr>
          <a:xfrm>
            <a:off x="164387" y="1982912"/>
            <a:ext cx="11702265" cy="4974480"/>
          </a:xfrm>
        </p:spPr>
        <p:txBody>
          <a:bodyPr>
            <a:normAutofit lnSpcReduction="10000"/>
          </a:bodyPr>
          <a:lstStyle/>
          <a:p>
            <a:pPr algn="l"/>
            <a:r>
              <a:rPr lang="it-IT" dirty="0"/>
              <a:t>RISORSE ECONOMICHE E DIFESA</a:t>
            </a:r>
          </a:p>
          <a:p>
            <a:pPr algn="l"/>
            <a:r>
              <a:rPr lang="it-IT" dirty="0"/>
              <a:t>Ratzel</a:t>
            </a:r>
          </a:p>
          <a:p>
            <a:pPr algn="l"/>
            <a:r>
              <a:rPr lang="it-IT" dirty="0"/>
              <a:t>ITALIA= mare territoriale 12 miglia</a:t>
            </a:r>
          </a:p>
          <a:p>
            <a:pPr algn="l"/>
            <a:r>
              <a:rPr lang="it-IT" dirty="0"/>
              <a:t>CONFERENZA GINEVRA 1958: principi guida no regole precise</a:t>
            </a:r>
          </a:p>
          <a:p>
            <a:pPr algn="l"/>
            <a:r>
              <a:rPr lang="it-IT" dirty="0"/>
              <a:t>BAIE/ESTUARI: regola del semicerchio</a:t>
            </a:r>
          </a:p>
          <a:p>
            <a:pPr algn="l"/>
            <a:r>
              <a:rPr lang="it-IT" dirty="0"/>
              <a:t>PIATTAFORMA CONTINENTALE/SCARPATA CONTINENTALE</a:t>
            </a:r>
          </a:p>
          <a:p>
            <a:pPr algn="l"/>
            <a:r>
              <a:rPr lang="it-IT" dirty="0"/>
              <a:t>MONTEGO BAY 1982 = zona economica esclusiva fino a 200 miglia</a:t>
            </a:r>
          </a:p>
          <a:p>
            <a:pPr algn="l"/>
            <a:endParaRPr lang="it-IT" dirty="0"/>
          </a:p>
          <a:p>
            <a:pPr marL="0" indent="0">
              <a:buNone/>
            </a:pPr>
            <a:r>
              <a:rPr lang="it-IT" dirty="0"/>
              <a:t>                                  Riduzione mare aperto</a:t>
            </a:r>
          </a:p>
          <a:p>
            <a:pPr marL="0" indent="0" algn="ctr">
              <a:buNone/>
            </a:pPr>
            <a:r>
              <a:rPr lang="it-IT" dirty="0"/>
              <a:t>Problemi e scontri (Falkland tra Gran Bretagna e Argentina)</a:t>
            </a:r>
          </a:p>
          <a:p>
            <a:endParaRPr lang="it-IT" dirty="0"/>
          </a:p>
        </p:txBody>
      </p:sp>
      <p:sp>
        <p:nvSpPr>
          <p:cNvPr id="4" name="Freccia in giù 3">
            <a:extLst>
              <a:ext uri="{FF2B5EF4-FFF2-40B4-BE49-F238E27FC236}">
                <a16:creationId xmlns:a16="http://schemas.microsoft.com/office/drawing/2014/main" id="{100BDAFC-AA30-4C76-8FCC-0DC9F0985023}"/>
              </a:ext>
            </a:extLst>
          </p:cNvPr>
          <p:cNvSpPr/>
          <p:nvPr/>
        </p:nvSpPr>
        <p:spPr>
          <a:xfrm>
            <a:off x="5582764" y="5085185"/>
            <a:ext cx="484632" cy="573207"/>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91134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4646C-B8AD-40CA-AAA4-755FE179DC6A}"/>
              </a:ext>
            </a:extLst>
          </p:cNvPr>
          <p:cNvSpPr>
            <a:spLocks noGrp="1"/>
          </p:cNvSpPr>
          <p:nvPr>
            <p:ph type="title"/>
          </p:nvPr>
        </p:nvSpPr>
        <p:spPr/>
        <p:txBody>
          <a:bodyPr/>
          <a:lstStyle/>
          <a:p>
            <a:pPr algn="ctr"/>
            <a:r>
              <a:rPr lang="it-IT" dirty="0"/>
              <a:t>ALCUNI PROBLEMI CONFINARI</a:t>
            </a:r>
          </a:p>
        </p:txBody>
      </p:sp>
      <p:sp>
        <p:nvSpPr>
          <p:cNvPr id="3" name="Segnaposto contenuto 2">
            <a:extLst>
              <a:ext uri="{FF2B5EF4-FFF2-40B4-BE49-F238E27FC236}">
                <a16:creationId xmlns:a16="http://schemas.microsoft.com/office/drawing/2014/main" id="{EF37481C-ABF9-4B8A-B72C-05CE9619084F}"/>
              </a:ext>
            </a:extLst>
          </p:cNvPr>
          <p:cNvSpPr>
            <a:spLocks noGrp="1"/>
          </p:cNvSpPr>
          <p:nvPr>
            <p:ph idx="1"/>
          </p:nvPr>
        </p:nvSpPr>
        <p:spPr>
          <a:xfrm>
            <a:off x="838200" y="1993187"/>
            <a:ext cx="10515600" cy="4183776"/>
          </a:xfrm>
        </p:spPr>
        <p:txBody>
          <a:bodyPr>
            <a:normAutofit fontScale="40000" lnSpcReduction="20000"/>
          </a:bodyPr>
          <a:lstStyle/>
          <a:p>
            <a:pPr marL="514350" indent="-514350">
              <a:buAutoNum type="arabicParenR"/>
            </a:pPr>
            <a:endParaRPr lang="it-IT" dirty="0"/>
          </a:p>
          <a:p>
            <a:pPr marL="514350" indent="-514350">
              <a:buAutoNum type="arabicParenR"/>
            </a:pPr>
            <a:r>
              <a:rPr lang="it-IT" dirty="0"/>
              <a:t>Ucraina-Russia (Crimea, Donbass ecc.)</a:t>
            </a:r>
          </a:p>
          <a:p>
            <a:pPr marL="514350" indent="-514350">
              <a:buAutoNum type="arabicParenR"/>
            </a:pPr>
            <a:r>
              <a:rPr lang="it-IT" dirty="0"/>
              <a:t>Ex-Jugoslavia</a:t>
            </a:r>
          </a:p>
          <a:p>
            <a:pPr marL="514350" indent="-514350">
              <a:buAutoNum type="arabicParenR"/>
            </a:pPr>
            <a:r>
              <a:rPr lang="it-IT" dirty="0"/>
              <a:t>Nagorno-Karabakh (Armenia e Azerbaijan)</a:t>
            </a:r>
          </a:p>
          <a:p>
            <a:pPr marL="514350" indent="-514350">
              <a:buAutoNum type="arabicParenR"/>
            </a:pPr>
            <a:r>
              <a:rPr lang="it-IT" dirty="0"/>
              <a:t>Ossetia-Abkatia (Georgia e Russia)</a:t>
            </a:r>
          </a:p>
          <a:p>
            <a:pPr marL="514350" indent="-514350">
              <a:buAutoNum type="arabicParenR"/>
            </a:pPr>
            <a:r>
              <a:rPr lang="it-IT" dirty="0"/>
              <a:t>Kosovo</a:t>
            </a:r>
          </a:p>
          <a:p>
            <a:pPr marL="514350" indent="-514350">
              <a:buAutoNum type="arabicParenR"/>
            </a:pPr>
            <a:r>
              <a:rPr lang="it-IT" dirty="0"/>
              <a:t>Somalia-Etiopia</a:t>
            </a:r>
          </a:p>
          <a:p>
            <a:pPr marL="514350" indent="-514350">
              <a:buAutoNum type="arabicParenR"/>
            </a:pPr>
            <a:r>
              <a:rPr lang="it-IT" dirty="0"/>
              <a:t>Turchia-Siria</a:t>
            </a:r>
          </a:p>
          <a:p>
            <a:pPr marL="514350" indent="-514350">
              <a:buAutoNum type="arabicParenR"/>
            </a:pPr>
            <a:r>
              <a:rPr lang="it-IT" dirty="0"/>
              <a:t>Sahara Occidentale (Marocco- Mauritania)</a:t>
            </a:r>
          </a:p>
          <a:p>
            <a:pPr marL="514350" indent="-514350">
              <a:buAutoNum type="arabicParenR"/>
            </a:pPr>
            <a:r>
              <a:rPr lang="it-IT" dirty="0"/>
              <a:t>Iran-Iraq (Curdi)</a:t>
            </a:r>
          </a:p>
          <a:p>
            <a:pPr marL="514350" indent="-514350">
              <a:buAutoNum type="arabicParenR"/>
            </a:pPr>
            <a:r>
              <a:rPr lang="it-IT" dirty="0"/>
              <a:t>Kashmir (India e Pakistan)</a:t>
            </a:r>
          </a:p>
          <a:p>
            <a:pPr marL="514350" indent="-514350">
              <a:buAutoNum type="arabicParenR"/>
            </a:pPr>
            <a:r>
              <a:rPr lang="it-IT" dirty="0"/>
              <a:t>Tibet</a:t>
            </a:r>
          </a:p>
          <a:p>
            <a:pPr marL="514350" indent="-514350">
              <a:buAutoNum type="arabicParenR"/>
            </a:pPr>
            <a:r>
              <a:rPr lang="it-IT" dirty="0"/>
              <a:t>Corea</a:t>
            </a:r>
          </a:p>
          <a:p>
            <a:pPr marL="514350" indent="-514350">
              <a:buAutoNum type="arabicParenR"/>
            </a:pPr>
            <a:r>
              <a:rPr lang="it-IT" dirty="0"/>
              <a:t>Sud-est asiatico</a:t>
            </a:r>
          </a:p>
          <a:p>
            <a:pPr marL="514350" indent="-514350">
              <a:buAutoNum type="arabicParenR"/>
            </a:pPr>
            <a:r>
              <a:rPr lang="it-IT" dirty="0"/>
              <a:t>Cipro</a:t>
            </a:r>
          </a:p>
          <a:p>
            <a:pPr marL="514350" indent="-514350">
              <a:buAutoNum type="arabicParenR"/>
            </a:pPr>
            <a:r>
              <a:rPr lang="it-IT" dirty="0"/>
              <a:t>C.S.I e nuove Repubbliche</a:t>
            </a:r>
          </a:p>
          <a:p>
            <a:pPr marL="514350" indent="-514350">
              <a:buAutoNum type="arabicParenR"/>
            </a:pPr>
            <a:r>
              <a:rPr lang="it-IT" dirty="0"/>
              <a:t>Israele</a:t>
            </a:r>
          </a:p>
        </p:txBody>
      </p:sp>
    </p:spTree>
    <p:extLst>
      <p:ext uri="{BB962C8B-B14F-4D97-AF65-F5344CB8AC3E}">
        <p14:creationId xmlns:p14="http://schemas.microsoft.com/office/powerpoint/2010/main" val="212218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arta di Laura Canali - 2021">
            <a:extLst>
              <a:ext uri="{FF2B5EF4-FFF2-40B4-BE49-F238E27FC236}">
                <a16:creationId xmlns:a16="http://schemas.microsoft.com/office/drawing/2014/main" id="{A3993CFC-CCC4-46BC-AE53-DF86284E48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22917" y="643467"/>
            <a:ext cx="83461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141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arta di Laura Canali, 2020">
            <a:extLst>
              <a:ext uri="{FF2B5EF4-FFF2-40B4-BE49-F238E27FC236}">
                <a16:creationId xmlns:a16="http://schemas.microsoft.com/office/drawing/2014/main" id="{BE60ACDD-2FC0-4644-A9CE-388B3303FA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07229" y="643467"/>
            <a:ext cx="8377541"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40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arta di Laura Canali - 2021">
            <a:extLst>
              <a:ext uri="{FF2B5EF4-FFF2-40B4-BE49-F238E27FC236}">
                <a16:creationId xmlns:a16="http://schemas.microsoft.com/office/drawing/2014/main" id="{96BDDFEE-9864-4462-AB16-003B3C5370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22918" y="643467"/>
            <a:ext cx="8346164" cy="557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73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21" name="Freeform: Shape 2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pic>
        <p:nvPicPr>
          <p:cNvPr id="7" name="Segnaposto contenuto 3">
            <a:extLst>
              <a:ext uri="{FF2B5EF4-FFF2-40B4-BE49-F238E27FC236}">
                <a16:creationId xmlns:a16="http://schemas.microsoft.com/office/drawing/2014/main" id="{6F0FEA62-8D04-47FC-AC59-4BF92921FAE0}"/>
              </a:ext>
            </a:extLst>
          </p:cNvPr>
          <p:cNvPicPr>
            <a:picLocks noGrp="1" noChangeAspect="1"/>
          </p:cNvPicPr>
          <p:nvPr>
            <p:ph idx="1"/>
          </p:nvPr>
        </p:nvPicPr>
        <p:blipFill rotWithShape="1">
          <a:blip r:embed="rId2"/>
          <a:srcRect t="1736" b="13037"/>
          <a:stretch/>
        </p:blipFill>
        <p:spPr>
          <a:xfrm>
            <a:off x="3247566" y="643468"/>
            <a:ext cx="7428111" cy="5571066"/>
          </a:xfrm>
          <a:prstGeom prst="rect">
            <a:avLst/>
          </a:prstGeom>
        </p:spPr>
      </p:pic>
    </p:spTree>
    <p:extLst>
      <p:ext uri="{BB962C8B-B14F-4D97-AF65-F5344CB8AC3E}">
        <p14:creationId xmlns:p14="http://schemas.microsoft.com/office/powerpoint/2010/main" val="902974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egnaposto contenuto 3"/>
          <p:cNvPicPr>
            <a:picLocks noGrp="1" noChangeAspect="1"/>
          </p:cNvPicPr>
          <p:nvPr>
            <p:ph idx="1"/>
          </p:nvPr>
        </p:nvPicPr>
        <p:blipFill rotWithShape="1">
          <a:blip r:embed="rId2"/>
          <a:srcRect t="1724" b="9519"/>
          <a:stretch/>
        </p:blipFill>
        <p:spPr>
          <a:xfrm>
            <a:off x="2544849" y="643467"/>
            <a:ext cx="7428121" cy="5571066"/>
          </a:xfrm>
          <a:prstGeom prst="rect">
            <a:avLst/>
          </a:prstGeom>
        </p:spPr>
      </p:pic>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Tree>
    <p:extLst>
      <p:ext uri="{BB962C8B-B14F-4D97-AF65-F5344CB8AC3E}">
        <p14:creationId xmlns:p14="http://schemas.microsoft.com/office/powerpoint/2010/main" val="154329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it-IT" b="1" dirty="0"/>
              <a:t>STATO ED ELEMENTI COSTITUTIVI</a:t>
            </a:r>
            <a:endParaRPr lang="es-ES" dirty="0"/>
          </a:p>
        </p:txBody>
      </p:sp>
      <p:sp>
        <p:nvSpPr>
          <p:cNvPr id="3" name="2 Marcador de contenido"/>
          <p:cNvSpPr>
            <a:spLocks noGrp="1"/>
          </p:cNvSpPr>
          <p:nvPr>
            <p:ph idx="1"/>
          </p:nvPr>
        </p:nvSpPr>
        <p:spPr/>
        <p:txBody>
          <a:bodyPr>
            <a:normAutofit fontScale="92500"/>
          </a:bodyPr>
          <a:lstStyle/>
          <a:p>
            <a:r>
              <a:rPr lang="it-IT" dirty="0"/>
              <a:t>Geografia Politica: oggetto dei suoi studi gruppi umani organizzati territorialmente </a:t>
            </a:r>
          </a:p>
          <a:p>
            <a:r>
              <a:rPr lang="it-IT" dirty="0"/>
              <a:t>Organizzazione politica su base territoriale che maggiormente trova riscontro nella storia e nell’attuale divisione del mondo è lo STATO =&gt; STATO: soggetto principale Geografia Politica</a:t>
            </a:r>
          </a:p>
          <a:p>
            <a:r>
              <a:rPr lang="it-IT" dirty="0"/>
              <a:t>Forma di espressione del potere sul territorio recente:</a:t>
            </a:r>
          </a:p>
          <a:p>
            <a:pPr>
              <a:buFontTx/>
              <a:buChar char="-"/>
            </a:pPr>
            <a:r>
              <a:rPr lang="it-IT" dirty="0"/>
              <a:t>Pace di Westfalia (1648)/ Hobbes e Locke / Rivoluzione Francese e Rivoluzione industriale</a:t>
            </a:r>
          </a:p>
          <a:p>
            <a:pPr>
              <a:buFontTx/>
              <a:buChar char="-"/>
            </a:pPr>
            <a:r>
              <a:rPr lang="it-IT" dirty="0"/>
              <a:t>STATO: concepito e sviluppato in Europa negli ultimi 3 secoli</a:t>
            </a:r>
          </a:p>
          <a:p>
            <a:endParaRPr lang="es-E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a:extLst>
              <a:ext uri="{FF2B5EF4-FFF2-40B4-BE49-F238E27FC236}">
                <a16:creationId xmlns:a16="http://schemas.microsoft.com/office/drawing/2014/main" id="{CCDADE9D-B9A3-47C4-9952-6F7D570286A7}"/>
              </a:ext>
            </a:extLst>
          </p:cNvPr>
          <p:cNvPicPr>
            <a:picLocks noGrp="1" noChangeAspect="1"/>
          </p:cNvPicPr>
          <p:nvPr>
            <p:ph idx="1"/>
          </p:nvPr>
        </p:nvPicPr>
        <p:blipFill rotWithShape="1">
          <a:blip r:embed="rId2"/>
          <a:srcRect l="1995" r="8338" b="-2"/>
          <a:stretch/>
        </p:blipFill>
        <p:spPr>
          <a:xfrm>
            <a:off x="1524020" y="10"/>
            <a:ext cx="9143980" cy="6857990"/>
          </a:xfrm>
          <a:prstGeom prst="rect">
            <a:avLst/>
          </a:prstGeom>
        </p:spPr>
      </p:pic>
    </p:spTree>
    <p:extLst>
      <p:ext uri="{BB962C8B-B14F-4D97-AF65-F5344CB8AC3E}">
        <p14:creationId xmlns:p14="http://schemas.microsoft.com/office/powerpoint/2010/main" val="4152653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3">
            <a:extLst>
              <a:ext uri="{FF2B5EF4-FFF2-40B4-BE49-F238E27FC236}">
                <a16:creationId xmlns:a16="http://schemas.microsoft.com/office/drawing/2014/main" id="{9D8E4AF5-CA6B-4EFA-A39F-EE4A03D8BBC1}"/>
              </a:ext>
            </a:extLst>
          </p:cNvPr>
          <p:cNvPicPr>
            <a:picLocks noGrp="1" noChangeAspect="1"/>
          </p:cNvPicPr>
          <p:nvPr>
            <p:ph idx="1"/>
          </p:nvPr>
        </p:nvPicPr>
        <p:blipFill rotWithShape="1">
          <a:blip r:embed="rId2"/>
          <a:srcRect l="333" r="-2" b="-2"/>
          <a:stretch/>
        </p:blipFill>
        <p:spPr>
          <a:xfrm>
            <a:off x="1524020" y="10"/>
            <a:ext cx="9143980" cy="6857990"/>
          </a:xfrm>
          <a:prstGeom prst="rect">
            <a:avLst/>
          </a:prstGeom>
        </p:spPr>
      </p:pic>
    </p:spTree>
    <p:extLst>
      <p:ext uri="{BB962C8B-B14F-4D97-AF65-F5344CB8AC3E}">
        <p14:creationId xmlns:p14="http://schemas.microsoft.com/office/powerpoint/2010/main" val="270029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a:extLst>
              <a:ext uri="{FF2B5EF4-FFF2-40B4-BE49-F238E27FC236}">
                <a16:creationId xmlns:a16="http://schemas.microsoft.com/office/drawing/2014/main" id="{0B3930EC-C3DA-4E92-B962-8670F92310EA}"/>
              </a:ext>
            </a:extLst>
          </p:cNvPr>
          <p:cNvPicPr>
            <a:picLocks noGrp="1" noChangeAspect="1"/>
          </p:cNvPicPr>
          <p:nvPr>
            <p:ph idx="1"/>
          </p:nvPr>
        </p:nvPicPr>
        <p:blipFill rotWithShape="1">
          <a:blip r:embed="rId2"/>
          <a:srcRect l="15667" r="1" b="1"/>
          <a:stretch/>
        </p:blipFill>
        <p:spPr>
          <a:xfrm>
            <a:off x="1524020" y="10"/>
            <a:ext cx="9143980" cy="6857990"/>
          </a:xfrm>
          <a:prstGeom prst="rect">
            <a:avLst/>
          </a:prstGeom>
        </p:spPr>
      </p:pic>
    </p:spTree>
    <p:extLst>
      <p:ext uri="{BB962C8B-B14F-4D97-AF65-F5344CB8AC3E}">
        <p14:creationId xmlns:p14="http://schemas.microsoft.com/office/powerpoint/2010/main" val="1693735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lobalgeografia.com/africa/sahara_occidentale.jpg">
            <a:extLst>
              <a:ext uri="{FF2B5EF4-FFF2-40B4-BE49-F238E27FC236}">
                <a16:creationId xmlns:a16="http://schemas.microsoft.com/office/drawing/2014/main" id="{4E4F24E8-76E0-4B87-9799-76BE8D8EA58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79" b="3685"/>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68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dirittiglobali.it/wp-content/uploads/2014/10/mappa-kurdistan-704x400.jpg?a72ce9">
            <a:extLst>
              <a:ext uri="{FF2B5EF4-FFF2-40B4-BE49-F238E27FC236}">
                <a16:creationId xmlns:a16="http://schemas.microsoft.com/office/drawing/2014/main" id="{37655B03-ED8D-4FF5-B3B9-C00418D3C4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8756" y="1052736"/>
            <a:ext cx="8817621" cy="50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465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emi.repubblica.it/UserFiles/Image/limes/Carte/jammu_kashmir500.jpg">
            <a:extLst>
              <a:ext uri="{FF2B5EF4-FFF2-40B4-BE49-F238E27FC236}">
                <a16:creationId xmlns:a16="http://schemas.microsoft.com/office/drawing/2014/main" id="{B0A7751B-A47D-4221-8046-15C0CDE360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3166" y="459000"/>
            <a:ext cx="8865668" cy="59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6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oyagesphotosmanu.com/Complet/images/cartina_di_tibet.gif">
            <a:extLst>
              <a:ext uri="{FF2B5EF4-FFF2-40B4-BE49-F238E27FC236}">
                <a16:creationId xmlns:a16="http://schemas.microsoft.com/office/drawing/2014/main" id="{44BC6779-F978-4E8D-837B-8792598114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835" r="3" b="2412"/>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3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ograficamente.files.wordpress.com/2010/12/corea_nucleare_500.jpg">
            <a:extLst>
              <a:ext uri="{FF2B5EF4-FFF2-40B4-BE49-F238E27FC236}">
                <a16:creationId xmlns:a16="http://schemas.microsoft.com/office/drawing/2014/main" id="{3A57D221-7CA9-4459-8D1D-3D2394F5FEB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50"/>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63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viaggiare.miolink.com/mappe/imm/sud_est_asia700.jpg">
            <a:extLst>
              <a:ext uri="{FF2B5EF4-FFF2-40B4-BE49-F238E27FC236}">
                <a16:creationId xmlns:a16="http://schemas.microsoft.com/office/drawing/2014/main" id="{08E99038-2748-4074-BF79-4948946F18D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757" b="14368"/>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15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mieilibri.it/wp-content/uploads/2011/03/Carta_Cipro.gif">
            <a:extLst>
              <a:ext uri="{FF2B5EF4-FFF2-40B4-BE49-F238E27FC236}">
                <a16:creationId xmlns:a16="http://schemas.microsoft.com/office/drawing/2014/main" id="{A6702DEF-EDF6-4179-B998-126D5F0A41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308" r="1" b="2308"/>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0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270A6D-8C46-4E9F-AA38-E0AF5820C172}"/>
              </a:ext>
            </a:extLst>
          </p:cNvPr>
          <p:cNvSpPr>
            <a:spLocks noGrp="1"/>
          </p:cNvSpPr>
          <p:nvPr>
            <p:ph type="title"/>
          </p:nvPr>
        </p:nvSpPr>
        <p:spPr/>
        <p:txBody>
          <a:bodyPr/>
          <a:lstStyle/>
          <a:p>
            <a:pPr algn="ctr"/>
            <a:r>
              <a:rPr lang="it-IT" dirty="0"/>
              <a:t>TRATTATO DI WESTFALIA (1648)</a:t>
            </a:r>
          </a:p>
        </p:txBody>
      </p:sp>
      <p:sp>
        <p:nvSpPr>
          <p:cNvPr id="3" name="Segnaposto contenuto 2">
            <a:extLst>
              <a:ext uri="{FF2B5EF4-FFF2-40B4-BE49-F238E27FC236}">
                <a16:creationId xmlns:a16="http://schemas.microsoft.com/office/drawing/2014/main" id="{ECDE8DF8-1AA7-409F-85D9-D78E01930DB7}"/>
              </a:ext>
            </a:extLst>
          </p:cNvPr>
          <p:cNvSpPr>
            <a:spLocks noGrp="1"/>
          </p:cNvSpPr>
          <p:nvPr>
            <p:ph idx="1"/>
          </p:nvPr>
        </p:nvSpPr>
        <p:spPr>
          <a:xfrm>
            <a:off x="195209" y="2013734"/>
            <a:ext cx="11996791" cy="4428163"/>
          </a:xfrm>
        </p:spPr>
        <p:txBody>
          <a:bodyPr>
            <a:normAutofit fontScale="70000" lnSpcReduction="20000"/>
          </a:bodyPr>
          <a:lstStyle/>
          <a:p>
            <a:pPr marL="0" indent="0" fontAlgn="base">
              <a:buNone/>
            </a:pPr>
            <a:r>
              <a:rPr lang="it-IT" dirty="0"/>
              <a:t>Pose fine alla </a:t>
            </a:r>
            <a:r>
              <a:rPr lang="it-IT" b="1" dirty="0"/>
              <a:t>Guerra dei trent’anni</a:t>
            </a:r>
            <a:r>
              <a:rPr lang="it-IT" dirty="0"/>
              <a:t>: una serie di conflitti armati che dilaniarono l‘Europa dal 1618 al 1648.</a:t>
            </a:r>
          </a:p>
          <a:p>
            <a:pPr marL="0" indent="0" fontAlgn="base">
              <a:buNone/>
            </a:pPr>
            <a:endParaRPr lang="it-IT" dirty="0"/>
          </a:p>
          <a:p>
            <a:pPr marL="0" indent="0" fontAlgn="base">
              <a:buNone/>
            </a:pPr>
            <a:r>
              <a:rPr lang="it-IT" dirty="0"/>
              <a:t>Costituisce il primo importante accordo che definisce un ordine politico europeo dopo la fine dell’Impero Romano. </a:t>
            </a:r>
          </a:p>
          <a:p>
            <a:pPr marL="0" indent="0" fontAlgn="base">
              <a:buNone/>
            </a:pPr>
            <a:endParaRPr lang="it-IT" dirty="0"/>
          </a:p>
          <a:p>
            <a:pPr marL="0" indent="0" fontAlgn="base">
              <a:buNone/>
            </a:pPr>
            <a:r>
              <a:rPr lang="it-IT" dirty="0"/>
              <a:t>Da esso scaturiscono importanti conseguenze geopolitiche:</a:t>
            </a:r>
          </a:p>
          <a:p>
            <a:pPr fontAlgn="base"/>
            <a:r>
              <a:rPr lang="it-IT" dirty="0"/>
              <a:t>si modifica l’equilibrio interno della Germania</a:t>
            </a:r>
          </a:p>
          <a:p>
            <a:pPr fontAlgn="base"/>
            <a:r>
              <a:rPr lang="it-IT" dirty="0"/>
              <a:t>si allenta il vincolo “servile” tra corona imperiale e feudatari</a:t>
            </a:r>
          </a:p>
          <a:p>
            <a:pPr fontAlgn="base"/>
            <a:r>
              <a:rPr lang="it-IT" dirty="0"/>
              <a:t>si sancisce la decadenza dell’influenza politica del Papato</a:t>
            </a:r>
          </a:p>
          <a:p>
            <a:pPr fontAlgn="base"/>
            <a:r>
              <a:rPr lang="it-IT" dirty="0"/>
              <a:t>si accresce la potenza di Svezia e Francia</a:t>
            </a:r>
          </a:p>
          <a:p>
            <a:pPr fontAlgn="base"/>
            <a:r>
              <a:rPr lang="it-IT" dirty="0"/>
              <a:t>si afferma il principio della libertà di coscienza: </a:t>
            </a:r>
            <a:r>
              <a:rPr lang="it-IT" i="1" dirty="0"/>
              <a:t>cuius regio eius religio</a:t>
            </a:r>
            <a:endParaRPr lang="it-IT" dirty="0"/>
          </a:p>
          <a:p>
            <a:pPr fontAlgn="base"/>
            <a:r>
              <a:rPr lang="it-IT" dirty="0"/>
              <a:t>i confini ritornano ad essere espressione delle relazioni internazionali tra </a:t>
            </a:r>
            <a:r>
              <a:rPr lang="it-IT" b="1" dirty="0"/>
              <a:t>Potenze</a:t>
            </a:r>
            <a:r>
              <a:rPr lang="it-IT" dirty="0"/>
              <a:t> (Stati) e fattore di equilibrio/stabilità politica tra Stati</a:t>
            </a:r>
          </a:p>
          <a:p>
            <a:endParaRPr lang="it-IT" dirty="0"/>
          </a:p>
        </p:txBody>
      </p:sp>
    </p:spTree>
    <p:extLst>
      <p:ext uri="{BB962C8B-B14F-4D97-AF65-F5344CB8AC3E}">
        <p14:creationId xmlns:p14="http://schemas.microsoft.com/office/powerpoint/2010/main" val="3813341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mesonline.com/wp-content/uploads/2014/10/1337004187626_eredita_sovietica_5001.jpg">
            <a:extLst>
              <a:ext uri="{FF2B5EF4-FFF2-40B4-BE49-F238E27FC236}">
                <a16:creationId xmlns:a16="http://schemas.microsoft.com/office/drawing/2014/main" id="{DE8D3CE8-2627-4700-8908-5628006C5E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0" r="8873"/>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62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c1/17/a8/c117a8b136a8f34b345309cf51f20d0b.jpg">
            <a:extLst>
              <a:ext uri="{FF2B5EF4-FFF2-40B4-BE49-F238E27FC236}">
                <a16:creationId xmlns:a16="http://schemas.microsoft.com/office/drawing/2014/main" id="{D51C51D0-AD4C-41FB-9ECD-C701A820BA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2"/>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50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B7B8C-04E0-4B34-AE2B-B90CBA4CECAB}"/>
              </a:ext>
            </a:extLst>
          </p:cNvPr>
          <p:cNvSpPr>
            <a:spLocks noGrp="1"/>
          </p:cNvSpPr>
          <p:nvPr>
            <p:ph type="title"/>
          </p:nvPr>
        </p:nvSpPr>
        <p:spPr/>
        <p:txBody>
          <a:bodyPr/>
          <a:lstStyle/>
          <a:p>
            <a:pPr algn="ctr"/>
            <a:r>
              <a:rPr lang="it-IT" dirty="0"/>
              <a:t>CONFINI DELL’EUROPA</a:t>
            </a:r>
          </a:p>
        </p:txBody>
      </p:sp>
      <p:sp>
        <p:nvSpPr>
          <p:cNvPr id="3" name="Segnaposto contenuto 2">
            <a:extLst>
              <a:ext uri="{FF2B5EF4-FFF2-40B4-BE49-F238E27FC236}">
                <a16:creationId xmlns:a16="http://schemas.microsoft.com/office/drawing/2014/main" id="{901A7214-677E-4600-A650-0EE990A0B795}"/>
              </a:ext>
            </a:extLst>
          </p:cNvPr>
          <p:cNvSpPr>
            <a:spLocks noGrp="1"/>
          </p:cNvSpPr>
          <p:nvPr>
            <p:ph idx="1"/>
          </p:nvPr>
        </p:nvSpPr>
        <p:spPr>
          <a:xfrm>
            <a:off x="698643" y="1880170"/>
            <a:ext cx="9512157" cy="4602823"/>
          </a:xfrm>
        </p:spPr>
        <p:txBody>
          <a:bodyPr>
            <a:normAutofit fontScale="92500" lnSpcReduction="10000"/>
          </a:bodyPr>
          <a:lstStyle/>
          <a:p>
            <a:pPr algn="ctr"/>
            <a:r>
              <a:rPr lang="it-IT" dirty="0"/>
              <a:t>L’immagine di una E. con precisi confini si è modificata nel corso dei secoli</a:t>
            </a:r>
          </a:p>
          <a:p>
            <a:r>
              <a:rPr lang="it-IT" dirty="0"/>
              <a:t>Ormai acquisita idea che isole e penisole bagnate da mari = confini Nord, Ovest e Sud</a:t>
            </a:r>
          </a:p>
          <a:p>
            <a:r>
              <a:rPr lang="it-IT" dirty="0"/>
              <a:t>Problematica la definizione del confine orientale</a:t>
            </a:r>
          </a:p>
          <a:p>
            <a:r>
              <a:rPr lang="it-IT" dirty="0"/>
              <a:t>Europa = estrema propaggine del «continente» EURASIA</a:t>
            </a:r>
          </a:p>
          <a:p>
            <a:endParaRPr lang="it-IT" dirty="0"/>
          </a:p>
          <a:p>
            <a:endParaRPr lang="it-IT" dirty="0"/>
          </a:p>
          <a:p>
            <a:r>
              <a:rPr lang="it-IT" dirty="0"/>
              <a:t>Costruzione politica convenzionale delimitata all’interno di uno spazio occupato da popolazioni che hanno un passato storico e culturale comune</a:t>
            </a:r>
          </a:p>
        </p:txBody>
      </p:sp>
      <p:sp>
        <p:nvSpPr>
          <p:cNvPr id="5" name="Freccia in giù 4">
            <a:extLst>
              <a:ext uri="{FF2B5EF4-FFF2-40B4-BE49-F238E27FC236}">
                <a16:creationId xmlns:a16="http://schemas.microsoft.com/office/drawing/2014/main" id="{9EC6BFEE-E5B0-43B5-9A2C-9E6C27E7DB37}"/>
              </a:ext>
            </a:extLst>
          </p:cNvPr>
          <p:cNvSpPr/>
          <p:nvPr/>
        </p:nvSpPr>
        <p:spPr>
          <a:xfrm>
            <a:off x="5447928" y="4581129"/>
            <a:ext cx="484632" cy="573207"/>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21783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B7B8C-04E0-4B34-AE2B-B90CBA4CECAB}"/>
              </a:ext>
            </a:extLst>
          </p:cNvPr>
          <p:cNvSpPr>
            <a:spLocks noGrp="1"/>
          </p:cNvSpPr>
          <p:nvPr>
            <p:ph type="title"/>
          </p:nvPr>
        </p:nvSpPr>
        <p:spPr/>
        <p:txBody>
          <a:bodyPr/>
          <a:lstStyle/>
          <a:p>
            <a:pPr algn="ctr"/>
            <a:r>
              <a:rPr lang="it-IT" dirty="0"/>
              <a:t>CONFINI DELL’EUROPA</a:t>
            </a:r>
          </a:p>
        </p:txBody>
      </p:sp>
      <p:sp>
        <p:nvSpPr>
          <p:cNvPr id="3" name="Segnaposto contenuto 2">
            <a:extLst>
              <a:ext uri="{FF2B5EF4-FFF2-40B4-BE49-F238E27FC236}">
                <a16:creationId xmlns:a16="http://schemas.microsoft.com/office/drawing/2014/main" id="{901A7214-677E-4600-A650-0EE990A0B795}"/>
              </a:ext>
            </a:extLst>
          </p:cNvPr>
          <p:cNvSpPr>
            <a:spLocks noGrp="1"/>
          </p:cNvSpPr>
          <p:nvPr>
            <p:ph idx="1"/>
          </p:nvPr>
        </p:nvSpPr>
        <p:spPr>
          <a:xfrm>
            <a:off x="575353" y="2013735"/>
            <a:ext cx="11352944" cy="4643920"/>
          </a:xfrm>
        </p:spPr>
        <p:txBody>
          <a:bodyPr>
            <a:normAutofit fontScale="92500" lnSpcReduction="10000"/>
          </a:bodyPr>
          <a:lstStyle/>
          <a:p>
            <a:r>
              <a:rPr lang="it-IT" dirty="0"/>
              <a:t>Questi confini sono arbitrari e non condivisi unanimemente dai Geografi</a:t>
            </a:r>
          </a:p>
          <a:p>
            <a:r>
              <a:rPr lang="it-IT" dirty="0"/>
              <a:t>I limiti tradizionali risalgono alle misurazioni effettuate nel 1730 da un ufficiale svedese</a:t>
            </a:r>
          </a:p>
          <a:p>
            <a:endParaRPr lang="it-IT" dirty="0"/>
          </a:p>
          <a:p>
            <a:endParaRPr lang="it-IT" dirty="0"/>
          </a:p>
          <a:p>
            <a:r>
              <a:rPr lang="it-IT" dirty="0"/>
              <a:t>Catena degli Urali, corso inferiore del fiume Ural sino al Caspio e alla depressione dei fiumi Kuma e Manyc, fra il Caspio e il Mar D’Azov, escludendo l’area Caucasica</a:t>
            </a:r>
          </a:p>
          <a:p>
            <a:r>
              <a:rPr lang="it-IT" dirty="0"/>
              <a:t>I geografi non condividono più questo limite, considerano il confine spostato più a Sud lungo la catena del Caucaso coincidente con il confine meridionale della Russia</a:t>
            </a:r>
          </a:p>
          <a:p>
            <a:endParaRPr lang="it-IT" dirty="0"/>
          </a:p>
        </p:txBody>
      </p:sp>
      <p:sp>
        <p:nvSpPr>
          <p:cNvPr id="5" name="Freccia in giù 4">
            <a:extLst>
              <a:ext uri="{FF2B5EF4-FFF2-40B4-BE49-F238E27FC236}">
                <a16:creationId xmlns:a16="http://schemas.microsoft.com/office/drawing/2014/main" id="{9EC6BFEE-E5B0-43B5-9A2C-9E6C27E7DB37}"/>
              </a:ext>
            </a:extLst>
          </p:cNvPr>
          <p:cNvSpPr/>
          <p:nvPr/>
        </p:nvSpPr>
        <p:spPr>
          <a:xfrm>
            <a:off x="5404870" y="3284985"/>
            <a:ext cx="484632" cy="573207"/>
          </a:xfrm>
          <a:prstGeom prst="downArrow">
            <a:avLst/>
          </a:prstGeom>
          <a:solidFill>
            <a:srgbClr val="E75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63825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B7B8C-04E0-4B34-AE2B-B90CBA4CECAB}"/>
              </a:ext>
            </a:extLst>
          </p:cNvPr>
          <p:cNvSpPr>
            <a:spLocks noGrp="1"/>
          </p:cNvSpPr>
          <p:nvPr>
            <p:ph type="title"/>
          </p:nvPr>
        </p:nvSpPr>
        <p:spPr/>
        <p:txBody>
          <a:bodyPr/>
          <a:lstStyle/>
          <a:p>
            <a:pPr algn="ctr"/>
            <a:r>
              <a:rPr lang="it-IT" dirty="0"/>
              <a:t>CONFINI DELL’UNIONE EUROPEA</a:t>
            </a:r>
          </a:p>
        </p:txBody>
      </p:sp>
      <p:sp>
        <p:nvSpPr>
          <p:cNvPr id="3" name="Segnaposto contenuto 2">
            <a:extLst>
              <a:ext uri="{FF2B5EF4-FFF2-40B4-BE49-F238E27FC236}">
                <a16:creationId xmlns:a16="http://schemas.microsoft.com/office/drawing/2014/main" id="{901A7214-677E-4600-A650-0EE990A0B795}"/>
              </a:ext>
            </a:extLst>
          </p:cNvPr>
          <p:cNvSpPr>
            <a:spLocks noGrp="1"/>
          </p:cNvSpPr>
          <p:nvPr>
            <p:ph idx="1"/>
          </p:nvPr>
        </p:nvSpPr>
        <p:spPr>
          <a:xfrm>
            <a:off x="349321" y="1941816"/>
            <a:ext cx="12195425" cy="4916184"/>
          </a:xfrm>
        </p:spPr>
        <p:txBody>
          <a:bodyPr>
            <a:normAutofit fontScale="70000" lnSpcReduction="20000"/>
          </a:bodyPr>
          <a:lstStyle/>
          <a:p>
            <a:r>
              <a:rPr lang="it-IT" dirty="0"/>
              <a:t>Oggi 27 membri dell’UE</a:t>
            </a:r>
          </a:p>
          <a:p>
            <a:r>
              <a:rPr lang="it-IT" dirty="0"/>
              <a:t>PAESI CANDIDATI: Questi paesi sono in procinto di "recepire" (o integrare) la legislazione dell’UE nell’ordinamento nazionale:</a:t>
            </a:r>
          </a:p>
          <a:p>
            <a:r>
              <a:rPr lang="it-IT" dirty="0"/>
              <a:t>- Albania</a:t>
            </a:r>
          </a:p>
          <a:p>
            <a:r>
              <a:rPr lang="it-IT" dirty="0"/>
              <a:t>Macedonia del Nord</a:t>
            </a:r>
          </a:p>
          <a:p>
            <a:r>
              <a:rPr lang="it-IT" dirty="0"/>
              <a:t>Serbia</a:t>
            </a:r>
          </a:p>
          <a:p>
            <a:r>
              <a:rPr lang="it-IT" dirty="0"/>
              <a:t>Montenegro</a:t>
            </a:r>
          </a:p>
          <a:p>
            <a:r>
              <a:rPr lang="it-IT" dirty="0"/>
              <a:t>Turchia</a:t>
            </a:r>
          </a:p>
          <a:p>
            <a:r>
              <a:rPr lang="it-IT" dirty="0"/>
              <a:t>POTENZIALI CANDIDATI: I paesi candidati potenziali non soddisfano ancora i </a:t>
            </a:r>
            <a:r>
              <a:rPr lang="it-IT" dirty="0">
                <a:hlinkClick r:id="rId2">
                  <a:extLst>
                    <a:ext uri="{A12FA001-AC4F-418D-AE19-62706E023703}">
                      <ahyp:hlinkClr xmlns:ahyp="http://schemas.microsoft.com/office/drawing/2018/hyperlinkcolor" val="tx"/>
                    </a:ext>
                  </a:extLst>
                </a:hlinkClick>
              </a:rPr>
              <a:t>requisiti richiesti per l’adesione all’UE</a:t>
            </a:r>
            <a:r>
              <a:rPr lang="it-IT" dirty="0"/>
              <a:t>:</a:t>
            </a:r>
          </a:p>
          <a:p>
            <a:r>
              <a:rPr lang="it-IT" dirty="0"/>
              <a:t>Bosnia- Erzegovina</a:t>
            </a:r>
          </a:p>
          <a:p>
            <a:r>
              <a:rPr lang="it-IT" dirty="0"/>
              <a:t>Kosovo (</a:t>
            </a:r>
            <a:r>
              <a:rPr lang="it-IT" sz="2500" dirty="0"/>
              <a:t>Tale designazione non pregiudica le posizioni riguardo allo status, ed è in linea con la risoluzione 1244/99 del Consiglio di sicurezza delle Nazioni Unite e con il parere della CIG sulla dichiarazione di indipendenza del Kosovo</a:t>
            </a:r>
            <a:r>
              <a:rPr lang="it-IT" sz="2500" dirty="0">
                <a:solidFill>
                  <a:srgbClr val="333333"/>
                </a:solidFill>
                <a:latin typeface="Arial" panose="020B0604020202020204" pitchFamily="34" charset="0"/>
              </a:rPr>
              <a:t>)</a:t>
            </a:r>
          </a:p>
          <a:p>
            <a:r>
              <a:rPr lang="it-IT" dirty="0"/>
              <a:t>2022 a seguito della invasione russa:</a:t>
            </a:r>
          </a:p>
          <a:p>
            <a:pPr marL="0" indent="0">
              <a:buNone/>
            </a:pPr>
            <a:r>
              <a:rPr lang="it-IT" dirty="0"/>
              <a:t>- UCRAINA, GEORGIA E MOLDAVIA</a:t>
            </a:r>
          </a:p>
        </p:txBody>
      </p:sp>
    </p:spTree>
    <p:extLst>
      <p:ext uri="{BB962C8B-B14F-4D97-AF65-F5344CB8AC3E}">
        <p14:creationId xmlns:p14="http://schemas.microsoft.com/office/powerpoint/2010/main" val="4264095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p:txBody>
          <a:bodyPr>
            <a:normAutofit fontScale="92500" lnSpcReduction="10000"/>
          </a:bodyPr>
          <a:lstStyle/>
          <a:p>
            <a:r>
              <a:rPr lang="it-IT" sz="2000" b="1" dirty="0">
                <a:solidFill>
                  <a:srgbClr val="FF0000"/>
                </a:solidFill>
              </a:rPr>
              <a:t>Ucraina, Moldavia e Georgia</a:t>
            </a:r>
            <a:r>
              <a:rPr lang="it-IT" sz="2000" dirty="0"/>
              <a:t> formalizzano la domanda di ingresso nell’Unione Europea. </a:t>
            </a:r>
          </a:p>
          <a:p>
            <a:r>
              <a:rPr lang="it-IT" sz="2000" dirty="0"/>
              <a:t>Il 1° marzo il Parlamento UE invita le istituzioni comunitarie a riconoscere all’Ucraina lo status di candidato. Ma i tempi della procedura previsti dal Trattato sono tutt’altro che brevi e le dichiarazioni di questi giorni hanno un valore politico ma non ancora giuridico.</a:t>
            </a:r>
          </a:p>
          <a:p>
            <a:r>
              <a:rPr lang="it-IT" sz="2000" dirty="0"/>
              <a:t>Ma quanto tempo occorre per il vero e proprio ingresso? Come funziona esattamente la procedura di adesione? E quali effetti avrà la risoluzione del Parlamento UE?</a:t>
            </a:r>
          </a:p>
          <a:p>
            <a:pPr algn="l" fontAlgn="base"/>
            <a:r>
              <a:rPr lang="it-IT" sz="2000" dirty="0"/>
              <a:t>Fermo il rispetto e la condivisione dei valori comuni su cui è fondata l’Unione, indicati all’art. 2 del Trattato, uno Stato che fa parte del continente europeo può entrare a far parte dell’Unione seguendo la procedura descritta all’art. 49 del Trattato.</a:t>
            </a:r>
          </a:p>
          <a:p>
            <a:pPr algn="l" fontAlgn="base"/>
            <a:r>
              <a:rPr lang="it-IT" sz="2000" dirty="0"/>
              <a:t>Dopo la richiesta formale di adesione, presentata al Consiglio dell’UE dal Paese interessato, il Consiglio informa il Parlamento, la Commissione e i Parlamenti nazionali degli Stati membri. Dopo un primo parere da parte della Commissione, il Consiglio dell’UE concede al paese lo status di candidato.</a:t>
            </a:r>
          </a:p>
          <a:p>
            <a:endParaRPr lang="it-IT" sz="2000" dirty="0"/>
          </a:p>
        </p:txBody>
      </p:sp>
    </p:spTree>
    <p:extLst>
      <p:ext uri="{BB962C8B-B14F-4D97-AF65-F5344CB8AC3E}">
        <p14:creationId xmlns:p14="http://schemas.microsoft.com/office/powerpoint/2010/main" val="3690464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p:txBody>
          <a:bodyPr>
            <a:normAutofit/>
          </a:bodyPr>
          <a:lstStyle/>
          <a:p>
            <a:pPr algn="l" fontAlgn="base"/>
            <a:r>
              <a:rPr lang="it-IT" sz="1900" dirty="0"/>
              <a:t>A questo punto si aprono i negoziati che hanno ad oggetto tutto il corpo di legislazione dell’Unione (c.d. </a:t>
            </a:r>
            <a:r>
              <a:rPr lang="it-IT" sz="1900" dirty="0">
                <a:solidFill>
                  <a:srgbClr val="FF0000"/>
                </a:solidFill>
              </a:rPr>
              <a:t>acquis communautaire</a:t>
            </a:r>
            <a:r>
              <a:rPr lang="it-IT" sz="1900" dirty="0"/>
              <a:t>) diviso attualmente in 35 aree politiche o capitoli. Il monitoraggio dei negoziati, che si svolgono attraverso trattative intergovernative bilaterali con gli Stati membri, è seguito dalla Commissione e riportato in relazioni periodiche.</a:t>
            </a:r>
          </a:p>
          <a:p>
            <a:pPr algn="l" fontAlgn="base"/>
            <a:r>
              <a:rPr lang="it-IT" sz="1900" dirty="0"/>
              <a:t>Il Consiglio dell’UE fissa i </a:t>
            </a:r>
            <a:r>
              <a:rPr lang="it-IT" sz="1900" dirty="0">
                <a:solidFill>
                  <a:srgbClr val="00B050"/>
                </a:solidFill>
              </a:rPr>
              <a:t>parametri di riferimento </a:t>
            </a:r>
            <a:r>
              <a:rPr lang="it-IT" sz="1900" dirty="0"/>
              <a:t>per ciascun capitolo, che si chiude quando il candidato dimostra di aver già attuato la legislazione relativa o di attuarla entro la data di adesione, e di aver soddisfatto i parametri stabiliti.</a:t>
            </a:r>
          </a:p>
          <a:p>
            <a:pPr algn="l" fontAlgn="base"/>
            <a:r>
              <a:rPr lang="it-IT" sz="1900" dirty="0"/>
              <a:t>Chiusa la fase dei negoziati, viene redatto il </a:t>
            </a:r>
            <a:r>
              <a:rPr lang="it-IT" sz="1900" dirty="0">
                <a:solidFill>
                  <a:srgbClr val="7030A0"/>
                </a:solidFill>
              </a:rPr>
              <a:t>trattato di adesione</a:t>
            </a:r>
            <a:r>
              <a:rPr lang="it-IT" sz="1900" dirty="0"/>
              <a:t>, che deve essere approvato all’unanimità dal Consiglio dell’UE e dal Parlamento Europeo e poi ratificato da ognuno degli Stati membri.</a:t>
            </a:r>
          </a:p>
          <a:p>
            <a:pPr algn="l" fontAlgn="base"/>
            <a:r>
              <a:rPr lang="it-IT" sz="1900" dirty="0"/>
              <a:t>L’ultimo paese che ha aderito all’Unione è stata la Croazia: la domanda di adesione fu inviata nel 2003, i negoziati si aprirono nel 2005 e l’ingresso ufficiale avvenne nel 2013.</a:t>
            </a:r>
          </a:p>
          <a:p>
            <a:endParaRPr lang="it-IT" sz="2000" dirty="0"/>
          </a:p>
        </p:txBody>
      </p:sp>
    </p:spTree>
    <p:extLst>
      <p:ext uri="{BB962C8B-B14F-4D97-AF65-F5344CB8AC3E}">
        <p14:creationId xmlns:p14="http://schemas.microsoft.com/office/powerpoint/2010/main" val="368550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p:txBody>
          <a:bodyPr>
            <a:normAutofit/>
          </a:bodyPr>
          <a:lstStyle/>
          <a:p>
            <a:pPr algn="l" fontAlgn="base"/>
            <a:r>
              <a:rPr lang="it-IT" sz="1900" dirty="0"/>
              <a:t>Si tratta di un percorso lungo ed articolato, che può variare nei tempi da Stato a Stato, ma che deve rispettare passaggi non derogabili e impossibili da realizzare in pochi mesi. </a:t>
            </a:r>
          </a:p>
          <a:p>
            <a:pPr algn="l" fontAlgn="base"/>
            <a:r>
              <a:rPr lang="it-IT" sz="1900" dirty="0"/>
              <a:t>Per questo la risoluzione del Parlamento Europeo del 1° marzo è prevalentemente un atto di sostegno politico all’Ucraina, ma non ha alcun valore giuridico rispetto al complesso procedimento di ingresso dello Stato nell’Unione.</a:t>
            </a:r>
          </a:p>
          <a:p>
            <a:pPr algn="l" fontAlgn="base"/>
            <a:r>
              <a:rPr lang="it-IT" sz="1900" dirty="0"/>
              <a:t>Quello che a breve potrà avvenire, se venisse recepita la risoluzione dell’Eurocamera, sarà solo il riconoscimento per l’Ucraina dello status di candidato ufficiale. Un segnale politico decisivo per rinforzare l’alleanza occidentale in questo frangente storico, ma insufficiente per far ritenere chiusa la contesa con la Russia. </a:t>
            </a:r>
          </a:p>
          <a:p>
            <a:pPr algn="l" fontAlgn="base"/>
            <a:r>
              <a:rPr lang="it-IT" sz="1900" dirty="0"/>
              <a:t>Basti pensare che anche la Turchia sin dal 1999 gode dello status di candidato ufficiale, eppure questo non le ha impedito negli ultimi venti anni di praticare politiche simpatizzanti verso Mosca, mentre passi indietro venivano compiuti nel rispetto di quei diritti fondamentali indispensabili per l’appartenenza all’Unione Europea.</a:t>
            </a:r>
          </a:p>
          <a:p>
            <a:endParaRPr lang="it-IT" sz="2000" dirty="0"/>
          </a:p>
        </p:txBody>
      </p:sp>
    </p:spTree>
    <p:extLst>
      <p:ext uri="{BB962C8B-B14F-4D97-AF65-F5344CB8AC3E}">
        <p14:creationId xmlns:p14="http://schemas.microsoft.com/office/powerpoint/2010/main" val="4247805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a:xfrm>
            <a:off x="88135" y="2293495"/>
            <a:ext cx="11821099" cy="4151372"/>
          </a:xfrm>
        </p:spPr>
        <p:txBody>
          <a:bodyPr>
            <a:normAutofit/>
          </a:bodyPr>
          <a:lstStyle/>
          <a:p>
            <a:pPr fontAlgn="base"/>
            <a:r>
              <a:rPr lang="it-IT" sz="1900" dirty="0"/>
              <a:t>La risoluzione del Parlamento può imprimere accelerazione al </a:t>
            </a:r>
            <a:r>
              <a:rPr lang="it-IT" sz="1900" b="1" dirty="0">
                <a:solidFill>
                  <a:srgbClr val="C00000"/>
                </a:solidFill>
              </a:rPr>
              <a:t>processo di integrazione dell’Ucraina nel mercato unico dell'Unione </a:t>
            </a:r>
            <a:r>
              <a:rPr lang="it-IT" sz="1900" dirty="0"/>
              <a:t>in virtù dell'accordo di associazione politica ed economica già esistente. </a:t>
            </a:r>
          </a:p>
          <a:p>
            <a:pPr fontAlgn="base"/>
            <a:r>
              <a:rPr lang="it-IT" sz="1900" dirty="0"/>
              <a:t>Gli accordi di associazione con l’UE sono impegni bilaterali con i quali uno Stato fuori dall’UE si impegna in un percorso di riforme della propria legislazione interna per adeguarla a quella comunitaria, a fronte dell’apertura di alcuni spazi economici e commerciali dell’Unione, e di assistenza tecnica e finanziaria. Gli accordi di associazione sono il primo passo verso la procedura di adesione.</a:t>
            </a:r>
          </a:p>
          <a:p>
            <a:pPr fontAlgn="base"/>
            <a:r>
              <a:rPr lang="it-IT" sz="1900" dirty="0"/>
              <a:t>L’accordo con l’Ucraina, siglato nel 2013, provocò nel Paese una vera rivoluzione, terminata nel 2014 con la destituzione dell’allora Presidente </a:t>
            </a:r>
            <a:r>
              <a:rPr lang="it-IT" sz="1900" b="1" dirty="0">
                <a:solidFill>
                  <a:srgbClr val="7030A0"/>
                </a:solidFill>
              </a:rPr>
              <a:t>Viktor Janukovyc </a:t>
            </a:r>
            <a:r>
              <a:rPr lang="it-IT" sz="1900" dirty="0"/>
              <a:t>che, su pressione della Russia, rifiutava di ratificare l’accordo. </a:t>
            </a:r>
          </a:p>
          <a:p>
            <a:pPr fontAlgn="base"/>
            <a:r>
              <a:rPr lang="it-IT" sz="1900" dirty="0"/>
              <a:t>L’allora presidente della Commissione UE, Barroso, ritenne inaccettabile il veto russo nella stipula dell’accordo con l’Ucraina. Le proteste dei partiti di opposizione del Paese portarono alla sostituzione del governo in carica con un nuovo governo ad interim che firmò l’accordo di associazione, divenuto operativo nel 2017.</a:t>
            </a:r>
          </a:p>
          <a:p>
            <a:endParaRPr lang="it-IT" sz="2000" dirty="0"/>
          </a:p>
        </p:txBody>
      </p:sp>
    </p:spTree>
    <p:extLst>
      <p:ext uri="{BB962C8B-B14F-4D97-AF65-F5344CB8AC3E}">
        <p14:creationId xmlns:p14="http://schemas.microsoft.com/office/powerpoint/2010/main" val="1492778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a:xfrm>
            <a:off x="88135" y="2293495"/>
            <a:ext cx="11821099" cy="4151372"/>
          </a:xfrm>
        </p:spPr>
        <p:txBody>
          <a:bodyPr>
            <a:normAutofit/>
          </a:bodyPr>
          <a:lstStyle/>
          <a:p>
            <a:r>
              <a:rPr lang="it-IT" sz="1900" dirty="0"/>
              <a:t>Nell’ultimo vertice del </a:t>
            </a:r>
            <a:r>
              <a:rPr lang="it-IT" sz="1900" b="1" u="sng" dirty="0"/>
              <a:t>12 ottobre 2021 </a:t>
            </a:r>
            <a:r>
              <a:rPr lang="it-IT" sz="1900" dirty="0"/>
              <a:t>tra Kiev e l’UE, nell’ambito dell’accordo di associazione, erano stati presi impegni importanti di avvicinamento in materia di politica energetica, innovazione, ricerca e cultura, finalizzate a coinvolgere Kiev nel programma del </a:t>
            </a:r>
            <a:r>
              <a:rPr lang="it-IT" sz="1900" dirty="0">
                <a:hlinkClick r:id="rId2">
                  <a:extLst>
                    <a:ext uri="{A12FA001-AC4F-418D-AE19-62706E023703}">
                      <ahyp:hlinkClr xmlns:ahyp="http://schemas.microsoft.com/office/drawing/2018/hyperlinkcolor" val="tx"/>
                    </a:ext>
                  </a:extLst>
                </a:hlinkClick>
              </a:rPr>
              <a:t>Next Generation UE</a:t>
            </a:r>
            <a:r>
              <a:rPr lang="it-IT" sz="1900" dirty="0"/>
              <a:t>. </a:t>
            </a:r>
          </a:p>
          <a:p>
            <a:r>
              <a:rPr lang="it-IT" sz="1900" dirty="0"/>
              <a:t>In particolare l’Ucraina si impegnava ad avvicinare le proprie politiche e la propria legislazione al </a:t>
            </a:r>
            <a:r>
              <a:rPr lang="it-IT" sz="1900" dirty="0">
                <a:hlinkClick r:id="rId3">
                  <a:extLst>
                    <a:ext uri="{A12FA001-AC4F-418D-AE19-62706E023703}">
                      <ahyp:hlinkClr xmlns:ahyp="http://schemas.microsoft.com/office/drawing/2018/hyperlinkcolor" val="tx"/>
                    </a:ext>
                  </a:extLst>
                </a:hlinkClick>
              </a:rPr>
              <a:t>Green Deal</a:t>
            </a:r>
            <a:r>
              <a:rPr lang="it-IT" sz="1900" dirty="0"/>
              <a:t> europeo, ad integrare il proprio mercato energetico in quello dell’UE, a prevedere dopo il 2024 il proseguimento del transito del gas attraverso l’Ucraina e verso l’Unione, ad allinearsi al mercato unico digitale UE. </a:t>
            </a:r>
          </a:p>
          <a:p>
            <a:r>
              <a:rPr lang="it-IT" sz="1900" dirty="0"/>
              <a:t>Venivano anche siglati un accordo sull’aviazione civile per sviluppare nuove opportunità commerciali tra Europa e Kiev, un accordo su Orizzonte Europa ed EURATOM, per rendere partecipe l’Ucraina degli investimenti in ricerca e innovazione del Next Generation EU, ed un accordo per coinvolgerla nel programma Europa Creativa, relativo agli investimenti in ambito culturale.</a:t>
            </a:r>
          </a:p>
        </p:txBody>
      </p:sp>
    </p:spTree>
    <p:extLst>
      <p:ext uri="{BB962C8B-B14F-4D97-AF65-F5344CB8AC3E}">
        <p14:creationId xmlns:p14="http://schemas.microsoft.com/office/powerpoint/2010/main" val="413034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A79BFC-0A8E-4F9A-A0E0-2C4B1780BE7F}"/>
              </a:ext>
            </a:extLst>
          </p:cNvPr>
          <p:cNvSpPr>
            <a:spLocks noGrp="1"/>
          </p:cNvSpPr>
          <p:nvPr>
            <p:ph type="title"/>
          </p:nvPr>
        </p:nvSpPr>
        <p:spPr>
          <a:xfrm>
            <a:off x="648929" y="629266"/>
            <a:ext cx="3505495" cy="1622321"/>
          </a:xfrm>
        </p:spPr>
        <p:txBody>
          <a:bodyPr>
            <a:normAutofit/>
          </a:bodyPr>
          <a:lstStyle/>
          <a:p>
            <a:pPr algn="ctr"/>
            <a:r>
              <a:rPr lang="it-IT" dirty="0"/>
              <a:t>Trattato di Westfalia</a:t>
            </a:r>
          </a:p>
        </p:txBody>
      </p:sp>
      <p:sp>
        <p:nvSpPr>
          <p:cNvPr id="8" name="Content Placeholder 7">
            <a:extLst>
              <a:ext uri="{FF2B5EF4-FFF2-40B4-BE49-F238E27FC236}">
                <a16:creationId xmlns:a16="http://schemas.microsoft.com/office/drawing/2014/main" id="{8A3B3479-5E55-434C-AE26-138E5FA85AC2}"/>
              </a:ext>
            </a:extLst>
          </p:cNvPr>
          <p:cNvSpPr>
            <a:spLocks noGrp="1"/>
          </p:cNvSpPr>
          <p:nvPr>
            <p:ph idx="1"/>
          </p:nvPr>
        </p:nvSpPr>
        <p:spPr>
          <a:xfrm>
            <a:off x="648931" y="2438400"/>
            <a:ext cx="3505494" cy="3785419"/>
          </a:xfrm>
        </p:spPr>
        <p:txBody>
          <a:bodyPr>
            <a:normAutofit/>
          </a:bodyPr>
          <a:lstStyle/>
          <a:p>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egnaposto contenuto 3">
            <a:extLst>
              <a:ext uri="{FF2B5EF4-FFF2-40B4-BE49-F238E27FC236}">
                <a16:creationId xmlns:a16="http://schemas.microsoft.com/office/drawing/2014/main" id="{6172452C-7C74-4C6D-A52D-F795760A99D8}"/>
              </a:ext>
            </a:extLst>
          </p:cNvPr>
          <p:cNvPicPr>
            <a:picLocks noChangeAspect="1"/>
          </p:cNvPicPr>
          <p:nvPr/>
        </p:nvPicPr>
        <p:blipFill>
          <a:blip r:embed="rId2"/>
          <a:stretch>
            <a:fillRect/>
          </a:stretch>
        </p:blipFill>
        <p:spPr>
          <a:xfrm>
            <a:off x="5616101" y="807593"/>
            <a:ext cx="5598852" cy="5239568"/>
          </a:xfrm>
          <a:prstGeom prst="rect">
            <a:avLst/>
          </a:prstGeom>
          <a:effectLst/>
        </p:spPr>
      </p:pic>
    </p:spTree>
    <p:extLst>
      <p:ext uri="{BB962C8B-B14F-4D97-AF65-F5344CB8AC3E}">
        <p14:creationId xmlns:p14="http://schemas.microsoft.com/office/powerpoint/2010/main" val="1280520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a:xfrm>
            <a:off x="88135" y="2293495"/>
            <a:ext cx="11821099" cy="4151372"/>
          </a:xfrm>
        </p:spPr>
        <p:txBody>
          <a:bodyPr>
            <a:normAutofit/>
          </a:bodyPr>
          <a:lstStyle/>
          <a:p>
            <a:r>
              <a:rPr lang="it-IT" sz="1900" dirty="0"/>
              <a:t>Ma perché l'Ucraina non ha ancora questo status? E anche se dovesse ottenerlo in tempi rapidi, cosa le mancherebbe per raggiungere l'acquis comunitario? A rispondere a queste domande è lo stesso Parlamento europeo, che ogni anno elabora e vota un report di implementazione sui Paesi che vogliono aderire all’Ue.</a:t>
            </a:r>
          </a:p>
          <a:p>
            <a:r>
              <a:rPr lang="it-IT" sz="1900" dirty="0"/>
              <a:t>Nel </a:t>
            </a:r>
            <a:r>
              <a:rPr lang="it-IT" sz="1900" b="1" dirty="0">
                <a:hlinkClick r:id="rId2">
                  <a:extLst>
                    <a:ext uri="{A12FA001-AC4F-418D-AE19-62706E023703}">
                      <ahyp:hlinkClr xmlns:ahyp="http://schemas.microsoft.com/office/drawing/2018/hyperlinkcolor" val="tx"/>
                    </a:ext>
                  </a:extLst>
                </a:hlinkClick>
              </a:rPr>
              <a:t>report del 2020</a:t>
            </a:r>
            <a:r>
              <a:rPr lang="it-IT" sz="1900" dirty="0"/>
              <a:t>, proprio Strasburgo, che oggi chiede un'accelerazione ai governi Ue per portare Kiev nel club, sottolineava come l'Ucraina scontasse ancora gravi carenze sotto il profilo dello Stato di diritto, dei sistemi anticorruzione, ma anche del rispetto dei diritti umani.</a:t>
            </a:r>
          </a:p>
          <a:p>
            <a:r>
              <a:rPr lang="it-IT" sz="1900" dirty="0"/>
              <a:t>La questione della </a:t>
            </a:r>
            <a:r>
              <a:rPr lang="it-IT" sz="1900" b="1" dirty="0">
                <a:solidFill>
                  <a:srgbClr val="0070C0"/>
                </a:solidFill>
              </a:rPr>
              <a:t>corruzione</a:t>
            </a:r>
            <a:r>
              <a:rPr lang="it-IT" sz="1900" dirty="0"/>
              <a:t> è centrale. Il Parlamento, nel suo report, aveva espresso "preoccupazione per l'esito della sentenza della Corte costituzionale del 27 ottobre 2020, che ha creato un vuoto giuridico nell'architettura anticorruzione ucraina e ha gravemente indebolito l'Agenzia nazionale per la prevenzione della corruzione", e invitava "fermamente le autorità ucraine ad astenersi dalla loro precedente cattiva prassi di perseguire cause giudiziarie di matrice politica; sottolinea, a tale proposito, che le divergenze sulle questioni politiche dovrebbero essere affrontate nelle sedi politiche competenti piuttosto che nella sfera giudiziaria". </a:t>
            </a:r>
          </a:p>
        </p:txBody>
      </p:sp>
    </p:spTree>
    <p:extLst>
      <p:ext uri="{BB962C8B-B14F-4D97-AF65-F5344CB8AC3E}">
        <p14:creationId xmlns:p14="http://schemas.microsoft.com/office/powerpoint/2010/main" val="28741346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a:xfrm>
            <a:off x="88135" y="2293495"/>
            <a:ext cx="11821099" cy="4151372"/>
          </a:xfrm>
        </p:spPr>
        <p:txBody>
          <a:bodyPr>
            <a:normAutofit/>
          </a:bodyPr>
          <a:lstStyle/>
          <a:p>
            <a:pPr algn="l"/>
            <a:r>
              <a:rPr lang="it-IT" sz="1900" b="1" dirty="0">
                <a:solidFill>
                  <a:srgbClr val="FF0000"/>
                </a:solidFill>
              </a:rPr>
              <a:t>Gli oligarchi</a:t>
            </a:r>
          </a:p>
          <a:p>
            <a:pPr algn="l"/>
            <a:r>
              <a:rPr lang="it-IT" sz="1900" dirty="0"/>
              <a:t>Il problema della corruzione è strettamente legato anche alle preoccupazioni dell'Ue sulla classe dirigente ucraina e sullo strapotere di alcune lobby, o meglio di alcuni oligarchi, sull'economia del Paese e sulla sua gestione. </a:t>
            </a:r>
          </a:p>
          <a:p>
            <a:pPr algn="l"/>
            <a:r>
              <a:rPr lang="it-IT" sz="1900" dirty="0"/>
              <a:t>Lo stesso Zelensky è stato oggetto di critiche internazionali per i suoi rapporti con l'oligarca Igor Kolomoisky, che avrebbe finanziato la sua campagna presidenziale. </a:t>
            </a:r>
          </a:p>
          <a:p>
            <a:pPr algn="l"/>
            <a:r>
              <a:rPr lang="it-IT" sz="1900" dirty="0"/>
              <a:t>Il Parlamento europeo, nel report del 2020, deplorava "l'aumento di imprese statali ed esorta l'Ucraina a portare avanti ulteriormente la privatizzazione delle imprese statali al fine di modernizzare e migliorare il funzionamento dell'economia ed evitare l'oligarchizzazione; sottolinea la necessità di un rinnovato impegno da parte dell'Ucraina nella lotta contro l'influenza dovuta agli interessi acquisiti che, se trascurata, potrebbe compromettere gravemente i risultati delle riforme finora realizzate e delle misure di sostegno all'Ucraina nel complesso". </a:t>
            </a:r>
          </a:p>
          <a:p>
            <a:endParaRPr lang="it-IT" sz="1900" dirty="0"/>
          </a:p>
        </p:txBody>
      </p:sp>
    </p:spTree>
    <p:extLst>
      <p:ext uri="{BB962C8B-B14F-4D97-AF65-F5344CB8AC3E}">
        <p14:creationId xmlns:p14="http://schemas.microsoft.com/office/powerpoint/2010/main" val="2272370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21890-F246-43BA-B671-5E651D5F3F6D}"/>
              </a:ext>
            </a:extLst>
          </p:cNvPr>
          <p:cNvSpPr>
            <a:spLocks noGrp="1"/>
          </p:cNvSpPr>
          <p:nvPr>
            <p:ph type="title"/>
          </p:nvPr>
        </p:nvSpPr>
        <p:spPr/>
        <p:txBody>
          <a:bodyPr/>
          <a:lstStyle/>
          <a:p>
            <a:pPr algn="ctr"/>
            <a:r>
              <a:rPr lang="it-IT" dirty="0"/>
              <a:t>MODALITA’ E TEMPISTICA DI INGRESSO NELL’UE: LA QUESTIONE UCRAINA</a:t>
            </a:r>
          </a:p>
        </p:txBody>
      </p:sp>
      <p:sp>
        <p:nvSpPr>
          <p:cNvPr id="3" name="Segnaposto contenuto 2">
            <a:extLst>
              <a:ext uri="{FF2B5EF4-FFF2-40B4-BE49-F238E27FC236}">
                <a16:creationId xmlns:a16="http://schemas.microsoft.com/office/drawing/2014/main" id="{5E018183-76AD-4912-8558-AA20BCD826C6}"/>
              </a:ext>
            </a:extLst>
          </p:cNvPr>
          <p:cNvSpPr>
            <a:spLocks noGrp="1"/>
          </p:cNvSpPr>
          <p:nvPr>
            <p:ph idx="1"/>
          </p:nvPr>
        </p:nvSpPr>
        <p:spPr>
          <a:xfrm>
            <a:off x="88135" y="2293495"/>
            <a:ext cx="11821099" cy="4151372"/>
          </a:xfrm>
        </p:spPr>
        <p:txBody>
          <a:bodyPr>
            <a:normAutofit/>
          </a:bodyPr>
          <a:lstStyle/>
          <a:p>
            <a:r>
              <a:rPr lang="it-IT" sz="1900" dirty="0"/>
              <a:t>Sotto </a:t>
            </a:r>
            <a:r>
              <a:rPr lang="it-IT" sz="1900" b="1" dirty="0">
                <a:solidFill>
                  <a:srgbClr val="00B050"/>
                </a:solidFill>
              </a:rPr>
              <a:t>il profilo economico</a:t>
            </a:r>
            <a:r>
              <a:rPr lang="it-IT" sz="1900" dirty="0"/>
              <a:t>, il Parlamento sottolineava la scarsa partecipazione dei sindacati alla contrattazione collettiva, e, per quanto attiene il commercio, esprimeva "preoccupazione per il fatto che l'Ucraina sia classificata dalla Commissione come Paese prioritario della 'categoria 2', il che significa che i diritti di proprietà intellettuale non sono adeguatamente tutelati e applicati", ribadendo "la necessità di rafforzare i controlli e le infrastrutture doganali per prevenire meglio l'ingresso di prodotti contraffatti in Ucraina e il transito al suo interno".</a:t>
            </a:r>
          </a:p>
          <a:p>
            <a:r>
              <a:rPr lang="it-IT" sz="1900" dirty="0"/>
              <a:t>C'è infine la questione dei </a:t>
            </a:r>
            <a:r>
              <a:rPr lang="it-IT" sz="1900" b="1" dirty="0">
                <a:solidFill>
                  <a:srgbClr val="002060"/>
                </a:solidFill>
              </a:rPr>
              <a:t>diritti umani</a:t>
            </a:r>
            <a:r>
              <a:rPr lang="it-IT" sz="1900" dirty="0"/>
              <a:t>. Per il Parlamento, in Ucraina "le persone Lgbti e gli attivisti femministi continuano a essere vittime di incitamento all'odio e attacchi violenti", e "i rom sono vittime di un linguaggio discriminatorio e di discorsi di incitamento all'odio da parte delle autorità statali e locali e dei media". Inoltre, "le autorità di contrasto si sono rifiutate in numerose occasioni di avviare indagini in relazione a denunce" di questo tipo di reati, anche per carenze normative. Infine, il Parlamento europeo ricorda la carenza "di progressi nei procedimenti penali relativi alle gravi violazioni dei diritti umani presumibilmente commesse da membri delle forze ucraine, nonché ritardi e progressi insufficienti nelle indagini sui reati di piazza Maidan". </a:t>
            </a:r>
          </a:p>
        </p:txBody>
      </p:sp>
    </p:spTree>
    <p:extLst>
      <p:ext uri="{BB962C8B-B14F-4D97-AF65-F5344CB8AC3E}">
        <p14:creationId xmlns:p14="http://schemas.microsoft.com/office/powerpoint/2010/main" val="1698191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82C75-AB0F-4039-98A3-4DACD85800C3}"/>
              </a:ext>
            </a:extLst>
          </p:cNvPr>
          <p:cNvSpPr>
            <a:spLocks noGrp="1"/>
          </p:cNvSpPr>
          <p:nvPr>
            <p:ph type="title"/>
          </p:nvPr>
        </p:nvSpPr>
        <p:spPr/>
        <p:txBody>
          <a:bodyPr/>
          <a:lstStyle/>
          <a:p>
            <a:pPr algn="ctr"/>
            <a:r>
              <a:rPr lang="it-IT" dirty="0"/>
              <a:t>LA QUESTIONE TURCA</a:t>
            </a:r>
          </a:p>
        </p:txBody>
      </p:sp>
      <p:sp>
        <p:nvSpPr>
          <p:cNvPr id="3" name="Segnaposto contenuto 2">
            <a:extLst>
              <a:ext uri="{FF2B5EF4-FFF2-40B4-BE49-F238E27FC236}">
                <a16:creationId xmlns:a16="http://schemas.microsoft.com/office/drawing/2014/main" id="{CED4A006-9FFC-4E67-992B-0929556F6A82}"/>
              </a:ext>
            </a:extLst>
          </p:cNvPr>
          <p:cNvSpPr>
            <a:spLocks noGrp="1"/>
          </p:cNvSpPr>
          <p:nvPr>
            <p:ph idx="1"/>
          </p:nvPr>
        </p:nvSpPr>
        <p:spPr>
          <a:xfrm>
            <a:off x="0" y="1905918"/>
            <a:ext cx="12192000" cy="4952082"/>
          </a:xfrm>
        </p:spPr>
        <p:txBody>
          <a:bodyPr>
            <a:normAutofit fontScale="62500" lnSpcReduction="20000"/>
          </a:bodyPr>
          <a:lstStyle/>
          <a:p>
            <a:pPr marL="0" indent="0">
              <a:buNone/>
            </a:pPr>
            <a:r>
              <a:rPr lang="it-IT" dirty="0"/>
              <a:t>BACKGROUND</a:t>
            </a:r>
          </a:p>
          <a:p>
            <a:r>
              <a:rPr lang="it-IT" dirty="0"/>
              <a:t>Nel 1987, ha chiesto di entrare a far parte di quella che allora era la CEE e nel 1999 è stata dichiarata ammissibile all’UE.</a:t>
            </a:r>
          </a:p>
          <a:p>
            <a:r>
              <a:rPr lang="it-IT" dirty="0"/>
              <a:t>Il coinvolgimento della Turchia nell'integrazione europea risale al 1959 e comprende l'Accordo di associazione di Ankara (1963) per la progressiva istituzione di un'unione doganale (istituita infine nel 1995).</a:t>
            </a:r>
          </a:p>
          <a:p>
            <a:r>
              <a:rPr lang="it-IT" dirty="0"/>
              <a:t>I negoziati di adesione sono iniziati nel 2005, ma fino a quando la Turchia non accetterà di applicare a Cipro il protocollo aggiuntivo dell'accordo di associazione di Ankara, otto capitoli negoziali non saranno aperti e nessun capitolo sarà chiuso provvisoriamente.</a:t>
            </a:r>
          </a:p>
          <a:p>
            <a:pPr marL="0" indent="0">
              <a:buNone/>
            </a:pPr>
            <a:r>
              <a:rPr lang="it-IT" dirty="0"/>
              <a:t>STATO DI AVANZAMENTO</a:t>
            </a:r>
          </a:p>
          <a:p>
            <a:r>
              <a:rPr lang="it-IT" dirty="0"/>
              <a:t>La Turchia è un partner strategico chiave dell'UE su questioni come la migrazione, la sicurezza, l'antiterrorismo e l'economia, ma si è ritirata nei settori della democrazia, dello Stato di diritto e dei diritti fondamentali. In risposta, il Consiglio Affari generali ha deciso nel 2018 che i negoziati di adesione con la sono effettivamente congelati. </a:t>
            </a:r>
          </a:p>
          <a:p>
            <a:r>
              <a:rPr lang="it-IT" dirty="0"/>
              <a:t>Nel 2013 è stato avviato un dialogo sulla liberalizzazione dei visti. La terza relazione sui progressi compiuti dalla Turchia nell'adempimento dei requisiti della sua tabella di marcia per la liberalizzazione dei visti è stata pubblicata nel maggio 2016 e ha rilevato che la Turchia deve soddisfare sette parametri di riferimento in sospeso. </a:t>
            </a:r>
          </a:p>
          <a:p>
            <a:r>
              <a:rPr lang="it-IT" dirty="0"/>
              <a:t>L'economia turca sta affrontando diverse sfide, come l'elevata disoccupazione e l'elevata inflazione. La forte volatilità economica ha minato l'ambiente imprenditoriale e l'eccessivo affidamento sui finanziamenti esterni ha creato vulnerabilità.</a:t>
            </a:r>
          </a:p>
          <a:p>
            <a:endParaRPr lang="it-IT" dirty="0"/>
          </a:p>
        </p:txBody>
      </p:sp>
    </p:spTree>
    <p:extLst>
      <p:ext uri="{BB962C8B-B14F-4D97-AF65-F5344CB8AC3E}">
        <p14:creationId xmlns:p14="http://schemas.microsoft.com/office/powerpoint/2010/main" val="20975793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82C75-AB0F-4039-98A3-4DACD85800C3}"/>
              </a:ext>
            </a:extLst>
          </p:cNvPr>
          <p:cNvSpPr>
            <a:spLocks noGrp="1"/>
          </p:cNvSpPr>
          <p:nvPr>
            <p:ph type="title"/>
          </p:nvPr>
        </p:nvSpPr>
        <p:spPr/>
        <p:txBody>
          <a:bodyPr/>
          <a:lstStyle/>
          <a:p>
            <a:pPr algn="ctr"/>
            <a:r>
              <a:rPr lang="it-IT" dirty="0"/>
              <a:t>LA QUESTIONE TURCA</a:t>
            </a:r>
          </a:p>
        </p:txBody>
      </p:sp>
      <p:sp>
        <p:nvSpPr>
          <p:cNvPr id="3" name="Segnaposto contenuto 2">
            <a:extLst>
              <a:ext uri="{FF2B5EF4-FFF2-40B4-BE49-F238E27FC236}">
                <a16:creationId xmlns:a16="http://schemas.microsoft.com/office/drawing/2014/main" id="{CED4A006-9FFC-4E67-992B-0929556F6A82}"/>
              </a:ext>
            </a:extLst>
          </p:cNvPr>
          <p:cNvSpPr>
            <a:spLocks noGrp="1"/>
          </p:cNvSpPr>
          <p:nvPr>
            <p:ph idx="1"/>
          </p:nvPr>
        </p:nvSpPr>
        <p:spPr>
          <a:xfrm>
            <a:off x="110169" y="1927952"/>
            <a:ext cx="12081831" cy="4885424"/>
          </a:xfrm>
        </p:spPr>
        <p:txBody>
          <a:bodyPr>
            <a:normAutofit fontScale="92500" lnSpcReduction="10000"/>
          </a:bodyPr>
          <a:lstStyle/>
          <a:p>
            <a:r>
              <a:rPr lang="it-IT" dirty="0"/>
              <a:t>La Turchia sta assistendo a un afflusso senza precedenti e in continuo aumento di persone in cerca di rifugio dalla Siria che ha superato i 3,6 milioni fino ad oggi (su un totale di 4 milioni). </a:t>
            </a:r>
          </a:p>
          <a:p>
            <a:r>
              <a:rPr lang="it-IT" dirty="0"/>
              <a:t>Nel complesso è il paese al mondo che ospita il maggior numero di rifugiati e ha già speso ingenti risorse finanziarie per affrontare questa crisi. </a:t>
            </a:r>
          </a:p>
          <a:p>
            <a:r>
              <a:rPr lang="it-IT" dirty="0"/>
              <a:t>Un piano d'azione congiunto UE-Turchia è stato concordato nell'ottobre 2015 ed è stato attivato al vertice UE-Turchia del 29 novembre 2015. </a:t>
            </a:r>
          </a:p>
          <a:p>
            <a:r>
              <a:rPr lang="it-IT" dirty="0"/>
              <a:t>Il piano d'azione mira a riportare ordine nei flussi migratori e ad arginare l'afflusso della migrazione irregolare. </a:t>
            </a:r>
          </a:p>
          <a:p>
            <a:r>
              <a:rPr lang="it-IT" dirty="0"/>
              <a:t>L'UE e la Turchia hanno riconfermato il loro impegno comune a porre fine alla migrazione irregolare dalla Turchia all'UE, a rompere il modello di business dei trafficanti e offrire ai migranti un'alternativa per mettere a rischio le loro vite nella loro dichiarazione congiunta del 18 marzo 2016.</a:t>
            </a:r>
          </a:p>
          <a:p>
            <a:endParaRPr lang="it-IT" dirty="0"/>
          </a:p>
        </p:txBody>
      </p:sp>
    </p:spTree>
    <p:extLst>
      <p:ext uri="{BB962C8B-B14F-4D97-AF65-F5344CB8AC3E}">
        <p14:creationId xmlns:p14="http://schemas.microsoft.com/office/powerpoint/2010/main" val="3598221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82C75-AB0F-4039-98A3-4DACD85800C3}"/>
              </a:ext>
            </a:extLst>
          </p:cNvPr>
          <p:cNvSpPr>
            <a:spLocks noGrp="1"/>
          </p:cNvSpPr>
          <p:nvPr>
            <p:ph type="title"/>
          </p:nvPr>
        </p:nvSpPr>
        <p:spPr/>
        <p:txBody>
          <a:bodyPr/>
          <a:lstStyle/>
          <a:p>
            <a:pPr algn="ctr"/>
            <a:r>
              <a:rPr lang="it-IT" dirty="0"/>
              <a:t>LA QUESTIONE TURCA</a:t>
            </a:r>
          </a:p>
        </p:txBody>
      </p:sp>
      <p:sp>
        <p:nvSpPr>
          <p:cNvPr id="3" name="Segnaposto contenuto 2">
            <a:extLst>
              <a:ext uri="{FF2B5EF4-FFF2-40B4-BE49-F238E27FC236}">
                <a16:creationId xmlns:a16="http://schemas.microsoft.com/office/drawing/2014/main" id="{CED4A006-9FFC-4E67-992B-0929556F6A82}"/>
              </a:ext>
            </a:extLst>
          </p:cNvPr>
          <p:cNvSpPr>
            <a:spLocks noGrp="1"/>
          </p:cNvSpPr>
          <p:nvPr>
            <p:ph idx="1"/>
          </p:nvPr>
        </p:nvSpPr>
        <p:spPr>
          <a:xfrm>
            <a:off x="374573" y="2247440"/>
            <a:ext cx="11281273" cy="4516917"/>
          </a:xfrm>
        </p:spPr>
        <p:txBody>
          <a:bodyPr>
            <a:normAutofit fontScale="70000" lnSpcReduction="20000"/>
          </a:bodyPr>
          <a:lstStyle/>
          <a:p>
            <a:pPr algn="ctr"/>
            <a:r>
              <a:rPr lang="it-IT" dirty="0"/>
              <a:t>L'istituzione dello strumento dell'UE per i rifugiati in Turchia alla fine del 2015 mirava a fornire all'Unione europea un meccanismo di coordinamento che dovrebbe consentire la mobilitazione rapida, efficace ed efficiente dell'assistenza dell'UE ai rifugiati in Turchia.</a:t>
            </a:r>
          </a:p>
          <a:p>
            <a:endParaRPr lang="it-IT" dirty="0"/>
          </a:p>
          <a:p>
            <a:r>
              <a:rPr lang="it-IT" dirty="0"/>
              <a:t>Lo strumento dell'UE per i rifugiati in Turchia è la risposta alla richiesta degli Stati membri dell'UE di ottenere significativi finanziamenti aggiuntivi per sostenere i rifugiati nel paese e coordina la mobilitazione di 6 miliardi di euro, in due tranche. La prima tranche serve a finanziare progetti in corso fino alla metà del 2021 più tardi (la maggior parte dei progetti termina prima). La seconda tranche serve a finanziare progetti in corso fino alla metà del 2025 (la maggior parte dei progetti terminerà prima). Le aree prioritarie dello strumento sono l'istruzione, la salute, la protezione, i bisogni di base, il sostegno socioeconomico e le infrastrutture municipali. </a:t>
            </a:r>
          </a:p>
          <a:p>
            <a:r>
              <a:rPr lang="it-IT" dirty="0"/>
              <a:t>Lo strumento coordina e semplifica le azioni finanziate dal bilancio dell'Unione e dai contributi bilaterali degli Stati membri dell'UE al fine di migliorare l'efficienza e la complementarità del sostegno fornito ai rifugiati e alle comunità di accoglienza in Turchia. Ciò rappresenta un importante supporto aggiuntivo per i rifugiati e le comunità ospitanti in Turchia. </a:t>
            </a:r>
          </a:p>
        </p:txBody>
      </p:sp>
    </p:spTree>
    <p:extLst>
      <p:ext uri="{BB962C8B-B14F-4D97-AF65-F5344CB8AC3E}">
        <p14:creationId xmlns:p14="http://schemas.microsoft.com/office/powerpoint/2010/main" val="712452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B7B8C-04E0-4B34-AE2B-B90CBA4CECAB}"/>
              </a:ext>
            </a:extLst>
          </p:cNvPr>
          <p:cNvSpPr>
            <a:spLocks noGrp="1"/>
          </p:cNvSpPr>
          <p:nvPr>
            <p:ph type="title"/>
          </p:nvPr>
        </p:nvSpPr>
        <p:spPr/>
        <p:txBody>
          <a:bodyPr/>
          <a:lstStyle/>
          <a:p>
            <a:pPr algn="ctr"/>
            <a:r>
              <a:rPr lang="it-IT" dirty="0"/>
              <a:t>CONFINI DELL’UNIONE EUROPEA</a:t>
            </a:r>
          </a:p>
        </p:txBody>
      </p:sp>
      <p:sp>
        <p:nvSpPr>
          <p:cNvPr id="3" name="Segnaposto contenuto 2">
            <a:extLst>
              <a:ext uri="{FF2B5EF4-FFF2-40B4-BE49-F238E27FC236}">
                <a16:creationId xmlns:a16="http://schemas.microsoft.com/office/drawing/2014/main" id="{901A7214-677E-4600-A650-0EE990A0B795}"/>
              </a:ext>
            </a:extLst>
          </p:cNvPr>
          <p:cNvSpPr>
            <a:spLocks noGrp="1"/>
          </p:cNvSpPr>
          <p:nvPr>
            <p:ph idx="1"/>
          </p:nvPr>
        </p:nvSpPr>
        <p:spPr>
          <a:xfrm>
            <a:off x="341523" y="2368626"/>
            <a:ext cx="11942284" cy="4489373"/>
          </a:xfrm>
        </p:spPr>
        <p:txBody>
          <a:bodyPr>
            <a:normAutofit fontScale="85000" lnSpcReduction="20000"/>
          </a:bodyPr>
          <a:lstStyle/>
          <a:p>
            <a:r>
              <a:rPr lang="it-IT" dirty="0"/>
              <a:t>Spazio Schengen: permette di viaggiare senza restrizioni all’interno di un territorio </a:t>
            </a:r>
          </a:p>
          <a:p>
            <a:pPr algn="l"/>
            <a:r>
              <a:rPr lang="it-IT" dirty="0"/>
              <a:t>Lo spazio Schengen è uno dei maggiori risultati raggiunti dall’UE. Si tratta di un’area senza frontiere interne, una zona all’interno della quale i cittadini, molti cittadini di paesi terzi, chi viaggia per affari e i turisti possono circolare liberamente senza essere sottoposti ai controlli di frontiera. Dal 1985 si è gradualmente allargata e attualmente comprende quasi tutti i paesi dell'UE e alcuni paesi associati che non appartengono all'UE.</a:t>
            </a:r>
          </a:p>
          <a:p>
            <a:pPr algn="l"/>
            <a:r>
              <a:rPr lang="it-IT" dirty="0"/>
              <a:t>Pur avendo abolito le loro frontiere interne, gli Stati Schengen hanno anche rafforzato i controlli alle loro frontiere esterne comuni sulla base delle norme Schengen per garantire la sicurezza di coloro che vivono o viaggiano in questo spazio.</a:t>
            </a:r>
          </a:p>
          <a:p>
            <a:endParaRPr lang="it-IT" dirty="0"/>
          </a:p>
          <a:p>
            <a:pPr>
              <a:buFontTx/>
              <a:buChar char="-"/>
            </a:pPr>
            <a:r>
              <a:rPr lang="it-IT" dirty="0"/>
              <a:t>Abolizione controlli alle frontiere</a:t>
            </a:r>
          </a:p>
          <a:p>
            <a:pPr>
              <a:buFontTx/>
              <a:buChar char="-"/>
            </a:pPr>
            <a:r>
              <a:rPr lang="it-IT" dirty="0"/>
              <a:t>Libera circolazione dei cittadini</a:t>
            </a:r>
          </a:p>
        </p:txBody>
      </p:sp>
    </p:spTree>
    <p:extLst>
      <p:ext uri="{BB962C8B-B14F-4D97-AF65-F5344CB8AC3E}">
        <p14:creationId xmlns:p14="http://schemas.microsoft.com/office/powerpoint/2010/main" val="3168995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CF91ED-AA75-4C09-91B1-93D7F1D5053D}"/>
              </a:ext>
            </a:extLst>
          </p:cNvPr>
          <p:cNvSpPr>
            <a:spLocks noGrp="1"/>
          </p:cNvSpPr>
          <p:nvPr>
            <p:ph type="title"/>
          </p:nvPr>
        </p:nvSpPr>
        <p:spPr>
          <a:xfrm>
            <a:off x="1952596" y="0"/>
            <a:ext cx="8229600" cy="1071546"/>
          </a:xfrm>
        </p:spPr>
        <p:txBody>
          <a:bodyPr/>
          <a:lstStyle/>
          <a:p>
            <a:pPr algn="ctr"/>
            <a:r>
              <a:rPr lang="en-US" dirty="0"/>
              <a:t>PAESI MEMBRI UE</a:t>
            </a:r>
          </a:p>
        </p:txBody>
      </p:sp>
      <p:pic>
        <p:nvPicPr>
          <p:cNvPr id="5" name="Immagine 4">
            <a:extLst>
              <a:ext uri="{FF2B5EF4-FFF2-40B4-BE49-F238E27FC236}">
                <a16:creationId xmlns:a16="http://schemas.microsoft.com/office/drawing/2014/main" id="{66068F23-D01D-45B0-BC51-3C38FE332F05}"/>
              </a:ext>
            </a:extLst>
          </p:cNvPr>
          <p:cNvPicPr>
            <a:picLocks noChangeAspect="1"/>
          </p:cNvPicPr>
          <p:nvPr/>
        </p:nvPicPr>
        <p:blipFill>
          <a:blip r:embed="rId2"/>
          <a:stretch>
            <a:fillRect/>
          </a:stretch>
        </p:blipFill>
        <p:spPr>
          <a:xfrm>
            <a:off x="3575721" y="1412777"/>
            <a:ext cx="5593977" cy="4768865"/>
          </a:xfrm>
          <a:prstGeom prst="rect">
            <a:avLst/>
          </a:prstGeom>
          <a:noFill/>
        </p:spPr>
      </p:pic>
    </p:spTree>
    <p:extLst>
      <p:ext uri="{BB962C8B-B14F-4D97-AF65-F5344CB8AC3E}">
        <p14:creationId xmlns:p14="http://schemas.microsoft.com/office/powerpoint/2010/main" val="2316892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B7B8C-04E0-4B34-AE2B-B90CBA4CECAB}"/>
              </a:ext>
            </a:extLst>
          </p:cNvPr>
          <p:cNvSpPr>
            <a:spLocks noGrp="1"/>
          </p:cNvSpPr>
          <p:nvPr>
            <p:ph type="title"/>
          </p:nvPr>
        </p:nvSpPr>
        <p:spPr/>
        <p:txBody>
          <a:bodyPr/>
          <a:lstStyle/>
          <a:p>
            <a:pPr algn="ctr"/>
            <a:r>
              <a:rPr lang="it-IT" dirty="0"/>
              <a:t>CONFINI DELL’UNIONE EUROPEA</a:t>
            </a:r>
          </a:p>
        </p:txBody>
      </p:sp>
      <p:sp>
        <p:nvSpPr>
          <p:cNvPr id="3" name="Segnaposto contenuto 2">
            <a:extLst>
              <a:ext uri="{FF2B5EF4-FFF2-40B4-BE49-F238E27FC236}">
                <a16:creationId xmlns:a16="http://schemas.microsoft.com/office/drawing/2014/main" id="{901A7214-677E-4600-A650-0EE990A0B795}"/>
              </a:ext>
            </a:extLst>
          </p:cNvPr>
          <p:cNvSpPr>
            <a:spLocks noGrp="1"/>
          </p:cNvSpPr>
          <p:nvPr>
            <p:ph idx="1"/>
          </p:nvPr>
        </p:nvSpPr>
        <p:spPr>
          <a:xfrm>
            <a:off x="716096" y="1894900"/>
            <a:ext cx="11116020" cy="4963099"/>
          </a:xfrm>
        </p:spPr>
        <p:txBody>
          <a:bodyPr>
            <a:normAutofit/>
          </a:bodyPr>
          <a:lstStyle/>
          <a:p>
            <a:r>
              <a:rPr lang="it-IT" dirty="0"/>
              <a:t>26 paesi fanno parte dello spazio Schengen:</a:t>
            </a:r>
          </a:p>
          <a:p>
            <a:pPr>
              <a:buFontTx/>
              <a:buChar char="-"/>
            </a:pPr>
            <a:r>
              <a:rPr lang="it-IT" dirty="0"/>
              <a:t>22 paesi dell’UE</a:t>
            </a:r>
          </a:p>
          <a:p>
            <a:pPr>
              <a:buFontTx/>
              <a:buChar char="-"/>
            </a:pPr>
            <a:r>
              <a:rPr lang="it-IT" dirty="0"/>
              <a:t>4 paesi associati al di fuori dell’UE (Norvegia, Islanda, Svizzera, Liechtenstein)</a:t>
            </a:r>
          </a:p>
          <a:p>
            <a:pPr>
              <a:buFontTx/>
              <a:buChar char="-"/>
            </a:pPr>
            <a:r>
              <a:rPr lang="it-IT" dirty="0"/>
              <a:t>di fatto San Marino, Vaticano e Principato di Monaco.</a:t>
            </a:r>
          </a:p>
          <a:p>
            <a:r>
              <a:rPr lang="it-IT" dirty="0"/>
              <a:t>Paesi membri dell’UE ma no Schengen: (Gran Bretagna), Irlanda, Cipro, Croazia, Bulgaria e Romania.</a:t>
            </a:r>
          </a:p>
          <a:p>
            <a:endParaRPr lang="it-IT" dirty="0"/>
          </a:p>
        </p:txBody>
      </p:sp>
    </p:spTree>
    <p:extLst>
      <p:ext uri="{BB962C8B-B14F-4D97-AF65-F5344CB8AC3E}">
        <p14:creationId xmlns:p14="http://schemas.microsoft.com/office/powerpoint/2010/main" val="1736297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B8DB03-C9BD-4D0F-9A85-1A948692FC7B}"/>
              </a:ext>
            </a:extLst>
          </p:cNvPr>
          <p:cNvSpPr>
            <a:spLocks noGrp="1"/>
          </p:cNvSpPr>
          <p:nvPr>
            <p:ph type="title"/>
          </p:nvPr>
        </p:nvSpPr>
        <p:spPr>
          <a:xfrm>
            <a:off x="1952596" y="0"/>
            <a:ext cx="8229600" cy="1071546"/>
          </a:xfrm>
        </p:spPr>
        <p:txBody>
          <a:bodyPr/>
          <a:lstStyle/>
          <a:p>
            <a:r>
              <a:rPr lang="en-US" dirty="0"/>
              <a:t>PAESI DELLO SPAZIO    SCHENGEN</a:t>
            </a:r>
          </a:p>
        </p:txBody>
      </p:sp>
      <p:pic>
        <p:nvPicPr>
          <p:cNvPr id="5" name="Segnaposto contenuto 4">
            <a:extLst>
              <a:ext uri="{FF2B5EF4-FFF2-40B4-BE49-F238E27FC236}">
                <a16:creationId xmlns:a16="http://schemas.microsoft.com/office/drawing/2014/main" id="{879DDC1D-58AB-40EB-8F64-D18086E2F627}"/>
              </a:ext>
            </a:extLst>
          </p:cNvPr>
          <p:cNvPicPr>
            <a:picLocks noGrp="1" noChangeAspect="1"/>
          </p:cNvPicPr>
          <p:nvPr>
            <p:ph idx="1"/>
          </p:nvPr>
        </p:nvPicPr>
        <p:blipFill>
          <a:blip r:embed="rId2"/>
          <a:stretch>
            <a:fillRect/>
          </a:stretch>
        </p:blipFill>
        <p:spPr>
          <a:xfrm>
            <a:off x="3511250" y="1357299"/>
            <a:ext cx="5169501" cy="4768865"/>
          </a:xfrm>
          <a:noFill/>
        </p:spPr>
      </p:pic>
    </p:spTree>
    <p:extLst>
      <p:ext uri="{BB962C8B-B14F-4D97-AF65-F5344CB8AC3E}">
        <p14:creationId xmlns:p14="http://schemas.microsoft.com/office/powerpoint/2010/main" val="412731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it-IT" b="1" dirty="0"/>
              <a:t>STATO ED ELEMENTI COSTITUTIVI</a:t>
            </a:r>
            <a:endParaRPr lang="es-ES" dirty="0"/>
          </a:p>
        </p:txBody>
      </p:sp>
      <p:sp>
        <p:nvSpPr>
          <p:cNvPr id="3" name="2 Marcador de contenido"/>
          <p:cNvSpPr>
            <a:spLocks noGrp="1"/>
          </p:cNvSpPr>
          <p:nvPr>
            <p:ph idx="1"/>
          </p:nvPr>
        </p:nvSpPr>
        <p:spPr>
          <a:xfrm>
            <a:off x="534255" y="2342508"/>
            <a:ext cx="11435137" cy="4326852"/>
          </a:xfrm>
        </p:spPr>
        <p:txBody>
          <a:bodyPr>
            <a:normAutofit fontScale="85000" lnSpcReduction="10000"/>
          </a:bodyPr>
          <a:lstStyle/>
          <a:p>
            <a:r>
              <a:rPr lang="it-IT" b="1" dirty="0"/>
              <a:t>Lo Stato</a:t>
            </a:r>
            <a:r>
              <a:rPr lang="it-IT" dirty="0"/>
              <a:t> è un ente sovrano dotato di propria personalità giuridica, costituito da un </a:t>
            </a:r>
            <a:r>
              <a:rPr lang="it-IT" b="1" dirty="0"/>
              <a:t>popolo </a:t>
            </a:r>
            <a:r>
              <a:rPr lang="it-IT" dirty="0"/>
              <a:t>stanziato su un </a:t>
            </a:r>
            <a:r>
              <a:rPr lang="it-IT" b="1" dirty="0"/>
              <a:t>territorio</a:t>
            </a:r>
            <a:r>
              <a:rPr lang="it-IT" dirty="0"/>
              <a:t> sotto l’autorità di un governo che esercita la </a:t>
            </a:r>
            <a:r>
              <a:rPr lang="it-IT" b="1" dirty="0"/>
              <a:t>sovranità.</a:t>
            </a:r>
          </a:p>
          <a:p>
            <a:pPr marL="0" indent="0">
              <a:buNone/>
            </a:pPr>
            <a:endParaRPr lang="it-IT" b="1" dirty="0"/>
          </a:p>
          <a:p>
            <a:r>
              <a:rPr lang="it-IT" dirty="0"/>
              <a:t>ELEMENTI COSTITUTIVI</a:t>
            </a:r>
          </a:p>
          <a:p>
            <a:pPr marL="514350" indent="-514350">
              <a:buAutoNum type="arabicParenR"/>
            </a:pPr>
            <a:r>
              <a:rPr lang="it-IT" b="1" dirty="0">
                <a:solidFill>
                  <a:srgbClr val="FF0000"/>
                </a:solidFill>
              </a:rPr>
              <a:t>TERRITORIO</a:t>
            </a:r>
          </a:p>
          <a:p>
            <a:pPr marL="514350" indent="-514350">
              <a:buAutoNum type="arabicParenR"/>
            </a:pPr>
            <a:r>
              <a:rPr lang="it-IT" b="1" dirty="0">
                <a:solidFill>
                  <a:srgbClr val="FF0000"/>
                </a:solidFill>
              </a:rPr>
              <a:t>POPOLAZIONE</a:t>
            </a:r>
          </a:p>
          <a:p>
            <a:pPr marL="514350" indent="-514350">
              <a:buAutoNum type="arabicParenR"/>
            </a:pPr>
            <a:r>
              <a:rPr lang="it-IT" b="1" dirty="0">
                <a:solidFill>
                  <a:srgbClr val="FF0000"/>
                </a:solidFill>
              </a:rPr>
              <a:t>SOVRANITA</a:t>
            </a:r>
            <a:r>
              <a:rPr lang="it-IT" dirty="0"/>
              <a:t>’</a:t>
            </a:r>
          </a:p>
          <a:p>
            <a:pPr marL="0" indent="0">
              <a:buNone/>
            </a:pPr>
            <a:r>
              <a:rPr lang="it-IT" dirty="0"/>
              <a:t> </a:t>
            </a:r>
          </a:p>
          <a:p>
            <a:pPr marL="0" indent="0">
              <a:buNone/>
            </a:pPr>
            <a:r>
              <a:rPr lang="it-IT" dirty="0"/>
              <a:t>In mancanza di uno di essi non si può parlare di organizzazione statale effettiva:</a:t>
            </a:r>
          </a:p>
          <a:p>
            <a:pPr marL="0" indent="0">
              <a:buNone/>
            </a:pPr>
            <a:r>
              <a:rPr lang="it-IT" dirty="0"/>
              <a:t>Es: Territori Palestinesi?</a:t>
            </a:r>
          </a:p>
          <a:p>
            <a:endParaRPr lang="es-ES" dirty="0"/>
          </a:p>
        </p:txBody>
      </p:sp>
    </p:spTree>
    <p:extLst>
      <p:ext uri="{BB962C8B-B14F-4D97-AF65-F5344CB8AC3E}">
        <p14:creationId xmlns:p14="http://schemas.microsoft.com/office/powerpoint/2010/main" val="40102046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C7BD6-0D4B-430F-9DEA-5E4291834899}"/>
              </a:ext>
            </a:extLst>
          </p:cNvPr>
          <p:cNvSpPr>
            <a:spLocks noGrp="1"/>
          </p:cNvSpPr>
          <p:nvPr>
            <p:ph type="title"/>
          </p:nvPr>
        </p:nvSpPr>
        <p:spPr/>
        <p:txBody>
          <a:bodyPr/>
          <a:lstStyle/>
          <a:p>
            <a:pPr algn="ctr"/>
            <a:r>
              <a:rPr lang="it-IT" dirty="0"/>
              <a:t>CONTROLLI NELLO SPAZIO SCHENGEN</a:t>
            </a:r>
          </a:p>
        </p:txBody>
      </p:sp>
      <p:sp>
        <p:nvSpPr>
          <p:cNvPr id="3" name="Segnaposto contenuto 2">
            <a:extLst>
              <a:ext uri="{FF2B5EF4-FFF2-40B4-BE49-F238E27FC236}">
                <a16:creationId xmlns:a16="http://schemas.microsoft.com/office/drawing/2014/main" id="{468FC233-0EDC-412F-B562-2EE513E29652}"/>
              </a:ext>
            </a:extLst>
          </p:cNvPr>
          <p:cNvSpPr>
            <a:spLocks noGrp="1"/>
          </p:cNvSpPr>
          <p:nvPr>
            <p:ph idx="1"/>
          </p:nvPr>
        </p:nvSpPr>
        <p:spPr/>
        <p:txBody>
          <a:bodyPr>
            <a:normAutofit lnSpcReduction="10000"/>
          </a:bodyPr>
          <a:lstStyle/>
          <a:p>
            <a:r>
              <a:rPr lang="it-IT" dirty="0"/>
              <a:t>I paesi membri hanno comunque la possibilità di ristabilire </a:t>
            </a:r>
            <a:r>
              <a:rPr lang="it-IT" b="1" dirty="0"/>
              <a:t>controlli eccezionali e temporanei</a:t>
            </a:r>
          </a:p>
          <a:p>
            <a:endParaRPr lang="it-IT" dirty="0"/>
          </a:p>
          <a:p>
            <a:r>
              <a:rPr lang="it-IT" dirty="0"/>
              <a:t>MOTIVAZIONI:</a:t>
            </a:r>
          </a:p>
          <a:p>
            <a:pPr>
              <a:buFontTx/>
              <a:buChar char="-"/>
            </a:pPr>
            <a:r>
              <a:rPr lang="it-IT" dirty="0"/>
              <a:t>«minaccia grave per l’ordine pubblico e la sicurezza interna» o </a:t>
            </a:r>
          </a:p>
          <a:p>
            <a:pPr>
              <a:buFontTx/>
              <a:buChar char="-"/>
            </a:pPr>
            <a:r>
              <a:rPr lang="it-IT" dirty="0"/>
              <a:t>«gravi lacune relative al controllo delle frontiere esterne» che potrebbero mettere in pericolo «il funzionamento generale dello spazio Schengen»</a:t>
            </a:r>
            <a:endParaRPr lang="it-IT" b="1" dirty="0"/>
          </a:p>
          <a:p>
            <a:endParaRPr lang="it-IT" dirty="0"/>
          </a:p>
        </p:txBody>
      </p:sp>
    </p:spTree>
    <p:extLst>
      <p:ext uri="{BB962C8B-B14F-4D97-AF65-F5344CB8AC3E}">
        <p14:creationId xmlns:p14="http://schemas.microsoft.com/office/powerpoint/2010/main" val="28516608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5F61B-5197-4285-B6DA-E7F59F252F7F}"/>
              </a:ext>
            </a:extLst>
          </p:cNvPr>
          <p:cNvSpPr>
            <a:spLocks noGrp="1"/>
          </p:cNvSpPr>
          <p:nvPr>
            <p:ph type="title"/>
          </p:nvPr>
        </p:nvSpPr>
        <p:spPr/>
        <p:txBody>
          <a:bodyPr/>
          <a:lstStyle/>
          <a:p>
            <a:pPr algn="ctr"/>
            <a:r>
              <a:rPr lang="it-IT" dirty="0"/>
              <a:t>PAESI CHE HANNO REINTRODOTTO I CONTROLLI</a:t>
            </a:r>
          </a:p>
        </p:txBody>
      </p:sp>
      <p:sp>
        <p:nvSpPr>
          <p:cNvPr id="3" name="Segnaposto contenuto 2">
            <a:extLst>
              <a:ext uri="{FF2B5EF4-FFF2-40B4-BE49-F238E27FC236}">
                <a16:creationId xmlns:a16="http://schemas.microsoft.com/office/drawing/2014/main" id="{7B4F0464-A5F3-4125-85E1-6D95832E1218}"/>
              </a:ext>
            </a:extLst>
          </p:cNvPr>
          <p:cNvSpPr>
            <a:spLocks noGrp="1"/>
          </p:cNvSpPr>
          <p:nvPr>
            <p:ph idx="1"/>
          </p:nvPr>
        </p:nvSpPr>
        <p:spPr>
          <a:xfrm>
            <a:off x="275421" y="2379643"/>
            <a:ext cx="11644829" cy="3855904"/>
          </a:xfrm>
        </p:spPr>
        <p:txBody>
          <a:bodyPr>
            <a:normAutofit lnSpcReduction="10000"/>
          </a:bodyPr>
          <a:lstStyle/>
          <a:p>
            <a:pPr algn="l"/>
            <a:r>
              <a:rPr lang="it-IT" dirty="0">
                <a:solidFill>
                  <a:srgbClr val="E757CF"/>
                </a:solidFill>
                <a:effectLst/>
              </a:rPr>
              <a:t>Danimarca, Francia, Germania, Austria, Norvegia e Svezia.</a:t>
            </a:r>
          </a:p>
          <a:p>
            <a:pPr algn="l"/>
            <a:r>
              <a:rPr lang="it-IT" dirty="0">
                <a:effectLst/>
              </a:rPr>
              <a:t>La Francia a seguito degli attacchi terroristici, </a:t>
            </a:r>
          </a:p>
          <a:p>
            <a:pPr algn="l"/>
            <a:r>
              <a:rPr lang="it-IT" dirty="0">
                <a:effectLst/>
              </a:rPr>
              <a:t>gli altri cinque per far fronte al flusso eccezionale di migranti.</a:t>
            </a:r>
          </a:p>
          <a:p>
            <a:pPr algn="l"/>
            <a:r>
              <a:rPr lang="it-IT" dirty="0">
                <a:effectLst/>
              </a:rPr>
              <a:t>Prima dell'ondata migratoria, veniva usata in caso di eventi sportivi a rischio, vertici di capi di Stato, manifestazioni. </a:t>
            </a:r>
          </a:p>
          <a:p>
            <a:pPr algn="l"/>
            <a:r>
              <a:rPr lang="it-IT" dirty="0">
                <a:effectLst/>
              </a:rPr>
              <a:t>Per la Commissione Ue deve rimanere un'eccezione e rispettare il principio della proporzionalità. </a:t>
            </a:r>
          </a:p>
          <a:p>
            <a:pPr algn="l"/>
            <a:r>
              <a:rPr lang="it-IT" dirty="0">
                <a:effectLst/>
              </a:rPr>
              <a:t>Ma è di fatto una prerogativa dei Governi, su cui Bruxelles può solo esprimere un parere e non porre un veto.</a:t>
            </a:r>
            <a:endParaRPr lang="it-IT" dirty="0"/>
          </a:p>
        </p:txBody>
      </p:sp>
    </p:spTree>
    <p:extLst>
      <p:ext uri="{BB962C8B-B14F-4D97-AF65-F5344CB8AC3E}">
        <p14:creationId xmlns:p14="http://schemas.microsoft.com/office/powerpoint/2010/main" val="362952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AA836-CA2E-0F54-5D17-8F3B824E7EE1}"/>
              </a:ext>
            </a:extLst>
          </p:cNvPr>
          <p:cNvSpPr>
            <a:spLocks noGrp="1"/>
          </p:cNvSpPr>
          <p:nvPr>
            <p:ph type="title"/>
          </p:nvPr>
        </p:nvSpPr>
        <p:spPr/>
        <p:txBody>
          <a:bodyPr/>
          <a:lstStyle/>
          <a:p>
            <a:pPr algn="ctr"/>
            <a:r>
              <a:rPr lang="it-IT" dirty="0"/>
              <a:t>GUERRA IN MEDIO-ORIENTE</a:t>
            </a:r>
          </a:p>
        </p:txBody>
      </p:sp>
      <p:sp>
        <p:nvSpPr>
          <p:cNvPr id="3" name="Segnaposto contenuto 2">
            <a:extLst>
              <a:ext uri="{FF2B5EF4-FFF2-40B4-BE49-F238E27FC236}">
                <a16:creationId xmlns:a16="http://schemas.microsoft.com/office/drawing/2014/main" id="{791C0366-57CE-19A3-7FB9-5F6FF5E89DD1}"/>
              </a:ext>
            </a:extLst>
          </p:cNvPr>
          <p:cNvSpPr>
            <a:spLocks noGrp="1"/>
          </p:cNvSpPr>
          <p:nvPr>
            <p:ph idx="1"/>
          </p:nvPr>
        </p:nvSpPr>
        <p:spPr>
          <a:xfrm>
            <a:off x="838200" y="2114108"/>
            <a:ext cx="10515600" cy="4483461"/>
          </a:xfrm>
        </p:spPr>
        <p:txBody>
          <a:bodyPr>
            <a:normAutofit fontScale="92500" lnSpcReduction="10000"/>
          </a:bodyPr>
          <a:lstStyle/>
          <a:p>
            <a:r>
              <a:rPr lang="it-IT" b="1" i="0" dirty="0">
                <a:solidFill>
                  <a:srgbClr val="212335"/>
                </a:solidFill>
                <a:effectLst/>
                <a:latin typeface="Source Sans Pro" panose="020B0503030403020204" pitchFamily="34" charset="0"/>
              </a:rPr>
              <a:t>21 ottobre 2023: sospensione del Trattato di Schengen</a:t>
            </a:r>
            <a:r>
              <a:rPr lang="it-IT" b="0" i="0" dirty="0">
                <a:solidFill>
                  <a:srgbClr val="212335"/>
                </a:solidFill>
                <a:effectLst/>
                <a:latin typeface="Source Sans Pro" panose="020B0503030403020204" pitchFamily="34" charset="0"/>
              </a:rPr>
              <a:t> in merito ai controlli alle frontiere per ragioni di sicurezza legate a possibili infiltrazioni terroristiche attraverso la 'rotta balcanica’. </a:t>
            </a:r>
          </a:p>
          <a:p>
            <a:r>
              <a:rPr lang="it-IT" b="0" i="0" dirty="0">
                <a:solidFill>
                  <a:srgbClr val="212335"/>
                </a:solidFill>
                <a:effectLst/>
                <a:latin typeface="Source Sans Pro" panose="020B0503030403020204" pitchFamily="34" charset="0"/>
              </a:rPr>
              <a:t>Inizialmente il provvedimento durerà dieci giorni prorogabili, cioè fino alle 14 di martedì 31 ottobre. Per quanto riguarda il Friuli Venezia Giulia, il dispositivo comprende i 22 valichi principali per 232 chilometri di confine con la Slovenia, a Est, e a Nord, con l'Austria. Da ieri dunque in entrata e in uscita dall'Italia potranno essere chiesti i documenti.</a:t>
            </a:r>
          </a:p>
          <a:p>
            <a:r>
              <a:rPr lang="it-IT" b="0" i="0" dirty="0">
                <a:solidFill>
                  <a:srgbClr val="212335"/>
                </a:solidFill>
                <a:effectLst/>
                <a:latin typeface="Source Sans Pro" panose="020B0503030403020204" pitchFamily="34" charset="0"/>
              </a:rPr>
              <a:t>In totale sono undici i Paesi ad avere ripristinato i controlli ai confini: oltre all’Italia, la Slovenia, l’Austria, la Germania, la Francia, la Repubblica Ceca, la Polonia, la Slovacchia, la Svezia, la Danimarca e la Norvegia, che pur non facendo parte dell’Ue aderisce all’area Schengen.</a:t>
            </a:r>
            <a:endParaRPr lang="it-IT" dirty="0"/>
          </a:p>
        </p:txBody>
      </p:sp>
    </p:spTree>
    <p:extLst>
      <p:ext uri="{BB962C8B-B14F-4D97-AF65-F5344CB8AC3E}">
        <p14:creationId xmlns:p14="http://schemas.microsoft.com/office/powerpoint/2010/main" val="2759735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B7B8C-04E0-4B34-AE2B-B90CBA4CECAB}"/>
              </a:ext>
            </a:extLst>
          </p:cNvPr>
          <p:cNvSpPr>
            <a:spLocks noGrp="1"/>
          </p:cNvSpPr>
          <p:nvPr>
            <p:ph type="title"/>
          </p:nvPr>
        </p:nvSpPr>
        <p:spPr/>
        <p:txBody>
          <a:bodyPr/>
          <a:lstStyle/>
          <a:p>
            <a:pPr algn="ctr"/>
            <a:r>
              <a:rPr lang="it-IT" dirty="0"/>
              <a:t>EUROZONA</a:t>
            </a:r>
          </a:p>
        </p:txBody>
      </p:sp>
      <p:sp>
        <p:nvSpPr>
          <p:cNvPr id="3" name="Segnaposto contenuto 2">
            <a:extLst>
              <a:ext uri="{FF2B5EF4-FFF2-40B4-BE49-F238E27FC236}">
                <a16:creationId xmlns:a16="http://schemas.microsoft.com/office/drawing/2014/main" id="{901A7214-677E-4600-A650-0EE990A0B795}"/>
              </a:ext>
            </a:extLst>
          </p:cNvPr>
          <p:cNvSpPr>
            <a:spLocks noGrp="1"/>
          </p:cNvSpPr>
          <p:nvPr>
            <p:ph idx="1"/>
          </p:nvPr>
        </p:nvSpPr>
        <p:spPr>
          <a:xfrm>
            <a:off x="143219" y="1894901"/>
            <a:ext cx="12048781" cy="4351663"/>
          </a:xfrm>
        </p:spPr>
        <p:txBody>
          <a:bodyPr>
            <a:normAutofit fontScale="25000" lnSpcReduction="20000"/>
          </a:bodyPr>
          <a:lstStyle/>
          <a:p>
            <a:r>
              <a:rPr lang="it-IT" dirty="0"/>
              <a:t>Attualmente l'euro (€) è la moneta ufficiale di 19 dei 27 paesi membri dell'UE che insieme costituiscono l'area dell'euro, ufficialmente detta zona euro</a:t>
            </a:r>
            <a:r>
              <a:rPr lang="it-IT" b="0" i="0" dirty="0">
                <a:solidFill>
                  <a:srgbClr val="515560"/>
                </a:solidFill>
                <a:effectLst/>
                <a:latin typeface="arial" panose="020B0604020202020204" pitchFamily="34" charset="0"/>
              </a:rPr>
              <a:t>.</a:t>
            </a:r>
            <a:endParaRPr lang="it-IT" dirty="0"/>
          </a:p>
          <a:p>
            <a:pPr algn="l">
              <a:buFont typeface="Arial" panose="020B0604020202020204" pitchFamily="34" charset="0"/>
              <a:buChar char="•"/>
            </a:pPr>
            <a:r>
              <a:rPr lang="it-IT" u="sng" dirty="0">
                <a:solidFill>
                  <a:srgbClr val="0E47CB"/>
                </a:solidFill>
                <a:effectLst/>
                <a:latin typeface="arial" panose="020B0604020202020204" pitchFamily="34" charset="0"/>
                <a:hlinkClick r:id="rId2"/>
              </a:rPr>
              <a:t>Austria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3"/>
              </a:rPr>
              <a:t>Belgio</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4"/>
              </a:rPr>
              <a:t>Cipro</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5"/>
              </a:rPr>
              <a:t>Estonia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6"/>
              </a:rPr>
              <a:t>Finlandia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7"/>
              </a:rPr>
              <a:t>Francia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8"/>
              </a:rPr>
              <a:t>Germania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9"/>
              </a:rPr>
              <a:t>Grecia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0"/>
              </a:rPr>
              <a:t>Irlanda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1"/>
              </a:rPr>
              <a:t>Italia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2"/>
              </a:rPr>
              <a:t>Lettonia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3"/>
              </a:rPr>
              <a:t>Lituania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4"/>
              </a:rPr>
              <a:t>Lussemburgo</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5"/>
              </a:rPr>
              <a:t>Malta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6"/>
              </a:rPr>
              <a:t>Paesi Bassi</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7"/>
              </a:rPr>
              <a:t>Portogallo</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8"/>
              </a:rPr>
              <a:t>Slovacchia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19"/>
              </a:rPr>
              <a:t>Slovenia</a:t>
            </a:r>
            <a:endParaRPr lang="it-IT" dirty="0">
              <a:solidFill>
                <a:srgbClr val="515560"/>
              </a:solidFill>
              <a:effectLst/>
            </a:endParaRPr>
          </a:p>
          <a:p>
            <a:pPr algn="l">
              <a:buFont typeface="Arial" panose="020B0604020202020204" pitchFamily="34" charset="0"/>
              <a:buChar char="•"/>
            </a:pPr>
            <a:r>
              <a:rPr lang="it-IT" u="sng" dirty="0">
                <a:solidFill>
                  <a:srgbClr val="0E47CB"/>
                </a:solidFill>
                <a:effectLst/>
                <a:latin typeface="arial" panose="020B0604020202020204" pitchFamily="34" charset="0"/>
                <a:hlinkClick r:id="rId20"/>
              </a:rPr>
              <a:t>Spagna</a:t>
            </a:r>
            <a:endParaRPr lang="it-IT" dirty="0">
              <a:solidFill>
                <a:srgbClr val="515560"/>
              </a:solidFill>
              <a:effectLst/>
            </a:endParaRPr>
          </a:p>
          <a:p>
            <a:endParaRPr lang="it-IT" dirty="0"/>
          </a:p>
        </p:txBody>
      </p:sp>
    </p:spTree>
    <p:extLst>
      <p:ext uri="{BB962C8B-B14F-4D97-AF65-F5344CB8AC3E}">
        <p14:creationId xmlns:p14="http://schemas.microsoft.com/office/powerpoint/2010/main" val="3527763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21609-77EF-444E-B1F1-993E7CD8510C}"/>
              </a:ext>
            </a:extLst>
          </p:cNvPr>
          <p:cNvSpPr>
            <a:spLocks noGrp="1"/>
          </p:cNvSpPr>
          <p:nvPr>
            <p:ph type="title"/>
          </p:nvPr>
        </p:nvSpPr>
        <p:spPr/>
        <p:txBody>
          <a:bodyPr/>
          <a:lstStyle/>
          <a:p>
            <a:pPr algn="ctr"/>
            <a:r>
              <a:rPr lang="it-IT" dirty="0"/>
              <a:t>GEOGRAFIA E POTERE: le strategie </a:t>
            </a:r>
          </a:p>
        </p:txBody>
      </p:sp>
      <p:sp>
        <p:nvSpPr>
          <p:cNvPr id="3" name="Segnaposto contenuto 2">
            <a:extLst>
              <a:ext uri="{FF2B5EF4-FFF2-40B4-BE49-F238E27FC236}">
                <a16:creationId xmlns:a16="http://schemas.microsoft.com/office/drawing/2014/main" id="{D058921B-349D-44E1-8A12-81180BE22E39}"/>
              </a:ext>
            </a:extLst>
          </p:cNvPr>
          <p:cNvSpPr>
            <a:spLocks noGrp="1"/>
          </p:cNvSpPr>
          <p:nvPr>
            <p:ph idx="1"/>
          </p:nvPr>
        </p:nvSpPr>
        <p:spPr/>
        <p:txBody>
          <a:bodyPr>
            <a:normAutofit fontScale="92500" lnSpcReduction="10000"/>
          </a:bodyPr>
          <a:lstStyle/>
          <a:p>
            <a:r>
              <a:rPr lang="it-IT" dirty="0"/>
              <a:t>Peso dei fattori economici sulle scelte strategico-militari</a:t>
            </a:r>
          </a:p>
          <a:p>
            <a:r>
              <a:rPr lang="it-IT" dirty="0"/>
              <a:t>Spostamento centri di potere dalle basi militari alle borse finanziarie</a:t>
            </a:r>
          </a:p>
          <a:p>
            <a:r>
              <a:rPr lang="it-IT" dirty="0"/>
              <a:t>Dalla politica all’economia e alla finanza</a:t>
            </a:r>
          </a:p>
          <a:p>
            <a:r>
              <a:rPr lang="it-IT" dirty="0"/>
              <a:t>GUERRA ECONOMICA</a:t>
            </a:r>
          </a:p>
          <a:p>
            <a:r>
              <a:rPr lang="it-IT" dirty="0"/>
              <a:t>GEOGRAFIA DEL POTERE: concetto di posizione:</a:t>
            </a:r>
          </a:p>
          <a:p>
            <a:pPr marL="514350" indent="-514350">
              <a:buAutoNum type="arabicParenR"/>
            </a:pPr>
            <a:r>
              <a:rPr lang="it-IT" dirty="0"/>
              <a:t>Posizione assoluta =&gt; condizioni pedo-climatiche</a:t>
            </a:r>
          </a:p>
          <a:p>
            <a:pPr marL="514350" indent="-514350">
              <a:buFont typeface="Arial" panose="020B0604020202020204" pitchFamily="34" charset="0"/>
              <a:buAutoNum type="arabicParenR"/>
            </a:pPr>
            <a:r>
              <a:rPr lang="it-IT" dirty="0"/>
              <a:t>Posizione relativa =&gt; Stati cuscinetto =&gt; Posizione strategica (Islanda, Gibuti…)</a:t>
            </a:r>
          </a:p>
          <a:p>
            <a:endParaRPr lang="it-IT" dirty="0"/>
          </a:p>
        </p:txBody>
      </p:sp>
    </p:spTree>
    <p:extLst>
      <p:ext uri="{BB962C8B-B14F-4D97-AF65-F5344CB8AC3E}">
        <p14:creationId xmlns:p14="http://schemas.microsoft.com/office/powerpoint/2010/main" val="6966652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CE1CCC-7623-4A45-98CC-2A811E26C529}"/>
              </a:ext>
            </a:extLst>
          </p:cNvPr>
          <p:cNvSpPr>
            <a:spLocks noGrp="1"/>
          </p:cNvSpPr>
          <p:nvPr>
            <p:ph type="title"/>
          </p:nvPr>
        </p:nvSpPr>
        <p:spPr/>
        <p:txBody>
          <a:bodyPr/>
          <a:lstStyle/>
          <a:p>
            <a:pPr algn="ctr"/>
            <a:r>
              <a:rPr lang="it-IT" b="1" dirty="0"/>
              <a:t>STATO TRA FEDERALISMO E REGIONALISMO</a:t>
            </a:r>
            <a:endParaRPr lang="it-IT" dirty="0"/>
          </a:p>
        </p:txBody>
      </p:sp>
      <p:sp>
        <p:nvSpPr>
          <p:cNvPr id="3" name="Segnaposto contenuto 2">
            <a:extLst>
              <a:ext uri="{FF2B5EF4-FFF2-40B4-BE49-F238E27FC236}">
                <a16:creationId xmlns:a16="http://schemas.microsoft.com/office/drawing/2014/main" id="{17565424-70D5-4319-B04F-A7ADC68D08E5}"/>
              </a:ext>
            </a:extLst>
          </p:cNvPr>
          <p:cNvSpPr>
            <a:spLocks noGrp="1"/>
          </p:cNvSpPr>
          <p:nvPr>
            <p:ph idx="1"/>
          </p:nvPr>
        </p:nvSpPr>
        <p:spPr>
          <a:xfrm>
            <a:off x="716096" y="2445744"/>
            <a:ext cx="11475904" cy="4079599"/>
          </a:xfrm>
        </p:spPr>
        <p:txBody>
          <a:bodyPr>
            <a:normAutofit fontScale="85000" lnSpcReduction="20000"/>
          </a:bodyPr>
          <a:lstStyle/>
          <a:p>
            <a:r>
              <a:rPr lang="it-IT" dirty="0"/>
              <a:t>CONFEDERAZIONE: </a:t>
            </a:r>
            <a:r>
              <a:rPr lang="it-IT" dirty="0">
                <a:effectLst/>
              </a:rPr>
              <a:t>La confederazione è un’alleanza tra Stati, in genere confinanti, che perseguono, soprattutto in campo internazionale, scopi comuni mediante apposite istituzioni, pur mantenendo ciascuno piena indipendenza e sovranità. Il trattato istitutivo crea alcuni organi comuni e assegna loro diverse competenze, tra cui solitamente la sicurezza, la difesa e la politica estera. Esistono numerose confederazioni, come per es. la Comunità di Stati indipendenti sorta sulle ceneri dell’URSS.</a:t>
            </a:r>
            <a:endParaRPr lang="it-IT" dirty="0"/>
          </a:p>
          <a:p>
            <a:endParaRPr lang="it-IT" dirty="0"/>
          </a:p>
          <a:p>
            <a:r>
              <a:rPr lang="it-IT" dirty="0"/>
              <a:t>FEDERAZIONE: </a:t>
            </a:r>
            <a:r>
              <a:rPr lang="it-IT" dirty="0">
                <a:effectLst/>
              </a:rPr>
              <a:t>La federazione, o Stato federale, si qualifica come unione di Stati caratterizzata dall’attribuzione della personalità giuridica internazionale all’unione, e dal riconoscimento ai singoli Stati federati dei poteri esecutivo, legislativo e giudiziario nei limiti previsti dalla Costituzione federale.</a:t>
            </a:r>
          </a:p>
          <a:p>
            <a:r>
              <a:rPr lang="it-IT" dirty="0">
                <a:effectLst/>
              </a:rPr>
              <a:t>ES. </a:t>
            </a:r>
            <a:r>
              <a:rPr lang="it-IT" dirty="0"/>
              <a:t>Svizzera, USA, Germania, Australia, Canada (problema Québec)</a:t>
            </a:r>
          </a:p>
          <a:p>
            <a:endParaRPr lang="it-IT" dirty="0"/>
          </a:p>
        </p:txBody>
      </p:sp>
    </p:spTree>
    <p:extLst>
      <p:ext uri="{BB962C8B-B14F-4D97-AF65-F5344CB8AC3E}">
        <p14:creationId xmlns:p14="http://schemas.microsoft.com/office/powerpoint/2010/main" val="35638277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CE1CCC-7623-4A45-98CC-2A811E26C529}"/>
              </a:ext>
            </a:extLst>
          </p:cNvPr>
          <p:cNvSpPr>
            <a:spLocks noGrp="1"/>
          </p:cNvSpPr>
          <p:nvPr>
            <p:ph type="title"/>
          </p:nvPr>
        </p:nvSpPr>
        <p:spPr/>
        <p:txBody>
          <a:bodyPr/>
          <a:lstStyle/>
          <a:p>
            <a:pPr algn="ctr"/>
            <a:r>
              <a:rPr lang="it-IT" b="1" dirty="0"/>
              <a:t>STATO TRA FEDERALISMO E REGIONALISMO</a:t>
            </a:r>
            <a:endParaRPr lang="it-IT" dirty="0"/>
          </a:p>
        </p:txBody>
      </p:sp>
      <p:sp>
        <p:nvSpPr>
          <p:cNvPr id="3" name="Segnaposto contenuto 2">
            <a:extLst>
              <a:ext uri="{FF2B5EF4-FFF2-40B4-BE49-F238E27FC236}">
                <a16:creationId xmlns:a16="http://schemas.microsoft.com/office/drawing/2014/main" id="{17565424-70D5-4319-B04F-A7ADC68D08E5}"/>
              </a:ext>
            </a:extLst>
          </p:cNvPr>
          <p:cNvSpPr>
            <a:spLocks noGrp="1"/>
          </p:cNvSpPr>
          <p:nvPr>
            <p:ph idx="1"/>
          </p:nvPr>
        </p:nvSpPr>
        <p:spPr/>
        <p:txBody>
          <a:bodyPr>
            <a:normAutofit/>
          </a:bodyPr>
          <a:lstStyle/>
          <a:p>
            <a:r>
              <a:rPr lang="it-IT" dirty="0"/>
              <a:t>STATO REGIONALE: </a:t>
            </a:r>
            <a:r>
              <a:rPr lang="it-IT" i="1" dirty="0"/>
              <a:t>in uno plures</a:t>
            </a:r>
          </a:p>
          <a:p>
            <a:r>
              <a:rPr lang="it-IT" dirty="0"/>
              <a:t>STATO FEDERALE: </a:t>
            </a:r>
            <a:r>
              <a:rPr lang="it-IT" i="1" dirty="0"/>
              <a:t>ex pluribus unum</a:t>
            </a:r>
          </a:p>
          <a:p>
            <a:r>
              <a:rPr lang="it-IT" dirty="0"/>
              <a:t>Evoluzione concetto di REGIONE</a:t>
            </a:r>
          </a:p>
          <a:p>
            <a:r>
              <a:rPr lang="it-IT" dirty="0"/>
              <a:t>REGIONALISMO</a:t>
            </a:r>
          </a:p>
          <a:p>
            <a:r>
              <a:rPr lang="it-IT" dirty="0"/>
              <a:t>Sussidiarietà</a:t>
            </a:r>
          </a:p>
          <a:p>
            <a:r>
              <a:rPr lang="it-IT" dirty="0"/>
              <a:t>Decentramento</a:t>
            </a:r>
          </a:p>
          <a:p>
            <a:endParaRPr lang="it-IT" dirty="0"/>
          </a:p>
        </p:txBody>
      </p:sp>
    </p:spTree>
    <p:extLst>
      <p:ext uri="{BB962C8B-B14F-4D97-AF65-F5344CB8AC3E}">
        <p14:creationId xmlns:p14="http://schemas.microsoft.com/office/powerpoint/2010/main" val="3745552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31FA71-01B9-19B6-CF11-F56DC6AE9BB8}"/>
              </a:ext>
            </a:extLst>
          </p:cNvPr>
          <p:cNvSpPr>
            <a:spLocks noGrp="1"/>
          </p:cNvSpPr>
          <p:nvPr>
            <p:ph type="ctrTitle"/>
          </p:nvPr>
        </p:nvSpPr>
        <p:spPr/>
        <p:txBody>
          <a:bodyPr/>
          <a:lstStyle/>
          <a:p>
            <a:pPr algn="ctr"/>
            <a:r>
              <a:rPr lang="it-IT" dirty="0"/>
              <a:t>Globalizzazione </a:t>
            </a:r>
            <a:r>
              <a:rPr lang="it-IT"/>
              <a:t>e territori</a:t>
            </a:r>
            <a:endParaRPr lang="it-IT" dirty="0"/>
          </a:p>
        </p:txBody>
      </p:sp>
      <p:sp>
        <p:nvSpPr>
          <p:cNvPr id="3" name="Sottotitolo 2">
            <a:extLst>
              <a:ext uri="{FF2B5EF4-FFF2-40B4-BE49-F238E27FC236}">
                <a16:creationId xmlns:a16="http://schemas.microsoft.com/office/drawing/2014/main" id="{17225A67-18CE-80D1-B231-6BF6DB4980F8}"/>
              </a:ext>
            </a:extLst>
          </p:cNvPr>
          <p:cNvSpPr>
            <a:spLocks noGrp="1"/>
          </p:cNvSpPr>
          <p:nvPr>
            <p:ph type="subTitle" idx="1"/>
          </p:nvPr>
        </p:nvSpPr>
        <p:spPr/>
        <p:txBody>
          <a:bodyPr/>
          <a:lstStyle/>
          <a:p>
            <a:r>
              <a:rPr lang="it-IT" dirty="0"/>
              <a:t>Pillole di Geopolitica</a:t>
            </a:r>
          </a:p>
        </p:txBody>
      </p:sp>
    </p:spTree>
    <p:extLst>
      <p:ext uri="{BB962C8B-B14F-4D97-AF65-F5344CB8AC3E}">
        <p14:creationId xmlns:p14="http://schemas.microsoft.com/office/powerpoint/2010/main" val="23383739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4625"/>
            <a:ext cx="7886700" cy="1406304"/>
          </a:xfrm>
        </p:spPr>
        <p:txBody>
          <a:bodyPr/>
          <a:lstStyle/>
          <a:p>
            <a:pPr algn="ctr"/>
            <a:br>
              <a:rPr lang="it-IT" b="1" dirty="0"/>
            </a:br>
            <a:br>
              <a:rPr lang="it-IT" b="1" dirty="0"/>
            </a:br>
            <a:br>
              <a:rPr lang="it-IT" b="1" dirty="0"/>
            </a:br>
            <a:r>
              <a:rPr lang="it-IT" b="1" dirty="0"/>
              <a:t>DEMOCRAZIA E GLOBALIZZAZIONE</a:t>
            </a:r>
          </a:p>
        </p:txBody>
      </p:sp>
      <p:sp>
        <p:nvSpPr>
          <p:cNvPr id="3" name="Segnaposto contenuto 2"/>
          <p:cNvSpPr>
            <a:spLocks noGrp="1"/>
          </p:cNvSpPr>
          <p:nvPr>
            <p:ph idx="1"/>
          </p:nvPr>
        </p:nvSpPr>
        <p:spPr>
          <a:xfrm>
            <a:off x="0" y="1689904"/>
            <a:ext cx="12095544" cy="4722472"/>
          </a:xfrm>
        </p:spPr>
        <p:txBody>
          <a:bodyPr>
            <a:normAutofit fontScale="77500" lnSpcReduction="20000"/>
          </a:bodyPr>
          <a:lstStyle/>
          <a:p>
            <a:r>
              <a:rPr lang="it-IT" dirty="0"/>
              <a:t>Lo Stato ha tre funzioni: </a:t>
            </a:r>
          </a:p>
          <a:p>
            <a:pPr marL="385763" indent="-385763">
              <a:buAutoNum type="arabicParenR"/>
            </a:pPr>
            <a:r>
              <a:rPr lang="it-IT" u="sng" dirty="0"/>
              <a:t>Sviluppo economico</a:t>
            </a:r>
          </a:p>
          <a:p>
            <a:pPr marL="385763" indent="-385763">
              <a:buAutoNum type="arabicParenR"/>
            </a:pPr>
            <a:r>
              <a:rPr lang="it-IT" u="sng" dirty="0"/>
              <a:t>Coesione sociale</a:t>
            </a:r>
          </a:p>
          <a:p>
            <a:pPr marL="385763" indent="-385763">
              <a:buAutoNum type="arabicParenR"/>
            </a:pPr>
            <a:r>
              <a:rPr lang="it-IT" u="sng" dirty="0"/>
              <a:t>Libertà individuale.</a:t>
            </a:r>
            <a:r>
              <a:rPr lang="it-IT" dirty="0"/>
              <a:t> </a:t>
            </a:r>
          </a:p>
          <a:p>
            <a:r>
              <a:rPr lang="it-IT" dirty="0"/>
              <a:t> Questi livelli sono stati raggiunti nella fase matura del capitalismo, ma sono stati messi in discussione dalla globalizzazione</a:t>
            </a:r>
          </a:p>
          <a:p>
            <a:r>
              <a:rPr lang="it-IT" dirty="0"/>
              <a:t>Al cittadino viene richiesto che sia </a:t>
            </a:r>
            <a:r>
              <a:rPr lang="it-IT" b="1" dirty="0"/>
              <a:t>informato</a:t>
            </a:r>
            <a:r>
              <a:rPr lang="it-IT" dirty="0"/>
              <a:t> e che </a:t>
            </a:r>
            <a:r>
              <a:rPr lang="it-IT" b="1" dirty="0"/>
              <a:t>consumi</a:t>
            </a:r>
            <a:r>
              <a:rPr lang="it-IT" dirty="0"/>
              <a:t>: due termini che si fondono perché l'informazione diventa un consumo e nel contempo la propensione al consumo è determinata dall'informazione =&gt; nel XXI secolo si parla di «uomo informivoro»</a:t>
            </a:r>
          </a:p>
          <a:p>
            <a:r>
              <a:rPr lang="it-IT" b="1" dirty="0"/>
              <a:t>Jürgen Habermas</a:t>
            </a:r>
            <a:r>
              <a:rPr lang="it-IT" dirty="0"/>
              <a:t> </a:t>
            </a:r>
            <a:r>
              <a:rPr lang="it-IT" sz="2175" dirty="0"/>
              <a:t>(filosofo, storico e sociologo </a:t>
            </a:r>
            <a:r>
              <a:rPr lang="it-IT" sz="2175" dirty="0">
                <a:hlinkClick r:id="rId2" tooltip="Germania"/>
              </a:rPr>
              <a:t> </a:t>
            </a:r>
            <a:r>
              <a:rPr lang="it-IT" dirty="0"/>
              <a:t>ancora vivente): con il passaggio da un pubblico culturalmente critico a un pubblico di consumatori di cultura si perde non solo la specificità dell'opera culturale ma anche quella prettamente politica dell'opposizione. La cultura, che passa attraverso i mass media per ottenere la diffusione diventa “cultura di integrazione” formando un </a:t>
            </a:r>
            <a:r>
              <a:rPr lang="it-IT" b="1" dirty="0"/>
              <a:t>estremismo di centro</a:t>
            </a:r>
            <a:r>
              <a:rPr lang="it-IT" dirty="0"/>
              <a:t> ovvero una classe media massificata e facilmente manipolabile, un populismo democratico.</a:t>
            </a:r>
          </a:p>
          <a:p>
            <a:pPr lvl="0"/>
            <a:endParaRPr lang="it-IT" dirty="0"/>
          </a:p>
        </p:txBody>
      </p:sp>
    </p:spTree>
    <p:extLst>
      <p:ext uri="{BB962C8B-B14F-4D97-AF65-F5344CB8AC3E}">
        <p14:creationId xmlns:p14="http://schemas.microsoft.com/office/powerpoint/2010/main" val="15873090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4625"/>
            <a:ext cx="7886700" cy="1406304"/>
          </a:xfrm>
        </p:spPr>
        <p:txBody>
          <a:bodyPr/>
          <a:lstStyle/>
          <a:p>
            <a:pPr algn="ctr"/>
            <a:br>
              <a:rPr lang="it-IT" b="1" dirty="0"/>
            </a:br>
            <a:br>
              <a:rPr lang="it-IT" b="1" dirty="0"/>
            </a:br>
            <a:br>
              <a:rPr lang="it-IT" b="1" dirty="0"/>
            </a:br>
            <a:r>
              <a:rPr lang="it-IT" b="1" dirty="0"/>
              <a:t>DEMOCRAZIA E GLOBALIZZAZIONE</a:t>
            </a:r>
          </a:p>
        </p:txBody>
      </p:sp>
      <p:sp>
        <p:nvSpPr>
          <p:cNvPr id="3" name="Segnaposto contenuto 2"/>
          <p:cNvSpPr>
            <a:spLocks noGrp="1"/>
          </p:cNvSpPr>
          <p:nvPr>
            <p:ph idx="1"/>
          </p:nvPr>
        </p:nvSpPr>
        <p:spPr>
          <a:xfrm>
            <a:off x="0" y="1736203"/>
            <a:ext cx="12192000" cy="4494854"/>
          </a:xfrm>
        </p:spPr>
        <p:txBody>
          <a:bodyPr>
            <a:normAutofit fontScale="62500" lnSpcReduction="20000"/>
          </a:bodyPr>
          <a:lstStyle/>
          <a:p>
            <a:pPr lvl="0"/>
            <a:endParaRPr lang="it-IT" dirty="0"/>
          </a:p>
          <a:p>
            <a:pPr lvl="0"/>
            <a:endParaRPr lang="it-IT" dirty="0"/>
          </a:p>
          <a:p>
            <a:pPr lvl="0"/>
            <a:r>
              <a:rPr lang="it-IT" dirty="0"/>
              <a:t>Lo Stato entra in relazione con questi processi (informazione e consumi) in modo estremamente problematico: non può astenersi dall'intervenire sull'informazione ma intervenendo la condiziona. </a:t>
            </a:r>
          </a:p>
          <a:p>
            <a:pPr lvl="0"/>
            <a:r>
              <a:rPr lang="it-IT" dirty="0"/>
              <a:t>Con la globalizzazione l'informazione si va internazionalizzando : i confini nazionali non contano più nulla e si sono moltiplicate sia le fonti di informazione sia la facilità di accesso ad esse attraverso internet. </a:t>
            </a:r>
          </a:p>
          <a:p>
            <a:pPr lvl="0"/>
            <a:r>
              <a:rPr lang="it-IT" dirty="0"/>
              <a:t>Il web erode dunque le prerogative dello Stato =&gt; extraterritorialità</a:t>
            </a:r>
          </a:p>
          <a:p>
            <a:pPr lvl="0"/>
            <a:r>
              <a:rPr lang="it-IT" dirty="0"/>
              <a:t>Habermas fa notare inoltre che “i semplicistici elogi della libertà che emana da internet sembrano dimenticare che da sempre – da quando è nato lo Stato – la libertà esiste in quanto si accompagna a leggi che la garantiscono e la tutelano”: tali leggi devono rispettare le specificità culturali di chi ne è assoggettato e per una rete globale, regole valide ed accettabili per tutti appaiono un utopia.</a:t>
            </a:r>
          </a:p>
          <a:p>
            <a:pPr lvl="0"/>
            <a:r>
              <a:rPr lang="it-IT" dirty="0"/>
              <a:t>D’altronde tutti i motori di ricerca si configurano come multinazionali con sede, però, in un solo Stato, gli USA (solo un browser di peso mondiale, «Opera,» è norvegese</a:t>
            </a:r>
          </a:p>
          <a:p>
            <a:pPr lvl="0"/>
            <a:r>
              <a:rPr lang="it-IT" dirty="0"/>
              <a:t>Cinema e televisione “plasmano la mente”  marginalizzando la scuola: un sempre crescente numero di persone conforma i suoi modelli di comportamento, valori, obbiettivi, sulla base di input che nascono al di fuori delle istituzioni.</a:t>
            </a:r>
          </a:p>
          <a:p>
            <a:pPr lvl="0"/>
            <a:endParaRPr lang="it-IT" dirty="0"/>
          </a:p>
        </p:txBody>
      </p:sp>
    </p:spTree>
    <p:extLst>
      <p:ext uri="{BB962C8B-B14F-4D97-AF65-F5344CB8AC3E}">
        <p14:creationId xmlns:p14="http://schemas.microsoft.com/office/powerpoint/2010/main" val="363830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2CDC1-D43E-4126-91FE-AD676398544B}"/>
              </a:ext>
            </a:extLst>
          </p:cNvPr>
          <p:cNvSpPr>
            <a:spLocks noGrp="1"/>
          </p:cNvSpPr>
          <p:nvPr>
            <p:ph type="title"/>
          </p:nvPr>
        </p:nvSpPr>
        <p:spPr/>
        <p:txBody>
          <a:bodyPr/>
          <a:lstStyle/>
          <a:p>
            <a:pPr algn="ctr"/>
            <a:r>
              <a:rPr lang="it-IT" dirty="0"/>
              <a:t>SOVRANITA’</a:t>
            </a:r>
          </a:p>
        </p:txBody>
      </p:sp>
      <p:sp>
        <p:nvSpPr>
          <p:cNvPr id="3" name="Segnaposto contenuto 2">
            <a:extLst>
              <a:ext uri="{FF2B5EF4-FFF2-40B4-BE49-F238E27FC236}">
                <a16:creationId xmlns:a16="http://schemas.microsoft.com/office/drawing/2014/main" id="{89AC511F-F460-4993-AAB2-0E5A40CA58F0}"/>
              </a:ext>
            </a:extLst>
          </p:cNvPr>
          <p:cNvSpPr>
            <a:spLocks noGrp="1"/>
          </p:cNvSpPr>
          <p:nvPr>
            <p:ph idx="1"/>
          </p:nvPr>
        </p:nvSpPr>
        <p:spPr>
          <a:xfrm>
            <a:off x="493160" y="2013735"/>
            <a:ext cx="11698840" cy="4844265"/>
          </a:xfrm>
        </p:spPr>
        <p:txBody>
          <a:bodyPr>
            <a:normAutofit fontScale="77500" lnSpcReduction="20000"/>
          </a:bodyPr>
          <a:lstStyle/>
          <a:p>
            <a:pPr algn="l"/>
            <a:r>
              <a:rPr lang="it-IT" dirty="0"/>
              <a:t>Dalla sovranità dipende la modalità di relazione della popolazione col territorio</a:t>
            </a:r>
          </a:p>
          <a:p>
            <a:pPr algn="l"/>
            <a:r>
              <a:rPr lang="it-IT" dirty="0"/>
              <a:t>SOVRANITA’: capacità dello Stato di far valere erga omnes la propria potestà che incontra una validità all’interno dei confini</a:t>
            </a:r>
          </a:p>
          <a:p>
            <a:pPr algn="l"/>
            <a:r>
              <a:rPr lang="it-IT" dirty="0"/>
              <a:t>Nello spazio sovrano l’ordine statuale è vincolante sia nei confronti dei cittadini che degli altri Stati</a:t>
            </a:r>
          </a:p>
          <a:p>
            <a:pPr algn="l"/>
            <a:r>
              <a:rPr lang="it-IT" dirty="0"/>
              <a:t>In relazione allo Stato contemporaneo è importante evidenziare come il termine viene ad assumere un duplice significato:</a:t>
            </a:r>
          </a:p>
          <a:p>
            <a:pPr algn="l">
              <a:buFontTx/>
              <a:buChar char="-"/>
            </a:pPr>
            <a:r>
              <a:rPr lang="it-IT" dirty="0"/>
              <a:t>Da un lato, se riferito all’ordinamento giuridico statale nel suo complesso, indica l’originarietà dell’ordinamento medesimo, nel senso che esso non deriva la sua validità da alcun altro ordinamento superiore. </a:t>
            </a:r>
          </a:p>
          <a:p>
            <a:pPr algn="l">
              <a:buFontTx/>
              <a:buChar char="-"/>
            </a:pPr>
            <a:r>
              <a:rPr lang="it-IT" dirty="0"/>
              <a:t>Dall’altro lato, quando lo Stato viene preso in considerazione sotto il suo aspetto di persona giuridica (Stato-persona), indica la posizione di indipendenza nei riguardi di ogni altra persona giuridica esistente al suo esterno (</a:t>
            </a:r>
            <a:r>
              <a:rPr lang="it-IT" dirty="0">
                <a:solidFill>
                  <a:srgbClr val="FF0000"/>
                </a:solidFill>
              </a:rPr>
              <a:t>SOVRANITA’ ESTERNA</a:t>
            </a:r>
            <a:r>
              <a:rPr lang="it-IT" dirty="0"/>
              <a:t>); e, per altro verso, l’assoluta supremazia di fronte a tutte le altre persone, fisiche e giuridiche, che si muovono nel suo ambito territoriale (</a:t>
            </a:r>
            <a:r>
              <a:rPr lang="it-IT" dirty="0">
                <a:solidFill>
                  <a:srgbClr val="FF0000"/>
                </a:solidFill>
              </a:rPr>
              <a:t>SOVRANITA’ INTERNA</a:t>
            </a:r>
            <a:r>
              <a:rPr lang="it-IT" dirty="0"/>
              <a:t>) e, di conseguenza, la stessa potestà di governo assoluta della persona giuridica statale. </a:t>
            </a:r>
          </a:p>
        </p:txBody>
      </p:sp>
    </p:spTree>
    <p:extLst>
      <p:ext uri="{BB962C8B-B14F-4D97-AF65-F5344CB8AC3E}">
        <p14:creationId xmlns:p14="http://schemas.microsoft.com/office/powerpoint/2010/main" val="14852061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116635"/>
            <a:ext cx="12303889" cy="797766"/>
          </a:xfrm>
        </p:spPr>
        <p:txBody>
          <a:bodyPr/>
          <a:lstStyle/>
          <a:p>
            <a:pPr algn="ctr"/>
            <a:br>
              <a:rPr lang="it-IT" b="1" dirty="0"/>
            </a:br>
            <a:br>
              <a:rPr lang="it-IT" b="1" dirty="0"/>
            </a:br>
            <a:br>
              <a:rPr lang="it-IT" b="1" dirty="0"/>
            </a:br>
            <a:br>
              <a:rPr lang="it-IT" b="1" dirty="0"/>
            </a:br>
            <a:r>
              <a:rPr lang="it-IT" b="1" dirty="0"/>
              <a:t>FEDERALISMO E DINAMISMO ECONOMICO</a:t>
            </a:r>
          </a:p>
        </p:txBody>
      </p:sp>
      <p:sp>
        <p:nvSpPr>
          <p:cNvPr id="3" name="Segnaposto contenuto 2"/>
          <p:cNvSpPr>
            <a:spLocks noGrp="1"/>
          </p:cNvSpPr>
          <p:nvPr>
            <p:ph idx="1"/>
          </p:nvPr>
        </p:nvSpPr>
        <p:spPr>
          <a:xfrm>
            <a:off x="0" y="1805651"/>
            <a:ext cx="12192000" cy="4525701"/>
          </a:xfrm>
        </p:spPr>
        <p:txBody>
          <a:bodyPr>
            <a:normAutofit fontScale="92500" lnSpcReduction="20000"/>
          </a:bodyPr>
          <a:lstStyle/>
          <a:p>
            <a:r>
              <a:rPr lang="it-IT" dirty="0"/>
              <a:t>Il </a:t>
            </a:r>
            <a:r>
              <a:rPr lang="it-IT" b="1" dirty="0"/>
              <a:t>federalismo</a:t>
            </a:r>
            <a:r>
              <a:rPr lang="it-IT" dirty="0"/>
              <a:t> era visto come antitesi dell'accentramento proprio di certi Stati-Nazioni particolarmente compatti e monolitici. </a:t>
            </a:r>
          </a:p>
          <a:p>
            <a:r>
              <a:rPr lang="it-IT" dirty="0"/>
              <a:t>Garantiva un minore appesantimento burocratico, maggiore partecipazione e più rispetto delle minoranze (rispondeva dunque alle esigenze degli Stati-giganti come Stati Uniti, Canada, Messico, Unione Sovietica ma si è dimostrato funzionale anche in piccoli Stati come la Svizzera ed in Belgio).</a:t>
            </a:r>
          </a:p>
          <a:p>
            <a:pPr lvl="0"/>
            <a:r>
              <a:rPr lang="it-IT" dirty="0"/>
              <a:t>Il dinamismo economico è tipico del federalismo. </a:t>
            </a:r>
          </a:p>
          <a:p>
            <a:pPr lvl="0"/>
            <a:r>
              <a:rPr lang="it-IT" dirty="0"/>
              <a:t>Federalismo =&gt; risposta ad una globalizzazione disordinata ed opprimente</a:t>
            </a:r>
          </a:p>
          <a:p>
            <a:pPr lvl="0"/>
            <a:r>
              <a:rPr lang="it-IT" dirty="0"/>
              <a:t>Federalismo come risposta più appropriata alla democrazia e multiculturalismo: promuove la "</a:t>
            </a:r>
            <a:r>
              <a:rPr lang="it-IT" b="1" dirty="0"/>
              <a:t>creolizzazione</a:t>
            </a:r>
            <a:r>
              <a:rPr lang="it-IT" dirty="0"/>
              <a:t>" ovvero la fusione dei diversi gruppi etnico-sociali nello Stato e nella sua gestione politica, culturale ed economica senza emarginarli ai quartieri o stadi più poveri.</a:t>
            </a:r>
          </a:p>
          <a:p>
            <a:pPr lvl="0"/>
            <a:r>
              <a:rPr lang="it-IT" dirty="0"/>
              <a:t>L'Unione Europea mette in luce la contraddizione che vive questo secolo </a:t>
            </a:r>
          </a:p>
        </p:txBody>
      </p:sp>
    </p:spTree>
    <p:extLst>
      <p:ext uri="{BB962C8B-B14F-4D97-AF65-F5344CB8AC3E}">
        <p14:creationId xmlns:p14="http://schemas.microsoft.com/office/powerpoint/2010/main" val="19479602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857252"/>
            <a:ext cx="9769274" cy="593677"/>
          </a:xfrm>
        </p:spPr>
        <p:txBody>
          <a:bodyPr/>
          <a:lstStyle/>
          <a:p>
            <a:r>
              <a:rPr lang="it-IT" b="1" dirty="0"/>
              <a:t> FEDERALISMO E DINAMISMO ECONOMICO</a:t>
            </a:r>
          </a:p>
        </p:txBody>
      </p:sp>
      <p:sp>
        <p:nvSpPr>
          <p:cNvPr id="3" name="Segnaposto contenuto 2"/>
          <p:cNvSpPr>
            <a:spLocks noGrp="1"/>
          </p:cNvSpPr>
          <p:nvPr>
            <p:ph idx="1"/>
          </p:nvPr>
        </p:nvSpPr>
        <p:spPr>
          <a:xfrm>
            <a:off x="0" y="1645410"/>
            <a:ext cx="12192000" cy="4697517"/>
          </a:xfrm>
        </p:spPr>
        <p:txBody>
          <a:bodyPr>
            <a:normAutofit/>
          </a:bodyPr>
          <a:lstStyle/>
          <a:p>
            <a:pPr lvl="0"/>
            <a:r>
              <a:rPr lang="it-IT" dirty="0"/>
              <a:t>L'Unione Europea mette in luce la contraddizione che vive in questo secolo ogni movimento federalista: esso appare adeguato a esigenze momentanee e nonostante rafforzi gli Stati non vi dà maggior potere lasciando inoltre irrisolto il nodo della sussidiarietà che rende l'Unione "schiava" ai voleri individuali di 28 Stati.</a:t>
            </a:r>
          </a:p>
          <a:p>
            <a:pPr lvl="0"/>
            <a:r>
              <a:rPr lang="it-IT" dirty="0"/>
              <a:t>Si è assistito ultimamente alla rinascita del nazionalismo che può anche avere funzioni positive: esso ravviva il senso di solidarietà e appartenenza (contro le spinte secessioniste) ma spesso strumentalizza il malcontento. </a:t>
            </a:r>
            <a:r>
              <a:rPr lang="it-IT" i="1" dirty="0"/>
              <a:t>Per esempio nel processo di decolonizzazione il nazionalismo ha rinforzato le istituzioni nate al momento dell'indipendenza</a:t>
            </a:r>
            <a:r>
              <a:rPr lang="it-IT" dirty="0"/>
              <a:t>.</a:t>
            </a:r>
          </a:p>
          <a:p>
            <a:pPr lvl="0"/>
            <a:endParaRPr lang="it-IT" dirty="0"/>
          </a:p>
        </p:txBody>
      </p:sp>
    </p:spTree>
    <p:extLst>
      <p:ext uri="{BB962C8B-B14F-4D97-AF65-F5344CB8AC3E}">
        <p14:creationId xmlns:p14="http://schemas.microsoft.com/office/powerpoint/2010/main" val="37924360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332657"/>
            <a:ext cx="9803998" cy="1118272"/>
          </a:xfrm>
        </p:spPr>
        <p:txBody>
          <a:bodyPr/>
          <a:lstStyle/>
          <a:p>
            <a:pPr algn="ctr"/>
            <a:r>
              <a:rPr lang="it-IT" b="1" dirty="0"/>
              <a:t>                   STATO E GLOBALIZZAZIONE</a:t>
            </a:r>
          </a:p>
        </p:txBody>
      </p:sp>
      <p:sp>
        <p:nvSpPr>
          <p:cNvPr id="3" name="Segnaposto contenuto 2"/>
          <p:cNvSpPr>
            <a:spLocks noGrp="1"/>
          </p:cNvSpPr>
          <p:nvPr>
            <p:ph idx="1"/>
          </p:nvPr>
        </p:nvSpPr>
        <p:spPr>
          <a:xfrm>
            <a:off x="451413" y="1450930"/>
            <a:ext cx="11505235" cy="4868847"/>
          </a:xfrm>
        </p:spPr>
        <p:txBody>
          <a:bodyPr>
            <a:normAutofit fontScale="85000" lnSpcReduction="20000"/>
          </a:bodyPr>
          <a:lstStyle/>
          <a:p>
            <a:r>
              <a:rPr lang="it-IT" dirty="0"/>
              <a:t>Il senso di appartenenza e il benessere dei cittadini possono essere regolati dallo Stato attraverso il Welfare. </a:t>
            </a:r>
          </a:p>
          <a:p>
            <a:r>
              <a:rPr lang="it-IT" dirty="0"/>
              <a:t>Lo Stato serve a proteggere la società civile dalla </a:t>
            </a:r>
            <a:r>
              <a:rPr lang="it-IT" b="1" dirty="0"/>
              <a:t>impersonale e asociale inerzia della globalizzazione</a:t>
            </a:r>
            <a:r>
              <a:rPr lang="it-IT" dirty="0"/>
              <a:t> in quanto questa produce diseguaglianza per il particolare tipo di sviluppo economico che la contraddistingue: </a:t>
            </a:r>
          </a:p>
          <a:p>
            <a:pPr>
              <a:buFontTx/>
              <a:buChar char="-"/>
            </a:pPr>
            <a:r>
              <a:rPr lang="it-IT" dirty="0"/>
              <a:t>essa aumenta la precarietà del lavoro allargando la fascia dei gruppi sociali a rischio di povertà. </a:t>
            </a:r>
          </a:p>
          <a:p>
            <a:pPr>
              <a:buFontTx/>
              <a:buChar char="-"/>
            </a:pPr>
            <a:r>
              <a:rPr lang="it-IT" dirty="0"/>
              <a:t>La globalizzazione, aumentando i flussi migratori ha aumentato anche il razzismo che può portare all'automarginalizzazione di certi strati sociali (</a:t>
            </a:r>
            <a:r>
              <a:rPr lang="it-IT" i="1" dirty="0"/>
              <a:t>come per esempio le rivolte delle banlieues francesi nel 2005</a:t>
            </a:r>
            <a:r>
              <a:rPr lang="it-IT" dirty="0"/>
              <a:t>).</a:t>
            </a:r>
          </a:p>
          <a:p>
            <a:pPr lvl="0"/>
            <a:r>
              <a:rPr lang="it-IT" dirty="0"/>
              <a:t>Le </a:t>
            </a:r>
            <a:r>
              <a:rPr lang="it-IT" b="1" dirty="0"/>
              <a:t>banlieues</a:t>
            </a:r>
            <a:r>
              <a:rPr lang="it-IT" dirty="0"/>
              <a:t> (periferie) sono in gran parte cittadini del paese di accoglienza e sono sradicati da quello di origine di cui spesso non conoscono neppure la lingua eppure trovano nella loro diversità una forza che li amalgami e li rassicuri =&gt; nuovo dato geopolitico che si accompagna all’urbanizzazione di massa</a:t>
            </a:r>
          </a:p>
          <a:p>
            <a:pPr lvl="0"/>
            <a:r>
              <a:rPr lang="it-IT" dirty="0"/>
              <a:t>Il principale problema dei ghetti urbani è la disoccupazione.</a:t>
            </a:r>
          </a:p>
          <a:p>
            <a:pPr lvl="0"/>
            <a:endParaRPr lang="it-IT" dirty="0"/>
          </a:p>
        </p:txBody>
      </p:sp>
    </p:spTree>
    <p:extLst>
      <p:ext uri="{BB962C8B-B14F-4D97-AF65-F5344CB8AC3E}">
        <p14:creationId xmlns:p14="http://schemas.microsoft.com/office/powerpoint/2010/main" val="1283281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188641"/>
            <a:ext cx="7886700" cy="1262288"/>
          </a:xfrm>
        </p:spPr>
        <p:txBody>
          <a:bodyPr/>
          <a:lstStyle/>
          <a:p>
            <a:pPr algn="ctr"/>
            <a:r>
              <a:rPr lang="it-IT" b="1" dirty="0"/>
              <a:t> </a:t>
            </a:r>
            <a:br>
              <a:rPr lang="it-IT" b="1" dirty="0"/>
            </a:br>
            <a:br>
              <a:rPr lang="it-IT" b="1" dirty="0"/>
            </a:br>
            <a:br>
              <a:rPr lang="it-IT" b="1" dirty="0"/>
            </a:br>
            <a:r>
              <a:rPr lang="it-IT" b="1" dirty="0"/>
              <a:t>STATO E GLOBALIZZAZIONE</a:t>
            </a:r>
          </a:p>
        </p:txBody>
      </p:sp>
      <p:sp>
        <p:nvSpPr>
          <p:cNvPr id="3" name="Segnaposto contenuto 2"/>
          <p:cNvSpPr>
            <a:spLocks noGrp="1"/>
          </p:cNvSpPr>
          <p:nvPr>
            <p:ph idx="1"/>
          </p:nvPr>
        </p:nvSpPr>
        <p:spPr>
          <a:xfrm>
            <a:off x="2152650" y="2300502"/>
            <a:ext cx="7886700" cy="3490415"/>
          </a:xfrm>
        </p:spPr>
        <p:txBody>
          <a:bodyPr>
            <a:normAutofit/>
          </a:bodyPr>
          <a:lstStyle/>
          <a:p>
            <a:r>
              <a:rPr lang="it-IT" dirty="0"/>
              <a:t>Rapporto fra </a:t>
            </a:r>
            <a:r>
              <a:rPr lang="it-IT" b="1" dirty="0"/>
              <a:t>Stato e Nazione</a:t>
            </a:r>
            <a:r>
              <a:rPr lang="it-IT" dirty="0"/>
              <a:t>: la coincidenza fra i due tende a oscillare. </a:t>
            </a:r>
          </a:p>
          <a:p>
            <a:r>
              <a:rPr lang="it-IT" dirty="0"/>
              <a:t>Esistono nazioni senza ricordi comuni che fanno del desiderio di convivere il futuro la loro ragione d'essere (Stati Uniti)</a:t>
            </a:r>
          </a:p>
          <a:p>
            <a:r>
              <a:rPr lang="it-IT" dirty="0"/>
              <a:t>Esistono anche nazioni che hanno una storia comune ma nessuna volontà di condividere il futuro (gli ex Stati comunisti dell'URSS).</a:t>
            </a:r>
          </a:p>
          <a:p>
            <a:pPr lvl="0"/>
            <a:endParaRPr lang="it-IT" dirty="0"/>
          </a:p>
        </p:txBody>
      </p:sp>
    </p:spTree>
    <p:extLst>
      <p:ext uri="{BB962C8B-B14F-4D97-AF65-F5344CB8AC3E}">
        <p14:creationId xmlns:p14="http://schemas.microsoft.com/office/powerpoint/2010/main" val="29899898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1"/>
            <a:ext cx="7886700" cy="1450928"/>
          </a:xfrm>
        </p:spPr>
        <p:txBody>
          <a:bodyPr/>
          <a:lstStyle/>
          <a:p>
            <a:pPr algn="ctr"/>
            <a:r>
              <a:rPr lang="it-IT" b="1" dirty="0"/>
              <a:t> MODELLO ASIATICO</a:t>
            </a:r>
          </a:p>
        </p:txBody>
      </p:sp>
      <p:sp>
        <p:nvSpPr>
          <p:cNvPr id="3" name="Segnaposto contenuto 2"/>
          <p:cNvSpPr>
            <a:spLocks noGrp="1"/>
          </p:cNvSpPr>
          <p:nvPr>
            <p:ph idx="1"/>
          </p:nvPr>
        </p:nvSpPr>
        <p:spPr>
          <a:xfrm>
            <a:off x="2152650" y="1645410"/>
            <a:ext cx="7886700" cy="4807927"/>
          </a:xfrm>
        </p:spPr>
        <p:txBody>
          <a:bodyPr>
            <a:normAutofit fontScale="85000" lnSpcReduction="20000"/>
          </a:bodyPr>
          <a:lstStyle/>
          <a:p>
            <a:r>
              <a:rPr lang="it-IT" b="1" dirty="0"/>
              <a:t>Il modello asiatico</a:t>
            </a:r>
            <a:r>
              <a:rPr lang="it-IT" dirty="0"/>
              <a:t>: si contrappone allo Stato westfaliano ed industriale </a:t>
            </a:r>
          </a:p>
          <a:p>
            <a:r>
              <a:rPr lang="it-IT" dirty="0"/>
              <a:t>il modello asiatico suddiviso in tanti modelli diversi:</a:t>
            </a:r>
          </a:p>
          <a:p>
            <a:pPr marL="385763" indent="-385763">
              <a:buAutoNum type="arabicParenR"/>
            </a:pPr>
            <a:r>
              <a:rPr lang="it-IT" b="1" dirty="0"/>
              <a:t>Il modello cinese</a:t>
            </a:r>
            <a:r>
              <a:rPr lang="it-IT" dirty="0"/>
              <a:t>: ha rielaborato il sistema comunista in modo da epurarlo di tutte le sue specificità europee e trasformarlo nel gestore di uno sviluppo capitalistico accelerato con ferreo controllo del disagio sociale che ne derivava.</a:t>
            </a:r>
          </a:p>
          <a:p>
            <a:pPr marL="385763" indent="-385763">
              <a:buAutoNum type="arabicParenR"/>
            </a:pPr>
            <a:r>
              <a:rPr lang="it-IT" b="1" dirty="0"/>
              <a:t>Il Giappone</a:t>
            </a:r>
            <a:r>
              <a:rPr lang="it-IT" dirty="0"/>
              <a:t>: applica la democrazia occidentale</a:t>
            </a:r>
          </a:p>
          <a:p>
            <a:pPr marL="385763" indent="-385763">
              <a:buAutoNum type="arabicParenR"/>
            </a:pPr>
            <a:r>
              <a:rPr lang="it-IT" b="1" dirty="0"/>
              <a:t>L'India</a:t>
            </a:r>
            <a:r>
              <a:rPr lang="it-IT" dirty="0"/>
              <a:t>: la democrazia vi ha accompagnato il boom economico e la nascita del welfare come in Giappone e rappresenta l'unico caso di una grande nazione dove la modernizzazione economica, la liberalizzazione e l'integrazione in un economia globale di mercato sono avvenute sotto un governo liberal democratico. </a:t>
            </a:r>
          </a:p>
          <a:p>
            <a:pPr lvl="0"/>
            <a:endParaRPr lang="it-IT" dirty="0"/>
          </a:p>
        </p:txBody>
      </p:sp>
    </p:spTree>
    <p:extLst>
      <p:ext uri="{BB962C8B-B14F-4D97-AF65-F5344CB8AC3E}">
        <p14:creationId xmlns:p14="http://schemas.microsoft.com/office/powerpoint/2010/main" val="562774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1"/>
            <a:ext cx="11933499" cy="1450928"/>
          </a:xfrm>
        </p:spPr>
        <p:txBody>
          <a:bodyPr>
            <a:normAutofit fontScale="90000"/>
          </a:bodyPr>
          <a:lstStyle/>
          <a:p>
            <a:pPr algn="ctr"/>
            <a:r>
              <a:rPr lang="it-IT" b="1" dirty="0"/>
              <a:t> </a:t>
            </a:r>
            <a:br>
              <a:rPr lang="it-IT" b="1" dirty="0"/>
            </a:br>
            <a:br>
              <a:rPr lang="it-IT" b="1" dirty="0"/>
            </a:br>
            <a:br>
              <a:rPr lang="it-IT" b="1" dirty="0"/>
            </a:br>
            <a:br>
              <a:rPr lang="it-IT" b="1" dirty="0"/>
            </a:br>
            <a:r>
              <a:rPr lang="it-IT" b="1" dirty="0"/>
              <a:t>I CONFINI COME INTERFACCIA DELLA DIVERSITA’</a:t>
            </a:r>
          </a:p>
        </p:txBody>
      </p:sp>
      <p:sp>
        <p:nvSpPr>
          <p:cNvPr id="3" name="Segnaposto contenuto 2"/>
          <p:cNvSpPr>
            <a:spLocks noGrp="1"/>
          </p:cNvSpPr>
          <p:nvPr>
            <p:ph idx="1"/>
          </p:nvPr>
        </p:nvSpPr>
        <p:spPr>
          <a:xfrm>
            <a:off x="266217" y="1770927"/>
            <a:ext cx="11505235" cy="4514126"/>
          </a:xfrm>
        </p:spPr>
        <p:txBody>
          <a:bodyPr>
            <a:normAutofit fontScale="77500" lnSpcReduction="20000"/>
          </a:bodyPr>
          <a:lstStyle/>
          <a:p>
            <a:endParaRPr lang="it-IT" b="1" dirty="0"/>
          </a:p>
          <a:p>
            <a:r>
              <a:rPr lang="it-IT" b="1" dirty="0"/>
              <a:t>Zygmunt Bauman</a:t>
            </a:r>
            <a:r>
              <a:rPr lang="it-IT" dirty="0"/>
              <a:t> (sociologo e filosofo polacco di origini ebraiche ancora vivente): più i confini sono visibili e i segni di demarcazione sono chiari più è ordinato lo spazio sul quale ci muoviamo. Quanto più le demarcazioni sono chiare, tanto più i confini danno sicurezza. Inoltre, le guerre "di confine" si stanno diradando lasciando spazio al negoziato (</a:t>
            </a:r>
            <a:r>
              <a:rPr lang="it-IT" i="1" dirty="0"/>
              <a:t>spesso estremamente complesso come per esempio il problema delle isole giapponesi Kuruli, occupate dai sovietici nel 45 e di cui Tokio chiede la restituzione su base di un accordo firmato con la Russia nell'800)</a:t>
            </a:r>
            <a:r>
              <a:rPr lang="it-IT" dirty="0"/>
              <a:t>.</a:t>
            </a:r>
          </a:p>
          <a:p>
            <a:r>
              <a:rPr lang="it-IT" dirty="0"/>
              <a:t>La globalizzazione ammorbidisce i contrasti tra Stati perché li rende dipendenti economicamente uno dall'altro.</a:t>
            </a:r>
          </a:p>
          <a:p>
            <a:r>
              <a:rPr lang="it-IT" dirty="0"/>
              <a:t>Per </a:t>
            </a:r>
            <a:r>
              <a:rPr lang="it-IT" b="1" dirty="0"/>
              <a:t>Kant </a:t>
            </a:r>
            <a:r>
              <a:rPr lang="it-IT" dirty="0"/>
              <a:t>nel “Per la pace perpetua” la situazione naturale degli Stati è il conflitto come lo è quella degli uomini allo stato di natura di “insocievole socievolezza”. Per uscire dal vicolo cieco, bisogna far cadere le barriere e le frontiere su base di un accordo universale cosmopolita. Egli prevedeva una confederazione di liberi Stati uniti dall'accettazione di un diritto cosmopolitico. “Si è progressivamente giunti a un punto tale che la violazione dei diritti da una parte viene risentita ovunque”.</a:t>
            </a:r>
          </a:p>
          <a:p>
            <a:endParaRPr lang="it-IT" dirty="0"/>
          </a:p>
        </p:txBody>
      </p:sp>
    </p:spTree>
    <p:extLst>
      <p:ext uri="{BB962C8B-B14F-4D97-AF65-F5344CB8AC3E}">
        <p14:creationId xmlns:p14="http://schemas.microsoft.com/office/powerpoint/2010/main" val="33563444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173" y="116633"/>
            <a:ext cx="12489083" cy="1334296"/>
          </a:xfrm>
        </p:spPr>
        <p:txBody>
          <a:bodyPr>
            <a:normAutofit fontScale="90000"/>
          </a:bodyPr>
          <a:lstStyle/>
          <a:p>
            <a:pPr algn="ctr"/>
            <a:r>
              <a:rPr lang="it-IT" b="1" dirty="0"/>
              <a:t> </a:t>
            </a:r>
            <a:br>
              <a:rPr lang="it-IT" b="1" dirty="0"/>
            </a:br>
            <a:br>
              <a:rPr lang="it-IT" b="1" dirty="0"/>
            </a:br>
            <a:br>
              <a:rPr lang="it-IT" b="1" dirty="0"/>
            </a:br>
            <a:br>
              <a:rPr lang="it-IT" b="1" dirty="0"/>
            </a:br>
            <a:r>
              <a:rPr lang="it-IT" b="1" dirty="0"/>
              <a:t>I CONFINI COME INTERFACCIA DELLA DIVERSITA’</a:t>
            </a:r>
          </a:p>
        </p:txBody>
      </p:sp>
      <p:sp>
        <p:nvSpPr>
          <p:cNvPr id="3" name="Segnaposto contenuto 2"/>
          <p:cNvSpPr>
            <a:spLocks noGrp="1"/>
          </p:cNvSpPr>
          <p:nvPr>
            <p:ph idx="1"/>
          </p:nvPr>
        </p:nvSpPr>
        <p:spPr>
          <a:xfrm>
            <a:off x="115747" y="1875099"/>
            <a:ext cx="11956648" cy="4433104"/>
          </a:xfrm>
        </p:spPr>
        <p:txBody>
          <a:bodyPr>
            <a:normAutofit fontScale="92500" lnSpcReduction="20000"/>
          </a:bodyPr>
          <a:lstStyle/>
          <a:p>
            <a:pPr marL="0" indent="0">
              <a:buNone/>
            </a:pPr>
            <a:r>
              <a:rPr lang="it-IT" dirty="0"/>
              <a:t>Bauman introduce due nuovi concetti:</a:t>
            </a:r>
          </a:p>
          <a:p>
            <a:pPr marL="385763" indent="-385763">
              <a:buAutoNum type="arabicParenR"/>
            </a:pPr>
            <a:r>
              <a:rPr lang="it-IT" dirty="0"/>
              <a:t>La </a:t>
            </a:r>
            <a:r>
              <a:rPr lang="it-IT" b="1" dirty="0"/>
              <a:t>dinamicità del confine/frontiera</a:t>
            </a:r>
            <a:r>
              <a:rPr lang="it-IT" dirty="0"/>
              <a:t> : il </a:t>
            </a:r>
            <a:r>
              <a:rPr lang="it-IT" b="1" dirty="0"/>
              <a:t>confine</a:t>
            </a:r>
            <a:r>
              <a:rPr lang="it-IT" dirty="0"/>
              <a:t> indica il termine di un territorio dove si esercita la sovranità mentre la </a:t>
            </a:r>
            <a:r>
              <a:rPr lang="it-IT" b="1" dirty="0"/>
              <a:t>frontiera</a:t>
            </a:r>
            <a:r>
              <a:rPr lang="it-IT" dirty="0"/>
              <a:t> sottintende l'esistenza di un fronte (dunque di una guerra o di un confronto fra diverse entità). Il confine può dunque essere statico per secoli (se coincide con barriere geografiche) mentre la frontiera è spesso in movimento. (</a:t>
            </a:r>
            <a:r>
              <a:rPr lang="it-IT" i="1" dirty="0"/>
              <a:t>Per esempio, l'espansione della rete ferroviaria, tutta la zona subsahariana decolonizzata, le zone abitate da minoranze etniche e religiose ove uno stato centrale favorisce gli spostamenti di popolazione per diluire le diversità modificano le frontiere).</a:t>
            </a:r>
            <a:endParaRPr lang="it-IT" dirty="0"/>
          </a:p>
          <a:p>
            <a:pPr marL="385763" indent="-385763">
              <a:buAutoNum type="arabicParenR"/>
            </a:pPr>
            <a:r>
              <a:rPr lang="it-IT" dirty="0"/>
              <a:t>Le </a:t>
            </a:r>
            <a:r>
              <a:rPr lang="it-IT" b="1" dirty="0"/>
              <a:t>regioni di confine</a:t>
            </a:r>
            <a:r>
              <a:rPr lang="it-IT" dirty="0"/>
              <a:t> sono aree privilegiate per quanto riguarda le possibilità di scambio (sia di commercio, sia di uomini e di lingue) ove la cooperazione appare più facile.</a:t>
            </a:r>
          </a:p>
          <a:p>
            <a:pPr lvl="0"/>
            <a:endParaRPr lang="it-IT" dirty="0"/>
          </a:p>
        </p:txBody>
      </p:sp>
    </p:spTree>
    <p:extLst>
      <p:ext uri="{BB962C8B-B14F-4D97-AF65-F5344CB8AC3E}">
        <p14:creationId xmlns:p14="http://schemas.microsoft.com/office/powerpoint/2010/main" val="33152407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260649"/>
            <a:ext cx="7886700" cy="1190280"/>
          </a:xfrm>
        </p:spPr>
        <p:txBody>
          <a:bodyPr>
            <a:normAutofit fontScale="90000"/>
          </a:bodyPr>
          <a:lstStyle/>
          <a:p>
            <a:pPr algn="ctr"/>
            <a:r>
              <a:rPr lang="it-IT" b="1" dirty="0"/>
              <a:t> </a:t>
            </a:r>
            <a:br>
              <a:rPr lang="it-IT" b="1" dirty="0"/>
            </a:br>
            <a:br>
              <a:rPr lang="it-IT" b="1" dirty="0"/>
            </a:br>
            <a:br>
              <a:rPr lang="it-IT" b="1" dirty="0"/>
            </a:br>
            <a:br>
              <a:rPr lang="it-IT" b="1" dirty="0"/>
            </a:br>
            <a:r>
              <a:rPr lang="it-IT" b="1" dirty="0"/>
              <a:t>ELEMENTI DELL’ATTUALE DISORDINE INTERNAZIONALE</a:t>
            </a:r>
          </a:p>
        </p:txBody>
      </p:sp>
      <p:sp>
        <p:nvSpPr>
          <p:cNvPr id="3" name="Segnaposto contenuto 2"/>
          <p:cNvSpPr>
            <a:spLocks noGrp="1"/>
          </p:cNvSpPr>
          <p:nvPr>
            <p:ph idx="1"/>
          </p:nvPr>
        </p:nvSpPr>
        <p:spPr>
          <a:xfrm>
            <a:off x="162046" y="2268638"/>
            <a:ext cx="12029954" cy="4085863"/>
          </a:xfrm>
        </p:spPr>
        <p:txBody>
          <a:bodyPr>
            <a:normAutofit fontScale="92500" lnSpcReduction="20000"/>
          </a:bodyPr>
          <a:lstStyle/>
          <a:p>
            <a:pPr lvl="0"/>
            <a:r>
              <a:rPr lang="it-IT" dirty="0"/>
              <a:t>Il concetto descritto precedentemente di "Stato Guida«,  spesso non ha la capacità di ottenere i suoi obbiettivi sia per gli attori e risorse deboli sia per capacità organizzative</a:t>
            </a:r>
          </a:p>
          <a:p>
            <a:pPr lvl="0"/>
            <a:r>
              <a:rPr lang="it-IT" dirty="0"/>
              <a:t>Fenomeni di frammentazione e fallimento di Stati e intere regioni.</a:t>
            </a:r>
          </a:p>
          <a:p>
            <a:pPr lvl="0"/>
            <a:r>
              <a:rPr lang="it-IT" dirty="0"/>
              <a:t>Nonostante Lizza ritenga che gli </a:t>
            </a:r>
            <a:r>
              <a:rPr lang="it-IT" b="1" dirty="0"/>
              <a:t>Stati </a:t>
            </a:r>
            <a:r>
              <a:rPr lang="it-IT" dirty="0"/>
              <a:t>siano ancora </a:t>
            </a:r>
            <a:r>
              <a:rPr lang="it-IT" b="1" dirty="0"/>
              <a:t>attori fondamentali </a:t>
            </a:r>
            <a:r>
              <a:rPr lang="it-IT" dirty="0"/>
              <a:t>nelle relazioni internazionali questi sono indeboliti da: </a:t>
            </a:r>
          </a:p>
          <a:p>
            <a:pPr marL="385763" indent="-385763">
              <a:buAutoNum type="arabicParenR"/>
            </a:pPr>
            <a:r>
              <a:rPr lang="it-IT" dirty="0"/>
              <a:t>l'instabilità del sistema (bipolare e non)</a:t>
            </a:r>
          </a:p>
          <a:p>
            <a:pPr marL="385763" indent="-385763">
              <a:buAutoNum type="arabicParenR"/>
            </a:pPr>
            <a:r>
              <a:rPr lang="it-IT" dirty="0"/>
              <a:t>la nascita di confini spontanei senza demarcazioni (</a:t>
            </a:r>
            <a:r>
              <a:rPr lang="it-IT" i="1" dirty="0"/>
              <a:t>per esempio il confine che separa le periferia dal centro città: "confini così invisibili ma così reali da fare delle periferie un luogo di confine"</a:t>
            </a:r>
            <a:r>
              <a:rPr lang="it-IT" dirty="0"/>
              <a:t>) e, sempre fra i confini invisibili, quelli legati alle diversità religiose (col problema della Turchia nell'UE etc.).</a:t>
            </a:r>
          </a:p>
          <a:p>
            <a:pPr lvl="0"/>
            <a:endParaRPr lang="it-IT" dirty="0"/>
          </a:p>
        </p:txBody>
      </p:sp>
    </p:spTree>
    <p:extLst>
      <p:ext uri="{BB962C8B-B14F-4D97-AF65-F5344CB8AC3E}">
        <p14:creationId xmlns:p14="http://schemas.microsoft.com/office/powerpoint/2010/main" val="11723379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5195" y="116633"/>
            <a:ext cx="11921924" cy="1334296"/>
          </a:xfrm>
        </p:spPr>
        <p:txBody>
          <a:bodyPr>
            <a:normAutofit fontScale="90000"/>
          </a:bodyPr>
          <a:lstStyle/>
          <a:p>
            <a:pPr algn="ctr"/>
            <a:r>
              <a:rPr lang="it-IT" b="1" dirty="0"/>
              <a:t> </a:t>
            </a:r>
            <a:br>
              <a:rPr lang="it-IT" b="1" dirty="0"/>
            </a:br>
            <a:br>
              <a:rPr lang="it-IT" b="1" dirty="0"/>
            </a:br>
            <a:br>
              <a:rPr lang="it-IT" b="1" dirty="0"/>
            </a:br>
            <a:br>
              <a:rPr lang="it-IT" b="1" dirty="0"/>
            </a:br>
            <a:r>
              <a:rPr lang="it-IT" b="1" dirty="0"/>
              <a:t>ELEMENTI DELL’ATTUALE DISORDINE INTERNAZIONALE</a:t>
            </a:r>
          </a:p>
        </p:txBody>
      </p:sp>
      <p:sp>
        <p:nvSpPr>
          <p:cNvPr id="3" name="Segnaposto contenuto 2"/>
          <p:cNvSpPr>
            <a:spLocks noGrp="1"/>
          </p:cNvSpPr>
          <p:nvPr>
            <p:ph idx="1"/>
          </p:nvPr>
        </p:nvSpPr>
        <p:spPr>
          <a:xfrm>
            <a:off x="0" y="1817225"/>
            <a:ext cx="12192000" cy="4924142"/>
          </a:xfrm>
        </p:spPr>
        <p:txBody>
          <a:bodyPr>
            <a:normAutofit fontScale="85000" lnSpcReduction="20000"/>
          </a:bodyPr>
          <a:lstStyle/>
          <a:p>
            <a:pPr marL="0" indent="0">
              <a:buNone/>
            </a:pPr>
            <a:r>
              <a:rPr lang="it-IT" dirty="0"/>
              <a:t>3) </a:t>
            </a:r>
          </a:p>
          <a:p>
            <a:pPr marL="0" indent="0">
              <a:buNone/>
            </a:pPr>
            <a:r>
              <a:rPr lang="it-IT" dirty="0"/>
              <a:t>La crisi dello stato dovuta alla sua progressiva erosione della sovranità sia da parte di istituzioni e poteri transnazionali sia dall'assenza di confronto fra multinazionali e Stato. Infatti, La superiorità economica si traduce spesso in un diritto alla extraterritorialità: </a:t>
            </a:r>
            <a:r>
              <a:rPr lang="it-IT" i="1" dirty="0"/>
              <a:t>in Amazzonia per esempio le grandi multinazionali dell'industria alimentare, del settore estrattivo e del legno hanno creato – pur senza violare formalmente le leggi – latifondi che si amministrano in modo autonomo per lo Stato con conseguenze spesso tragiche per le popolazioni locali. </a:t>
            </a:r>
            <a:r>
              <a:rPr lang="it-IT" dirty="0"/>
              <a:t>Infine, le multinazionali non esitano a corrompere il sistema politico locale =&gt; la corruzione è una forza antistato e una delle maggiori cause a livello globale di instabilità e insicurezza delle società perché mina le istituzioni e i valori della democrazia, mette a repentaglio lo sviluppo sostenibile e la prosperità economica </a:t>
            </a:r>
          </a:p>
          <a:p>
            <a:pPr marL="0" indent="0">
              <a:buNone/>
            </a:pPr>
            <a:r>
              <a:rPr lang="it-IT" dirty="0"/>
              <a:t>Oggi è inquietante la tendenza della popolazione a sfuggire al controllo statale attraverso i condizionamenti dei mass media, i flussi migratori, le predicazioni religiose, la corruzione dilagante e una perdita di fiducia che si traduce in una perdita di lealtà nei confronti del potere. Bisogna ricorrere al recupero di una sovranità popolare attraverso i partiti, i gruppi di interesse, la società civile.</a:t>
            </a:r>
          </a:p>
          <a:p>
            <a:pPr lvl="0"/>
            <a:endParaRPr lang="it-IT" dirty="0"/>
          </a:p>
        </p:txBody>
      </p:sp>
    </p:spTree>
    <p:extLst>
      <p:ext uri="{BB962C8B-B14F-4D97-AF65-F5344CB8AC3E}">
        <p14:creationId xmlns:p14="http://schemas.microsoft.com/office/powerpoint/2010/main" val="3884454890"/>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8338</Words>
  <Application>Microsoft Office PowerPoint</Application>
  <PresentationFormat>Widescreen</PresentationFormat>
  <Paragraphs>535</Paragraphs>
  <Slides>98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98</vt:i4>
      </vt:variant>
    </vt:vector>
  </HeadingPairs>
  <TitlesOfParts>
    <vt:vector size="105" baseType="lpstr">
      <vt:lpstr>Arial</vt:lpstr>
      <vt:lpstr>Arial</vt:lpstr>
      <vt:lpstr>Calibri</vt:lpstr>
      <vt:lpstr>Open Sans</vt:lpstr>
      <vt:lpstr>Raleway</vt:lpstr>
      <vt:lpstr>Source Sans Pro</vt:lpstr>
      <vt:lpstr>Tema di Office</vt:lpstr>
      <vt:lpstr>GEOGRAFIA POLITICA ED ECONOMICA</vt:lpstr>
      <vt:lpstr>STATI E TERRITORI</vt:lpstr>
      <vt:lpstr>COS’E’ UNO STATO?</vt:lpstr>
      <vt:lpstr>Cosa possono offrire i geografi allo studio dello Stato?</vt:lpstr>
      <vt:lpstr>STATO ED ELEMENTI COSTITUTIVI</vt:lpstr>
      <vt:lpstr>TRATTATO DI WESTFALIA (1648)</vt:lpstr>
      <vt:lpstr>Trattato di Westfalia</vt:lpstr>
      <vt:lpstr>STATO ED ELEMENTI COSTITUTIVI</vt:lpstr>
      <vt:lpstr>SOVRANITA’</vt:lpstr>
      <vt:lpstr>SOVRANITA’</vt:lpstr>
      <vt:lpstr>SOVRANITA’</vt:lpstr>
      <vt:lpstr>Misure restrittive dell'UE in risposta allo scoppio della crisi in Ucraina (primi mesi di guerra </vt:lpstr>
      <vt:lpstr>SOVRANITA’</vt:lpstr>
      <vt:lpstr>NAZIONE</vt:lpstr>
      <vt:lpstr>FORMAZIONE E TRASFORMAZIONE DELLO STATI</vt:lpstr>
      <vt:lpstr>FORMAZIONE E TRASFORMAZIONE DELLO STATI</vt:lpstr>
      <vt:lpstr>FORMAZIONE E TRASFORMAZIONE DELLO STATI</vt:lpstr>
      <vt:lpstr>POLITICA ALTA E POLITICA BASSA</vt:lpstr>
      <vt:lpstr>POLITICA ALTA E POLITICA BASSA</vt:lpstr>
      <vt:lpstr>POLITICA ALTA E POLITICA BASSA</vt:lpstr>
      <vt:lpstr>POLITICA ALTA E POLITICA BASSA</vt:lpstr>
      <vt:lpstr>POLITICA ALTA E POLITICA BASSA</vt:lpstr>
      <vt:lpstr>ASPETTI CULTURALI NEL PROCESSO DI FORMAZIONE DEGLI STATI</vt:lpstr>
      <vt:lpstr>POTERE AMMINISTRATIVO E APPARATO DELLO STATO</vt:lpstr>
      <vt:lpstr>POTERE AMMINISTRATIVO E APPARATO DELLO STATO</vt:lpstr>
      <vt:lpstr>LA DIFFUSIONE DELLO STATO MODERNO</vt:lpstr>
      <vt:lpstr>LA DIFFUSIONE DELO STATO MODERNO</vt:lpstr>
      <vt:lpstr>LA DIFFUSIONE DELO STATO MODERNO</vt:lpstr>
      <vt:lpstr>FORME DI STATO</vt:lpstr>
      <vt:lpstr>FORME DI STATO</vt:lpstr>
      <vt:lpstr>FATTORI DI CRISI DELLO STATO-NAZIONE</vt:lpstr>
      <vt:lpstr>FINE DELLO STATO?</vt:lpstr>
      <vt:lpstr>CRISI DELLO STATO NAZIONE?</vt:lpstr>
      <vt:lpstr>FINE DELLO STATO?</vt:lpstr>
      <vt:lpstr>CONFINI (BORDERS)</vt:lpstr>
      <vt:lpstr>CONFINI (BORDERS)</vt:lpstr>
      <vt:lpstr>CONFINI (BORDERS)</vt:lpstr>
      <vt:lpstr>CONFINI (BORDERS)</vt:lpstr>
      <vt:lpstr>CONFINI (BORDERS)</vt:lpstr>
      <vt:lpstr>TIPOLOGIE DI CONFINI</vt:lpstr>
      <vt:lpstr>CONFINI NATURALI </vt:lpstr>
      <vt:lpstr>CONFINI AEREI</vt:lpstr>
      <vt:lpstr>ACQUE TERRITORIALI</vt:lpstr>
      <vt:lpstr>ALCUNI PROBLEMI CONFINARI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CONFINI DELL’EUROPA</vt:lpstr>
      <vt:lpstr>CONFINI DELL’EUROPA</vt:lpstr>
      <vt:lpstr>CONFINI DELL’UNIONE EUROPEA</vt:lpstr>
      <vt:lpstr>MODALITA’ E TEMPISTICA DI INGRESSO NELL’UE: LA QUESTIONE UCRAINA</vt:lpstr>
      <vt:lpstr>MODALITA’ E TEMPISTICA DI INGRESSO NELL’UE: LA QUESTIONE UCRAINA</vt:lpstr>
      <vt:lpstr>MODALITA’ E TEMPISTICA DI INGRESSO NELL’UE: LA QUESTIONE UCRAINA</vt:lpstr>
      <vt:lpstr>MODALITA’ E TEMPISTICA DI INGRESSO NELL’UE: LA QUESTIONE UCRAINA</vt:lpstr>
      <vt:lpstr>MODALITA’ E TEMPISTICA DI INGRESSO NELL’UE: LA QUESTIONE UCRAINA</vt:lpstr>
      <vt:lpstr>MODALITA’ E TEMPISTICA DI INGRESSO NELL’UE: LA QUESTIONE UCRAINA</vt:lpstr>
      <vt:lpstr>MODALITA’ E TEMPISTICA DI INGRESSO NELL’UE: LA QUESTIONE UCRAINA</vt:lpstr>
      <vt:lpstr>MODALITA’ E TEMPISTICA DI INGRESSO NELL’UE: LA QUESTIONE UCRAINA</vt:lpstr>
      <vt:lpstr>LA QUESTIONE TURCA</vt:lpstr>
      <vt:lpstr>LA QUESTIONE TURCA</vt:lpstr>
      <vt:lpstr>LA QUESTIONE TURCA</vt:lpstr>
      <vt:lpstr>CONFINI DELL’UNIONE EUROPEA</vt:lpstr>
      <vt:lpstr>PAESI MEMBRI UE</vt:lpstr>
      <vt:lpstr>CONFINI DELL’UNIONE EUROPEA</vt:lpstr>
      <vt:lpstr>PAESI DELLO SPAZIO    SCHENGEN</vt:lpstr>
      <vt:lpstr>CONTROLLI NELLO SPAZIO SCHENGEN</vt:lpstr>
      <vt:lpstr>PAESI CHE HANNO REINTRODOTTO I CONTROLLI</vt:lpstr>
      <vt:lpstr>GUERRA IN MEDIO-ORIENTE</vt:lpstr>
      <vt:lpstr>EUROZONA</vt:lpstr>
      <vt:lpstr>GEOGRAFIA E POTERE: le strategie </vt:lpstr>
      <vt:lpstr>STATO TRA FEDERALISMO E REGIONALISMO</vt:lpstr>
      <vt:lpstr>STATO TRA FEDERALISMO E REGIONALISMO</vt:lpstr>
      <vt:lpstr>Globalizzazione e territori</vt:lpstr>
      <vt:lpstr>   DEMOCRAZIA E GLOBALIZZAZIONE</vt:lpstr>
      <vt:lpstr>   DEMOCRAZIA E GLOBALIZZAZIONE</vt:lpstr>
      <vt:lpstr>    FEDERALISMO E DINAMISMO ECONOMICO</vt:lpstr>
      <vt:lpstr> FEDERALISMO E DINAMISMO ECONOMICO</vt:lpstr>
      <vt:lpstr>                   STATO E GLOBALIZZAZIONE</vt:lpstr>
      <vt:lpstr>    STATO E GLOBALIZZAZIONE</vt:lpstr>
      <vt:lpstr> MODELLO ASIATICO</vt:lpstr>
      <vt:lpstr>     I CONFINI COME INTERFACCIA DELLA DIVERSITA’</vt:lpstr>
      <vt:lpstr>     I CONFINI COME INTERFACCIA DELLA DIVERSITA’</vt:lpstr>
      <vt:lpstr>     ELEMENTI DELL’ATTUALE DISORDINE INTERNAZIONALE</vt:lpstr>
      <vt:lpstr>     ELEMENTI DELL’ATTUALE DISORDINE INTERNAZIONALE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13</cp:revision>
  <dcterms:created xsi:type="dcterms:W3CDTF">2020-04-25T16:23:21Z</dcterms:created>
  <dcterms:modified xsi:type="dcterms:W3CDTF">2023-10-24T03:53:19Z</dcterms:modified>
</cp:coreProperties>
</file>