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99" r:id="rId14"/>
    <p:sldId id="300" r:id="rId15"/>
    <p:sldId id="301" r:id="rId16"/>
    <p:sldId id="302" r:id="rId17"/>
    <p:sldId id="305" r:id="rId18"/>
    <p:sldId id="303" r:id="rId19"/>
    <p:sldId id="304" r:id="rId20"/>
    <p:sldId id="320" r:id="rId21"/>
    <p:sldId id="328" r:id="rId22"/>
    <p:sldId id="321" r:id="rId23"/>
    <p:sldId id="322" r:id="rId24"/>
    <p:sldId id="323" r:id="rId25"/>
    <p:sldId id="326" r:id="rId26"/>
    <p:sldId id="327" r:id="rId27"/>
    <p:sldId id="329" r:id="rId28"/>
    <p:sldId id="324" r:id="rId29"/>
    <p:sldId id="325" r:id="rId30"/>
    <p:sldId id="306" r:id="rId31"/>
    <p:sldId id="270" r:id="rId32"/>
    <p:sldId id="307" r:id="rId33"/>
    <p:sldId id="272" r:id="rId34"/>
    <p:sldId id="271" r:id="rId35"/>
    <p:sldId id="273" r:id="rId36"/>
    <p:sldId id="308"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9" r:id="rId50"/>
    <p:sldId id="290" r:id="rId51"/>
    <p:sldId id="291" r:id="rId52"/>
    <p:sldId id="292" r:id="rId53"/>
    <p:sldId id="294" r:id="rId54"/>
    <p:sldId id="295" r:id="rId55"/>
    <p:sldId id="296" r:id="rId56"/>
    <p:sldId id="297" r:id="rId57"/>
    <p:sldId id="298" r:id="rId58"/>
    <p:sldId id="286" r:id="rId59"/>
    <p:sldId id="287" r:id="rId60"/>
    <p:sldId id="288" r:id="rId61"/>
    <p:sldId id="309" r:id="rId62"/>
    <p:sldId id="310" r:id="rId63"/>
    <p:sldId id="311" r:id="rId64"/>
    <p:sldId id="313" r:id="rId65"/>
    <p:sldId id="314" r:id="rId66"/>
    <p:sldId id="315" r:id="rId67"/>
    <p:sldId id="316" r:id="rId68"/>
    <p:sldId id="317" r:id="rId69"/>
    <p:sldId id="318" r:id="rId70"/>
    <p:sldId id="319" r:id="rId71"/>
    <p:sldId id="312" r:id="rId7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49"/>
    <p:restoredTop sz="94674"/>
  </p:normalViewPr>
  <p:slideViewPr>
    <p:cSldViewPr snapToGrid="0" snapToObjects="1">
      <p:cViewPr varScale="1">
        <p:scale>
          <a:sx n="107" d="100"/>
          <a:sy n="107" d="100"/>
        </p:scale>
        <p:origin x="14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01FA7F9-12DE-ED42-B12D-9953F30D0ED6}"/>
              </a:ext>
            </a:extLst>
          </p:cNvPr>
          <p:cNvSpPr>
            <a:spLocks noGrp="1"/>
          </p:cNvSpPr>
          <p:nvPr>
            <p:ph type="subTitle" idx="1"/>
          </p:nvPr>
        </p:nvSpPr>
        <p:spPr>
          <a:xfrm>
            <a:off x="2713218" y="3882452"/>
            <a:ext cx="8640580" cy="899410"/>
          </a:xfrm>
        </p:spPr>
        <p:txBody>
          <a:bodyPr/>
          <a:lstStyle>
            <a:lvl1pPr marL="0" indent="0" algn="l">
              <a:buNone/>
              <a:defRPr sz="240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8" name="Titolo 7">
            <a:extLst>
              <a:ext uri="{FF2B5EF4-FFF2-40B4-BE49-F238E27FC236}">
                <a16:creationId xmlns:a16="http://schemas.microsoft.com/office/drawing/2014/main" id="{44F19C3A-61AF-6349-B009-01240C731B89}"/>
              </a:ext>
            </a:extLst>
          </p:cNvPr>
          <p:cNvSpPr>
            <a:spLocks noGrp="1"/>
          </p:cNvSpPr>
          <p:nvPr>
            <p:ph type="title"/>
          </p:nvPr>
        </p:nvSpPr>
        <p:spPr>
          <a:xfrm>
            <a:off x="2713218" y="2067586"/>
            <a:ext cx="7373141" cy="1642768"/>
          </a:xfrm>
        </p:spPr>
        <p:txBody>
          <a:bodyPr/>
          <a:lstStyle>
            <a:lvl1pPr>
              <a:defRPr>
                <a:solidFill>
                  <a:schemeClr val="bg1"/>
                </a:solidFill>
              </a:defRPr>
            </a:lvl1pPr>
          </a:lstStyle>
          <a:p>
            <a:r>
              <a:rPr lang="it-IT" dirty="0"/>
              <a:t>Fare clic per modificare lo stile del titolo dello schema</a:t>
            </a:r>
          </a:p>
        </p:txBody>
      </p:sp>
    </p:spTree>
    <p:extLst>
      <p:ext uri="{BB962C8B-B14F-4D97-AF65-F5344CB8AC3E}">
        <p14:creationId xmlns:p14="http://schemas.microsoft.com/office/powerpoint/2010/main" val="59482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7F374C-0DD9-BF49-95E5-25DECDA15C28}"/>
              </a:ext>
            </a:extLst>
          </p:cNvPr>
          <p:cNvSpPr>
            <a:spLocks noGrp="1"/>
          </p:cNvSpPr>
          <p:nvPr>
            <p:ph type="title" orient="vert"/>
          </p:nvPr>
        </p:nvSpPr>
        <p:spPr>
          <a:xfrm>
            <a:off x="8724900" y="1324303"/>
            <a:ext cx="2628900" cy="4852660"/>
          </a:xfrm>
        </p:spPr>
        <p:txBody>
          <a:bodyPr vert="eaVert"/>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C26F6BA3-830C-4E4B-B489-7EACBE7E6CBC}"/>
              </a:ext>
            </a:extLst>
          </p:cNvPr>
          <p:cNvSpPr>
            <a:spLocks noGrp="1"/>
          </p:cNvSpPr>
          <p:nvPr>
            <p:ph type="body" orient="vert" idx="1"/>
          </p:nvPr>
        </p:nvSpPr>
        <p:spPr>
          <a:xfrm>
            <a:off x="838200" y="1324303"/>
            <a:ext cx="7734300" cy="4852660"/>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4BAFAA6C-918C-5940-8D9D-8665E97EA315}"/>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17/03/2023</a:t>
            </a:fld>
            <a:endParaRPr lang="it-IT"/>
          </a:p>
        </p:txBody>
      </p:sp>
      <p:sp>
        <p:nvSpPr>
          <p:cNvPr id="5" name="Segnaposto piè di pagina 4">
            <a:extLst>
              <a:ext uri="{FF2B5EF4-FFF2-40B4-BE49-F238E27FC236}">
                <a16:creationId xmlns:a16="http://schemas.microsoft.com/office/drawing/2014/main" id="{8AE58354-0C2D-474C-A379-E866638D827B}"/>
              </a:ext>
            </a:extLst>
          </p:cNvPr>
          <p:cNvSpPr>
            <a:spLocks noGrp="1"/>
          </p:cNvSpPr>
          <p:nvPr>
            <p:ph type="ftr" sz="quarter" idx="11"/>
          </p:nvPr>
        </p:nvSpPr>
        <p:spPr>
          <a:xfrm>
            <a:off x="4038600" y="6403648"/>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9ACC8012-130C-4642-938C-A3F25DB1A83F}"/>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90752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it-IT"/>
              <a:t>Fare clic per modificare lo stile del titolo dello schema</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s-ES"/>
          </a:p>
        </p:txBody>
      </p:sp>
      <p:sp>
        <p:nvSpPr>
          <p:cNvPr id="4" name="3 Marcador de fecha"/>
          <p:cNvSpPr>
            <a:spLocks noGrp="1"/>
          </p:cNvSpPr>
          <p:nvPr>
            <p:ph type="dt" sz="half" idx="10"/>
          </p:nvPr>
        </p:nvSpPr>
        <p:spPr/>
        <p:txBody>
          <a:bodyPr/>
          <a:lstStyle/>
          <a:p>
            <a:fld id="{CCCAB9A3-150C-4923-A0A1-0F1F2D787E3F}" type="datetimeFigureOut">
              <a:rPr lang="es-ES" smtClean="0"/>
              <a:pPr/>
              <a:t>17/03/2023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ED7541-FE47-4045-83E2-F184A034E9AB}" type="slidenum">
              <a:rPr lang="es-ES" smtClean="0"/>
              <a:pPr/>
              <a:t>‹N›</a:t>
            </a:fld>
            <a:endParaRPr lang="es-ES"/>
          </a:p>
        </p:txBody>
      </p:sp>
    </p:spTree>
    <p:extLst>
      <p:ext uri="{BB962C8B-B14F-4D97-AF65-F5344CB8AC3E}">
        <p14:creationId xmlns:p14="http://schemas.microsoft.com/office/powerpoint/2010/main" val="827169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it-IT"/>
              <a:t>Fare clic per modificare lo stile del titolo dello schema</a:t>
            </a:r>
            <a:endParaRPr lang="es-ES"/>
          </a:p>
        </p:txBody>
      </p:sp>
      <p:sp>
        <p:nvSpPr>
          <p:cNvPr id="3" name="2 Marcador de contenido"/>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s-ES"/>
          </a:p>
        </p:txBody>
      </p:sp>
      <p:sp>
        <p:nvSpPr>
          <p:cNvPr id="4" name="3 Marcador de fecha"/>
          <p:cNvSpPr>
            <a:spLocks noGrp="1"/>
          </p:cNvSpPr>
          <p:nvPr>
            <p:ph type="dt" sz="half" idx="10"/>
          </p:nvPr>
        </p:nvSpPr>
        <p:spPr/>
        <p:txBody>
          <a:bodyPr/>
          <a:lstStyle/>
          <a:p>
            <a:fld id="{CCCAB9A3-150C-4923-A0A1-0F1F2D787E3F}" type="datetimeFigureOut">
              <a:rPr lang="es-ES" smtClean="0"/>
              <a:pPr/>
              <a:t>17/03/2023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ED7541-FE47-4045-83E2-F184A034E9AB}" type="slidenum">
              <a:rPr lang="es-ES" smtClean="0"/>
              <a:pPr/>
              <a:t>‹N›</a:t>
            </a:fld>
            <a:endParaRPr lang="es-ES"/>
          </a:p>
        </p:txBody>
      </p:sp>
      <p:pic>
        <p:nvPicPr>
          <p:cNvPr id="7" name="Picture 11"/>
          <p:cNvPicPr>
            <a:picLocks noChangeAspect="1" noChangeArrowheads="1"/>
          </p:cNvPicPr>
          <p:nvPr userDrawn="1"/>
        </p:nvPicPr>
        <p:blipFill>
          <a:blip r:embed="rId2" cstate="print"/>
          <a:srcRect/>
          <a:stretch>
            <a:fillRect/>
          </a:stretch>
        </p:blipFill>
        <p:spPr bwMode="auto">
          <a:xfrm>
            <a:off x="0" y="928670"/>
            <a:ext cx="12192000" cy="304800"/>
          </a:xfrm>
          <a:prstGeom prst="rect">
            <a:avLst/>
          </a:prstGeom>
          <a:noFill/>
          <a:ln w="9525">
            <a:noFill/>
            <a:miter lim="800000"/>
            <a:headEnd/>
            <a:tailEnd/>
          </a:ln>
        </p:spPr>
      </p:pic>
      <p:sp>
        <p:nvSpPr>
          <p:cNvPr id="8" name="Rectangle 2"/>
          <p:cNvSpPr>
            <a:spLocks noChangeArrowheads="1"/>
          </p:cNvSpPr>
          <p:nvPr userDrawn="1"/>
        </p:nvSpPr>
        <p:spPr bwMode="auto">
          <a:xfrm>
            <a:off x="0" y="0"/>
            <a:ext cx="12192000" cy="1066800"/>
          </a:xfrm>
          <a:prstGeom prst="rect">
            <a:avLst/>
          </a:prstGeom>
          <a:gradFill rotWithShape="0">
            <a:gsLst>
              <a:gs pos="100000">
                <a:schemeClr val="bg1">
                  <a:alpha val="46000"/>
                </a:schemeClr>
              </a:gs>
              <a:gs pos="100000">
                <a:srgbClr val="C0DAF9"/>
              </a:gs>
            </a:gsLst>
            <a:lin ang="5400000" scaled="1"/>
          </a:gradFill>
          <a:ln w="9525">
            <a:noFill/>
            <a:miter lim="800000"/>
            <a:headEnd/>
            <a:tailEnd/>
          </a:ln>
        </p:spPr>
        <p:txBody>
          <a:bodyPr wrap="none" anchor="ctr"/>
          <a:lstStyle/>
          <a:p>
            <a:pPr algn="ctr" eaLnBrk="0" hangingPunct="0">
              <a:defRPr/>
            </a:pPr>
            <a:endParaRPr lang="en-US" sz="1800" dirty="0">
              <a:latin typeface="Arial" charset="0"/>
              <a:ea typeface="ヒラギノ角ゴ Pro W3" pitchFamily="-109" charset="-128"/>
              <a:cs typeface="+mn-cs"/>
            </a:endParaRPr>
          </a:p>
        </p:txBody>
      </p:sp>
      <p:sp>
        <p:nvSpPr>
          <p:cNvPr id="9" name="Rectangle 2"/>
          <p:cNvSpPr>
            <a:spLocks noChangeArrowheads="1"/>
          </p:cNvSpPr>
          <p:nvPr userDrawn="1"/>
        </p:nvSpPr>
        <p:spPr bwMode="auto">
          <a:xfrm>
            <a:off x="0" y="1214422"/>
            <a:ext cx="12192000" cy="5643578"/>
          </a:xfrm>
          <a:prstGeom prst="rect">
            <a:avLst/>
          </a:prstGeom>
          <a:gradFill rotWithShape="0">
            <a:gsLst>
              <a:gs pos="26000">
                <a:schemeClr val="bg1">
                  <a:alpha val="3000"/>
                </a:schemeClr>
              </a:gs>
              <a:gs pos="100000">
                <a:srgbClr val="C0DAF9"/>
              </a:gs>
            </a:gsLst>
            <a:lin ang="5400000" scaled="1"/>
          </a:gradFill>
          <a:ln w="9525">
            <a:noFill/>
            <a:miter lim="800000"/>
            <a:headEnd/>
            <a:tailEnd/>
          </a:ln>
        </p:spPr>
        <p:txBody>
          <a:bodyPr wrap="none" anchor="ctr"/>
          <a:lstStyle/>
          <a:p>
            <a:pPr algn="ctr" eaLnBrk="0" hangingPunct="0">
              <a:defRPr/>
            </a:pPr>
            <a:endParaRPr lang="en-US" sz="1800" dirty="0">
              <a:latin typeface="Arial" charset="0"/>
              <a:ea typeface="ヒラギノ角ゴ Pro W3" pitchFamily="-109" charset="-128"/>
              <a:cs typeface="+mn-cs"/>
            </a:endParaRPr>
          </a:p>
        </p:txBody>
      </p:sp>
    </p:spTree>
    <p:extLst>
      <p:ext uri="{BB962C8B-B14F-4D97-AF65-F5344CB8AC3E}">
        <p14:creationId xmlns:p14="http://schemas.microsoft.com/office/powerpoint/2010/main" val="322866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81AEC-CBEF-2349-ADAC-694AAB045059}"/>
              </a:ext>
            </a:extLst>
          </p:cNvPr>
          <p:cNvSpPr>
            <a:spLocks noGrp="1"/>
          </p:cNvSpPr>
          <p:nvPr>
            <p:ph type="title"/>
          </p:nvPr>
        </p:nvSpPr>
        <p:spPr>
          <a:xfrm>
            <a:off x="838200" y="1594735"/>
            <a:ext cx="10515600" cy="1834265"/>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BB61BBD-DC46-DC48-BE46-C1396EF78A40}"/>
              </a:ext>
            </a:extLst>
          </p:cNvPr>
          <p:cNvSpPr>
            <a:spLocks noGrp="1"/>
          </p:cNvSpPr>
          <p:nvPr>
            <p:ph type="body" idx="1"/>
          </p:nvPr>
        </p:nvSpPr>
        <p:spPr>
          <a:xfrm>
            <a:off x="831850" y="3687581"/>
            <a:ext cx="10515600" cy="24020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B071D491-8608-674A-9D82-578950F9B44D}"/>
              </a:ext>
            </a:extLst>
          </p:cNvPr>
          <p:cNvSpPr>
            <a:spLocks noGrp="1"/>
          </p:cNvSpPr>
          <p:nvPr>
            <p:ph type="dt" sz="half" idx="10"/>
          </p:nvPr>
        </p:nvSpPr>
        <p:spPr>
          <a:xfrm>
            <a:off x="838200" y="6450944"/>
            <a:ext cx="2743200" cy="365125"/>
          </a:xfrm>
        </p:spPr>
        <p:txBody>
          <a:bodyPr/>
          <a:lstStyle/>
          <a:p>
            <a:fld id="{A3750EE6-F4FC-E84C-AF13-5CDD6CE7CC66}" type="datetimeFigureOut">
              <a:rPr lang="it-IT" smtClean="0"/>
              <a:t>17/03/2023</a:t>
            </a:fld>
            <a:endParaRPr lang="it-IT"/>
          </a:p>
        </p:txBody>
      </p:sp>
      <p:sp>
        <p:nvSpPr>
          <p:cNvPr id="5" name="Segnaposto piè di pagina 4">
            <a:extLst>
              <a:ext uri="{FF2B5EF4-FFF2-40B4-BE49-F238E27FC236}">
                <a16:creationId xmlns:a16="http://schemas.microsoft.com/office/drawing/2014/main" id="{BC481B03-386C-684E-ABCE-7478D809ADCF}"/>
              </a:ext>
            </a:extLst>
          </p:cNvPr>
          <p:cNvSpPr>
            <a:spLocks noGrp="1"/>
          </p:cNvSpPr>
          <p:nvPr>
            <p:ph type="ftr" sz="quarter" idx="11"/>
          </p:nvPr>
        </p:nvSpPr>
        <p:spPr>
          <a:xfrm>
            <a:off x="4038600" y="645094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5870F3AB-3307-1746-99C6-48544C9E4EED}"/>
              </a:ext>
            </a:extLst>
          </p:cNvPr>
          <p:cNvSpPr>
            <a:spLocks noGrp="1"/>
          </p:cNvSpPr>
          <p:nvPr>
            <p:ph type="sldNum" sz="quarter" idx="12"/>
          </p:nvPr>
        </p:nvSpPr>
        <p:spPr>
          <a:xfrm>
            <a:off x="8610600" y="6450944"/>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97654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8475D-7526-E046-B96C-CF5DF57F43E6}"/>
              </a:ext>
            </a:extLst>
          </p:cNvPr>
          <p:cNvSpPr>
            <a:spLocks noGrp="1"/>
          </p:cNvSpPr>
          <p:nvPr>
            <p:ph type="title"/>
          </p:nvPr>
        </p:nvSpPr>
        <p:spPr>
          <a:xfrm>
            <a:off x="838200" y="1380152"/>
            <a:ext cx="10515600" cy="869924"/>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C0AC8C8B-C1F5-AC4D-B6FC-E61B03DDDCE9}"/>
              </a:ext>
            </a:extLst>
          </p:cNvPr>
          <p:cNvSpPr>
            <a:spLocks noGrp="1"/>
          </p:cNvSpPr>
          <p:nvPr>
            <p:ph sz="half" idx="1"/>
          </p:nvPr>
        </p:nvSpPr>
        <p:spPr>
          <a:xfrm>
            <a:off x="838200" y="2774731"/>
            <a:ext cx="5181600" cy="34022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AB27E3DD-D9BF-CE4E-A799-838C5ADCE1E2}"/>
              </a:ext>
            </a:extLst>
          </p:cNvPr>
          <p:cNvSpPr>
            <a:spLocks noGrp="1"/>
          </p:cNvSpPr>
          <p:nvPr>
            <p:ph sz="half" idx="2"/>
          </p:nvPr>
        </p:nvSpPr>
        <p:spPr>
          <a:xfrm>
            <a:off x="6172200" y="2774731"/>
            <a:ext cx="5181600" cy="34022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CAE719-FFFB-D44F-B925-7437D686A517}"/>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17/03/2023</a:t>
            </a:fld>
            <a:endParaRPr lang="it-IT"/>
          </a:p>
        </p:txBody>
      </p:sp>
      <p:sp>
        <p:nvSpPr>
          <p:cNvPr id="6" name="Segnaposto piè di pagina 5">
            <a:extLst>
              <a:ext uri="{FF2B5EF4-FFF2-40B4-BE49-F238E27FC236}">
                <a16:creationId xmlns:a16="http://schemas.microsoft.com/office/drawing/2014/main" id="{E24A362F-97FF-0540-8CA1-5C15FA646786}"/>
              </a:ext>
            </a:extLst>
          </p:cNvPr>
          <p:cNvSpPr>
            <a:spLocks noGrp="1"/>
          </p:cNvSpPr>
          <p:nvPr>
            <p:ph type="ftr" sz="quarter" idx="11"/>
          </p:nvPr>
        </p:nvSpPr>
        <p:spPr>
          <a:xfrm>
            <a:off x="4038600" y="6403648"/>
            <a:ext cx="4114800" cy="365125"/>
          </a:xfrm>
        </p:spPr>
        <p:txBody>
          <a:bodyPr/>
          <a:lstStyle/>
          <a:p>
            <a:endParaRPr lang="it-IT"/>
          </a:p>
        </p:txBody>
      </p:sp>
      <p:sp>
        <p:nvSpPr>
          <p:cNvPr id="7" name="Segnaposto numero diapositiva 6">
            <a:extLst>
              <a:ext uri="{FF2B5EF4-FFF2-40B4-BE49-F238E27FC236}">
                <a16:creationId xmlns:a16="http://schemas.microsoft.com/office/drawing/2014/main" id="{96B03FB6-9D21-5F46-890A-673BF11E8909}"/>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88871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F380A-2025-104F-A50B-E2571587CE92}"/>
              </a:ext>
            </a:extLst>
          </p:cNvPr>
          <p:cNvSpPr>
            <a:spLocks noGrp="1"/>
          </p:cNvSpPr>
          <p:nvPr>
            <p:ph type="title"/>
          </p:nvPr>
        </p:nvSpPr>
        <p:spPr>
          <a:xfrm>
            <a:off x="914400" y="1382151"/>
            <a:ext cx="105156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F6C35060-75A4-C342-8D8B-7789D2516F86}"/>
              </a:ext>
            </a:extLst>
          </p:cNvPr>
          <p:cNvSpPr>
            <a:spLocks noGrp="1"/>
          </p:cNvSpPr>
          <p:nvPr>
            <p:ph type="body" idx="1"/>
          </p:nvPr>
        </p:nvSpPr>
        <p:spPr>
          <a:xfrm>
            <a:off x="921246" y="29832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C2D176E5-CE4C-5447-AF7A-B538C7CEC3BD}"/>
              </a:ext>
            </a:extLst>
          </p:cNvPr>
          <p:cNvSpPr>
            <a:spLocks noGrp="1"/>
          </p:cNvSpPr>
          <p:nvPr>
            <p:ph sz="half" idx="2"/>
          </p:nvPr>
        </p:nvSpPr>
        <p:spPr>
          <a:xfrm>
            <a:off x="921246" y="4082735"/>
            <a:ext cx="5157787" cy="210692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A7EDEF16-CD2C-074D-B271-F44F76B81F0C}"/>
              </a:ext>
            </a:extLst>
          </p:cNvPr>
          <p:cNvSpPr>
            <a:spLocks noGrp="1"/>
          </p:cNvSpPr>
          <p:nvPr>
            <p:ph type="body" sz="quarter" idx="3"/>
          </p:nvPr>
        </p:nvSpPr>
        <p:spPr>
          <a:xfrm>
            <a:off x="6253658" y="29832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EF1E8DE2-0079-7B44-8428-4F5C17CD348E}"/>
              </a:ext>
            </a:extLst>
          </p:cNvPr>
          <p:cNvSpPr>
            <a:spLocks noGrp="1"/>
          </p:cNvSpPr>
          <p:nvPr>
            <p:ph sz="quarter" idx="4"/>
          </p:nvPr>
        </p:nvSpPr>
        <p:spPr>
          <a:xfrm>
            <a:off x="6246812" y="4097968"/>
            <a:ext cx="5183188" cy="2091694"/>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a:extLst>
              <a:ext uri="{FF2B5EF4-FFF2-40B4-BE49-F238E27FC236}">
                <a16:creationId xmlns:a16="http://schemas.microsoft.com/office/drawing/2014/main" id="{8180FAC4-A06E-E94C-9A76-C2F1B703F451}"/>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17/03/2023</a:t>
            </a:fld>
            <a:endParaRPr lang="it-IT"/>
          </a:p>
        </p:txBody>
      </p:sp>
      <p:sp>
        <p:nvSpPr>
          <p:cNvPr id="8" name="Segnaposto piè di pagina 7">
            <a:extLst>
              <a:ext uri="{FF2B5EF4-FFF2-40B4-BE49-F238E27FC236}">
                <a16:creationId xmlns:a16="http://schemas.microsoft.com/office/drawing/2014/main" id="{F3A91576-A15A-BD44-99BB-0DAEA976A048}"/>
              </a:ext>
            </a:extLst>
          </p:cNvPr>
          <p:cNvSpPr>
            <a:spLocks noGrp="1"/>
          </p:cNvSpPr>
          <p:nvPr>
            <p:ph type="ftr" sz="quarter" idx="11"/>
          </p:nvPr>
        </p:nvSpPr>
        <p:spPr>
          <a:xfrm>
            <a:off x="4038600" y="6403648"/>
            <a:ext cx="4114800" cy="365125"/>
          </a:xfrm>
        </p:spPr>
        <p:txBody>
          <a:bodyPr/>
          <a:lstStyle/>
          <a:p>
            <a:endParaRPr lang="it-IT"/>
          </a:p>
        </p:txBody>
      </p:sp>
      <p:sp>
        <p:nvSpPr>
          <p:cNvPr id="9" name="Segnaposto numero diapositiva 8">
            <a:extLst>
              <a:ext uri="{FF2B5EF4-FFF2-40B4-BE49-F238E27FC236}">
                <a16:creationId xmlns:a16="http://schemas.microsoft.com/office/drawing/2014/main" id="{F2F55F22-26BF-654B-ADC0-629A5D21C0A1}"/>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9944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3DCF1-0C08-4D46-A818-6EB683D07A97}"/>
              </a:ext>
            </a:extLst>
          </p:cNvPr>
          <p:cNvSpPr>
            <a:spLocks noGrp="1"/>
          </p:cNvSpPr>
          <p:nvPr>
            <p:ph type="title"/>
          </p:nvPr>
        </p:nvSpPr>
        <p:spPr>
          <a:xfrm>
            <a:off x="838200" y="1386073"/>
            <a:ext cx="10515600" cy="869924"/>
          </a:xfrm>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701F6FA8-F741-4849-AA76-B2B5B78B3900}"/>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17/03/2023</a:t>
            </a:fld>
            <a:endParaRPr lang="it-IT"/>
          </a:p>
        </p:txBody>
      </p:sp>
      <p:sp>
        <p:nvSpPr>
          <p:cNvPr id="4" name="Segnaposto piè di pagina 3">
            <a:extLst>
              <a:ext uri="{FF2B5EF4-FFF2-40B4-BE49-F238E27FC236}">
                <a16:creationId xmlns:a16="http://schemas.microsoft.com/office/drawing/2014/main" id="{57A95D4B-7BC6-E34D-943A-845FF13F4CA5}"/>
              </a:ext>
            </a:extLst>
          </p:cNvPr>
          <p:cNvSpPr>
            <a:spLocks noGrp="1"/>
          </p:cNvSpPr>
          <p:nvPr>
            <p:ph type="ftr" sz="quarter" idx="11"/>
          </p:nvPr>
        </p:nvSpPr>
        <p:spPr>
          <a:xfrm>
            <a:off x="4038600" y="6403648"/>
            <a:ext cx="4114800" cy="365125"/>
          </a:xfrm>
        </p:spPr>
        <p:txBody>
          <a:bodyPr/>
          <a:lstStyle/>
          <a:p>
            <a:endParaRPr lang="it-IT"/>
          </a:p>
        </p:txBody>
      </p:sp>
      <p:sp>
        <p:nvSpPr>
          <p:cNvPr id="5" name="Segnaposto numero diapositiva 4">
            <a:extLst>
              <a:ext uri="{FF2B5EF4-FFF2-40B4-BE49-F238E27FC236}">
                <a16:creationId xmlns:a16="http://schemas.microsoft.com/office/drawing/2014/main" id="{0116E4EF-52DB-B947-B7C2-B64EE8F45A67}"/>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383944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E94AE3-42D6-6344-8967-D8452263BCD7}"/>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17/03/2023</a:t>
            </a:fld>
            <a:endParaRPr lang="it-IT"/>
          </a:p>
        </p:txBody>
      </p:sp>
      <p:sp>
        <p:nvSpPr>
          <p:cNvPr id="3" name="Segnaposto piè di pagina 2">
            <a:extLst>
              <a:ext uri="{FF2B5EF4-FFF2-40B4-BE49-F238E27FC236}">
                <a16:creationId xmlns:a16="http://schemas.microsoft.com/office/drawing/2014/main" id="{E0B20478-C96F-1C45-9765-C5679642668F}"/>
              </a:ext>
            </a:extLst>
          </p:cNvPr>
          <p:cNvSpPr>
            <a:spLocks noGrp="1"/>
          </p:cNvSpPr>
          <p:nvPr>
            <p:ph type="ftr" sz="quarter" idx="11"/>
          </p:nvPr>
        </p:nvSpPr>
        <p:spPr>
          <a:xfrm>
            <a:off x="4038600" y="6435179"/>
            <a:ext cx="4114800" cy="365125"/>
          </a:xfrm>
        </p:spPr>
        <p:txBody>
          <a:bodyPr/>
          <a:lstStyle/>
          <a:p>
            <a:endParaRPr lang="it-IT"/>
          </a:p>
        </p:txBody>
      </p:sp>
      <p:sp>
        <p:nvSpPr>
          <p:cNvPr id="4" name="Segnaposto numero diapositiva 3">
            <a:extLst>
              <a:ext uri="{FF2B5EF4-FFF2-40B4-BE49-F238E27FC236}">
                <a16:creationId xmlns:a16="http://schemas.microsoft.com/office/drawing/2014/main" id="{5D729070-1FA0-4B46-A8F3-24662683E2A8}"/>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549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C81D9-F22F-5C4B-AC68-E136786E2235}"/>
              </a:ext>
            </a:extLst>
          </p:cNvPr>
          <p:cNvSpPr>
            <a:spLocks noGrp="1"/>
          </p:cNvSpPr>
          <p:nvPr>
            <p:ph type="title"/>
          </p:nvPr>
        </p:nvSpPr>
        <p:spPr>
          <a:xfrm>
            <a:off x="836612" y="1581150"/>
            <a:ext cx="3932237" cy="1600200"/>
          </a:xfrm>
        </p:spPr>
        <p:txBody>
          <a:bodyPr anchor="b"/>
          <a:lstStyle>
            <a:lvl1pPr>
              <a:defRPr sz="32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83237EEC-3180-F041-864E-B2C0221B9C37}"/>
              </a:ext>
            </a:extLst>
          </p:cNvPr>
          <p:cNvSpPr>
            <a:spLocks noGrp="1"/>
          </p:cNvSpPr>
          <p:nvPr>
            <p:ph idx="1"/>
          </p:nvPr>
        </p:nvSpPr>
        <p:spPr>
          <a:xfrm>
            <a:off x="5183188" y="1581150"/>
            <a:ext cx="617220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BA3B782C-0DCD-A94D-B620-362DA760D24B}"/>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5E2638-156C-8740-A1F7-DF4182D995FC}"/>
              </a:ext>
            </a:extLst>
          </p:cNvPr>
          <p:cNvSpPr>
            <a:spLocks noGrp="1"/>
          </p:cNvSpPr>
          <p:nvPr>
            <p:ph type="dt" sz="half" idx="10"/>
          </p:nvPr>
        </p:nvSpPr>
        <p:spPr>
          <a:xfrm>
            <a:off x="838200" y="6435180"/>
            <a:ext cx="2743200" cy="365125"/>
          </a:xfrm>
        </p:spPr>
        <p:txBody>
          <a:bodyPr/>
          <a:lstStyle/>
          <a:p>
            <a:fld id="{A3750EE6-F4FC-E84C-AF13-5CDD6CE7CC66}" type="datetimeFigureOut">
              <a:rPr lang="it-IT" smtClean="0"/>
              <a:t>17/03/2023</a:t>
            </a:fld>
            <a:endParaRPr lang="it-IT"/>
          </a:p>
        </p:txBody>
      </p:sp>
      <p:sp>
        <p:nvSpPr>
          <p:cNvPr id="6" name="Segnaposto piè di pagina 5">
            <a:extLst>
              <a:ext uri="{FF2B5EF4-FFF2-40B4-BE49-F238E27FC236}">
                <a16:creationId xmlns:a16="http://schemas.microsoft.com/office/drawing/2014/main" id="{14304A7F-EDD3-4440-9E86-57D8D8ACF776}"/>
              </a:ext>
            </a:extLst>
          </p:cNvPr>
          <p:cNvSpPr>
            <a:spLocks noGrp="1"/>
          </p:cNvSpPr>
          <p:nvPr>
            <p:ph type="ftr" sz="quarter" idx="11"/>
          </p:nvPr>
        </p:nvSpPr>
        <p:spPr>
          <a:xfrm>
            <a:off x="4038600" y="6435180"/>
            <a:ext cx="4114800" cy="365125"/>
          </a:xfrm>
        </p:spPr>
        <p:txBody>
          <a:bodyPr/>
          <a:lstStyle/>
          <a:p>
            <a:endParaRPr lang="it-IT"/>
          </a:p>
        </p:txBody>
      </p:sp>
      <p:sp>
        <p:nvSpPr>
          <p:cNvPr id="7" name="Segnaposto numero diapositiva 6">
            <a:extLst>
              <a:ext uri="{FF2B5EF4-FFF2-40B4-BE49-F238E27FC236}">
                <a16:creationId xmlns:a16="http://schemas.microsoft.com/office/drawing/2014/main" id="{3A914550-14E8-8841-8CAB-D367CCCF8B4B}"/>
              </a:ext>
            </a:extLst>
          </p:cNvPr>
          <p:cNvSpPr>
            <a:spLocks noGrp="1"/>
          </p:cNvSpPr>
          <p:nvPr>
            <p:ph type="sldNum" sz="quarter" idx="12"/>
          </p:nvPr>
        </p:nvSpPr>
        <p:spPr>
          <a:xfrm>
            <a:off x="8610600" y="6435180"/>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366222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F315C-0734-014E-AB37-D7E823E86277}"/>
              </a:ext>
            </a:extLst>
          </p:cNvPr>
          <p:cNvSpPr>
            <a:spLocks noGrp="1"/>
          </p:cNvSpPr>
          <p:nvPr>
            <p:ph type="title"/>
          </p:nvPr>
        </p:nvSpPr>
        <p:spPr>
          <a:xfrm>
            <a:off x="836612" y="1340069"/>
            <a:ext cx="3932237" cy="2088931"/>
          </a:xfrm>
        </p:spPr>
        <p:txBody>
          <a:bodyPr anchor="b"/>
          <a:lstStyle>
            <a:lvl1pPr>
              <a:defRPr sz="3200"/>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BDBD5771-BB4A-3B49-BCE4-3B550D0E3F47}"/>
              </a:ext>
            </a:extLst>
          </p:cNvPr>
          <p:cNvSpPr>
            <a:spLocks noGrp="1"/>
          </p:cNvSpPr>
          <p:nvPr>
            <p:ph type="pic" idx="1"/>
          </p:nvPr>
        </p:nvSpPr>
        <p:spPr>
          <a:xfrm>
            <a:off x="5183188" y="1340068"/>
            <a:ext cx="6172200" cy="45209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D1FDF3B-475F-D249-AC54-9ADF90E4E64D}"/>
              </a:ext>
            </a:extLst>
          </p:cNvPr>
          <p:cNvSpPr>
            <a:spLocks noGrp="1"/>
          </p:cNvSpPr>
          <p:nvPr>
            <p:ph type="body" sz="half" idx="2"/>
          </p:nvPr>
        </p:nvSpPr>
        <p:spPr>
          <a:xfrm>
            <a:off x="838589" y="3657600"/>
            <a:ext cx="3932237" cy="2203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E3BD24-40F9-0C4D-B4D3-099578C1C24F}"/>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17/03/2023</a:t>
            </a:fld>
            <a:endParaRPr lang="it-IT"/>
          </a:p>
        </p:txBody>
      </p:sp>
      <p:sp>
        <p:nvSpPr>
          <p:cNvPr id="6" name="Segnaposto piè di pagina 5">
            <a:extLst>
              <a:ext uri="{FF2B5EF4-FFF2-40B4-BE49-F238E27FC236}">
                <a16:creationId xmlns:a16="http://schemas.microsoft.com/office/drawing/2014/main" id="{721102C4-CB9D-9843-AB20-9C84D52814BA}"/>
              </a:ext>
            </a:extLst>
          </p:cNvPr>
          <p:cNvSpPr>
            <a:spLocks noGrp="1"/>
          </p:cNvSpPr>
          <p:nvPr>
            <p:ph type="ftr" sz="quarter" idx="11"/>
          </p:nvPr>
        </p:nvSpPr>
        <p:spPr>
          <a:xfrm>
            <a:off x="4038600" y="6435179"/>
            <a:ext cx="4114800" cy="365125"/>
          </a:xfrm>
        </p:spPr>
        <p:txBody>
          <a:bodyPr/>
          <a:lstStyle/>
          <a:p>
            <a:endParaRPr lang="it-IT"/>
          </a:p>
        </p:txBody>
      </p:sp>
      <p:sp>
        <p:nvSpPr>
          <p:cNvPr id="7" name="Segnaposto numero diapositiva 6">
            <a:extLst>
              <a:ext uri="{FF2B5EF4-FFF2-40B4-BE49-F238E27FC236}">
                <a16:creationId xmlns:a16="http://schemas.microsoft.com/office/drawing/2014/main" id="{E4D8800B-7444-DA47-A26C-BCA4839390A6}"/>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69476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E532E-34DC-0441-ACE7-10BF804CE147}"/>
              </a:ext>
            </a:extLst>
          </p:cNvPr>
          <p:cNvSpPr>
            <a:spLocks noGrp="1"/>
          </p:cNvSpPr>
          <p:nvPr>
            <p:ph type="title"/>
          </p:nvPr>
        </p:nvSpPr>
        <p:spPr>
          <a:xfrm>
            <a:off x="838200" y="1244184"/>
            <a:ext cx="10515600" cy="1146208"/>
          </a:xfrm>
        </p:spPr>
        <p:txBody>
          <a:body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7DC7C49F-A357-A54B-911E-C61D5957976D}"/>
              </a:ext>
            </a:extLst>
          </p:cNvPr>
          <p:cNvSpPr>
            <a:spLocks noGrp="1"/>
          </p:cNvSpPr>
          <p:nvPr>
            <p:ph type="body" orient="vert" idx="1"/>
          </p:nvPr>
        </p:nvSpPr>
        <p:spPr>
          <a:xfrm>
            <a:off x="838200" y="2569779"/>
            <a:ext cx="10515600" cy="3607184"/>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8E0899B-5F07-4144-9F69-AE008DCED1F2}"/>
              </a:ext>
            </a:extLst>
          </p:cNvPr>
          <p:cNvSpPr>
            <a:spLocks noGrp="1"/>
          </p:cNvSpPr>
          <p:nvPr>
            <p:ph type="dt" sz="half" idx="10"/>
          </p:nvPr>
        </p:nvSpPr>
        <p:spPr>
          <a:xfrm>
            <a:off x="838200" y="6419414"/>
            <a:ext cx="2743200" cy="365125"/>
          </a:xfrm>
        </p:spPr>
        <p:txBody>
          <a:bodyPr/>
          <a:lstStyle/>
          <a:p>
            <a:fld id="{A3750EE6-F4FC-E84C-AF13-5CDD6CE7CC66}" type="datetimeFigureOut">
              <a:rPr lang="it-IT" smtClean="0"/>
              <a:t>17/03/2023</a:t>
            </a:fld>
            <a:endParaRPr lang="it-IT"/>
          </a:p>
        </p:txBody>
      </p:sp>
      <p:sp>
        <p:nvSpPr>
          <p:cNvPr id="5" name="Segnaposto piè di pagina 4">
            <a:extLst>
              <a:ext uri="{FF2B5EF4-FFF2-40B4-BE49-F238E27FC236}">
                <a16:creationId xmlns:a16="http://schemas.microsoft.com/office/drawing/2014/main" id="{A9640A71-5027-1B40-BDC4-26798F939EF7}"/>
              </a:ext>
            </a:extLst>
          </p:cNvPr>
          <p:cNvSpPr>
            <a:spLocks noGrp="1"/>
          </p:cNvSpPr>
          <p:nvPr>
            <p:ph type="ftr" sz="quarter" idx="11"/>
          </p:nvPr>
        </p:nvSpPr>
        <p:spPr>
          <a:xfrm>
            <a:off x="4038600" y="6419414"/>
            <a:ext cx="4114800" cy="365125"/>
          </a:xfrm>
        </p:spPr>
        <p:txBody>
          <a:bodyPr/>
          <a:lstStyle/>
          <a:p>
            <a:endParaRPr lang="it-IT"/>
          </a:p>
        </p:txBody>
      </p:sp>
      <p:sp>
        <p:nvSpPr>
          <p:cNvPr id="6" name="Segnaposto numero diapositiva 5">
            <a:extLst>
              <a:ext uri="{FF2B5EF4-FFF2-40B4-BE49-F238E27FC236}">
                <a16:creationId xmlns:a16="http://schemas.microsoft.com/office/drawing/2014/main" id="{636504EA-2BB4-574D-BE45-BBD2A8F53FB4}"/>
              </a:ext>
            </a:extLst>
          </p:cNvPr>
          <p:cNvSpPr>
            <a:spLocks noGrp="1"/>
          </p:cNvSpPr>
          <p:nvPr>
            <p:ph type="sldNum" sz="quarter" idx="12"/>
          </p:nvPr>
        </p:nvSpPr>
        <p:spPr>
          <a:xfrm>
            <a:off x="8610600" y="6419414"/>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119045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3000" b="-3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62A5B01-81DF-F94E-93C7-559EE94CFBD7}"/>
              </a:ext>
            </a:extLst>
          </p:cNvPr>
          <p:cNvSpPr>
            <a:spLocks noGrp="1"/>
          </p:cNvSpPr>
          <p:nvPr>
            <p:ph type="title"/>
          </p:nvPr>
        </p:nvSpPr>
        <p:spPr>
          <a:xfrm>
            <a:off x="838200" y="1244184"/>
            <a:ext cx="10515600" cy="869924"/>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DAF2986-DE06-DE4C-9395-E031CB387859}"/>
              </a:ext>
            </a:extLst>
          </p:cNvPr>
          <p:cNvSpPr>
            <a:spLocks noGrp="1"/>
          </p:cNvSpPr>
          <p:nvPr>
            <p:ph type="body" idx="1"/>
          </p:nvPr>
        </p:nvSpPr>
        <p:spPr>
          <a:xfrm>
            <a:off x="838200" y="2293495"/>
            <a:ext cx="10515600" cy="388346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60E76108-1715-774E-90C6-BAF7F529E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503030101060003" pitchFamily="34" charset="77"/>
              </a:defRPr>
            </a:lvl1pPr>
          </a:lstStyle>
          <a:p>
            <a:fld id="{A3750EE6-F4FC-E84C-AF13-5CDD6CE7CC66}" type="datetimeFigureOut">
              <a:rPr lang="it-IT" smtClean="0"/>
              <a:pPr/>
              <a:t>17/03/2023</a:t>
            </a:fld>
            <a:endParaRPr lang="it-IT"/>
          </a:p>
        </p:txBody>
      </p:sp>
      <p:sp>
        <p:nvSpPr>
          <p:cNvPr id="5" name="Segnaposto piè di pagina 4">
            <a:extLst>
              <a:ext uri="{FF2B5EF4-FFF2-40B4-BE49-F238E27FC236}">
                <a16:creationId xmlns:a16="http://schemas.microsoft.com/office/drawing/2014/main" id="{9C93133D-901F-F041-8BF9-04104E663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503030101060003" pitchFamily="34" charset="77"/>
              </a:defRPr>
            </a:lvl1pPr>
          </a:lstStyle>
          <a:p>
            <a:endParaRPr lang="it-IT"/>
          </a:p>
        </p:txBody>
      </p:sp>
      <p:sp>
        <p:nvSpPr>
          <p:cNvPr id="6" name="Segnaposto numero diapositiva 5">
            <a:extLst>
              <a:ext uri="{FF2B5EF4-FFF2-40B4-BE49-F238E27FC236}">
                <a16:creationId xmlns:a16="http://schemas.microsoft.com/office/drawing/2014/main" id="{465EA247-C9B6-7947-BF94-5DF875E42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503030101060003" pitchFamily="34" charset="77"/>
              </a:defRPr>
            </a:lvl1pPr>
          </a:lstStyle>
          <a:p>
            <a:fld id="{521F8777-1489-2D4A-93C2-4300528E9CD9}" type="slidenum">
              <a:rPr lang="it-IT" smtClean="0"/>
              <a:pPr/>
              <a:t>‹N›</a:t>
            </a:fld>
            <a:endParaRPr lang="it-IT"/>
          </a:p>
        </p:txBody>
      </p:sp>
    </p:spTree>
    <p:extLst>
      <p:ext uri="{BB962C8B-B14F-4D97-AF65-F5344CB8AC3E}">
        <p14:creationId xmlns:p14="http://schemas.microsoft.com/office/powerpoint/2010/main" val="289759071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defTabSz="914400" rtl="0" eaLnBrk="1" latinLnBrk="0" hangingPunct="1">
        <a:lnSpc>
          <a:spcPct val="90000"/>
        </a:lnSpc>
        <a:spcBef>
          <a:spcPct val="0"/>
        </a:spcBef>
        <a:buNone/>
        <a:defRPr sz="4000" b="1" kern="1200">
          <a:solidFill>
            <a:srgbClr val="007BB6"/>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C1307-183D-CB4E-83E4-965CAC12A206}"/>
              </a:ext>
            </a:extLst>
          </p:cNvPr>
          <p:cNvSpPr>
            <a:spLocks noGrp="1"/>
          </p:cNvSpPr>
          <p:nvPr>
            <p:ph type="ctrTitle"/>
          </p:nvPr>
        </p:nvSpPr>
        <p:spPr>
          <a:xfrm>
            <a:off x="2713220" y="2027549"/>
            <a:ext cx="8640580" cy="1482413"/>
          </a:xfrm>
        </p:spPr>
        <p:txBody>
          <a:bodyPr/>
          <a:lstStyle/>
          <a:p>
            <a:r>
              <a:rPr lang="it-IT" dirty="0"/>
              <a:t>GEOGRAFIA POLITICA ED ECONOMICA</a:t>
            </a:r>
          </a:p>
        </p:txBody>
      </p:sp>
      <p:sp>
        <p:nvSpPr>
          <p:cNvPr id="3" name="Sottotitolo 2">
            <a:extLst>
              <a:ext uri="{FF2B5EF4-FFF2-40B4-BE49-F238E27FC236}">
                <a16:creationId xmlns:a16="http://schemas.microsoft.com/office/drawing/2014/main" id="{243ECAB6-6677-A34F-A194-030954E4B7FC}"/>
              </a:ext>
            </a:extLst>
          </p:cNvPr>
          <p:cNvSpPr>
            <a:spLocks noGrp="1"/>
          </p:cNvSpPr>
          <p:nvPr>
            <p:ph type="subTitle" idx="1"/>
          </p:nvPr>
        </p:nvSpPr>
        <p:spPr/>
        <p:txBody>
          <a:bodyPr/>
          <a:lstStyle/>
          <a:p>
            <a:r>
              <a:rPr lang="it-IT" dirty="0"/>
              <a:t>PROF.SSA SIMONA EPASTO</a:t>
            </a:r>
          </a:p>
        </p:txBody>
      </p:sp>
    </p:spTree>
    <p:extLst>
      <p:ext uri="{BB962C8B-B14F-4D97-AF65-F5344CB8AC3E}">
        <p14:creationId xmlns:p14="http://schemas.microsoft.com/office/powerpoint/2010/main" val="412595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8088C8-4B2E-4A02-8CEE-61DB105818AB}"/>
              </a:ext>
            </a:extLst>
          </p:cNvPr>
          <p:cNvSpPr>
            <a:spLocks noGrp="1"/>
          </p:cNvSpPr>
          <p:nvPr>
            <p:ph type="title"/>
          </p:nvPr>
        </p:nvSpPr>
        <p:spPr/>
        <p:txBody>
          <a:bodyPr/>
          <a:lstStyle/>
          <a:p>
            <a:pPr algn="ctr"/>
            <a:r>
              <a:rPr lang="it-IT" dirty="0"/>
              <a:t>DEMOCRAZIA LIBERALE e DIFFUSIONE/DEMOCRATIZZAZIONE</a:t>
            </a:r>
          </a:p>
        </p:txBody>
      </p:sp>
      <p:sp>
        <p:nvSpPr>
          <p:cNvPr id="3" name="Segnaposto contenuto 2">
            <a:extLst>
              <a:ext uri="{FF2B5EF4-FFF2-40B4-BE49-F238E27FC236}">
                <a16:creationId xmlns:a16="http://schemas.microsoft.com/office/drawing/2014/main" id="{B95B5C3D-4374-4140-8F12-9A7C9FE73A3A}"/>
              </a:ext>
            </a:extLst>
          </p:cNvPr>
          <p:cNvSpPr>
            <a:spLocks noGrp="1"/>
          </p:cNvSpPr>
          <p:nvPr>
            <p:ph idx="1"/>
          </p:nvPr>
        </p:nvSpPr>
        <p:spPr>
          <a:xfrm>
            <a:off x="113015" y="2291136"/>
            <a:ext cx="12226247" cy="4566863"/>
          </a:xfrm>
        </p:spPr>
        <p:txBody>
          <a:bodyPr>
            <a:normAutofit lnSpcReduction="10000"/>
          </a:bodyPr>
          <a:lstStyle/>
          <a:p>
            <a:r>
              <a:rPr lang="it-IT" dirty="0"/>
              <a:t>Huntington individua «tre ondate» di democratizzazione:</a:t>
            </a:r>
          </a:p>
          <a:p>
            <a:pPr marL="514350" indent="-514350">
              <a:buAutoNum type="arabicParenR"/>
            </a:pPr>
            <a:r>
              <a:rPr lang="it-IT" dirty="0"/>
              <a:t>Tra il 1829 ed il 1926</a:t>
            </a:r>
          </a:p>
          <a:p>
            <a:pPr marL="514350" indent="-514350">
              <a:buAutoNum type="arabicParenR"/>
            </a:pPr>
            <a:r>
              <a:rPr lang="it-IT" dirty="0"/>
              <a:t>Tra il 1943 e il 1964</a:t>
            </a:r>
          </a:p>
          <a:p>
            <a:pPr marL="514350" indent="-514350">
              <a:buAutoNum type="arabicParenR"/>
            </a:pPr>
            <a:r>
              <a:rPr lang="it-IT" dirty="0"/>
              <a:t>Dagli anni ‘70 al 1991</a:t>
            </a:r>
          </a:p>
          <a:p>
            <a:pPr marL="0" indent="0">
              <a:buNone/>
            </a:pPr>
            <a:endParaRPr lang="it-IT" dirty="0"/>
          </a:p>
          <a:p>
            <a:r>
              <a:rPr lang="it-IT" dirty="0"/>
              <a:t>Francis Fukuyama, «The end of History and the last man (1992): celebra l’evoluzione ideologica dell’umanità nella sua scelta della democrazia liberale come «forma finale» di governo.</a:t>
            </a:r>
          </a:p>
          <a:p>
            <a:r>
              <a:rPr lang="it-IT" dirty="0"/>
              <a:t>Critiche: sottovaluta la crescente esclusione dei diritti politici e le disuguaglianze in molti stati che si suppongono democratici</a:t>
            </a:r>
          </a:p>
        </p:txBody>
      </p:sp>
    </p:spTree>
    <p:extLst>
      <p:ext uri="{BB962C8B-B14F-4D97-AF65-F5344CB8AC3E}">
        <p14:creationId xmlns:p14="http://schemas.microsoft.com/office/powerpoint/2010/main" val="414403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8088C8-4B2E-4A02-8CEE-61DB105818AB}"/>
              </a:ext>
            </a:extLst>
          </p:cNvPr>
          <p:cNvSpPr>
            <a:spLocks noGrp="1"/>
          </p:cNvSpPr>
          <p:nvPr>
            <p:ph type="title"/>
          </p:nvPr>
        </p:nvSpPr>
        <p:spPr/>
        <p:txBody>
          <a:bodyPr/>
          <a:lstStyle/>
          <a:p>
            <a:pPr algn="ctr"/>
            <a:r>
              <a:rPr lang="it-IT" dirty="0"/>
              <a:t>DEMOCRAZIA LIBERALE e DIFFUSIONE/DEMOCRATIZZAZIONE</a:t>
            </a:r>
          </a:p>
        </p:txBody>
      </p:sp>
      <p:sp>
        <p:nvSpPr>
          <p:cNvPr id="3" name="Segnaposto contenuto 2">
            <a:extLst>
              <a:ext uri="{FF2B5EF4-FFF2-40B4-BE49-F238E27FC236}">
                <a16:creationId xmlns:a16="http://schemas.microsoft.com/office/drawing/2014/main" id="{B95B5C3D-4374-4140-8F12-9A7C9FE73A3A}"/>
              </a:ext>
            </a:extLst>
          </p:cNvPr>
          <p:cNvSpPr>
            <a:spLocks noGrp="1"/>
          </p:cNvSpPr>
          <p:nvPr>
            <p:ph idx="1"/>
          </p:nvPr>
        </p:nvSpPr>
        <p:spPr>
          <a:xfrm>
            <a:off x="236306" y="2342508"/>
            <a:ext cx="11955694" cy="4515492"/>
          </a:xfrm>
        </p:spPr>
        <p:txBody>
          <a:bodyPr>
            <a:normAutofit/>
          </a:bodyPr>
          <a:lstStyle/>
          <a:p>
            <a:r>
              <a:rPr lang="it-IT" dirty="0"/>
              <a:t>Fino a che punto l’esistenza di stati democratici conduce davvero ad un aumento delle libertà politiche?</a:t>
            </a:r>
          </a:p>
          <a:p>
            <a:r>
              <a:rPr lang="it-IT" dirty="0"/>
              <a:t>I geografi politici hanno fatto notare come i diritti democratici non viaggino all’interno del territorio dello stato senza interferenze, ma si diffondono nello spazio in maniera eterogenea.</a:t>
            </a:r>
          </a:p>
          <a:p>
            <a:r>
              <a:rPr lang="it-IT" dirty="0"/>
              <a:t>James Bell e Lynn Staeheli approfondiscono questo tema in un articolo in un articolo pubblicato su «Political Geography» nel 2001 e distinguono tra approcci sostanziali e approcci procedurali alla democratizzazione.</a:t>
            </a:r>
          </a:p>
        </p:txBody>
      </p:sp>
    </p:spTree>
    <p:extLst>
      <p:ext uri="{BB962C8B-B14F-4D97-AF65-F5344CB8AC3E}">
        <p14:creationId xmlns:p14="http://schemas.microsoft.com/office/powerpoint/2010/main" val="303193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98ECF-FB15-45F1-8764-F0C29471A80C}"/>
              </a:ext>
            </a:extLst>
          </p:cNvPr>
          <p:cNvSpPr>
            <a:spLocks noGrp="1"/>
          </p:cNvSpPr>
          <p:nvPr>
            <p:ph type="title"/>
          </p:nvPr>
        </p:nvSpPr>
        <p:spPr/>
        <p:txBody>
          <a:bodyPr/>
          <a:lstStyle/>
          <a:p>
            <a:pPr algn="ctr"/>
            <a:r>
              <a:rPr lang="it-IT" dirty="0"/>
              <a:t>DEMOCRAZIZZAZIONE</a:t>
            </a:r>
          </a:p>
        </p:txBody>
      </p:sp>
      <p:sp>
        <p:nvSpPr>
          <p:cNvPr id="3" name="Segnaposto contenuto 2">
            <a:extLst>
              <a:ext uri="{FF2B5EF4-FFF2-40B4-BE49-F238E27FC236}">
                <a16:creationId xmlns:a16="http://schemas.microsoft.com/office/drawing/2014/main" id="{1586E26F-B698-45ED-A402-20DEB0F42412}"/>
              </a:ext>
            </a:extLst>
          </p:cNvPr>
          <p:cNvSpPr>
            <a:spLocks noGrp="1"/>
          </p:cNvSpPr>
          <p:nvPr>
            <p:ph idx="1"/>
          </p:nvPr>
        </p:nvSpPr>
        <p:spPr>
          <a:xfrm>
            <a:off x="215757" y="2024008"/>
            <a:ext cx="11599524" cy="4833991"/>
          </a:xfrm>
        </p:spPr>
        <p:txBody>
          <a:bodyPr>
            <a:normAutofit/>
          </a:bodyPr>
          <a:lstStyle/>
          <a:p>
            <a:pPr algn="l"/>
            <a:r>
              <a:rPr lang="it-IT" dirty="0"/>
              <a:t>DISTINZIONE TRA APPROCCI NELLA ANALISI DEI PROCESSI DI DEMOCRATIZZAZIONE</a:t>
            </a:r>
          </a:p>
          <a:p>
            <a:pPr marL="514350" indent="-514350">
              <a:buAutoNum type="arabicParenR"/>
            </a:pPr>
            <a:r>
              <a:rPr lang="it-IT" dirty="0">
                <a:solidFill>
                  <a:srgbClr val="FF0000"/>
                </a:solidFill>
              </a:rPr>
              <a:t>APPROCCI PROCEDURALI</a:t>
            </a:r>
            <a:r>
              <a:rPr lang="it-IT" dirty="0"/>
              <a:t>: istituzioni, regole e pratiche del governo democratico (ES. competizione elettorale, libertà di stampa ecc.) =&gt; DEMOCRAZIA FORMALE</a:t>
            </a:r>
          </a:p>
          <a:p>
            <a:pPr marL="514350" indent="-514350">
              <a:buAutoNum type="arabicParenR"/>
            </a:pPr>
            <a:r>
              <a:rPr lang="it-IT" dirty="0">
                <a:solidFill>
                  <a:srgbClr val="00B050"/>
                </a:solidFill>
              </a:rPr>
              <a:t>APPROCCI SOSTANZIALI</a:t>
            </a:r>
            <a:r>
              <a:rPr lang="it-IT" dirty="0"/>
              <a:t>: effetti della democrazia in termini di uguaglianza, equità e giustizia =&gt; DEMOCRAZIA SOSTANZIALE</a:t>
            </a:r>
          </a:p>
          <a:p>
            <a:r>
              <a:rPr lang="it-IT" dirty="0"/>
              <a:t>Sviluppando questa distinzione si può sostenere che le transizioni democratiche di Huntington hanno aumentato il numero delle democrazie procedurali nel mondo</a:t>
            </a:r>
          </a:p>
        </p:txBody>
      </p:sp>
    </p:spTree>
    <p:extLst>
      <p:ext uri="{BB962C8B-B14F-4D97-AF65-F5344CB8AC3E}">
        <p14:creationId xmlns:p14="http://schemas.microsoft.com/office/powerpoint/2010/main" val="2526827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1EC782-2A3F-43A0-A11D-034E99DB8EFA}"/>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C8BB9680-4632-4205-8F29-AE388E19417B}"/>
              </a:ext>
            </a:extLst>
          </p:cNvPr>
          <p:cNvSpPr>
            <a:spLocks noGrp="1"/>
          </p:cNvSpPr>
          <p:nvPr>
            <p:ph idx="1"/>
          </p:nvPr>
        </p:nvSpPr>
        <p:spPr/>
        <p:txBody>
          <a:bodyPr/>
          <a:lstStyle/>
          <a:p>
            <a:endParaRPr lang="it-IT" dirty="0"/>
          </a:p>
        </p:txBody>
      </p:sp>
      <p:pic>
        <p:nvPicPr>
          <p:cNvPr id="4" name="Picture 2" descr="18737">
            <a:extLst>
              <a:ext uri="{FF2B5EF4-FFF2-40B4-BE49-F238E27FC236}">
                <a16:creationId xmlns:a16="http://schemas.microsoft.com/office/drawing/2014/main" id="{88A32209-88D2-4219-9BE3-6E5E33C3EB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19383" y="171000"/>
            <a:ext cx="6516000" cy="6516000"/>
          </a:xfrm>
          <a:prstGeom prst="rect">
            <a:avLst/>
          </a:prstGeom>
          <a:solidFill>
            <a:srgbClr val="FFFFFF"/>
          </a:solidFill>
        </p:spPr>
      </p:pic>
    </p:spTree>
    <p:extLst>
      <p:ext uri="{BB962C8B-B14F-4D97-AF65-F5344CB8AC3E}">
        <p14:creationId xmlns:p14="http://schemas.microsoft.com/office/powerpoint/2010/main" val="1062919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B4DE12C-84C3-4504-BC95-F3C81F78411C}"/>
              </a:ext>
            </a:extLst>
          </p:cNvPr>
          <p:cNvSpPr>
            <a:spLocks noGrp="1"/>
          </p:cNvSpPr>
          <p:nvPr>
            <p:ph type="title"/>
          </p:nvPr>
        </p:nvSpPr>
        <p:spPr>
          <a:xfrm>
            <a:off x="1952596" y="0"/>
            <a:ext cx="8229600" cy="1071546"/>
          </a:xfrm>
        </p:spPr>
        <p:txBody>
          <a:bodyPr/>
          <a:lstStyle/>
          <a:p>
            <a:endParaRPr lang="en-US" dirty="0"/>
          </a:p>
        </p:txBody>
      </p:sp>
      <p:pic>
        <p:nvPicPr>
          <p:cNvPr id="5" name="Segnaposto contenuto 4">
            <a:extLst>
              <a:ext uri="{FF2B5EF4-FFF2-40B4-BE49-F238E27FC236}">
                <a16:creationId xmlns:a16="http://schemas.microsoft.com/office/drawing/2014/main" id="{63EB84D6-B737-43BC-ACEB-179AC9AD2654}"/>
              </a:ext>
            </a:extLst>
          </p:cNvPr>
          <p:cNvPicPr>
            <a:picLocks noGrp="1" noChangeAspect="1"/>
          </p:cNvPicPr>
          <p:nvPr>
            <p:ph idx="1"/>
          </p:nvPr>
        </p:nvPicPr>
        <p:blipFill>
          <a:blip r:embed="rId2"/>
          <a:stretch>
            <a:fillRect/>
          </a:stretch>
        </p:blipFill>
        <p:spPr>
          <a:xfrm>
            <a:off x="2771541" y="975348"/>
            <a:ext cx="7068092" cy="5796000"/>
          </a:xfrm>
          <a:noFill/>
        </p:spPr>
      </p:pic>
    </p:spTree>
    <p:extLst>
      <p:ext uri="{BB962C8B-B14F-4D97-AF65-F5344CB8AC3E}">
        <p14:creationId xmlns:p14="http://schemas.microsoft.com/office/powerpoint/2010/main" val="980510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941BFB-4121-4D4D-B22F-D4990505131C}"/>
              </a:ext>
            </a:extLst>
          </p:cNvPr>
          <p:cNvSpPr>
            <a:spLocks noGrp="1"/>
          </p:cNvSpPr>
          <p:nvPr>
            <p:ph type="title"/>
          </p:nvPr>
        </p:nvSpPr>
        <p:spPr>
          <a:xfrm>
            <a:off x="838200" y="1244184"/>
            <a:ext cx="10515600" cy="869924"/>
          </a:xfrm>
        </p:spPr>
        <p:txBody>
          <a:bodyPr/>
          <a:lstStyle/>
          <a:p>
            <a:pPr algn="ctr"/>
            <a:r>
              <a:rPr lang="it-IT" dirty="0"/>
              <a:t>Democracy index</a:t>
            </a:r>
          </a:p>
        </p:txBody>
      </p:sp>
      <p:sp>
        <p:nvSpPr>
          <p:cNvPr id="3" name="Segnaposto contenuto 2">
            <a:extLst>
              <a:ext uri="{FF2B5EF4-FFF2-40B4-BE49-F238E27FC236}">
                <a16:creationId xmlns:a16="http://schemas.microsoft.com/office/drawing/2014/main" id="{7718E55F-DF33-4CF5-9096-7BD98D5E6E06}"/>
              </a:ext>
            </a:extLst>
          </p:cNvPr>
          <p:cNvSpPr>
            <a:spLocks noGrp="1"/>
          </p:cNvSpPr>
          <p:nvPr>
            <p:ph idx="1"/>
          </p:nvPr>
        </p:nvSpPr>
        <p:spPr>
          <a:xfrm>
            <a:off x="601883" y="1909822"/>
            <a:ext cx="11192719" cy="4831545"/>
          </a:xfrm>
        </p:spPr>
        <p:txBody>
          <a:bodyPr>
            <a:normAutofit fontScale="92500" lnSpcReduction="10000"/>
          </a:bodyPr>
          <a:lstStyle/>
          <a:p>
            <a:r>
              <a:rPr lang="it-IT" dirty="0"/>
              <a:t>Secondo il Democracy Index, l'Italia si classifica come una democrazia imperfetta. A partire dal 2020, la democrazia italiana ha ricevuto 7,74 punti, classificandosi solo al 29 ° posto a livello mondiale. L'indice si basa sul processo elettorale e sul pluralismo, sul funzionamento del governo, sulla partecipazione politica, sulla cultura e sulle libertà civili. Il processo elettorale e il pluralismo hanno ottenuto un punteggio molto alto, mentre il funzionamento del governo ha avuto un andamento mediocre. </a:t>
            </a:r>
          </a:p>
          <a:p>
            <a:r>
              <a:rPr lang="it-IT" dirty="0"/>
              <a:t>Le coalizioni politiche sono state spesso a rischio di collasso in Italia e il Paese ha dovuto affrontare più volte situazioni di instabilità politica nell'ultimo decennio. In effetti, il punteggio è diminuito tra il 2010 e il 2020, raggiungendo il valore più basso di 7,74 punti in diversi anni nell'ultimo decennio.</a:t>
            </a:r>
          </a:p>
        </p:txBody>
      </p:sp>
    </p:spTree>
    <p:extLst>
      <p:ext uri="{BB962C8B-B14F-4D97-AF65-F5344CB8AC3E}">
        <p14:creationId xmlns:p14="http://schemas.microsoft.com/office/powerpoint/2010/main" val="164372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941BFB-4121-4D4D-B22F-D4990505131C}"/>
              </a:ext>
            </a:extLst>
          </p:cNvPr>
          <p:cNvSpPr>
            <a:spLocks noGrp="1"/>
          </p:cNvSpPr>
          <p:nvPr>
            <p:ph type="title"/>
          </p:nvPr>
        </p:nvSpPr>
        <p:spPr/>
        <p:txBody>
          <a:bodyPr/>
          <a:lstStyle/>
          <a:p>
            <a:pPr algn="ctr"/>
            <a:r>
              <a:rPr lang="it-IT" dirty="0"/>
              <a:t>Democracy index</a:t>
            </a:r>
          </a:p>
        </p:txBody>
      </p:sp>
      <p:sp>
        <p:nvSpPr>
          <p:cNvPr id="3" name="Segnaposto contenuto 2">
            <a:extLst>
              <a:ext uri="{FF2B5EF4-FFF2-40B4-BE49-F238E27FC236}">
                <a16:creationId xmlns:a16="http://schemas.microsoft.com/office/drawing/2014/main" id="{7718E55F-DF33-4CF5-9096-7BD98D5E6E06}"/>
              </a:ext>
            </a:extLst>
          </p:cNvPr>
          <p:cNvSpPr>
            <a:spLocks noGrp="1"/>
          </p:cNvSpPr>
          <p:nvPr>
            <p:ph idx="1"/>
          </p:nvPr>
        </p:nvSpPr>
        <p:spPr>
          <a:xfrm>
            <a:off x="0" y="2114108"/>
            <a:ext cx="11353800" cy="4627260"/>
          </a:xfrm>
        </p:spPr>
        <p:txBody>
          <a:bodyPr>
            <a:normAutofit/>
          </a:bodyPr>
          <a:lstStyle/>
          <a:p>
            <a:pPr marL="0" indent="0">
              <a:buNone/>
            </a:pPr>
            <a:r>
              <a:rPr lang="it-IT" dirty="0"/>
              <a:t>Governi corti e instabilità</a:t>
            </a:r>
          </a:p>
          <a:p>
            <a:r>
              <a:rPr lang="it-IT" dirty="0"/>
              <a:t>Nel gennaio 2021, il primo ministro italiano Giuseppe Conte si è dimesso a causa di un'escalation dell'incertezza politica nel Paese. Un partito, guidato dal precedente premier Matteo Renzi, si è ritirato dalla coalizione che appoggiava il governo Conte. La durata degli ultimi governi in Italia è stata breve. In effetti, quest'ultimo governo è stato il secondo gabinetto di Conte in circa tre anni. Da febbraio, Mario Draghi è il nuovo Primo Ministro italiano e ha formato un governo tecnocratico. È un personaggio ben noto in Europa in quanto è il precedente presidente della Banca centrale europea.</a:t>
            </a:r>
          </a:p>
        </p:txBody>
      </p:sp>
    </p:spTree>
    <p:extLst>
      <p:ext uri="{BB962C8B-B14F-4D97-AF65-F5344CB8AC3E}">
        <p14:creationId xmlns:p14="http://schemas.microsoft.com/office/powerpoint/2010/main" val="3732648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A9076B-53B2-440D-8E95-9C5EAE734DE1}"/>
              </a:ext>
            </a:extLst>
          </p:cNvPr>
          <p:cNvSpPr>
            <a:spLocks noGrp="1"/>
          </p:cNvSpPr>
          <p:nvPr>
            <p:ph type="title"/>
          </p:nvPr>
        </p:nvSpPr>
        <p:spPr/>
        <p:txBody>
          <a:bodyPr/>
          <a:lstStyle/>
          <a:p>
            <a:pPr algn="ctr"/>
            <a:r>
              <a:rPr lang="it-IT" dirty="0"/>
              <a:t>Democracy index</a:t>
            </a:r>
          </a:p>
        </p:txBody>
      </p:sp>
      <p:sp>
        <p:nvSpPr>
          <p:cNvPr id="3" name="Segnaposto contenuto 2">
            <a:extLst>
              <a:ext uri="{FF2B5EF4-FFF2-40B4-BE49-F238E27FC236}">
                <a16:creationId xmlns:a16="http://schemas.microsoft.com/office/drawing/2014/main" id="{5415AA9E-C893-445C-AB01-750D7C2B09DF}"/>
              </a:ext>
            </a:extLst>
          </p:cNvPr>
          <p:cNvSpPr>
            <a:spLocks noGrp="1"/>
          </p:cNvSpPr>
          <p:nvPr>
            <p:ph idx="1"/>
          </p:nvPr>
        </p:nvSpPr>
        <p:spPr/>
        <p:txBody>
          <a:bodyPr>
            <a:normAutofit lnSpcReduction="10000"/>
          </a:bodyPr>
          <a:lstStyle/>
          <a:p>
            <a:r>
              <a:rPr lang="it-IT" dirty="0"/>
              <a:t>Quanto è profonda la tua fiducia nella democrazia? I risultati di diverse indagini condotte in Italia mostrano che i cittadini non sostengono in modo uniforme la democrazia allo stesso modo. In un sondaggio condotto nel 2019, oltre il 60% degli intervistati italiani ha affermato che il sistema politico in Italia era stato catturato da élite corrotte, obsolete e irriformabili. Risposte simili e preoccupanti sono il risultato di un sondaggio che ha chiesto agli italiani se credevano che la democrazia non funzionasse più e che fosse necessaria un'altra forma di governo. Quasi il 70 per cento degli intervistati concorda con questa affermazione.</a:t>
            </a:r>
          </a:p>
          <a:p>
            <a:endParaRPr lang="it-IT" dirty="0"/>
          </a:p>
        </p:txBody>
      </p:sp>
    </p:spTree>
    <p:extLst>
      <p:ext uri="{BB962C8B-B14F-4D97-AF65-F5344CB8AC3E}">
        <p14:creationId xmlns:p14="http://schemas.microsoft.com/office/powerpoint/2010/main" val="948801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6BBDB9-17F4-4EDC-BA34-E5CFFA24641C}"/>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4FDF0A43-DF46-4C0A-93FF-23F5C9B069F9}"/>
              </a:ext>
            </a:extLst>
          </p:cNvPr>
          <p:cNvSpPr>
            <a:spLocks noGrp="1"/>
          </p:cNvSpPr>
          <p:nvPr>
            <p:ph idx="1"/>
          </p:nvPr>
        </p:nvSpPr>
        <p:spPr/>
        <p:txBody>
          <a:bodyPr/>
          <a:lstStyle/>
          <a:p>
            <a:endParaRPr lang="it-IT" dirty="0"/>
          </a:p>
        </p:txBody>
      </p:sp>
      <p:pic>
        <p:nvPicPr>
          <p:cNvPr id="4" name="Immagine 3">
            <a:extLst>
              <a:ext uri="{FF2B5EF4-FFF2-40B4-BE49-F238E27FC236}">
                <a16:creationId xmlns:a16="http://schemas.microsoft.com/office/drawing/2014/main" id="{393D77BC-7AA3-4342-8BD4-1E311783D6CD}"/>
              </a:ext>
            </a:extLst>
          </p:cNvPr>
          <p:cNvPicPr>
            <a:picLocks noChangeAspect="1"/>
          </p:cNvPicPr>
          <p:nvPr/>
        </p:nvPicPr>
        <p:blipFill>
          <a:blip r:embed="rId2"/>
          <a:stretch>
            <a:fillRect/>
          </a:stretch>
        </p:blipFill>
        <p:spPr>
          <a:xfrm>
            <a:off x="2028825" y="690563"/>
            <a:ext cx="8134350" cy="5476875"/>
          </a:xfrm>
          <a:prstGeom prst="rect">
            <a:avLst/>
          </a:prstGeom>
        </p:spPr>
      </p:pic>
    </p:spTree>
    <p:extLst>
      <p:ext uri="{BB962C8B-B14F-4D97-AF65-F5344CB8AC3E}">
        <p14:creationId xmlns:p14="http://schemas.microsoft.com/office/powerpoint/2010/main" val="161531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BCF5145-EC8A-4A29-8398-8E9BFFD46BB1}"/>
              </a:ext>
            </a:extLst>
          </p:cNvPr>
          <p:cNvSpPr>
            <a:spLocks noGrp="1"/>
          </p:cNvSpPr>
          <p:nvPr>
            <p:ph type="title"/>
          </p:nvPr>
        </p:nvSpPr>
        <p:spPr>
          <a:xfrm>
            <a:off x="1952596" y="0"/>
            <a:ext cx="8229600" cy="1071546"/>
          </a:xfrm>
        </p:spPr>
        <p:txBody>
          <a:bodyPr/>
          <a:lstStyle/>
          <a:p>
            <a:endParaRPr lang="en-US" dirty="0"/>
          </a:p>
        </p:txBody>
      </p:sp>
      <p:pic>
        <p:nvPicPr>
          <p:cNvPr id="5" name="Immagine 4">
            <a:extLst>
              <a:ext uri="{FF2B5EF4-FFF2-40B4-BE49-F238E27FC236}">
                <a16:creationId xmlns:a16="http://schemas.microsoft.com/office/drawing/2014/main" id="{213E5507-93DF-403C-A996-A170FD0CE026}"/>
              </a:ext>
            </a:extLst>
          </p:cNvPr>
          <p:cNvPicPr>
            <a:picLocks noChangeAspect="1"/>
          </p:cNvPicPr>
          <p:nvPr/>
        </p:nvPicPr>
        <p:blipFill>
          <a:blip r:embed="rId2"/>
          <a:stretch>
            <a:fillRect/>
          </a:stretch>
        </p:blipFill>
        <p:spPr>
          <a:xfrm>
            <a:off x="1981200" y="1540312"/>
            <a:ext cx="8229600" cy="4402836"/>
          </a:xfrm>
          <a:prstGeom prst="rect">
            <a:avLst/>
          </a:prstGeom>
          <a:noFill/>
        </p:spPr>
      </p:pic>
    </p:spTree>
    <p:extLst>
      <p:ext uri="{BB962C8B-B14F-4D97-AF65-F5344CB8AC3E}">
        <p14:creationId xmlns:p14="http://schemas.microsoft.com/office/powerpoint/2010/main" val="2560705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VE" dirty="0"/>
              <a:t>LUOGHI, PARTECIPAZIONE, CITTADINAZA E GEOGRAFIA ELETTORALE</a:t>
            </a:r>
            <a:endParaRPr lang="es-ES" dirty="0"/>
          </a:p>
        </p:txBody>
      </p:sp>
      <p:sp>
        <p:nvSpPr>
          <p:cNvPr id="3" name="2 Subtítulo"/>
          <p:cNvSpPr>
            <a:spLocks noGrp="1"/>
          </p:cNvSpPr>
          <p:nvPr>
            <p:ph type="subTitle" idx="1"/>
          </p:nvPr>
        </p:nvSpPr>
        <p:spPr/>
        <p:txBody>
          <a:bodyPr/>
          <a:lstStyle/>
          <a:p>
            <a:endParaRPr lang="es-E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369C3E-39CF-CC6E-EF0D-41777A70F512}"/>
              </a:ext>
            </a:extLst>
          </p:cNvPr>
          <p:cNvSpPr>
            <a:spLocks noGrp="1"/>
          </p:cNvSpPr>
          <p:nvPr>
            <p:ph type="title"/>
          </p:nvPr>
        </p:nvSpPr>
        <p:spPr/>
        <p:txBody>
          <a:bodyPr/>
          <a:lstStyle/>
          <a:p>
            <a:pPr algn="ctr"/>
            <a:r>
              <a:rPr lang="it-IT" dirty="0"/>
              <a:t>DEMOCRACY INDEX 2022</a:t>
            </a:r>
          </a:p>
        </p:txBody>
      </p:sp>
      <p:sp>
        <p:nvSpPr>
          <p:cNvPr id="3" name="Segnaposto contenuto 2">
            <a:extLst>
              <a:ext uri="{FF2B5EF4-FFF2-40B4-BE49-F238E27FC236}">
                <a16:creationId xmlns:a16="http://schemas.microsoft.com/office/drawing/2014/main" id="{E1FA1491-6D1B-A3B5-23E8-9502D02D0AF8}"/>
              </a:ext>
            </a:extLst>
          </p:cNvPr>
          <p:cNvSpPr>
            <a:spLocks noGrp="1"/>
          </p:cNvSpPr>
          <p:nvPr>
            <p:ph idx="1"/>
          </p:nvPr>
        </p:nvSpPr>
        <p:spPr/>
        <p:txBody>
          <a:bodyPr>
            <a:normAutofit fontScale="70000" lnSpcReduction="20000"/>
          </a:bodyPr>
          <a:lstStyle/>
          <a:p>
            <a:r>
              <a:rPr lang="it-IT" dirty="0"/>
              <a:t>Il punteggio medio dell'indice globale ha ristagnato nel 2022. Nonostante le aspettative di un rimbalzo dopo l'abolizione delle restrizioni legate alla pandemia, il punteggio è rimasto pressoché invariato, a 5,29 (su una scala da 0 a 10), rispetto a 5,28 nel 2021.</a:t>
            </a:r>
          </a:p>
          <a:p>
            <a:r>
              <a:rPr lang="it-IT" dirty="0"/>
              <a:t>L'effetto positivo del il ripristino delle libertà individuali è stato annullato da sviluppi negativi a livello globale. </a:t>
            </a:r>
          </a:p>
          <a:p>
            <a:r>
              <a:rPr lang="it-IT" dirty="0"/>
              <a:t>I punteggi di oltre la metà dei paesi misurati dall'indice sono rimasti stagnanti o sono diminuiti. </a:t>
            </a:r>
          </a:p>
          <a:p>
            <a:r>
              <a:rPr lang="it-IT" dirty="0"/>
              <a:t>L'Europa occidentale è stata un valore anomalo positivo, essendo l'unica regione il cui punteggio è tornato ai livelli </a:t>
            </a:r>
            <a:r>
              <a:rPr lang="it-IT" dirty="0" err="1"/>
              <a:t>pre</a:t>
            </a:r>
            <a:r>
              <a:rPr lang="it-IT" dirty="0"/>
              <a:t>-pandemia.</a:t>
            </a:r>
          </a:p>
          <a:p>
            <a:r>
              <a:rPr lang="it-IT" dirty="0"/>
              <a:t>Oltre a una spiegazione dei cambiamenti nelle classifiche globali e a un'approfondita revisione regionale, l'ultima edizione del rapporto Democracy Index dell'EIU esplora perché la democrazia ha fallito in Russia, come questo ha portato all'attuale guerra e perché la democrazia in Ucraina è legata alla sua lotta per la sovranità.</a:t>
            </a:r>
          </a:p>
        </p:txBody>
      </p:sp>
    </p:spTree>
    <p:extLst>
      <p:ext uri="{BB962C8B-B14F-4D97-AF65-F5344CB8AC3E}">
        <p14:creationId xmlns:p14="http://schemas.microsoft.com/office/powerpoint/2010/main" val="641395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D50A62-EB15-7C07-0692-F5B1E9EE717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D8AA882-FB05-32C0-C1B1-0636B1B53BE3}"/>
              </a:ext>
            </a:extLst>
          </p:cNvPr>
          <p:cNvSpPr>
            <a:spLocks noGrp="1"/>
          </p:cNvSpPr>
          <p:nvPr>
            <p:ph idx="1"/>
          </p:nvPr>
        </p:nvSpPr>
        <p:spPr/>
        <p:txBody>
          <a:bodyPr>
            <a:normAutofit fontScale="55000" lnSpcReduction="20000"/>
          </a:bodyPr>
          <a:lstStyle/>
          <a:p>
            <a:r>
              <a:rPr lang="it-IT" dirty="0"/>
              <a:t>Democrazie complete : Paesi in cui non ci sono solo le libertà politiche fondamentali e le libertà civili rispettati, ma che tendono anche ad essere sostenuti da una cultura politica favorevole al fiorire della democrazia. Il funzionamento del governo è soddisfacente. I media sono indipendenti e diversificati. Un efficace sistema di controlli ed equilibri. La magistratura è indipendente. Ci sono solo problemi limitati nel funzionamento delle democrazie.</a:t>
            </a:r>
          </a:p>
          <a:p>
            <a:r>
              <a:rPr lang="it-IT" dirty="0"/>
              <a:t>Democrazie imperfette: questi paesi hanno anche elezioni libere ed eque e, anche se ci sono problemi (come le violazioni della libertà dei media), le libertà civili fondamentali sono rispettate. Tuttavia, ci sono debolezze significative in altri aspetti della democrazia, inclusi problemi di governance, una cultura politica sottosviluppata e bassi livelli di partecipazione politica.</a:t>
            </a:r>
          </a:p>
          <a:p>
            <a:r>
              <a:rPr lang="it-IT" dirty="0"/>
              <a:t>Regimi ibridi: le elezioni presentano sostanziali irregolarità che spesso impediscono loro di essere entrambe le cose, libero ed equo. La pressione del governo sui partiti e sui candidati dell'opposizione può essere comune. Seriole debolezze sono più diffuse che nelle democrazie imperfette: nella cultura politica, nel funzion amento di governo e partecipazione politica. La corruzione tende a essere diffusa e lo stato di diritto è </a:t>
            </a:r>
            <a:r>
              <a:rPr lang="it-IT" dirty="0" err="1"/>
              <a:t>debole.La</a:t>
            </a:r>
            <a:r>
              <a:rPr lang="it-IT" dirty="0"/>
              <a:t> società civile è debole. In genere, ci sono molestie e pressioni sui giornalisti, e la magistratura non è indipendente.</a:t>
            </a:r>
          </a:p>
          <a:p>
            <a:r>
              <a:rPr lang="it-IT" dirty="0"/>
              <a:t>Regimi autoritari: in questi stati, il pluralismo politico statale è assente o fortemente circoscritto. Molti paesi in questa categoria sono vere e proprie dittature. Alcune istituzioni formali della democrazia esistono, ma hanno </a:t>
            </a:r>
            <a:r>
              <a:rPr lang="it-IT" dirty="0" err="1"/>
              <a:t>po</a:t>
            </a:r>
            <a:r>
              <a:rPr lang="it-IT" dirty="0"/>
              <a:t> ca sostanza. Le elezioni, se si verificano, non sono libere ed eque. C'è disprezzo, abusi e violazioni delle libertà civili. I media sono generalmente di proprietà statale o controllati da gruppi connessi al regime dominante. C'è una repressione delle critiche al governo e pervasiva censura. Non esiste una magistratura indipendente</a:t>
            </a:r>
          </a:p>
        </p:txBody>
      </p:sp>
    </p:spTree>
    <p:extLst>
      <p:ext uri="{BB962C8B-B14F-4D97-AF65-F5344CB8AC3E}">
        <p14:creationId xmlns:p14="http://schemas.microsoft.com/office/powerpoint/2010/main" val="3321031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369C3E-39CF-CC6E-EF0D-41777A70F512}"/>
              </a:ext>
            </a:extLst>
          </p:cNvPr>
          <p:cNvSpPr>
            <a:spLocks noGrp="1"/>
          </p:cNvSpPr>
          <p:nvPr>
            <p:ph type="title"/>
          </p:nvPr>
        </p:nvSpPr>
        <p:spPr/>
        <p:txBody>
          <a:bodyPr/>
          <a:lstStyle/>
          <a:p>
            <a:pPr algn="ctr"/>
            <a:r>
              <a:rPr lang="it-IT" dirty="0"/>
              <a:t>DEMOCRACY INDEX 2022</a:t>
            </a:r>
          </a:p>
        </p:txBody>
      </p:sp>
      <p:pic>
        <p:nvPicPr>
          <p:cNvPr id="5" name="Segnaposto contenuto 4">
            <a:extLst>
              <a:ext uri="{FF2B5EF4-FFF2-40B4-BE49-F238E27FC236}">
                <a16:creationId xmlns:a16="http://schemas.microsoft.com/office/drawing/2014/main" id="{6FDECCC4-84DB-A8FE-5948-E2CBE2F93F47}"/>
              </a:ext>
            </a:extLst>
          </p:cNvPr>
          <p:cNvPicPr>
            <a:picLocks noGrp="1" noChangeAspect="1"/>
          </p:cNvPicPr>
          <p:nvPr>
            <p:ph idx="1"/>
          </p:nvPr>
        </p:nvPicPr>
        <p:blipFill>
          <a:blip r:embed="rId2"/>
          <a:stretch>
            <a:fillRect/>
          </a:stretch>
        </p:blipFill>
        <p:spPr>
          <a:xfrm>
            <a:off x="6192012" y="2957242"/>
            <a:ext cx="5664491" cy="1663786"/>
          </a:xfrm>
        </p:spPr>
      </p:pic>
      <p:sp>
        <p:nvSpPr>
          <p:cNvPr id="9" name="CasellaDiTesto 8">
            <a:extLst>
              <a:ext uri="{FF2B5EF4-FFF2-40B4-BE49-F238E27FC236}">
                <a16:creationId xmlns:a16="http://schemas.microsoft.com/office/drawing/2014/main" id="{FC257B6A-AB58-1F5D-7445-FEDF1C4447B0}"/>
              </a:ext>
            </a:extLst>
          </p:cNvPr>
          <p:cNvSpPr txBox="1"/>
          <p:nvPr/>
        </p:nvSpPr>
        <p:spPr>
          <a:xfrm>
            <a:off x="707572" y="1720840"/>
            <a:ext cx="5573486" cy="3970318"/>
          </a:xfrm>
          <a:prstGeom prst="rect">
            <a:avLst/>
          </a:prstGeom>
          <a:noFill/>
        </p:spPr>
        <p:txBody>
          <a:bodyPr wrap="square">
            <a:spAutoFit/>
          </a:bodyPr>
          <a:lstStyle/>
          <a:p>
            <a:endParaRPr lang="it-IT" dirty="0"/>
          </a:p>
          <a:p>
            <a:endParaRPr lang="it-IT" dirty="0"/>
          </a:p>
          <a:p>
            <a:r>
              <a:rPr lang="it-IT" dirty="0" err="1"/>
              <a:t>According</a:t>
            </a:r>
            <a:r>
              <a:rPr lang="it-IT" dirty="0"/>
              <a:t> to the 2022 Democracy Index, 72 of the 167 countries and </a:t>
            </a:r>
            <a:r>
              <a:rPr lang="it-IT" dirty="0" err="1"/>
              <a:t>territories</a:t>
            </a:r>
            <a:r>
              <a:rPr lang="it-IT" dirty="0"/>
              <a:t> </a:t>
            </a:r>
            <a:r>
              <a:rPr lang="it-IT" dirty="0" err="1"/>
              <a:t>covered</a:t>
            </a:r>
            <a:r>
              <a:rPr lang="it-IT" dirty="0"/>
              <a:t> by the</a:t>
            </a:r>
          </a:p>
          <a:p>
            <a:r>
              <a:rPr lang="it-IT" dirty="0"/>
              <a:t>model, or 43.1% of the </a:t>
            </a:r>
            <a:r>
              <a:rPr lang="it-IT" dirty="0" err="1"/>
              <a:t>total</a:t>
            </a:r>
            <a:r>
              <a:rPr lang="it-IT" dirty="0"/>
              <a:t>, can be </a:t>
            </a:r>
            <a:r>
              <a:rPr lang="it-IT" dirty="0" err="1"/>
              <a:t>considered</a:t>
            </a:r>
            <a:r>
              <a:rPr lang="it-IT" dirty="0"/>
              <a:t> to be democracies. The </a:t>
            </a:r>
            <a:r>
              <a:rPr lang="it-IT" dirty="0" err="1"/>
              <a:t>number</a:t>
            </a:r>
            <a:r>
              <a:rPr lang="it-IT" dirty="0"/>
              <a:t> of “full democracies”</a:t>
            </a:r>
          </a:p>
          <a:p>
            <a:r>
              <a:rPr lang="it-IT" dirty="0" err="1"/>
              <a:t>increased</a:t>
            </a:r>
            <a:r>
              <a:rPr lang="it-IT" dirty="0"/>
              <a:t> to 24 in 2022, up from 21 in 2021, </a:t>
            </a:r>
            <a:r>
              <a:rPr lang="it-IT" dirty="0" err="1"/>
              <a:t>as</a:t>
            </a:r>
            <a:r>
              <a:rPr lang="it-IT" dirty="0"/>
              <a:t> Chile, France and </a:t>
            </a:r>
            <a:r>
              <a:rPr lang="it-IT" dirty="0" err="1"/>
              <a:t>Spain</a:t>
            </a:r>
            <a:r>
              <a:rPr lang="it-IT" dirty="0"/>
              <a:t> re-</a:t>
            </a:r>
            <a:r>
              <a:rPr lang="it-IT" dirty="0" err="1"/>
              <a:t>joined</a:t>
            </a:r>
            <a:r>
              <a:rPr lang="it-IT" dirty="0"/>
              <a:t> the top-</a:t>
            </a:r>
            <a:r>
              <a:rPr lang="it-IT" dirty="0" err="1"/>
              <a:t>ranked</a:t>
            </a:r>
            <a:endParaRPr lang="it-IT" dirty="0"/>
          </a:p>
          <a:p>
            <a:r>
              <a:rPr lang="it-IT" dirty="0"/>
              <a:t>countries (</a:t>
            </a:r>
            <a:r>
              <a:rPr lang="it-IT" dirty="0" err="1"/>
              <a:t>those</a:t>
            </a:r>
            <a:r>
              <a:rPr lang="it-IT" dirty="0"/>
              <a:t> scoring more </a:t>
            </a:r>
            <a:r>
              <a:rPr lang="it-IT" dirty="0" err="1"/>
              <a:t>than</a:t>
            </a:r>
            <a:r>
              <a:rPr lang="it-IT" dirty="0"/>
              <a:t> 8.00 out of 10). The </a:t>
            </a:r>
            <a:r>
              <a:rPr lang="it-IT" dirty="0" err="1"/>
              <a:t>number</a:t>
            </a:r>
            <a:r>
              <a:rPr lang="it-IT" dirty="0"/>
              <a:t> of “</a:t>
            </a:r>
            <a:r>
              <a:rPr lang="it-IT" dirty="0" err="1"/>
              <a:t>flawed</a:t>
            </a:r>
            <a:r>
              <a:rPr lang="it-IT" dirty="0"/>
              <a:t> democracies” </a:t>
            </a:r>
            <a:r>
              <a:rPr lang="it-IT" dirty="0" err="1"/>
              <a:t>fell</a:t>
            </a:r>
            <a:r>
              <a:rPr lang="it-IT" dirty="0"/>
              <a:t> by </a:t>
            </a:r>
            <a:r>
              <a:rPr lang="it-IT" dirty="0" err="1"/>
              <a:t>five</a:t>
            </a:r>
            <a:r>
              <a:rPr lang="it-IT" dirty="0"/>
              <a:t> to</a:t>
            </a:r>
          </a:p>
          <a:p>
            <a:r>
              <a:rPr lang="it-IT" dirty="0"/>
              <a:t>48 in 2022. Of the </a:t>
            </a:r>
            <a:r>
              <a:rPr lang="it-IT" dirty="0" err="1"/>
              <a:t>remaining</a:t>
            </a:r>
            <a:r>
              <a:rPr lang="it-IT" dirty="0"/>
              <a:t> 95 countries in </a:t>
            </a:r>
            <a:r>
              <a:rPr lang="it-IT" dirty="0" err="1"/>
              <a:t>our</a:t>
            </a:r>
            <a:r>
              <a:rPr lang="it-IT" dirty="0"/>
              <a:t> index, 59 are “</a:t>
            </a:r>
            <a:r>
              <a:rPr lang="it-IT" dirty="0" err="1"/>
              <a:t>authoritarian</a:t>
            </a:r>
            <a:r>
              <a:rPr lang="it-IT" dirty="0"/>
              <a:t> </a:t>
            </a:r>
            <a:r>
              <a:rPr lang="it-IT" dirty="0" err="1"/>
              <a:t>regimes</a:t>
            </a:r>
            <a:r>
              <a:rPr lang="it-IT" dirty="0"/>
              <a:t>”, the </a:t>
            </a:r>
            <a:r>
              <a:rPr lang="it-IT" dirty="0" err="1"/>
              <a:t>same</a:t>
            </a:r>
            <a:r>
              <a:rPr lang="it-IT" dirty="0"/>
              <a:t> </a:t>
            </a:r>
            <a:r>
              <a:rPr lang="it-IT" dirty="0" err="1"/>
              <a:t>as</a:t>
            </a:r>
            <a:r>
              <a:rPr lang="it-IT" dirty="0"/>
              <a:t> in</a:t>
            </a:r>
          </a:p>
          <a:p>
            <a:r>
              <a:rPr lang="it-IT" dirty="0"/>
              <a:t>2021, and 36 are </a:t>
            </a:r>
            <a:r>
              <a:rPr lang="it-IT" dirty="0" err="1"/>
              <a:t>classified</a:t>
            </a:r>
            <a:r>
              <a:rPr lang="it-IT" dirty="0"/>
              <a:t> </a:t>
            </a:r>
            <a:r>
              <a:rPr lang="it-IT" dirty="0" err="1"/>
              <a:t>as</a:t>
            </a:r>
            <a:r>
              <a:rPr lang="it-IT" dirty="0"/>
              <a:t> “</a:t>
            </a:r>
            <a:r>
              <a:rPr lang="it-IT" dirty="0" err="1"/>
              <a:t>hybrid</a:t>
            </a:r>
            <a:r>
              <a:rPr lang="it-IT" dirty="0"/>
              <a:t> </a:t>
            </a:r>
            <a:r>
              <a:rPr lang="it-IT" dirty="0" err="1"/>
              <a:t>regimes</a:t>
            </a:r>
            <a:r>
              <a:rPr lang="it-IT" dirty="0"/>
              <a:t>”, up from 34 the </a:t>
            </a:r>
            <a:r>
              <a:rPr lang="it-IT" dirty="0" err="1"/>
              <a:t>previous</a:t>
            </a:r>
            <a:r>
              <a:rPr lang="it-IT" dirty="0"/>
              <a:t> </a:t>
            </a:r>
            <a:r>
              <a:rPr lang="it-IT" dirty="0" err="1"/>
              <a:t>year</a:t>
            </a:r>
            <a:r>
              <a:rPr lang="it-IT" dirty="0"/>
              <a:t>.</a:t>
            </a:r>
          </a:p>
        </p:txBody>
      </p:sp>
    </p:spTree>
    <p:extLst>
      <p:ext uri="{BB962C8B-B14F-4D97-AF65-F5344CB8AC3E}">
        <p14:creationId xmlns:p14="http://schemas.microsoft.com/office/powerpoint/2010/main" val="3601417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C9B71843-D202-060C-28A5-5D67ADABB7F4}"/>
              </a:ext>
            </a:extLst>
          </p:cNvPr>
          <p:cNvPicPr>
            <a:picLocks noGrp="1" noChangeAspect="1"/>
          </p:cNvPicPr>
          <p:nvPr>
            <p:ph idx="1"/>
          </p:nvPr>
        </p:nvPicPr>
        <p:blipFill rotWithShape="1">
          <a:blip r:embed="rId2"/>
          <a:srcRect l="2222" r="1" b="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B369C3E-39CF-CC6E-EF0D-41777A70F51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latin typeface="+mj-lt"/>
              </a:rPr>
              <a:t>DEMOCRACY INDEX 2022</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641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369C3E-39CF-CC6E-EF0D-41777A70F512}"/>
              </a:ext>
            </a:extLst>
          </p:cNvPr>
          <p:cNvSpPr>
            <a:spLocks noGrp="1"/>
          </p:cNvSpPr>
          <p:nvPr>
            <p:ph type="title"/>
          </p:nvPr>
        </p:nvSpPr>
        <p:spPr/>
        <p:txBody>
          <a:bodyPr/>
          <a:lstStyle/>
          <a:p>
            <a:pPr algn="ctr"/>
            <a:r>
              <a:rPr lang="it-IT"/>
              <a:t>DEMOCRACY INDEX 2022</a:t>
            </a:r>
            <a:endParaRPr lang="it-IT" dirty="0"/>
          </a:p>
        </p:txBody>
      </p:sp>
      <p:sp>
        <p:nvSpPr>
          <p:cNvPr id="9" name="CasellaDiTesto 8">
            <a:extLst>
              <a:ext uri="{FF2B5EF4-FFF2-40B4-BE49-F238E27FC236}">
                <a16:creationId xmlns:a16="http://schemas.microsoft.com/office/drawing/2014/main" id="{FC257B6A-AB58-1F5D-7445-FEDF1C4447B0}"/>
              </a:ext>
            </a:extLst>
          </p:cNvPr>
          <p:cNvSpPr txBox="1"/>
          <p:nvPr/>
        </p:nvSpPr>
        <p:spPr>
          <a:xfrm>
            <a:off x="707572" y="1720840"/>
            <a:ext cx="5573486" cy="646331"/>
          </a:xfrm>
          <a:prstGeom prst="rect">
            <a:avLst/>
          </a:prstGeom>
          <a:noFill/>
        </p:spPr>
        <p:txBody>
          <a:bodyPr wrap="square">
            <a:spAutoFit/>
          </a:bodyPr>
          <a:lstStyle/>
          <a:p>
            <a:endParaRPr lang="it-IT"/>
          </a:p>
          <a:p>
            <a:endParaRPr lang="it-IT" dirty="0"/>
          </a:p>
        </p:txBody>
      </p:sp>
      <p:pic>
        <p:nvPicPr>
          <p:cNvPr id="7" name="Segnaposto contenuto 6">
            <a:extLst>
              <a:ext uri="{FF2B5EF4-FFF2-40B4-BE49-F238E27FC236}">
                <a16:creationId xmlns:a16="http://schemas.microsoft.com/office/drawing/2014/main" id="{22B9F649-B943-1B2B-22E4-AFAF1E835631}"/>
              </a:ext>
            </a:extLst>
          </p:cNvPr>
          <p:cNvPicPr>
            <a:picLocks noGrp="1" noChangeAspect="1"/>
          </p:cNvPicPr>
          <p:nvPr>
            <p:ph idx="1"/>
          </p:nvPr>
        </p:nvPicPr>
        <p:blipFill>
          <a:blip r:embed="rId2"/>
          <a:stretch>
            <a:fillRect/>
          </a:stretch>
        </p:blipFill>
        <p:spPr>
          <a:xfrm>
            <a:off x="2119516" y="2114108"/>
            <a:ext cx="8323083" cy="4356000"/>
          </a:xfrm>
        </p:spPr>
      </p:pic>
    </p:spTree>
    <p:extLst>
      <p:ext uri="{BB962C8B-B14F-4D97-AF65-F5344CB8AC3E}">
        <p14:creationId xmlns:p14="http://schemas.microsoft.com/office/powerpoint/2010/main" val="2668699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E0FA10-6E52-97AF-A53A-627970EBD4E4}"/>
              </a:ext>
            </a:extLst>
          </p:cNvPr>
          <p:cNvSpPr>
            <a:spLocks noGrp="1"/>
          </p:cNvSpPr>
          <p:nvPr>
            <p:ph type="title"/>
          </p:nvPr>
        </p:nvSpPr>
        <p:spPr/>
        <p:txBody>
          <a:bodyPr/>
          <a:lstStyle/>
          <a:p>
            <a:pPr algn="ctr"/>
            <a:r>
              <a:rPr lang="it-IT" dirty="0"/>
              <a:t>DEMOCRACY INDEX 2022</a:t>
            </a:r>
          </a:p>
        </p:txBody>
      </p:sp>
      <p:pic>
        <p:nvPicPr>
          <p:cNvPr id="5" name="Segnaposto contenuto 4">
            <a:extLst>
              <a:ext uri="{FF2B5EF4-FFF2-40B4-BE49-F238E27FC236}">
                <a16:creationId xmlns:a16="http://schemas.microsoft.com/office/drawing/2014/main" id="{5C0070B9-A9CE-AD07-6E5B-3085B21CF1C4}"/>
              </a:ext>
            </a:extLst>
          </p:cNvPr>
          <p:cNvPicPr>
            <a:picLocks noGrp="1" noChangeAspect="1"/>
          </p:cNvPicPr>
          <p:nvPr>
            <p:ph idx="1"/>
          </p:nvPr>
        </p:nvPicPr>
        <p:blipFill>
          <a:blip r:embed="rId2"/>
          <a:stretch>
            <a:fillRect/>
          </a:stretch>
        </p:blipFill>
        <p:spPr>
          <a:xfrm>
            <a:off x="838200" y="2242859"/>
            <a:ext cx="10304356" cy="3024000"/>
          </a:xfrm>
        </p:spPr>
      </p:pic>
    </p:spTree>
    <p:extLst>
      <p:ext uri="{BB962C8B-B14F-4D97-AF65-F5344CB8AC3E}">
        <p14:creationId xmlns:p14="http://schemas.microsoft.com/office/powerpoint/2010/main" val="1108715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E0FA10-6E52-97AF-A53A-627970EBD4E4}"/>
              </a:ext>
            </a:extLst>
          </p:cNvPr>
          <p:cNvSpPr>
            <a:spLocks noGrp="1"/>
          </p:cNvSpPr>
          <p:nvPr>
            <p:ph type="title"/>
          </p:nvPr>
        </p:nvSpPr>
        <p:spPr/>
        <p:txBody>
          <a:bodyPr/>
          <a:lstStyle/>
          <a:p>
            <a:pPr algn="ctr"/>
            <a:r>
              <a:rPr lang="it-IT" dirty="0"/>
              <a:t>DEMOCRACY INDEX 2022</a:t>
            </a:r>
          </a:p>
        </p:txBody>
      </p:sp>
      <p:pic>
        <p:nvPicPr>
          <p:cNvPr id="7" name="Segnaposto contenuto 6">
            <a:extLst>
              <a:ext uri="{FF2B5EF4-FFF2-40B4-BE49-F238E27FC236}">
                <a16:creationId xmlns:a16="http://schemas.microsoft.com/office/drawing/2014/main" id="{F36884E5-473E-229F-D597-1E4F6A3FA4E2}"/>
              </a:ext>
            </a:extLst>
          </p:cNvPr>
          <p:cNvPicPr>
            <a:picLocks noGrp="1" noChangeAspect="1"/>
          </p:cNvPicPr>
          <p:nvPr>
            <p:ph idx="1"/>
          </p:nvPr>
        </p:nvPicPr>
        <p:blipFill>
          <a:blip r:embed="rId2"/>
          <a:stretch>
            <a:fillRect/>
          </a:stretch>
        </p:blipFill>
        <p:spPr>
          <a:xfrm>
            <a:off x="2039731" y="2004570"/>
            <a:ext cx="7099899" cy="4644000"/>
          </a:xfrm>
        </p:spPr>
      </p:pic>
    </p:spTree>
    <p:extLst>
      <p:ext uri="{BB962C8B-B14F-4D97-AF65-F5344CB8AC3E}">
        <p14:creationId xmlns:p14="http://schemas.microsoft.com/office/powerpoint/2010/main" val="3689804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317256C9-3967-AFAB-922C-BB8F943F3A09}"/>
              </a:ext>
            </a:extLst>
          </p:cNvPr>
          <p:cNvPicPr>
            <a:picLocks noGrp="1" noChangeAspect="1"/>
          </p:cNvPicPr>
          <p:nvPr>
            <p:ph idx="1"/>
          </p:nvPr>
        </p:nvPicPr>
        <p:blipFill>
          <a:blip r:embed="rId2"/>
          <a:stretch>
            <a:fillRect/>
          </a:stretch>
        </p:blipFill>
        <p:spPr>
          <a:xfrm>
            <a:off x="643467" y="1479719"/>
            <a:ext cx="10905066" cy="3898561"/>
          </a:xfrm>
          <a:prstGeom prst="rect">
            <a:avLst/>
          </a:prstGeom>
        </p:spPr>
      </p:pic>
    </p:spTree>
    <p:extLst>
      <p:ext uri="{BB962C8B-B14F-4D97-AF65-F5344CB8AC3E}">
        <p14:creationId xmlns:p14="http://schemas.microsoft.com/office/powerpoint/2010/main" val="2836636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369C3E-39CF-CC6E-EF0D-41777A70F512}"/>
              </a:ext>
            </a:extLst>
          </p:cNvPr>
          <p:cNvSpPr>
            <a:spLocks noGrp="1"/>
          </p:cNvSpPr>
          <p:nvPr>
            <p:ph type="title"/>
          </p:nvPr>
        </p:nvSpPr>
        <p:spPr/>
        <p:txBody>
          <a:bodyPr/>
          <a:lstStyle/>
          <a:p>
            <a:pPr algn="ctr"/>
            <a:r>
              <a:rPr lang="it-IT"/>
              <a:t>DEMOCRACY INDEX 2022</a:t>
            </a:r>
            <a:endParaRPr lang="it-IT" dirty="0"/>
          </a:p>
        </p:txBody>
      </p:sp>
      <p:sp>
        <p:nvSpPr>
          <p:cNvPr id="9" name="CasellaDiTesto 8">
            <a:extLst>
              <a:ext uri="{FF2B5EF4-FFF2-40B4-BE49-F238E27FC236}">
                <a16:creationId xmlns:a16="http://schemas.microsoft.com/office/drawing/2014/main" id="{FC257B6A-AB58-1F5D-7445-FEDF1C4447B0}"/>
              </a:ext>
            </a:extLst>
          </p:cNvPr>
          <p:cNvSpPr txBox="1"/>
          <p:nvPr/>
        </p:nvSpPr>
        <p:spPr>
          <a:xfrm>
            <a:off x="707572" y="1720840"/>
            <a:ext cx="5573486" cy="646331"/>
          </a:xfrm>
          <a:prstGeom prst="rect">
            <a:avLst/>
          </a:prstGeom>
          <a:noFill/>
        </p:spPr>
        <p:txBody>
          <a:bodyPr wrap="square">
            <a:spAutoFit/>
          </a:bodyPr>
          <a:lstStyle/>
          <a:p>
            <a:endParaRPr lang="it-IT"/>
          </a:p>
          <a:p>
            <a:endParaRPr lang="it-IT" dirty="0"/>
          </a:p>
        </p:txBody>
      </p:sp>
      <p:sp>
        <p:nvSpPr>
          <p:cNvPr id="4" name="Segnaposto contenuto 3">
            <a:extLst>
              <a:ext uri="{FF2B5EF4-FFF2-40B4-BE49-F238E27FC236}">
                <a16:creationId xmlns:a16="http://schemas.microsoft.com/office/drawing/2014/main" id="{32913DA1-DEB2-97BE-F984-DD57DE3C922E}"/>
              </a:ext>
            </a:extLst>
          </p:cNvPr>
          <p:cNvSpPr>
            <a:spLocks noGrp="1"/>
          </p:cNvSpPr>
          <p:nvPr>
            <p:ph idx="1"/>
          </p:nvPr>
        </p:nvSpPr>
        <p:spPr>
          <a:xfrm>
            <a:off x="838200" y="2293495"/>
            <a:ext cx="10515600" cy="3883468"/>
          </a:xfrm>
        </p:spPr>
        <p:txBody>
          <a:bodyPr>
            <a:normAutofit fontScale="70000" lnSpcReduction="20000"/>
          </a:bodyPr>
          <a:lstStyle/>
          <a:p>
            <a:r>
              <a:rPr lang="it-IT" dirty="0"/>
              <a:t>C'erano molte ragioni per cui la democrazia era nata morta in Russia nel 1990 e perché il paese ha seguito un percorso verso l'autoritarismo sotto la presidenza di Vladimir</a:t>
            </a:r>
          </a:p>
          <a:p>
            <a:r>
              <a:rPr lang="it-IT" dirty="0"/>
              <a:t>Alcuni dei fattori che potrebbero aiutare a spiegare cosa è andato storto includono: </a:t>
            </a:r>
          </a:p>
          <a:p>
            <a:pPr marL="514350" indent="-514350">
              <a:buAutoNum type="arabicParenR"/>
            </a:pPr>
            <a:r>
              <a:rPr lang="it-IT" dirty="0"/>
              <a:t>Stato d’animo dell'impero: la storia della Russia nel corso di diversi secoli come potenza imperiale che copre la maggior parte d </a:t>
            </a:r>
            <a:r>
              <a:rPr lang="it-IT" dirty="0" err="1"/>
              <a:t>ell'Eurasia</a:t>
            </a:r>
            <a:r>
              <a:rPr lang="it-IT" dirty="0"/>
              <a:t> e regnando su più di 125 milioni di sudditi, che continuò in forma diversa durante l’era sovietica, ha generato una mentalità imperiale che non è mai scomparsa dopo il 1991.</a:t>
            </a:r>
          </a:p>
          <a:p>
            <a:pPr marL="514350" indent="-514350">
              <a:buAutoNum type="arabicParenR"/>
            </a:pPr>
            <a:r>
              <a:rPr lang="it-IT" dirty="0"/>
              <a:t> Umiliazione e arroganza: i leader russi hanno avuto difficoltà a venire a patti con la perdita di “grande potere” dopo il 1991 e hanno risentito profondamente del trionfalismo dell'Occidente.</a:t>
            </a:r>
          </a:p>
          <a:p>
            <a:pPr marL="514350" indent="-514350">
              <a:buAutoNum type="arabicParenR"/>
            </a:pPr>
            <a:r>
              <a:rPr lang="it-IT" dirty="0"/>
              <a:t> Fratelli e compatrioti: la Russia ha avuto difficoltà ad accettare l'indipendenza delle prime repubbliche, in particolare Bielorussia e Ucraina, e che milioni di ex cittadini sovietici siano al di fuori dei confini della Russia.• </a:t>
            </a:r>
          </a:p>
        </p:txBody>
      </p:sp>
    </p:spTree>
    <p:extLst>
      <p:ext uri="{BB962C8B-B14F-4D97-AF65-F5344CB8AC3E}">
        <p14:creationId xmlns:p14="http://schemas.microsoft.com/office/powerpoint/2010/main" val="921085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369C3E-39CF-CC6E-EF0D-41777A70F512}"/>
              </a:ext>
            </a:extLst>
          </p:cNvPr>
          <p:cNvSpPr>
            <a:spLocks noGrp="1"/>
          </p:cNvSpPr>
          <p:nvPr>
            <p:ph type="title"/>
          </p:nvPr>
        </p:nvSpPr>
        <p:spPr/>
        <p:txBody>
          <a:bodyPr/>
          <a:lstStyle/>
          <a:p>
            <a:pPr algn="ctr"/>
            <a:r>
              <a:rPr lang="it-IT"/>
              <a:t>DEMOCRACY INDEX 2022</a:t>
            </a:r>
            <a:endParaRPr lang="it-IT" dirty="0"/>
          </a:p>
        </p:txBody>
      </p:sp>
      <p:sp>
        <p:nvSpPr>
          <p:cNvPr id="9" name="CasellaDiTesto 8">
            <a:extLst>
              <a:ext uri="{FF2B5EF4-FFF2-40B4-BE49-F238E27FC236}">
                <a16:creationId xmlns:a16="http://schemas.microsoft.com/office/drawing/2014/main" id="{FC257B6A-AB58-1F5D-7445-FEDF1C4447B0}"/>
              </a:ext>
            </a:extLst>
          </p:cNvPr>
          <p:cNvSpPr txBox="1"/>
          <p:nvPr/>
        </p:nvSpPr>
        <p:spPr>
          <a:xfrm>
            <a:off x="707572" y="1720840"/>
            <a:ext cx="5573486" cy="646331"/>
          </a:xfrm>
          <a:prstGeom prst="rect">
            <a:avLst/>
          </a:prstGeom>
          <a:noFill/>
        </p:spPr>
        <p:txBody>
          <a:bodyPr wrap="square">
            <a:spAutoFit/>
          </a:bodyPr>
          <a:lstStyle/>
          <a:p>
            <a:endParaRPr lang="it-IT"/>
          </a:p>
          <a:p>
            <a:endParaRPr lang="it-IT" dirty="0"/>
          </a:p>
        </p:txBody>
      </p:sp>
      <p:sp>
        <p:nvSpPr>
          <p:cNvPr id="4" name="Segnaposto contenuto 3">
            <a:extLst>
              <a:ext uri="{FF2B5EF4-FFF2-40B4-BE49-F238E27FC236}">
                <a16:creationId xmlns:a16="http://schemas.microsoft.com/office/drawing/2014/main" id="{32913DA1-DEB2-97BE-F984-DD57DE3C922E}"/>
              </a:ext>
            </a:extLst>
          </p:cNvPr>
          <p:cNvSpPr>
            <a:spLocks noGrp="1"/>
          </p:cNvSpPr>
          <p:nvPr>
            <p:ph idx="1"/>
          </p:nvPr>
        </p:nvSpPr>
        <p:spPr/>
        <p:txBody>
          <a:bodyPr>
            <a:normAutofit fontScale="70000" lnSpcReduction="20000"/>
          </a:bodyPr>
          <a:lstStyle/>
          <a:p>
            <a:pPr marL="0" indent="0">
              <a:buNone/>
            </a:pPr>
            <a:r>
              <a:rPr lang="it-IT" dirty="0"/>
              <a:t>4)  Eredità politiche e istituzionali: una tradizione di asservimento allo Stato e rispetto per i forti leader sotto lo zar, l'impero e il comunismo hanno lasciato un'impronta profonda su una società che non aveva precedenti esperienze di democrazia.</a:t>
            </a:r>
          </a:p>
          <a:p>
            <a:pPr marL="514350" indent="-514350">
              <a:buAutoNum type="arabicParenR" startAt="5"/>
            </a:pPr>
            <a:r>
              <a:rPr lang="it-IT" dirty="0"/>
              <a:t>Zona traumatica: la transizione caotica da un sistema comunista a uno capitalista è stata brutale, con il crollo del tenore di vita e nell'impennata dei tassi di mortalità, </a:t>
            </a:r>
          </a:p>
          <a:p>
            <a:pPr marL="514350" indent="-514350">
              <a:buAutoNum type="arabicParenR" startAt="5"/>
            </a:pPr>
            <a:r>
              <a:rPr lang="it-IT" dirty="0"/>
              <a:t>Crollo morale: il primo presidente della nuova Federazione Russa, Boris Eltsin (1991-99), ei suoi ministri adottarono politiche a favore del mercato spesso inadeguate alle condizioni della Russia, senza riguardo per le loro conseguenze disastrose per i russi ordinari, e ha permesso la criminalità di prosperare la corruzione, alimentando il disincanto per la democrazia.•</a:t>
            </a:r>
          </a:p>
          <a:p>
            <a:pPr marL="514350" indent="-514350">
              <a:buAutoNum type="arabicParenR" startAt="5"/>
            </a:pPr>
            <a:r>
              <a:rPr lang="it-IT" dirty="0"/>
              <a:t>La controrivoluzione di Putin: il consacrato successore di Eltsin è stato salutato come un salvatore ristabilendo l'ordine, ma iniziò a ritirare le norme democratiche e, infine, a perseguire una politica estera volta a ripristinare la Russia come potenza imperiale.</a:t>
            </a:r>
          </a:p>
        </p:txBody>
      </p:sp>
    </p:spTree>
    <p:extLst>
      <p:ext uri="{BB962C8B-B14F-4D97-AF65-F5344CB8AC3E}">
        <p14:creationId xmlns:p14="http://schemas.microsoft.com/office/powerpoint/2010/main" val="424910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BE9C86-5892-4E5E-831A-EB0DF54D9E9C}"/>
              </a:ext>
            </a:extLst>
          </p:cNvPr>
          <p:cNvSpPr>
            <a:spLocks noGrp="1"/>
          </p:cNvSpPr>
          <p:nvPr>
            <p:ph type="title"/>
          </p:nvPr>
        </p:nvSpPr>
        <p:spPr/>
        <p:txBody>
          <a:bodyPr/>
          <a:lstStyle/>
          <a:p>
            <a:r>
              <a:rPr lang="it-IT" dirty="0"/>
              <a:t>ILLUMINISMO E DEMOCRAZIA LIBERALE</a:t>
            </a:r>
          </a:p>
        </p:txBody>
      </p:sp>
      <p:sp>
        <p:nvSpPr>
          <p:cNvPr id="3" name="Segnaposto contenuto 2">
            <a:extLst>
              <a:ext uri="{FF2B5EF4-FFF2-40B4-BE49-F238E27FC236}">
                <a16:creationId xmlns:a16="http://schemas.microsoft.com/office/drawing/2014/main" id="{401CB753-0E1C-444C-BDB9-B635B4A8F958}"/>
              </a:ext>
            </a:extLst>
          </p:cNvPr>
          <p:cNvSpPr>
            <a:spLocks noGrp="1"/>
          </p:cNvSpPr>
          <p:nvPr>
            <p:ph idx="1"/>
          </p:nvPr>
        </p:nvSpPr>
        <p:spPr>
          <a:xfrm>
            <a:off x="838199" y="1910993"/>
            <a:ext cx="10350357" cy="4592550"/>
          </a:xfrm>
        </p:spPr>
        <p:txBody>
          <a:bodyPr>
            <a:normAutofit lnSpcReduction="10000"/>
          </a:bodyPr>
          <a:lstStyle/>
          <a:p>
            <a:pPr algn="ctr"/>
            <a:r>
              <a:rPr lang="it-IT" dirty="0"/>
              <a:t>Concetto </a:t>
            </a:r>
            <a:r>
              <a:rPr lang="it-IT" dirty="0">
                <a:solidFill>
                  <a:srgbClr val="92D050"/>
                </a:solidFill>
              </a:rPr>
              <a:t>libertà individuo</a:t>
            </a:r>
            <a:r>
              <a:rPr lang="it-IT" dirty="0"/>
              <a:t>: ben saldo nella politica e nelle società occidentali</a:t>
            </a:r>
          </a:p>
          <a:p>
            <a:pPr algn="ctr"/>
            <a:r>
              <a:rPr lang="it-IT" dirty="0"/>
              <a:t>Tuttavia la concezione individualistica di libertà umana, non è più «naturale» di altre, né universalmente riconosciuta</a:t>
            </a:r>
          </a:p>
          <a:p>
            <a:endParaRPr lang="it-IT" dirty="0"/>
          </a:p>
          <a:p>
            <a:pPr algn="ctr"/>
            <a:r>
              <a:rPr lang="it-IT" dirty="0"/>
              <a:t>Prodotto di una serie di circostanze sociali, politiche ed intellettuali nel XVIII sec.</a:t>
            </a:r>
          </a:p>
          <a:p>
            <a:endParaRPr lang="it-IT" dirty="0"/>
          </a:p>
          <a:p>
            <a:endParaRPr lang="it-IT" dirty="0"/>
          </a:p>
          <a:p>
            <a:pPr marL="0" indent="0" algn="ctr">
              <a:buNone/>
            </a:pPr>
            <a:r>
              <a:rPr lang="it-IT" dirty="0">
                <a:solidFill>
                  <a:srgbClr val="FF0000"/>
                </a:solidFill>
              </a:rPr>
              <a:t>ILLUMINISMO</a:t>
            </a:r>
          </a:p>
        </p:txBody>
      </p:sp>
      <p:sp>
        <p:nvSpPr>
          <p:cNvPr id="4" name="Freccia in giù 3">
            <a:extLst>
              <a:ext uri="{FF2B5EF4-FFF2-40B4-BE49-F238E27FC236}">
                <a16:creationId xmlns:a16="http://schemas.microsoft.com/office/drawing/2014/main" id="{B365DBB8-D31F-4CC0-B103-C66655DABA73}"/>
              </a:ext>
            </a:extLst>
          </p:cNvPr>
          <p:cNvSpPr/>
          <p:nvPr/>
        </p:nvSpPr>
        <p:spPr>
          <a:xfrm flipH="1">
            <a:off x="5753076" y="3491287"/>
            <a:ext cx="314321" cy="549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Freccia in giù 4">
            <a:extLst>
              <a:ext uri="{FF2B5EF4-FFF2-40B4-BE49-F238E27FC236}">
                <a16:creationId xmlns:a16="http://schemas.microsoft.com/office/drawing/2014/main" id="{0D45759B-8559-4F20-BEC2-887E7DF8C734}"/>
              </a:ext>
            </a:extLst>
          </p:cNvPr>
          <p:cNvSpPr/>
          <p:nvPr/>
        </p:nvSpPr>
        <p:spPr>
          <a:xfrm flipH="1">
            <a:off x="5753076" y="5079629"/>
            <a:ext cx="314321" cy="549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729390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48B67A-C1E0-464D-A8CD-7F37FA1E2D95}"/>
              </a:ext>
            </a:extLst>
          </p:cNvPr>
          <p:cNvSpPr>
            <a:spLocks noGrp="1"/>
          </p:cNvSpPr>
          <p:nvPr>
            <p:ph type="title"/>
          </p:nvPr>
        </p:nvSpPr>
        <p:spPr/>
        <p:txBody>
          <a:bodyPr/>
          <a:lstStyle/>
          <a:p>
            <a:pPr algn="ctr"/>
            <a:r>
              <a:rPr lang="it-IT" dirty="0"/>
              <a:t>CITTADINANZA</a:t>
            </a:r>
          </a:p>
        </p:txBody>
      </p:sp>
      <p:sp>
        <p:nvSpPr>
          <p:cNvPr id="3" name="Segnaposto contenuto 2">
            <a:extLst>
              <a:ext uri="{FF2B5EF4-FFF2-40B4-BE49-F238E27FC236}">
                <a16:creationId xmlns:a16="http://schemas.microsoft.com/office/drawing/2014/main" id="{B96F8311-9785-4B9F-94C2-A2F9D5F09A97}"/>
              </a:ext>
            </a:extLst>
          </p:cNvPr>
          <p:cNvSpPr>
            <a:spLocks noGrp="1"/>
          </p:cNvSpPr>
          <p:nvPr>
            <p:ph idx="1"/>
          </p:nvPr>
        </p:nvSpPr>
        <p:spPr/>
        <p:txBody>
          <a:bodyPr/>
          <a:lstStyle/>
          <a:p>
            <a:pPr algn="l"/>
            <a:r>
              <a:rPr lang="it-IT" dirty="0"/>
              <a:t>Non esiste una definizione rigida di CITTADINANZA = il termine viene interpretato con accezioni diverse</a:t>
            </a:r>
          </a:p>
          <a:p>
            <a:pPr algn="l"/>
            <a:r>
              <a:rPr lang="it-IT" dirty="0"/>
              <a:t>Quello di cittadinanza è un concetto, non una teoria in sé, e dunque viene fruttato in diversi contesti a supporto di progetti politici anche contrastanti.</a:t>
            </a:r>
          </a:p>
          <a:p>
            <a:pPr algn="l"/>
            <a:r>
              <a:rPr lang="it-IT" dirty="0"/>
              <a:t>La radice del termine riporta alle città-Stato dell’antica Grecia e alla repubblica/Impero romano.</a:t>
            </a:r>
          </a:p>
          <a:p>
            <a:pPr algn="l"/>
            <a:r>
              <a:rPr lang="it-IT" dirty="0"/>
              <a:t>Il concetto moderno è però recente</a:t>
            </a:r>
          </a:p>
        </p:txBody>
      </p:sp>
    </p:spTree>
    <p:extLst>
      <p:ext uri="{BB962C8B-B14F-4D97-AF65-F5344CB8AC3E}">
        <p14:creationId xmlns:p14="http://schemas.microsoft.com/office/powerpoint/2010/main" val="1185874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BB51F6-606B-40BF-BC5E-5A9C38DAA15E}"/>
              </a:ext>
            </a:extLst>
          </p:cNvPr>
          <p:cNvSpPr>
            <a:spLocks noGrp="1"/>
          </p:cNvSpPr>
          <p:nvPr>
            <p:ph type="title"/>
          </p:nvPr>
        </p:nvSpPr>
        <p:spPr/>
        <p:txBody>
          <a:bodyPr/>
          <a:lstStyle/>
          <a:p>
            <a:pPr algn="ctr"/>
            <a:r>
              <a:rPr lang="it-IT" dirty="0"/>
              <a:t>CITTADINANZA</a:t>
            </a:r>
          </a:p>
        </p:txBody>
      </p:sp>
      <p:sp>
        <p:nvSpPr>
          <p:cNvPr id="3" name="Segnaposto contenuto 2">
            <a:extLst>
              <a:ext uri="{FF2B5EF4-FFF2-40B4-BE49-F238E27FC236}">
                <a16:creationId xmlns:a16="http://schemas.microsoft.com/office/drawing/2014/main" id="{1C7C1645-7FB1-4FAB-9A46-5F3D5C8154AB}"/>
              </a:ext>
            </a:extLst>
          </p:cNvPr>
          <p:cNvSpPr>
            <a:spLocks noGrp="1"/>
          </p:cNvSpPr>
          <p:nvPr>
            <p:ph idx="1"/>
          </p:nvPr>
        </p:nvSpPr>
        <p:spPr>
          <a:xfrm>
            <a:off x="267128" y="1890444"/>
            <a:ext cx="9943672" cy="4967555"/>
          </a:xfrm>
        </p:spPr>
        <p:txBody>
          <a:bodyPr>
            <a:normAutofit fontScale="92500" lnSpcReduction="20000"/>
          </a:bodyPr>
          <a:lstStyle/>
          <a:p>
            <a:r>
              <a:rPr lang="it-IT" dirty="0"/>
              <a:t>Concetto moderno = sviluppo parallelo alla creazione dello Stato</a:t>
            </a:r>
          </a:p>
          <a:p>
            <a:endParaRPr lang="it-IT" dirty="0"/>
          </a:p>
          <a:p>
            <a:r>
              <a:rPr lang="it-IT" dirty="0"/>
              <a:t>Marshall nel 1950 analizza la sua nascita:</a:t>
            </a:r>
          </a:p>
          <a:p>
            <a:pPr marL="0" indent="0">
              <a:buNone/>
            </a:pPr>
            <a:r>
              <a:rPr lang="it-IT" dirty="0"/>
              <a:t>- Composto da 3 aspetti:</a:t>
            </a:r>
          </a:p>
          <a:p>
            <a:pPr marL="514350" indent="-514350">
              <a:buAutoNum type="arabicParenR"/>
            </a:pPr>
            <a:r>
              <a:rPr lang="it-IT" dirty="0"/>
              <a:t>Diritti civili</a:t>
            </a:r>
          </a:p>
          <a:p>
            <a:pPr marL="514350" indent="-514350">
              <a:buAutoNum type="arabicParenR"/>
            </a:pPr>
            <a:r>
              <a:rPr lang="it-IT" dirty="0"/>
              <a:t>Diritti politici</a:t>
            </a:r>
          </a:p>
          <a:p>
            <a:pPr marL="514350" indent="-514350">
              <a:buAutoNum type="arabicParenR"/>
            </a:pPr>
            <a:r>
              <a:rPr lang="it-IT" dirty="0"/>
              <a:t>Diritti sociali</a:t>
            </a:r>
          </a:p>
          <a:p>
            <a:pPr marL="514350" indent="-514350">
              <a:buAutoNum type="arabicParenR"/>
            </a:pPr>
            <a:endParaRPr lang="it-IT" dirty="0"/>
          </a:p>
          <a:p>
            <a:pPr marL="0" indent="0">
              <a:buNone/>
            </a:pPr>
            <a:r>
              <a:rPr lang="it-IT" dirty="0"/>
              <a:t>Storicamente lo sviluppo di queste forme di diritti segue </a:t>
            </a:r>
            <a:r>
              <a:rPr lang="it-IT" dirty="0">
                <a:solidFill>
                  <a:srgbClr val="FF3399"/>
                </a:solidFill>
              </a:rPr>
              <a:t>l’evoluzione dello Stato Inglese</a:t>
            </a:r>
            <a:r>
              <a:rPr lang="it-IT" dirty="0"/>
              <a:t>: dalla forma liberale del XVIII sec., passando per quella liberaldemocratica del XIX sec., sino a giungere al welfare state socialdemocratico del XX sec.</a:t>
            </a:r>
          </a:p>
          <a:p>
            <a:endParaRPr lang="it-IT" dirty="0"/>
          </a:p>
        </p:txBody>
      </p:sp>
    </p:spTree>
    <p:extLst>
      <p:ext uri="{BB962C8B-B14F-4D97-AF65-F5344CB8AC3E}">
        <p14:creationId xmlns:p14="http://schemas.microsoft.com/office/powerpoint/2010/main" val="1507961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BB51F6-606B-40BF-BC5E-5A9C38DAA15E}"/>
              </a:ext>
            </a:extLst>
          </p:cNvPr>
          <p:cNvSpPr>
            <a:spLocks noGrp="1"/>
          </p:cNvSpPr>
          <p:nvPr>
            <p:ph type="title"/>
          </p:nvPr>
        </p:nvSpPr>
        <p:spPr/>
        <p:txBody>
          <a:bodyPr/>
          <a:lstStyle/>
          <a:p>
            <a:r>
              <a:rPr lang="it-IT" dirty="0"/>
              <a:t>TRE DIMENSIONI DELLA CITTADINANZA</a:t>
            </a:r>
          </a:p>
        </p:txBody>
      </p:sp>
      <p:sp>
        <p:nvSpPr>
          <p:cNvPr id="3" name="Segnaposto contenuto 2">
            <a:extLst>
              <a:ext uri="{FF2B5EF4-FFF2-40B4-BE49-F238E27FC236}">
                <a16:creationId xmlns:a16="http://schemas.microsoft.com/office/drawing/2014/main" id="{1C7C1645-7FB1-4FAB-9A46-5F3D5C8154AB}"/>
              </a:ext>
            </a:extLst>
          </p:cNvPr>
          <p:cNvSpPr>
            <a:spLocks noGrp="1"/>
          </p:cNvSpPr>
          <p:nvPr>
            <p:ph idx="1"/>
          </p:nvPr>
        </p:nvSpPr>
        <p:spPr>
          <a:xfrm>
            <a:off x="585627" y="2114108"/>
            <a:ext cx="11445411" cy="4267220"/>
          </a:xfrm>
        </p:spPr>
        <p:txBody>
          <a:bodyPr>
            <a:normAutofit fontScale="92500" lnSpcReduction="20000"/>
          </a:bodyPr>
          <a:lstStyle/>
          <a:p>
            <a:pPr marL="514350" indent="-514350">
              <a:buAutoNum type="arabicParenR"/>
            </a:pPr>
            <a:r>
              <a:rPr lang="it-IT" dirty="0">
                <a:solidFill>
                  <a:srgbClr val="92D050"/>
                </a:solidFill>
              </a:rPr>
              <a:t>Diritti civili</a:t>
            </a:r>
            <a:r>
              <a:rPr lang="it-IT" dirty="0"/>
              <a:t>: dimensione strettamente connessa alla dottrina liberale della libertà individuale</a:t>
            </a:r>
          </a:p>
          <a:p>
            <a:pPr marL="0" indent="0">
              <a:buNone/>
            </a:pPr>
            <a:endParaRPr lang="it-IT" dirty="0"/>
          </a:p>
          <a:p>
            <a:pPr marL="0" indent="0">
              <a:buNone/>
            </a:pPr>
            <a:endParaRPr lang="it-IT" dirty="0"/>
          </a:p>
          <a:p>
            <a:pPr marL="0" indent="0" algn="ctr">
              <a:buNone/>
            </a:pPr>
            <a:r>
              <a:rPr lang="it-IT" dirty="0"/>
              <a:t>Lo Stato dovrebbe avere poteri limitati per non restringere le libertà individuali, ma efficaci per garantire queste libertà e proteggerle da altre minacce</a:t>
            </a:r>
          </a:p>
          <a:p>
            <a:pPr marL="0" indent="0" algn="ctr">
              <a:buNone/>
            </a:pPr>
            <a:endParaRPr lang="it-IT" dirty="0"/>
          </a:p>
          <a:p>
            <a:pPr marL="0" indent="0" algn="ctr">
              <a:buNone/>
            </a:pPr>
            <a:endParaRPr lang="it-IT" dirty="0"/>
          </a:p>
          <a:p>
            <a:pPr marL="0" indent="0" algn="ctr">
              <a:buNone/>
            </a:pPr>
            <a:r>
              <a:rPr lang="it-IT" dirty="0"/>
              <a:t>Lo Stato mantiene il controllo sulle forze armate, sulle leggi, sull’ordine pubblico, la giustizia, sulla libertà di parola e sulla difesa dei cittadini da ogni costrizione</a:t>
            </a:r>
          </a:p>
        </p:txBody>
      </p:sp>
      <p:sp>
        <p:nvSpPr>
          <p:cNvPr id="4" name="Freccia in giù 3">
            <a:extLst>
              <a:ext uri="{FF2B5EF4-FFF2-40B4-BE49-F238E27FC236}">
                <a16:creationId xmlns:a16="http://schemas.microsoft.com/office/drawing/2014/main" id="{87D72316-8C6B-4F63-AED2-E0F9AEF59032}"/>
              </a:ext>
            </a:extLst>
          </p:cNvPr>
          <p:cNvSpPr/>
          <p:nvPr/>
        </p:nvSpPr>
        <p:spPr>
          <a:xfrm flipH="1">
            <a:off x="5519936" y="2767785"/>
            <a:ext cx="314321" cy="5497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Freccia in giù 4">
            <a:extLst>
              <a:ext uri="{FF2B5EF4-FFF2-40B4-BE49-F238E27FC236}">
                <a16:creationId xmlns:a16="http://schemas.microsoft.com/office/drawing/2014/main" id="{D38A8174-8AC1-4C42-88A0-9F157086632D}"/>
              </a:ext>
            </a:extLst>
          </p:cNvPr>
          <p:cNvSpPr/>
          <p:nvPr/>
        </p:nvSpPr>
        <p:spPr>
          <a:xfrm flipH="1">
            <a:off x="5519937" y="4574556"/>
            <a:ext cx="314321" cy="5497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818798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BB51F6-606B-40BF-BC5E-5A9C38DAA15E}"/>
              </a:ext>
            </a:extLst>
          </p:cNvPr>
          <p:cNvSpPr>
            <a:spLocks noGrp="1"/>
          </p:cNvSpPr>
          <p:nvPr>
            <p:ph type="title"/>
          </p:nvPr>
        </p:nvSpPr>
        <p:spPr/>
        <p:txBody>
          <a:bodyPr/>
          <a:lstStyle/>
          <a:p>
            <a:pPr algn="ctr"/>
            <a:r>
              <a:rPr lang="it-IT" dirty="0"/>
              <a:t>TRE DIMENSIONI DELLA CITTADINANZA</a:t>
            </a:r>
          </a:p>
        </p:txBody>
      </p:sp>
      <p:sp>
        <p:nvSpPr>
          <p:cNvPr id="3" name="Segnaposto contenuto 2">
            <a:extLst>
              <a:ext uri="{FF2B5EF4-FFF2-40B4-BE49-F238E27FC236}">
                <a16:creationId xmlns:a16="http://schemas.microsoft.com/office/drawing/2014/main" id="{1C7C1645-7FB1-4FAB-9A46-5F3D5C8154AB}"/>
              </a:ext>
            </a:extLst>
          </p:cNvPr>
          <p:cNvSpPr>
            <a:spLocks noGrp="1"/>
          </p:cNvSpPr>
          <p:nvPr>
            <p:ph idx="1"/>
          </p:nvPr>
        </p:nvSpPr>
        <p:spPr>
          <a:xfrm>
            <a:off x="308225" y="1952090"/>
            <a:ext cx="11794732" cy="4429238"/>
          </a:xfrm>
        </p:spPr>
        <p:txBody>
          <a:bodyPr>
            <a:normAutofit/>
          </a:bodyPr>
          <a:lstStyle/>
          <a:p>
            <a:pPr marL="514350" indent="-514350">
              <a:buAutoNum type="arabicParenR"/>
            </a:pPr>
            <a:r>
              <a:rPr lang="it-IT" dirty="0">
                <a:solidFill>
                  <a:srgbClr val="92D050"/>
                </a:solidFill>
              </a:rPr>
              <a:t>Diritti politici</a:t>
            </a:r>
            <a:r>
              <a:rPr lang="it-IT" dirty="0"/>
              <a:t>: dimensione che riguarda il diritto a prendere parte al governo della società direttamente, attraverso forme di democrazia partecipativa, e indirettamente, tramite l’elezione dei rappresentanti.</a:t>
            </a:r>
          </a:p>
          <a:p>
            <a:pPr marL="514350" indent="-514350">
              <a:buAutoNum type="arabicParenR"/>
            </a:pPr>
            <a:endParaRPr lang="it-IT" dirty="0"/>
          </a:p>
          <a:p>
            <a:pPr marL="514350" indent="-514350">
              <a:buAutoNum type="arabicParenR"/>
            </a:pPr>
            <a:r>
              <a:rPr lang="it-IT" dirty="0">
                <a:solidFill>
                  <a:srgbClr val="FF3399"/>
                </a:solidFill>
              </a:rPr>
              <a:t>Diritti sociali</a:t>
            </a:r>
            <a:r>
              <a:rPr lang="it-IT" dirty="0"/>
              <a:t>: dimensione che implica il riconoscimento del diritto dei cittadini ad un certo livello di benessere economico e sociale (es. welfare)</a:t>
            </a:r>
          </a:p>
          <a:p>
            <a:pPr marL="0" indent="0">
              <a:buNone/>
            </a:pPr>
            <a:endParaRPr lang="it-IT" dirty="0"/>
          </a:p>
        </p:txBody>
      </p:sp>
    </p:spTree>
    <p:extLst>
      <p:ext uri="{BB962C8B-B14F-4D97-AF65-F5344CB8AC3E}">
        <p14:creationId xmlns:p14="http://schemas.microsoft.com/office/powerpoint/2010/main" val="4265014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BB51F6-606B-40BF-BC5E-5A9C38DAA15E}"/>
              </a:ext>
            </a:extLst>
          </p:cNvPr>
          <p:cNvSpPr>
            <a:spLocks noGrp="1"/>
          </p:cNvSpPr>
          <p:nvPr>
            <p:ph type="title"/>
          </p:nvPr>
        </p:nvSpPr>
        <p:spPr/>
        <p:txBody>
          <a:bodyPr/>
          <a:lstStyle/>
          <a:p>
            <a:pPr algn="ctr"/>
            <a:r>
              <a:rPr lang="it-IT" dirty="0"/>
              <a:t>SPAZI DELLA CITTADINANZA</a:t>
            </a:r>
          </a:p>
        </p:txBody>
      </p:sp>
      <p:sp>
        <p:nvSpPr>
          <p:cNvPr id="3" name="Segnaposto contenuto 2">
            <a:extLst>
              <a:ext uri="{FF2B5EF4-FFF2-40B4-BE49-F238E27FC236}">
                <a16:creationId xmlns:a16="http://schemas.microsoft.com/office/drawing/2014/main" id="{1C7C1645-7FB1-4FAB-9A46-5F3D5C8154AB}"/>
              </a:ext>
            </a:extLst>
          </p:cNvPr>
          <p:cNvSpPr>
            <a:spLocks noGrp="1"/>
          </p:cNvSpPr>
          <p:nvPr>
            <p:ph idx="1"/>
          </p:nvPr>
        </p:nvSpPr>
        <p:spPr>
          <a:xfrm>
            <a:off x="452063" y="1931542"/>
            <a:ext cx="11739937" cy="4449786"/>
          </a:xfrm>
        </p:spPr>
        <p:txBody>
          <a:bodyPr>
            <a:normAutofit/>
          </a:bodyPr>
          <a:lstStyle/>
          <a:p>
            <a:pPr algn="l"/>
            <a:r>
              <a:rPr lang="it-IT" dirty="0"/>
              <a:t>I  Geografi hanno evidenziato che, comunque lo si intenda, i l concetto di cittadinanza implica un </a:t>
            </a:r>
            <a:r>
              <a:rPr lang="it-IT" dirty="0">
                <a:solidFill>
                  <a:srgbClr val="FF0000"/>
                </a:solidFill>
              </a:rPr>
              <a:t>processo di separazione tra insiders e outsiders </a:t>
            </a:r>
            <a:r>
              <a:rPr lang="it-IT" dirty="0"/>
              <a:t>(cittadini e non)</a:t>
            </a:r>
          </a:p>
          <a:p>
            <a:r>
              <a:rPr lang="it-IT" dirty="0"/>
              <a:t>Cittadinanza:</a:t>
            </a:r>
          </a:p>
          <a:p>
            <a:pPr marL="514350" indent="-514350">
              <a:buAutoNum type="arabicParenR"/>
            </a:pPr>
            <a:r>
              <a:rPr lang="it-IT" dirty="0"/>
              <a:t>Limiti formali: estensione legale della cittadinanza =&gt; cittadinanza </a:t>
            </a:r>
            <a:r>
              <a:rPr lang="it-IT" i="1" dirty="0"/>
              <a:t>de jure </a:t>
            </a:r>
            <a:r>
              <a:rPr lang="it-IT" dirty="0"/>
              <a:t>(secondo la legge)</a:t>
            </a:r>
          </a:p>
          <a:p>
            <a:pPr marL="514350" indent="-514350">
              <a:buAutoNum type="arabicParenR"/>
            </a:pPr>
            <a:r>
              <a:rPr lang="it-IT" dirty="0"/>
              <a:t>Limiti informali: esclusione di individui dai diritti legati dalla cittadinanza =&gt; cittadinanza </a:t>
            </a:r>
            <a:r>
              <a:rPr lang="it-IT" i="1" dirty="0"/>
              <a:t>de facto </a:t>
            </a:r>
            <a:r>
              <a:rPr lang="it-IT" dirty="0"/>
              <a:t>(in pratica)</a:t>
            </a:r>
          </a:p>
          <a:p>
            <a:endParaRPr lang="it-IT" dirty="0"/>
          </a:p>
        </p:txBody>
      </p:sp>
    </p:spTree>
    <p:extLst>
      <p:ext uri="{BB962C8B-B14F-4D97-AF65-F5344CB8AC3E}">
        <p14:creationId xmlns:p14="http://schemas.microsoft.com/office/powerpoint/2010/main" val="594652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BB51F6-606B-40BF-BC5E-5A9C38DAA15E}"/>
              </a:ext>
            </a:extLst>
          </p:cNvPr>
          <p:cNvSpPr>
            <a:spLocks noGrp="1"/>
          </p:cNvSpPr>
          <p:nvPr>
            <p:ph type="title"/>
          </p:nvPr>
        </p:nvSpPr>
        <p:spPr/>
        <p:txBody>
          <a:bodyPr/>
          <a:lstStyle/>
          <a:p>
            <a:pPr algn="ctr"/>
            <a:r>
              <a:rPr lang="it-IT" dirty="0"/>
              <a:t>SPAZI DELLA CITTADINANZA</a:t>
            </a:r>
          </a:p>
        </p:txBody>
      </p:sp>
      <p:sp>
        <p:nvSpPr>
          <p:cNvPr id="3" name="Segnaposto contenuto 2">
            <a:extLst>
              <a:ext uri="{FF2B5EF4-FFF2-40B4-BE49-F238E27FC236}">
                <a16:creationId xmlns:a16="http://schemas.microsoft.com/office/drawing/2014/main" id="{1C7C1645-7FB1-4FAB-9A46-5F3D5C8154AB}"/>
              </a:ext>
            </a:extLst>
          </p:cNvPr>
          <p:cNvSpPr>
            <a:spLocks noGrp="1"/>
          </p:cNvSpPr>
          <p:nvPr>
            <p:ph idx="1"/>
          </p:nvPr>
        </p:nvSpPr>
        <p:spPr>
          <a:xfrm>
            <a:off x="339047" y="2332234"/>
            <a:ext cx="11753636" cy="4049093"/>
          </a:xfrm>
        </p:spPr>
        <p:txBody>
          <a:bodyPr>
            <a:normAutofit/>
          </a:bodyPr>
          <a:lstStyle/>
          <a:p>
            <a:r>
              <a:rPr lang="it-IT" dirty="0"/>
              <a:t>La distinzione evidenzia che anche se un individuo viene riconosciuto come cittadino dalla legge, possono esistere barriere sociali che impediscono di prendere parte alla vita civile: in questo caso possiede la cittadinanza </a:t>
            </a:r>
            <a:r>
              <a:rPr lang="it-IT" i="1" dirty="0"/>
              <a:t>de jure </a:t>
            </a:r>
            <a:r>
              <a:rPr lang="it-IT" dirty="0"/>
              <a:t>ma non </a:t>
            </a:r>
            <a:r>
              <a:rPr lang="it-IT" i="1" dirty="0"/>
              <a:t>de facto.</a:t>
            </a:r>
          </a:p>
          <a:p>
            <a:r>
              <a:rPr lang="it-IT" dirty="0"/>
              <a:t>Può anche verificarsi il caso contrario</a:t>
            </a:r>
          </a:p>
          <a:p>
            <a:r>
              <a:rPr lang="it-IT" dirty="0"/>
              <a:t>L’assegnazione di una cittadinanza </a:t>
            </a:r>
            <a:r>
              <a:rPr lang="it-IT" i="1" dirty="0"/>
              <a:t>de jure o</a:t>
            </a:r>
            <a:r>
              <a:rPr lang="it-IT" dirty="0"/>
              <a:t> </a:t>
            </a:r>
            <a:r>
              <a:rPr lang="it-IT" i="1" dirty="0"/>
              <a:t>de facto </a:t>
            </a:r>
            <a:r>
              <a:rPr lang="it-IT" dirty="0"/>
              <a:t>non è politicamente neutrale né avviene per caso: l’esclusione viene determinata da caratteristiche come il genere, la classe sociale, le origini etniche, la religione, l’età ecc.</a:t>
            </a:r>
          </a:p>
        </p:txBody>
      </p:sp>
    </p:spTree>
    <p:extLst>
      <p:ext uri="{BB962C8B-B14F-4D97-AF65-F5344CB8AC3E}">
        <p14:creationId xmlns:p14="http://schemas.microsoft.com/office/powerpoint/2010/main" val="3731556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BB51F6-606B-40BF-BC5E-5A9C38DAA15E}"/>
              </a:ext>
            </a:extLst>
          </p:cNvPr>
          <p:cNvSpPr>
            <a:spLocks noGrp="1"/>
          </p:cNvSpPr>
          <p:nvPr>
            <p:ph type="title"/>
          </p:nvPr>
        </p:nvSpPr>
        <p:spPr/>
        <p:txBody>
          <a:bodyPr/>
          <a:lstStyle/>
          <a:p>
            <a:pPr algn="ctr"/>
            <a:r>
              <a:rPr lang="it-IT" dirty="0"/>
              <a:t>CITTADINANZA</a:t>
            </a:r>
          </a:p>
        </p:txBody>
      </p:sp>
      <p:sp>
        <p:nvSpPr>
          <p:cNvPr id="3" name="Segnaposto contenuto 2">
            <a:extLst>
              <a:ext uri="{FF2B5EF4-FFF2-40B4-BE49-F238E27FC236}">
                <a16:creationId xmlns:a16="http://schemas.microsoft.com/office/drawing/2014/main" id="{1C7C1645-7FB1-4FAB-9A46-5F3D5C8154AB}"/>
              </a:ext>
            </a:extLst>
          </p:cNvPr>
          <p:cNvSpPr>
            <a:spLocks noGrp="1"/>
          </p:cNvSpPr>
          <p:nvPr>
            <p:ph idx="1"/>
          </p:nvPr>
        </p:nvSpPr>
        <p:spPr>
          <a:xfrm>
            <a:off x="431515" y="2114108"/>
            <a:ext cx="9779285" cy="4267220"/>
          </a:xfrm>
        </p:spPr>
        <p:txBody>
          <a:bodyPr>
            <a:normAutofit lnSpcReduction="10000"/>
          </a:bodyPr>
          <a:lstStyle/>
          <a:p>
            <a:pPr algn="l"/>
            <a:r>
              <a:rPr lang="it-IT" dirty="0">
                <a:solidFill>
                  <a:srgbClr val="00B050"/>
                </a:solidFill>
              </a:rPr>
              <a:t>CITTADINANZA INSORGENTE </a:t>
            </a:r>
            <a:r>
              <a:rPr lang="it-IT" dirty="0"/>
              <a:t>= forma di cittadinanza che agisce con una opposizione violenza all’autorità costituita e che cerca di ostacolare l’azione dello Stato (pensate a Seattle nel 1999 o al G8 di Genova)</a:t>
            </a:r>
          </a:p>
          <a:p>
            <a:r>
              <a:rPr lang="it-IT" dirty="0">
                <a:solidFill>
                  <a:srgbClr val="7030A0"/>
                </a:solidFill>
              </a:rPr>
              <a:t>CITTADINANZA COSMOPOLITA</a:t>
            </a:r>
            <a:r>
              <a:rPr lang="it-IT" dirty="0"/>
              <a:t>:</a:t>
            </a:r>
          </a:p>
          <a:p>
            <a:pPr algn="l">
              <a:buFontTx/>
              <a:buChar char="-"/>
            </a:pPr>
            <a:r>
              <a:rPr lang="it-IT" dirty="0"/>
              <a:t>Società civile globale (movimenti pacifisti, movimenti ambientalisti…)</a:t>
            </a:r>
          </a:p>
          <a:p>
            <a:pPr algn="l">
              <a:buFontTx/>
              <a:buChar char="-"/>
            </a:pPr>
            <a:r>
              <a:rPr lang="it-IT" dirty="0"/>
              <a:t>Democrazia cosmopolita (prospettiva di una istituzione che organizzi delle elezioni globali che diano voce a tutti nella definizione delle pratiche delle organizzazioni internazionali)</a:t>
            </a:r>
          </a:p>
          <a:p>
            <a:endParaRPr lang="it-IT" dirty="0"/>
          </a:p>
        </p:txBody>
      </p:sp>
    </p:spTree>
    <p:extLst>
      <p:ext uri="{BB962C8B-B14F-4D97-AF65-F5344CB8AC3E}">
        <p14:creationId xmlns:p14="http://schemas.microsoft.com/office/powerpoint/2010/main" val="954576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A2BFBB-90C8-4571-87F8-AF0DE210C6B5}"/>
              </a:ext>
            </a:extLst>
          </p:cNvPr>
          <p:cNvSpPr>
            <a:spLocks noGrp="1"/>
          </p:cNvSpPr>
          <p:nvPr>
            <p:ph type="title"/>
          </p:nvPr>
        </p:nvSpPr>
        <p:spPr/>
        <p:txBody>
          <a:bodyPr/>
          <a:lstStyle/>
          <a:p>
            <a:pPr algn="ctr"/>
            <a:r>
              <a:rPr lang="it-IT" dirty="0"/>
              <a:t>GEOGRAFIA ELETTORALE</a:t>
            </a:r>
          </a:p>
        </p:txBody>
      </p:sp>
      <p:sp>
        <p:nvSpPr>
          <p:cNvPr id="3" name="Segnaposto contenuto 2">
            <a:extLst>
              <a:ext uri="{FF2B5EF4-FFF2-40B4-BE49-F238E27FC236}">
                <a16:creationId xmlns:a16="http://schemas.microsoft.com/office/drawing/2014/main" id="{20DAD0C6-561E-418F-B917-229F71293C3B}"/>
              </a:ext>
            </a:extLst>
          </p:cNvPr>
          <p:cNvSpPr>
            <a:spLocks noGrp="1"/>
          </p:cNvSpPr>
          <p:nvPr>
            <p:ph idx="1"/>
          </p:nvPr>
        </p:nvSpPr>
        <p:spPr/>
        <p:txBody>
          <a:bodyPr>
            <a:normAutofit fontScale="92500" lnSpcReduction="20000"/>
          </a:bodyPr>
          <a:lstStyle/>
          <a:p>
            <a:r>
              <a:rPr lang="it-IT" dirty="0"/>
              <a:t>Settore molto dinamico della Geografia Politica</a:t>
            </a:r>
          </a:p>
          <a:p>
            <a:r>
              <a:rPr lang="it-IT" dirty="0"/>
              <a:t>Analizza la pratica e l’organizzazione delle competizioni elettorali</a:t>
            </a:r>
          </a:p>
          <a:p>
            <a:r>
              <a:rPr lang="it-IT" dirty="0"/>
              <a:t>Le elezioni differiscono da Stato a Stato, ma in generale prevedono un voto elettorale nel quale una parte della cittadinanza esprime la propria preferenza riguardo alla rappresentanza politica</a:t>
            </a:r>
          </a:p>
          <a:p>
            <a:r>
              <a:rPr lang="it-IT" dirty="0"/>
              <a:t>Il sistema di voto è di solito costruito su unità territoriali, la cui distribuzione può giocare un ruolo significativo sul risultato</a:t>
            </a:r>
          </a:p>
          <a:p>
            <a:r>
              <a:rPr lang="it-IT" dirty="0"/>
              <a:t>Il nesso tra territorio e polisca ha fornito terreno fertile per i geografi politici e molte ricerche si occupano degli aspetti spaziali delle elezioni.</a:t>
            </a:r>
          </a:p>
        </p:txBody>
      </p:sp>
    </p:spTree>
    <p:extLst>
      <p:ext uri="{BB962C8B-B14F-4D97-AF65-F5344CB8AC3E}">
        <p14:creationId xmlns:p14="http://schemas.microsoft.com/office/powerpoint/2010/main" val="3798590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A2BFBB-90C8-4571-87F8-AF0DE210C6B5}"/>
              </a:ext>
            </a:extLst>
          </p:cNvPr>
          <p:cNvSpPr>
            <a:spLocks noGrp="1"/>
          </p:cNvSpPr>
          <p:nvPr>
            <p:ph type="title"/>
          </p:nvPr>
        </p:nvSpPr>
        <p:spPr/>
        <p:txBody>
          <a:bodyPr/>
          <a:lstStyle/>
          <a:p>
            <a:pPr algn="ctr"/>
            <a:r>
              <a:rPr lang="it-IT" dirty="0"/>
              <a:t>GEOGRAFIA ELETTORALE</a:t>
            </a:r>
          </a:p>
        </p:txBody>
      </p:sp>
      <p:sp>
        <p:nvSpPr>
          <p:cNvPr id="3" name="Segnaposto contenuto 2">
            <a:extLst>
              <a:ext uri="{FF2B5EF4-FFF2-40B4-BE49-F238E27FC236}">
                <a16:creationId xmlns:a16="http://schemas.microsoft.com/office/drawing/2014/main" id="{20DAD0C6-561E-418F-B917-229F71293C3B}"/>
              </a:ext>
            </a:extLst>
          </p:cNvPr>
          <p:cNvSpPr>
            <a:spLocks noGrp="1"/>
          </p:cNvSpPr>
          <p:nvPr>
            <p:ph idx="1"/>
          </p:nvPr>
        </p:nvSpPr>
        <p:spPr>
          <a:xfrm>
            <a:off x="215757" y="1931542"/>
            <a:ext cx="11763910" cy="4881834"/>
          </a:xfrm>
        </p:spPr>
        <p:txBody>
          <a:bodyPr>
            <a:normAutofit/>
          </a:bodyPr>
          <a:lstStyle/>
          <a:p>
            <a:pPr algn="l"/>
            <a:r>
              <a:rPr lang="it-IT" dirty="0"/>
              <a:t>Primo esempio di Geografia Elettorale è l’opera del francese </a:t>
            </a:r>
            <a:r>
              <a:rPr lang="it-IT" dirty="0">
                <a:solidFill>
                  <a:srgbClr val="FF0000"/>
                </a:solidFill>
              </a:rPr>
              <a:t>André Siegfred </a:t>
            </a:r>
            <a:r>
              <a:rPr lang="it-IT" dirty="0"/>
              <a:t>(1875-1959) sui comportamenti di voto: la geografia fisica, economica e culturale dei distretti viene vista come una cornice strutturale in grado di definire le priorità politiche degli elettori.</a:t>
            </a:r>
          </a:p>
          <a:p>
            <a:pPr algn="l"/>
            <a:r>
              <a:rPr lang="it-IT" dirty="0"/>
              <a:t>Atteggiamento troppo determinista.</a:t>
            </a:r>
          </a:p>
          <a:p>
            <a:pPr algn="l"/>
            <a:r>
              <a:rPr lang="it-IT" dirty="0">
                <a:solidFill>
                  <a:srgbClr val="92D050"/>
                </a:solidFill>
              </a:rPr>
              <a:t>Nel XX sec. due tendenze</a:t>
            </a:r>
            <a:r>
              <a:rPr lang="it-IT" dirty="0"/>
              <a:t>:</a:t>
            </a:r>
          </a:p>
          <a:p>
            <a:pPr marL="514350" indent="-514350">
              <a:buAutoNum type="arabicParenR"/>
            </a:pPr>
            <a:r>
              <a:rPr lang="it-IT" dirty="0"/>
              <a:t>Approccio più empirico e basato sulle ricerche sul campo, che cercava di misurare il comportamento degli elettori.</a:t>
            </a:r>
          </a:p>
          <a:p>
            <a:pPr marL="514350" indent="-514350">
              <a:buAutoNum type="arabicParenR"/>
            </a:pPr>
            <a:r>
              <a:rPr lang="it-IT" dirty="0"/>
              <a:t>Attenzione sull’analisi delle geografie della rappresentanza, analizzando il modo in cui l’organizzazione spaziale delle elezioni può servire ad influenzare i risultati</a:t>
            </a:r>
          </a:p>
          <a:p>
            <a:pPr marL="514350" indent="-514350">
              <a:buAutoNum type="arabicParenR"/>
            </a:pPr>
            <a:endParaRPr lang="it-IT" dirty="0"/>
          </a:p>
        </p:txBody>
      </p:sp>
    </p:spTree>
    <p:extLst>
      <p:ext uri="{BB962C8B-B14F-4D97-AF65-F5344CB8AC3E}">
        <p14:creationId xmlns:p14="http://schemas.microsoft.com/office/powerpoint/2010/main" val="2392542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7DE393-E716-489E-8CD3-6F1281AFF7A9}"/>
              </a:ext>
            </a:extLst>
          </p:cNvPr>
          <p:cNvSpPr>
            <a:spLocks noGrp="1"/>
          </p:cNvSpPr>
          <p:nvPr>
            <p:ph type="title"/>
          </p:nvPr>
        </p:nvSpPr>
        <p:spPr/>
        <p:txBody>
          <a:bodyPr/>
          <a:lstStyle/>
          <a:p>
            <a:pPr algn="ctr"/>
            <a:r>
              <a:rPr lang="it-IT" dirty="0"/>
              <a:t>APPROCCIO EMPIRICO e COMPORTAMENTO DEGLI ELETTORI</a:t>
            </a:r>
          </a:p>
        </p:txBody>
      </p:sp>
      <p:sp>
        <p:nvSpPr>
          <p:cNvPr id="3" name="Segnaposto contenuto 2">
            <a:extLst>
              <a:ext uri="{FF2B5EF4-FFF2-40B4-BE49-F238E27FC236}">
                <a16:creationId xmlns:a16="http://schemas.microsoft.com/office/drawing/2014/main" id="{427C3898-502A-40E5-8F1E-D27FC8792064}"/>
              </a:ext>
            </a:extLst>
          </p:cNvPr>
          <p:cNvSpPr>
            <a:spLocks noGrp="1"/>
          </p:cNvSpPr>
          <p:nvPr>
            <p:ph idx="1"/>
          </p:nvPr>
        </p:nvSpPr>
        <p:spPr>
          <a:xfrm>
            <a:off x="318499" y="2276872"/>
            <a:ext cx="11609798" cy="4581128"/>
          </a:xfrm>
        </p:spPr>
        <p:txBody>
          <a:bodyPr>
            <a:normAutofit/>
          </a:bodyPr>
          <a:lstStyle/>
          <a:p>
            <a:pPr algn="l"/>
            <a:r>
              <a:rPr lang="it-IT" dirty="0"/>
              <a:t>Anni ’50 e ‘60: disponibilità dati numerici = creazione modelli e proiezioni delle tendenze di voto.</a:t>
            </a:r>
          </a:p>
          <a:p>
            <a:pPr algn="l"/>
            <a:endParaRPr lang="it-IT" i="1" dirty="0"/>
          </a:p>
          <a:p>
            <a:pPr algn="l"/>
            <a:r>
              <a:rPr lang="it-IT" i="1" dirty="0">
                <a:solidFill>
                  <a:srgbClr val="00B0F0"/>
                </a:solidFill>
              </a:rPr>
              <a:t>Neighbourhood effect </a:t>
            </a:r>
            <a:r>
              <a:rPr lang="it-IT" dirty="0"/>
              <a:t>(effetto vicinato): cornice esplicativa del comportamento degli elettori secondo la quale  </a:t>
            </a:r>
            <a:r>
              <a:rPr lang="it-IT" dirty="0">
                <a:solidFill>
                  <a:srgbClr val="92D050"/>
                </a:solidFill>
              </a:rPr>
              <a:t>le interazioni sociali locali</a:t>
            </a:r>
            <a:r>
              <a:rPr lang="it-IT" dirty="0"/>
              <a:t> influenzano i comportamenti di voto</a:t>
            </a:r>
          </a:p>
          <a:p>
            <a:pPr algn="l"/>
            <a:r>
              <a:rPr lang="it-IT" dirty="0"/>
              <a:t>Critiche all’approccio positivista: mancanza collegamento con la teoria sociale.</a:t>
            </a:r>
          </a:p>
          <a:p>
            <a:pPr algn="l"/>
            <a:r>
              <a:rPr lang="it-IT" dirty="0"/>
              <a:t>Negli ultimi anni gli studi sui comportamenti di voto hanno utilizzato una vasta gamma di metodologie qualitative</a:t>
            </a:r>
          </a:p>
        </p:txBody>
      </p:sp>
      <p:sp>
        <p:nvSpPr>
          <p:cNvPr id="4" name="Freccia in giù 3">
            <a:extLst>
              <a:ext uri="{FF2B5EF4-FFF2-40B4-BE49-F238E27FC236}">
                <a16:creationId xmlns:a16="http://schemas.microsoft.com/office/drawing/2014/main" id="{F75777BA-040E-4680-AA9C-382768BCA8FD}"/>
              </a:ext>
            </a:extLst>
          </p:cNvPr>
          <p:cNvSpPr/>
          <p:nvPr/>
        </p:nvSpPr>
        <p:spPr>
          <a:xfrm>
            <a:off x="4965157" y="3104964"/>
            <a:ext cx="504056" cy="648072"/>
          </a:xfrm>
          <a:prstGeom prst="down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914467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A99195-19C9-4A5F-A05F-63673C603EDE}"/>
              </a:ext>
            </a:extLst>
          </p:cNvPr>
          <p:cNvSpPr>
            <a:spLocks noGrp="1"/>
          </p:cNvSpPr>
          <p:nvPr>
            <p:ph type="title"/>
          </p:nvPr>
        </p:nvSpPr>
        <p:spPr/>
        <p:txBody>
          <a:bodyPr/>
          <a:lstStyle/>
          <a:p>
            <a:pPr algn="ctr"/>
            <a:r>
              <a:rPr lang="it-IT" dirty="0"/>
              <a:t>PROGETTO ILLUMINISTA</a:t>
            </a:r>
          </a:p>
        </p:txBody>
      </p:sp>
      <p:sp>
        <p:nvSpPr>
          <p:cNvPr id="3" name="Segnaposto contenuto 2">
            <a:extLst>
              <a:ext uri="{FF2B5EF4-FFF2-40B4-BE49-F238E27FC236}">
                <a16:creationId xmlns:a16="http://schemas.microsoft.com/office/drawing/2014/main" id="{7609551A-2395-496E-9974-EA2AFC7AA54D}"/>
              </a:ext>
            </a:extLst>
          </p:cNvPr>
          <p:cNvSpPr>
            <a:spLocks noGrp="1"/>
          </p:cNvSpPr>
          <p:nvPr>
            <p:ph idx="1"/>
          </p:nvPr>
        </p:nvSpPr>
        <p:spPr/>
        <p:txBody>
          <a:bodyPr>
            <a:normAutofit lnSpcReduction="10000"/>
          </a:bodyPr>
          <a:lstStyle/>
          <a:p>
            <a:pPr algn="l"/>
            <a:r>
              <a:rPr lang="it-IT" dirty="0"/>
              <a:t>Movimento che attribuisce valore alla razionalità ed all’intelletto umano, piuttosto che alla osservanza religiosa e alla superstizione, istituendo un </a:t>
            </a:r>
            <a:r>
              <a:rPr lang="it-IT" dirty="0">
                <a:solidFill>
                  <a:srgbClr val="FF3399"/>
                </a:solidFill>
              </a:rPr>
              <a:t>sistema filosofico di riferimento per i cambiamenti ed i progressi sociali in atto.</a:t>
            </a:r>
          </a:p>
          <a:p>
            <a:pPr algn="l"/>
            <a:r>
              <a:rPr lang="it-IT" dirty="0"/>
              <a:t>Diderot, Voltaire ecc.</a:t>
            </a:r>
          </a:p>
          <a:p>
            <a:pPr algn="l"/>
            <a:r>
              <a:rPr lang="it-IT" dirty="0"/>
              <a:t>Ragione e Razionalità = visioni dominanti del mondo</a:t>
            </a:r>
          </a:p>
          <a:p>
            <a:pPr algn="l"/>
            <a:r>
              <a:rPr lang="it-IT" dirty="0"/>
              <a:t>Progresso sociale e scientifico</a:t>
            </a:r>
          </a:p>
          <a:p>
            <a:pPr algn="l"/>
            <a:r>
              <a:rPr lang="it-IT" dirty="0"/>
              <a:t>Molti autori sostengono che il progetto abbia cominciato a vacillare alla fine del XX sec.</a:t>
            </a:r>
          </a:p>
        </p:txBody>
      </p:sp>
    </p:spTree>
    <p:extLst>
      <p:ext uri="{BB962C8B-B14F-4D97-AF65-F5344CB8AC3E}">
        <p14:creationId xmlns:p14="http://schemas.microsoft.com/office/powerpoint/2010/main" val="950268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7DE393-E716-489E-8CD3-6F1281AFF7A9}"/>
              </a:ext>
            </a:extLst>
          </p:cNvPr>
          <p:cNvSpPr>
            <a:spLocks noGrp="1"/>
          </p:cNvSpPr>
          <p:nvPr>
            <p:ph type="title"/>
          </p:nvPr>
        </p:nvSpPr>
        <p:spPr/>
        <p:txBody>
          <a:bodyPr/>
          <a:lstStyle/>
          <a:p>
            <a:pPr algn="ctr"/>
            <a:r>
              <a:rPr lang="it-IT" dirty="0"/>
              <a:t>APPROCCIO EMPIRICO e COMPORTAMENTO DEGLI ELETTORI</a:t>
            </a:r>
          </a:p>
        </p:txBody>
      </p:sp>
      <p:sp>
        <p:nvSpPr>
          <p:cNvPr id="3" name="Segnaposto contenuto 2">
            <a:extLst>
              <a:ext uri="{FF2B5EF4-FFF2-40B4-BE49-F238E27FC236}">
                <a16:creationId xmlns:a16="http://schemas.microsoft.com/office/drawing/2014/main" id="{427C3898-502A-40E5-8F1E-D27FC8792064}"/>
              </a:ext>
            </a:extLst>
          </p:cNvPr>
          <p:cNvSpPr>
            <a:spLocks noGrp="1"/>
          </p:cNvSpPr>
          <p:nvPr>
            <p:ph idx="1"/>
          </p:nvPr>
        </p:nvSpPr>
        <p:spPr>
          <a:xfrm>
            <a:off x="349321" y="2291136"/>
            <a:ext cx="11733088" cy="4566863"/>
          </a:xfrm>
        </p:spPr>
        <p:txBody>
          <a:bodyPr>
            <a:normAutofit/>
          </a:bodyPr>
          <a:lstStyle/>
          <a:p>
            <a:pPr algn="l"/>
            <a:r>
              <a:rPr lang="it-IT" dirty="0"/>
              <a:t>Gli approcci teorici e metodologici hanno contribuito a migliorare ka comprensione della </a:t>
            </a:r>
            <a:r>
              <a:rPr lang="it-IT" dirty="0">
                <a:solidFill>
                  <a:srgbClr val="0070C0"/>
                </a:solidFill>
              </a:rPr>
              <a:t>interazione tra dinamiche spaziali e comportamenti di voto</a:t>
            </a:r>
          </a:p>
          <a:p>
            <a:pPr algn="l"/>
            <a:endParaRPr lang="it-IT" dirty="0">
              <a:solidFill>
                <a:srgbClr val="FFFF00"/>
              </a:solidFill>
            </a:endParaRPr>
          </a:p>
          <a:p>
            <a:pPr algn="l"/>
            <a:r>
              <a:rPr lang="it-IT" dirty="0">
                <a:solidFill>
                  <a:srgbClr val="00B050"/>
                </a:solidFill>
              </a:rPr>
              <a:t>Collegamento tra concetti di territorio e </a:t>
            </a:r>
            <a:r>
              <a:rPr lang="it-IT" i="1" dirty="0">
                <a:solidFill>
                  <a:srgbClr val="00B050"/>
                </a:solidFill>
              </a:rPr>
              <a:t>human agency</a:t>
            </a:r>
          </a:p>
          <a:p>
            <a:pPr algn="l"/>
            <a:endParaRPr lang="it-IT" i="1" dirty="0">
              <a:solidFill>
                <a:srgbClr val="00B050"/>
              </a:solidFill>
            </a:endParaRPr>
          </a:p>
          <a:p>
            <a:pPr algn="l"/>
            <a:r>
              <a:rPr lang="it-IT" dirty="0"/>
              <a:t>Attenzione al </a:t>
            </a:r>
            <a:r>
              <a:rPr lang="it-IT" dirty="0">
                <a:solidFill>
                  <a:srgbClr val="7030A0"/>
                </a:solidFill>
              </a:rPr>
              <a:t>Territorio visto come costruito socialmente</a:t>
            </a:r>
            <a:r>
              <a:rPr lang="it-IT" dirty="0"/>
              <a:t>,  concentrandosi sul ruolo svolto dagli attori (</a:t>
            </a:r>
            <a:r>
              <a:rPr lang="it-IT" i="1" dirty="0">
                <a:solidFill>
                  <a:srgbClr val="FF9900"/>
                </a:solidFill>
              </a:rPr>
              <a:t>Human agents</a:t>
            </a:r>
            <a:r>
              <a:rPr lang="it-IT" i="1" dirty="0"/>
              <a:t>) </a:t>
            </a:r>
            <a:r>
              <a:rPr lang="it-IT" dirty="0"/>
              <a:t>nel continuo processo di produzione del territorio</a:t>
            </a:r>
          </a:p>
        </p:txBody>
      </p:sp>
      <p:sp>
        <p:nvSpPr>
          <p:cNvPr id="4" name="Freccia in giù 3">
            <a:extLst>
              <a:ext uri="{FF2B5EF4-FFF2-40B4-BE49-F238E27FC236}">
                <a16:creationId xmlns:a16="http://schemas.microsoft.com/office/drawing/2014/main" id="{F75777BA-040E-4680-AA9C-382768BCA8FD}"/>
              </a:ext>
            </a:extLst>
          </p:cNvPr>
          <p:cNvSpPr/>
          <p:nvPr/>
        </p:nvSpPr>
        <p:spPr>
          <a:xfrm>
            <a:off x="5218956" y="3436706"/>
            <a:ext cx="504056" cy="648072"/>
          </a:xfrm>
          <a:prstGeom prst="down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Freccia in giù 4">
            <a:extLst>
              <a:ext uri="{FF2B5EF4-FFF2-40B4-BE49-F238E27FC236}">
                <a16:creationId xmlns:a16="http://schemas.microsoft.com/office/drawing/2014/main" id="{C4B1B11D-B6BB-47A6-9C8E-4BD15B9BEA70}"/>
              </a:ext>
            </a:extLst>
          </p:cNvPr>
          <p:cNvSpPr/>
          <p:nvPr/>
        </p:nvSpPr>
        <p:spPr>
          <a:xfrm>
            <a:off x="5218956" y="4542680"/>
            <a:ext cx="504056" cy="648072"/>
          </a:xfrm>
          <a:prstGeom prst="down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486706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7DE393-E716-489E-8CD3-6F1281AFF7A9}"/>
              </a:ext>
            </a:extLst>
          </p:cNvPr>
          <p:cNvSpPr>
            <a:spLocks noGrp="1"/>
          </p:cNvSpPr>
          <p:nvPr>
            <p:ph type="title"/>
          </p:nvPr>
        </p:nvSpPr>
        <p:spPr/>
        <p:txBody>
          <a:bodyPr/>
          <a:lstStyle/>
          <a:p>
            <a:pPr algn="ctr"/>
            <a:r>
              <a:rPr lang="it-IT" dirty="0"/>
              <a:t>APPROCCIO EMPIRICO e COMPORTAMENTO DEGLI ELETTORI</a:t>
            </a:r>
          </a:p>
        </p:txBody>
      </p:sp>
      <p:sp>
        <p:nvSpPr>
          <p:cNvPr id="3" name="Segnaposto contenuto 2">
            <a:extLst>
              <a:ext uri="{FF2B5EF4-FFF2-40B4-BE49-F238E27FC236}">
                <a16:creationId xmlns:a16="http://schemas.microsoft.com/office/drawing/2014/main" id="{427C3898-502A-40E5-8F1E-D27FC8792064}"/>
              </a:ext>
            </a:extLst>
          </p:cNvPr>
          <p:cNvSpPr>
            <a:spLocks noGrp="1"/>
          </p:cNvSpPr>
          <p:nvPr>
            <p:ph idx="1"/>
          </p:nvPr>
        </p:nvSpPr>
        <p:spPr>
          <a:xfrm>
            <a:off x="616449" y="2373330"/>
            <a:ext cx="11938571" cy="4484670"/>
          </a:xfrm>
        </p:spPr>
        <p:txBody>
          <a:bodyPr>
            <a:normAutofit/>
          </a:bodyPr>
          <a:lstStyle/>
          <a:p>
            <a:pPr algn="l"/>
            <a:r>
              <a:rPr lang="it-IT" dirty="0"/>
              <a:t>Tra i tanti, </a:t>
            </a:r>
            <a:r>
              <a:rPr lang="it-IT" dirty="0">
                <a:solidFill>
                  <a:srgbClr val="7030A0"/>
                </a:solidFill>
              </a:rPr>
              <a:t>John Agnew </a:t>
            </a:r>
            <a:r>
              <a:rPr lang="it-IT" dirty="0"/>
              <a:t>(uno dei massimi geografi politici contemporanei) ha effettuato uno studio sulle preferenze elettorali e sulla formazione dei partiti politici in Italia (1996)</a:t>
            </a:r>
          </a:p>
          <a:p>
            <a:pPr algn="l"/>
            <a:r>
              <a:rPr lang="it-IT" dirty="0"/>
              <a:t>Analizza </a:t>
            </a:r>
            <a:r>
              <a:rPr lang="it-IT" dirty="0">
                <a:solidFill>
                  <a:srgbClr val="92D050"/>
                </a:solidFill>
              </a:rPr>
              <a:t>l’importanza del contesto nel comportamento di voto alla scala locale </a:t>
            </a:r>
            <a:r>
              <a:rPr lang="it-IT" dirty="0"/>
              <a:t>(Nord, Sud ecc.), ma va oltre:</a:t>
            </a:r>
          </a:p>
          <a:p>
            <a:pPr algn="l"/>
            <a:r>
              <a:rPr lang="it-IT" dirty="0"/>
              <a:t>Sostiene che il contesto sia importante soprattutto quando «</a:t>
            </a:r>
            <a:r>
              <a:rPr lang="it-IT" dirty="0">
                <a:solidFill>
                  <a:srgbClr val="FF3399"/>
                </a:solidFill>
              </a:rPr>
              <a:t>il territorio, a diverse scale geografiche, viene utilizzato come strategia retorica da parte dei partiti, come culla per i processi di influenza dei comportamenti e come elemento della geografia politica delle scelte elettorali</a:t>
            </a:r>
            <a:r>
              <a:rPr lang="it-IT" dirty="0"/>
              <a:t>» (Agnew, 1996)</a:t>
            </a:r>
          </a:p>
          <a:p>
            <a:pPr algn="l"/>
            <a:endParaRPr lang="it-IT" dirty="0"/>
          </a:p>
          <a:p>
            <a:pPr algn="l"/>
            <a:endParaRPr lang="it-IT" dirty="0"/>
          </a:p>
        </p:txBody>
      </p:sp>
    </p:spTree>
    <p:extLst>
      <p:ext uri="{BB962C8B-B14F-4D97-AF65-F5344CB8AC3E}">
        <p14:creationId xmlns:p14="http://schemas.microsoft.com/office/powerpoint/2010/main" val="2914340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7DE393-E716-489E-8CD3-6F1281AFF7A9}"/>
              </a:ext>
            </a:extLst>
          </p:cNvPr>
          <p:cNvSpPr>
            <a:spLocks noGrp="1"/>
          </p:cNvSpPr>
          <p:nvPr>
            <p:ph type="title"/>
          </p:nvPr>
        </p:nvSpPr>
        <p:spPr/>
        <p:txBody>
          <a:bodyPr/>
          <a:lstStyle/>
          <a:p>
            <a:pPr algn="ctr"/>
            <a:r>
              <a:rPr lang="it-IT" dirty="0"/>
              <a:t>APPROCCIO EMPIRICO e COMPORTAMENTO DEGLI ELETTORI</a:t>
            </a:r>
          </a:p>
        </p:txBody>
      </p:sp>
      <p:sp>
        <p:nvSpPr>
          <p:cNvPr id="3" name="Segnaposto contenuto 2">
            <a:extLst>
              <a:ext uri="{FF2B5EF4-FFF2-40B4-BE49-F238E27FC236}">
                <a16:creationId xmlns:a16="http://schemas.microsoft.com/office/drawing/2014/main" id="{427C3898-502A-40E5-8F1E-D27FC8792064}"/>
              </a:ext>
            </a:extLst>
          </p:cNvPr>
          <p:cNvSpPr>
            <a:spLocks noGrp="1"/>
          </p:cNvSpPr>
          <p:nvPr>
            <p:ph idx="1"/>
          </p:nvPr>
        </p:nvSpPr>
        <p:spPr>
          <a:xfrm>
            <a:off x="256854" y="2260314"/>
            <a:ext cx="11229654" cy="4597685"/>
          </a:xfrm>
        </p:spPr>
        <p:txBody>
          <a:bodyPr>
            <a:normAutofit/>
          </a:bodyPr>
          <a:lstStyle/>
          <a:p>
            <a:pPr algn="l"/>
            <a:r>
              <a:rPr lang="it-IT" dirty="0"/>
              <a:t>Oggi si sta sviluppando un approccio maggiormente qualitativo</a:t>
            </a:r>
          </a:p>
          <a:p>
            <a:pPr algn="l"/>
            <a:r>
              <a:rPr lang="it-IT" dirty="0"/>
              <a:t>Rapporto crescente tra </a:t>
            </a:r>
            <a:r>
              <a:rPr lang="it-IT" dirty="0">
                <a:solidFill>
                  <a:srgbClr val="FF3399"/>
                </a:solidFill>
              </a:rPr>
              <a:t>geografia politica e antropologia politica</a:t>
            </a:r>
            <a:r>
              <a:rPr lang="it-IT" dirty="0"/>
              <a:t>: ad es gli studi di Douglas Holmes sulla crescita correnti estremiste nazionaliste nell’Europa occidentale (2000)</a:t>
            </a:r>
          </a:p>
          <a:p>
            <a:pPr algn="l"/>
            <a:r>
              <a:rPr lang="it-IT" dirty="0">
                <a:solidFill>
                  <a:srgbClr val="92D050"/>
                </a:solidFill>
              </a:rPr>
              <a:t>L’approccio etnografico </a:t>
            </a:r>
            <a:r>
              <a:rPr lang="it-IT" dirty="0"/>
              <a:t>utilizzato, permette di sottolineare l’importanza delle testimonianze, individuali e collettive, nel far emergere i molteplici fattori sociali, economici e culturali che determinano l’appartenenza politica </a:t>
            </a:r>
          </a:p>
          <a:p>
            <a:pPr algn="l"/>
            <a:endParaRPr lang="it-IT" dirty="0"/>
          </a:p>
        </p:txBody>
      </p:sp>
    </p:spTree>
    <p:extLst>
      <p:ext uri="{BB962C8B-B14F-4D97-AF65-F5344CB8AC3E}">
        <p14:creationId xmlns:p14="http://schemas.microsoft.com/office/powerpoint/2010/main" val="662317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3D5D00-EAC3-483F-B6A9-CF422E04D6CE}"/>
              </a:ext>
            </a:extLst>
          </p:cNvPr>
          <p:cNvSpPr>
            <a:spLocks noGrp="1"/>
          </p:cNvSpPr>
          <p:nvPr>
            <p:ph type="title"/>
          </p:nvPr>
        </p:nvSpPr>
        <p:spPr/>
        <p:txBody>
          <a:bodyPr/>
          <a:lstStyle/>
          <a:p>
            <a:pPr algn="ctr"/>
            <a:r>
              <a:rPr lang="it-IT" dirty="0"/>
              <a:t>GEOGRAFIE DELLA RAPPRESENTANZA</a:t>
            </a:r>
          </a:p>
        </p:txBody>
      </p:sp>
      <p:sp>
        <p:nvSpPr>
          <p:cNvPr id="3" name="Segnaposto contenuto 2">
            <a:extLst>
              <a:ext uri="{FF2B5EF4-FFF2-40B4-BE49-F238E27FC236}">
                <a16:creationId xmlns:a16="http://schemas.microsoft.com/office/drawing/2014/main" id="{CD26CD8E-77FE-4BA6-8E01-AE3B465235E7}"/>
              </a:ext>
            </a:extLst>
          </p:cNvPr>
          <p:cNvSpPr>
            <a:spLocks noGrp="1"/>
          </p:cNvSpPr>
          <p:nvPr>
            <p:ph idx="1"/>
          </p:nvPr>
        </p:nvSpPr>
        <p:spPr/>
        <p:txBody>
          <a:bodyPr>
            <a:normAutofit lnSpcReduction="10000"/>
          </a:bodyPr>
          <a:lstStyle/>
          <a:p>
            <a:pPr algn="l"/>
            <a:r>
              <a:rPr lang="it-IT" dirty="0"/>
              <a:t>Aspetti spaziali delle elezioni</a:t>
            </a:r>
          </a:p>
          <a:p>
            <a:pPr algn="l"/>
            <a:r>
              <a:rPr lang="it-IT" dirty="0"/>
              <a:t>Ogni sistema elettorale uninominale al mondo (esclusi Israele e Olanda) divide il proprio elettorato in collegi definiti su base territoriale</a:t>
            </a:r>
          </a:p>
          <a:p>
            <a:pPr algn="l"/>
            <a:r>
              <a:rPr lang="it-IT" dirty="0"/>
              <a:t>I collegi non rappresentano territori naturali o predeterminati, ma vengono costituiti nel tempo e continuamente revisionati</a:t>
            </a:r>
          </a:p>
          <a:p>
            <a:pPr algn="l"/>
            <a:r>
              <a:rPr lang="it-IT" dirty="0"/>
              <a:t>Fattori che possono modificare i confini dei collegi elettorali: diminuzione popolazione, nascita nuove città, consistenti flussi migratoti</a:t>
            </a:r>
          </a:p>
        </p:txBody>
      </p:sp>
    </p:spTree>
    <p:extLst>
      <p:ext uri="{BB962C8B-B14F-4D97-AF65-F5344CB8AC3E}">
        <p14:creationId xmlns:p14="http://schemas.microsoft.com/office/powerpoint/2010/main" val="1908339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3D5D00-EAC3-483F-B6A9-CF422E04D6CE}"/>
              </a:ext>
            </a:extLst>
          </p:cNvPr>
          <p:cNvSpPr>
            <a:spLocks noGrp="1"/>
          </p:cNvSpPr>
          <p:nvPr>
            <p:ph type="title"/>
          </p:nvPr>
        </p:nvSpPr>
        <p:spPr/>
        <p:txBody>
          <a:bodyPr/>
          <a:lstStyle/>
          <a:p>
            <a:pPr algn="ctr"/>
            <a:r>
              <a:rPr lang="it-IT" dirty="0"/>
              <a:t>GEOGRAFIE DELLA RAPPRESENTANZA</a:t>
            </a:r>
          </a:p>
        </p:txBody>
      </p:sp>
      <p:sp>
        <p:nvSpPr>
          <p:cNvPr id="3" name="Segnaposto contenuto 2">
            <a:extLst>
              <a:ext uri="{FF2B5EF4-FFF2-40B4-BE49-F238E27FC236}">
                <a16:creationId xmlns:a16="http://schemas.microsoft.com/office/drawing/2014/main" id="{CD26CD8E-77FE-4BA6-8E01-AE3B465235E7}"/>
              </a:ext>
            </a:extLst>
          </p:cNvPr>
          <p:cNvSpPr>
            <a:spLocks noGrp="1"/>
          </p:cNvSpPr>
          <p:nvPr>
            <p:ph idx="1"/>
          </p:nvPr>
        </p:nvSpPr>
        <p:spPr>
          <a:xfrm>
            <a:off x="308225" y="2114108"/>
            <a:ext cx="11743362" cy="4411236"/>
          </a:xfrm>
        </p:spPr>
        <p:txBody>
          <a:bodyPr>
            <a:normAutofit/>
          </a:bodyPr>
          <a:lstStyle/>
          <a:p>
            <a:pPr algn="l"/>
            <a:r>
              <a:rPr lang="it-IT" dirty="0"/>
              <a:t>Così come la scelta del sistema elettorale può favorire certi partiti rispetto ad altri, anche il disegno dei collegi elettorali può influenzare le elezioni</a:t>
            </a:r>
          </a:p>
          <a:p>
            <a:pPr algn="l"/>
            <a:r>
              <a:rPr lang="it-IT" dirty="0"/>
              <a:t>Esempio fittizio: Stato costituito da 4 città, 4000 abitanti, due partiti politici e due collegi:</a:t>
            </a:r>
          </a:p>
          <a:p>
            <a:pPr algn="l"/>
            <a:r>
              <a:rPr lang="it-IT" dirty="0"/>
              <a:t>Prima ipotesi: il partito A vince nel collegio che comprende Habourville e Newtown, mentre il partito B vince nel secondo collegio che comprende Port Seaview e Mount Pleasant.</a:t>
            </a:r>
          </a:p>
          <a:p>
            <a:pPr algn="l"/>
            <a:r>
              <a:rPr lang="it-IT" dirty="0"/>
              <a:t>Seconda ipotesi: se la suddivisione del territorio in collegi venisse modificata, il partito A vincerebbe in entrambi i collegi</a:t>
            </a:r>
          </a:p>
        </p:txBody>
      </p:sp>
    </p:spTree>
    <p:extLst>
      <p:ext uri="{BB962C8B-B14F-4D97-AF65-F5344CB8AC3E}">
        <p14:creationId xmlns:p14="http://schemas.microsoft.com/office/powerpoint/2010/main" val="4195940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9F0EB8-3ACD-4E4A-8D18-479C863CC151}"/>
              </a:ext>
            </a:extLst>
          </p:cNvPr>
          <p:cNvSpPr>
            <a:spLocks noGrp="1"/>
          </p:cNvSpPr>
          <p:nvPr>
            <p:ph type="title"/>
          </p:nvPr>
        </p:nvSpPr>
        <p:spPr/>
        <p:txBody>
          <a:bodyPr/>
          <a:lstStyle/>
          <a:p>
            <a:r>
              <a:rPr lang="it-IT" dirty="0"/>
              <a:t>COLLEGI ELETTORALI FITTIZI</a:t>
            </a:r>
          </a:p>
        </p:txBody>
      </p:sp>
      <p:pic>
        <p:nvPicPr>
          <p:cNvPr id="5" name="Segnaposto contenuto 4">
            <a:extLst>
              <a:ext uri="{FF2B5EF4-FFF2-40B4-BE49-F238E27FC236}">
                <a16:creationId xmlns:a16="http://schemas.microsoft.com/office/drawing/2014/main" id="{644B095B-9F0C-478B-AD03-19796C65685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87771" y="1556792"/>
            <a:ext cx="8816459" cy="4356000"/>
          </a:xfrm>
        </p:spPr>
      </p:pic>
    </p:spTree>
    <p:extLst>
      <p:ext uri="{BB962C8B-B14F-4D97-AF65-F5344CB8AC3E}">
        <p14:creationId xmlns:p14="http://schemas.microsoft.com/office/powerpoint/2010/main" val="1376945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D91592-C0F4-44E0-80DC-BD8ED5D0A65C}"/>
              </a:ext>
            </a:extLst>
          </p:cNvPr>
          <p:cNvSpPr>
            <a:spLocks noGrp="1"/>
          </p:cNvSpPr>
          <p:nvPr>
            <p:ph type="title"/>
          </p:nvPr>
        </p:nvSpPr>
        <p:spPr/>
        <p:txBody>
          <a:bodyPr/>
          <a:lstStyle/>
          <a:p>
            <a:r>
              <a:rPr lang="it-IT" dirty="0"/>
              <a:t>GEOGRAFIE DELLA RAPPRESENTANZA</a:t>
            </a:r>
          </a:p>
        </p:txBody>
      </p:sp>
      <p:sp>
        <p:nvSpPr>
          <p:cNvPr id="3" name="Segnaposto contenuto 2">
            <a:extLst>
              <a:ext uri="{FF2B5EF4-FFF2-40B4-BE49-F238E27FC236}">
                <a16:creationId xmlns:a16="http://schemas.microsoft.com/office/drawing/2014/main" id="{3B0F617C-8CA1-4737-917C-D7A2BEC658CD}"/>
              </a:ext>
            </a:extLst>
          </p:cNvPr>
          <p:cNvSpPr>
            <a:spLocks noGrp="1"/>
          </p:cNvSpPr>
          <p:nvPr>
            <p:ph idx="1"/>
          </p:nvPr>
        </p:nvSpPr>
        <p:spPr/>
        <p:txBody>
          <a:bodyPr/>
          <a:lstStyle/>
          <a:p>
            <a:pPr algn="l"/>
            <a:r>
              <a:rPr lang="it-IT" dirty="0"/>
              <a:t>Il disegno dei confini dei collegi elettorali è dunque un tema di grande interesse per la geografia elettorale</a:t>
            </a:r>
          </a:p>
          <a:p>
            <a:pPr algn="l"/>
            <a:r>
              <a:rPr lang="it-IT" dirty="0"/>
              <a:t>La possibilità di influenzare l’esito delle elezioni vengono descritte bene dagli esempi del </a:t>
            </a:r>
            <a:r>
              <a:rPr lang="it-IT" dirty="0">
                <a:solidFill>
                  <a:srgbClr val="FF3399"/>
                </a:solidFill>
              </a:rPr>
              <a:t>malapportioning (suddivisione del territorio in collegi non equa) e del gerrymandering</a:t>
            </a:r>
          </a:p>
          <a:p>
            <a:pPr algn="l"/>
            <a:r>
              <a:rPr lang="it-IT" dirty="0">
                <a:solidFill>
                  <a:srgbClr val="92D050"/>
                </a:solidFill>
              </a:rPr>
              <a:t>MALAPPORTIONING: disuguaglianza nella rappresentanza dovuta alle interferenze nella dimensione dei collegi = è importante quando i partiti sono due (ad es. USA)</a:t>
            </a:r>
          </a:p>
        </p:txBody>
      </p:sp>
    </p:spTree>
    <p:extLst>
      <p:ext uri="{BB962C8B-B14F-4D97-AF65-F5344CB8AC3E}">
        <p14:creationId xmlns:p14="http://schemas.microsoft.com/office/powerpoint/2010/main" val="2217698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D91592-C0F4-44E0-80DC-BD8ED5D0A65C}"/>
              </a:ext>
            </a:extLst>
          </p:cNvPr>
          <p:cNvSpPr>
            <a:spLocks noGrp="1"/>
          </p:cNvSpPr>
          <p:nvPr>
            <p:ph type="title"/>
          </p:nvPr>
        </p:nvSpPr>
        <p:spPr/>
        <p:txBody>
          <a:bodyPr/>
          <a:lstStyle/>
          <a:p>
            <a:pPr algn="ctr"/>
            <a:r>
              <a:rPr lang="it-IT" dirty="0"/>
              <a:t>MALAPPORTIONING</a:t>
            </a:r>
          </a:p>
        </p:txBody>
      </p:sp>
      <p:sp>
        <p:nvSpPr>
          <p:cNvPr id="3" name="Segnaposto contenuto 2">
            <a:extLst>
              <a:ext uri="{FF2B5EF4-FFF2-40B4-BE49-F238E27FC236}">
                <a16:creationId xmlns:a16="http://schemas.microsoft.com/office/drawing/2014/main" id="{3B0F617C-8CA1-4737-917C-D7A2BEC658CD}"/>
              </a:ext>
            </a:extLst>
          </p:cNvPr>
          <p:cNvSpPr>
            <a:spLocks noGrp="1"/>
          </p:cNvSpPr>
          <p:nvPr>
            <p:ph idx="1"/>
          </p:nvPr>
        </p:nvSpPr>
        <p:spPr>
          <a:xfrm>
            <a:off x="71919" y="2114108"/>
            <a:ext cx="12120081" cy="4743892"/>
          </a:xfrm>
        </p:spPr>
        <p:txBody>
          <a:bodyPr>
            <a:normAutofit fontScale="92500" lnSpcReduction="10000"/>
          </a:bodyPr>
          <a:lstStyle/>
          <a:p>
            <a:pPr algn="l"/>
            <a:r>
              <a:rPr lang="it-IT" dirty="0"/>
              <a:t>Se un partito (A) è prevalente nei collegi piccoli, mentre l’altro (B) in quelli più grandi, al partito A servirà un numero minore di voti per ottenere lo stesso numero di seggi.</a:t>
            </a:r>
          </a:p>
          <a:p>
            <a:pPr algn="l"/>
            <a:r>
              <a:rPr lang="it-IT" dirty="0"/>
              <a:t>Il partito A ha un rapporto voti/seggi inferiore rispetto al partito B.</a:t>
            </a:r>
          </a:p>
          <a:p>
            <a:pPr algn="l"/>
            <a:r>
              <a:rPr lang="it-IT" dirty="0"/>
              <a:t>I geografi elettorali hanno tracciato una evoluzione nel </a:t>
            </a:r>
            <a:r>
              <a:rPr lang="it-IT" dirty="0">
                <a:solidFill>
                  <a:srgbClr val="FFC000"/>
                </a:solidFill>
              </a:rPr>
              <a:t>malapportionment</a:t>
            </a:r>
            <a:r>
              <a:rPr lang="it-IT" dirty="0"/>
              <a:t> in molte realtà geografiche</a:t>
            </a:r>
          </a:p>
          <a:p>
            <a:pPr algn="l"/>
            <a:r>
              <a:rPr lang="it-IT" dirty="0"/>
              <a:t>Il malapportionment può essere intenzionale se un partito controlla il processo di suddivisione in collegi creando collegi più grandi ove il partito oppositore è più forte.</a:t>
            </a:r>
          </a:p>
          <a:p>
            <a:pPr algn="l"/>
            <a:r>
              <a:rPr lang="it-IT" dirty="0"/>
              <a:t>Ron Johnston parla anche di malapportionment strisciante, quando i cambiamenti avvenuti nel corso del tempo fanno sì che ci siano collegi più piccoli dove un partito è più forte.</a:t>
            </a:r>
          </a:p>
        </p:txBody>
      </p:sp>
    </p:spTree>
    <p:extLst>
      <p:ext uri="{BB962C8B-B14F-4D97-AF65-F5344CB8AC3E}">
        <p14:creationId xmlns:p14="http://schemas.microsoft.com/office/powerpoint/2010/main" val="144692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FB20DB-6108-470B-B81D-3D7F195F5688}"/>
              </a:ext>
            </a:extLst>
          </p:cNvPr>
          <p:cNvSpPr>
            <a:spLocks noGrp="1"/>
          </p:cNvSpPr>
          <p:nvPr>
            <p:ph type="title"/>
          </p:nvPr>
        </p:nvSpPr>
        <p:spPr/>
        <p:txBody>
          <a:bodyPr/>
          <a:lstStyle/>
          <a:p>
            <a:pPr algn="ctr"/>
            <a:r>
              <a:rPr lang="it-IT" dirty="0"/>
              <a:t>GERRYMANDERING</a:t>
            </a:r>
          </a:p>
        </p:txBody>
      </p:sp>
      <p:sp>
        <p:nvSpPr>
          <p:cNvPr id="3" name="Segnaposto contenuto 2">
            <a:extLst>
              <a:ext uri="{FF2B5EF4-FFF2-40B4-BE49-F238E27FC236}">
                <a16:creationId xmlns:a16="http://schemas.microsoft.com/office/drawing/2014/main" id="{EC198E3A-277F-44F5-A725-9F271A36AA86}"/>
              </a:ext>
            </a:extLst>
          </p:cNvPr>
          <p:cNvSpPr>
            <a:spLocks noGrp="1"/>
          </p:cNvSpPr>
          <p:nvPr>
            <p:ph idx="1"/>
          </p:nvPr>
        </p:nvSpPr>
        <p:spPr>
          <a:xfrm>
            <a:off x="0" y="1910992"/>
            <a:ext cx="12192000" cy="4947007"/>
          </a:xfrm>
        </p:spPr>
        <p:txBody>
          <a:bodyPr>
            <a:normAutofit fontScale="92500"/>
          </a:bodyPr>
          <a:lstStyle/>
          <a:p>
            <a:r>
              <a:rPr lang="it-IT" dirty="0"/>
              <a:t>Pratica di ridefinire l’estensione, o la popolazione di un collegio, con il proposito di un vantaggio elettorale</a:t>
            </a:r>
          </a:p>
          <a:p>
            <a:r>
              <a:rPr lang="it-IT" dirty="0"/>
              <a:t>L’espediente prende il nome da un Governatore del Massachusetts del XIX sec., Elridge Gerry; che stabilì una definizione delle contee per vincere le elezioni; un giornale locale rappresentò il nuovo assetto come una salamandra (salamander) o gerrymander come poi venne chiamata.</a:t>
            </a:r>
          </a:p>
          <a:p>
            <a:r>
              <a:rPr lang="it-IT" dirty="0"/>
              <a:t>L’esempio più noto di gerrymandering moderno è quello di Porter, Capo del Consiglio del Distretto di Westminster per il Partito Conservatore (1983-1991): lui e i suoi colleghi misero in vendita abitazioni di proprietà del consiglio a potenziali elettori conservatori in aree marginali del Distretto di Westminster = in questo caso la consistenza demografica diede una vittoria schiacciante nel 1990 ma poi gli fu inflitta un grossa multa</a:t>
            </a:r>
          </a:p>
        </p:txBody>
      </p:sp>
    </p:spTree>
    <p:extLst>
      <p:ext uri="{BB962C8B-B14F-4D97-AF65-F5344CB8AC3E}">
        <p14:creationId xmlns:p14="http://schemas.microsoft.com/office/powerpoint/2010/main" val="3638762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E0AE93-1CF3-4996-8FC5-5E2B889544BD}"/>
              </a:ext>
            </a:extLst>
          </p:cNvPr>
          <p:cNvSpPr>
            <a:spLocks noGrp="1"/>
          </p:cNvSpPr>
          <p:nvPr>
            <p:ph type="title"/>
          </p:nvPr>
        </p:nvSpPr>
        <p:spPr/>
        <p:txBody>
          <a:bodyPr/>
          <a:lstStyle/>
          <a:p>
            <a:pPr algn="ctr"/>
            <a:r>
              <a:rPr lang="it-IT" dirty="0"/>
              <a:t>GEOGRAFIA ELETTORALE IN ITALIA</a:t>
            </a:r>
          </a:p>
        </p:txBody>
      </p:sp>
      <p:sp>
        <p:nvSpPr>
          <p:cNvPr id="3" name="Segnaposto contenuto 2">
            <a:extLst>
              <a:ext uri="{FF2B5EF4-FFF2-40B4-BE49-F238E27FC236}">
                <a16:creationId xmlns:a16="http://schemas.microsoft.com/office/drawing/2014/main" id="{3B0A87F3-2214-4CD3-AC2E-E537E793FFCD}"/>
              </a:ext>
            </a:extLst>
          </p:cNvPr>
          <p:cNvSpPr>
            <a:spLocks noGrp="1"/>
          </p:cNvSpPr>
          <p:nvPr>
            <p:ph idx="1"/>
          </p:nvPr>
        </p:nvSpPr>
        <p:spPr/>
        <p:txBody>
          <a:bodyPr/>
          <a:lstStyle/>
          <a:p>
            <a:r>
              <a:rPr lang="it-IT" dirty="0"/>
              <a:t>La distribuzione spaziale delle preferenze elettorali è uno degli aspetti geografici più visibili della politica</a:t>
            </a:r>
          </a:p>
          <a:p>
            <a:endParaRPr lang="it-IT" dirty="0"/>
          </a:p>
          <a:p>
            <a:endParaRPr lang="it-IT" dirty="0"/>
          </a:p>
          <a:p>
            <a:r>
              <a:rPr lang="it-IT" dirty="0"/>
              <a:t>Nei giorni successivi alle consultazioni tv e media fanno a gara per mostrare rappresentazioni cartografiche colorate che rappresentano i risultati elettorali</a:t>
            </a:r>
          </a:p>
        </p:txBody>
      </p:sp>
      <p:sp>
        <p:nvSpPr>
          <p:cNvPr id="4" name="Freccia in giù 3">
            <a:extLst>
              <a:ext uri="{FF2B5EF4-FFF2-40B4-BE49-F238E27FC236}">
                <a16:creationId xmlns:a16="http://schemas.microsoft.com/office/drawing/2014/main" id="{7D5595E9-417C-441B-8C65-540F8A1A07A9}"/>
              </a:ext>
            </a:extLst>
          </p:cNvPr>
          <p:cNvSpPr/>
          <p:nvPr/>
        </p:nvSpPr>
        <p:spPr>
          <a:xfrm>
            <a:off x="5209045" y="3429000"/>
            <a:ext cx="621783" cy="54977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20931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A99195-19C9-4A5F-A05F-63673C603EDE}"/>
              </a:ext>
            </a:extLst>
          </p:cNvPr>
          <p:cNvSpPr>
            <a:spLocks noGrp="1"/>
          </p:cNvSpPr>
          <p:nvPr>
            <p:ph type="title"/>
          </p:nvPr>
        </p:nvSpPr>
        <p:spPr/>
        <p:txBody>
          <a:bodyPr/>
          <a:lstStyle/>
          <a:p>
            <a:pPr algn="ctr"/>
            <a:r>
              <a:rPr lang="it-IT" dirty="0"/>
              <a:t>PROGETTO ILLUMINISTA</a:t>
            </a:r>
          </a:p>
        </p:txBody>
      </p:sp>
      <p:sp>
        <p:nvSpPr>
          <p:cNvPr id="3" name="Segnaposto contenuto 2">
            <a:extLst>
              <a:ext uri="{FF2B5EF4-FFF2-40B4-BE49-F238E27FC236}">
                <a16:creationId xmlns:a16="http://schemas.microsoft.com/office/drawing/2014/main" id="{7609551A-2395-496E-9974-EA2AFC7AA54D}"/>
              </a:ext>
            </a:extLst>
          </p:cNvPr>
          <p:cNvSpPr>
            <a:spLocks noGrp="1"/>
          </p:cNvSpPr>
          <p:nvPr>
            <p:ph idx="1"/>
          </p:nvPr>
        </p:nvSpPr>
        <p:spPr>
          <a:xfrm>
            <a:off x="708917" y="1869897"/>
            <a:ext cx="11383766" cy="4256267"/>
          </a:xfrm>
        </p:spPr>
        <p:txBody>
          <a:bodyPr>
            <a:normAutofit/>
          </a:bodyPr>
          <a:lstStyle/>
          <a:p>
            <a:pPr algn="l"/>
            <a:r>
              <a:rPr lang="it-IT" dirty="0"/>
              <a:t>Attribuiva agli esseri umani un ruolo centrale nel mondo</a:t>
            </a:r>
          </a:p>
          <a:p>
            <a:pPr algn="l"/>
            <a:r>
              <a:rPr lang="it-IT" dirty="0"/>
              <a:t>Concetto di libertà intellettuale</a:t>
            </a:r>
          </a:p>
          <a:p>
            <a:pPr algn="l"/>
            <a:r>
              <a:rPr lang="it-IT" dirty="0"/>
              <a:t>Rivoluzione borghese</a:t>
            </a:r>
          </a:p>
          <a:p>
            <a:pPr algn="l"/>
            <a:r>
              <a:rPr lang="it-IT" dirty="0"/>
              <a:t>Nuove classi: commercianti, industriali, capitalisti (la «borghesia)</a:t>
            </a:r>
          </a:p>
          <a:p>
            <a:pPr algn="l"/>
            <a:r>
              <a:rPr lang="it-IT" dirty="0"/>
              <a:t>Alla fine del XVIII sec. l’</a:t>
            </a:r>
            <a:r>
              <a:rPr lang="it-IT" dirty="0">
                <a:solidFill>
                  <a:srgbClr val="FFC000"/>
                </a:solidFill>
              </a:rPr>
              <a:t>INDIVIDUALISMO</a:t>
            </a:r>
            <a:r>
              <a:rPr lang="it-IT" dirty="0"/>
              <a:t>, come idea e pensiero politico, era divenuto dominante nella politica e nell’economia dell’Europa Settentrionale</a:t>
            </a:r>
          </a:p>
        </p:txBody>
      </p:sp>
    </p:spTree>
    <p:extLst>
      <p:ext uri="{BB962C8B-B14F-4D97-AF65-F5344CB8AC3E}">
        <p14:creationId xmlns:p14="http://schemas.microsoft.com/office/powerpoint/2010/main" val="571278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E0AE93-1CF3-4996-8FC5-5E2B889544BD}"/>
              </a:ext>
            </a:extLst>
          </p:cNvPr>
          <p:cNvSpPr>
            <a:spLocks noGrp="1"/>
          </p:cNvSpPr>
          <p:nvPr>
            <p:ph type="title"/>
          </p:nvPr>
        </p:nvSpPr>
        <p:spPr/>
        <p:txBody>
          <a:bodyPr/>
          <a:lstStyle/>
          <a:p>
            <a:pPr algn="ctr"/>
            <a:r>
              <a:rPr lang="it-IT" dirty="0"/>
              <a:t>GEOGRAFIA ELETTORALE IN ITALIA</a:t>
            </a:r>
          </a:p>
        </p:txBody>
      </p:sp>
      <p:sp>
        <p:nvSpPr>
          <p:cNvPr id="3" name="Segnaposto contenuto 2">
            <a:extLst>
              <a:ext uri="{FF2B5EF4-FFF2-40B4-BE49-F238E27FC236}">
                <a16:creationId xmlns:a16="http://schemas.microsoft.com/office/drawing/2014/main" id="{3B0A87F3-2214-4CD3-AC2E-E537E793FFCD}"/>
              </a:ext>
            </a:extLst>
          </p:cNvPr>
          <p:cNvSpPr>
            <a:spLocks noGrp="1"/>
          </p:cNvSpPr>
          <p:nvPr>
            <p:ph idx="1"/>
          </p:nvPr>
        </p:nvSpPr>
        <p:spPr/>
        <p:txBody>
          <a:bodyPr>
            <a:normAutofit fontScale="92500" lnSpcReduction="10000"/>
          </a:bodyPr>
          <a:lstStyle/>
          <a:p>
            <a:r>
              <a:rPr lang="it-IT" dirty="0"/>
              <a:t>La geografia elettorale in Italia è molto studiata nel contesto internazionale, visto lo stretto rapporto tra l’assetto economico e sociale del nostro paese ed i risultati elettorali (Agnew, Diamanti)</a:t>
            </a:r>
          </a:p>
          <a:p>
            <a:r>
              <a:rPr lang="it-IT" dirty="0"/>
              <a:t>Per tutta la c.d. Prima Repubblica è evidente la presenza di due aree più o meno omogenee dal punto di vista delle preferenze politiche, dominate dai 2 partiti dell’epoca:</a:t>
            </a:r>
          </a:p>
          <a:p>
            <a:pPr marL="514350" indent="-514350">
              <a:buAutoNum type="arabicParenR"/>
            </a:pPr>
            <a:r>
              <a:rPr lang="it-IT" dirty="0"/>
              <a:t>Nordest «bianco» (Veneto e province pedemontane Lombardia): maggioranza D.C.</a:t>
            </a:r>
          </a:p>
          <a:p>
            <a:pPr marL="514350" indent="-514350">
              <a:buAutoNum type="arabicParenR"/>
            </a:pPr>
            <a:r>
              <a:rPr lang="it-IT" dirty="0"/>
              <a:t>Centro «rosso» (Emilia Romagna, Toscana, Umbria): roccaforte P.C.</a:t>
            </a:r>
          </a:p>
        </p:txBody>
      </p:sp>
      <p:sp>
        <p:nvSpPr>
          <p:cNvPr id="4" name="Freccia in giù 3">
            <a:extLst>
              <a:ext uri="{FF2B5EF4-FFF2-40B4-BE49-F238E27FC236}">
                <a16:creationId xmlns:a16="http://schemas.microsoft.com/office/drawing/2014/main" id="{7D5595E9-417C-441B-8C65-540F8A1A07A9}"/>
              </a:ext>
            </a:extLst>
          </p:cNvPr>
          <p:cNvSpPr/>
          <p:nvPr/>
        </p:nvSpPr>
        <p:spPr>
          <a:xfrm>
            <a:off x="5474218" y="5597349"/>
            <a:ext cx="621783" cy="54977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404466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E0AE93-1CF3-4996-8FC5-5E2B889544BD}"/>
              </a:ext>
            </a:extLst>
          </p:cNvPr>
          <p:cNvSpPr>
            <a:spLocks noGrp="1"/>
          </p:cNvSpPr>
          <p:nvPr>
            <p:ph type="title"/>
          </p:nvPr>
        </p:nvSpPr>
        <p:spPr/>
        <p:txBody>
          <a:bodyPr/>
          <a:lstStyle/>
          <a:p>
            <a:pPr algn="ctr"/>
            <a:r>
              <a:rPr lang="it-IT" dirty="0"/>
              <a:t>GEOGRAFIA ELETTORALE IN ITALIA</a:t>
            </a:r>
          </a:p>
        </p:txBody>
      </p:sp>
      <p:sp>
        <p:nvSpPr>
          <p:cNvPr id="3" name="Segnaposto contenuto 2">
            <a:extLst>
              <a:ext uri="{FF2B5EF4-FFF2-40B4-BE49-F238E27FC236}">
                <a16:creationId xmlns:a16="http://schemas.microsoft.com/office/drawing/2014/main" id="{3B0A87F3-2214-4CD3-AC2E-E537E793FFCD}"/>
              </a:ext>
            </a:extLst>
          </p:cNvPr>
          <p:cNvSpPr>
            <a:spLocks noGrp="1"/>
          </p:cNvSpPr>
          <p:nvPr>
            <p:ph idx="1"/>
          </p:nvPr>
        </p:nvSpPr>
        <p:spPr/>
        <p:txBody>
          <a:bodyPr>
            <a:normAutofit fontScale="92500"/>
          </a:bodyPr>
          <a:lstStyle/>
          <a:p>
            <a:pPr algn="l"/>
            <a:r>
              <a:rPr lang="it-IT" dirty="0"/>
              <a:t>Bagnasco definisce queste zone «</a:t>
            </a:r>
            <a:r>
              <a:rPr lang="it-IT" dirty="0">
                <a:solidFill>
                  <a:srgbClr val="FF0000"/>
                </a:solidFill>
              </a:rPr>
              <a:t>la Terza Italia</a:t>
            </a:r>
            <a:r>
              <a:rPr lang="it-IT" dirty="0"/>
              <a:t>»: tessuto di piccole e medie imprese/rete di piccole città che fungono da cardini di sviluppo economico territoriale ove un ruolo fondamentale hanno:</a:t>
            </a:r>
          </a:p>
          <a:p>
            <a:pPr marL="514350" indent="-514350">
              <a:buAutoNum type="arabicParenR"/>
            </a:pPr>
            <a:r>
              <a:rPr lang="it-IT" dirty="0"/>
              <a:t>Nel primo caso realtà associative che fanno capo alla Chiesa;</a:t>
            </a:r>
          </a:p>
          <a:p>
            <a:pPr marL="514350" indent="-514350">
              <a:buAutoNum type="arabicParenR"/>
            </a:pPr>
            <a:r>
              <a:rPr lang="it-IT" dirty="0"/>
              <a:t>Nel secondo realtà associative legate al movimento operaio e alla sinistra</a:t>
            </a:r>
          </a:p>
          <a:p>
            <a:pPr marL="0" indent="0">
              <a:buNone/>
            </a:pPr>
            <a:r>
              <a:rPr lang="it-IT" dirty="0"/>
              <a:t>Il resto dell’Italia: tendenza elettorale più variegata legata alle contingenze temporali e alle specificità di ciascun territorio</a:t>
            </a:r>
          </a:p>
        </p:txBody>
      </p:sp>
    </p:spTree>
    <p:extLst>
      <p:ext uri="{BB962C8B-B14F-4D97-AF65-F5344CB8AC3E}">
        <p14:creationId xmlns:p14="http://schemas.microsoft.com/office/powerpoint/2010/main" val="3250797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E0AE93-1CF3-4996-8FC5-5E2B889544BD}"/>
              </a:ext>
            </a:extLst>
          </p:cNvPr>
          <p:cNvSpPr>
            <a:spLocks noGrp="1"/>
          </p:cNvSpPr>
          <p:nvPr>
            <p:ph type="title"/>
          </p:nvPr>
        </p:nvSpPr>
        <p:spPr/>
        <p:txBody>
          <a:bodyPr/>
          <a:lstStyle/>
          <a:p>
            <a:pPr algn="ctr"/>
            <a:r>
              <a:rPr lang="it-IT" dirty="0"/>
              <a:t>GEOGRAFIA ELETTORALE IN ITALIA</a:t>
            </a:r>
          </a:p>
        </p:txBody>
      </p:sp>
      <p:sp>
        <p:nvSpPr>
          <p:cNvPr id="3" name="Segnaposto contenuto 2">
            <a:extLst>
              <a:ext uri="{FF2B5EF4-FFF2-40B4-BE49-F238E27FC236}">
                <a16:creationId xmlns:a16="http://schemas.microsoft.com/office/drawing/2014/main" id="{3B0A87F3-2214-4CD3-AC2E-E537E793FFCD}"/>
              </a:ext>
            </a:extLst>
          </p:cNvPr>
          <p:cNvSpPr>
            <a:spLocks noGrp="1"/>
          </p:cNvSpPr>
          <p:nvPr>
            <p:ph idx="1"/>
          </p:nvPr>
        </p:nvSpPr>
        <p:spPr/>
        <p:txBody>
          <a:bodyPr>
            <a:normAutofit fontScale="92500" lnSpcReduction="20000"/>
          </a:bodyPr>
          <a:lstStyle/>
          <a:p>
            <a:pPr algn="l"/>
            <a:r>
              <a:rPr lang="it-IT" dirty="0">
                <a:solidFill>
                  <a:srgbClr val="FF3399"/>
                </a:solidFill>
              </a:rPr>
              <a:t>Tangentopoli e fine Prima Repubblica</a:t>
            </a:r>
            <a:r>
              <a:rPr lang="it-IT" dirty="0"/>
              <a:t>: la geo. Pol. Italiana si trova innanzi a 2 fenomeni molto interessanti:</a:t>
            </a:r>
          </a:p>
          <a:p>
            <a:pPr marL="0" indent="0">
              <a:buNone/>
            </a:pPr>
            <a:r>
              <a:rPr lang="it-IT" dirty="0"/>
              <a:t>1) La conquista da parte della Lega Nord delle province ove dominava la D.C.</a:t>
            </a:r>
          </a:p>
          <a:p>
            <a:pPr marL="0" indent="0">
              <a:buNone/>
            </a:pPr>
            <a:r>
              <a:rPr lang="it-IT" dirty="0"/>
              <a:t>2) La nascita di Forza Italia, movimento politico dalla struttura aziendale, legato ai mezzi di comunicazione nazionali e con legami molto meno stretti col territorio</a:t>
            </a:r>
          </a:p>
          <a:p>
            <a:pPr marL="0" indent="0">
              <a:buNone/>
            </a:pPr>
            <a:r>
              <a:rPr lang="it-IT" dirty="0"/>
              <a:t>Nella distribuzione del voto Forza Italia trova una sua «zona azzurra», non concrentata in una macro-area ma con una conformazione ad arcipelago (Diamanti, 2009), costituito da isole di concentrazione del voto (Campania, Sicilia, province del Nordovest)</a:t>
            </a:r>
          </a:p>
        </p:txBody>
      </p:sp>
    </p:spTree>
    <p:extLst>
      <p:ext uri="{BB962C8B-B14F-4D97-AF65-F5344CB8AC3E}">
        <p14:creationId xmlns:p14="http://schemas.microsoft.com/office/powerpoint/2010/main" val="25211835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E0AE93-1CF3-4996-8FC5-5E2B889544BD}"/>
              </a:ext>
            </a:extLst>
          </p:cNvPr>
          <p:cNvSpPr>
            <a:spLocks noGrp="1"/>
          </p:cNvSpPr>
          <p:nvPr>
            <p:ph type="title"/>
          </p:nvPr>
        </p:nvSpPr>
        <p:spPr/>
        <p:txBody>
          <a:bodyPr/>
          <a:lstStyle/>
          <a:p>
            <a:pPr algn="ctr"/>
            <a:r>
              <a:rPr lang="it-IT" dirty="0"/>
              <a:t>GEOGRAFIA ELETTORALE IN ITALIA</a:t>
            </a:r>
          </a:p>
        </p:txBody>
      </p:sp>
      <p:sp>
        <p:nvSpPr>
          <p:cNvPr id="3" name="Segnaposto contenuto 2">
            <a:extLst>
              <a:ext uri="{FF2B5EF4-FFF2-40B4-BE49-F238E27FC236}">
                <a16:creationId xmlns:a16="http://schemas.microsoft.com/office/drawing/2014/main" id="{3B0A87F3-2214-4CD3-AC2E-E537E793FFCD}"/>
              </a:ext>
            </a:extLst>
          </p:cNvPr>
          <p:cNvSpPr>
            <a:spLocks noGrp="1"/>
          </p:cNvSpPr>
          <p:nvPr>
            <p:ph idx="1"/>
          </p:nvPr>
        </p:nvSpPr>
        <p:spPr/>
        <p:txBody>
          <a:bodyPr>
            <a:normAutofit fontScale="92500" lnSpcReduction="10000"/>
          </a:bodyPr>
          <a:lstStyle/>
          <a:p>
            <a:pPr algn="l"/>
            <a:r>
              <a:rPr lang="it-IT" dirty="0"/>
              <a:t>Dal 2000 circa l’Italia si è trovata a fronteggiare alcune evoluzioni politiche inedite:</a:t>
            </a:r>
          </a:p>
          <a:p>
            <a:pPr algn="l">
              <a:buFontTx/>
              <a:buChar char="-"/>
            </a:pPr>
            <a:r>
              <a:rPr lang="it-IT" dirty="0"/>
              <a:t>Nascita di 2 partiti a vocazione maggioritaria (PD e PDL) sempre meno legati al contesto territoriale (anche se sembrano ricalcare la geo. elettorale dei predecessori) </a:t>
            </a:r>
          </a:p>
          <a:p>
            <a:pPr algn="l">
              <a:buFontTx/>
              <a:buChar char="-"/>
            </a:pPr>
            <a:r>
              <a:rPr lang="it-IT" dirty="0"/>
              <a:t>La progressiva avanzata della Lega Nord nelle ex regioni rosse </a:t>
            </a:r>
          </a:p>
          <a:p>
            <a:pPr algn="l">
              <a:buFontTx/>
              <a:buChar char="-"/>
            </a:pPr>
            <a:r>
              <a:rPr lang="it-IT" dirty="0"/>
              <a:t>Più di recente la fine dei partiti e la nascita dei movimenti (primo fra tutti il M5stelle)</a:t>
            </a:r>
          </a:p>
          <a:p>
            <a:pPr algn="l">
              <a:buFontTx/>
              <a:buChar char="-"/>
            </a:pPr>
            <a:r>
              <a:rPr lang="it-IT" dirty="0"/>
              <a:t>Negli ultimi anni, l’avanzata della Lega Nord nelle regioni del Centro e del Sud</a:t>
            </a:r>
          </a:p>
        </p:txBody>
      </p:sp>
    </p:spTree>
    <p:extLst>
      <p:ext uri="{BB962C8B-B14F-4D97-AF65-F5344CB8AC3E}">
        <p14:creationId xmlns:p14="http://schemas.microsoft.com/office/powerpoint/2010/main" val="2705685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9014D2-FB44-4594-B65F-443AC7AF95AE}"/>
              </a:ext>
            </a:extLst>
          </p:cNvPr>
          <p:cNvSpPr>
            <a:spLocks noGrp="1"/>
          </p:cNvSpPr>
          <p:nvPr>
            <p:ph type="title"/>
          </p:nvPr>
        </p:nvSpPr>
        <p:spPr/>
        <p:txBody>
          <a:bodyPr/>
          <a:lstStyle/>
          <a:p>
            <a:pPr algn="ctr"/>
            <a:r>
              <a:rPr lang="it-IT" dirty="0"/>
              <a:t>GEOGRAFIA ELETTORALE IN ITALIA</a:t>
            </a:r>
          </a:p>
        </p:txBody>
      </p:sp>
      <p:sp>
        <p:nvSpPr>
          <p:cNvPr id="3" name="Segnaposto contenuto 2">
            <a:extLst>
              <a:ext uri="{FF2B5EF4-FFF2-40B4-BE49-F238E27FC236}">
                <a16:creationId xmlns:a16="http://schemas.microsoft.com/office/drawing/2014/main" id="{9C5191DE-57DA-48AB-925F-517BF7F1B57C}"/>
              </a:ext>
            </a:extLst>
          </p:cNvPr>
          <p:cNvSpPr>
            <a:spLocks noGrp="1"/>
          </p:cNvSpPr>
          <p:nvPr>
            <p:ph idx="1"/>
          </p:nvPr>
        </p:nvSpPr>
        <p:spPr/>
        <p:txBody>
          <a:bodyPr/>
          <a:lstStyle/>
          <a:p>
            <a:r>
              <a:rPr lang="it-IT" dirty="0"/>
              <a:t>Le elezioni del 2018 restituiscono un’Italia profondamente trasformata dal punto di vista della geografia politica e della composizione socio-economica degli elettori</a:t>
            </a:r>
          </a:p>
          <a:p>
            <a:endParaRPr lang="it-IT" dirty="0"/>
          </a:p>
          <a:p>
            <a:r>
              <a:rPr lang="it-IT" dirty="0"/>
              <a:t>Siamo di fronte ad un nuovo bipolarismo</a:t>
            </a:r>
          </a:p>
          <a:p>
            <a:endParaRPr lang="it-IT" dirty="0"/>
          </a:p>
          <a:p>
            <a:r>
              <a:rPr lang="it-IT" dirty="0"/>
              <a:t>Centrodestra a trazione leghista e M5S sono i vincitori indiscussi/ PD e Forza Italia i perdenti</a:t>
            </a:r>
          </a:p>
          <a:p>
            <a:endParaRPr lang="it-IT" dirty="0"/>
          </a:p>
        </p:txBody>
      </p:sp>
    </p:spTree>
    <p:extLst>
      <p:ext uri="{BB962C8B-B14F-4D97-AF65-F5344CB8AC3E}">
        <p14:creationId xmlns:p14="http://schemas.microsoft.com/office/powerpoint/2010/main" val="28933976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9014D2-FB44-4594-B65F-443AC7AF95AE}"/>
              </a:ext>
            </a:extLst>
          </p:cNvPr>
          <p:cNvSpPr>
            <a:spLocks noGrp="1"/>
          </p:cNvSpPr>
          <p:nvPr>
            <p:ph type="title"/>
          </p:nvPr>
        </p:nvSpPr>
        <p:spPr/>
        <p:txBody>
          <a:bodyPr/>
          <a:lstStyle/>
          <a:p>
            <a:r>
              <a:rPr lang="it-IT" dirty="0"/>
              <a:t>GEOGRAFIA ELETTORALE IN ITALIA</a:t>
            </a:r>
          </a:p>
        </p:txBody>
      </p:sp>
      <p:sp>
        <p:nvSpPr>
          <p:cNvPr id="3" name="Segnaposto contenuto 2">
            <a:extLst>
              <a:ext uri="{FF2B5EF4-FFF2-40B4-BE49-F238E27FC236}">
                <a16:creationId xmlns:a16="http://schemas.microsoft.com/office/drawing/2014/main" id="{9C5191DE-57DA-48AB-925F-517BF7F1B57C}"/>
              </a:ext>
            </a:extLst>
          </p:cNvPr>
          <p:cNvSpPr>
            <a:spLocks noGrp="1"/>
          </p:cNvSpPr>
          <p:nvPr>
            <p:ph idx="1"/>
          </p:nvPr>
        </p:nvSpPr>
        <p:spPr>
          <a:xfrm>
            <a:off x="-92467" y="1982912"/>
            <a:ext cx="12284467" cy="4470424"/>
          </a:xfrm>
        </p:spPr>
        <p:txBody>
          <a:bodyPr>
            <a:normAutofit/>
          </a:bodyPr>
          <a:lstStyle/>
          <a:p>
            <a:r>
              <a:rPr lang="it-IT" b="1" dirty="0">
                <a:solidFill>
                  <a:srgbClr val="92D050"/>
                </a:solidFill>
                <a:effectLst/>
              </a:rPr>
              <a:t>E’ completamente ridisegnata la geografia elettorale</a:t>
            </a:r>
            <a:r>
              <a:rPr lang="it-IT" dirty="0">
                <a:effectLst/>
              </a:rPr>
              <a:t>.</a:t>
            </a:r>
          </a:p>
          <a:p>
            <a:r>
              <a:rPr lang="it-IT" dirty="0">
                <a:effectLst/>
              </a:rPr>
              <a:t> Il PD, in valore assoluto, ha perso 2.613.891 consensi e, rispetto al 2013, alla Camera ha ottenuto 6,7 punti percentuali in meno, rimanendo il primo partito solo in Toscana. </a:t>
            </a:r>
            <a:r>
              <a:rPr lang="it-IT" dirty="0">
                <a:solidFill>
                  <a:srgbClr val="FF0000"/>
                </a:solidFill>
                <a:effectLst/>
              </a:rPr>
              <a:t>Per il centro-sinistra </a:t>
            </a:r>
            <a:r>
              <a:rPr lang="it-IT" dirty="0">
                <a:effectLst/>
              </a:rPr>
              <a:t>è il peggior risultato di sempre e la sinistra italiana, dopo la Francia, è oggi la seconda più debole dell’Europa occidentale.</a:t>
            </a:r>
          </a:p>
          <a:p>
            <a:r>
              <a:rPr lang="it-IT" dirty="0">
                <a:effectLst/>
              </a:rPr>
              <a:t>Viceversa, il </a:t>
            </a:r>
            <a:r>
              <a:rPr lang="it-IT" dirty="0">
                <a:solidFill>
                  <a:srgbClr val="0070C0"/>
                </a:solidFill>
                <a:effectLst/>
              </a:rPr>
              <a:t>Movimento 5 stelle </a:t>
            </a:r>
            <a:r>
              <a:rPr lang="it-IT" dirty="0">
                <a:effectLst/>
              </a:rPr>
              <a:t>ha visto aumentare i propri voti di oltre 1,5 milioni, con una crescita di 7,1 punti percentuali (dal 25,5% al 32,6%). La maggior parte dei consensi arriva dalle regioni meridionali, dove in molti casi hanno superato il 40% del totale.</a:t>
            </a:r>
            <a:endParaRPr lang="it-IT" dirty="0"/>
          </a:p>
        </p:txBody>
      </p:sp>
    </p:spTree>
    <p:extLst>
      <p:ext uri="{BB962C8B-B14F-4D97-AF65-F5344CB8AC3E}">
        <p14:creationId xmlns:p14="http://schemas.microsoft.com/office/powerpoint/2010/main" val="29664266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9014D2-FB44-4594-B65F-443AC7AF95AE}"/>
              </a:ext>
            </a:extLst>
          </p:cNvPr>
          <p:cNvSpPr>
            <a:spLocks noGrp="1"/>
          </p:cNvSpPr>
          <p:nvPr>
            <p:ph type="title"/>
          </p:nvPr>
        </p:nvSpPr>
        <p:spPr/>
        <p:txBody>
          <a:bodyPr/>
          <a:lstStyle/>
          <a:p>
            <a:pPr algn="ctr"/>
            <a:r>
              <a:rPr lang="it-IT" dirty="0"/>
              <a:t>GEOGRAFIA ELETTORALE IN ITALIA</a:t>
            </a:r>
          </a:p>
        </p:txBody>
      </p:sp>
      <p:sp>
        <p:nvSpPr>
          <p:cNvPr id="3" name="Segnaposto contenuto 2">
            <a:extLst>
              <a:ext uri="{FF2B5EF4-FFF2-40B4-BE49-F238E27FC236}">
                <a16:creationId xmlns:a16="http://schemas.microsoft.com/office/drawing/2014/main" id="{9C5191DE-57DA-48AB-925F-517BF7F1B57C}"/>
              </a:ext>
            </a:extLst>
          </p:cNvPr>
          <p:cNvSpPr>
            <a:spLocks noGrp="1"/>
          </p:cNvSpPr>
          <p:nvPr>
            <p:ph idx="1"/>
          </p:nvPr>
        </p:nvSpPr>
        <p:spPr>
          <a:xfrm>
            <a:off x="462337" y="2342508"/>
            <a:ext cx="9748463" cy="4110828"/>
          </a:xfrm>
        </p:spPr>
        <p:txBody>
          <a:bodyPr>
            <a:normAutofit/>
          </a:bodyPr>
          <a:lstStyle/>
          <a:p>
            <a:pPr algn="l"/>
            <a:r>
              <a:rPr lang="it-IT" b="1" dirty="0">
                <a:effectLst/>
              </a:rPr>
              <a:t>Il </a:t>
            </a:r>
            <a:r>
              <a:rPr lang="it-IT" b="1" dirty="0">
                <a:solidFill>
                  <a:srgbClr val="FF3399"/>
                </a:solidFill>
                <a:effectLst/>
              </a:rPr>
              <a:t>centro-destra</a:t>
            </a:r>
            <a:r>
              <a:rPr lang="it-IT" b="1" dirty="0">
                <a:effectLst/>
              </a:rPr>
              <a:t> ha incrementato i consensi di quasi 1,9 milioni</a:t>
            </a:r>
            <a:r>
              <a:rPr lang="it-IT" dirty="0">
                <a:effectLst/>
              </a:rPr>
              <a:t> (+7,8 punti percentuali, passando 29,6% al 37,2%), con un </a:t>
            </a:r>
            <a:r>
              <a:rPr lang="it-IT" dirty="0">
                <a:solidFill>
                  <a:srgbClr val="00B050"/>
                </a:solidFill>
                <a:effectLst/>
              </a:rPr>
              <a:t>ribaltamento dei rapporti di forza all’interno della coalizione</a:t>
            </a:r>
            <a:r>
              <a:rPr lang="it-IT" dirty="0">
                <a:effectLst/>
              </a:rPr>
              <a:t>.</a:t>
            </a:r>
          </a:p>
          <a:p>
            <a:pPr algn="l"/>
            <a:r>
              <a:rPr lang="it-IT" dirty="0">
                <a:effectLst/>
              </a:rPr>
              <a:t>L’incremento è dovuto, infatti, alla </a:t>
            </a:r>
            <a:r>
              <a:rPr lang="it-IT" dirty="0">
                <a:solidFill>
                  <a:srgbClr val="00B0F0"/>
                </a:solidFill>
                <a:effectLst/>
              </a:rPr>
              <a:t>crescita della Lega che ha visto triplicare i propri voti rispetto al 2013</a:t>
            </a:r>
            <a:r>
              <a:rPr lang="it-IT" dirty="0">
                <a:effectLst/>
              </a:rPr>
              <a:t>, mentre i consensi a Forza Italia sono passati da 7,3 milioni a 4,5 milioni (17,5% vs. 14,1%).</a:t>
            </a:r>
          </a:p>
        </p:txBody>
      </p:sp>
    </p:spTree>
    <p:extLst>
      <p:ext uri="{BB962C8B-B14F-4D97-AF65-F5344CB8AC3E}">
        <p14:creationId xmlns:p14="http://schemas.microsoft.com/office/powerpoint/2010/main" val="18351606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9014D2-FB44-4594-B65F-443AC7AF95AE}"/>
              </a:ext>
            </a:extLst>
          </p:cNvPr>
          <p:cNvSpPr>
            <a:spLocks noGrp="1"/>
          </p:cNvSpPr>
          <p:nvPr>
            <p:ph type="title"/>
          </p:nvPr>
        </p:nvSpPr>
        <p:spPr/>
        <p:txBody>
          <a:bodyPr/>
          <a:lstStyle/>
          <a:p>
            <a:r>
              <a:rPr lang="it-IT" dirty="0"/>
              <a:t>GEOGRAFIA ELETTORALE IN ITALIA</a:t>
            </a:r>
          </a:p>
        </p:txBody>
      </p:sp>
      <p:sp>
        <p:nvSpPr>
          <p:cNvPr id="3" name="Segnaposto contenuto 2">
            <a:extLst>
              <a:ext uri="{FF2B5EF4-FFF2-40B4-BE49-F238E27FC236}">
                <a16:creationId xmlns:a16="http://schemas.microsoft.com/office/drawing/2014/main" id="{9C5191DE-57DA-48AB-925F-517BF7F1B57C}"/>
              </a:ext>
            </a:extLst>
          </p:cNvPr>
          <p:cNvSpPr>
            <a:spLocks noGrp="1"/>
          </p:cNvSpPr>
          <p:nvPr>
            <p:ph idx="1"/>
          </p:nvPr>
        </p:nvSpPr>
        <p:spPr>
          <a:xfrm>
            <a:off x="0" y="1941816"/>
            <a:ext cx="12390634" cy="4511520"/>
          </a:xfrm>
        </p:spPr>
        <p:txBody>
          <a:bodyPr>
            <a:normAutofit fontScale="92500" lnSpcReduction="10000"/>
          </a:bodyPr>
          <a:lstStyle/>
          <a:p>
            <a:pPr algn="l"/>
            <a:r>
              <a:rPr lang="it-IT" b="1" dirty="0">
                <a:solidFill>
                  <a:srgbClr val="FF0000"/>
                </a:solidFill>
                <a:effectLst/>
              </a:rPr>
              <a:t>Dietro i due grandi vincitori di queste elezioni</a:t>
            </a:r>
            <a:r>
              <a:rPr lang="it-IT" dirty="0">
                <a:solidFill>
                  <a:srgbClr val="FF0000"/>
                </a:solidFill>
                <a:effectLst/>
              </a:rPr>
              <a:t>, Lega e M5s</a:t>
            </a:r>
            <a:r>
              <a:rPr lang="it-IT" dirty="0">
                <a:effectLst/>
              </a:rPr>
              <a:t>, ci sarebbero due inquietudini che pervadono il Paese, una di natura economica e l’altra culturale/identitaria. </a:t>
            </a:r>
          </a:p>
          <a:p>
            <a:pPr marL="514350" indent="-514350">
              <a:buAutoNum type="arabicParenR"/>
            </a:pPr>
            <a:r>
              <a:rPr lang="it-IT" dirty="0">
                <a:effectLst/>
              </a:rPr>
              <a:t>Laddove è più alto il tasso di disoccupazione, il M5s è cresciuto in modo esponenziale; </a:t>
            </a:r>
          </a:p>
          <a:p>
            <a:pPr marL="514350" indent="-514350">
              <a:buAutoNum type="arabicParenR"/>
            </a:pPr>
            <a:r>
              <a:rPr lang="it-IT" dirty="0">
                <a:effectLst/>
              </a:rPr>
              <a:t>Nelle province dove è cresciuta la presenza di cittadini stranieri sono aumentati gli elettori della Lega. </a:t>
            </a:r>
          </a:p>
          <a:p>
            <a:pPr marL="0" indent="0">
              <a:buNone/>
            </a:pPr>
            <a:r>
              <a:rPr lang="it-IT" dirty="0">
                <a:effectLst/>
              </a:rPr>
              <a:t>Si tratta di un dato in linea con quanto è avvenuto negli altri paesi europei, dove precarietà economiche e paure identitarie, negli ultimi anni, hanno favorito il successo di partiti anti-establishment. </a:t>
            </a:r>
          </a:p>
          <a:p>
            <a:pPr marL="0" indent="0">
              <a:buNone/>
            </a:pPr>
            <a:r>
              <a:rPr lang="it-IT" dirty="0">
                <a:effectLst/>
              </a:rPr>
              <a:t>In Italia, tuttavia, l’impatto è stato più forte.</a:t>
            </a:r>
          </a:p>
          <a:p>
            <a:pPr algn="l"/>
            <a:endParaRPr lang="it-IT" dirty="0"/>
          </a:p>
        </p:txBody>
      </p:sp>
    </p:spTree>
    <p:extLst>
      <p:ext uri="{BB962C8B-B14F-4D97-AF65-F5344CB8AC3E}">
        <p14:creationId xmlns:p14="http://schemas.microsoft.com/office/powerpoint/2010/main" val="4124813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0ABF194D-3FD7-480D-AD04-6C3A518F7C5C}"/>
              </a:ext>
            </a:extLst>
          </p:cNvPr>
          <p:cNvPicPr>
            <a:picLocks noGrp="1" noChangeAspect="1"/>
          </p:cNvPicPr>
          <p:nvPr>
            <p:ph idx="1"/>
          </p:nvPr>
        </p:nvPicPr>
        <p:blipFill>
          <a:blip r:embed="rId2"/>
          <a:stretch>
            <a:fillRect/>
          </a:stretch>
        </p:blipFill>
        <p:spPr>
          <a:xfrm>
            <a:off x="3317432" y="643467"/>
            <a:ext cx="5557137" cy="5571066"/>
          </a:xfrm>
          <a:prstGeom prst="rect">
            <a:avLst/>
          </a:prstGeom>
        </p:spPr>
      </p:pic>
    </p:spTree>
    <p:extLst>
      <p:ext uri="{BB962C8B-B14F-4D97-AF65-F5344CB8AC3E}">
        <p14:creationId xmlns:p14="http://schemas.microsoft.com/office/powerpoint/2010/main" val="17961351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6">
            <a:extLst>
              <a:ext uri="{FF2B5EF4-FFF2-40B4-BE49-F238E27FC236}">
                <a16:creationId xmlns:a16="http://schemas.microsoft.com/office/drawing/2014/main" id="{2A903680-EC1F-4E36-9E6A-8A762F444725}"/>
              </a:ext>
            </a:extLst>
          </p:cNvPr>
          <p:cNvPicPr>
            <a:picLocks noGrp="1" noChangeAspect="1"/>
          </p:cNvPicPr>
          <p:nvPr>
            <p:ph idx="1"/>
          </p:nvPr>
        </p:nvPicPr>
        <p:blipFill>
          <a:blip r:embed="rId2"/>
          <a:stretch>
            <a:fillRect/>
          </a:stretch>
        </p:blipFill>
        <p:spPr>
          <a:xfrm>
            <a:off x="2006601" y="791338"/>
            <a:ext cx="8178799" cy="5275325"/>
          </a:xfrm>
          <a:prstGeom prst="rect">
            <a:avLst/>
          </a:prstGeom>
        </p:spPr>
      </p:pic>
    </p:spTree>
    <p:extLst>
      <p:ext uri="{BB962C8B-B14F-4D97-AF65-F5344CB8AC3E}">
        <p14:creationId xmlns:p14="http://schemas.microsoft.com/office/powerpoint/2010/main" val="110697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94100D-C7E0-41F1-A0A6-76307E76A136}"/>
              </a:ext>
            </a:extLst>
          </p:cNvPr>
          <p:cNvSpPr>
            <a:spLocks noGrp="1"/>
          </p:cNvSpPr>
          <p:nvPr>
            <p:ph type="title"/>
          </p:nvPr>
        </p:nvSpPr>
        <p:spPr/>
        <p:txBody>
          <a:bodyPr/>
          <a:lstStyle/>
          <a:p>
            <a:pPr algn="ctr"/>
            <a:r>
              <a:rPr lang="it-IT" dirty="0"/>
              <a:t>LIBERALISMO</a:t>
            </a:r>
          </a:p>
        </p:txBody>
      </p:sp>
      <p:sp>
        <p:nvSpPr>
          <p:cNvPr id="3" name="Segnaposto contenuto 2">
            <a:extLst>
              <a:ext uri="{FF2B5EF4-FFF2-40B4-BE49-F238E27FC236}">
                <a16:creationId xmlns:a16="http://schemas.microsoft.com/office/drawing/2014/main" id="{79461EB0-A65C-475D-BD20-448A135617EC}"/>
              </a:ext>
            </a:extLst>
          </p:cNvPr>
          <p:cNvSpPr>
            <a:spLocks noGrp="1"/>
          </p:cNvSpPr>
          <p:nvPr>
            <p:ph idx="1"/>
          </p:nvPr>
        </p:nvSpPr>
        <p:spPr>
          <a:xfrm>
            <a:off x="452063" y="1952090"/>
            <a:ext cx="11866652" cy="4905910"/>
          </a:xfrm>
        </p:spPr>
        <p:txBody>
          <a:bodyPr>
            <a:normAutofit fontScale="92500" lnSpcReduction="20000"/>
          </a:bodyPr>
          <a:lstStyle/>
          <a:p>
            <a:r>
              <a:rPr lang="it-IT" dirty="0"/>
              <a:t>L’individualismo è alla base del </a:t>
            </a:r>
            <a:r>
              <a:rPr lang="it-IT" dirty="0">
                <a:solidFill>
                  <a:srgbClr val="00B0F0"/>
                </a:solidFill>
              </a:rPr>
              <a:t>LIBERALISMO</a:t>
            </a:r>
          </a:p>
          <a:p>
            <a:pPr algn="l"/>
            <a:r>
              <a:rPr lang="it-IT" dirty="0">
                <a:solidFill>
                  <a:srgbClr val="7030A0"/>
                </a:solidFill>
              </a:rPr>
              <a:t>Il Liberalismo classico </a:t>
            </a:r>
            <a:r>
              <a:rPr lang="it-IT" dirty="0"/>
              <a:t>pone l’accento sull’importanza degli individui e delle libertà individuali sia nella politica che nella economia, considerandole interconnesse.</a:t>
            </a:r>
          </a:p>
          <a:p>
            <a:pPr algn="l"/>
            <a:r>
              <a:rPr lang="it-IT" dirty="0">
                <a:solidFill>
                  <a:srgbClr val="FF3399"/>
                </a:solidFill>
              </a:rPr>
              <a:t>Oggi il liberalismo</a:t>
            </a:r>
            <a:r>
              <a:rPr lang="it-IT" dirty="0"/>
              <a:t> è un movimento di pensiero e di azione politica che riconosce all’individuo un valore autonomo e tende a limitare l’azione statale in base a una costante distinzione di pubblico e di privato.</a:t>
            </a:r>
          </a:p>
          <a:p>
            <a:pPr algn="l"/>
            <a:r>
              <a:rPr lang="it-IT" dirty="0">
                <a:solidFill>
                  <a:srgbClr val="00B050"/>
                </a:solidFill>
              </a:rPr>
              <a:t>Liberismo: </a:t>
            </a:r>
            <a:r>
              <a:rPr lang="it-IT" dirty="0"/>
              <a:t> In senso ampio, sistema imperniato sulla libertà del mercato, in cui lo Stato si limita a garantire con norme giuridiche la libertà economica e a provvedere soltanto ai bisogni della collettività che non possono essere soddisfatti per iniziativa dei singoli (in tal senso è detto anche liberalismo o individualismo economico); in senso specifico, libertà del commercio internazionale o libero scambio, contrapposto a protezionismo.</a:t>
            </a:r>
          </a:p>
        </p:txBody>
      </p:sp>
    </p:spTree>
    <p:extLst>
      <p:ext uri="{BB962C8B-B14F-4D97-AF65-F5344CB8AC3E}">
        <p14:creationId xmlns:p14="http://schemas.microsoft.com/office/powerpoint/2010/main" val="1429371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5922E91B-401A-430C-B606-BA7E8B04BB8A}"/>
              </a:ext>
            </a:extLst>
          </p:cNvPr>
          <p:cNvPicPr>
            <a:picLocks noGrp="1" noChangeAspect="1"/>
          </p:cNvPicPr>
          <p:nvPr>
            <p:ph idx="1"/>
          </p:nvPr>
        </p:nvPicPr>
        <p:blipFill>
          <a:blip r:embed="rId2"/>
          <a:stretch>
            <a:fillRect/>
          </a:stretch>
        </p:blipFill>
        <p:spPr>
          <a:xfrm>
            <a:off x="2006601" y="954914"/>
            <a:ext cx="8178799" cy="4948173"/>
          </a:xfrm>
          <a:prstGeom prst="rect">
            <a:avLst/>
          </a:prstGeom>
        </p:spPr>
      </p:pic>
    </p:spTree>
    <p:extLst>
      <p:ext uri="{BB962C8B-B14F-4D97-AF65-F5344CB8AC3E}">
        <p14:creationId xmlns:p14="http://schemas.microsoft.com/office/powerpoint/2010/main" val="18544357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CF70C5-C472-1153-2531-B3C5F2C730D4}"/>
              </a:ext>
            </a:extLst>
          </p:cNvPr>
          <p:cNvSpPr>
            <a:spLocks noGrp="1"/>
          </p:cNvSpPr>
          <p:nvPr>
            <p:ph type="title"/>
          </p:nvPr>
        </p:nvSpPr>
        <p:spPr/>
        <p:txBody>
          <a:bodyPr/>
          <a:lstStyle/>
          <a:p>
            <a:pPr algn="ctr"/>
            <a:r>
              <a:rPr lang="it-IT" dirty="0"/>
              <a:t>ELEZIONI 2022 (fonte: istituto Cattaneo)</a:t>
            </a:r>
          </a:p>
        </p:txBody>
      </p:sp>
      <p:sp>
        <p:nvSpPr>
          <p:cNvPr id="3" name="Segnaposto contenuto 2">
            <a:extLst>
              <a:ext uri="{FF2B5EF4-FFF2-40B4-BE49-F238E27FC236}">
                <a16:creationId xmlns:a16="http://schemas.microsoft.com/office/drawing/2014/main" id="{EB531BFB-2CA7-5A59-33B0-65CAFBDD7031}"/>
              </a:ext>
            </a:extLst>
          </p:cNvPr>
          <p:cNvSpPr>
            <a:spLocks noGrp="1"/>
          </p:cNvSpPr>
          <p:nvPr>
            <p:ph idx="1"/>
          </p:nvPr>
        </p:nvSpPr>
        <p:spPr>
          <a:xfrm>
            <a:off x="838200" y="2114108"/>
            <a:ext cx="10515600" cy="4254035"/>
          </a:xfrm>
        </p:spPr>
        <p:txBody>
          <a:bodyPr>
            <a:normAutofit fontScale="77500" lnSpcReduction="20000"/>
          </a:bodyPr>
          <a:lstStyle/>
          <a:p>
            <a:r>
              <a:rPr lang="it-IT" dirty="0"/>
              <a:t>Il territorio ha sempre avuto una grande importanza politica in Italia. </a:t>
            </a:r>
          </a:p>
          <a:p>
            <a:r>
              <a:rPr lang="it-IT" dirty="0"/>
              <a:t>Dopo la fine della Seconda guerra mondiale e il ripristino della democrazia, Italia divisa in aree geografiche che delimitavano non solo un determinato territorio, ma anche uno specifico comportamento elettorale e un preciso rapporto tra i partiti, il territorio e la società: il Centro (la Zona rossa) e il Nord-Est (la Zona bianca) .</a:t>
            </a:r>
          </a:p>
          <a:p>
            <a:r>
              <a:rPr lang="it-IT" dirty="0"/>
              <a:t>Anni 80 e 90: nascita Lega Nord ha eroso i consensi della DC nella Zona bianca, mentre Tangentopoli, la fine della Prima Repubblica e la nascita di Forza Italia hanno ulteriormente modificato la geografia elettorale del paese. </a:t>
            </a:r>
          </a:p>
          <a:p>
            <a:r>
              <a:rPr lang="it-IT" dirty="0"/>
              <a:t>Dal 2013 in poi, l'improvvisa ascesa e il successo del M5S ha prodotto ulteriori cambiamenti.</a:t>
            </a:r>
          </a:p>
          <a:p>
            <a:r>
              <a:rPr lang="it-IT" dirty="0"/>
              <a:t>Nel 2022 i risultati suggeriscono una nuova trasformazione della geografia elettorale italiana, dovuta all’exploit di Fratelli d’Italia (fonte: analisi Istituto Cattaneo)</a:t>
            </a:r>
          </a:p>
        </p:txBody>
      </p:sp>
    </p:spTree>
    <p:extLst>
      <p:ext uri="{BB962C8B-B14F-4D97-AF65-F5344CB8AC3E}">
        <p14:creationId xmlns:p14="http://schemas.microsoft.com/office/powerpoint/2010/main" val="24859867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CF70C5-C472-1153-2531-B3C5F2C730D4}"/>
              </a:ext>
            </a:extLst>
          </p:cNvPr>
          <p:cNvSpPr>
            <a:spLocks noGrp="1"/>
          </p:cNvSpPr>
          <p:nvPr>
            <p:ph type="title"/>
          </p:nvPr>
        </p:nvSpPr>
        <p:spPr/>
        <p:txBody>
          <a:bodyPr/>
          <a:lstStyle/>
          <a:p>
            <a:pPr algn="ctr"/>
            <a:r>
              <a:rPr lang="it-IT" dirty="0"/>
              <a:t>ELEZIONI 2022 (fonte: istituto Cattaneo)</a:t>
            </a:r>
          </a:p>
        </p:txBody>
      </p:sp>
      <p:sp>
        <p:nvSpPr>
          <p:cNvPr id="3" name="Segnaposto contenuto 2">
            <a:extLst>
              <a:ext uri="{FF2B5EF4-FFF2-40B4-BE49-F238E27FC236}">
                <a16:creationId xmlns:a16="http://schemas.microsoft.com/office/drawing/2014/main" id="{EB531BFB-2CA7-5A59-33B0-65CAFBDD7031}"/>
              </a:ext>
            </a:extLst>
          </p:cNvPr>
          <p:cNvSpPr>
            <a:spLocks noGrp="1"/>
          </p:cNvSpPr>
          <p:nvPr>
            <p:ph idx="1"/>
          </p:nvPr>
        </p:nvSpPr>
        <p:spPr>
          <a:xfrm>
            <a:off x="838200" y="2114108"/>
            <a:ext cx="10515600" cy="4254035"/>
          </a:xfrm>
        </p:spPr>
        <p:txBody>
          <a:bodyPr>
            <a:normAutofit fontScale="92500" lnSpcReduction="10000"/>
          </a:bodyPr>
          <a:lstStyle/>
          <a:p>
            <a:r>
              <a:rPr lang="it-IT" dirty="0"/>
              <a:t>Analisi che riguarda la distribuzione geografica dei consensi per i quattro partiti più votati alle elezioni del 25 settembre 2022 (Fratelli d’Italia, Partito democratico, Movimento 5 stelle e Lega).</a:t>
            </a:r>
          </a:p>
          <a:p>
            <a:r>
              <a:rPr lang="it-IT" dirty="0"/>
              <a:t>Cosa è successo? Fratelli d’Italia, passato dal 4 al 26% nel giro di una legislatura, si radica al Centro e al Nord-Est, mentre non sfonda al Sud. </a:t>
            </a:r>
          </a:p>
          <a:p>
            <a:r>
              <a:rPr lang="it-IT" dirty="0"/>
              <a:t>Il Partito democratico resiste, a fatica, nei confini della vecchia Zona rossa. </a:t>
            </a:r>
          </a:p>
          <a:p>
            <a:r>
              <a:rPr lang="it-IT" dirty="0"/>
              <a:t>Il Movimento 5 stelle si conferma come partito del Sud</a:t>
            </a:r>
          </a:p>
          <a:p>
            <a:r>
              <a:rPr lang="it-IT" dirty="0"/>
              <a:t>La Lega di Salvini torna nei vecchi confini della Lega Nord di Umberto Bossi.</a:t>
            </a:r>
          </a:p>
          <a:p>
            <a:endParaRPr lang="it-IT" dirty="0"/>
          </a:p>
        </p:txBody>
      </p:sp>
    </p:spTree>
    <p:extLst>
      <p:ext uri="{BB962C8B-B14F-4D97-AF65-F5344CB8AC3E}">
        <p14:creationId xmlns:p14="http://schemas.microsoft.com/office/powerpoint/2010/main" val="38536782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2CF70C5-C472-1153-2531-B3C5F2C730D4}"/>
              </a:ext>
            </a:extLst>
          </p:cNvPr>
          <p:cNvSpPr>
            <a:spLocks noGrp="1"/>
          </p:cNvSpPr>
          <p:nvPr>
            <p:ph type="title"/>
          </p:nvPr>
        </p:nvSpPr>
        <p:spPr>
          <a:xfrm>
            <a:off x="643467" y="321734"/>
            <a:ext cx="10905066" cy="1135737"/>
          </a:xfrm>
        </p:spPr>
        <p:txBody>
          <a:bodyPr>
            <a:normAutofit/>
          </a:bodyPr>
          <a:lstStyle/>
          <a:p>
            <a:r>
              <a:rPr lang="it-IT" sz="3600" dirty="0"/>
              <a:t>ELEZIONI 2022 (fonte: istituto Cattaneo): FDI</a:t>
            </a:r>
          </a:p>
        </p:txBody>
      </p:sp>
      <p:sp>
        <p:nvSpPr>
          <p:cNvPr id="9" name="Content Placeholder 8">
            <a:extLst>
              <a:ext uri="{FF2B5EF4-FFF2-40B4-BE49-F238E27FC236}">
                <a16:creationId xmlns:a16="http://schemas.microsoft.com/office/drawing/2014/main" id="{E66C8C79-2CFF-9D0B-3719-B2434229A736}"/>
              </a:ext>
            </a:extLst>
          </p:cNvPr>
          <p:cNvSpPr>
            <a:spLocks noGrp="1"/>
          </p:cNvSpPr>
          <p:nvPr>
            <p:ph idx="1"/>
          </p:nvPr>
        </p:nvSpPr>
        <p:spPr>
          <a:xfrm>
            <a:off x="643469" y="1782981"/>
            <a:ext cx="4008384" cy="4393982"/>
          </a:xfrm>
        </p:spPr>
        <p:txBody>
          <a:bodyPr>
            <a:normAutofit/>
          </a:bodyPr>
          <a:lstStyle/>
          <a:p>
            <a:r>
              <a:rPr lang="it-IT" sz="1400" dirty="0"/>
              <a:t>Risultato particolarmente positivo nel Centro (in particolare nel Lazio e nel sud delle Marche e dell'Umbria) e nel Nord-Est, con picchi particolarmente importanti in Veneto, nella Lombardia orientale e nella provincia di Piacenza. </a:t>
            </a:r>
          </a:p>
          <a:p>
            <a:r>
              <a:rPr lang="it-IT" sz="1400" dirty="0"/>
              <a:t>La distribuzione dei consensi lo fa assomigliare meno al partito suo predecessore (AN) (principalmente radicato nel Mezzogiorno), e più al suo principale affluente (la Lega). </a:t>
            </a:r>
          </a:p>
          <a:p>
            <a:r>
              <a:rPr lang="it-IT" sz="1400" dirty="0"/>
              <a:t>Limitata attrattiva al sud, dove probabilmente sconta la concorrenza del Movimento 5 stelle , mentre da AN, e in particolare dalla storia della destra da cui deriva, eredita una forte presenza nel Lazio e nelle regioni limitrofe.</a:t>
            </a:r>
            <a:endParaRPr lang="en-US" sz="2000" dirty="0"/>
          </a:p>
        </p:txBody>
      </p:sp>
      <p:grpSp>
        <p:nvGrpSpPr>
          <p:cNvPr id="14"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Segnaposto contenuto 4">
            <a:extLst>
              <a:ext uri="{FF2B5EF4-FFF2-40B4-BE49-F238E27FC236}">
                <a16:creationId xmlns:a16="http://schemas.microsoft.com/office/drawing/2014/main" id="{47338C6B-31A3-7EBF-F506-0D8DAA311A5F}"/>
              </a:ext>
            </a:extLst>
          </p:cNvPr>
          <p:cNvPicPr>
            <a:picLocks noChangeAspect="1"/>
          </p:cNvPicPr>
          <p:nvPr/>
        </p:nvPicPr>
        <p:blipFill>
          <a:blip r:embed="rId2"/>
          <a:stretch>
            <a:fillRect/>
          </a:stretch>
        </p:blipFill>
        <p:spPr>
          <a:xfrm>
            <a:off x="5295320" y="1970716"/>
            <a:ext cx="6253212" cy="3986421"/>
          </a:xfrm>
          <a:prstGeom prst="rect">
            <a:avLst/>
          </a:prstGeom>
        </p:spPr>
      </p:pic>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50962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4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A2CF70C5-C472-1153-2531-B3C5F2C730D4}"/>
              </a:ext>
            </a:extLst>
          </p:cNvPr>
          <p:cNvSpPr>
            <a:spLocks noGrp="1"/>
          </p:cNvSpPr>
          <p:nvPr>
            <p:ph type="title"/>
          </p:nvPr>
        </p:nvSpPr>
        <p:spPr>
          <a:xfrm>
            <a:off x="871220" y="860028"/>
            <a:ext cx="6006192" cy="1324907"/>
          </a:xfrm>
        </p:spPr>
        <p:txBody>
          <a:bodyPr>
            <a:normAutofit/>
          </a:bodyPr>
          <a:lstStyle/>
          <a:p>
            <a:r>
              <a:rPr lang="it-IT" dirty="0">
                <a:solidFill>
                  <a:srgbClr val="4B4E7A"/>
                </a:solidFill>
              </a:rPr>
              <a:t>ELEZIONI 2022 (fonte: istituto Cattaneo) FDI</a:t>
            </a:r>
          </a:p>
        </p:txBody>
      </p:sp>
      <p:sp>
        <p:nvSpPr>
          <p:cNvPr id="9" name="Content Placeholder 8">
            <a:extLst>
              <a:ext uri="{FF2B5EF4-FFF2-40B4-BE49-F238E27FC236}">
                <a16:creationId xmlns:a16="http://schemas.microsoft.com/office/drawing/2014/main" id="{E66C8C79-2CFF-9D0B-3719-B2434229A736}"/>
              </a:ext>
            </a:extLst>
          </p:cNvPr>
          <p:cNvSpPr>
            <a:spLocks noGrp="1"/>
          </p:cNvSpPr>
          <p:nvPr>
            <p:ph idx="1"/>
          </p:nvPr>
        </p:nvSpPr>
        <p:spPr>
          <a:xfrm>
            <a:off x="871220" y="2248823"/>
            <a:ext cx="6006192" cy="3928139"/>
          </a:xfrm>
        </p:spPr>
        <p:txBody>
          <a:bodyPr>
            <a:normAutofit/>
          </a:bodyPr>
          <a:lstStyle/>
          <a:p>
            <a:r>
              <a:rPr lang="it-IT" sz="1700">
                <a:solidFill>
                  <a:srgbClr val="4B4E7A"/>
                </a:solidFill>
              </a:rPr>
              <a:t>Risultato particolarmente positivo nel Centro (in particolare nel Lazio e nel sud delle Marche e dell'Umbria) e nel Nord-Est, con picchi particolarmente importanti in Veneto, nella Lombardia orientale e nella provincia di Piacenza. </a:t>
            </a:r>
          </a:p>
          <a:p>
            <a:r>
              <a:rPr lang="it-IT" sz="1700">
                <a:solidFill>
                  <a:srgbClr val="4B4E7A"/>
                </a:solidFill>
              </a:rPr>
              <a:t>La distribuzione dei consensi lo fa assomigliare meno al partito suo predecessore (AN) (principalmente radicato nel Mezzogiorno), e più al suo principale affluente (la Lega). </a:t>
            </a:r>
          </a:p>
          <a:p>
            <a:r>
              <a:rPr lang="it-IT" sz="1700">
                <a:solidFill>
                  <a:srgbClr val="4B4E7A"/>
                </a:solidFill>
              </a:rPr>
              <a:t>Limitata attrattiva al sud, dove probabilmente sconta la concorrenza del Movimento 5 stelle , mentre da AN, e in particolare dalla storia della destra da cui deriva, eredita una forte presenza nel Lazio e nelle regioni limitrofe.</a:t>
            </a:r>
            <a:endParaRPr lang="en-US" sz="1700">
              <a:solidFill>
                <a:srgbClr val="4B4E7A"/>
              </a:solidFill>
            </a:endParaRPr>
          </a:p>
        </p:txBody>
      </p:sp>
      <p:sp>
        <p:nvSpPr>
          <p:cNvPr id="23" name="Rectangle 22">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4B4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a:extLst>
              <a:ext uri="{FF2B5EF4-FFF2-40B4-BE49-F238E27FC236}">
                <a16:creationId xmlns:a16="http://schemas.microsoft.com/office/drawing/2014/main" id="{30058B41-68C9-ED94-AD1F-B74982C7B60F}"/>
              </a:ext>
            </a:extLst>
          </p:cNvPr>
          <p:cNvPicPr>
            <a:picLocks noChangeAspect="1"/>
          </p:cNvPicPr>
          <p:nvPr/>
        </p:nvPicPr>
        <p:blipFill rotWithShape="1">
          <a:blip r:embed="rId2"/>
          <a:srcRect r="959" b="1"/>
          <a:stretch/>
        </p:blipFill>
        <p:spPr>
          <a:xfrm>
            <a:off x="7523826" y="862763"/>
            <a:ext cx="3788081" cy="5151142"/>
          </a:xfrm>
          <a:prstGeom prst="rect">
            <a:avLst/>
          </a:prstGeom>
        </p:spPr>
      </p:pic>
    </p:spTree>
    <p:extLst>
      <p:ext uri="{BB962C8B-B14F-4D97-AF65-F5344CB8AC3E}">
        <p14:creationId xmlns:p14="http://schemas.microsoft.com/office/powerpoint/2010/main" val="18136335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2CF70C5-C472-1153-2531-B3C5F2C730D4}"/>
              </a:ext>
            </a:extLst>
          </p:cNvPr>
          <p:cNvSpPr>
            <a:spLocks noGrp="1"/>
          </p:cNvSpPr>
          <p:nvPr>
            <p:ph type="title"/>
          </p:nvPr>
        </p:nvSpPr>
        <p:spPr>
          <a:xfrm>
            <a:off x="643467" y="321734"/>
            <a:ext cx="10905066" cy="1135737"/>
          </a:xfrm>
        </p:spPr>
        <p:txBody>
          <a:bodyPr>
            <a:normAutofit/>
          </a:bodyPr>
          <a:lstStyle/>
          <a:p>
            <a:r>
              <a:rPr lang="it-IT" sz="3600" dirty="0"/>
              <a:t>ELEZIONI 2022 (fonte: istituto Cattaneo) Lega</a:t>
            </a:r>
          </a:p>
        </p:txBody>
      </p:sp>
      <p:sp>
        <p:nvSpPr>
          <p:cNvPr id="9" name="Content Placeholder 8">
            <a:extLst>
              <a:ext uri="{FF2B5EF4-FFF2-40B4-BE49-F238E27FC236}">
                <a16:creationId xmlns:a16="http://schemas.microsoft.com/office/drawing/2014/main" id="{E66C8C79-2CFF-9D0B-3719-B2434229A736}"/>
              </a:ext>
            </a:extLst>
          </p:cNvPr>
          <p:cNvSpPr>
            <a:spLocks noGrp="1"/>
          </p:cNvSpPr>
          <p:nvPr>
            <p:ph idx="1"/>
          </p:nvPr>
        </p:nvSpPr>
        <p:spPr>
          <a:xfrm>
            <a:off x="643469" y="1782981"/>
            <a:ext cx="4008384" cy="4393982"/>
          </a:xfrm>
        </p:spPr>
        <p:txBody>
          <a:bodyPr>
            <a:normAutofit/>
          </a:bodyPr>
          <a:lstStyle/>
          <a:p>
            <a:r>
              <a:rPr lang="it-IT" sz="1300"/>
              <a:t>Perde più di tre milioni di voti rispetto al 2018 (circa 9 punti percentuali).</a:t>
            </a:r>
          </a:p>
          <a:p>
            <a:r>
              <a:rPr lang="it-IT" sz="1300"/>
              <a:t>Perdite più consistenti  si concentrano nelle regioni del Centro-Sud, ove aveva ottenuto nuovi consensi nel periodo 2018- 2020.</a:t>
            </a:r>
          </a:p>
          <a:p>
            <a:r>
              <a:rPr lang="it-IT" sz="1300"/>
              <a:t>Gran parte del sostegno per la Lega salviniana è tornato nelle regioni storiche di sostegno (principalmente il Lombardo-Veneto, il Piemonte e il Friuli-Venezia Giulia).</a:t>
            </a:r>
          </a:p>
          <a:p>
            <a:r>
              <a:rPr lang="it-IT" sz="1300"/>
              <a:t>Altro elemento caratterizzante, e ricorrente, della distribuzione territoriale della Lega è rappresentato dallo scarso supporto, anche al Nord, nelle grandi città e nelle cinture metropolitane (si notino i cali di consensi nella zona del milanese, del padovano e del torinese). </a:t>
            </a:r>
          </a:p>
          <a:p>
            <a:r>
              <a:rPr lang="it-IT" sz="1300"/>
              <a:t>Tuttavia la Lega esce da questa elezione critica nettamente meridionalizzata rispetto agli esordi. Il divario tra le percentuali ottenute al nord e al sud si è nel notevolmente ridotto. </a:t>
            </a:r>
            <a:endParaRPr lang="en-US" sz="1300"/>
          </a:p>
        </p:txBody>
      </p:sp>
      <p:grpSp>
        <p:nvGrpSpPr>
          <p:cNvPr id="16" name="Group 15">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magine 3">
            <a:extLst>
              <a:ext uri="{FF2B5EF4-FFF2-40B4-BE49-F238E27FC236}">
                <a16:creationId xmlns:a16="http://schemas.microsoft.com/office/drawing/2014/main" id="{1F806E3D-C41A-6920-D897-9592B51812F9}"/>
              </a:ext>
            </a:extLst>
          </p:cNvPr>
          <p:cNvPicPr>
            <a:picLocks noChangeAspect="1"/>
          </p:cNvPicPr>
          <p:nvPr/>
        </p:nvPicPr>
        <p:blipFill>
          <a:blip r:embed="rId2"/>
          <a:stretch>
            <a:fillRect/>
          </a:stretch>
        </p:blipFill>
        <p:spPr>
          <a:xfrm>
            <a:off x="5295320" y="1947267"/>
            <a:ext cx="6253212" cy="4033320"/>
          </a:xfrm>
          <a:prstGeom prst="rect">
            <a:avLst/>
          </a:prstGeom>
        </p:spPr>
      </p:pic>
      <p:grpSp>
        <p:nvGrpSpPr>
          <p:cNvPr id="20" name="Group 1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1" name="Rectangle 2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208353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2CF70C5-C472-1153-2531-B3C5F2C730D4}"/>
              </a:ext>
            </a:extLst>
          </p:cNvPr>
          <p:cNvSpPr>
            <a:spLocks noGrp="1"/>
          </p:cNvSpPr>
          <p:nvPr>
            <p:ph type="title"/>
          </p:nvPr>
        </p:nvSpPr>
        <p:spPr>
          <a:xfrm>
            <a:off x="836679" y="723898"/>
            <a:ext cx="6002110" cy="1495425"/>
          </a:xfrm>
        </p:spPr>
        <p:txBody>
          <a:bodyPr>
            <a:normAutofit fontScale="90000"/>
          </a:bodyPr>
          <a:lstStyle/>
          <a:p>
            <a:r>
              <a:rPr lang="it-IT" dirty="0"/>
              <a:t>ELEZIONI 2022 (fonte: istituto Cattaneo)- LEGA</a:t>
            </a:r>
          </a:p>
        </p:txBody>
      </p:sp>
      <p:sp>
        <p:nvSpPr>
          <p:cNvPr id="9" name="Content Placeholder 8">
            <a:extLst>
              <a:ext uri="{FF2B5EF4-FFF2-40B4-BE49-F238E27FC236}">
                <a16:creationId xmlns:a16="http://schemas.microsoft.com/office/drawing/2014/main" id="{E66C8C79-2CFF-9D0B-3719-B2434229A736}"/>
              </a:ext>
            </a:extLst>
          </p:cNvPr>
          <p:cNvSpPr>
            <a:spLocks noGrp="1"/>
          </p:cNvSpPr>
          <p:nvPr>
            <p:ph idx="1"/>
          </p:nvPr>
        </p:nvSpPr>
        <p:spPr>
          <a:xfrm>
            <a:off x="836680" y="2405067"/>
            <a:ext cx="6002110" cy="3729034"/>
          </a:xfrm>
        </p:spPr>
        <p:txBody>
          <a:bodyPr>
            <a:normAutofit/>
          </a:bodyPr>
          <a:lstStyle/>
          <a:p>
            <a:r>
              <a:rPr lang="it-IT" sz="1400"/>
              <a:t>Perde più di tre milioni di voti rispetto al 2018 (circa 9 punti percentuali).</a:t>
            </a:r>
          </a:p>
          <a:p>
            <a:r>
              <a:rPr lang="it-IT" sz="1400"/>
              <a:t>Perdite più consistenti  si concentrano nelle regioni del Centro-Sud, ove aveva ottenuto nuovi consensi nel periodo 2018- 2020.</a:t>
            </a:r>
          </a:p>
          <a:p>
            <a:r>
              <a:rPr lang="it-IT" sz="1400"/>
              <a:t>Gran parte del sostegno per la Lega salviniana è tornato nelle regioni storiche di sostegno (principalmente il Lombardo-Veneto, il Piemonte e il Friuli-Venezia Giulia).</a:t>
            </a:r>
          </a:p>
          <a:p>
            <a:r>
              <a:rPr lang="it-IT" sz="1400"/>
              <a:t>Altro elemento caratterizzante, e ricorrente, della distribuzione territoriale della Lega è rappresentato dallo scarso supporto, anche al Nord, nelle grandi città e nelle cinture metropolitane (si notino i cali di consensi nella zona del milanese, del padovano e del torinese). </a:t>
            </a:r>
          </a:p>
          <a:p>
            <a:r>
              <a:rPr lang="it-IT" sz="1400"/>
              <a:t>Tuttavia la Lega esce da questa elezione critica nettamente meridionalizzata rispetto agli esordi. Il divario tra le percentuali ottenute al nord e al sud si è nel notevolmente ridotto. </a:t>
            </a:r>
            <a:endParaRPr lang="en-US" sz="1400"/>
          </a:p>
        </p:txBody>
      </p:sp>
      <p:pic>
        <p:nvPicPr>
          <p:cNvPr id="5" name="Immagine 4">
            <a:extLst>
              <a:ext uri="{FF2B5EF4-FFF2-40B4-BE49-F238E27FC236}">
                <a16:creationId xmlns:a16="http://schemas.microsoft.com/office/drawing/2014/main" id="{E9382FDE-8C4A-E385-F5C5-706EBB7BB2DE}"/>
              </a:ext>
            </a:extLst>
          </p:cNvPr>
          <p:cNvPicPr>
            <a:picLocks noChangeAspect="1"/>
          </p:cNvPicPr>
          <p:nvPr/>
        </p:nvPicPr>
        <p:blipFill rotWithShape="1">
          <a:blip r:embed="rId2"/>
          <a:srcRect r="-2" b="2469"/>
          <a:stretch/>
        </p:blipFill>
        <p:spPr>
          <a:xfrm>
            <a:off x="7199440" y="10"/>
            <a:ext cx="4992560" cy="6857990"/>
          </a:xfrm>
          <a:prstGeom prst="rect">
            <a:avLst/>
          </a:prstGeom>
          <a:effectLst/>
        </p:spPr>
      </p:pic>
    </p:spTree>
    <p:extLst>
      <p:ext uri="{BB962C8B-B14F-4D97-AF65-F5344CB8AC3E}">
        <p14:creationId xmlns:p14="http://schemas.microsoft.com/office/powerpoint/2010/main" val="26353643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2CF70C5-C472-1153-2531-B3C5F2C730D4}"/>
              </a:ext>
            </a:extLst>
          </p:cNvPr>
          <p:cNvSpPr>
            <a:spLocks noGrp="1"/>
          </p:cNvSpPr>
          <p:nvPr>
            <p:ph type="title"/>
          </p:nvPr>
        </p:nvSpPr>
        <p:spPr>
          <a:xfrm>
            <a:off x="643467" y="321734"/>
            <a:ext cx="10905066" cy="1135737"/>
          </a:xfrm>
        </p:spPr>
        <p:txBody>
          <a:bodyPr>
            <a:normAutofit/>
          </a:bodyPr>
          <a:lstStyle/>
          <a:p>
            <a:r>
              <a:rPr lang="it-IT" sz="3600" dirty="0"/>
              <a:t>ELEZIONI 2022 (fonte: istituto Cattaneo): M5S</a:t>
            </a:r>
          </a:p>
        </p:txBody>
      </p:sp>
      <p:sp>
        <p:nvSpPr>
          <p:cNvPr id="9" name="Content Placeholder 8">
            <a:extLst>
              <a:ext uri="{FF2B5EF4-FFF2-40B4-BE49-F238E27FC236}">
                <a16:creationId xmlns:a16="http://schemas.microsoft.com/office/drawing/2014/main" id="{E66C8C79-2CFF-9D0B-3719-B2434229A736}"/>
              </a:ext>
            </a:extLst>
          </p:cNvPr>
          <p:cNvSpPr>
            <a:spLocks noGrp="1"/>
          </p:cNvSpPr>
          <p:nvPr>
            <p:ph idx="1"/>
          </p:nvPr>
        </p:nvSpPr>
        <p:spPr>
          <a:xfrm>
            <a:off x="643469" y="1782981"/>
            <a:ext cx="4008384" cy="4393982"/>
          </a:xfrm>
        </p:spPr>
        <p:txBody>
          <a:bodyPr>
            <a:normAutofit/>
          </a:bodyPr>
          <a:lstStyle/>
          <a:p>
            <a:pPr marL="0" indent="0">
              <a:buNone/>
            </a:pPr>
            <a:r>
              <a:rPr lang="it-IT" sz="1600" dirty="0"/>
              <a:t>La distribuzione dei consensi indica un radicamento sempre più forte del partito nel Sud del paese. </a:t>
            </a:r>
          </a:p>
          <a:p>
            <a:pPr marL="0" indent="0">
              <a:buNone/>
            </a:pPr>
            <a:r>
              <a:rPr lang="it-IT" sz="1600" dirty="0"/>
              <a:t>Mentre nel 2013 i voti per il M5S si distribuivano in maniera omogenea in tutto il paese, a partire dal 2014 si è osservata una meridionalizzazione dell’elettorato del Movimento, fenomeno che è diventato chiaro in occasione delle elezioni politiche del 2018 e delle europee del 2019. </a:t>
            </a:r>
          </a:p>
          <a:p>
            <a:pPr marL="0" indent="0">
              <a:buNone/>
            </a:pPr>
            <a:r>
              <a:rPr lang="it-IT" sz="1600" dirty="0"/>
              <a:t>Sebbene sconti un calo di consensi di più di 17 punti percentuali rispetto alle precedenti elezioni politiche (ma di poco meno di 2 punti rispetto alle europee del 2019) la Mappa  mostra che la dinamica della geografia elettorale del partito resta invariata. </a:t>
            </a:r>
            <a:endParaRPr lang="en-US" sz="1600" dirty="0"/>
          </a:p>
        </p:txBody>
      </p:sp>
      <p:grpSp>
        <p:nvGrpSpPr>
          <p:cNvPr id="16" name="Group 15">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magine 4">
            <a:extLst>
              <a:ext uri="{FF2B5EF4-FFF2-40B4-BE49-F238E27FC236}">
                <a16:creationId xmlns:a16="http://schemas.microsoft.com/office/drawing/2014/main" id="{A33280B3-7721-481F-2382-5403D0EA676B}"/>
              </a:ext>
            </a:extLst>
          </p:cNvPr>
          <p:cNvPicPr>
            <a:picLocks noChangeAspect="1"/>
          </p:cNvPicPr>
          <p:nvPr/>
        </p:nvPicPr>
        <p:blipFill>
          <a:blip r:embed="rId2"/>
          <a:stretch>
            <a:fillRect/>
          </a:stretch>
        </p:blipFill>
        <p:spPr>
          <a:xfrm>
            <a:off x="5295320" y="1931633"/>
            <a:ext cx="6253212" cy="4064587"/>
          </a:xfrm>
          <a:prstGeom prst="rect">
            <a:avLst/>
          </a:prstGeom>
        </p:spPr>
      </p:pic>
      <p:grpSp>
        <p:nvGrpSpPr>
          <p:cNvPr id="20" name="Group 1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1" name="Rectangle 2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563046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CF70C5-C472-1153-2531-B3C5F2C730D4}"/>
              </a:ext>
            </a:extLst>
          </p:cNvPr>
          <p:cNvSpPr>
            <a:spLocks noGrp="1"/>
          </p:cNvSpPr>
          <p:nvPr>
            <p:ph type="title"/>
          </p:nvPr>
        </p:nvSpPr>
        <p:spPr>
          <a:xfrm>
            <a:off x="643467" y="321734"/>
            <a:ext cx="10905066" cy="1135737"/>
          </a:xfrm>
        </p:spPr>
        <p:txBody>
          <a:bodyPr>
            <a:normAutofit/>
          </a:bodyPr>
          <a:lstStyle/>
          <a:p>
            <a:r>
              <a:rPr lang="it-IT" sz="3600" dirty="0"/>
              <a:t>ELEZIONI 2022 (fonte: istituto Cattaneo): M5S</a:t>
            </a:r>
          </a:p>
        </p:txBody>
      </p:sp>
      <p:sp>
        <p:nvSpPr>
          <p:cNvPr id="9" name="Content Placeholder 8">
            <a:extLst>
              <a:ext uri="{FF2B5EF4-FFF2-40B4-BE49-F238E27FC236}">
                <a16:creationId xmlns:a16="http://schemas.microsoft.com/office/drawing/2014/main" id="{E66C8C79-2CFF-9D0B-3719-B2434229A736}"/>
              </a:ext>
            </a:extLst>
          </p:cNvPr>
          <p:cNvSpPr>
            <a:spLocks noGrp="1"/>
          </p:cNvSpPr>
          <p:nvPr>
            <p:ph idx="1"/>
          </p:nvPr>
        </p:nvSpPr>
        <p:spPr>
          <a:xfrm>
            <a:off x="643469" y="1782981"/>
            <a:ext cx="4008384" cy="4393982"/>
          </a:xfrm>
        </p:spPr>
        <p:txBody>
          <a:bodyPr>
            <a:normAutofit/>
          </a:bodyPr>
          <a:lstStyle/>
          <a:p>
            <a:pPr marL="0" indent="0">
              <a:buNone/>
            </a:pPr>
            <a:r>
              <a:rPr lang="it-IT" sz="1600" dirty="0"/>
              <a:t>La distribuzione dei consensi indica un radicamento sempre più forte del partito nel Sud del paese. </a:t>
            </a:r>
          </a:p>
          <a:p>
            <a:pPr marL="0" indent="0">
              <a:buNone/>
            </a:pPr>
            <a:r>
              <a:rPr lang="it-IT" sz="1600" dirty="0"/>
              <a:t>Mentre nel 2013 i voti per il M5S si distribuivano in maniera omogenea in tutto il paese, a partire dal 2014 si è osservata una meridionalizzazione dell’elettorato del Movimento, fenomeno che è diventato chiaro in occasione delle elezioni politiche del 2018 e delle europee del 2019. </a:t>
            </a:r>
          </a:p>
          <a:p>
            <a:pPr marL="0" indent="0">
              <a:buNone/>
            </a:pPr>
            <a:r>
              <a:rPr lang="it-IT" sz="1600" dirty="0"/>
              <a:t>Sebbene sconti un calo di consensi di più di 17 punti percentuali rispetto alle precedenti elezioni politiche (ma di poco meno di 2 punti rispetto alle europee del 2019) la Mappa  mostra che la dinamica della geografia elettorale del partito resta invariata. </a:t>
            </a:r>
            <a:endParaRPr lang="en-US" sz="1600" dirty="0"/>
          </a:p>
        </p:txBody>
      </p:sp>
      <p:pic>
        <p:nvPicPr>
          <p:cNvPr id="4" name="Immagine 3">
            <a:extLst>
              <a:ext uri="{FF2B5EF4-FFF2-40B4-BE49-F238E27FC236}">
                <a16:creationId xmlns:a16="http://schemas.microsoft.com/office/drawing/2014/main" id="{DBE42FFB-2374-75E3-8C5E-6D6E96A4EF4B}"/>
              </a:ext>
            </a:extLst>
          </p:cNvPr>
          <p:cNvPicPr>
            <a:picLocks noChangeAspect="1"/>
          </p:cNvPicPr>
          <p:nvPr/>
        </p:nvPicPr>
        <p:blipFill>
          <a:blip r:embed="rId2"/>
          <a:stretch>
            <a:fillRect/>
          </a:stretch>
        </p:blipFill>
        <p:spPr>
          <a:xfrm>
            <a:off x="7266115" y="1100266"/>
            <a:ext cx="4018821" cy="5436000"/>
          </a:xfrm>
          <a:prstGeom prst="rect">
            <a:avLst/>
          </a:prstGeom>
        </p:spPr>
      </p:pic>
    </p:spTree>
    <p:extLst>
      <p:ext uri="{BB962C8B-B14F-4D97-AF65-F5344CB8AC3E}">
        <p14:creationId xmlns:p14="http://schemas.microsoft.com/office/powerpoint/2010/main" val="39771571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2CF70C5-C472-1153-2531-B3C5F2C730D4}"/>
              </a:ext>
            </a:extLst>
          </p:cNvPr>
          <p:cNvSpPr>
            <a:spLocks noGrp="1"/>
          </p:cNvSpPr>
          <p:nvPr>
            <p:ph type="title"/>
          </p:nvPr>
        </p:nvSpPr>
        <p:spPr>
          <a:xfrm>
            <a:off x="630936" y="639520"/>
            <a:ext cx="3429000" cy="1719072"/>
          </a:xfrm>
        </p:spPr>
        <p:txBody>
          <a:bodyPr anchor="b">
            <a:normAutofit/>
          </a:bodyPr>
          <a:lstStyle/>
          <a:p>
            <a:br>
              <a:rPr lang="it-IT" sz="2200"/>
            </a:br>
            <a:br>
              <a:rPr lang="it-IT" sz="2200"/>
            </a:br>
            <a:br>
              <a:rPr lang="it-IT" sz="2200"/>
            </a:br>
            <a:r>
              <a:rPr lang="it-IT" sz="2200"/>
              <a:t>ELEZIONI 2022 (fonte: istituto Cattaneo): PD</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66C8C79-2CFF-9D0B-3719-B2434229A736}"/>
              </a:ext>
            </a:extLst>
          </p:cNvPr>
          <p:cNvSpPr>
            <a:spLocks noGrp="1"/>
          </p:cNvSpPr>
          <p:nvPr>
            <p:ph idx="1"/>
          </p:nvPr>
        </p:nvSpPr>
        <p:spPr>
          <a:xfrm>
            <a:off x="630936" y="2807208"/>
            <a:ext cx="3429000" cy="3410712"/>
          </a:xfrm>
        </p:spPr>
        <p:txBody>
          <a:bodyPr anchor="t">
            <a:normAutofit/>
          </a:bodyPr>
          <a:lstStyle/>
          <a:p>
            <a:pPr marL="0" indent="0">
              <a:buNone/>
            </a:pPr>
            <a:r>
              <a:rPr lang="it-IT" sz="1400"/>
              <a:t>Pur mantenendo percentuali di supporto sostanzialmente invariate rispetto al 2018, perde quasi un milione di voti rispetto alle precedenti politiche. </a:t>
            </a:r>
          </a:p>
          <a:p>
            <a:pPr marL="0" indent="0">
              <a:buNone/>
            </a:pPr>
            <a:r>
              <a:rPr lang="it-IT" sz="1400"/>
              <a:t>Da un punto di vista territoriale, la Zona rossa è l’unica delle vecchie zone politiche italiane a resistere, anche se a fatica.</a:t>
            </a:r>
          </a:p>
          <a:p>
            <a:pPr marL="0" indent="0">
              <a:buNone/>
            </a:pPr>
            <a:r>
              <a:rPr lang="it-IT" sz="1400"/>
              <a:t>Ma rimane tuttavia vero che le roccaforti del PD restano quelle dell’Italia centrale (in particolare la Toscana, l’Emilia-Romagna il Nord delle Marche e dell’Umbria), anche se con percentuali ancora più basse che nel 2018. </a:t>
            </a:r>
            <a:endParaRPr lang="en-US" sz="1400"/>
          </a:p>
        </p:txBody>
      </p:sp>
      <p:pic>
        <p:nvPicPr>
          <p:cNvPr id="4" name="Immagine 3">
            <a:extLst>
              <a:ext uri="{FF2B5EF4-FFF2-40B4-BE49-F238E27FC236}">
                <a16:creationId xmlns:a16="http://schemas.microsoft.com/office/drawing/2014/main" id="{CC3CEE90-1B85-76CD-214A-1763721D1B92}"/>
              </a:ext>
            </a:extLst>
          </p:cNvPr>
          <p:cNvPicPr>
            <a:picLocks noChangeAspect="1"/>
          </p:cNvPicPr>
          <p:nvPr/>
        </p:nvPicPr>
        <p:blipFill>
          <a:blip r:embed="rId2"/>
          <a:stretch>
            <a:fillRect/>
          </a:stretch>
        </p:blipFill>
        <p:spPr>
          <a:xfrm>
            <a:off x="4654296" y="1124884"/>
            <a:ext cx="6903720" cy="4608231"/>
          </a:xfrm>
          <a:prstGeom prst="rect">
            <a:avLst/>
          </a:prstGeom>
        </p:spPr>
      </p:pic>
    </p:spTree>
    <p:extLst>
      <p:ext uri="{BB962C8B-B14F-4D97-AF65-F5344CB8AC3E}">
        <p14:creationId xmlns:p14="http://schemas.microsoft.com/office/powerpoint/2010/main" val="163012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94100D-C7E0-41F1-A0A6-76307E76A136}"/>
              </a:ext>
            </a:extLst>
          </p:cNvPr>
          <p:cNvSpPr>
            <a:spLocks noGrp="1"/>
          </p:cNvSpPr>
          <p:nvPr>
            <p:ph type="title"/>
          </p:nvPr>
        </p:nvSpPr>
        <p:spPr/>
        <p:txBody>
          <a:bodyPr/>
          <a:lstStyle/>
          <a:p>
            <a:pPr algn="ctr"/>
            <a:r>
              <a:rPr lang="it-IT" dirty="0"/>
              <a:t>LIBERALISMO</a:t>
            </a:r>
          </a:p>
        </p:txBody>
      </p:sp>
      <p:sp>
        <p:nvSpPr>
          <p:cNvPr id="3" name="Segnaposto contenuto 2">
            <a:extLst>
              <a:ext uri="{FF2B5EF4-FFF2-40B4-BE49-F238E27FC236}">
                <a16:creationId xmlns:a16="http://schemas.microsoft.com/office/drawing/2014/main" id="{79461EB0-A65C-475D-BD20-448A135617EC}"/>
              </a:ext>
            </a:extLst>
          </p:cNvPr>
          <p:cNvSpPr>
            <a:spLocks noGrp="1"/>
          </p:cNvSpPr>
          <p:nvPr>
            <p:ph idx="1"/>
          </p:nvPr>
        </p:nvSpPr>
        <p:spPr>
          <a:xfrm>
            <a:off x="236306" y="1900718"/>
            <a:ext cx="11640620" cy="4705565"/>
          </a:xfrm>
        </p:spPr>
        <p:txBody>
          <a:bodyPr>
            <a:normAutofit fontScale="92500"/>
          </a:bodyPr>
          <a:lstStyle/>
          <a:p>
            <a:pPr algn="l"/>
            <a:r>
              <a:rPr lang="it-IT" dirty="0">
                <a:effectLst/>
              </a:rPr>
              <a:t>La </a:t>
            </a:r>
            <a:r>
              <a:rPr lang="it-IT" b="1" dirty="0">
                <a:solidFill>
                  <a:srgbClr val="7030A0"/>
                </a:solidFill>
                <a:effectLst/>
              </a:rPr>
              <a:t>distinzione fra liberalismo e liberismo </a:t>
            </a:r>
            <a:r>
              <a:rPr lang="it-IT" dirty="0">
                <a:effectLst/>
              </a:rPr>
              <a:t>è tipicamente italiana e non ha riscontro in altre culture mondiali.</a:t>
            </a:r>
          </a:p>
          <a:p>
            <a:pPr algn="l"/>
            <a:r>
              <a:rPr lang="it-IT" dirty="0">
                <a:effectLst/>
              </a:rPr>
              <a:t>Nella lingua italiana liberismo e liberalismo non hanno lo stesso significato: mentre il primo è una dottrina economica che teorizza il disimpegno dello stato dall'economia (perciò un'economia liberista è un'economia di mercato solo temperata da interventi esterni), il secondo è un'ideologia politica che sostiene l'esistenza di diritti fondamentali e inviolabili facenti capo all'individuo e l'eguaglianza dei cittadini davanti alla legge (eguaglianza formale).</a:t>
            </a:r>
          </a:p>
          <a:p>
            <a:pPr algn="l"/>
            <a:r>
              <a:rPr lang="it-IT" dirty="0">
                <a:effectLst/>
              </a:rPr>
              <a:t>il </a:t>
            </a:r>
            <a:r>
              <a:rPr lang="it-IT" b="1" dirty="0">
                <a:effectLst/>
              </a:rPr>
              <a:t>Libertarismo</a:t>
            </a:r>
            <a:r>
              <a:rPr lang="it-IT" dirty="0">
                <a:effectLst/>
              </a:rPr>
              <a:t>: è un orientamento di pensiero e movimento politico-culturale tipicamente statunitense teso ad esaltare il ruolo dell’individuo e la sua libertà d’azione all’interno della società capitalistica.</a:t>
            </a:r>
          </a:p>
        </p:txBody>
      </p:sp>
    </p:spTree>
    <p:extLst>
      <p:ext uri="{BB962C8B-B14F-4D97-AF65-F5344CB8AC3E}">
        <p14:creationId xmlns:p14="http://schemas.microsoft.com/office/powerpoint/2010/main" val="235393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2CF70C5-C472-1153-2531-B3C5F2C730D4}"/>
              </a:ext>
            </a:extLst>
          </p:cNvPr>
          <p:cNvSpPr>
            <a:spLocks noGrp="1"/>
          </p:cNvSpPr>
          <p:nvPr>
            <p:ph type="title"/>
          </p:nvPr>
        </p:nvSpPr>
        <p:spPr>
          <a:xfrm>
            <a:off x="630936" y="639520"/>
            <a:ext cx="3429000" cy="1719072"/>
          </a:xfrm>
        </p:spPr>
        <p:txBody>
          <a:bodyPr anchor="b">
            <a:normAutofit/>
          </a:bodyPr>
          <a:lstStyle/>
          <a:p>
            <a:br>
              <a:rPr lang="it-IT" sz="2200"/>
            </a:br>
            <a:br>
              <a:rPr lang="it-IT" sz="2200"/>
            </a:br>
            <a:br>
              <a:rPr lang="it-IT" sz="2200"/>
            </a:br>
            <a:r>
              <a:rPr lang="it-IT" sz="2200"/>
              <a:t>ELEZIONI 2022 (fonte: istituto Cattaneo): PD</a:t>
            </a:r>
          </a:p>
        </p:txBody>
      </p:sp>
      <p:sp>
        <p:nvSpPr>
          <p:cNvPr id="2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66C8C79-2CFF-9D0B-3719-B2434229A736}"/>
              </a:ext>
            </a:extLst>
          </p:cNvPr>
          <p:cNvSpPr>
            <a:spLocks noGrp="1"/>
          </p:cNvSpPr>
          <p:nvPr>
            <p:ph idx="1"/>
          </p:nvPr>
        </p:nvSpPr>
        <p:spPr>
          <a:xfrm>
            <a:off x="630936" y="2807208"/>
            <a:ext cx="3429000" cy="3410712"/>
          </a:xfrm>
        </p:spPr>
        <p:txBody>
          <a:bodyPr anchor="t">
            <a:normAutofit/>
          </a:bodyPr>
          <a:lstStyle/>
          <a:p>
            <a:pPr marL="0" indent="0">
              <a:buNone/>
            </a:pPr>
            <a:r>
              <a:rPr lang="it-IT" sz="1400"/>
              <a:t>Pur mantenendo percentuali di supporto sostanzialmente invariate rispetto al 2018, perde quasi un milione di voti rispetto alle precedenti politiche. </a:t>
            </a:r>
          </a:p>
          <a:p>
            <a:pPr marL="0" indent="0">
              <a:buNone/>
            </a:pPr>
            <a:r>
              <a:rPr lang="it-IT" sz="1400"/>
              <a:t>Da un punto di vista territoriale, la Zona rossa è l’unica delle vecchie zone politiche italiane a resistere, anche se a fatica.</a:t>
            </a:r>
          </a:p>
          <a:p>
            <a:pPr marL="0" indent="0">
              <a:buNone/>
            </a:pPr>
            <a:r>
              <a:rPr lang="it-IT" sz="1400"/>
              <a:t>Ma rimane tuttavia vero che le roccaforti del PD restano quelle dell’Italia centrale (in particolare la Toscana, l’Emilia-Romagna il Nord delle Marche e dell’Umbria), anche se con percentuali ancora più basse che nel 2018. </a:t>
            </a:r>
            <a:endParaRPr lang="en-US" sz="1400"/>
          </a:p>
        </p:txBody>
      </p:sp>
      <p:pic>
        <p:nvPicPr>
          <p:cNvPr id="5" name="Immagine 4">
            <a:extLst>
              <a:ext uri="{FF2B5EF4-FFF2-40B4-BE49-F238E27FC236}">
                <a16:creationId xmlns:a16="http://schemas.microsoft.com/office/drawing/2014/main" id="{207169D0-1A93-7853-38C1-D27F4F6D03F4}"/>
              </a:ext>
            </a:extLst>
          </p:cNvPr>
          <p:cNvPicPr>
            <a:picLocks noChangeAspect="1"/>
          </p:cNvPicPr>
          <p:nvPr/>
        </p:nvPicPr>
        <p:blipFill>
          <a:blip r:embed="rId2"/>
          <a:stretch>
            <a:fillRect/>
          </a:stretch>
        </p:blipFill>
        <p:spPr>
          <a:xfrm>
            <a:off x="6077217" y="640080"/>
            <a:ext cx="4057877" cy="5577840"/>
          </a:xfrm>
          <a:prstGeom prst="rect">
            <a:avLst/>
          </a:prstGeom>
        </p:spPr>
      </p:pic>
    </p:spTree>
    <p:extLst>
      <p:ext uri="{BB962C8B-B14F-4D97-AF65-F5344CB8AC3E}">
        <p14:creationId xmlns:p14="http://schemas.microsoft.com/office/powerpoint/2010/main" val="19908385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95CCCC-D8CA-EEBD-293D-E5816DAEDEA8}"/>
              </a:ext>
            </a:extLst>
          </p:cNvPr>
          <p:cNvSpPr>
            <a:spLocks noGrp="1"/>
          </p:cNvSpPr>
          <p:nvPr>
            <p:ph type="title"/>
          </p:nvPr>
        </p:nvSpPr>
        <p:spPr>
          <a:xfrm>
            <a:off x="4965430" y="629268"/>
            <a:ext cx="6586491" cy="1286160"/>
          </a:xfrm>
        </p:spPr>
        <p:txBody>
          <a:bodyPr anchor="b">
            <a:normAutofit/>
          </a:bodyPr>
          <a:lstStyle/>
          <a:p>
            <a:endParaRPr lang="it-IT" dirty="0"/>
          </a:p>
        </p:txBody>
      </p:sp>
      <p:sp>
        <p:nvSpPr>
          <p:cNvPr id="9" name="Content Placeholder 8">
            <a:extLst>
              <a:ext uri="{FF2B5EF4-FFF2-40B4-BE49-F238E27FC236}">
                <a16:creationId xmlns:a16="http://schemas.microsoft.com/office/drawing/2014/main" id="{32D7CEF5-5FDC-90D2-FC72-A9037BCD2F5E}"/>
              </a:ext>
            </a:extLst>
          </p:cNvPr>
          <p:cNvSpPr>
            <a:spLocks noGrp="1"/>
          </p:cNvSpPr>
          <p:nvPr>
            <p:ph idx="1"/>
          </p:nvPr>
        </p:nvSpPr>
        <p:spPr>
          <a:xfrm>
            <a:off x="4965431" y="2438400"/>
            <a:ext cx="6586489" cy="3785419"/>
          </a:xfrm>
        </p:spPr>
        <p:txBody>
          <a:bodyPr>
            <a:normAutofit/>
          </a:bodyPr>
          <a:lstStyle/>
          <a:p>
            <a:endParaRPr lang="en-US" sz="2000"/>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B4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310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8088C8-4B2E-4A02-8CEE-61DB105818AB}"/>
              </a:ext>
            </a:extLst>
          </p:cNvPr>
          <p:cNvSpPr>
            <a:spLocks noGrp="1"/>
          </p:cNvSpPr>
          <p:nvPr>
            <p:ph type="title"/>
          </p:nvPr>
        </p:nvSpPr>
        <p:spPr/>
        <p:txBody>
          <a:bodyPr/>
          <a:lstStyle/>
          <a:p>
            <a:pPr algn="ctr"/>
            <a:r>
              <a:rPr lang="it-IT" dirty="0"/>
              <a:t>DEMOCRAZIA LIBERALE e DIFFUSIONE/DEMOCRATIZZAZIONE</a:t>
            </a:r>
          </a:p>
        </p:txBody>
      </p:sp>
      <p:sp>
        <p:nvSpPr>
          <p:cNvPr id="3" name="Segnaposto contenuto 2">
            <a:extLst>
              <a:ext uri="{FF2B5EF4-FFF2-40B4-BE49-F238E27FC236}">
                <a16:creationId xmlns:a16="http://schemas.microsoft.com/office/drawing/2014/main" id="{B95B5C3D-4374-4140-8F12-9A7C9FE73A3A}"/>
              </a:ext>
            </a:extLst>
          </p:cNvPr>
          <p:cNvSpPr>
            <a:spLocks noGrp="1"/>
          </p:cNvSpPr>
          <p:nvPr>
            <p:ph idx="1"/>
          </p:nvPr>
        </p:nvSpPr>
        <p:spPr>
          <a:xfrm>
            <a:off x="0" y="2373329"/>
            <a:ext cx="11887200" cy="4089115"/>
          </a:xfrm>
        </p:spPr>
        <p:txBody>
          <a:bodyPr>
            <a:normAutofit/>
          </a:bodyPr>
          <a:lstStyle/>
          <a:p>
            <a:r>
              <a:rPr lang="it-IT" dirty="0"/>
              <a:t>Pur non essendoci un collegamento necessario tra democrazia parlamentare e filosofia del liberalismo, le stesse circostanze sociali ed intellettuali che hanno portato allo sviluppo del secondo, hanno creato le premesse per la nascita di </a:t>
            </a:r>
            <a:r>
              <a:rPr lang="it-IT" dirty="0">
                <a:solidFill>
                  <a:srgbClr val="FF3399"/>
                </a:solidFill>
              </a:rPr>
              <a:t>forme di governo rappresentativo</a:t>
            </a:r>
          </a:p>
          <a:p>
            <a:r>
              <a:rPr lang="it-IT" dirty="0"/>
              <a:t>Es. Rivoluzione Americana, Rivoluzione Francese, nel XIX sec. In altri Stati europei</a:t>
            </a:r>
          </a:p>
          <a:p>
            <a:pPr algn="l"/>
            <a:r>
              <a:rPr lang="it-IT" dirty="0"/>
              <a:t>Diffusione della democrazia: Idea che la DEMOCRAZIA sia un valore umano e universale destinato a diffondersi in tutto il mondo.</a:t>
            </a:r>
          </a:p>
        </p:txBody>
      </p:sp>
    </p:spTree>
    <p:extLst>
      <p:ext uri="{BB962C8B-B14F-4D97-AF65-F5344CB8AC3E}">
        <p14:creationId xmlns:p14="http://schemas.microsoft.com/office/powerpoint/2010/main" val="313993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8088C8-4B2E-4A02-8CEE-61DB105818AB}"/>
              </a:ext>
            </a:extLst>
          </p:cNvPr>
          <p:cNvSpPr>
            <a:spLocks noGrp="1"/>
          </p:cNvSpPr>
          <p:nvPr>
            <p:ph type="title"/>
          </p:nvPr>
        </p:nvSpPr>
        <p:spPr/>
        <p:txBody>
          <a:bodyPr/>
          <a:lstStyle/>
          <a:p>
            <a:pPr algn="ctr"/>
            <a:r>
              <a:rPr lang="it-IT" dirty="0"/>
              <a:t>DEMOCRAZIA LIBERALE e DIFFUSIONE/DEMOCRATIZZAZIONE</a:t>
            </a:r>
          </a:p>
        </p:txBody>
      </p:sp>
      <p:sp>
        <p:nvSpPr>
          <p:cNvPr id="3" name="Segnaposto contenuto 2">
            <a:extLst>
              <a:ext uri="{FF2B5EF4-FFF2-40B4-BE49-F238E27FC236}">
                <a16:creationId xmlns:a16="http://schemas.microsoft.com/office/drawing/2014/main" id="{B95B5C3D-4374-4140-8F12-9A7C9FE73A3A}"/>
              </a:ext>
            </a:extLst>
          </p:cNvPr>
          <p:cNvSpPr>
            <a:spLocks noGrp="1"/>
          </p:cNvSpPr>
          <p:nvPr>
            <p:ph idx="1"/>
          </p:nvPr>
        </p:nvSpPr>
        <p:spPr>
          <a:xfrm>
            <a:off x="133564" y="2404153"/>
            <a:ext cx="12058436" cy="4453847"/>
          </a:xfrm>
        </p:spPr>
        <p:txBody>
          <a:bodyPr/>
          <a:lstStyle/>
          <a:p>
            <a:r>
              <a:rPr lang="it-IT" dirty="0"/>
              <a:t>«il grande conflitto del XX secolo, tra libertà e totalitarismo, è terminato con una vittoria decisiva delle forze della libertà ed un unico modello possibile per il successo della nazione: libertà, democrazia, libera impresa» (White House, 2002, National Security Strategy of the United States).</a:t>
            </a:r>
          </a:p>
          <a:p>
            <a:pPr algn="l"/>
            <a:r>
              <a:rPr lang="it-IT" dirty="0"/>
              <a:t>Samuel Huntington, The Third Wave: Democratization in the Twentieth Century (1991) = riflette questo paradigma</a:t>
            </a:r>
          </a:p>
        </p:txBody>
      </p:sp>
    </p:spTree>
    <p:extLst>
      <p:ext uri="{BB962C8B-B14F-4D97-AF65-F5344CB8AC3E}">
        <p14:creationId xmlns:p14="http://schemas.microsoft.com/office/powerpoint/2010/main" val="1535145841"/>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5773</Words>
  <Application>Microsoft Office PowerPoint</Application>
  <PresentationFormat>Widescreen</PresentationFormat>
  <Paragraphs>289</Paragraphs>
  <Slides>71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71</vt:i4>
      </vt:variant>
    </vt:vector>
  </HeadingPairs>
  <TitlesOfParts>
    <vt:vector size="77" baseType="lpstr">
      <vt:lpstr>Arial</vt:lpstr>
      <vt:lpstr>Calibri</vt:lpstr>
      <vt:lpstr>Calibri Light</vt:lpstr>
      <vt:lpstr>Raleway</vt:lpstr>
      <vt:lpstr>ヒラギノ角ゴ Pro W3</vt:lpstr>
      <vt:lpstr>Tema di Office</vt:lpstr>
      <vt:lpstr>GEOGRAFIA POLITICA ED ECONOMICA</vt:lpstr>
      <vt:lpstr>LUOGHI, PARTECIPAZIONE, CITTADINAZA E GEOGRAFIA ELETTORALE</vt:lpstr>
      <vt:lpstr>ILLUMINISMO E DEMOCRAZIA LIBERALE</vt:lpstr>
      <vt:lpstr>PROGETTO ILLUMINISTA</vt:lpstr>
      <vt:lpstr>PROGETTO ILLUMINISTA</vt:lpstr>
      <vt:lpstr>LIBERALISMO</vt:lpstr>
      <vt:lpstr>LIBERALISMO</vt:lpstr>
      <vt:lpstr>DEMOCRAZIA LIBERALE e DIFFUSIONE/DEMOCRATIZZAZIONE</vt:lpstr>
      <vt:lpstr>DEMOCRAZIA LIBERALE e DIFFUSIONE/DEMOCRATIZZAZIONE</vt:lpstr>
      <vt:lpstr>DEMOCRAZIA LIBERALE e DIFFUSIONE/DEMOCRATIZZAZIONE</vt:lpstr>
      <vt:lpstr>DEMOCRAZIA LIBERALE e DIFFUSIONE/DEMOCRATIZZAZIONE</vt:lpstr>
      <vt:lpstr>DEMOCRAZIZZAZIONE</vt:lpstr>
      <vt:lpstr>Presentazione standard di PowerPoint</vt:lpstr>
      <vt:lpstr>Presentazione standard di PowerPoint</vt:lpstr>
      <vt:lpstr>Democracy index</vt:lpstr>
      <vt:lpstr>Democracy index</vt:lpstr>
      <vt:lpstr>Democracy index</vt:lpstr>
      <vt:lpstr>Presentazione standard di PowerPoint</vt:lpstr>
      <vt:lpstr>Presentazione standard di PowerPoint</vt:lpstr>
      <vt:lpstr>DEMOCRACY INDEX 2022</vt:lpstr>
      <vt:lpstr>Presentazione standard di PowerPoint</vt:lpstr>
      <vt:lpstr>DEMOCRACY INDEX 2022</vt:lpstr>
      <vt:lpstr>DEMOCRACY INDEX 2022</vt:lpstr>
      <vt:lpstr>DEMOCRACY INDEX 2022</vt:lpstr>
      <vt:lpstr>DEMOCRACY INDEX 2022</vt:lpstr>
      <vt:lpstr>DEMOCRACY INDEX 2022</vt:lpstr>
      <vt:lpstr>Presentazione standard di PowerPoint</vt:lpstr>
      <vt:lpstr>DEMOCRACY INDEX 2022</vt:lpstr>
      <vt:lpstr>DEMOCRACY INDEX 2022</vt:lpstr>
      <vt:lpstr>CITTADINANZA</vt:lpstr>
      <vt:lpstr>CITTADINANZA</vt:lpstr>
      <vt:lpstr>TRE DIMENSIONI DELLA CITTADINANZA</vt:lpstr>
      <vt:lpstr>TRE DIMENSIONI DELLA CITTADINANZA</vt:lpstr>
      <vt:lpstr>SPAZI DELLA CITTADINANZA</vt:lpstr>
      <vt:lpstr>SPAZI DELLA CITTADINANZA</vt:lpstr>
      <vt:lpstr>CITTADINANZA</vt:lpstr>
      <vt:lpstr>GEOGRAFIA ELETTORALE</vt:lpstr>
      <vt:lpstr>GEOGRAFIA ELETTORALE</vt:lpstr>
      <vt:lpstr>APPROCCIO EMPIRICO e COMPORTAMENTO DEGLI ELETTORI</vt:lpstr>
      <vt:lpstr>APPROCCIO EMPIRICO e COMPORTAMENTO DEGLI ELETTORI</vt:lpstr>
      <vt:lpstr>APPROCCIO EMPIRICO e COMPORTAMENTO DEGLI ELETTORI</vt:lpstr>
      <vt:lpstr>APPROCCIO EMPIRICO e COMPORTAMENTO DEGLI ELETTORI</vt:lpstr>
      <vt:lpstr>GEOGRAFIE DELLA RAPPRESENTANZA</vt:lpstr>
      <vt:lpstr>GEOGRAFIE DELLA RAPPRESENTANZA</vt:lpstr>
      <vt:lpstr>COLLEGI ELETTORALI FITTIZI</vt:lpstr>
      <vt:lpstr>GEOGRAFIE DELLA RAPPRESENTANZA</vt:lpstr>
      <vt:lpstr>MALAPPORTIONING</vt:lpstr>
      <vt:lpstr>GERRYMANDERING</vt:lpstr>
      <vt:lpstr>GEOGRAFIA ELETTORALE IN ITALIA</vt:lpstr>
      <vt:lpstr>GEOGRAFIA ELETTORALE IN ITALIA</vt:lpstr>
      <vt:lpstr>GEOGRAFIA ELETTORALE IN ITALIA</vt:lpstr>
      <vt:lpstr>GEOGRAFIA ELETTORALE IN ITALIA</vt:lpstr>
      <vt:lpstr>GEOGRAFIA ELETTORALE IN ITALIA</vt:lpstr>
      <vt:lpstr>GEOGRAFIA ELETTORALE IN ITALIA</vt:lpstr>
      <vt:lpstr>GEOGRAFIA ELETTORALE IN ITALIA</vt:lpstr>
      <vt:lpstr>GEOGRAFIA ELETTORALE IN ITALIA</vt:lpstr>
      <vt:lpstr>GEOGRAFIA ELETTORALE IN ITALIA</vt:lpstr>
      <vt:lpstr>Presentazione standard di PowerPoint</vt:lpstr>
      <vt:lpstr>Presentazione standard di PowerPoint</vt:lpstr>
      <vt:lpstr>Presentazione standard di PowerPoint</vt:lpstr>
      <vt:lpstr>ELEZIONI 2022 (fonte: istituto Cattaneo)</vt:lpstr>
      <vt:lpstr>ELEZIONI 2022 (fonte: istituto Cattaneo)</vt:lpstr>
      <vt:lpstr>ELEZIONI 2022 (fonte: istituto Cattaneo): FDI</vt:lpstr>
      <vt:lpstr>ELEZIONI 2022 (fonte: istituto Cattaneo) FDI</vt:lpstr>
      <vt:lpstr>ELEZIONI 2022 (fonte: istituto Cattaneo) Lega</vt:lpstr>
      <vt:lpstr>ELEZIONI 2022 (fonte: istituto Cattaneo)- LEGA</vt:lpstr>
      <vt:lpstr>ELEZIONI 2022 (fonte: istituto Cattaneo): M5S</vt:lpstr>
      <vt:lpstr>ELEZIONI 2022 (fonte: istituto Cattaneo): M5S</vt:lpstr>
      <vt:lpstr>   ELEZIONI 2022 (fonte: istituto Cattaneo): PD</vt:lpstr>
      <vt:lpstr>   ELEZIONI 2022 (fonte: istituto Cattaneo): PD</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alessandra.fermani@unimc.it</cp:lastModifiedBy>
  <cp:revision>11</cp:revision>
  <dcterms:created xsi:type="dcterms:W3CDTF">2020-04-25T16:23:21Z</dcterms:created>
  <dcterms:modified xsi:type="dcterms:W3CDTF">2023-03-17T14:52:37Z</dcterms:modified>
</cp:coreProperties>
</file>