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5" r:id="rId4"/>
    <p:sldId id="259" r:id="rId5"/>
    <p:sldId id="276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3" r:id="rId19"/>
    <p:sldId id="264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5549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5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25/02/2023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4402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25/02/2023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066800"/>
          </a:xfrm>
          <a:prstGeom prst="rect">
            <a:avLst/>
          </a:prstGeom>
          <a:gradFill rotWithShape="0">
            <a:gsLst>
              <a:gs pos="100000">
                <a:schemeClr val="bg1">
                  <a:alpha val="46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1214422"/>
            <a:ext cx="12192000" cy="5643578"/>
          </a:xfrm>
          <a:prstGeom prst="rect">
            <a:avLst/>
          </a:prstGeom>
          <a:gradFill rotWithShape="0">
            <a:gsLst>
              <a:gs pos="26000">
                <a:schemeClr val="bg1">
                  <a:alpha val="3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644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25/02/2023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25/02/2023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BB6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r>
              <a:rPr lang="it-IT" dirty="0"/>
              <a:t>GEOGRAFIA POLITICA ED ECONOMICA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Prof.ssa Simona Epasto</a:t>
            </a:r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9313310" cy="90872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WELFARE STATE «CONSERVATORE-CORPORATIVO»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268761"/>
            <a:ext cx="7886700" cy="5328591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Mai stata prevalente ossessione liberale per efficienza del mercato e la mercificazione =&gt; mantenimento diritti sociali mai realmente messo in discussione</a:t>
            </a:r>
          </a:p>
          <a:p>
            <a:pPr algn="l"/>
            <a:r>
              <a:rPr lang="it-IT" dirty="0"/>
              <a:t> E’ stato prevalente invece la conservazione delle differenze di ceto</a:t>
            </a:r>
          </a:p>
          <a:p>
            <a:pPr algn="l"/>
            <a:r>
              <a:rPr lang="it-IT" dirty="0"/>
              <a:t>Influenza della Chiesa =&gt; mantenimento famiglia tradizionale</a:t>
            </a:r>
          </a:p>
          <a:p>
            <a:pPr algn="l"/>
            <a:r>
              <a:rPr lang="it-IT" dirty="0"/>
              <a:t>Sussidi incoraggiavano soprattutto la maternità</a:t>
            </a:r>
          </a:p>
          <a:p>
            <a:pPr algn="l"/>
            <a:r>
              <a:rPr lang="it-IT" dirty="0"/>
              <a:t>Principio di sussidiarietà =&gt; lo Stato interviene solo ove non vi è capacità della famiglia di occuparsi dei propri membri</a:t>
            </a:r>
          </a:p>
        </p:txBody>
      </p:sp>
    </p:spTree>
    <p:extLst>
      <p:ext uri="{BB962C8B-B14F-4D97-AF65-F5344CB8AC3E}">
        <p14:creationId xmlns:p14="http://schemas.microsoft.com/office/powerpoint/2010/main" val="2530343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76098" y="1"/>
            <a:ext cx="6063251" cy="83671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            WELFARE STATE     «SOCIALDEMOCRATICO»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196753"/>
            <a:ext cx="7886700" cy="566124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Massima estensione principi di universalità e demercificazione dei servizi pubblici</a:t>
            </a:r>
          </a:p>
          <a:p>
            <a:pPr algn="l"/>
            <a:r>
              <a:rPr lang="it-IT" dirty="0"/>
              <a:t>Sistema che non tollera la contrapposizione tra Stato e mercato e tra classe lavoratrice e classe media =&gt; modello che promuove una diffusione equa dei servizi di alto livello</a:t>
            </a:r>
          </a:p>
          <a:p>
            <a:pPr algn="l"/>
            <a:r>
              <a:rPr lang="it-IT" dirty="0"/>
              <a:t>Differenza con modello corporativo-sussidiarista: no aspettare che venga meno la capacità d’intervento della famiglia ma socializzare preventivamente i costi della gestione familiare</a:t>
            </a:r>
          </a:p>
          <a:p>
            <a:pPr algn="l"/>
            <a:r>
              <a:rPr lang="it-IT" dirty="0"/>
              <a:t>Finalità: massimizzare le capacità di indipendenza individuale e non la dipendenza nei confronti della famiglia</a:t>
            </a:r>
          </a:p>
          <a:p>
            <a:pPr algn="l"/>
            <a:r>
              <a:rPr lang="it-IT" dirty="0"/>
              <a:t>Commistione liberismo e socialismo</a:t>
            </a:r>
          </a:p>
          <a:p>
            <a:pPr algn="l"/>
            <a:r>
              <a:rPr lang="it-IT" dirty="0"/>
              <a:t>Fusione di lavoro e welfare</a:t>
            </a:r>
          </a:p>
        </p:txBody>
      </p:sp>
    </p:spTree>
    <p:extLst>
      <p:ext uri="{BB962C8B-B14F-4D97-AF65-F5344CB8AC3E}">
        <p14:creationId xmlns:p14="http://schemas.microsoft.com/office/powerpoint/2010/main" val="2310926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0" y="380143"/>
            <a:ext cx="6010382" cy="528577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CRITICHE AL WELFARE STATE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340769"/>
            <a:ext cx="7886700" cy="5517231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Critiche al welfare state liberaldemocratico: numerose e variegate</a:t>
            </a:r>
          </a:p>
          <a:p>
            <a:pPr algn="l"/>
            <a:r>
              <a:rPr lang="it-IT" dirty="0"/>
              <a:t>Accenno agli elementi principali delle tesi più diffuse, sviluppate a partire da diverse prospettive politiche:</a:t>
            </a:r>
          </a:p>
          <a:p>
            <a:pPr marL="0" indent="0">
              <a:buNone/>
            </a:pPr>
            <a:endParaRPr lang="it-IT" dirty="0"/>
          </a:p>
          <a:p>
            <a:pPr marL="385763" indent="-385763">
              <a:buAutoNum type="arabicParenR"/>
            </a:pPr>
            <a:r>
              <a:rPr lang="it-IT" dirty="0"/>
              <a:t>CRITICA CONSERVATRICE: lo Stato permissivo</a:t>
            </a:r>
          </a:p>
          <a:p>
            <a:pPr marL="385763" indent="-385763">
              <a:buAutoNum type="arabicParenR"/>
            </a:pPr>
            <a:r>
              <a:rPr lang="it-IT" dirty="0"/>
              <a:t>CRITICA NEOLIBERALE: lo Stato bambinaia</a:t>
            </a:r>
          </a:p>
          <a:p>
            <a:pPr marL="385763" indent="-385763">
              <a:buAutoNum type="arabicParenR"/>
            </a:pPr>
            <a:r>
              <a:rPr lang="it-IT" dirty="0"/>
              <a:t>CRITICA FEMMINISTA: lo Stato di genere</a:t>
            </a:r>
          </a:p>
          <a:p>
            <a:pPr marL="385763" indent="-385763">
              <a:buAutoNum type="arabicParenR"/>
            </a:pPr>
            <a:r>
              <a:rPr lang="it-IT" dirty="0"/>
              <a:t>CRITICA SOCIALISTA: lo Stato borghese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9165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-99392"/>
            <a:ext cx="788670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CRITICA CONSERVATRICE: lo Stato permissivo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340768"/>
            <a:ext cx="7886700" cy="551723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dirty="0"/>
              <a:t>Dopo WWII in molti Stati convergenza politica tra destra e sinistra che portò all’accettazione dell’esistenza del welfare state</a:t>
            </a:r>
          </a:p>
          <a:p>
            <a:pPr algn="l"/>
            <a:r>
              <a:rPr lang="it-IT" dirty="0"/>
              <a:t>Anni ‘80: tale consenso viene meno e lo Stato sociale diviene oggetto di critiche e di una ristrutturazione nata tra i pensatori di destra ma poi divenuta più generale =&gt; persino governi che si definivano socialisti o laburisti (es. Francia, Nuova Zelanda e Regno Unito) iniziarono a spostarsi verso posizioni orientate al mercato</a:t>
            </a:r>
          </a:p>
          <a:p>
            <a:pPr algn="l"/>
            <a:r>
              <a:rPr lang="it-IT" dirty="0"/>
              <a:t>Anche la critica di destra era contraddittoria perché combinava elementi conservatori e liberali</a:t>
            </a:r>
          </a:p>
          <a:p>
            <a:pPr algn="l"/>
            <a:r>
              <a:rPr lang="it-IT" dirty="0"/>
              <a:t>Neoconservatori: attacco al welfare perché minava le strutture tradizionali della famiglia, della vita religiosa e della iniziativa personale =&gt; ad es. negli USA e nel Regno Unito si sosteneva che i </a:t>
            </a:r>
            <a:r>
              <a:rPr lang="it-IT" i="1" dirty="0"/>
              <a:t>welfare benefits </a:t>
            </a:r>
            <a:r>
              <a:rPr lang="it-IT" dirty="0"/>
              <a:t>statali</a:t>
            </a:r>
            <a:r>
              <a:rPr lang="it-IT" i="1" dirty="0"/>
              <a:t> </a:t>
            </a:r>
            <a:r>
              <a:rPr lang="it-IT" dirty="0"/>
              <a:t>incoraggiavano le giovani donne non sposate ad avere figli senza sposarsi e senza creare un ambiente casalingo</a:t>
            </a:r>
          </a:p>
          <a:p>
            <a:pPr algn="l"/>
            <a:r>
              <a:rPr lang="it-IT" dirty="0"/>
              <a:t>Acceso dibattito che dura tutt’ora</a:t>
            </a:r>
          </a:p>
        </p:txBody>
      </p:sp>
    </p:spTree>
    <p:extLst>
      <p:ext uri="{BB962C8B-B14F-4D97-AF65-F5344CB8AC3E}">
        <p14:creationId xmlns:p14="http://schemas.microsoft.com/office/powerpoint/2010/main" val="2474583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-99391"/>
            <a:ext cx="7886700" cy="1152127"/>
          </a:xfrm>
        </p:spPr>
        <p:txBody>
          <a:bodyPr>
            <a:normAutofit fontScale="90000"/>
          </a:bodyPr>
          <a:lstStyle/>
          <a:p>
            <a:pPr algn="ctr"/>
            <a:br>
              <a:rPr lang="it-IT" b="1" dirty="0"/>
            </a:br>
            <a:r>
              <a:rPr lang="it-IT" b="1" dirty="0"/>
              <a:t>CRITICA NEOLIBERALE: lo Stato bambinaia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196752"/>
            <a:ext cx="7886700" cy="566124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it-IT" dirty="0"/>
              <a:t>POSIZIONI NEOLIBERALI: per molti aspetti in disaccordo con quelle conservatrici anche se spesso le due si combinano nel pensiero dei partiti politici di destra</a:t>
            </a:r>
          </a:p>
          <a:p>
            <a:pPr algn="l"/>
            <a:r>
              <a:rPr lang="it-IT" dirty="0"/>
              <a:t>Forma più dura del NEOLIBERISMO: </a:t>
            </a:r>
          </a:p>
          <a:p>
            <a:pPr algn="l">
              <a:buFontTx/>
              <a:buChar char="-"/>
            </a:pPr>
            <a:r>
              <a:rPr lang="it-IT" dirty="0"/>
              <a:t>fornitura dei servizi di welfare dovrebbe essere ridotta al minimo</a:t>
            </a:r>
          </a:p>
          <a:p>
            <a:pPr algn="l">
              <a:buFontTx/>
              <a:buChar char="-"/>
            </a:pPr>
            <a:r>
              <a:rPr lang="it-IT" dirty="0"/>
              <a:t>Lo Stato non dovrebbe impegnarsi in nessun tipo di «ingegneria sociale» né a favore né contro la famiglia tradizionale</a:t>
            </a:r>
          </a:p>
          <a:p>
            <a:pPr algn="l"/>
            <a:r>
              <a:rPr lang="it-IT" dirty="0"/>
              <a:t>NEOLIBERISMO in generale: </a:t>
            </a:r>
          </a:p>
          <a:p>
            <a:pPr algn="l">
              <a:buFontTx/>
              <a:buChar char="-"/>
            </a:pPr>
            <a:r>
              <a:rPr lang="it-IT" dirty="0"/>
              <a:t>priorità ai servizi offerti dal mercato</a:t>
            </a:r>
          </a:p>
          <a:p>
            <a:pPr algn="l">
              <a:buFontTx/>
              <a:buChar char="-"/>
            </a:pPr>
            <a:r>
              <a:rPr lang="it-IT" dirty="0"/>
              <a:t>Critica nei confronti dello «Stato bambinaia» (</a:t>
            </a:r>
            <a:r>
              <a:rPr lang="it-IT" i="1" dirty="0"/>
              <a:t>nanny-state</a:t>
            </a:r>
            <a:r>
              <a:rPr lang="it-IT" dirty="0"/>
              <a:t>) che protegge e difende famiglie ed imprese dalle difficoltà del mercato</a:t>
            </a:r>
          </a:p>
          <a:p>
            <a:pPr algn="l"/>
            <a:r>
              <a:rPr lang="it-IT" dirty="0"/>
              <a:t>Presupposto neoliberismo: il libero mercato, lasciato agire liberamente, assicura il maggior benessere possibile per il maggior numero di persone =&gt; intervento dello Stato destinato a fallire e Stato meno efficiente del mercato a garantire il benessere</a:t>
            </a:r>
          </a:p>
          <a:p>
            <a:pPr algn="l"/>
            <a:r>
              <a:rPr lang="it-IT" dirty="0"/>
              <a:t>CRITICHE DI SINISTRA: forze di mercato non producono giustizia sociale ma iniquità, determinando disparità e difficoltà maggiori per le classi sociali più svantaggiate </a:t>
            </a:r>
          </a:p>
        </p:txBody>
      </p:sp>
    </p:spTree>
    <p:extLst>
      <p:ext uri="{BB962C8B-B14F-4D97-AF65-F5344CB8AC3E}">
        <p14:creationId xmlns:p14="http://schemas.microsoft.com/office/powerpoint/2010/main" val="4108463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1340768"/>
          </a:xfrm>
        </p:spPr>
        <p:txBody>
          <a:bodyPr>
            <a:normAutofit fontScale="90000"/>
          </a:bodyPr>
          <a:lstStyle/>
          <a:p>
            <a:pPr algn="ctr"/>
            <a:br>
              <a:rPr lang="it-IT" b="1" dirty="0"/>
            </a:br>
            <a:r>
              <a:rPr lang="it-IT" b="1" dirty="0"/>
              <a:t>CRITICA FEMMINISTA: lo Stato di genere</a:t>
            </a:r>
            <a:br>
              <a:rPr lang="it-IT" b="1" dirty="0"/>
            </a:b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196752"/>
            <a:ext cx="7886700" cy="5661248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FEMMINISMO: movimento molto variegato ma in generale fondato sulla posizione diseguale tra i generi</a:t>
            </a:r>
          </a:p>
          <a:p>
            <a:r>
              <a:rPr lang="it-IT" dirty="0"/>
              <a:t>FEMMINISMO LIBERALE: enfatizza la lotta per la parità dei diritti all’interno dei sistemi sociali esistenti (es. leggi sulle pari opportunità, non discriminazione, ecc)</a:t>
            </a:r>
          </a:p>
          <a:p>
            <a:r>
              <a:rPr lang="it-IT" dirty="0"/>
              <a:t>FEMMINISMO SOCIALISTA E RADICALE: sostiene che i sistemi sociali esistenti siano la fonte stessa delle disuguaglianze e vadano trasformati radicalmente:</a:t>
            </a:r>
          </a:p>
          <a:p>
            <a:pPr>
              <a:buFontTx/>
              <a:buChar char="-"/>
            </a:pPr>
            <a:r>
              <a:rPr lang="it-IT" dirty="0"/>
              <a:t>FEMMINISTE SOCIALISTE: capitalismo gioca un ruolo importante o prevalente nel produrre disuguaglianze di genere =&gt; attenzione a temi come la posizione delle donne nel mercato del lavoro e il ruolo del lavoro domestico nel sostenere la produzione capitalistica </a:t>
            </a:r>
          </a:p>
          <a:p>
            <a:pPr>
              <a:buFontTx/>
              <a:buChar char="-"/>
            </a:pPr>
            <a:r>
              <a:rPr lang="it-IT" dirty="0"/>
              <a:t>FEMMINISTE RADICALI: concentrano l’attenzione sulle relazioni sociali patriarcali =&gt; attenzione a temi quali il ruolo degli uomini e delle ideologie maschiliste nello sfruttare ed opprimere le donne attraverso, ad es., il controllo sui loro corpi e la violenza</a:t>
            </a:r>
          </a:p>
          <a:p>
            <a:r>
              <a:rPr lang="it-IT" dirty="0"/>
              <a:t>LA CRESCITA DEL FEMMINISMO E’ STATA UNA DELLE VICENDE POLITICHE ED INTELLETTUALI PIU’ IMPORTANTI DEL XX SECOLO</a:t>
            </a:r>
          </a:p>
        </p:txBody>
      </p:sp>
    </p:spTree>
    <p:extLst>
      <p:ext uri="{BB962C8B-B14F-4D97-AF65-F5344CB8AC3E}">
        <p14:creationId xmlns:p14="http://schemas.microsoft.com/office/powerpoint/2010/main" val="3977255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82193"/>
            <a:ext cx="7886700" cy="1285834"/>
          </a:xfrm>
        </p:spPr>
        <p:txBody>
          <a:bodyPr>
            <a:normAutofit fontScale="90000"/>
          </a:bodyPr>
          <a:lstStyle/>
          <a:p>
            <a:pPr algn="ctr"/>
            <a:br>
              <a:rPr lang="it-IT" b="1" dirty="0"/>
            </a:br>
            <a:r>
              <a:rPr lang="it-IT" b="1" dirty="0"/>
              <a:t>CRITICA SOCIALISTA: lo Stato borghese</a:t>
            </a:r>
            <a:br>
              <a:rPr lang="it-IT" b="1" dirty="0"/>
            </a:b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368027"/>
            <a:ext cx="7886700" cy="548997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CRITICA SOCIALISTA AL WELFARE STATE =&gt; lo Stato opera in favore della classe media e secondo gli interessi del capitale, ai danni della classe lavoratrice</a:t>
            </a:r>
          </a:p>
          <a:p>
            <a:pPr algn="l"/>
            <a:r>
              <a:rPr lang="it-IT" dirty="0"/>
              <a:t>Alcuni studiosi evidenziano i meccanismi attraverso i quali i ruoli decisionali nell’apparato dello Stato tendano ad essere occupati in modo sproporzionato dalla borghesia</a:t>
            </a:r>
          </a:p>
          <a:p>
            <a:pPr algn="l"/>
            <a:r>
              <a:rPr lang="it-IT" dirty="0"/>
              <a:t>Altri studiosi evidenziano come lo Stato sia al contempo luogo, mezzo e risultato delle lotte di classe</a:t>
            </a:r>
          </a:p>
          <a:p>
            <a:pPr algn="l"/>
            <a:r>
              <a:rPr lang="it-IT" dirty="0"/>
              <a:t>Secondo la critica socialista l’interesse nazionale (finalità anche delle politiche statali di welfare) non sarebbe altro che l’interesse del capitale sotto mentite spoglie</a:t>
            </a:r>
          </a:p>
        </p:txBody>
      </p:sp>
    </p:spTree>
    <p:extLst>
      <p:ext uri="{BB962C8B-B14F-4D97-AF65-F5344CB8AC3E}">
        <p14:creationId xmlns:p14="http://schemas.microsoft.com/office/powerpoint/2010/main" val="194441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836712"/>
          </a:xfrm>
        </p:spPr>
        <p:txBody>
          <a:bodyPr/>
          <a:lstStyle/>
          <a:p>
            <a:pPr algn="ctr"/>
            <a:r>
              <a:rPr lang="it-IT" b="1" dirty="0"/>
              <a:t>WORKFARE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3303" y="1263720"/>
            <a:ext cx="10808414" cy="5549655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Come risultato di queste critiche, alcuni parlano di passaggio dal Welfare state al WORKFARE STATE</a:t>
            </a:r>
          </a:p>
          <a:p>
            <a:pPr algn="l"/>
            <a:r>
              <a:rPr lang="it-IT" dirty="0"/>
              <a:t>Nozione di workfare storia complessa</a:t>
            </a:r>
          </a:p>
          <a:p>
            <a:pPr algn="l"/>
            <a:r>
              <a:rPr lang="it-IT" dirty="0"/>
              <a:t>Idea nasce negli USA tra fine anni ‘60 e inizio ’70</a:t>
            </a:r>
          </a:p>
          <a:p>
            <a:pPr algn="l"/>
            <a:r>
              <a:rPr lang="it-IT" dirty="0"/>
              <a:t>Inizialmente riferimento a programmi che richiedevano alle persone che vivevano grazie al welfare, di lavorare per guadagnarsi i propri sussidi</a:t>
            </a:r>
          </a:p>
          <a:p>
            <a:pPr algn="l"/>
            <a:r>
              <a:rPr lang="it-IT" dirty="0"/>
              <a:t>Oggi si diffonde sempre di più il «workfarismo» =&gt; approccio alle politiche del lavoro per il quale chi riceve sussidi deve guadagnarsi il proprio denaro attraverso cambiamenti del comportamento ed una partecipazione attiva a programmi ufficiali pensati per rendere queste persone più adatte al mercato del lavoro</a:t>
            </a:r>
          </a:p>
        </p:txBody>
      </p:sp>
    </p:spTree>
    <p:extLst>
      <p:ext uri="{BB962C8B-B14F-4D97-AF65-F5344CB8AC3E}">
        <p14:creationId xmlns:p14="http://schemas.microsoft.com/office/powerpoint/2010/main" val="4130816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-99391"/>
            <a:ext cx="7886700" cy="936104"/>
          </a:xfrm>
        </p:spPr>
        <p:txBody>
          <a:bodyPr/>
          <a:lstStyle/>
          <a:p>
            <a:pPr algn="ctr"/>
            <a:r>
              <a:rPr lang="it-IT" b="1" dirty="0"/>
              <a:t>WORKFARE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124744"/>
            <a:ext cx="7886700" cy="5544616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Workfarismo =&gt; rafforza idea che il lavoro dovrebbe essere una norma sociale per gli adulti</a:t>
            </a:r>
          </a:p>
          <a:p>
            <a:pPr algn="l"/>
            <a:r>
              <a:rPr lang="it-IT" dirty="0"/>
              <a:t>Il proposito è spostare le persone dal welfare al lavoro (c.d. programmi </a:t>
            </a:r>
            <a:r>
              <a:rPr lang="it-IT" i="1" dirty="0"/>
              <a:t>welfare to work)</a:t>
            </a:r>
          </a:p>
          <a:p>
            <a:pPr algn="l"/>
            <a:r>
              <a:rPr lang="it-IT" dirty="0"/>
              <a:t>In linea col pensiero neoliberista =&gt; </a:t>
            </a:r>
          </a:p>
          <a:p>
            <a:pPr algn="l">
              <a:buFontTx/>
              <a:buChar char="-"/>
            </a:pPr>
            <a:r>
              <a:rPr lang="it-IT" dirty="0"/>
              <a:t>Idea che la disoccupazione non esista a causa della scarsità dei posti di lavoro, ma perché le persone senza impiego sono inadatte ai lavori esistenti, poco appetibili per i datori di lavoro o non vogliono migliorare il proprio stato</a:t>
            </a:r>
          </a:p>
          <a:p>
            <a:pPr algn="l">
              <a:buFontTx/>
              <a:buChar char="-"/>
            </a:pPr>
            <a:r>
              <a:rPr lang="it-IT" dirty="0"/>
              <a:t>Forza lavoro preparata =&gt; disposta a spostarsi da regioni in cui c’è scarsità di lavoro ad altre</a:t>
            </a:r>
          </a:p>
        </p:txBody>
      </p:sp>
    </p:spTree>
    <p:extLst>
      <p:ext uri="{BB962C8B-B14F-4D97-AF65-F5344CB8AC3E}">
        <p14:creationId xmlns:p14="http://schemas.microsoft.com/office/powerpoint/2010/main" val="3068461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836712"/>
          </a:xfrm>
        </p:spPr>
        <p:txBody>
          <a:bodyPr/>
          <a:lstStyle/>
          <a:p>
            <a:pPr algn="ctr"/>
            <a:r>
              <a:rPr lang="it-IT" b="1" dirty="0"/>
              <a:t>WORKFARE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124744"/>
            <a:ext cx="7886700" cy="5688632"/>
          </a:xfrm>
        </p:spPr>
        <p:txBody>
          <a:bodyPr>
            <a:normAutofit/>
          </a:bodyPr>
          <a:lstStyle/>
          <a:p>
            <a:endParaRPr lang="it-IT" dirty="0"/>
          </a:p>
          <a:p>
            <a:pPr algn="l"/>
            <a:r>
              <a:rPr lang="it-IT" dirty="0"/>
              <a:t>Negli anni ‘90 il consenso sul workfare era bipartisan =&gt; Bill Clinton in USA</a:t>
            </a:r>
          </a:p>
          <a:p>
            <a:pPr algn="l"/>
            <a:r>
              <a:rPr lang="it-IT" dirty="0"/>
              <a:t>In Europa più cautela per il tradizionale approccio socialdemocratico di welfare, però l’etica del workfare si è sviluppato in alcuni paesi caratterizzati da un intervento attivo sul mercato del lavoro</a:t>
            </a:r>
          </a:p>
          <a:p>
            <a:pPr algn="l"/>
            <a:r>
              <a:rPr lang="it-IT" dirty="0"/>
              <a:t>Paesi scandinavi</a:t>
            </a:r>
          </a:p>
          <a:p>
            <a:pPr algn="l"/>
            <a:r>
              <a:rPr lang="it-IT" dirty="0"/>
              <a:t>Gran Bretagna del governo del New Labour di Tony Blair</a:t>
            </a:r>
          </a:p>
        </p:txBody>
      </p:sp>
    </p:spTree>
    <p:extLst>
      <p:ext uri="{BB962C8B-B14F-4D97-AF65-F5344CB8AC3E}">
        <p14:creationId xmlns:p14="http://schemas.microsoft.com/office/powerpoint/2010/main" val="82355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5DF764-A7DF-462B-977D-1B0D5F0FF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WELFARE STATE E WORKFARE STATE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37BA8F5-42C7-4DAD-A95A-4E7DBF9EDD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013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-387423"/>
            <a:ext cx="7886700" cy="3816423"/>
          </a:xfrm>
        </p:spPr>
        <p:txBody>
          <a:bodyPr/>
          <a:lstStyle/>
          <a:p>
            <a:pPr algn="ctr"/>
            <a:r>
              <a:rPr lang="it-IT" b="1" dirty="0"/>
              <a:t>WELFARE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3563" y="2034282"/>
            <a:ext cx="11681717" cy="492310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Welfare State = Stato sociale</a:t>
            </a:r>
          </a:p>
          <a:p>
            <a:pPr algn="l"/>
            <a:r>
              <a:rPr lang="it-IT" dirty="0"/>
              <a:t>Parola inglese di origini medievali composta da «well» (bene) e «fare» (andare): in italiano è tradotta con «benessere»</a:t>
            </a:r>
          </a:p>
          <a:p>
            <a:pPr algn="l"/>
            <a:r>
              <a:rPr lang="it-IT" dirty="0"/>
              <a:t>Usata per la prima volta dall’economista britannico William Beveridge nel 1942</a:t>
            </a:r>
          </a:p>
          <a:p>
            <a:pPr algn="l"/>
            <a:r>
              <a:rPr lang="it-IT" dirty="0"/>
              <a:t>Secondo alcuni le origini del Welfare State sono riconducibili alle riforme prussiane fatte negli anni ‘80 del XIX secolo da Bismarck</a:t>
            </a:r>
          </a:p>
          <a:p>
            <a:pPr algn="l"/>
            <a:r>
              <a:rPr lang="it-IT" dirty="0"/>
              <a:t>E’ stata però la Svezia nel 1948 ad introdurre la pensione popolare basata sul diritto di nascita</a:t>
            </a:r>
          </a:p>
          <a:p>
            <a:pPr algn="l"/>
            <a:r>
              <a:rPr lang="it-IT" dirty="0"/>
              <a:t>Da allora il Welfare è divenuto universale, eguagliando i diritti politici e civili acquisiti con la nascita</a:t>
            </a:r>
          </a:p>
          <a:p>
            <a:pPr algn="l"/>
            <a:r>
              <a:rPr lang="it-IT" dirty="0"/>
              <a:t>Con la recente crisi economica globale, però, i tradizionali modelli di Stato sociale sono stati messi da più parti in discussione</a:t>
            </a:r>
          </a:p>
        </p:txBody>
      </p:sp>
    </p:spTree>
    <p:extLst>
      <p:ext uri="{BB962C8B-B14F-4D97-AF65-F5344CB8AC3E}">
        <p14:creationId xmlns:p14="http://schemas.microsoft.com/office/powerpoint/2010/main" val="327793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1052736"/>
          </a:xfrm>
        </p:spPr>
        <p:txBody>
          <a:bodyPr/>
          <a:lstStyle/>
          <a:p>
            <a:pPr algn="ctr"/>
            <a:r>
              <a:rPr lang="it-IT" b="1" dirty="0"/>
              <a:t>WELFARE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340768"/>
            <a:ext cx="7886700" cy="5112568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I servizi statali di welfare cominciano a svilupparsi nell’ultimo quarto del XIX secolo e a cavallo con il secolo successivo nacquero i primi modelli di previdenza sociale</a:t>
            </a:r>
          </a:p>
          <a:p>
            <a:pPr algn="l"/>
            <a:r>
              <a:rPr lang="it-IT" dirty="0"/>
              <a:t>Prima Guerra Mondiale: buona parte popolazione di gran parte dei paesi europei =&gt; forme di assicurazioni sociali (infortuni sul lavoro, malattie, pensioni anzianità)</a:t>
            </a:r>
          </a:p>
          <a:p>
            <a:pPr algn="l"/>
            <a:r>
              <a:rPr lang="it-IT" dirty="0"/>
              <a:t>U.S.A.: negli anni Trenta «New Deal» del Presidente Franklin Delano Roosevelt come risposta alla Grande Depressione del ’29</a:t>
            </a:r>
          </a:p>
          <a:p>
            <a:pPr algn="l"/>
            <a:r>
              <a:rPr lang="it-IT" dirty="0"/>
              <a:t>In Gran Bretagna dopo WWII</a:t>
            </a:r>
          </a:p>
        </p:txBody>
      </p:sp>
    </p:spTree>
    <p:extLst>
      <p:ext uri="{BB962C8B-B14F-4D97-AF65-F5344CB8AC3E}">
        <p14:creationId xmlns:p14="http://schemas.microsoft.com/office/powerpoint/2010/main" val="29280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1212350"/>
          </a:xfrm>
        </p:spPr>
        <p:txBody>
          <a:bodyPr/>
          <a:lstStyle/>
          <a:p>
            <a:pPr algn="ctr"/>
            <a:r>
              <a:rPr lang="it-IT" b="1" dirty="0"/>
              <a:t>WELFARE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340768"/>
            <a:ext cx="7886700" cy="5328592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Welfare State = Stato sociale ha 2 significati:</a:t>
            </a:r>
          </a:p>
          <a:p>
            <a:pPr marL="514350" indent="-514350">
              <a:buAutoNum type="arabicParenR"/>
            </a:pPr>
            <a:r>
              <a:rPr lang="it-IT" dirty="0"/>
              <a:t>Insieme delle istituzioni dello Stato che forniscono sanità, istruzione ed altri servizi di sostegno sociale</a:t>
            </a:r>
          </a:p>
          <a:p>
            <a:pPr marL="514350" indent="-514350">
              <a:buAutoNum type="arabicParenR"/>
            </a:pPr>
            <a:r>
              <a:rPr lang="it-IT" dirty="0"/>
              <a:t>Tipologia di assetto statale</a:t>
            </a:r>
          </a:p>
          <a:p>
            <a:pPr marL="0" indent="0">
              <a:buNone/>
            </a:pPr>
            <a:endParaRPr lang="it-IT" dirty="0"/>
          </a:p>
          <a:p>
            <a:pPr algn="l"/>
            <a:r>
              <a:rPr lang="it-IT" dirty="0"/>
              <a:t>John Maynard Keynes</a:t>
            </a:r>
          </a:p>
          <a:p>
            <a:pPr algn="l"/>
            <a:r>
              <a:rPr lang="it-IT" dirty="0"/>
              <a:t>Connessione tra politiche economiche, regolazione del mercato del lavoro e welfare state =&gt; alcuni parlano di «welfare state keynesiano»</a:t>
            </a:r>
          </a:p>
        </p:txBody>
      </p:sp>
    </p:spTree>
    <p:extLst>
      <p:ext uri="{BB962C8B-B14F-4D97-AF65-F5344CB8AC3E}">
        <p14:creationId xmlns:p14="http://schemas.microsoft.com/office/powerpoint/2010/main" val="474466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-315415"/>
            <a:ext cx="7886700" cy="1938732"/>
          </a:xfrm>
        </p:spPr>
        <p:txBody>
          <a:bodyPr/>
          <a:lstStyle/>
          <a:p>
            <a:pPr algn="ctr"/>
            <a:r>
              <a:rPr lang="it-IT" b="1" dirty="0"/>
              <a:t>WELFARE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412776"/>
            <a:ext cx="7886700" cy="5445224"/>
          </a:xfrm>
        </p:spPr>
        <p:txBody>
          <a:bodyPr>
            <a:normAutofit fontScale="92500"/>
          </a:bodyPr>
          <a:lstStyle/>
          <a:p>
            <a:r>
              <a:rPr lang="it-IT" dirty="0"/>
              <a:t>1990: lo scienziato politico danese </a:t>
            </a:r>
            <a:r>
              <a:rPr lang="it-IT" b="1" dirty="0">
                <a:solidFill>
                  <a:srgbClr val="FF9900"/>
                </a:solidFill>
              </a:rPr>
              <a:t>Esping-Andersen</a:t>
            </a:r>
            <a:r>
              <a:rPr lang="it-IT" dirty="0"/>
              <a:t> pubblica «</a:t>
            </a:r>
            <a:r>
              <a:rPr lang="it-IT" i="1" dirty="0"/>
              <a:t>The Three Worlds of Welfare Capitalism», </a:t>
            </a:r>
            <a:r>
              <a:rPr lang="it-IT" dirty="0"/>
              <a:t>testo fondamentale per chi si occupa di Stato sociale</a:t>
            </a:r>
          </a:p>
          <a:p>
            <a:r>
              <a:rPr lang="it-IT" dirty="0"/>
              <a:t>Interessante sul piano geografico perché si concentra sulle disuguaglianze geografiche nello sviluppo dell’offerta dei servizi di welfare</a:t>
            </a:r>
          </a:p>
          <a:p>
            <a:r>
              <a:rPr lang="it-IT" dirty="0"/>
              <a:t>Tre grandi categorie di welfare state: REGIMI DI WELFARE (Welfare Regimes) a seconda del tipo di politiche scelte per sviluppare lo Stato sociale</a:t>
            </a:r>
          </a:p>
          <a:p>
            <a:pPr marL="385763" indent="-385763">
              <a:buAutoNum type="arabicParenR"/>
            </a:pPr>
            <a:r>
              <a:rPr lang="it-IT" dirty="0"/>
              <a:t>REGIME CONSERVATORE</a:t>
            </a:r>
          </a:p>
          <a:p>
            <a:pPr marL="385763" indent="-385763">
              <a:buAutoNum type="arabicParenR"/>
            </a:pPr>
            <a:r>
              <a:rPr lang="it-IT" dirty="0"/>
              <a:t>REGIME LIBERALE</a:t>
            </a:r>
          </a:p>
          <a:p>
            <a:pPr marL="385763" indent="-385763">
              <a:buAutoNum type="arabicParenR"/>
            </a:pPr>
            <a:r>
              <a:rPr lang="it-IT" dirty="0"/>
              <a:t>REGIME SOCIALDEMOCRATICO</a:t>
            </a:r>
          </a:p>
        </p:txBody>
      </p:sp>
    </p:spTree>
    <p:extLst>
      <p:ext uri="{BB962C8B-B14F-4D97-AF65-F5344CB8AC3E}">
        <p14:creationId xmlns:p14="http://schemas.microsoft.com/office/powerpoint/2010/main" val="1656345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268759"/>
          </a:xfrm>
        </p:spPr>
        <p:txBody>
          <a:bodyPr/>
          <a:lstStyle/>
          <a:p>
            <a:pPr algn="ctr"/>
            <a:r>
              <a:rPr lang="it-IT" b="1" dirty="0"/>
              <a:t>WELFARE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268760"/>
            <a:ext cx="7886700" cy="5688632"/>
          </a:xfrm>
        </p:spPr>
        <p:txBody>
          <a:bodyPr>
            <a:normAutofit fontScale="92500"/>
          </a:bodyPr>
          <a:lstStyle/>
          <a:p>
            <a:pPr marL="385763" indent="-385763">
              <a:buAutoNum type="arabicParenR"/>
            </a:pPr>
            <a:r>
              <a:rPr lang="it-IT" dirty="0"/>
              <a:t>REGIME CONSERVATORE: tende ad enfatizzare tradizione, famiglia, ceto sociale e ordine</a:t>
            </a:r>
          </a:p>
          <a:p>
            <a:pPr marL="385763" indent="-385763">
              <a:buAutoNum type="arabicParenR"/>
            </a:pPr>
            <a:r>
              <a:rPr lang="it-IT" dirty="0"/>
              <a:t>REGIME LIBERALE: fondato sulla libertà dell’individuo, con un’interferenza minima da parte dello Stato</a:t>
            </a:r>
          </a:p>
          <a:p>
            <a:pPr marL="385763" indent="-385763">
              <a:buAutoNum type="arabicParenR"/>
            </a:pPr>
            <a:r>
              <a:rPr lang="it-IT" dirty="0"/>
              <a:t>REGIME SOCIALISTA: le libertà del liberalismo illusorie perché fondate su proprietà privata e capitalismo che generano disuguaglianze</a:t>
            </a:r>
          </a:p>
          <a:p>
            <a:pPr marL="385763" indent="-385763">
              <a:buAutoNum type="arabicParenR"/>
            </a:pPr>
            <a:r>
              <a:rPr lang="it-IT" dirty="0"/>
              <a:t>REGIME SOCIALDEMOCRATICO: i problemi sociali causati dal capitalismo possono essere ridotti o eliminati attraverso i mezzi della democrazia parlamentare ma conservando la struttura di base del sistema capitalista</a:t>
            </a:r>
          </a:p>
        </p:txBody>
      </p:sp>
    </p:spTree>
    <p:extLst>
      <p:ext uri="{BB962C8B-B14F-4D97-AF65-F5344CB8AC3E}">
        <p14:creationId xmlns:p14="http://schemas.microsoft.com/office/powerpoint/2010/main" val="218042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304817"/>
          </a:xfrm>
        </p:spPr>
        <p:txBody>
          <a:bodyPr/>
          <a:lstStyle/>
          <a:p>
            <a:pPr algn="ctr"/>
            <a:r>
              <a:rPr lang="it-IT" b="1" dirty="0"/>
              <a:t>WELFARE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124744"/>
            <a:ext cx="7886700" cy="5544616"/>
          </a:xfrm>
        </p:spPr>
        <p:txBody>
          <a:bodyPr>
            <a:normAutofit/>
          </a:bodyPr>
          <a:lstStyle/>
          <a:p>
            <a:r>
              <a:rPr lang="it-IT" dirty="0"/>
              <a:t>Secondo Esping-Andersen gli Stati non si dividono nettamente nelle categorie suindicate, ma possono essere suddivisi in raggruppamenti a seconda delle proporzioni tra caratteri liberali, conservatori e socialdemocratici</a:t>
            </a:r>
          </a:p>
          <a:p>
            <a:pPr marL="385763" indent="-385763">
              <a:buAutoNum type="arabicParenR"/>
            </a:pPr>
            <a:r>
              <a:rPr lang="it-IT" dirty="0">
                <a:solidFill>
                  <a:srgbClr val="00B050"/>
                </a:solidFill>
              </a:rPr>
              <a:t>WELFARE STATE LIBERALI</a:t>
            </a:r>
            <a:r>
              <a:rPr lang="it-IT" dirty="0"/>
              <a:t>: USA e Canada</a:t>
            </a:r>
          </a:p>
          <a:p>
            <a:pPr marL="385763" indent="-385763">
              <a:buAutoNum type="arabicParenR"/>
            </a:pPr>
            <a:r>
              <a:rPr lang="it-IT" dirty="0">
                <a:solidFill>
                  <a:srgbClr val="7030A0"/>
                </a:solidFill>
              </a:rPr>
              <a:t>WELFARE STATE CONSEVATORI-CORPORATIVI</a:t>
            </a:r>
            <a:r>
              <a:rPr lang="it-IT" dirty="0"/>
              <a:t>: Austria, Francia, Germania, Italia</a:t>
            </a:r>
          </a:p>
          <a:p>
            <a:pPr marL="385763" indent="-385763">
              <a:buAutoNum type="arabicParenR"/>
            </a:pPr>
            <a:r>
              <a:rPr lang="it-IT" dirty="0">
                <a:solidFill>
                  <a:srgbClr val="FF0000"/>
                </a:solidFill>
              </a:rPr>
              <a:t>WELFARE STATE SOCIALDEMOCRATICI</a:t>
            </a:r>
            <a:r>
              <a:rPr lang="it-IT" dirty="0"/>
              <a:t>: paesi scandinavi</a:t>
            </a:r>
          </a:p>
          <a:p>
            <a:pPr marL="385763" indent="-385763"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731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1124744"/>
          </a:xfrm>
        </p:spPr>
        <p:txBody>
          <a:bodyPr/>
          <a:lstStyle/>
          <a:p>
            <a:pPr algn="ctr"/>
            <a:r>
              <a:rPr lang="it-IT" b="1" dirty="0"/>
              <a:t>    WELFARE STATE «LIBERALE»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3708" y="1571946"/>
            <a:ext cx="11774184" cy="5286054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Predominio: </a:t>
            </a:r>
          </a:p>
          <a:p>
            <a:pPr algn="l">
              <a:buFontTx/>
              <a:buChar char="-"/>
            </a:pPr>
            <a:r>
              <a:rPr lang="it-IT" dirty="0"/>
              <a:t>Assistenza basata su rigidi criteri di selezione</a:t>
            </a:r>
          </a:p>
          <a:p>
            <a:pPr algn="l">
              <a:buFontTx/>
              <a:buChar char="-"/>
            </a:pPr>
            <a:r>
              <a:rPr lang="it-IT" dirty="0"/>
              <a:t>Scarsi sussidi universali</a:t>
            </a:r>
          </a:p>
          <a:p>
            <a:pPr algn="l">
              <a:buFontTx/>
              <a:buChar char="-"/>
            </a:pPr>
            <a:r>
              <a:rPr lang="it-IT" dirty="0"/>
              <a:t>Modesto piano di assicurazioni sociali</a:t>
            </a:r>
          </a:p>
          <a:p>
            <a:pPr algn="l"/>
            <a:r>
              <a:rPr lang="it-IT" dirty="0"/>
              <a:t>Servizi rivolti soprattutto ad utenza di basso reddito (di solito dipendenti statali o esponenti classe lavoratrice)</a:t>
            </a:r>
          </a:p>
          <a:p>
            <a:pPr algn="l"/>
            <a:r>
              <a:rPr lang="it-IT" dirty="0"/>
              <a:t>In questo modello: </a:t>
            </a:r>
          </a:p>
          <a:p>
            <a:pPr algn="l">
              <a:buFontTx/>
              <a:buChar char="-"/>
            </a:pPr>
            <a:r>
              <a:rPr lang="it-IT" dirty="0"/>
              <a:t>Progresso riforme sociali limitato da valori liberali tradizionali</a:t>
            </a:r>
          </a:p>
          <a:p>
            <a:pPr algn="l">
              <a:buFontTx/>
              <a:buChar char="-"/>
            </a:pPr>
            <a:r>
              <a:rPr lang="it-IT" dirty="0"/>
              <a:t>Regole di accesso molto rigide</a:t>
            </a:r>
          </a:p>
          <a:p>
            <a:pPr algn="l">
              <a:buFontTx/>
              <a:buChar char="-"/>
            </a:pPr>
            <a:r>
              <a:rPr lang="it-IT" dirty="0"/>
              <a:t>Lo Stato incoraggia in mercato =&gt; passivamente (fornendo ai richiedenti un sostegno minimo); attivamente (sovvenzionando sistemi di welfare privati)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32926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1656</Words>
  <Application>Microsoft Office PowerPoint</Application>
  <PresentationFormat>Widescreen</PresentationFormat>
  <Paragraphs>117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2" baseType="lpstr">
      <vt:lpstr>Arial</vt:lpstr>
      <vt:lpstr>Raleway</vt:lpstr>
      <vt:lpstr>Tema di Office</vt:lpstr>
      <vt:lpstr>GEOGRAFIA POLITICA ED ECONOMICA</vt:lpstr>
      <vt:lpstr>WELFARE STATE E WORKFARE STATE</vt:lpstr>
      <vt:lpstr>WELFARE STATE</vt:lpstr>
      <vt:lpstr>WELFARE STATE</vt:lpstr>
      <vt:lpstr>WELFARE STATE</vt:lpstr>
      <vt:lpstr>WELFARE STATE</vt:lpstr>
      <vt:lpstr>WELFARE STATE</vt:lpstr>
      <vt:lpstr>WELFARE STATE</vt:lpstr>
      <vt:lpstr>    WELFARE STATE «LIBERALE»</vt:lpstr>
      <vt:lpstr>WELFARE STATE «CONSERVATORE-CORPORATIVO»</vt:lpstr>
      <vt:lpstr>            WELFARE STATE     «SOCIALDEMOCRATICO»</vt:lpstr>
      <vt:lpstr>CRITICHE AL WELFARE STATE</vt:lpstr>
      <vt:lpstr>CRITICA CONSERVATRICE: lo Stato permissivo </vt:lpstr>
      <vt:lpstr> CRITICA NEOLIBERALE: lo Stato bambinaia </vt:lpstr>
      <vt:lpstr> CRITICA FEMMINISTA: lo Stato di genere  </vt:lpstr>
      <vt:lpstr> CRITICA SOCIALISTA: lo Stato borghese  </vt:lpstr>
      <vt:lpstr>WORKFARE STATE</vt:lpstr>
      <vt:lpstr>WORKFARE STATE</vt:lpstr>
      <vt:lpstr>WORKFARE STATE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simona epasto</cp:lastModifiedBy>
  <cp:revision>7</cp:revision>
  <dcterms:created xsi:type="dcterms:W3CDTF">2020-04-25T16:23:21Z</dcterms:created>
  <dcterms:modified xsi:type="dcterms:W3CDTF">2023-02-25T09:16:43Z</dcterms:modified>
</cp:coreProperties>
</file>