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49"/>
    <p:restoredTop sz="94674"/>
  </p:normalViewPr>
  <p:slideViewPr>
    <p:cSldViewPr snapToGrid="0" snapToObjects="1">
      <p:cViewPr varScale="1">
        <p:scale>
          <a:sx n="59" d="100"/>
          <a:sy n="59" d="100"/>
        </p:scale>
        <p:origin x="5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606606-D302-4E9A-ABB3-09CE96718DA7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F5F12AC-5A4F-446A-A96B-B30CCF4422B2}">
      <dgm:prSet/>
      <dgm:spPr/>
      <dgm:t>
        <a:bodyPr/>
        <a:lstStyle/>
        <a:p>
          <a:r>
            <a:rPr lang="it-IT"/>
            <a:t>Conferenza di Bretton Woods 1944</a:t>
          </a:r>
          <a:endParaRPr lang="en-US"/>
        </a:p>
      </dgm:t>
    </dgm:pt>
    <dgm:pt modelId="{2DB75E44-F828-46ED-89BE-E69DB30CC080}" type="parTrans" cxnId="{098E1F8F-09E7-4E36-BD37-CD7395B60440}">
      <dgm:prSet/>
      <dgm:spPr/>
      <dgm:t>
        <a:bodyPr/>
        <a:lstStyle/>
        <a:p>
          <a:endParaRPr lang="en-US"/>
        </a:p>
      </dgm:t>
    </dgm:pt>
    <dgm:pt modelId="{137E41F8-2251-484D-8126-0C6F64CEB1AC}" type="sibTrans" cxnId="{098E1F8F-09E7-4E36-BD37-CD7395B60440}">
      <dgm:prSet/>
      <dgm:spPr/>
      <dgm:t>
        <a:bodyPr/>
        <a:lstStyle/>
        <a:p>
          <a:endParaRPr lang="en-US"/>
        </a:p>
      </dgm:t>
    </dgm:pt>
    <dgm:pt modelId="{678F97A2-7F10-4FF2-A6E1-48EF7445AD52}">
      <dgm:prSet/>
      <dgm:spPr/>
      <dgm:t>
        <a:bodyPr/>
        <a:lstStyle/>
        <a:p>
          <a:r>
            <a:rPr lang="it-IT"/>
            <a:t>Originariamente creato per regolare i fenomeni di natura monetaria</a:t>
          </a:r>
          <a:endParaRPr lang="en-US"/>
        </a:p>
      </dgm:t>
    </dgm:pt>
    <dgm:pt modelId="{8515A86E-E149-4E95-8500-0320A8E7BC81}" type="parTrans" cxnId="{B50A9438-CD23-406C-A778-7A9DC81AD42B}">
      <dgm:prSet/>
      <dgm:spPr/>
      <dgm:t>
        <a:bodyPr/>
        <a:lstStyle/>
        <a:p>
          <a:endParaRPr lang="en-US"/>
        </a:p>
      </dgm:t>
    </dgm:pt>
    <dgm:pt modelId="{259C887E-6B48-4322-8470-7BFED4832DC5}" type="sibTrans" cxnId="{B50A9438-CD23-406C-A778-7A9DC81AD42B}">
      <dgm:prSet/>
      <dgm:spPr/>
      <dgm:t>
        <a:bodyPr/>
        <a:lstStyle/>
        <a:p>
          <a:endParaRPr lang="en-US"/>
        </a:p>
      </dgm:t>
    </dgm:pt>
    <dgm:pt modelId="{ABF96FEA-22DF-4A0A-9B75-ADD41BAB39A3}">
      <dgm:prSet/>
      <dgm:spPr/>
      <dgm:t>
        <a:bodyPr/>
        <a:lstStyle/>
        <a:p>
          <a:r>
            <a:rPr lang="it-IT"/>
            <a:t>Col tempo =&gt; finanziamento debito pubblico dei paesi del Sud e Piani di aggiustamento strutturali (linee di intervento per lo sviluppo economico cui devono sottostare i paesi per avere accesso ai finanziamenti del FMI e BM) </a:t>
          </a:r>
          <a:endParaRPr lang="en-US"/>
        </a:p>
      </dgm:t>
    </dgm:pt>
    <dgm:pt modelId="{186BDCB8-1C43-48D1-8A31-7DBA476C2927}" type="parTrans" cxnId="{7203DEAB-87B2-4296-8503-5AF23EF3D4C7}">
      <dgm:prSet/>
      <dgm:spPr/>
      <dgm:t>
        <a:bodyPr/>
        <a:lstStyle/>
        <a:p>
          <a:endParaRPr lang="en-US"/>
        </a:p>
      </dgm:t>
    </dgm:pt>
    <dgm:pt modelId="{5A5FAE19-A82A-4E8E-B404-1D821C166F97}" type="sibTrans" cxnId="{7203DEAB-87B2-4296-8503-5AF23EF3D4C7}">
      <dgm:prSet/>
      <dgm:spPr/>
      <dgm:t>
        <a:bodyPr/>
        <a:lstStyle/>
        <a:p>
          <a:endParaRPr lang="en-US"/>
        </a:p>
      </dgm:t>
    </dgm:pt>
    <dgm:pt modelId="{320EB552-D6DE-4B46-A0F0-C7DC0EA74794}" type="pres">
      <dgm:prSet presAssocID="{A8606606-D302-4E9A-ABB3-09CE96718DA7}" presName="linear" presStyleCnt="0">
        <dgm:presLayoutVars>
          <dgm:animLvl val="lvl"/>
          <dgm:resizeHandles val="exact"/>
        </dgm:presLayoutVars>
      </dgm:prSet>
      <dgm:spPr/>
    </dgm:pt>
    <dgm:pt modelId="{9433C825-1AB6-42DE-9BCF-5A3C328F5B12}" type="pres">
      <dgm:prSet presAssocID="{1F5F12AC-5A4F-446A-A96B-B30CCF4422B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819BC5E-0726-45AC-995B-EBB488136FAF}" type="pres">
      <dgm:prSet presAssocID="{137E41F8-2251-484D-8126-0C6F64CEB1AC}" presName="spacer" presStyleCnt="0"/>
      <dgm:spPr/>
    </dgm:pt>
    <dgm:pt modelId="{B7201B23-D61E-498D-B41E-B453525F3C76}" type="pres">
      <dgm:prSet presAssocID="{678F97A2-7F10-4FF2-A6E1-48EF7445AD5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0FC55B2-8242-450C-AFB8-3E73BFDA5A74}" type="pres">
      <dgm:prSet presAssocID="{259C887E-6B48-4322-8470-7BFED4832DC5}" presName="spacer" presStyleCnt="0"/>
      <dgm:spPr/>
    </dgm:pt>
    <dgm:pt modelId="{05840E4C-ED4F-4735-85D3-5F9754CD57BC}" type="pres">
      <dgm:prSet presAssocID="{ABF96FEA-22DF-4A0A-9B75-ADD41BAB39A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50A9438-CD23-406C-A778-7A9DC81AD42B}" srcId="{A8606606-D302-4E9A-ABB3-09CE96718DA7}" destId="{678F97A2-7F10-4FF2-A6E1-48EF7445AD52}" srcOrd="1" destOrd="0" parTransId="{8515A86E-E149-4E95-8500-0320A8E7BC81}" sibTransId="{259C887E-6B48-4322-8470-7BFED4832DC5}"/>
    <dgm:cxn modelId="{5479595C-5865-430F-8910-DA39A20DE388}" type="presOf" srcId="{ABF96FEA-22DF-4A0A-9B75-ADD41BAB39A3}" destId="{05840E4C-ED4F-4735-85D3-5F9754CD57BC}" srcOrd="0" destOrd="0" presId="urn:microsoft.com/office/officeart/2005/8/layout/vList2"/>
    <dgm:cxn modelId="{FF7EF141-CAD7-4435-8FE6-19E147F39EC0}" type="presOf" srcId="{1F5F12AC-5A4F-446A-A96B-B30CCF4422B2}" destId="{9433C825-1AB6-42DE-9BCF-5A3C328F5B12}" srcOrd="0" destOrd="0" presId="urn:microsoft.com/office/officeart/2005/8/layout/vList2"/>
    <dgm:cxn modelId="{D79FF383-5C02-4F8C-9788-0BDA1E2B7259}" type="presOf" srcId="{A8606606-D302-4E9A-ABB3-09CE96718DA7}" destId="{320EB552-D6DE-4B46-A0F0-C7DC0EA74794}" srcOrd="0" destOrd="0" presId="urn:microsoft.com/office/officeart/2005/8/layout/vList2"/>
    <dgm:cxn modelId="{098E1F8F-09E7-4E36-BD37-CD7395B60440}" srcId="{A8606606-D302-4E9A-ABB3-09CE96718DA7}" destId="{1F5F12AC-5A4F-446A-A96B-B30CCF4422B2}" srcOrd="0" destOrd="0" parTransId="{2DB75E44-F828-46ED-89BE-E69DB30CC080}" sibTransId="{137E41F8-2251-484D-8126-0C6F64CEB1AC}"/>
    <dgm:cxn modelId="{7203DEAB-87B2-4296-8503-5AF23EF3D4C7}" srcId="{A8606606-D302-4E9A-ABB3-09CE96718DA7}" destId="{ABF96FEA-22DF-4A0A-9B75-ADD41BAB39A3}" srcOrd="2" destOrd="0" parTransId="{186BDCB8-1C43-48D1-8A31-7DBA476C2927}" sibTransId="{5A5FAE19-A82A-4E8E-B404-1D821C166F97}"/>
    <dgm:cxn modelId="{351238E5-DB53-41FB-AF17-694FB3BDDF20}" type="presOf" srcId="{678F97A2-7F10-4FF2-A6E1-48EF7445AD52}" destId="{B7201B23-D61E-498D-B41E-B453525F3C76}" srcOrd="0" destOrd="0" presId="urn:microsoft.com/office/officeart/2005/8/layout/vList2"/>
    <dgm:cxn modelId="{E0559187-97B9-452E-8B11-D48553E0CEC9}" type="presParOf" srcId="{320EB552-D6DE-4B46-A0F0-C7DC0EA74794}" destId="{9433C825-1AB6-42DE-9BCF-5A3C328F5B12}" srcOrd="0" destOrd="0" presId="urn:microsoft.com/office/officeart/2005/8/layout/vList2"/>
    <dgm:cxn modelId="{76555B35-65F5-43A9-B9E5-19253E6FD5D5}" type="presParOf" srcId="{320EB552-D6DE-4B46-A0F0-C7DC0EA74794}" destId="{6819BC5E-0726-45AC-995B-EBB488136FAF}" srcOrd="1" destOrd="0" presId="urn:microsoft.com/office/officeart/2005/8/layout/vList2"/>
    <dgm:cxn modelId="{760AC590-F97A-49E8-8663-81252954E05A}" type="presParOf" srcId="{320EB552-D6DE-4B46-A0F0-C7DC0EA74794}" destId="{B7201B23-D61E-498D-B41E-B453525F3C76}" srcOrd="2" destOrd="0" presId="urn:microsoft.com/office/officeart/2005/8/layout/vList2"/>
    <dgm:cxn modelId="{8726761E-D9EC-45D1-A366-6CA86D3465D2}" type="presParOf" srcId="{320EB552-D6DE-4B46-A0F0-C7DC0EA74794}" destId="{00FC55B2-8242-450C-AFB8-3E73BFDA5A74}" srcOrd="3" destOrd="0" presId="urn:microsoft.com/office/officeart/2005/8/layout/vList2"/>
    <dgm:cxn modelId="{B8EB11AD-69E0-4592-B1D8-C13351552752}" type="presParOf" srcId="{320EB552-D6DE-4B46-A0F0-C7DC0EA74794}" destId="{05840E4C-ED4F-4735-85D3-5F9754CD57B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2A2D07-D6FB-4D63-8C31-2E4A57C006F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B658BC9-792D-454E-A5B7-DBF854A6A0C3}">
      <dgm:prSet/>
      <dgm:spPr/>
      <dgm:t>
        <a:bodyPr/>
        <a:lstStyle/>
        <a:p>
          <a:r>
            <a:rPr lang="it-IT"/>
            <a:t>Conferenza Bretton Woods 1944: Organizzazione internazionale per il commercio (ITO)</a:t>
          </a:r>
          <a:endParaRPr lang="en-US"/>
        </a:p>
      </dgm:t>
    </dgm:pt>
    <dgm:pt modelId="{E37B3B3F-F06B-4524-8A25-F4B043BF4BBC}" type="parTrans" cxnId="{A2931EB4-0366-401F-8644-828F9F367751}">
      <dgm:prSet/>
      <dgm:spPr/>
      <dgm:t>
        <a:bodyPr/>
        <a:lstStyle/>
        <a:p>
          <a:endParaRPr lang="en-US"/>
        </a:p>
      </dgm:t>
    </dgm:pt>
    <dgm:pt modelId="{EBBAFD92-DBDA-4642-9744-AD9DD440BA08}" type="sibTrans" cxnId="{A2931EB4-0366-401F-8644-828F9F367751}">
      <dgm:prSet/>
      <dgm:spPr/>
      <dgm:t>
        <a:bodyPr/>
        <a:lstStyle/>
        <a:p>
          <a:endParaRPr lang="en-US"/>
        </a:p>
      </dgm:t>
    </dgm:pt>
    <dgm:pt modelId="{1EDBD669-00C1-4440-B55A-5AA0E1F42B44}">
      <dgm:prSet/>
      <dgm:spPr/>
      <dgm:t>
        <a:bodyPr/>
        <a:lstStyle/>
        <a:p>
          <a:r>
            <a:rPr lang="it-IT"/>
            <a:t>1948: accordi commerciali volontari del GATT (General Agreement on Tariffs and Trade)</a:t>
          </a:r>
          <a:endParaRPr lang="en-US"/>
        </a:p>
      </dgm:t>
    </dgm:pt>
    <dgm:pt modelId="{65718988-49D0-49AC-8B29-AEB70290170B}" type="parTrans" cxnId="{90A5D4CD-7F9A-441B-ACF6-7FED55EF5F5D}">
      <dgm:prSet/>
      <dgm:spPr/>
      <dgm:t>
        <a:bodyPr/>
        <a:lstStyle/>
        <a:p>
          <a:endParaRPr lang="en-US"/>
        </a:p>
      </dgm:t>
    </dgm:pt>
    <dgm:pt modelId="{866C23AD-EE62-4766-95FA-CBA996CEBB46}" type="sibTrans" cxnId="{90A5D4CD-7F9A-441B-ACF6-7FED55EF5F5D}">
      <dgm:prSet/>
      <dgm:spPr/>
      <dgm:t>
        <a:bodyPr/>
        <a:lstStyle/>
        <a:p>
          <a:endParaRPr lang="en-US"/>
        </a:p>
      </dgm:t>
    </dgm:pt>
    <dgm:pt modelId="{D4CFA61D-19AD-4409-BAB8-FC7D3D21EBD8}">
      <dgm:prSet/>
      <dgm:spPr/>
      <dgm:t>
        <a:bodyPr/>
        <a:lstStyle/>
        <a:p>
          <a:r>
            <a:rPr lang="it-IT"/>
            <a:t>1995: WTO, organismo sovrannazionale preposto alla regolazione del commercio globale</a:t>
          </a:r>
          <a:endParaRPr lang="en-US"/>
        </a:p>
      </dgm:t>
    </dgm:pt>
    <dgm:pt modelId="{DFEFBA9E-DC67-451E-B19D-59735DE6D98C}" type="parTrans" cxnId="{6A337D50-4560-452F-B44A-E101B9109783}">
      <dgm:prSet/>
      <dgm:spPr/>
      <dgm:t>
        <a:bodyPr/>
        <a:lstStyle/>
        <a:p>
          <a:endParaRPr lang="en-US"/>
        </a:p>
      </dgm:t>
    </dgm:pt>
    <dgm:pt modelId="{A7DD5792-F47F-4AEC-A76C-B61C03433FCC}" type="sibTrans" cxnId="{6A337D50-4560-452F-B44A-E101B9109783}">
      <dgm:prSet/>
      <dgm:spPr/>
      <dgm:t>
        <a:bodyPr/>
        <a:lstStyle/>
        <a:p>
          <a:endParaRPr lang="en-US"/>
        </a:p>
      </dgm:t>
    </dgm:pt>
    <dgm:pt modelId="{10162390-8225-4A3C-895E-FEFCEF0B644E}" type="pres">
      <dgm:prSet presAssocID="{BE2A2D07-D6FB-4D63-8C31-2E4A57C006F4}" presName="linear" presStyleCnt="0">
        <dgm:presLayoutVars>
          <dgm:animLvl val="lvl"/>
          <dgm:resizeHandles val="exact"/>
        </dgm:presLayoutVars>
      </dgm:prSet>
      <dgm:spPr/>
    </dgm:pt>
    <dgm:pt modelId="{C7D7D4D7-0A4C-4969-B156-691E25B31FF2}" type="pres">
      <dgm:prSet presAssocID="{4B658BC9-792D-454E-A5B7-DBF854A6A0C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3C9456F-5C23-49C3-BFEB-D497395538B5}" type="pres">
      <dgm:prSet presAssocID="{EBBAFD92-DBDA-4642-9744-AD9DD440BA08}" presName="spacer" presStyleCnt="0"/>
      <dgm:spPr/>
    </dgm:pt>
    <dgm:pt modelId="{73EF7270-09F9-4A28-A680-6F9CD18BB170}" type="pres">
      <dgm:prSet presAssocID="{1EDBD669-00C1-4440-B55A-5AA0E1F42B4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5D5F339-EFAA-451F-A58A-C23703DD2727}" type="pres">
      <dgm:prSet presAssocID="{866C23AD-EE62-4766-95FA-CBA996CEBB46}" presName="spacer" presStyleCnt="0"/>
      <dgm:spPr/>
    </dgm:pt>
    <dgm:pt modelId="{D281727A-BB57-4E43-9C7F-6D6930F3418C}" type="pres">
      <dgm:prSet presAssocID="{D4CFA61D-19AD-4409-BAB8-FC7D3D21EBD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B27AF37-BAF7-4E40-B800-608C2A4050AB}" type="presOf" srcId="{1EDBD669-00C1-4440-B55A-5AA0E1F42B44}" destId="{73EF7270-09F9-4A28-A680-6F9CD18BB170}" srcOrd="0" destOrd="0" presId="urn:microsoft.com/office/officeart/2005/8/layout/vList2"/>
    <dgm:cxn modelId="{8D734664-D128-4F17-B550-A5F78D371D0D}" type="presOf" srcId="{BE2A2D07-D6FB-4D63-8C31-2E4A57C006F4}" destId="{10162390-8225-4A3C-895E-FEFCEF0B644E}" srcOrd="0" destOrd="0" presId="urn:microsoft.com/office/officeart/2005/8/layout/vList2"/>
    <dgm:cxn modelId="{6A337D50-4560-452F-B44A-E101B9109783}" srcId="{BE2A2D07-D6FB-4D63-8C31-2E4A57C006F4}" destId="{D4CFA61D-19AD-4409-BAB8-FC7D3D21EBD8}" srcOrd="2" destOrd="0" parTransId="{DFEFBA9E-DC67-451E-B19D-59735DE6D98C}" sibTransId="{A7DD5792-F47F-4AEC-A76C-B61C03433FCC}"/>
    <dgm:cxn modelId="{76B391B1-781B-4519-B141-903302B13923}" type="presOf" srcId="{4B658BC9-792D-454E-A5B7-DBF854A6A0C3}" destId="{C7D7D4D7-0A4C-4969-B156-691E25B31FF2}" srcOrd="0" destOrd="0" presId="urn:microsoft.com/office/officeart/2005/8/layout/vList2"/>
    <dgm:cxn modelId="{A2931EB4-0366-401F-8644-828F9F367751}" srcId="{BE2A2D07-D6FB-4D63-8C31-2E4A57C006F4}" destId="{4B658BC9-792D-454E-A5B7-DBF854A6A0C3}" srcOrd="0" destOrd="0" parTransId="{E37B3B3F-F06B-4524-8A25-F4B043BF4BBC}" sibTransId="{EBBAFD92-DBDA-4642-9744-AD9DD440BA08}"/>
    <dgm:cxn modelId="{2963ABC7-BDAC-46D4-9588-BB2CA8445B10}" type="presOf" srcId="{D4CFA61D-19AD-4409-BAB8-FC7D3D21EBD8}" destId="{D281727A-BB57-4E43-9C7F-6D6930F3418C}" srcOrd="0" destOrd="0" presId="urn:microsoft.com/office/officeart/2005/8/layout/vList2"/>
    <dgm:cxn modelId="{90A5D4CD-7F9A-441B-ACF6-7FED55EF5F5D}" srcId="{BE2A2D07-D6FB-4D63-8C31-2E4A57C006F4}" destId="{1EDBD669-00C1-4440-B55A-5AA0E1F42B44}" srcOrd="1" destOrd="0" parTransId="{65718988-49D0-49AC-8B29-AEB70290170B}" sibTransId="{866C23AD-EE62-4766-95FA-CBA996CEBB46}"/>
    <dgm:cxn modelId="{DBDA6B31-16FE-47F5-A9FD-912CA2EEC73C}" type="presParOf" srcId="{10162390-8225-4A3C-895E-FEFCEF0B644E}" destId="{C7D7D4D7-0A4C-4969-B156-691E25B31FF2}" srcOrd="0" destOrd="0" presId="urn:microsoft.com/office/officeart/2005/8/layout/vList2"/>
    <dgm:cxn modelId="{3A9FD699-0EC6-4C5A-BF41-905B3714E2FE}" type="presParOf" srcId="{10162390-8225-4A3C-895E-FEFCEF0B644E}" destId="{A3C9456F-5C23-49C3-BFEB-D497395538B5}" srcOrd="1" destOrd="0" presId="urn:microsoft.com/office/officeart/2005/8/layout/vList2"/>
    <dgm:cxn modelId="{1DAA5650-95DB-4632-A24D-132E23DBE195}" type="presParOf" srcId="{10162390-8225-4A3C-895E-FEFCEF0B644E}" destId="{73EF7270-09F9-4A28-A680-6F9CD18BB170}" srcOrd="2" destOrd="0" presId="urn:microsoft.com/office/officeart/2005/8/layout/vList2"/>
    <dgm:cxn modelId="{244E6EB7-ECA3-4A2E-A02A-0F6B2AA1D5CE}" type="presParOf" srcId="{10162390-8225-4A3C-895E-FEFCEF0B644E}" destId="{E5D5F339-EFAA-451F-A58A-C23703DD2727}" srcOrd="3" destOrd="0" presId="urn:microsoft.com/office/officeart/2005/8/layout/vList2"/>
    <dgm:cxn modelId="{32DA6E19-225F-43E5-A575-E5F6B8A9B843}" type="presParOf" srcId="{10162390-8225-4A3C-895E-FEFCEF0B644E}" destId="{D281727A-BB57-4E43-9C7F-6D6930F3418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EAAD53-C208-4C24-A4A5-EFA4D201D92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E74A557-67AE-43EA-B387-F9895398532B}">
      <dgm:prSet/>
      <dgm:spPr/>
      <dgm:t>
        <a:bodyPr/>
        <a:lstStyle/>
        <a:p>
          <a:r>
            <a:rPr lang="it-IT"/>
            <a:t>Rating: giudizio di solidità e rischiosità dei titoli azionari  delle imprese e delle obbligazioni di interi paesi</a:t>
          </a:r>
          <a:endParaRPr lang="en-US"/>
        </a:p>
      </dgm:t>
    </dgm:pt>
    <dgm:pt modelId="{07FD12AE-76DA-4EE7-865C-86FA96A71C74}" type="parTrans" cxnId="{2022BE88-F2CB-460C-894E-47B7D52571CA}">
      <dgm:prSet/>
      <dgm:spPr/>
      <dgm:t>
        <a:bodyPr/>
        <a:lstStyle/>
        <a:p>
          <a:endParaRPr lang="en-US"/>
        </a:p>
      </dgm:t>
    </dgm:pt>
    <dgm:pt modelId="{1F4D469E-C5C2-447B-8E55-4E70F19F567F}" type="sibTrans" cxnId="{2022BE88-F2CB-460C-894E-47B7D52571CA}">
      <dgm:prSet/>
      <dgm:spPr/>
      <dgm:t>
        <a:bodyPr/>
        <a:lstStyle/>
        <a:p>
          <a:endParaRPr lang="en-US"/>
        </a:p>
      </dgm:t>
    </dgm:pt>
    <dgm:pt modelId="{5B8276C4-1885-4CC0-AFFE-D60F777E0B00}">
      <dgm:prSet/>
      <dgm:spPr/>
      <dgm:t>
        <a:bodyPr/>
        <a:lstStyle/>
        <a:p>
          <a:r>
            <a:rPr lang="it-IT"/>
            <a:t>Giudizio espresso con lettere (AAA, CCC)</a:t>
          </a:r>
          <a:endParaRPr lang="en-US"/>
        </a:p>
      </dgm:t>
    </dgm:pt>
    <dgm:pt modelId="{987B4391-DDCB-44FE-A81E-3F735495FE2B}" type="parTrans" cxnId="{3F11C06A-CE16-465B-AC4A-BEAB1BC07857}">
      <dgm:prSet/>
      <dgm:spPr/>
      <dgm:t>
        <a:bodyPr/>
        <a:lstStyle/>
        <a:p>
          <a:endParaRPr lang="en-US"/>
        </a:p>
      </dgm:t>
    </dgm:pt>
    <dgm:pt modelId="{EF78EA81-A4B4-4FD5-8349-753CE1F0C459}" type="sibTrans" cxnId="{3F11C06A-CE16-465B-AC4A-BEAB1BC07857}">
      <dgm:prSet/>
      <dgm:spPr/>
      <dgm:t>
        <a:bodyPr/>
        <a:lstStyle/>
        <a:p>
          <a:endParaRPr lang="en-US"/>
        </a:p>
      </dgm:t>
    </dgm:pt>
    <dgm:pt modelId="{37563258-25B9-4D12-8D08-D1DDEDA0BC60}">
      <dgm:prSet/>
      <dgm:spPr/>
      <dgm:t>
        <a:bodyPr/>
        <a:lstStyle/>
        <a:p>
          <a:r>
            <a:rPr lang="it-IT"/>
            <a:t>Distinzione titoli solidi, rischiosi e speculativi</a:t>
          </a:r>
          <a:endParaRPr lang="en-US"/>
        </a:p>
      </dgm:t>
    </dgm:pt>
    <dgm:pt modelId="{0F64CB01-89A6-45E0-8E54-C90BEAF72CCC}" type="parTrans" cxnId="{EE3CF4F7-4A6C-4951-81F1-BE18A1E5B8FF}">
      <dgm:prSet/>
      <dgm:spPr/>
      <dgm:t>
        <a:bodyPr/>
        <a:lstStyle/>
        <a:p>
          <a:endParaRPr lang="en-US"/>
        </a:p>
      </dgm:t>
    </dgm:pt>
    <dgm:pt modelId="{2F8B521A-9FB5-4A2E-9720-68D11BCBF1B7}" type="sibTrans" cxnId="{EE3CF4F7-4A6C-4951-81F1-BE18A1E5B8FF}">
      <dgm:prSet/>
      <dgm:spPr/>
      <dgm:t>
        <a:bodyPr/>
        <a:lstStyle/>
        <a:p>
          <a:endParaRPr lang="en-US"/>
        </a:p>
      </dgm:t>
    </dgm:pt>
    <dgm:pt modelId="{F6782EAD-FE36-4585-9609-89922436AC7E}">
      <dgm:prSet/>
      <dgm:spPr/>
      <dgm:t>
        <a:bodyPr/>
        <a:lstStyle/>
        <a:p>
          <a:r>
            <a:rPr lang="it-IT"/>
            <a:t>Due agenzie dominano il panorama del rating: Moody’s e Standard and Poor’s, cui si aggiunge Fitch</a:t>
          </a:r>
          <a:endParaRPr lang="en-US"/>
        </a:p>
      </dgm:t>
    </dgm:pt>
    <dgm:pt modelId="{3C71F34A-DFFE-4051-8B7C-874BC4FE3DFD}" type="parTrans" cxnId="{9B436C6B-0FE0-4217-8E0F-D47F38DB3403}">
      <dgm:prSet/>
      <dgm:spPr/>
      <dgm:t>
        <a:bodyPr/>
        <a:lstStyle/>
        <a:p>
          <a:endParaRPr lang="en-US"/>
        </a:p>
      </dgm:t>
    </dgm:pt>
    <dgm:pt modelId="{AFC07281-04BA-4FF4-9EB5-B41F02604E30}" type="sibTrans" cxnId="{9B436C6B-0FE0-4217-8E0F-D47F38DB3403}">
      <dgm:prSet/>
      <dgm:spPr/>
      <dgm:t>
        <a:bodyPr/>
        <a:lstStyle/>
        <a:p>
          <a:endParaRPr lang="en-US"/>
        </a:p>
      </dgm:t>
    </dgm:pt>
    <dgm:pt modelId="{8C3CF98F-2830-475C-8EB5-07E1FE020A58}">
      <dgm:prSet/>
      <dgm:spPr/>
      <dgm:t>
        <a:bodyPr/>
        <a:lstStyle/>
        <a:p>
          <a:r>
            <a:rPr lang="it-IT"/>
            <a:t>Potere economico straordinario anche perché agenzie private</a:t>
          </a:r>
          <a:endParaRPr lang="en-US"/>
        </a:p>
      </dgm:t>
    </dgm:pt>
    <dgm:pt modelId="{CFCFEF35-457A-4178-B730-75DB7ADDD604}" type="parTrans" cxnId="{4D9E151C-E21F-49A8-B7C3-F5651CD0BF2F}">
      <dgm:prSet/>
      <dgm:spPr/>
      <dgm:t>
        <a:bodyPr/>
        <a:lstStyle/>
        <a:p>
          <a:endParaRPr lang="en-US"/>
        </a:p>
      </dgm:t>
    </dgm:pt>
    <dgm:pt modelId="{82EA3502-ABC4-45DC-9A21-47EAC18A85CE}" type="sibTrans" cxnId="{4D9E151C-E21F-49A8-B7C3-F5651CD0BF2F}">
      <dgm:prSet/>
      <dgm:spPr/>
      <dgm:t>
        <a:bodyPr/>
        <a:lstStyle/>
        <a:p>
          <a:endParaRPr lang="en-US"/>
        </a:p>
      </dgm:t>
    </dgm:pt>
    <dgm:pt modelId="{4DB8A48A-4096-46B3-80FC-EF20AD472A1D}">
      <dgm:prSet/>
      <dgm:spPr/>
      <dgm:t>
        <a:bodyPr/>
        <a:lstStyle/>
        <a:p>
          <a:r>
            <a:rPr lang="it-IT"/>
            <a:t>Pesante influenza sulle dinamiche dei mercati finanziari</a:t>
          </a:r>
          <a:endParaRPr lang="en-US"/>
        </a:p>
      </dgm:t>
    </dgm:pt>
    <dgm:pt modelId="{6B3F79F1-838F-4B8B-B142-C8F239852237}" type="parTrans" cxnId="{827D5E53-30AD-4E29-99AD-4C30BB67A4AF}">
      <dgm:prSet/>
      <dgm:spPr/>
      <dgm:t>
        <a:bodyPr/>
        <a:lstStyle/>
        <a:p>
          <a:endParaRPr lang="en-US"/>
        </a:p>
      </dgm:t>
    </dgm:pt>
    <dgm:pt modelId="{85195C7D-99AB-440D-84C6-4D64119D6A50}" type="sibTrans" cxnId="{827D5E53-30AD-4E29-99AD-4C30BB67A4AF}">
      <dgm:prSet/>
      <dgm:spPr/>
      <dgm:t>
        <a:bodyPr/>
        <a:lstStyle/>
        <a:p>
          <a:endParaRPr lang="en-US"/>
        </a:p>
      </dgm:t>
    </dgm:pt>
    <dgm:pt modelId="{85CBA74D-E8CA-4B4B-9362-5E39A07C692E}" type="pres">
      <dgm:prSet presAssocID="{0AEAAD53-C208-4C24-A4A5-EFA4D201D926}" presName="diagram" presStyleCnt="0">
        <dgm:presLayoutVars>
          <dgm:dir/>
          <dgm:resizeHandles val="exact"/>
        </dgm:presLayoutVars>
      </dgm:prSet>
      <dgm:spPr/>
    </dgm:pt>
    <dgm:pt modelId="{D1F63BC9-10F0-4786-846E-A25ABE45CC1F}" type="pres">
      <dgm:prSet presAssocID="{7E74A557-67AE-43EA-B387-F9895398532B}" presName="node" presStyleLbl="node1" presStyleIdx="0" presStyleCnt="6">
        <dgm:presLayoutVars>
          <dgm:bulletEnabled val="1"/>
        </dgm:presLayoutVars>
      </dgm:prSet>
      <dgm:spPr/>
    </dgm:pt>
    <dgm:pt modelId="{A1F9A4BD-D74D-490F-9829-014C49370A77}" type="pres">
      <dgm:prSet presAssocID="{1F4D469E-C5C2-447B-8E55-4E70F19F567F}" presName="sibTrans" presStyleCnt="0"/>
      <dgm:spPr/>
    </dgm:pt>
    <dgm:pt modelId="{6C71811C-4A10-4439-871A-41456D33A9DB}" type="pres">
      <dgm:prSet presAssocID="{5B8276C4-1885-4CC0-AFFE-D60F777E0B00}" presName="node" presStyleLbl="node1" presStyleIdx="1" presStyleCnt="6">
        <dgm:presLayoutVars>
          <dgm:bulletEnabled val="1"/>
        </dgm:presLayoutVars>
      </dgm:prSet>
      <dgm:spPr/>
    </dgm:pt>
    <dgm:pt modelId="{DC93483E-FCBE-40F4-8D7B-7B1F7CCE16FF}" type="pres">
      <dgm:prSet presAssocID="{EF78EA81-A4B4-4FD5-8349-753CE1F0C459}" presName="sibTrans" presStyleCnt="0"/>
      <dgm:spPr/>
    </dgm:pt>
    <dgm:pt modelId="{E78FF446-DEB6-4711-9A95-641653CD94A4}" type="pres">
      <dgm:prSet presAssocID="{37563258-25B9-4D12-8D08-D1DDEDA0BC60}" presName="node" presStyleLbl="node1" presStyleIdx="2" presStyleCnt="6">
        <dgm:presLayoutVars>
          <dgm:bulletEnabled val="1"/>
        </dgm:presLayoutVars>
      </dgm:prSet>
      <dgm:spPr/>
    </dgm:pt>
    <dgm:pt modelId="{B315DA3A-A505-4BA7-898B-312F6C3142EB}" type="pres">
      <dgm:prSet presAssocID="{2F8B521A-9FB5-4A2E-9720-68D11BCBF1B7}" presName="sibTrans" presStyleCnt="0"/>
      <dgm:spPr/>
    </dgm:pt>
    <dgm:pt modelId="{0F5FC331-64EC-4691-B45C-DFAA601E8294}" type="pres">
      <dgm:prSet presAssocID="{F6782EAD-FE36-4585-9609-89922436AC7E}" presName="node" presStyleLbl="node1" presStyleIdx="3" presStyleCnt="6">
        <dgm:presLayoutVars>
          <dgm:bulletEnabled val="1"/>
        </dgm:presLayoutVars>
      </dgm:prSet>
      <dgm:spPr/>
    </dgm:pt>
    <dgm:pt modelId="{98C79511-3970-45E9-B5DD-07E447DE406F}" type="pres">
      <dgm:prSet presAssocID="{AFC07281-04BA-4FF4-9EB5-B41F02604E30}" presName="sibTrans" presStyleCnt="0"/>
      <dgm:spPr/>
    </dgm:pt>
    <dgm:pt modelId="{5212E097-C83D-41A5-BDC3-B93ADB4019CC}" type="pres">
      <dgm:prSet presAssocID="{8C3CF98F-2830-475C-8EB5-07E1FE020A58}" presName="node" presStyleLbl="node1" presStyleIdx="4" presStyleCnt="6">
        <dgm:presLayoutVars>
          <dgm:bulletEnabled val="1"/>
        </dgm:presLayoutVars>
      </dgm:prSet>
      <dgm:spPr/>
    </dgm:pt>
    <dgm:pt modelId="{8C3CFE68-4225-4189-A354-D0313A30279B}" type="pres">
      <dgm:prSet presAssocID="{82EA3502-ABC4-45DC-9A21-47EAC18A85CE}" presName="sibTrans" presStyleCnt="0"/>
      <dgm:spPr/>
    </dgm:pt>
    <dgm:pt modelId="{983BC48A-0C91-4A9A-9AD4-949BB1F0249A}" type="pres">
      <dgm:prSet presAssocID="{4DB8A48A-4096-46B3-80FC-EF20AD472A1D}" presName="node" presStyleLbl="node1" presStyleIdx="5" presStyleCnt="6">
        <dgm:presLayoutVars>
          <dgm:bulletEnabled val="1"/>
        </dgm:presLayoutVars>
      </dgm:prSet>
      <dgm:spPr/>
    </dgm:pt>
  </dgm:ptLst>
  <dgm:cxnLst>
    <dgm:cxn modelId="{CAF94411-DB53-437C-90B2-2A39DFD4C1A3}" type="presOf" srcId="{0AEAAD53-C208-4C24-A4A5-EFA4D201D926}" destId="{85CBA74D-E8CA-4B4B-9362-5E39A07C692E}" srcOrd="0" destOrd="0" presId="urn:microsoft.com/office/officeart/2005/8/layout/default"/>
    <dgm:cxn modelId="{4E1C301A-C002-47DA-B1E2-9C86C58DC4C6}" type="presOf" srcId="{8C3CF98F-2830-475C-8EB5-07E1FE020A58}" destId="{5212E097-C83D-41A5-BDC3-B93ADB4019CC}" srcOrd="0" destOrd="0" presId="urn:microsoft.com/office/officeart/2005/8/layout/default"/>
    <dgm:cxn modelId="{4D9E151C-E21F-49A8-B7C3-F5651CD0BF2F}" srcId="{0AEAAD53-C208-4C24-A4A5-EFA4D201D926}" destId="{8C3CF98F-2830-475C-8EB5-07E1FE020A58}" srcOrd="4" destOrd="0" parTransId="{CFCFEF35-457A-4178-B730-75DB7ADDD604}" sibTransId="{82EA3502-ABC4-45DC-9A21-47EAC18A85CE}"/>
    <dgm:cxn modelId="{F11E9C60-9896-45A5-973B-211B9305C30E}" type="presOf" srcId="{F6782EAD-FE36-4585-9609-89922436AC7E}" destId="{0F5FC331-64EC-4691-B45C-DFAA601E8294}" srcOrd="0" destOrd="0" presId="urn:microsoft.com/office/officeart/2005/8/layout/default"/>
    <dgm:cxn modelId="{C7046C46-9C74-49D9-BDBA-1327639DDB07}" type="presOf" srcId="{37563258-25B9-4D12-8D08-D1DDEDA0BC60}" destId="{E78FF446-DEB6-4711-9A95-641653CD94A4}" srcOrd="0" destOrd="0" presId="urn:microsoft.com/office/officeart/2005/8/layout/default"/>
    <dgm:cxn modelId="{3F11C06A-CE16-465B-AC4A-BEAB1BC07857}" srcId="{0AEAAD53-C208-4C24-A4A5-EFA4D201D926}" destId="{5B8276C4-1885-4CC0-AFFE-D60F777E0B00}" srcOrd="1" destOrd="0" parTransId="{987B4391-DDCB-44FE-A81E-3F735495FE2B}" sibTransId="{EF78EA81-A4B4-4FD5-8349-753CE1F0C459}"/>
    <dgm:cxn modelId="{9B436C6B-0FE0-4217-8E0F-D47F38DB3403}" srcId="{0AEAAD53-C208-4C24-A4A5-EFA4D201D926}" destId="{F6782EAD-FE36-4585-9609-89922436AC7E}" srcOrd="3" destOrd="0" parTransId="{3C71F34A-DFFE-4051-8B7C-874BC4FE3DFD}" sibTransId="{AFC07281-04BA-4FF4-9EB5-B41F02604E30}"/>
    <dgm:cxn modelId="{827D5E53-30AD-4E29-99AD-4C30BB67A4AF}" srcId="{0AEAAD53-C208-4C24-A4A5-EFA4D201D926}" destId="{4DB8A48A-4096-46B3-80FC-EF20AD472A1D}" srcOrd="5" destOrd="0" parTransId="{6B3F79F1-838F-4B8B-B142-C8F239852237}" sibTransId="{85195C7D-99AB-440D-84C6-4D64119D6A50}"/>
    <dgm:cxn modelId="{2EB35054-3EAC-4714-83A5-EDBED0696878}" type="presOf" srcId="{7E74A557-67AE-43EA-B387-F9895398532B}" destId="{D1F63BC9-10F0-4786-846E-A25ABE45CC1F}" srcOrd="0" destOrd="0" presId="urn:microsoft.com/office/officeart/2005/8/layout/default"/>
    <dgm:cxn modelId="{016BD675-75B7-40F7-85AF-DF72A3F6B6BE}" type="presOf" srcId="{5B8276C4-1885-4CC0-AFFE-D60F777E0B00}" destId="{6C71811C-4A10-4439-871A-41456D33A9DB}" srcOrd="0" destOrd="0" presId="urn:microsoft.com/office/officeart/2005/8/layout/default"/>
    <dgm:cxn modelId="{2022BE88-F2CB-460C-894E-47B7D52571CA}" srcId="{0AEAAD53-C208-4C24-A4A5-EFA4D201D926}" destId="{7E74A557-67AE-43EA-B387-F9895398532B}" srcOrd="0" destOrd="0" parTransId="{07FD12AE-76DA-4EE7-865C-86FA96A71C74}" sibTransId="{1F4D469E-C5C2-447B-8E55-4E70F19F567F}"/>
    <dgm:cxn modelId="{0F8F6AA3-3068-41DE-97EA-20998BAB8960}" type="presOf" srcId="{4DB8A48A-4096-46B3-80FC-EF20AD472A1D}" destId="{983BC48A-0C91-4A9A-9AD4-949BB1F0249A}" srcOrd="0" destOrd="0" presId="urn:microsoft.com/office/officeart/2005/8/layout/default"/>
    <dgm:cxn modelId="{EE3CF4F7-4A6C-4951-81F1-BE18A1E5B8FF}" srcId="{0AEAAD53-C208-4C24-A4A5-EFA4D201D926}" destId="{37563258-25B9-4D12-8D08-D1DDEDA0BC60}" srcOrd="2" destOrd="0" parTransId="{0F64CB01-89A6-45E0-8E54-C90BEAF72CCC}" sibTransId="{2F8B521A-9FB5-4A2E-9720-68D11BCBF1B7}"/>
    <dgm:cxn modelId="{C5D5D889-2554-40BC-A94C-7C82A49094FD}" type="presParOf" srcId="{85CBA74D-E8CA-4B4B-9362-5E39A07C692E}" destId="{D1F63BC9-10F0-4786-846E-A25ABE45CC1F}" srcOrd="0" destOrd="0" presId="urn:microsoft.com/office/officeart/2005/8/layout/default"/>
    <dgm:cxn modelId="{E1B67A83-4A24-4F64-83E7-241250A21C9F}" type="presParOf" srcId="{85CBA74D-E8CA-4B4B-9362-5E39A07C692E}" destId="{A1F9A4BD-D74D-490F-9829-014C49370A77}" srcOrd="1" destOrd="0" presId="urn:microsoft.com/office/officeart/2005/8/layout/default"/>
    <dgm:cxn modelId="{EDBABF17-0F52-494D-AD55-98622460D569}" type="presParOf" srcId="{85CBA74D-E8CA-4B4B-9362-5E39A07C692E}" destId="{6C71811C-4A10-4439-871A-41456D33A9DB}" srcOrd="2" destOrd="0" presId="urn:microsoft.com/office/officeart/2005/8/layout/default"/>
    <dgm:cxn modelId="{8100433E-1195-4494-8353-4FD7FC6C4629}" type="presParOf" srcId="{85CBA74D-E8CA-4B4B-9362-5E39A07C692E}" destId="{DC93483E-FCBE-40F4-8D7B-7B1F7CCE16FF}" srcOrd="3" destOrd="0" presId="urn:microsoft.com/office/officeart/2005/8/layout/default"/>
    <dgm:cxn modelId="{0AAFB143-2C1C-4C11-936E-764B920DEA50}" type="presParOf" srcId="{85CBA74D-E8CA-4B4B-9362-5E39A07C692E}" destId="{E78FF446-DEB6-4711-9A95-641653CD94A4}" srcOrd="4" destOrd="0" presId="urn:microsoft.com/office/officeart/2005/8/layout/default"/>
    <dgm:cxn modelId="{36211975-7F66-4C48-BAB8-988CD8B2DD42}" type="presParOf" srcId="{85CBA74D-E8CA-4B4B-9362-5E39A07C692E}" destId="{B315DA3A-A505-4BA7-898B-312F6C3142EB}" srcOrd="5" destOrd="0" presId="urn:microsoft.com/office/officeart/2005/8/layout/default"/>
    <dgm:cxn modelId="{F377317A-03F7-4497-86A6-5000B281399E}" type="presParOf" srcId="{85CBA74D-E8CA-4B4B-9362-5E39A07C692E}" destId="{0F5FC331-64EC-4691-B45C-DFAA601E8294}" srcOrd="6" destOrd="0" presId="urn:microsoft.com/office/officeart/2005/8/layout/default"/>
    <dgm:cxn modelId="{196D0A9A-A1EA-4CB4-9BC8-3F98CF6B6F7B}" type="presParOf" srcId="{85CBA74D-E8CA-4B4B-9362-5E39A07C692E}" destId="{98C79511-3970-45E9-B5DD-07E447DE406F}" srcOrd="7" destOrd="0" presId="urn:microsoft.com/office/officeart/2005/8/layout/default"/>
    <dgm:cxn modelId="{A37C9CA9-5795-443D-BFB7-F0F2209C6D1C}" type="presParOf" srcId="{85CBA74D-E8CA-4B4B-9362-5E39A07C692E}" destId="{5212E097-C83D-41A5-BDC3-B93ADB4019CC}" srcOrd="8" destOrd="0" presId="urn:microsoft.com/office/officeart/2005/8/layout/default"/>
    <dgm:cxn modelId="{9C5F371B-B961-4C88-9705-D3FC8C9E1BBE}" type="presParOf" srcId="{85CBA74D-E8CA-4B4B-9362-5E39A07C692E}" destId="{8C3CFE68-4225-4189-A354-D0313A30279B}" srcOrd="9" destOrd="0" presId="urn:microsoft.com/office/officeart/2005/8/layout/default"/>
    <dgm:cxn modelId="{FC6EB6FE-1DC2-4F04-81D8-C542B2328CAC}" type="presParOf" srcId="{85CBA74D-E8CA-4B4B-9362-5E39A07C692E}" destId="{983BC48A-0C91-4A9A-9AD4-949BB1F0249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3C825-1AB6-42DE-9BCF-5A3C328F5B12}">
      <dsp:nvSpPr>
        <dsp:cNvPr id="0" name=""/>
        <dsp:cNvSpPr/>
      </dsp:nvSpPr>
      <dsp:spPr>
        <a:xfrm>
          <a:off x="0" y="87780"/>
          <a:ext cx="6263640" cy="17379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Conferenza di Bretton Woods 1944</a:t>
          </a:r>
          <a:endParaRPr lang="en-US" sz="2000" kern="1200"/>
        </a:p>
      </dsp:txBody>
      <dsp:txXfrm>
        <a:off x="84841" y="172621"/>
        <a:ext cx="6093958" cy="1568293"/>
      </dsp:txXfrm>
    </dsp:sp>
    <dsp:sp modelId="{B7201B23-D61E-498D-B41E-B453525F3C76}">
      <dsp:nvSpPr>
        <dsp:cNvPr id="0" name=""/>
        <dsp:cNvSpPr/>
      </dsp:nvSpPr>
      <dsp:spPr>
        <a:xfrm>
          <a:off x="0" y="1883356"/>
          <a:ext cx="6263640" cy="173797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Originariamente creato per regolare i fenomeni di natura monetaria</a:t>
          </a:r>
          <a:endParaRPr lang="en-US" sz="2000" kern="1200"/>
        </a:p>
      </dsp:txBody>
      <dsp:txXfrm>
        <a:off x="84841" y="1968197"/>
        <a:ext cx="6093958" cy="1568293"/>
      </dsp:txXfrm>
    </dsp:sp>
    <dsp:sp modelId="{05840E4C-ED4F-4735-85D3-5F9754CD57BC}">
      <dsp:nvSpPr>
        <dsp:cNvPr id="0" name=""/>
        <dsp:cNvSpPr/>
      </dsp:nvSpPr>
      <dsp:spPr>
        <a:xfrm>
          <a:off x="0" y="3678931"/>
          <a:ext cx="6263640" cy="173797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Col tempo =&gt; finanziamento debito pubblico dei paesi del Sud e Piani di aggiustamento strutturali (linee di intervento per lo sviluppo economico cui devono sottostare i paesi per avere accesso ai finanziamenti del FMI e BM) </a:t>
          </a:r>
          <a:endParaRPr lang="en-US" sz="2000" kern="1200"/>
        </a:p>
      </dsp:txBody>
      <dsp:txXfrm>
        <a:off x="84841" y="3763772"/>
        <a:ext cx="6093958" cy="15682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D7D4D7-0A4C-4969-B156-691E25B31FF2}">
      <dsp:nvSpPr>
        <dsp:cNvPr id="0" name=""/>
        <dsp:cNvSpPr/>
      </dsp:nvSpPr>
      <dsp:spPr>
        <a:xfrm>
          <a:off x="0" y="52499"/>
          <a:ext cx="6253721" cy="15947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/>
            <a:t>Conferenza Bretton Woods 1944: Organizzazione internazionale per il commercio (ITO)</a:t>
          </a:r>
          <a:endParaRPr lang="en-US" sz="2900" kern="1200"/>
        </a:p>
      </dsp:txBody>
      <dsp:txXfrm>
        <a:off x="77847" y="130346"/>
        <a:ext cx="6098027" cy="1439016"/>
      </dsp:txXfrm>
    </dsp:sp>
    <dsp:sp modelId="{73EF7270-09F9-4A28-A680-6F9CD18BB170}">
      <dsp:nvSpPr>
        <dsp:cNvPr id="0" name=""/>
        <dsp:cNvSpPr/>
      </dsp:nvSpPr>
      <dsp:spPr>
        <a:xfrm>
          <a:off x="0" y="1730729"/>
          <a:ext cx="6253721" cy="1594710"/>
        </a:xfrm>
        <a:prstGeom prst="roundRect">
          <a:avLst/>
        </a:prstGeom>
        <a:solidFill>
          <a:schemeClr val="accent5">
            <a:hueOff val="0"/>
            <a:satOff val="0"/>
            <a:lumOff val="-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/>
            <a:t>1948: accordi commerciali volontari del GATT (General Agreement on Tariffs and Trade)</a:t>
          </a:r>
          <a:endParaRPr lang="en-US" sz="2900" kern="1200"/>
        </a:p>
      </dsp:txBody>
      <dsp:txXfrm>
        <a:off x="77847" y="1808576"/>
        <a:ext cx="6098027" cy="1439016"/>
      </dsp:txXfrm>
    </dsp:sp>
    <dsp:sp modelId="{D281727A-BB57-4E43-9C7F-6D6930F3418C}">
      <dsp:nvSpPr>
        <dsp:cNvPr id="0" name=""/>
        <dsp:cNvSpPr/>
      </dsp:nvSpPr>
      <dsp:spPr>
        <a:xfrm>
          <a:off x="0" y="3408960"/>
          <a:ext cx="6253721" cy="1594710"/>
        </a:xfrm>
        <a:prstGeom prst="roundRect">
          <a:avLst/>
        </a:prstGeom>
        <a:solidFill>
          <a:schemeClr val="accent5">
            <a:hueOff val="0"/>
            <a:satOff val="0"/>
            <a:lumOff val="-70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/>
            <a:t>1995: WTO, organismo sovrannazionale preposto alla regolazione del commercio globale</a:t>
          </a:r>
          <a:endParaRPr lang="en-US" sz="2900" kern="1200"/>
        </a:p>
      </dsp:txBody>
      <dsp:txXfrm>
        <a:off x="77847" y="3486807"/>
        <a:ext cx="6098027" cy="14390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F63BC9-10F0-4786-846E-A25ABE45CC1F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Rating: giudizio di solidità e rischiosità dei titoli azionari  delle imprese e delle obbligazioni di interi paesi</a:t>
          </a:r>
          <a:endParaRPr lang="en-US" sz="2300" kern="1200"/>
        </a:p>
      </dsp:txBody>
      <dsp:txXfrm>
        <a:off x="0" y="39687"/>
        <a:ext cx="3286125" cy="1971675"/>
      </dsp:txXfrm>
    </dsp:sp>
    <dsp:sp modelId="{6C71811C-4A10-4439-871A-41456D33A9DB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Giudizio espresso con lettere (AAA, CCC)</a:t>
          </a:r>
          <a:endParaRPr lang="en-US" sz="2300" kern="1200"/>
        </a:p>
      </dsp:txBody>
      <dsp:txXfrm>
        <a:off x="3614737" y="39687"/>
        <a:ext cx="3286125" cy="1971675"/>
      </dsp:txXfrm>
    </dsp:sp>
    <dsp:sp modelId="{E78FF446-DEB6-4711-9A95-641653CD94A4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Distinzione titoli solidi, rischiosi e speculativi</a:t>
          </a:r>
          <a:endParaRPr lang="en-US" sz="2300" kern="1200"/>
        </a:p>
      </dsp:txBody>
      <dsp:txXfrm>
        <a:off x="7229475" y="39687"/>
        <a:ext cx="3286125" cy="1971675"/>
      </dsp:txXfrm>
    </dsp:sp>
    <dsp:sp modelId="{0F5FC331-64EC-4691-B45C-DFAA601E8294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Due agenzie dominano il panorama del rating: Moody’s e Standard and Poor’s, cui si aggiunge Fitch</a:t>
          </a:r>
          <a:endParaRPr lang="en-US" sz="2300" kern="1200"/>
        </a:p>
      </dsp:txBody>
      <dsp:txXfrm>
        <a:off x="0" y="2339975"/>
        <a:ext cx="3286125" cy="1971675"/>
      </dsp:txXfrm>
    </dsp:sp>
    <dsp:sp modelId="{5212E097-C83D-41A5-BDC3-B93ADB4019CC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Potere economico straordinario anche perché agenzie private</a:t>
          </a:r>
          <a:endParaRPr lang="en-US" sz="2300" kern="1200"/>
        </a:p>
      </dsp:txBody>
      <dsp:txXfrm>
        <a:off x="3614737" y="2339975"/>
        <a:ext cx="3286125" cy="1971675"/>
      </dsp:txXfrm>
    </dsp:sp>
    <dsp:sp modelId="{983BC48A-0C91-4A9A-9AD4-949BB1F0249A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Pesante influenza sulle dinamiche dei mercati finanziari</a:t>
          </a:r>
          <a:endParaRPr lang="en-US" sz="2300" kern="1200"/>
        </a:p>
      </dsp:txBody>
      <dsp:txXfrm>
        <a:off x="7229475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601FA7F9-12DE-ED42-B12D-9953F30D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3218" y="3882452"/>
            <a:ext cx="8640580" cy="8994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aleway" panose="020B05030301010600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8" name="Titolo 7">
            <a:extLst>
              <a:ext uri="{FF2B5EF4-FFF2-40B4-BE49-F238E27FC236}">
                <a16:creationId xmlns:a16="http://schemas.microsoft.com/office/drawing/2014/main" id="{44F19C3A-61AF-6349-B009-01240C73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218" y="2067586"/>
            <a:ext cx="7373141" cy="16427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9482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7F374C-0DD9-BF49-95E5-25DECDA1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24303"/>
            <a:ext cx="2628900" cy="4852660"/>
          </a:xfrm>
        </p:spPr>
        <p:txBody>
          <a:bodyPr vert="eaVert"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F6BA3-830C-4E4B-B489-7EACBE7E6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24303"/>
            <a:ext cx="7734300" cy="4852660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AFAA6C-918C-5940-8D9D-8665E97EA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E58354-0C2D-474C-A379-E866638D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CC8012-130C-4642-938C-A3F25DB1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52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9238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‹N›</a:t>
            </a:fld>
            <a:endParaRPr lang="es-ES"/>
          </a:p>
        </p:txBody>
      </p:sp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1219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066800"/>
          </a:xfrm>
          <a:prstGeom prst="rect">
            <a:avLst/>
          </a:prstGeom>
          <a:gradFill rotWithShape="0">
            <a:gsLst>
              <a:gs pos="100000">
                <a:schemeClr val="bg1">
                  <a:alpha val="46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1214422"/>
            <a:ext cx="12192000" cy="5643578"/>
          </a:xfrm>
          <a:prstGeom prst="rect">
            <a:avLst/>
          </a:prstGeom>
          <a:gradFill rotWithShape="0">
            <a:gsLst>
              <a:gs pos="26000">
                <a:schemeClr val="bg1">
                  <a:alpha val="3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343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81AEC-CBEF-2349-ADAC-694AAB04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4735"/>
            <a:ext cx="10515600" cy="183426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B61BBD-DC46-DC48-BE46-C1396EF7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87581"/>
            <a:ext cx="10515600" cy="240207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1D491-8608-674A-9D82-578950F9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5094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481B03-386C-684E-ABCE-7478D809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0944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0F3AB-3307-1746-99C6-48544C9E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5094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54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C8475D-7526-E046-B96C-CF5DF57F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0152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AC8C8B-C1F5-AC4D-B6FC-E61B03DDD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74731"/>
            <a:ext cx="5181600" cy="340223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27E3DD-D9BF-CE4E-A799-838C5ADCE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74731"/>
            <a:ext cx="5181600" cy="340223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CAE719-FFFB-D44F-B925-7437D686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17/03/2022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4A362F-97FF-0540-8CA1-5C15FA64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B03FB6-9D21-5F46-890A-673BF11E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7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F380A-2025-104F-A50B-E2571587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82151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C35060-75A4-C342-8D8B-7789D2516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1246" y="29832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D176E5-CE4C-5447-AF7A-B538C7CEC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1246" y="4082735"/>
            <a:ext cx="5157787" cy="210692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7EDEF16-CD2C-074D-B271-F44F76B8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3658" y="29832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F1E8DE2-0079-7B44-8428-4F5C17CD3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812" y="4097968"/>
            <a:ext cx="5183188" cy="2091694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180FAC4-A06E-E94C-9A76-C2F1B703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17/03/2022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3A91576-A15A-BD44-99BB-0DAEA976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F55F22-26BF-654B-ADC0-629A5D21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5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33DCF1-0C08-4D46-A818-6EB683D0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6073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1F6FA8-F741-4849-AA76-B2B5B78B3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17/03/2022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A95D4B-7BC6-E34D-943A-845FF13F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16E4EF-52DB-B947-B7C2-B64EE8F4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44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E94AE3-42D6-6344-8967-D8452263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17/03/2022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B20478-C96F-1C45-9765-C5679642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729070-1FA0-4B46-A8F3-24662683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9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BC81D9-F22F-5C4B-AC68-E136786E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8115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237EEC-3180-F041-864E-B2C0221B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81150"/>
            <a:ext cx="6172200" cy="4279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3B782C-0DCD-A94D-B620-362DA760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5E2638-156C-8740-A1F7-DF4182D9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80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17/03/2022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304A7F-EDD3-4440-9E86-57D8D8AC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80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914550-14E8-8841-8CAB-D367CCCF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80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222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F315C-0734-014E-AB37-D7E823E8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40069"/>
            <a:ext cx="3932237" cy="2088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BD5771-BB4A-3B49-BCE4-3B550D0E3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40068"/>
            <a:ext cx="6172200" cy="4520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1FDF3B-475F-D249-AC54-9ADF90E4E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589" y="3657600"/>
            <a:ext cx="3932237" cy="2203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E3BD24-40F9-0C4D-B4D3-099578C1C2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17/03/2022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102C4-CB9D-9843-AB20-9C84D528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D8800B-7444-DA47-A26C-BCA48393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7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1E532E-34DC-0441-ACE7-10BF804C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1146208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C7C49F-A357-A54B-911E-C61D59579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69779"/>
            <a:ext cx="10515600" cy="3607184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E0899B-5F07-4144-9F69-AE008DCE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941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40A71-5027-1B40-BDC4-26798F93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19414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6504EA-2BB4-574D-BE45-BBD2A8F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941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45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2A5B01-81DF-F94E-93C7-559EE94C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AF2986-DE06-DE4C-9395-E031CB387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3495"/>
            <a:ext cx="10515600" cy="3883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6108-1715-774E-90C6-BAF7F529E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A3750EE6-F4FC-E84C-AF13-5CDD6CE7CC66}" type="datetimeFigureOut">
              <a:rPr lang="it-IT" smtClean="0"/>
              <a:pPr/>
              <a:t>17/03/2022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93133D-901F-F041-8BF9-04104E663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5EA247-C9B6-7947-BF94-5DF875E42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521F8777-1489-2D4A-93C2-4300528E9CD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59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7BB6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C1307-183D-CB4E-83E4-965CAC12A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3220" y="2027549"/>
            <a:ext cx="8640580" cy="1482413"/>
          </a:xfrm>
        </p:spPr>
        <p:txBody>
          <a:bodyPr/>
          <a:lstStyle/>
          <a:p>
            <a:r>
              <a:rPr lang="it-IT" dirty="0"/>
              <a:t>Geografia Politica ed Economica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3ECAB6-6677-A34F-A194-030954E4B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Prof.ssa Simona Epasto</a:t>
            </a:r>
          </a:p>
        </p:txBody>
      </p:sp>
    </p:spTree>
    <p:extLst>
      <p:ext uri="{BB962C8B-B14F-4D97-AF65-F5344CB8AC3E}">
        <p14:creationId xmlns:p14="http://schemas.microsoft.com/office/powerpoint/2010/main" val="4125956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SETTORI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Problemi connessi alla mancanza di globalizzazione in altri settori:</a:t>
            </a:r>
          </a:p>
          <a:p>
            <a:pPr marL="514350" indent="-514350">
              <a:buAutoNum type="arabicParenR"/>
            </a:pPr>
            <a:r>
              <a:rPr lang="it-IT" b="1" dirty="0"/>
              <a:t>Globalizzazione istituzioni</a:t>
            </a:r>
            <a:r>
              <a:rPr lang="it-IT" dirty="0"/>
              <a:t>: UN e altri capacità limitate</a:t>
            </a:r>
          </a:p>
          <a:p>
            <a:pPr marL="514350" indent="-514350">
              <a:buAutoNum type="arabicParenR"/>
            </a:pPr>
            <a:r>
              <a:rPr lang="it-IT" b="1" dirty="0"/>
              <a:t>Globalizzazione mercato del lavoro</a:t>
            </a:r>
            <a:r>
              <a:rPr lang="it-IT" dirty="0"/>
              <a:t>: diversa tutela</a:t>
            </a:r>
          </a:p>
        </p:txBody>
      </p:sp>
    </p:spTree>
    <p:extLst>
      <p:ext uri="{BB962C8B-B14F-4D97-AF65-F5344CB8AC3E}">
        <p14:creationId xmlns:p14="http://schemas.microsoft.com/office/powerpoint/2010/main" val="728662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794657"/>
            <a:ext cx="10515600" cy="1319451"/>
          </a:xfrm>
        </p:spPr>
        <p:txBody>
          <a:bodyPr/>
          <a:lstStyle/>
          <a:p>
            <a:r>
              <a:rPr lang="it-IT" dirty="0"/>
              <a:t>IL CONCETTO DI SISTEMA MONDO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4286" y="1665514"/>
            <a:ext cx="11560628" cy="4539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/>
              <a:t>Divisione internazionale del lavoro:</a:t>
            </a:r>
            <a:r>
              <a:rPr lang="it-IT" sz="2400" dirty="0"/>
              <a:t> distribuzione delle attività economiche e produttive nello spazio mondiale</a:t>
            </a:r>
          </a:p>
          <a:p>
            <a:pPr marL="0" indent="0">
              <a:buNone/>
            </a:pPr>
            <a:r>
              <a:rPr lang="it-IT" sz="2400" dirty="0"/>
              <a:t>Perché alcuni settori industriali o fasi del ciclo produttivo si concentrano in determinate regioni geografiche?</a:t>
            </a:r>
          </a:p>
          <a:p>
            <a:pPr marL="0" indent="0">
              <a:buNone/>
            </a:pPr>
            <a:r>
              <a:rPr lang="it-IT" sz="2400" dirty="0"/>
              <a:t>L’export dei paesi più poveri comprendeva soprattutto materie prime e semilavorati, mentre quelli più ricchi si riferivano a prodotti industriali con elevato contenuto tecnologico</a:t>
            </a:r>
          </a:p>
          <a:p>
            <a:pPr marL="0" indent="0">
              <a:buNone/>
            </a:pPr>
            <a:r>
              <a:rPr lang="it-IT" sz="2400" dirty="0"/>
              <a:t>Il sistema-mondo (un unico sistema, in cui il trasferimento di surplus non presuppone unitarietà politica, ma meccanismi di mercato) si articola in Centro, Semiperiferia, Periferia (</a:t>
            </a:r>
            <a:r>
              <a:rPr lang="it-IT" sz="2400" b="1" dirty="0"/>
              <a:t>WALLERSTEIN</a:t>
            </a:r>
            <a:r>
              <a:rPr lang="it-IT" sz="2400" dirty="0"/>
              <a:t>)</a:t>
            </a:r>
          </a:p>
          <a:p>
            <a:pPr marL="0" indent="0">
              <a:lnSpc>
                <a:spcPct val="80000"/>
              </a:lnSpc>
              <a:buNone/>
            </a:pPr>
            <a:endParaRPr lang="it-IT" sz="20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7814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DIVISIONE INTERNAZIONALE DEL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it-IT" sz="2400" dirty="0"/>
              <a:t>Frammentazione dei processi produttivi a scala mondiale</a:t>
            </a:r>
          </a:p>
          <a:p>
            <a:pPr>
              <a:lnSpc>
                <a:spcPct val="80000"/>
              </a:lnSpc>
            </a:pPr>
            <a:r>
              <a:rPr lang="it-IT" sz="2400" dirty="0"/>
              <a:t>Decentramento territoriale di attività industriali (generalmente a opera di grandi imprese multinazionali), trasferite dai paesi del Nord a quelli del Sud</a:t>
            </a:r>
          </a:p>
          <a:p>
            <a:pPr>
              <a:lnSpc>
                <a:spcPct val="80000"/>
              </a:lnSpc>
            </a:pPr>
            <a:r>
              <a:rPr lang="it-IT" sz="2400" dirty="0"/>
              <a:t>Motivazioni: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t-IT" sz="2400" dirty="0"/>
              <a:t>1) disponibilità di un bacino di lavoratori industriali di livello globale (sud-est asiatico in particolare)</a:t>
            </a:r>
          </a:p>
          <a:p>
            <a:pPr marL="0" indent="0">
              <a:buNone/>
            </a:pPr>
            <a:r>
              <a:rPr lang="it-IT" sz="2400" dirty="0"/>
              <a:t>2) possibilità di frammentare i processi produttivi, conseguenza della divisione tecnica in compiti sempre più specifici a partire dal fordismo</a:t>
            </a:r>
          </a:p>
          <a:p>
            <a:pPr marL="0" indent="0">
              <a:buNone/>
            </a:pPr>
            <a:r>
              <a:rPr lang="it-IT" sz="2400" dirty="0"/>
              <a:t>3) presenza di una rete di trasporto e comunicazione</a:t>
            </a:r>
            <a:r>
              <a:rPr lang="it-IT" sz="2400" i="1" dirty="0"/>
              <a:t> </a:t>
            </a:r>
            <a:r>
              <a:rPr lang="it-IT" sz="2400" dirty="0"/>
              <a:t>efficiente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t-IT" sz="2400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2802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ATTORI DI TALE SISTEMA MONDO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it-IT" dirty="0"/>
              <a:t>Organismi di Bretton Woods:</a:t>
            </a:r>
          </a:p>
          <a:p>
            <a:pPr marL="514350" indent="-514350">
              <a:buAutoNum type="arabicParenR"/>
            </a:pPr>
            <a:r>
              <a:rPr lang="it-IT" dirty="0"/>
              <a:t>Fondo Monetario Internazionale (FMI)/International Monetary Found (IMF)</a:t>
            </a:r>
          </a:p>
          <a:p>
            <a:pPr marL="514350" indent="-514350">
              <a:buAutoNum type="arabicParenR"/>
            </a:pPr>
            <a:r>
              <a:rPr lang="it-IT" dirty="0"/>
              <a:t>Banca per la ricostruzione e sviluppo </a:t>
            </a:r>
            <a:r>
              <a:rPr lang="it-IT" dirty="0">
                <a:sym typeface="Wingdings" pitchFamily="2" charset="2"/>
              </a:rPr>
              <a:t></a:t>
            </a:r>
            <a:r>
              <a:rPr lang="it-IT" dirty="0"/>
              <a:t> Banca Mondiale (World Bank, WB)</a:t>
            </a:r>
          </a:p>
          <a:p>
            <a:pPr marL="514350" indent="-514350">
              <a:buAutoNum type="arabicParenR"/>
            </a:pPr>
            <a:r>
              <a:rPr lang="it-IT" dirty="0"/>
              <a:t>International Trade Organization </a:t>
            </a:r>
            <a:r>
              <a:rPr lang="it-IT" dirty="0">
                <a:sym typeface="Wingdings" pitchFamily="2" charset="2"/>
              </a:rPr>
              <a:t> Gatt  World Trade Organization (WTO)</a:t>
            </a:r>
          </a:p>
          <a:p>
            <a:pPr>
              <a:buFontTx/>
              <a:buNone/>
            </a:pPr>
            <a:r>
              <a:rPr lang="it-IT" dirty="0"/>
              <a:t>Attori privati con un rilevante grado di potere</a:t>
            </a:r>
          </a:p>
          <a:p>
            <a:pPr>
              <a:buFontTx/>
              <a:buChar char="-"/>
            </a:pPr>
            <a:r>
              <a:rPr lang="it-IT" dirty="0"/>
              <a:t>Grandi imprese multinazionali</a:t>
            </a:r>
          </a:p>
          <a:p>
            <a:pPr>
              <a:buFontTx/>
              <a:buChar char="-"/>
            </a:pPr>
            <a:r>
              <a:rPr lang="it-IT" dirty="0"/>
              <a:t>Agenzie di rating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6056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it-IT" sz="3800" dirty="0">
                <a:solidFill>
                  <a:schemeClr val="bg1"/>
                </a:solidFill>
              </a:rPr>
              <a:t>Fondo Monetario Internazionale-FMI (International </a:t>
            </a:r>
            <a:r>
              <a:rPr lang="it-IT" sz="3800" dirty="0" err="1">
                <a:solidFill>
                  <a:schemeClr val="bg1"/>
                </a:solidFill>
              </a:rPr>
              <a:t>Monetary</a:t>
            </a:r>
            <a:r>
              <a:rPr lang="it-IT" sz="3800" dirty="0">
                <a:solidFill>
                  <a:schemeClr val="bg1"/>
                </a:solidFill>
              </a:rPr>
              <a:t> </a:t>
            </a:r>
            <a:r>
              <a:rPr lang="it-IT" sz="3800" dirty="0" err="1">
                <a:solidFill>
                  <a:schemeClr val="bg1"/>
                </a:solidFill>
              </a:rPr>
              <a:t>Found</a:t>
            </a:r>
            <a:r>
              <a:rPr lang="it-IT" sz="3800" dirty="0">
                <a:solidFill>
                  <a:schemeClr val="bg1"/>
                </a:solidFill>
              </a:rPr>
              <a:t>-IMF)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D45659C5-9221-82F9-A537-6CC9214F2B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596033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7696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704088"/>
            <a:ext cx="3529953" cy="2980944"/>
          </a:xfrm>
        </p:spPr>
        <p:txBody>
          <a:bodyPr>
            <a:normAutofit/>
          </a:bodyPr>
          <a:lstStyle/>
          <a:p>
            <a:r>
              <a:rPr lang="it-IT">
                <a:solidFill>
                  <a:schemeClr val="bg1"/>
                </a:solidFill>
              </a:rPr>
              <a:t>Banca Mondiale-BM (World Bank-WB)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12410" y="704088"/>
            <a:ext cx="5135293" cy="5248656"/>
          </a:xfrm>
        </p:spPr>
        <p:txBody>
          <a:bodyPr anchor="ctr">
            <a:normAutofit/>
          </a:bodyPr>
          <a:lstStyle/>
          <a:p>
            <a:r>
              <a:rPr lang="it-IT" sz="2400"/>
              <a:t>Conferenza di Bretton Woods 1944</a:t>
            </a:r>
          </a:p>
          <a:p>
            <a:r>
              <a:rPr lang="it-IT" sz="2400"/>
              <a:t>Originariamente Banca per la Ricostruzione e lo sviluppo: risanamento economie Stati coinvolti nella WWII</a:t>
            </a:r>
          </a:p>
          <a:p>
            <a:r>
              <a:rPr lang="it-IT" sz="2400"/>
              <a:t>Anni ‘70: progetti di sviluppo dapprima con finanziamento di grandi opere, recentemente per la lotta alla povertà</a:t>
            </a:r>
          </a:p>
        </p:txBody>
      </p:sp>
    </p:spTree>
    <p:extLst>
      <p:ext uri="{BB962C8B-B14F-4D97-AF65-F5344CB8AC3E}">
        <p14:creationId xmlns:p14="http://schemas.microsoft.com/office/powerpoint/2010/main" val="3765874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936" y="495992"/>
            <a:ext cx="4195140" cy="5638831"/>
          </a:xfrm>
          <a:noFill/>
        </p:spPr>
        <p:txBody>
          <a:bodyPr anchor="ctr">
            <a:normAutofit/>
          </a:bodyPr>
          <a:lstStyle/>
          <a:p>
            <a:r>
              <a:rPr lang="it-IT" sz="4100"/>
              <a:t>Organizzazione Mondiale per il Commercio-OMC (World Trade Organizzation-WTO)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A83C2764-20F1-6CB1-9EDB-664F6C3A24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131151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17577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anchor="ctr">
            <a:normAutofit/>
          </a:bodyPr>
          <a:lstStyle/>
          <a:p>
            <a:r>
              <a:rPr lang="it-IT" sz="4800">
                <a:solidFill>
                  <a:schemeClr val="bg1"/>
                </a:solidFill>
              </a:rPr>
              <a:t>WTO: FUNZIONI E POTERI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73864" y="1166933"/>
            <a:ext cx="5716988" cy="4279709"/>
          </a:xfrm>
        </p:spPr>
        <p:txBody>
          <a:bodyPr anchor="ctr">
            <a:normAutofit/>
          </a:bodyPr>
          <a:lstStyle/>
          <a:p>
            <a:r>
              <a:rPr lang="it-IT" sz="2200"/>
              <a:t>Risoluzione controversie internazionali </a:t>
            </a:r>
          </a:p>
          <a:p>
            <a:r>
              <a:rPr lang="it-IT" sz="2200"/>
              <a:t>Potere sanzionatorio</a:t>
            </a:r>
          </a:p>
          <a:p>
            <a:r>
              <a:rPr lang="it-IT" sz="2200"/>
              <a:t>Regolazione scambi beni industriali, prodotti agricoli e servizi</a:t>
            </a:r>
          </a:p>
          <a:p>
            <a:r>
              <a:rPr lang="it-IT" sz="2200"/>
              <a:t>Difesa proprietà intellettuale</a:t>
            </a:r>
          </a:p>
          <a:p>
            <a:r>
              <a:rPr lang="it-IT" sz="2200"/>
              <a:t>Riduzione barriere al commercio mondiale</a:t>
            </a:r>
          </a:p>
          <a:p>
            <a:r>
              <a:rPr lang="it-IT" sz="2200"/>
              <a:t>Liberalizzazione scambi</a:t>
            </a:r>
          </a:p>
          <a:p>
            <a:r>
              <a:rPr lang="it-IT" sz="2200"/>
              <a:t>Proibizione restrizioni all’importazione, introduzione dazi e discriminazione di determinati prodotti o paesi</a:t>
            </a:r>
          </a:p>
          <a:p>
            <a:endParaRPr lang="it-IT" sz="2200"/>
          </a:p>
        </p:txBody>
      </p:sp>
    </p:spTree>
    <p:extLst>
      <p:ext uri="{BB962C8B-B14F-4D97-AF65-F5344CB8AC3E}">
        <p14:creationId xmlns:p14="http://schemas.microsoft.com/office/powerpoint/2010/main" val="4099049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pPr algn="ctr"/>
            <a:r>
              <a:rPr lang="it-IT" sz="3600" dirty="0"/>
              <a:t>AGENZIE DI RATING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E0133D00-C323-F25B-56A2-5B313F43ED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9326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2950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/>
          <a:lstStyle/>
          <a:p>
            <a:r>
              <a:rPr lang="it-IT" dirty="0"/>
              <a:t>                    CRITICHE AL SISTEMA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-1" y="1196752"/>
            <a:ext cx="12377057" cy="5256584"/>
          </a:xfrm>
        </p:spPr>
        <p:txBody>
          <a:bodyPr>
            <a:normAutofit/>
          </a:bodyPr>
          <a:lstStyle/>
          <a:p>
            <a:r>
              <a:rPr lang="it-IT" b="1" dirty="0"/>
              <a:t>Squilibri globalizzazione</a:t>
            </a:r>
            <a:r>
              <a:rPr lang="it-IT" dirty="0"/>
              <a:t>: persistere estrema povertà denota un cattivo funzionamento del sistema</a:t>
            </a:r>
          </a:p>
          <a:p>
            <a:r>
              <a:rPr lang="it-IT" b="1" dirty="0"/>
              <a:t>Pericoli liberismo</a:t>
            </a:r>
            <a:r>
              <a:rPr lang="it-IT" dirty="0"/>
              <a:t>: aumento povertà a causa dei piani di aggiustamento subordinati all’adozione di un modello statunitense (</a:t>
            </a:r>
            <a:r>
              <a:rPr lang="it-IT" i="1" dirty="0"/>
              <a:t>Washington consensus</a:t>
            </a:r>
            <a:r>
              <a:rPr lang="it-IT" dirty="0"/>
              <a:t>)</a:t>
            </a:r>
          </a:p>
          <a:p>
            <a:r>
              <a:rPr lang="it-IT" b="1" dirty="0"/>
              <a:t>Viscosità processi decisionali organizzazioni internazionali</a:t>
            </a:r>
            <a:r>
              <a:rPr lang="it-IT" dirty="0"/>
              <a:t>: in realtà decidono solo alcuni (G8)</a:t>
            </a:r>
          </a:p>
          <a:p>
            <a:r>
              <a:rPr lang="it-IT" b="1" dirty="0"/>
              <a:t>Erosione cittadinanza e diritto alla città</a:t>
            </a:r>
            <a:r>
              <a:rPr lang="it-IT" dirty="0"/>
              <a:t>: Stati nazionali non più potere economico, dunque cittadini no diritti</a:t>
            </a:r>
          </a:p>
          <a:p>
            <a:r>
              <a:rPr lang="it-IT" b="1" dirty="0"/>
              <a:t>Mancanza controllo su operato attori economici</a:t>
            </a:r>
          </a:p>
          <a:p>
            <a:r>
              <a:rPr lang="it-IT" b="1" dirty="0"/>
              <a:t>Prevalere ragioni economiche </a:t>
            </a:r>
            <a:r>
              <a:rPr lang="it-IT" dirty="0"/>
              <a:t>su ambiente, pace, diritti civili</a:t>
            </a:r>
          </a:p>
        </p:txBody>
      </p:sp>
    </p:spTree>
    <p:extLst>
      <p:ext uri="{BB962C8B-B14F-4D97-AF65-F5344CB8AC3E}">
        <p14:creationId xmlns:p14="http://schemas.microsoft.com/office/powerpoint/2010/main" val="4386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VE" dirty="0"/>
              <a:t>IL SISTEMA-MONDO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NUOVO EQUILIBRIO ECONOMICO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La storia economica dell’ultimo secolo può essere letta come il divenire di una geografia di crescenti interrelazioni fra differenti sistemi economici</a:t>
            </a:r>
          </a:p>
          <a:p>
            <a:r>
              <a:rPr lang="it-IT" dirty="0"/>
              <a:t>Comparsa di un nuovo equilibrio economico mondiale in seguito a:</a:t>
            </a:r>
          </a:p>
          <a:p>
            <a:pPr marL="0" indent="0">
              <a:buNone/>
            </a:pPr>
            <a:r>
              <a:rPr lang="it-IT" dirty="0"/>
              <a:t>1) Nascita grandi organizzazioni mondiali di Bretton Woods</a:t>
            </a:r>
          </a:p>
          <a:p>
            <a:pPr marL="0" indent="0">
              <a:buNone/>
            </a:pPr>
            <a:r>
              <a:rPr lang="it-IT" dirty="0"/>
              <a:t>2) Diffusione imprese multinazionali</a:t>
            </a:r>
          </a:p>
          <a:p>
            <a:pPr marL="0" indent="0">
              <a:buNone/>
            </a:pPr>
            <a:r>
              <a:rPr lang="it-IT" dirty="0"/>
              <a:t>3) Crescente mobilità capitale finanziario</a:t>
            </a:r>
          </a:p>
          <a:p>
            <a:pPr marL="0" indent="0">
              <a:buNone/>
            </a:pPr>
            <a:r>
              <a:rPr lang="it-IT" dirty="0"/>
              <a:t>4) Diffusione modello capitalistico concorrenziale</a:t>
            </a:r>
          </a:p>
        </p:txBody>
      </p:sp>
    </p:spTree>
    <p:extLst>
      <p:ext uri="{BB962C8B-B14F-4D97-AF65-F5344CB8AC3E}">
        <p14:creationId xmlns:p14="http://schemas.microsoft.com/office/powerpoint/2010/main" val="163095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GLOBALIZZAZIONE DELL’ECONOMIA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No concetto nuovo ma già usato negli anni ‘70</a:t>
            </a:r>
          </a:p>
          <a:p>
            <a:pPr algn="l"/>
            <a:r>
              <a:rPr lang="it-IT" dirty="0"/>
              <a:t>Impatto dirompente nel dibattito degli ultimi anni</a:t>
            </a:r>
          </a:p>
          <a:p>
            <a:pPr algn="l"/>
            <a:r>
              <a:rPr lang="it-IT" dirty="0"/>
              <a:t>Idea priva di una definizione condivisa</a:t>
            </a:r>
          </a:p>
          <a:p>
            <a:pPr algn="l"/>
            <a:r>
              <a:rPr lang="it-IT" dirty="0"/>
              <a:t>In prima approssimazione definibile come </a:t>
            </a:r>
            <a:r>
              <a:rPr lang="it-IT" b="1" dirty="0"/>
              <a:t>ampliamento, intensificazione e accelerazione delle relazioni, interconnessioni e interdipendenze fra differenti aree del pianeta</a:t>
            </a:r>
          </a:p>
          <a:p>
            <a:pPr algn="l"/>
            <a:r>
              <a:rPr lang="it-IT" dirty="0"/>
              <a:t>Interrelazione che si riferisce a tutti gli ambiti delle attività umane, dagli aspetti culturali a quelli economici, dalla moda alla politica, dai fenomeni terroristici a quelli finanziari</a:t>
            </a:r>
          </a:p>
        </p:txBody>
      </p:sp>
    </p:spTree>
    <p:extLst>
      <p:ext uri="{BB962C8B-B14F-4D97-AF65-F5344CB8AC3E}">
        <p14:creationId xmlns:p14="http://schemas.microsoft.com/office/powerpoint/2010/main" val="349790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90600" y="0"/>
            <a:ext cx="9220200" cy="908720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dirty="0"/>
              <a:t>GLOBALIZZAZIONE DELL’ECONOMIA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-1" y="1709056"/>
            <a:ext cx="12072257" cy="4909457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La crescente interconnessione delle economie nazionali no novità storia economica</a:t>
            </a:r>
          </a:p>
          <a:p>
            <a:r>
              <a:rPr lang="it-IT" dirty="0"/>
              <a:t>Tutto il ‘900 caratterizzato da crescente integrazione internazionale tramite flussi finanziari, commerciali e tecnologici</a:t>
            </a:r>
          </a:p>
          <a:p>
            <a:r>
              <a:rPr lang="it-IT" dirty="0"/>
              <a:t>Peculiarità globalizzazione: distinzione fra aspetti qualitativi e quantitativi</a:t>
            </a:r>
          </a:p>
          <a:p>
            <a:r>
              <a:rPr lang="it-IT" dirty="0"/>
              <a:t>Aspetti quantitativi: progressiva estensione geografica e intensificazione flussi economici: </a:t>
            </a:r>
            <a:r>
              <a:rPr lang="it-IT" b="1" dirty="0"/>
              <a:t>internazionalizzazione </a:t>
            </a:r>
            <a:r>
              <a:rPr lang="it-IT" dirty="0"/>
              <a:t>(1900)</a:t>
            </a:r>
          </a:p>
          <a:p>
            <a:r>
              <a:rPr lang="it-IT" b="1" dirty="0"/>
              <a:t>Globalizzazione</a:t>
            </a:r>
            <a:r>
              <a:rPr lang="it-IT" dirty="0"/>
              <a:t>: affianca a tali trasformazioni quantitative altri aspetti di natura qualitativa, in particolare l’integrazione funzionale distribuita a livello internazionale e l’emergere di nuovi attori politici e regolamenti di portata planetaria</a:t>
            </a:r>
          </a:p>
          <a:p>
            <a:r>
              <a:rPr lang="it-IT" dirty="0"/>
              <a:t>No condizione data ma processo in evoluzione</a:t>
            </a:r>
          </a:p>
        </p:txBody>
      </p:sp>
    </p:spTree>
    <p:extLst>
      <p:ext uri="{BB962C8B-B14F-4D97-AF65-F5344CB8AC3E}">
        <p14:creationId xmlns:p14="http://schemas.microsoft.com/office/powerpoint/2010/main" val="3404638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1743" y="0"/>
            <a:ext cx="9329057" cy="533400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dirty="0"/>
              <a:t>SCHEMA CONCETTUALE (Amin e Thrift)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3914" y="1894114"/>
            <a:ext cx="11898086" cy="4180115"/>
          </a:xfrm>
        </p:spPr>
        <p:txBody>
          <a:bodyPr>
            <a:normAutofit/>
          </a:bodyPr>
          <a:lstStyle/>
          <a:p>
            <a:r>
              <a:rPr lang="it-IT" dirty="0"/>
              <a:t>5 aspetti principali che rivestono un ruolo fondamentale nel determinare la riorganizzazione dell’economia mondiale:</a:t>
            </a:r>
          </a:p>
          <a:p>
            <a:pPr marL="514350" indent="-514350">
              <a:buAutoNum type="arabicParenR"/>
            </a:pPr>
            <a:r>
              <a:rPr lang="it-IT" dirty="0"/>
              <a:t>Crescente centralità reti finanziarie</a:t>
            </a:r>
          </a:p>
          <a:p>
            <a:pPr marL="514350" indent="-514350">
              <a:buAutoNum type="arabicParenR"/>
            </a:pPr>
            <a:r>
              <a:rPr lang="it-IT" dirty="0"/>
              <a:t>Crescente importanza economia della conoscenza</a:t>
            </a:r>
          </a:p>
          <a:p>
            <a:pPr marL="514350" indent="-514350">
              <a:buAutoNum type="arabicParenR"/>
            </a:pPr>
            <a:r>
              <a:rPr lang="it-IT" dirty="0"/>
              <a:t>Internazionalizzazione tecnologica</a:t>
            </a:r>
          </a:p>
          <a:p>
            <a:pPr marL="514350" indent="-514350">
              <a:buAutoNum type="arabicParenR"/>
            </a:pPr>
            <a:r>
              <a:rPr lang="it-IT" dirty="0"/>
              <a:t>Diffusione oligopoli transnazionali</a:t>
            </a:r>
          </a:p>
          <a:p>
            <a:pPr marL="514350" indent="-514350">
              <a:buAutoNum type="arabicParenR"/>
            </a:pPr>
            <a:r>
              <a:rPr lang="it-IT" dirty="0"/>
              <a:t>Diplomazia economica transnazionale e orientamento globale strategie economiche nazionali</a:t>
            </a:r>
          </a:p>
        </p:txBody>
      </p:sp>
    </p:spTree>
    <p:extLst>
      <p:ext uri="{BB962C8B-B14F-4D97-AF65-F5344CB8AC3E}">
        <p14:creationId xmlns:p14="http://schemas.microsoft.com/office/powerpoint/2010/main" val="752495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ALTRE DEFINIZIONI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Pierre Veltz</a:t>
            </a:r>
            <a:r>
              <a:rPr lang="it-IT" dirty="0"/>
              <a:t>: riconduce il fenomeno a un sensibile aumento delle interdipendenze territoriali (globalizzazione geografica)</a:t>
            </a:r>
          </a:p>
          <a:p>
            <a:r>
              <a:rPr lang="it-IT" b="1" dirty="0"/>
              <a:t>Deaglio</a:t>
            </a:r>
            <a:r>
              <a:rPr lang="it-IT" dirty="0"/>
              <a:t>: l’economia mondiale si organizza come un’economia d’arcipelago che connette orizzontalmente tra loro zone di attività legate da flussi e relazioni funzionali</a:t>
            </a:r>
          </a:p>
          <a:p>
            <a:r>
              <a:rPr lang="it-IT" dirty="0"/>
              <a:t>In questa prospettiva lo sviluppo è legato ad una dialettica spaziale locale-globale</a:t>
            </a:r>
          </a:p>
          <a:p>
            <a:r>
              <a:rPr lang="it-IT" dirty="0"/>
              <a:t>La globalizzazione non annulla la </a:t>
            </a:r>
            <a:r>
              <a:rPr lang="it-IT" b="1" dirty="0"/>
              <a:t>distanza</a:t>
            </a:r>
            <a:r>
              <a:rPr lang="it-IT" dirty="0"/>
              <a:t>: la distanza fisica continua a rappresentare qualcosa di reale nella nostra quotidianità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021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0857" y="0"/>
            <a:ext cx="9339943" cy="908720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dirty="0"/>
              <a:t>FORME E SQUILIBRI GLOBALIZZAZIONE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1629" y="2046514"/>
            <a:ext cx="9699171" cy="4478830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La globalizzazione del XXI sec si caratterizza per la varietà e l’interdipendenza reciproca delle sue manifestazioni: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it-IT" b="1" dirty="0"/>
              <a:t>Globalizzazione tecnologico-economica</a:t>
            </a:r>
            <a:r>
              <a:rPr lang="it-IT" dirty="0"/>
              <a:t>: riguarda tutte le fasi del circuito economico (fattori produttivi, produzione, distribuzione, consumo) 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it-IT" b="1" dirty="0"/>
              <a:t>Globalizzazione capitali finanziari</a:t>
            </a:r>
            <a:r>
              <a:rPr lang="it-IT" dirty="0"/>
              <a:t>: operatori sparsi in tutto il mondo collegati per via telematica alle aziende mondiali (rischi speculazione)</a:t>
            </a:r>
          </a:p>
          <a:p>
            <a:pPr marL="514350" indent="-514350">
              <a:buAutoNum type="arabicParenR"/>
            </a:pPr>
            <a:r>
              <a:rPr lang="it-IT" b="1" dirty="0"/>
              <a:t>Globalizzazione imprese</a:t>
            </a:r>
            <a:r>
              <a:rPr lang="it-IT" dirty="0"/>
              <a:t>: imprese multinazionali, reti globali d’impresa, globalizz. produzione)</a:t>
            </a:r>
          </a:p>
          <a:p>
            <a:pPr marL="514350" indent="-514350">
              <a:buAutoNum type="arabicParenR"/>
            </a:pPr>
            <a:r>
              <a:rPr lang="it-IT" b="1" dirty="0"/>
              <a:t>Globalizzazione commerciale</a:t>
            </a:r>
            <a:r>
              <a:rPr lang="it-IT" dirty="0"/>
              <a:t>: WTO, libera circolazione merci e investimenti diretti (coesistenza globalizzazione e regionalizzazione)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4345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FORME E SQUILIBRI GLOBALIZZAZIONE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5) </a:t>
            </a:r>
            <a:r>
              <a:rPr lang="it-IT" b="1" dirty="0"/>
              <a:t>Globalizzazione tecnologie trasporti e telecomunicazioni</a:t>
            </a:r>
          </a:p>
          <a:p>
            <a:pPr marL="0" indent="0">
              <a:buNone/>
            </a:pPr>
            <a:r>
              <a:rPr lang="it-IT" dirty="0"/>
              <a:t>6) </a:t>
            </a:r>
            <a:r>
              <a:rPr lang="it-IT" b="1" dirty="0"/>
              <a:t>Globalizzazione sapere scientifico- tecnologico</a:t>
            </a:r>
          </a:p>
          <a:p>
            <a:pPr marL="0" indent="0">
              <a:buNone/>
            </a:pPr>
            <a:r>
              <a:rPr lang="it-IT" dirty="0"/>
              <a:t>7) </a:t>
            </a:r>
            <a:r>
              <a:rPr lang="it-IT" b="1" dirty="0"/>
              <a:t>Globalizzazione ambientale</a:t>
            </a:r>
            <a:r>
              <a:rPr lang="it-IT" dirty="0"/>
              <a:t>: global change</a:t>
            </a:r>
          </a:p>
          <a:p>
            <a:pPr marL="0" indent="0">
              <a:buNone/>
            </a:pPr>
            <a:r>
              <a:rPr lang="it-IT" dirty="0"/>
              <a:t>8) </a:t>
            </a:r>
            <a:r>
              <a:rPr lang="it-IT" b="1" dirty="0"/>
              <a:t>Globalizzazione culturale</a:t>
            </a:r>
            <a:r>
              <a:rPr lang="it-IT" dirty="0"/>
              <a:t>: fenomeni di omologazione, perdita biodiversità culturale, scomparsa modi di vita e produzioni locali</a:t>
            </a:r>
          </a:p>
          <a:p>
            <a:pPr marL="0" indent="0">
              <a:buNone/>
            </a:pPr>
            <a:r>
              <a:rPr lang="it-IT" dirty="0"/>
              <a:t>9) </a:t>
            </a:r>
            <a:r>
              <a:rPr lang="it-IT" b="1" dirty="0"/>
              <a:t>Globalizzazione geopolitica e geostrategica</a:t>
            </a:r>
            <a:r>
              <a:rPr lang="it-IT" dirty="0"/>
              <a:t>: crescente interdipendenza delle decisioni e degli avvenimenti politici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39636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1147</Words>
  <Application>Microsoft Office PowerPoint</Application>
  <PresentationFormat>Widescreen</PresentationFormat>
  <Paragraphs>106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Arial</vt:lpstr>
      <vt:lpstr>Calibri</vt:lpstr>
      <vt:lpstr>Raleway</vt:lpstr>
      <vt:lpstr>Tema di Office</vt:lpstr>
      <vt:lpstr>Geografia Politica ed Economica</vt:lpstr>
      <vt:lpstr>IL SISTEMA-MONDO</vt:lpstr>
      <vt:lpstr>NUOVO EQUILIBRIO ECONOMICO</vt:lpstr>
      <vt:lpstr>GLOBALIZZAZIONE DELL’ECONOMIA</vt:lpstr>
      <vt:lpstr>    GLOBALIZZAZIONE DELL’ECONOMIA</vt:lpstr>
      <vt:lpstr>     SCHEMA CONCETTUALE (Amin e Thrift)</vt:lpstr>
      <vt:lpstr>ALTRE DEFINIZIONI</vt:lpstr>
      <vt:lpstr>     FORME E SQUILIBRI GLOBALIZZAZIONE</vt:lpstr>
      <vt:lpstr>FORME E SQUILIBRI GLOBALIZZAZIONE</vt:lpstr>
      <vt:lpstr>ALTRI SETTORI</vt:lpstr>
      <vt:lpstr>IL CONCETTO DI SISTEMA MONDO</vt:lpstr>
      <vt:lpstr>DIVISIONE INTERNAZIONALE DEL LAVORO</vt:lpstr>
      <vt:lpstr>ATTORI DI TALE SISTEMA MONDO</vt:lpstr>
      <vt:lpstr>Fondo Monetario Internazionale-FMI (International Monetary Found-IMF)</vt:lpstr>
      <vt:lpstr>Banca Mondiale-BM (World Bank-WB)</vt:lpstr>
      <vt:lpstr>Organizzazione Mondiale per il Commercio-OMC (World Trade Organizzation-WTO)</vt:lpstr>
      <vt:lpstr>WTO: FUNZIONI E POTERI</vt:lpstr>
      <vt:lpstr>AGENZIE DI RATING</vt:lpstr>
      <vt:lpstr>                    CRITICHE AL SISTEMA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simona epasto</cp:lastModifiedBy>
  <cp:revision>6</cp:revision>
  <dcterms:created xsi:type="dcterms:W3CDTF">2020-04-25T16:23:21Z</dcterms:created>
  <dcterms:modified xsi:type="dcterms:W3CDTF">2022-03-17T10:40:34Z</dcterms:modified>
</cp:coreProperties>
</file>