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gradFill rotWithShape="0">
            <a:gsLst>
              <a:gs pos="100000">
                <a:schemeClr val="bg1">
                  <a:alpha val="46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214422"/>
            <a:ext cx="12192000" cy="5643578"/>
          </a:xfrm>
          <a:prstGeom prst="rect">
            <a:avLst/>
          </a:prstGeom>
          <a:gradFill rotWithShape="0">
            <a:gsLst>
              <a:gs pos="26000">
                <a:schemeClr val="bg1">
                  <a:alpha val="3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22/03/2022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22/03/2022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BB6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Geografia Politica ed Economica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Prof.ssa Simona Epasto</a:t>
            </a:r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8409"/>
            <a:ext cx="3505495" cy="793177"/>
          </a:xfrm>
        </p:spPr>
        <p:txBody>
          <a:bodyPr>
            <a:normAutofit fontScale="90000"/>
          </a:bodyPr>
          <a:lstStyle/>
          <a:p>
            <a:r>
              <a:rPr lang="it-IT" sz="3700" dirty="0"/>
              <a:t>Modello di Hagerstrand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Curva logistica di diffusione delle innovazioni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0AEB3B-1F56-4CF3-85F1-2C57B1BF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055" y="2615878"/>
            <a:ext cx="7361043" cy="34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Processi di diffusione spaziale delle innovazioni- Modello di Hagerstrand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114108"/>
            <a:ext cx="11974285" cy="4062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Hagerstrand </a:t>
            </a:r>
            <a:r>
              <a:rPr lang="it-IT" dirty="0"/>
              <a:t>è stato anche uno dei primi a studiare la dimensione spazio-tempo nell’ottica delle teorie comportamentali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Considera il tempo e lo spazio come 2 condizioni fondamentali che limitano e condizionano l’azione umana</a:t>
            </a:r>
          </a:p>
          <a:p>
            <a:pPr marL="0" indent="0">
              <a:buNone/>
            </a:pPr>
            <a:r>
              <a:rPr lang="it-IT" dirty="0"/>
              <a:t>Lo studio della time-space geography pone al centro della sua analisi la contiguità spaziale e le connessioni che si formano tracciando i percorsi abituali delineati dai movimenti delle persone durante le loro attività quotidiane in un periodo di tempo stabilito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9AC0492-C16F-494B-9384-DEB5AF1E4C4C}"/>
              </a:ext>
            </a:extLst>
          </p:cNvPr>
          <p:cNvSpPr/>
          <p:nvPr/>
        </p:nvSpPr>
        <p:spPr>
          <a:xfrm>
            <a:off x="5676332" y="3065648"/>
            <a:ext cx="484632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68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8409"/>
            <a:ext cx="3505495" cy="793177"/>
          </a:xfrm>
        </p:spPr>
        <p:txBody>
          <a:bodyPr>
            <a:normAutofit fontScale="90000"/>
          </a:bodyPr>
          <a:lstStyle/>
          <a:p>
            <a:r>
              <a:rPr lang="it-IT" sz="3700" dirty="0"/>
              <a:t>Modello di Hagerstrand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812648"/>
            <a:ext cx="3505494" cy="3411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 percorsi spazio-tempo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0AEB3B-1F56-4CF3-85F1-2C57B1BF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07541" y="783000"/>
            <a:ext cx="4691814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6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514"/>
            <a:ext cx="10515600" cy="2403067"/>
          </a:xfrm>
        </p:spPr>
        <p:txBody>
          <a:bodyPr/>
          <a:lstStyle/>
          <a:p>
            <a:r>
              <a:rPr lang="it-IT" dirty="0"/>
              <a:t>DIFFUSIONE SPAZIALE E INNOVAZIONE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METODOLOGIE E STRUMENTI DELLA GEOGRAFIA ECONOMICA</a:t>
            </a:r>
          </a:p>
        </p:txBody>
      </p:sp>
    </p:spTree>
    <p:extLst>
      <p:ext uri="{BB962C8B-B14F-4D97-AF65-F5344CB8AC3E}">
        <p14:creationId xmlns:p14="http://schemas.microsoft.com/office/powerpoint/2010/main" val="24324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Processi di diffusione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981200"/>
            <a:ext cx="11974285" cy="4195763"/>
          </a:xfrm>
        </p:spPr>
        <p:txBody>
          <a:bodyPr>
            <a:normAutofit/>
          </a:bodyPr>
          <a:lstStyle/>
          <a:p>
            <a:r>
              <a:rPr lang="it-IT" dirty="0"/>
              <a:t>In G.E. i processi di diffusione spaziale (</a:t>
            </a:r>
            <a:r>
              <a:rPr lang="it-IT" dirty="0">
                <a:solidFill>
                  <a:srgbClr val="00B0F0"/>
                </a:solidFill>
              </a:rPr>
              <a:t>idee, sapere, attività economiche, invenzioni ed innovazioni, informazioni</a:t>
            </a:r>
            <a:r>
              <a:rPr lang="it-IT" dirty="0"/>
              <a:t>) sono particolarmente importanti perché assumono significato se posti in relazione alla </a:t>
            </a:r>
            <a:r>
              <a:rPr lang="it-IT" b="1" dirty="0"/>
              <a:t>dimensione territoriale e al tempo di diffusione:</a:t>
            </a:r>
          </a:p>
          <a:p>
            <a:r>
              <a:rPr lang="it-IT" b="1" dirty="0"/>
              <a:t>Diffusione per espansione: </a:t>
            </a:r>
            <a:r>
              <a:rPr lang="it-IT" dirty="0"/>
              <a:t>da un’area di origine (luogo innovazione) verso altre aree per successive ondate di propagazione (vicinanza- reti di trasporto)</a:t>
            </a:r>
            <a:endParaRPr lang="it-IT" b="1" dirty="0"/>
          </a:p>
          <a:p>
            <a:r>
              <a:rPr lang="it-IT" b="1" dirty="0"/>
              <a:t>Diffusione per rilocalizzazione: </a:t>
            </a:r>
            <a:r>
              <a:rPr lang="it-IT" dirty="0"/>
              <a:t>da un’area di origine verso nuove aree (es. decentramento industriale)</a:t>
            </a:r>
          </a:p>
        </p:txBody>
      </p:sp>
    </p:spTree>
    <p:extLst>
      <p:ext uri="{BB962C8B-B14F-4D97-AF65-F5344CB8AC3E}">
        <p14:creationId xmlns:p14="http://schemas.microsoft.com/office/powerpoint/2010/main" val="124868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Diffusione per espansione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981200"/>
            <a:ext cx="11974285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A) </a:t>
            </a:r>
            <a:r>
              <a:rPr lang="it-IT" b="1" dirty="0"/>
              <a:t>per contagio diretto</a:t>
            </a:r>
            <a:r>
              <a:rPr lang="it-IT" dirty="0"/>
              <a:t>: cruciali vicinanza e contiguità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diffusione si estende in maniera centrifuga dall’area di origine verso l’esterno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93A3912-5A74-4EB8-A94D-F7D0694A4689}"/>
              </a:ext>
            </a:extLst>
          </p:cNvPr>
          <p:cNvSpPr/>
          <p:nvPr/>
        </p:nvSpPr>
        <p:spPr>
          <a:xfrm>
            <a:off x="5322213" y="3263792"/>
            <a:ext cx="484632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770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38491"/>
            <a:ext cx="3505495" cy="1013096"/>
          </a:xfrm>
        </p:spPr>
        <p:txBody>
          <a:bodyPr>
            <a:normAutofit fontScale="90000"/>
          </a:bodyPr>
          <a:lstStyle/>
          <a:p>
            <a:r>
              <a:rPr lang="it-IT" sz="3700" dirty="0"/>
              <a:t>Diffusione per espansione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F5A9ABD-A31E-4F87-AB02-3BB193FB89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31" y="2438400"/>
                <a:ext cx="3505494" cy="37854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t-IT" sz="2000" dirty="0"/>
              </a:p>
              <a:p>
                <a:pPr marL="0" indent="0">
                  <a:buNone/>
                </a:pPr>
                <a:r>
                  <a:rPr lang="it-IT" sz="2000" dirty="0"/>
                  <a:t>Diffusione per espansione con ondate successive a partire dal centro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it-IT" sz="2000" i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</m:oMath>
                </a14:m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it-IT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it-IT" sz="2000" b="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2000" i="0"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  <m:r>
                      <a:rPr lang="it-IT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e per contagio diretto</a:t>
                </a:r>
              </a:p>
              <a:p>
                <a:pPr marL="0" indent="0">
                  <a:buNone/>
                </a:pPr>
                <a:r>
                  <a:rPr lang="it-IT" sz="2000" dirty="0"/>
                  <a:t>(HAGGET)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F5A9ABD-A31E-4F87-AB02-3BB193FB89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31" y="2438400"/>
                <a:ext cx="3505494" cy="3785419"/>
              </a:xfrm>
              <a:blipFill>
                <a:blip r:embed="rId2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D12246-E3C3-4450-BF95-800BA924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63" y="807593"/>
            <a:ext cx="5649129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309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Diffusione per espansione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981200"/>
            <a:ext cx="11974285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B) </a:t>
            </a:r>
            <a:r>
              <a:rPr lang="it-IT" b="1" dirty="0"/>
              <a:t>per via gerarchica</a:t>
            </a:r>
            <a:r>
              <a:rPr lang="it-IT" dirty="0"/>
              <a:t>: si espande seguendo le direttrici legate al livello o rango gerarchico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Dall’alto verso il basso, come ad es. dalle metropoli alle citta minori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93A3912-5A74-4EB8-A94D-F7D0694A4689}"/>
              </a:ext>
            </a:extLst>
          </p:cNvPr>
          <p:cNvSpPr/>
          <p:nvPr/>
        </p:nvSpPr>
        <p:spPr>
          <a:xfrm>
            <a:off x="5322213" y="3263792"/>
            <a:ext cx="484632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31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8409"/>
            <a:ext cx="3505495" cy="793177"/>
          </a:xfrm>
        </p:spPr>
        <p:txBody>
          <a:bodyPr>
            <a:normAutofit fontScale="90000"/>
          </a:bodyPr>
          <a:lstStyle/>
          <a:p>
            <a:r>
              <a:rPr lang="it-IT" sz="3700" dirty="0"/>
              <a:t>Diffusione per espansione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Diffusione per espansione di tipo gerarchico</a:t>
            </a:r>
          </a:p>
          <a:p>
            <a:pPr marL="0" indent="0">
              <a:buNone/>
            </a:pPr>
            <a:r>
              <a:rPr lang="it-IT" sz="2000" dirty="0"/>
              <a:t>(HAGERSTRAND)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D12246-E3C3-4450-BF95-800BA924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096960"/>
            <a:ext cx="556704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278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Processi di diffusione spaziale delle innovazioni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114108"/>
            <a:ext cx="11974285" cy="4062855"/>
          </a:xfrm>
        </p:spPr>
        <p:txBody>
          <a:bodyPr>
            <a:normAutofit/>
          </a:bodyPr>
          <a:lstStyle/>
          <a:p>
            <a:r>
              <a:rPr lang="it-IT" dirty="0"/>
              <a:t>Le modalità spazio-temporali della diffusione spaziale sono state correlate in molti studi geoeconomici anche ai processi di </a:t>
            </a:r>
            <a:r>
              <a:rPr lang="it-IT" b="1" dirty="0"/>
              <a:t>diffusione spaziale delle innovazioni</a:t>
            </a:r>
          </a:p>
          <a:p>
            <a:r>
              <a:rPr lang="it-IT" dirty="0"/>
              <a:t>Uno dei principali modelli di analisi è il </a:t>
            </a:r>
            <a:r>
              <a:rPr lang="it-IT" b="1" dirty="0"/>
              <a:t>MODELLO DI HAGERSTRAND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H. </a:t>
            </a:r>
            <a:r>
              <a:rPr lang="it-IT" dirty="0"/>
              <a:t>descrive l’adozione delle innovazioni tramite la metafora delle ondate</a:t>
            </a:r>
            <a:endParaRPr lang="it-IT" b="1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F53DC91-2FDD-4FA4-9453-920B5DD51384}"/>
              </a:ext>
            </a:extLst>
          </p:cNvPr>
          <p:cNvSpPr/>
          <p:nvPr/>
        </p:nvSpPr>
        <p:spPr>
          <a:xfrm>
            <a:off x="5322213" y="3851621"/>
            <a:ext cx="484632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43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960222"/>
          </a:xfrm>
        </p:spPr>
        <p:txBody>
          <a:bodyPr/>
          <a:lstStyle/>
          <a:p>
            <a:pPr algn="ctr"/>
            <a:r>
              <a:rPr lang="it-IT" dirty="0"/>
              <a:t>Processi di diffusione spaziale delle innovazioni- Modello di Hagerstrand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114108"/>
            <a:ext cx="11974285" cy="406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3 fasi di diffusione delle innovazioni:</a:t>
            </a:r>
          </a:p>
          <a:p>
            <a:pPr marL="0" indent="0">
              <a:buNone/>
            </a:pPr>
            <a:r>
              <a:rPr lang="it-IT" b="1" dirty="0"/>
              <a:t>1) </a:t>
            </a:r>
            <a:r>
              <a:rPr lang="it-IT" dirty="0"/>
              <a:t>Introduzione delle innovazioni e avvio del processo di diffusione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2)</a:t>
            </a:r>
            <a:r>
              <a:rPr lang="it-IT" dirty="0"/>
              <a:t> Fase di espansione e del consolidamento e contemporaneamente avvio dei processi centrifughi della diffusione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3) </a:t>
            </a:r>
            <a:r>
              <a:rPr lang="it-IT" dirty="0"/>
              <a:t>Fase di saturazione con il completamento del livello di adozione delle innovazioni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5163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407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Raleway</vt:lpstr>
      <vt:lpstr>Tema di Office</vt:lpstr>
      <vt:lpstr>Geografia Politica ed Economica</vt:lpstr>
      <vt:lpstr>DIFFUSIONE SPAZIALE E INNOVAZIONE</vt:lpstr>
      <vt:lpstr>Processi di diffusione spaziale</vt:lpstr>
      <vt:lpstr>Diffusione per espansione</vt:lpstr>
      <vt:lpstr>Diffusione per espansione</vt:lpstr>
      <vt:lpstr>Diffusione per espansione</vt:lpstr>
      <vt:lpstr>Diffusione per espansione</vt:lpstr>
      <vt:lpstr>Processi di diffusione spaziale delle innovazioni</vt:lpstr>
      <vt:lpstr>Processi di diffusione spaziale delle innovazioni- Modello di Hagerstrand</vt:lpstr>
      <vt:lpstr>Modello di Hagerstrand</vt:lpstr>
      <vt:lpstr>Processi di diffusione spaziale delle innovazioni- Modello di Hagerstrand</vt:lpstr>
      <vt:lpstr>Modello di Hagerstrand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simona epasto</cp:lastModifiedBy>
  <cp:revision>8</cp:revision>
  <dcterms:created xsi:type="dcterms:W3CDTF">2020-04-25T16:23:21Z</dcterms:created>
  <dcterms:modified xsi:type="dcterms:W3CDTF">2022-03-22T17:07:07Z</dcterms:modified>
</cp:coreProperties>
</file>