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74"/>
  </p:normalViewPr>
  <p:slideViewPr>
    <p:cSldViewPr snapToGrid="0" snapToObjects="1">
      <p:cViewPr varScale="1">
        <p:scale>
          <a:sx n="107" d="100"/>
          <a:sy n="107" d="100"/>
        </p:scale>
        <p:origin x="14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20/04/2023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20/04/2023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206379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20/04/2023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20/04/2023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20/04/2023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20/04/2023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20/04/2023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20/04/2023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20/04/2023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20/04/2023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20/04/2023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Geografia Politica ed Economica</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a:bodyPr>
          <a:lstStyle/>
          <a:p>
            <a:pPr marL="0" indent="0">
              <a:buNone/>
            </a:pPr>
            <a:r>
              <a:rPr lang="it-IT" b="1" dirty="0"/>
              <a:t>Criteri che influiscono nella espansione delle reti dei trasporti terrestri</a:t>
            </a:r>
            <a:r>
              <a:rPr lang="it-IT" dirty="0"/>
              <a:t>:</a:t>
            </a:r>
          </a:p>
          <a:p>
            <a:pPr marL="514350" indent="-514350">
              <a:buAutoNum type="arabicParenR"/>
            </a:pPr>
            <a:r>
              <a:rPr lang="it-IT" dirty="0"/>
              <a:t>Criterio dell’economicità</a:t>
            </a:r>
          </a:p>
          <a:p>
            <a:pPr marL="514350" indent="-514350">
              <a:buAutoNum type="arabicParenR"/>
            </a:pPr>
            <a:r>
              <a:rPr lang="it-IT" dirty="0"/>
              <a:t>Criterio della domanda potenziale</a:t>
            </a:r>
          </a:p>
          <a:p>
            <a:pPr marL="514350" indent="-514350">
              <a:buAutoNum type="arabicParenR"/>
            </a:pPr>
            <a:r>
              <a:rPr lang="it-IT" dirty="0"/>
              <a:t>Innovazioni tecnologiche</a:t>
            </a:r>
          </a:p>
          <a:p>
            <a:pPr marL="514350" indent="-514350">
              <a:buAutoNum type="arabicParenR"/>
            </a:pPr>
            <a:r>
              <a:rPr lang="it-IT" dirty="0"/>
              <a:t>Scelte politiche</a:t>
            </a:r>
          </a:p>
          <a:p>
            <a:pPr marL="0" indent="0">
              <a:buNone/>
            </a:pPr>
            <a:endParaRPr lang="it-IT" dirty="0"/>
          </a:p>
          <a:p>
            <a:pPr marL="514350" indent="-514350">
              <a:buAutoNum type="arabicParenR"/>
            </a:pPr>
            <a:endParaRPr lang="it-IT" dirty="0"/>
          </a:p>
          <a:p>
            <a:pPr marL="514350" indent="-514350">
              <a:buAutoNum type="alphaLcParenR"/>
            </a:pPr>
            <a:endParaRPr lang="it-IT" dirty="0"/>
          </a:p>
          <a:p>
            <a:endParaRPr lang="it-IT" dirty="0"/>
          </a:p>
        </p:txBody>
      </p:sp>
    </p:spTree>
    <p:extLst>
      <p:ext uri="{BB962C8B-B14F-4D97-AF65-F5344CB8AC3E}">
        <p14:creationId xmlns:p14="http://schemas.microsoft.com/office/powerpoint/2010/main" val="289201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lnSpcReduction="10000"/>
          </a:bodyPr>
          <a:lstStyle/>
          <a:p>
            <a:pPr marL="0" indent="0">
              <a:buNone/>
            </a:pPr>
            <a:r>
              <a:rPr lang="it-IT" dirty="0"/>
              <a:t>Per il sistema economico e commerciale i trasporti sono un elemento strategico</a:t>
            </a:r>
          </a:p>
          <a:p>
            <a:pPr marL="0" indent="0">
              <a:buNone/>
            </a:pPr>
            <a:r>
              <a:rPr lang="it-IT" dirty="0"/>
              <a:t>Sistema di trasporti efficiente = vantaggio competitivo per il mercato in termini di:</a:t>
            </a:r>
          </a:p>
          <a:p>
            <a:pPr>
              <a:buFontTx/>
              <a:buChar char="-"/>
            </a:pPr>
            <a:r>
              <a:rPr lang="it-IT" dirty="0"/>
              <a:t>Riduzione dei costi</a:t>
            </a:r>
          </a:p>
          <a:p>
            <a:pPr>
              <a:buFontTx/>
              <a:buChar char="-"/>
            </a:pPr>
            <a:r>
              <a:rPr lang="it-IT" dirty="0"/>
              <a:t>Riduzione dei tempi di percorrenza</a:t>
            </a:r>
          </a:p>
          <a:p>
            <a:pPr>
              <a:buFontTx/>
              <a:buChar char="-"/>
            </a:pPr>
            <a:r>
              <a:rPr lang="it-IT" dirty="0"/>
              <a:t>Accessibilità</a:t>
            </a:r>
          </a:p>
          <a:p>
            <a:pPr>
              <a:buFontTx/>
              <a:buChar char="-"/>
            </a:pPr>
            <a:r>
              <a:rPr lang="it-IT" dirty="0"/>
              <a:t>Interazione</a:t>
            </a:r>
          </a:p>
          <a:p>
            <a:pPr>
              <a:buFontTx/>
              <a:buChar char="-"/>
            </a:pPr>
            <a:r>
              <a:rPr lang="it-IT" dirty="0"/>
              <a:t>Intermodalità dei diversi vettori di trasporto</a:t>
            </a:r>
          </a:p>
          <a:p>
            <a:pPr marL="514350" indent="-514350">
              <a:buAutoNum type="alphaLcParenR"/>
            </a:pPr>
            <a:endParaRPr lang="it-IT" dirty="0"/>
          </a:p>
          <a:p>
            <a:endParaRPr lang="it-IT" dirty="0"/>
          </a:p>
        </p:txBody>
      </p:sp>
    </p:spTree>
    <p:extLst>
      <p:ext uri="{BB962C8B-B14F-4D97-AF65-F5344CB8AC3E}">
        <p14:creationId xmlns:p14="http://schemas.microsoft.com/office/powerpoint/2010/main" val="55022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MODELLO DI HOOVER</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a:bodyPr>
          <a:lstStyle/>
          <a:p>
            <a:r>
              <a:rPr lang="it-IT" dirty="0"/>
              <a:t>I costi di trasporto hanno una componete fissa (di carico e scarico) e una variabile (basata sulla distanza relativa)</a:t>
            </a:r>
          </a:p>
          <a:p>
            <a:r>
              <a:rPr lang="it-IT" dirty="0"/>
              <a:t>Il modello di Hoover si basa sulla analisi comparata dei principali vettori in relazione al costo unitario e alla distanza</a:t>
            </a:r>
          </a:p>
          <a:p>
            <a:r>
              <a:rPr lang="it-IT" dirty="0"/>
              <a:t>Distingue, altresì, i pesi dei costi fissi e dei costi variabili di ogni vettore</a:t>
            </a:r>
          </a:p>
          <a:p>
            <a:pPr marL="0" indent="0">
              <a:buNone/>
            </a:pPr>
            <a:endParaRPr lang="it-IT" dirty="0"/>
          </a:p>
          <a:p>
            <a:pPr marL="514350" indent="-514350">
              <a:buAutoNum type="arabicParenR"/>
            </a:pPr>
            <a:endParaRPr lang="it-IT" dirty="0"/>
          </a:p>
          <a:p>
            <a:pPr marL="514350" indent="-514350">
              <a:buAutoNum type="alphaLcParenR"/>
            </a:pPr>
            <a:endParaRPr lang="it-IT" dirty="0"/>
          </a:p>
          <a:p>
            <a:endParaRPr lang="it-IT" dirty="0"/>
          </a:p>
        </p:txBody>
      </p:sp>
    </p:spTree>
    <p:extLst>
      <p:ext uri="{BB962C8B-B14F-4D97-AF65-F5344CB8AC3E}">
        <p14:creationId xmlns:p14="http://schemas.microsoft.com/office/powerpoint/2010/main" val="363983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1476D56-AEC9-41F0-B60C-9D586F7D2D9F}"/>
              </a:ext>
            </a:extLst>
          </p:cNvPr>
          <p:cNvSpPr>
            <a:spLocks noGrp="1"/>
          </p:cNvSpPr>
          <p:nvPr>
            <p:ph type="title"/>
          </p:nvPr>
        </p:nvSpPr>
        <p:spPr>
          <a:xfrm>
            <a:off x="630936" y="210196"/>
            <a:ext cx="3429000" cy="2148396"/>
          </a:xfrm>
        </p:spPr>
        <p:txBody>
          <a:bodyPr anchor="b">
            <a:normAutofit/>
          </a:bodyPr>
          <a:lstStyle/>
          <a:p>
            <a:r>
              <a:rPr lang="it-IT" sz="5400" dirty="0"/>
              <a:t>Modello di Hoover</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06C12AB9-B4D0-41BD-91C2-ECCD6B761108}"/>
              </a:ext>
            </a:extLst>
          </p:cNvPr>
          <p:cNvSpPr>
            <a:spLocks noGrp="1"/>
          </p:cNvSpPr>
          <p:nvPr>
            <p:ph idx="1"/>
          </p:nvPr>
        </p:nvSpPr>
        <p:spPr>
          <a:xfrm>
            <a:off x="630936" y="2610332"/>
            <a:ext cx="3429000" cy="3814304"/>
          </a:xfrm>
        </p:spPr>
        <p:txBody>
          <a:bodyPr anchor="t">
            <a:normAutofit lnSpcReduction="10000"/>
          </a:bodyPr>
          <a:lstStyle/>
          <a:p>
            <a:r>
              <a:rPr lang="it-IT" sz="2200" dirty="0"/>
              <a:t>Ogni tipologia viene valutata sulla base di numerose variabili economiche (costi fissi e variabili, velocità, flessibilità, consumi energetici, inquinamento, sicurezza) confronto necessario per scegliere il mezzo di trasporto più conveniente</a:t>
            </a:r>
          </a:p>
        </p:txBody>
      </p:sp>
      <p:pic>
        <p:nvPicPr>
          <p:cNvPr id="5" name="Immagine 4">
            <a:extLst>
              <a:ext uri="{FF2B5EF4-FFF2-40B4-BE49-F238E27FC236}">
                <a16:creationId xmlns:a16="http://schemas.microsoft.com/office/drawing/2014/main" id="{EE198A54-6969-408C-9DFA-B71DC455CD93}"/>
              </a:ext>
            </a:extLst>
          </p:cNvPr>
          <p:cNvPicPr>
            <a:picLocks noChangeAspect="1"/>
          </p:cNvPicPr>
          <p:nvPr/>
        </p:nvPicPr>
        <p:blipFill>
          <a:blip r:embed="rId2"/>
          <a:stretch>
            <a:fillRect/>
          </a:stretch>
        </p:blipFill>
        <p:spPr>
          <a:xfrm>
            <a:off x="4654296" y="1521848"/>
            <a:ext cx="6903720" cy="3814304"/>
          </a:xfrm>
          <a:prstGeom prst="rect">
            <a:avLst/>
          </a:prstGeom>
        </p:spPr>
      </p:pic>
    </p:spTree>
    <p:extLst>
      <p:ext uri="{BB962C8B-B14F-4D97-AF65-F5344CB8AC3E}">
        <p14:creationId xmlns:p14="http://schemas.microsoft.com/office/powerpoint/2010/main" val="91541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MODELLO DI HOOVER</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a:bodyPr>
          <a:lstStyle/>
          <a:p>
            <a:pPr marL="0" indent="0">
              <a:buNone/>
            </a:pPr>
            <a:endParaRPr lang="it-IT" dirty="0"/>
          </a:p>
          <a:p>
            <a:pPr marL="514350" indent="-514350">
              <a:buAutoNum type="arabicParenR"/>
            </a:pPr>
            <a:endParaRPr lang="it-IT" dirty="0"/>
          </a:p>
          <a:p>
            <a:pPr marL="514350" indent="-514350">
              <a:buAutoNum type="alphaLcParenR"/>
            </a:pPr>
            <a:endParaRPr lang="it-IT" dirty="0"/>
          </a:p>
          <a:p>
            <a:endParaRPr lang="it-IT" dirty="0"/>
          </a:p>
        </p:txBody>
      </p:sp>
      <p:graphicFrame>
        <p:nvGraphicFramePr>
          <p:cNvPr id="5" name="Tabella 5">
            <a:extLst>
              <a:ext uri="{FF2B5EF4-FFF2-40B4-BE49-F238E27FC236}">
                <a16:creationId xmlns:a16="http://schemas.microsoft.com/office/drawing/2014/main" id="{F5EB2670-3872-4963-AA66-1C4DD6B4EF8E}"/>
              </a:ext>
            </a:extLst>
          </p:cNvPr>
          <p:cNvGraphicFramePr>
            <a:graphicFrameLocks noGrp="1"/>
          </p:cNvGraphicFramePr>
          <p:nvPr>
            <p:extLst>
              <p:ext uri="{D42A27DB-BD31-4B8C-83A1-F6EECF244321}">
                <p14:modId xmlns:p14="http://schemas.microsoft.com/office/powerpoint/2010/main" val="2067987861"/>
              </p:ext>
            </p:extLst>
          </p:nvPr>
        </p:nvGraphicFramePr>
        <p:xfrm>
          <a:off x="957943" y="1883229"/>
          <a:ext cx="10265230" cy="4325982"/>
        </p:xfrm>
        <a:graphic>
          <a:graphicData uri="http://schemas.openxmlformats.org/drawingml/2006/table">
            <a:tbl>
              <a:tblPr firstRow="1" bandRow="1">
                <a:tableStyleId>{073A0DAA-6AF3-43AB-8588-CEC1D06C72B9}</a:tableStyleId>
              </a:tblPr>
              <a:tblGrid>
                <a:gridCol w="1360714">
                  <a:extLst>
                    <a:ext uri="{9D8B030D-6E8A-4147-A177-3AD203B41FA5}">
                      <a16:colId xmlns:a16="http://schemas.microsoft.com/office/drawing/2014/main" val="427413273"/>
                    </a:ext>
                  </a:extLst>
                </a:gridCol>
                <a:gridCol w="2745378">
                  <a:extLst>
                    <a:ext uri="{9D8B030D-6E8A-4147-A177-3AD203B41FA5}">
                      <a16:colId xmlns:a16="http://schemas.microsoft.com/office/drawing/2014/main" val="157815807"/>
                    </a:ext>
                  </a:extLst>
                </a:gridCol>
                <a:gridCol w="2053046">
                  <a:extLst>
                    <a:ext uri="{9D8B030D-6E8A-4147-A177-3AD203B41FA5}">
                      <a16:colId xmlns:a16="http://schemas.microsoft.com/office/drawing/2014/main" val="3193556670"/>
                    </a:ext>
                  </a:extLst>
                </a:gridCol>
                <a:gridCol w="2053046">
                  <a:extLst>
                    <a:ext uri="{9D8B030D-6E8A-4147-A177-3AD203B41FA5}">
                      <a16:colId xmlns:a16="http://schemas.microsoft.com/office/drawing/2014/main" val="259302067"/>
                    </a:ext>
                  </a:extLst>
                </a:gridCol>
                <a:gridCol w="2053046">
                  <a:extLst>
                    <a:ext uri="{9D8B030D-6E8A-4147-A177-3AD203B41FA5}">
                      <a16:colId xmlns:a16="http://schemas.microsoft.com/office/drawing/2014/main" val="14127544"/>
                    </a:ext>
                  </a:extLst>
                </a:gridCol>
              </a:tblGrid>
              <a:tr h="576942">
                <a:tc>
                  <a:txBody>
                    <a:bodyPr/>
                    <a:lstStyle/>
                    <a:p>
                      <a:endParaRPr lang="it-IT" dirty="0"/>
                    </a:p>
                  </a:txBody>
                  <a:tcPr/>
                </a:tc>
                <a:tc>
                  <a:txBody>
                    <a:bodyPr/>
                    <a:lstStyle/>
                    <a:p>
                      <a:r>
                        <a:rPr lang="it-IT" dirty="0"/>
                        <a:t>STRADA</a:t>
                      </a:r>
                    </a:p>
                  </a:txBody>
                  <a:tcPr/>
                </a:tc>
                <a:tc>
                  <a:txBody>
                    <a:bodyPr/>
                    <a:lstStyle/>
                    <a:p>
                      <a:r>
                        <a:rPr lang="it-IT" dirty="0"/>
                        <a:t>FERROVIA</a:t>
                      </a:r>
                    </a:p>
                  </a:txBody>
                  <a:tcPr/>
                </a:tc>
                <a:tc>
                  <a:txBody>
                    <a:bodyPr/>
                    <a:lstStyle/>
                    <a:p>
                      <a:r>
                        <a:rPr lang="it-IT" dirty="0"/>
                        <a:t>VIE D’ACQUA</a:t>
                      </a:r>
                    </a:p>
                  </a:txBody>
                  <a:tcPr/>
                </a:tc>
                <a:tc>
                  <a:txBody>
                    <a:bodyPr/>
                    <a:lstStyle/>
                    <a:p>
                      <a:r>
                        <a:rPr lang="it-IT" dirty="0"/>
                        <a:t>AEREO</a:t>
                      </a:r>
                    </a:p>
                  </a:txBody>
                  <a:tcPr/>
                </a:tc>
                <a:extLst>
                  <a:ext uri="{0D108BD9-81ED-4DB2-BD59-A6C34878D82A}">
                    <a16:rowId xmlns:a16="http://schemas.microsoft.com/office/drawing/2014/main" val="288715831"/>
                  </a:ext>
                </a:extLst>
              </a:tr>
              <a:tr h="1157514">
                <a:tc>
                  <a:txBody>
                    <a:bodyPr/>
                    <a:lstStyle/>
                    <a:p>
                      <a:r>
                        <a:rPr lang="it-IT" dirty="0"/>
                        <a:t>VANTAGGI</a:t>
                      </a:r>
                    </a:p>
                  </a:txBody>
                  <a:tcPr/>
                </a:tc>
                <a:tc>
                  <a:txBody>
                    <a:bodyPr/>
                    <a:lstStyle/>
                    <a:p>
                      <a:r>
                        <a:rPr lang="it-IT" dirty="0"/>
                        <a:t>-flessibilità capillare della rete</a:t>
                      </a:r>
                    </a:p>
                  </a:txBody>
                  <a:tcPr/>
                </a:tc>
                <a:tc>
                  <a:txBody>
                    <a:bodyPr/>
                    <a:lstStyle/>
                    <a:p>
                      <a:pPr marL="285750" indent="-285750">
                        <a:buFontTx/>
                        <a:buChar char="-"/>
                      </a:pPr>
                      <a:r>
                        <a:rPr lang="it-IT" dirty="0"/>
                        <a:t>Sicurezza</a:t>
                      </a:r>
                    </a:p>
                    <a:p>
                      <a:pPr marL="285750" indent="-285750">
                        <a:buFontTx/>
                        <a:buChar char="-"/>
                      </a:pPr>
                      <a:r>
                        <a:rPr lang="it-IT" dirty="0"/>
                        <a:t>Trasporto misto</a:t>
                      </a:r>
                    </a:p>
                    <a:p>
                      <a:pPr marL="285750" indent="-285750">
                        <a:buFontTx/>
                        <a:buChar char="-"/>
                      </a:pPr>
                      <a:r>
                        <a:rPr lang="it-IT" dirty="0"/>
                        <a:t>Costi bassi</a:t>
                      </a:r>
                    </a:p>
                    <a:p>
                      <a:pPr marL="285750" indent="-285750">
                        <a:buFontTx/>
                        <a:buChar char="-"/>
                      </a:pPr>
                      <a:r>
                        <a:rPr lang="it-IT" dirty="0"/>
                        <a:t>minor inquinamento</a:t>
                      </a:r>
                    </a:p>
                    <a:p>
                      <a:endParaRPr lang="it-IT" dirty="0"/>
                    </a:p>
                  </a:txBody>
                  <a:tcPr/>
                </a:tc>
                <a:tc>
                  <a:txBody>
                    <a:bodyPr/>
                    <a:lstStyle/>
                    <a:p>
                      <a:pPr marL="285750" indent="-285750">
                        <a:buFontTx/>
                        <a:buChar char="-"/>
                      </a:pPr>
                      <a:r>
                        <a:rPr lang="it-IT" dirty="0"/>
                        <a:t>Bassi costi di trasporto</a:t>
                      </a:r>
                    </a:p>
                    <a:p>
                      <a:pPr marL="285750" indent="-285750">
                        <a:buFontTx/>
                        <a:buChar char="-"/>
                      </a:pPr>
                      <a:r>
                        <a:rPr lang="it-IT" dirty="0"/>
                        <a:t>Bassi consumi energetici</a:t>
                      </a:r>
                    </a:p>
                  </a:txBody>
                  <a:tcPr/>
                </a:tc>
                <a:tc>
                  <a:txBody>
                    <a:bodyPr/>
                    <a:lstStyle/>
                    <a:p>
                      <a:r>
                        <a:rPr lang="it-IT" dirty="0"/>
                        <a:t>- velocità</a:t>
                      </a:r>
                    </a:p>
                  </a:txBody>
                  <a:tcPr/>
                </a:tc>
                <a:extLst>
                  <a:ext uri="{0D108BD9-81ED-4DB2-BD59-A6C34878D82A}">
                    <a16:rowId xmlns:a16="http://schemas.microsoft.com/office/drawing/2014/main" val="3491182773"/>
                  </a:ext>
                </a:extLst>
              </a:tr>
              <a:tr h="1157514">
                <a:tc>
                  <a:txBody>
                    <a:bodyPr/>
                    <a:lstStyle/>
                    <a:p>
                      <a:r>
                        <a:rPr lang="it-IT" dirty="0"/>
                        <a:t>SVANTAGGI</a:t>
                      </a:r>
                    </a:p>
                  </a:txBody>
                  <a:tcPr/>
                </a:tc>
                <a:tc>
                  <a:txBody>
                    <a:bodyPr/>
                    <a:lstStyle/>
                    <a:p>
                      <a:pPr marL="285750" indent="-285750">
                        <a:buFontTx/>
                        <a:buChar char="-"/>
                      </a:pPr>
                      <a:r>
                        <a:rPr lang="it-IT" dirty="0"/>
                        <a:t>Inquinamento</a:t>
                      </a:r>
                    </a:p>
                    <a:p>
                      <a:pPr marL="285750" indent="-285750">
                        <a:buFontTx/>
                        <a:buChar char="-"/>
                      </a:pPr>
                      <a:r>
                        <a:rPr lang="it-IT" dirty="0"/>
                        <a:t>Alti consumi energetici</a:t>
                      </a:r>
                    </a:p>
                    <a:p>
                      <a:pPr marL="285750" indent="-285750">
                        <a:buFontTx/>
                        <a:buChar char="-"/>
                      </a:pPr>
                      <a:r>
                        <a:rPr lang="it-IT" dirty="0"/>
                        <a:t>Consumo di spazio</a:t>
                      </a:r>
                    </a:p>
                    <a:p>
                      <a:pPr marL="285750" indent="-285750">
                        <a:buFontTx/>
                        <a:buChar char="-"/>
                      </a:pPr>
                      <a:endParaRPr lang="it-IT" dirty="0"/>
                    </a:p>
                  </a:txBody>
                  <a:tcPr/>
                </a:tc>
                <a:tc>
                  <a:txBody>
                    <a:bodyPr/>
                    <a:lstStyle/>
                    <a:p>
                      <a:pPr marL="285750" indent="-285750">
                        <a:buFontTx/>
                        <a:buChar char="-"/>
                      </a:pPr>
                      <a:r>
                        <a:rPr lang="it-IT" dirty="0"/>
                        <a:t>Maggiori costi d’impianto iniziali</a:t>
                      </a:r>
                    </a:p>
                    <a:p>
                      <a:pPr marL="285750" indent="-285750">
                        <a:buFontTx/>
                        <a:buChar char="-"/>
                      </a:pPr>
                      <a:r>
                        <a:rPr lang="it-IT" dirty="0"/>
                        <a:t>Maggiore rigidità spaziale (arrivo e partenza)</a:t>
                      </a:r>
                    </a:p>
                  </a:txBody>
                  <a:tcPr/>
                </a:tc>
                <a:tc>
                  <a:txBody>
                    <a:bodyPr/>
                    <a:lstStyle/>
                    <a:p>
                      <a:r>
                        <a:rPr lang="it-IT" dirty="0"/>
                        <a:t>- Gravi rischi di inquinamento</a:t>
                      </a:r>
                    </a:p>
                  </a:txBody>
                  <a:tcPr/>
                </a:tc>
                <a:tc>
                  <a:txBody>
                    <a:bodyPr/>
                    <a:lstStyle/>
                    <a:p>
                      <a:pPr marL="285750" indent="-285750">
                        <a:buFontTx/>
                        <a:buChar char="-"/>
                      </a:pPr>
                      <a:r>
                        <a:rPr lang="it-IT" dirty="0"/>
                        <a:t>Costi elevati</a:t>
                      </a:r>
                    </a:p>
                    <a:p>
                      <a:pPr marL="285750" indent="-285750">
                        <a:buFontTx/>
                        <a:buChar char="-"/>
                      </a:pPr>
                      <a:r>
                        <a:rPr lang="it-IT" dirty="0"/>
                        <a:t>Consumi energetici alti</a:t>
                      </a:r>
                    </a:p>
                    <a:p>
                      <a:pPr marL="285750" indent="-285750">
                        <a:buFontTx/>
                        <a:buChar char="-"/>
                      </a:pPr>
                      <a:r>
                        <a:rPr lang="it-IT" dirty="0"/>
                        <a:t>inquinamento</a:t>
                      </a:r>
                    </a:p>
                  </a:txBody>
                  <a:tcPr/>
                </a:tc>
                <a:extLst>
                  <a:ext uri="{0D108BD9-81ED-4DB2-BD59-A6C34878D82A}">
                    <a16:rowId xmlns:a16="http://schemas.microsoft.com/office/drawing/2014/main" val="67232740"/>
                  </a:ext>
                </a:extLst>
              </a:tr>
            </a:tbl>
          </a:graphicData>
        </a:graphic>
      </p:graphicFrame>
    </p:spTree>
    <p:extLst>
      <p:ext uri="{BB962C8B-B14F-4D97-AF65-F5344CB8AC3E}">
        <p14:creationId xmlns:p14="http://schemas.microsoft.com/office/powerpoint/2010/main" val="108007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INFRASTRUTTURE DI TRASPORTO NEI PVS</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a:bodyPr>
          <a:lstStyle/>
          <a:p>
            <a:pPr marL="0" indent="0">
              <a:buNone/>
            </a:pPr>
            <a:r>
              <a:rPr lang="it-IT" dirty="0"/>
              <a:t>Nei Paesi in via di sviluppo la costruzione ha contribuito a potenziare due effetti geoeconomici:</a:t>
            </a:r>
          </a:p>
          <a:p>
            <a:pPr marL="514350" indent="-514350">
              <a:buAutoNum type="arabicParenR"/>
            </a:pPr>
            <a:r>
              <a:rPr lang="it-IT" dirty="0"/>
              <a:t>Sono state orientate verso l’interno dei paesi dell’Africa e dell’America </a:t>
            </a:r>
            <a:r>
              <a:rPr lang="it-IT"/>
              <a:t>del Sud </a:t>
            </a:r>
            <a:r>
              <a:rPr lang="it-IT" dirty="0"/>
              <a:t>per accedere ai giacimenti di materie prime</a:t>
            </a:r>
          </a:p>
          <a:p>
            <a:pPr marL="514350" indent="-514350">
              <a:buAutoNum type="arabicParenR"/>
            </a:pPr>
            <a:endParaRPr lang="it-IT" dirty="0"/>
          </a:p>
          <a:p>
            <a:pPr marL="514350" indent="-514350">
              <a:buAutoNum type="arabicParenR"/>
            </a:pPr>
            <a:r>
              <a:rPr lang="it-IT" dirty="0"/>
              <a:t>Hanno rappresentato un fattore di urbanizzazione facilitando le migrazioni dalle aree rurali interne verso le grandi città costiere </a:t>
            </a:r>
          </a:p>
          <a:p>
            <a:pPr marL="514350" indent="-514350">
              <a:buAutoNum type="arabicParenR"/>
            </a:pPr>
            <a:endParaRPr lang="it-IT" dirty="0"/>
          </a:p>
          <a:p>
            <a:pPr marL="514350" indent="-514350">
              <a:buAutoNum type="alphaLcParenR"/>
            </a:pPr>
            <a:endParaRPr lang="it-IT" dirty="0"/>
          </a:p>
          <a:p>
            <a:endParaRPr lang="it-IT" dirty="0"/>
          </a:p>
        </p:txBody>
      </p:sp>
    </p:spTree>
    <p:extLst>
      <p:ext uri="{BB962C8B-B14F-4D97-AF65-F5344CB8AC3E}">
        <p14:creationId xmlns:p14="http://schemas.microsoft.com/office/powerpoint/2010/main" val="367633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783771"/>
            <a:ext cx="11016343" cy="1330337"/>
          </a:xfrm>
        </p:spPr>
        <p:txBody>
          <a:bodyPr/>
          <a:lstStyle/>
          <a:p>
            <a:pPr algn="ctr"/>
            <a:r>
              <a:rPr lang="it-IT" dirty="0"/>
              <a:t>MODELLO DI TAAFE, MORRIL E GOULD</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1698171"/>
            <a:ext cx="11974285" cy="4561115"/>
          </a:xfrm>
        </p:spPr>
        <p:txBody>
          <a:bodyPr>
            <a:normAutofit fontScale="77500" lnSpcReduction="20000"/>
          </a:bodyPr>
          <a:lstStyle/>
          <a:p>
            <a:r>
              <a:rPr lang="it-IT" dirty="0"/>
              <a:t>Analizza lo sviluppo delle reti di trasporto nei PVS prevalentemente ex-coloniali e con una economia basata sull’export</a:t>
            </a:r>
          </a:p>
          <a:p>
            <a:r>
              <a:rPr lang="it-IT" dirty="0"/>
              <a:t>Sequenza suddivisa in 6 fasi:</a:t>
            </a:r>
          </a:p>
          <a:p>
            <a:pPr marL="514350" indent="-514350">
              <a:buAutoNum type="arabicParenR"/>
            </a:pPr>
            <a:r>
              <a:rPr lang="it-IT" dirty="0"/>
              <a:t>Fase di insediamento con edificazione di piccoli centri portuali lungo la costa non collegati fra loro (dal XV al XIX sec.)</a:t>
            </a:r>
          </a:p>
          <a:p>
            <a:pPr marL="514350" indent="-514350">
              <a:buAutoNum type="arabicParenR"/>
            </a:pPr>
            <a:r>
              <a:rPr lang="it-IT" dirty="0"/>
              <a:t>Fase iniziale: costruzione di ferrovie da alcuni porti centrali verso territori interni alla ricerca di materie prime</a:t>
            </a:r>
          </a:p>
          <a:p>
            <a:pPr marL="514350" indent="-514350">
              <a:buAutoNum type="arabicParenR"/>
            </a:pPr>
            <a:r>
              <a:rPr lang="it-IT" dirty="0"/>
              <a:t>Fase di nascita di centri minori con funzione di raccordo lungo le linee di penetrazione verso l’interno</a:t>
            </a:r>
          </a:p>
          <a:p>
            <a:pPr marL="514350" indent="-514350">
              <a:buAutoNum type="arabicParenR"/>
            </a:pPr>
            <a:r>
              <a:rPr lang="it-IT" dirty="0"/>
              <a:t>Fase di interconnessione tra centri principali lungo le vie di comunicazione costiere e interne</a:t>
            </a:r>
          </a:p>
          <a:p>
            <a:pPr marL="514350" indent="-514350">
              <a:buAutoNum type="arabicParenR"/>
            </a:pPr>
            <a:r>
              <a:rPr lang="it-IT" dirty="0"/>
              <a:t>Fase di completamento delle interconnessioni</a:t>
            </a:r>
          </a:p>
          <a:p>
            <a:pPr marL="514350" indent="-514350">
              <a:buAutoNum type="arabicParenR"/>
            </a:pPr>
            <a:r>
              <a:rPr lang="it-IT" dirty="0"/>
              <a:t>Comparsa di assi di comunicazione privilegiati e dominanti secondo la logica di convergenza spazio-tempo</a:t>
            </a:r>
          </a:p>
          <a:p>
            <a:pPr marL="0" indent="0">
              <a:buNone/>
            </a:pPr>
            <a:endParaRPr lang="it-IT" dirty="0"/>
          </a:p>
          <a:p>
            <a:pPr marL="514350" indent="-514350">
              <a:buAutoNum type="alphaLcParenR"/>
            </a:pPr>
            <a:endParaRPr lang="it-IT" dirty="0"/>
          </a:p>
          <a:p>
            <a:endParaRPr lang="it-IT" dirty="0"/>
          </a:p>
        </p:txBody>
      </p:sp>
    </p:spTree>
    <p:extLst>
      <p:ext uri="{BB962C8B-B14F-4D97-AF65-F5344CB8AC3E}">
        <p14:creationId xmlns:p14="http://schemas.microsoft.com/office/powerpoint/2010/main" val="304949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F28CDF-7423-4508-992E-32176B7D1934}"/>
              </a:ext>
            </a:extLst>
          </p:cNvPr>
          <p:cNvSpPr>
            <a:spLocks noGrp="1"/>
          </p:cNvSpPr>
          <p:nvPr>
            <p:ph type="title"/>
          </p:nvPr>
        </p:nvSpPr>
        <p:spPr/>
        <p:txBody>
          <a:bodyPr/>
          <a:lstStyle/>
          <a:p>
            <a:r>
              <a:rPr lang="it-IT" dirty="0"/>
              <a:t>MODELLO DI TAAFE, MORRIL E GOULD</a:t>
            </a:r>
          </a:p>
        </p:txBody>
      </p:sp>
      <p:sp>
        <p:nvSpPr>
          <p:cNvPr id="3" name="Segnaposto contenuto 2">
            <a:extLst>
              <a:ext uri="{FF2B5EF4-FFF2-40B4-BE49-F238E27FC236}">
                <a16:creationId xmlns:a16="http://schemas.microsoft.com/office/drawing/2014/main" id="{0E1D1A17-ACD0-45B8-B762-2D1DBE9102F9}"/>
              </a:ext>
            </a:extLst>
          </p:cNvPr>
          <p:cNvSpPr>
            <a:spLocks noGrp="1"/>
          </p:cNvSpPr>
          <p:nvPr>
            <p:ph idx="1"/>
          </p:nvPr>
        </p:nvSpPr>
        <p:spPr/>
        <p:txBody>
          <a:bodyPr/>
          <a:lstStyle/>
          <a:p>
            <a:endParaRPr lang="it-IT" dirty="0"/>
          </a:p>
        </p:txBody>
      </p:sp>
      <p:pic>
        <p:nvPicPr>
          <p:cNvPr id="1026" name="Picture 2" descr="The Taaffe model (source: Taaffe, Morrill, Gould, 1963) | Download  Scientific Diagram">
            <a:extLst>
              <a:ext uri="{FF2B5EF4-FFF2-40B4-BE49-F238E27FC236}">
                <a16:creationId xmlns:a16="http://schemas.microsoft.com/office/drawing/2014/main" id="{7F12BE91-B175-44FA-BF72-ECCFC33D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05" y="2114108"/>
            <a:ext cx="5765977" cy="40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6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673EF-2838-459F-90B1-D4FCE53072E9}"/>
              </a:ext>
            </a:extLst>
          </p:cNvPr>
          <p:cNvSpPr>
            <a:spLocks noGrp="1"/>
          </p:cNvSpPr>
          <p:nvPr>
            <p:ph type="title"/>
          </p:nvPr>
        </p:nvSpPr>
        <p:spPr>
          <a:xfrm>
            <a:off x="838199" y="1244184"/>
            <a:ext cx="10991127" cy="869924"/>
          </a:xfrm>
        </p:spPr>
        <p:txBody>
          <a:bodyPr/>
          <a:lstStyle/>
          <a:p>
            <a:r>
              <a:rPr lang="it-IT" dirty="0"/>
              <a:t>FASI EVOLUTIVE DELLE RETI DI TRASPORTO</a:t>
            </a:r>
          </a:p>
        </p:txBody>
      </p:sp>
      <p:sp>
        <p:nvSpPr>
          <p:cNvPr id="3" name="Segnaposto contenuto 2">
            <a:extLst>
              <a:ext uri="{FF2B5EF4-FFF2-40B4-BE49-F238E27FC236}">
                <a16:creationId xmlns:a16="http://schemas.microsoft.com/office/drawing/2014/main" id="{1BAE9358-00E7-4AE4-B5DD-7E1929EDBFDC}"/>
              </a:ext>
            </a:extLst>
          </p:cNvPr>
          <p:cNvSpPr>
            <a:spLocks noGrp="1"/>
          </p:cNvSpPr>
          <p:nvPr>
            <p:ph idx="1"/>
          </p:nvPr>
        </p:nvSpPr>
        <p:spPr>
          <a:xfrm>
            <a:off x="838200" y="2293494"/>
            <a:ext cx="10515600" cy="4031105"/>
          </a:xfrm>
        </p:spPr>
        <p:txBody>
          <a:bodyPr>
            <a:normAutofit fontScale="77500" lnSpcReduction="20000"/>
          </a:bodyPr>
          <a:lstStyle/>
          <a:p>
            <a:pPr marL="342900" indent="-342900" algn="l">
              <a:buAutoNum type="arabicParenR"/>
            </a:pPr>
            <a:r>
              <a:rPr lang="it-IT" sz="2800" dirty="0">
                <a:solidFill>
                  <a:srgbClr val="FF9900"/>
                </a:solidFill>
              </a:rPr>
              <a:t>Connessione localizzata </a:t>
            </a:r>
            <a:r>
              <a:rPr lang="it-IT" sz="2800" dirty="0"/>
              <a:t>: tipica delle prime fasi di sviluppo della rete, allorché si predispongono tratte di breve lunghezza fra nodi adiacenti e complementari = connettività bassa rappresentabile come un insieme di segmenti isolati.</a:t>
            </a:r>
          </a:p>
          <a:p>
            <a:pPr marL="342900" indent="-342900" algn="l">
              <a:buAutoNum type="arabicParenR"/>
            </a:pPr>
            <a:r>
              <a:rPr lang="it-IT" sz="2800" dirty="0">
                <a:solidFill>
                  <a:srgbClr val="92D050"/>
                </a:solidFill>
              </a:rPr>
              <a:t>Integrazione</a:t>
            </a:r>
            <a:r>
              <a:rPr lang="it-IT" sz="2800" dirty="0"/>
              <a:t> tra i precedenti sottosistemi (b): accrescimento della connettività e della densità della rete che danno origine alle prime forme di differenziazione tra nodi</a:t>
            </a:r>
          </a:p>
          <a:p>
            <a:pPr marL="342900" indent="-342900" algn="l">
              <a:buAutoNum type="arabicParenR"/>
            </a:pPr>
            <a:r>
              <a:rPr lang="it-IT" sz="2800" dirty="0">
                <a:solidFill>
                  <a:srgbClr val="FF3399"/>
                </a:solidFill>
              </a:rPr>
              <a:t>Intensificazione</a:t>
            </a:r>
            <a:r>
              <a:rPr lang="it-IT" sz="2800" dirty="0"/>
              <a:t>: trasformazione delle reti da ramificate a circuiti completi, con collegamenti fra alcune località sia in modo diretto che indiretto (tratte secondarie. Al contempo anche i nodi secondari sono incorporati</a:t>
            </a:r>
          </a:p>
          <a:p>
            <a:pPr marL="342900" indent="-342900" algn="l">
              <a:buAutoNum type="arabicParenR"/>
            </a:pPr>
            <a:r>
              <a:rPr lang="it-IT" sz="2800" dirty="0">
                <a:solidFill>
                  <a:srgbClr val="00B050"/>
                </a:solidFill>
              </a:rPr>
              <a:t>Selezione</a:t>
            </a:r>
            <a:r>
              <a:rPr lang="it-IT" sz="2800" dirty="0"/>
              <a:t>: le più intense relazioni tra alcuni centri promuovono le tratte che li connettono con l’abbandono di tratte marginali. Queste non scompaiono, ma potranno essere servite con altri mezzi di trasporto (es. sostituzione servizi ferroviari con servizi su gomma, come avvenuto nella maggior parte dei paesi industrializzati)</a:t>
            </a:r>
          </a:p>
          <a:p>
            <a:pPr marL="0" indent="0">
              <a:buNone/>
            </a:pPr>
            <a:endParaRPr lang="it-IT" dirty="0"/>
          </a:p>
        </p:txBody>
      </p:sp>
    </p:spTree>
    <p:extLst>
      <p:ext uri="{BB962C8B-B14F-4D97-AF65-F5344CB8AC3E}">
        <p14:creationId xmlns:p14="http://schemas.microsoft.com/office/powerpoint/2010/main" val="79140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1B2E61B-441C-4A2A-9378-72CEA3C9D533}"/>
              </a:ext>
            </a:extLst>
          </p:cNvPr>
          <p:cNvSpPr>
            <a:spLocks noGrp="1"/>
          </p:cNvSpPr>
          <p:nvPr>
            <p:ph type="title"/>
          </p:nvPr>
        </p:nvSpPr>
        <p:spPr>
          <a:xfrm>
            <a:off x="8045751" y="629266"/>
            <a:ext cx="3667039" cy="1676603"/>
          </a:xfrm>
        </p:spPr>
        <p:txBody>
          <a:bodyPr>
            <a:normAutofit fontScale="90000"/>
          </a:bodyPr>
          <a:lstStyle/>
          <a:p>
            <a:r>
              <a:rPr lang="it-IT" dirty="0"/>
              <a:t>Fasi evolutive delle reti di trasporto</a:t>
            </a:r>
          </a:p>
        </p:txBody>
      </p:sp>
      <p:sp>
        <p:nvSpPr>
          <p:cNvPr id="11" name="Rectangle 1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egnaposto contenuto 4">
            <a:extLst>
              <a:ext uri="{FF2B5EF4-FFF2-40B4-BE49-F238E27FC236}">
                <a16:creationId xmlns:a16="http://schemas.microsoft.com/office/drawing/2014/main" id="{03A9A861-A4F8-493F-8081-23241CD054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30" r="-1" b="-1"/>
          <a:stretch/>
        </p:blipFill>
        <p:spPr>
          <a:xfrm>
            <a:off x="644652" y="722376"/>
            <a:ext cx="6263640" cy="5413248"/>
          </a:xfrm>
          <a:prstGeom prst="rect">
            <a:avLst/>
          </a:prstGeom>
          <a:effectLst/>
        </p:spPr>
      </p:pic>
      <p:sp>
        <p:nvSpPr>
          <p:cNvPr id="3" name="Segnaposto contenuto 2">
            <a:extLst>
              <a:ext uri="{FF2B5EF4-FFF2-40B4-BE49-F238E27FC236}">
                <a16:creationId xmlns:a16="http://schemas.microsoft.com/office/drawing/2014/main" id="{355D95EF-876A-493A-9563-5ED1A79F9F49}"/>
              </a:ext>
            </a:extLst>
          </p:cNvPr>
          <p:cNvSpPr>
            <a:spLocks noGrp="1"/>
          </p:cNvSpPr>
          <p:nvPr>
            <p:ph idx="1"/>
          </p:nvPr>
        </p:nvSpPr>
        <p:spPr>
          <a:xfrm>
            <a:off x="8045753" y="2438401"/>
            <a:ext cx="3667036" cy="3779520"/>
          </a:xfrm>
        </p:spPr>
        <p:txBody>
          <a:bodyPr>
            <a:normAutofit/>
          </a:bodyPr>
          <a:lstStyle/>
          <a:p>
            <a:pPr marL="342900" indent="-342900">
              <a:buAutoNum type="alphaLcParenR"/>
            </a:pPr>
            <a:r>
              <a:rPr lang="it-IT" sz="1800" dirty="0"/>
              <a:t>Connessione</a:t>
            </a:r>
          </a:p>
          <a:p>
            <a:pPr marL="342900" indent="-342900">
              <a:buAutoNum type="alphaLcParenR"/>
            </a:pPr>
            <a:r>
              <a:rPr lang="it-IT" sz="1800" dirty="0"/>
              <a:t>Integrazione</a:t>
            </a:r>
          </a:p>
          <a:p>
            <a:pPr marL="342900" indent="-342900">
              <a:buAutoNum type="alphaLcParenR"/>
            </a:pPr>
            <a:r>
              <a:rPr lang="it-IT" sz="1800" dirty="0"/>
              <a:t>Intensificazione</a:t>
            </a:r>
          </a:p>
          <a:p>
            <a:pPr marL="342900" indent="-342900">
              <a:buAutoNum type="alphaLcParenR"/>
            </a:pPr>
            <a:r>
              <a:rPr lang="it-IT" sz="1800" dirty="0"/>
              <a:t>selezione</a:t>
            </a:r>
          </a:p>
        </p:txBody>
      </p:sp>
    </p:spTree>
    <p:extLst>
      <p:ext uri="{BB962C8B-B14F-4D97-AF65-F5344CB8AC3E}">
        <p14:creationId xmlns:p14="http://schemas.microsoft.com/office/powerpoint/2010/main" val="302258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a:xfrm>
            <a:off x="838200" y="1284514"/>
            <a:ext cx="10515600" cy="2403067"/>
          </a:xfrm>
        </p:spPr>
        <p:txBody>
          <a:bodyPr/>
          <a:lstStyle/>
          <a:p>
            <a:r>
              <a:rPr lang="it-IT" dirty="0"/>
              <a:t>RETI DI TRASPORTO E DI COMUNICAZIONE</a:t>
            </a:r>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r>
              <a:rPr lang="it-IT" dirty="0"/>
              <a:t>METODOLOGIE E STRUMENTI DELLA GEOGRAFIA ECONOMICA</a:t>
            </a:r>
          </a:p>
        </p:txBody>
      </p:sp>
    </p:spTree>
    <p:extLst>
      <p:ext uri="{BB962C8B-B14F-4D97-AF65-F5344CB8AC3E}">
        <p14:creationId xmlns:p14="http://schemas.microsoft.com/office/powerpoint/2010/main" val="24324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673EF-2838-459F-90B1-D4FCE53072E9}"/>
              </a:ext>
            </a:extLst>
          </p:cNvPr>
          <p:cNvSpPr>
            <a:spLocks noGrp="1"/>
          </p:cNvSpPr>
          <p:nvPr>
            <p:ph type="title"/>
          </p:nvPr>
        </p:nvSpPr>
        <p:spPr>
          <a:xfrm>
            <a:off x="838199" y="1244184"/>
            <a:ext cx="10991127" cy="869924"/>
          </a:xfrm>
        </p:spPr>
        <p:txBody>
          <a:bodyPr/>
          <a:lstStyle/>
          <a:p>
            <a:r>
              <a:rPr lang="it-IT" dirty="0"/>
              <a:t>Territori, reti di trasporto e convergenza spazio-tempo</a:t>
            </a:r>
          </a:p>
        </p:txBody>
      </p:sp>
      <p:sp>
        <p:nvSpPr>
          <p:cNvPr id="3" name="Segnaposto contenuto 2">
            <a:extLst>
              <a:ext uri="{FF2B5EF4-FFF2-40B4-BE49-F238E27FC236}">
                <a16:creationId xmlns:a16="http://schemas.microsoft.com/office/drawing/2014/main" id="{1BAE9358-00E7-4AE4-B5DD-7E1929EDBFDC}"/>
              </a:ext>
            </a:extLst>
          </p:cNvPr>
          <p:cNvSpPr>
            <a:spLocks noGrp="1"/>
          </p:cNvSpPr>
          <p:nvPr>
            <p:ph idx="1"/>
          </p:nvPr>
        </p:nvSpPr>
        <p:spPr>
          <a:xfrm>
            <a:off x="838200" y="2114108"/>
            <a:ext cx="10515600" cy="4210491"/>
          </a:xfrm>
        </p:spPr>
        <p:txBody>
          <a:bodyPr>
            <a:normAutofit/>
          </a:bodyPr>
          <a:lstStyle/>
          <a:p>
            <a:pPr marL="0" indent="0">
              <a:buNone/>
            </a:pPr>
            <a:r>
              <a:rPr lang="it-IT" dirty="0"/>
              <a:t>Rivoluzione trasporti del XIX sec.: basata sulla diffusione rapida delle linee ferroviarie</a:t>
            </a:r>
          </a:p>
          <a:p>
            <a:pPr marL="0" indent="0">
              <a:buNone/>
            </a:pPr>
            <a:r>
              <a:rPr lang="it-IT" dirty="0"/>
              <a:t>Rivoluzione trasporti del XX sec.: avviata dalle automobili e dagli aerei ma cambiamenti con effetti sulla posizione competitiva dei territori</a:t>
            </a:r>
          </a:p>
          <a:p>
            <a:pPr marL="0" indent="0">
              <a:buNone/>
            </a:pPr>
            <a:endParaRPr lang="it-IT" dirty="0"/>
          </a:p>
          <a:p>
            <a:pPr marL="0" indent="0">
              <a:buNone/>
            </a:pPr>
            <a:r>
              <a:rPr lang="it-IT" dirty="0"/>
              <a:t>-acceleramento decentramento produttivo</a:t>
            </a:r>
          </a:p>
          <a:p>
            <a:pPr>
              <a:buFontTx/>
              <a:buChar char="-"/>
            </a:pPr>
            <a:r>
              <a:rPr lang="it-IT" dirty="0"/>
              <a:t>Acceleramento globalizzazione flussi commerciali</a:t>
            </a:r>
          </a:p>
          <a:p>
            <a:pPr>
              <a:buFontTx/>
              <a:buChar char="-"/>
            </a:pPr>
            <a:r>
              <a:rPr lang="it-IT" dirty="0"/>
              <a:t>Intensificazione reti sopr. Tra alcuni nodi privilegiati</a:t>
            </a:r>
          </a:p>
        </p:txBody>
      </p:sp>
      <p:sp>
        <p:nvSpPr>
          <p:cNvPr id="4" name="Freccia circolare in giù 3">
            <a:extLst>
              <a:ext uri="{FF2B5EF4-FFF2-40B4-BE49-F238E27FC236}">
                <a16:creationId xmlns:a16="http://schemas.microsoft.com/office/drawing/2014/main" id="{AFFDBFF6-8E15-487B-BA6B-641C8B8D3DA6}"/>
              </a:ext>
            </a:extLst>
          </p:cNvPr>
          <p:cNvSpPr/>
          <p:nvPr/>
        </p:nvSpPr>
        <p:spPr>
          <a:xfrm>
            <a:off x="5357296" y="3943286"/>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312209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673EF-2838-459F-90B1-D4FCE53072E9}"/>
              </a:ext>
            </a:extLst>
          </p:cNvPr>
          <p:cNvSpPr>
            <a:spLocks noGrp="1"/>
          </p:cNvSpPr>
          <p:nvPr>
            <p:ph type="title"/>
          </p:nvPr>
        </p:nvSpPr>
        <p:spPr>
          <a:xfrm>
            <a:off x="838199" y="1244184"/>
            <a:ext cx="10991127" cy="869924"/>
          </a:xfrm>
        </p:spPr>
        <p:txBody>
          <a:bodyPr/>
          <a:lstStyle/>
          <a:p>
            <a:r>
              <a:rPr lang="it-IT" dirty="0"/>
              <a:t>Territori, reti di trasporto e convergenza spazio-tempo</a:t>
            </a:r>
          </a:p>
        </p:txBody>
      </p:sp>
      <p:sp>
        <p:nvSpPr>
          <p:cNvPr id="3" name="Segnaposto contenuto 2">
            <a:extLst>
              <a:ext uri="{FF2B5EF4-FFF2-40B4-BE49-F238E27FC236}">
                <a16:creationId xmlns:a16="http://schemas.microsoft.com/office/drawing/2014/main" id="{1BAE9358-00E7-4AE4-B5DD-7E1929EDBFDC}"/>
              </a:ext>
            </a:extLst>
          </p:cNvPr>
          <p:cNvSpPr>
            <a:spLocks noGrp="1"/>
          </p:cNvSpPr>
          <p:nvPr>
            <p:ph idx="1"/>
          </p:nvPr>
        </p:nvSpPr>
        <p:spPr>
          <a:xfrm>
            <a:off x="838200" y="2209800"/>
            <a:ext cx="10515600" cy="4114799"/>
          </a:xfrm>
        </p:spPr>
        <p:txBody>
          <a:bodyPr>
            <a:normAutofit lnSpcReduction="10000"/>
          </a:bodyPr>
          <a:lstStyle/>
          <a:p>
            <a:r>
              <a:rPr lang="it-IT" b="1" dirty="0"/>
              <a:t>HARVEY</a:t>
            </a:r>
            <a:r>
              <a:rPr lang="it-IT" dirty="0"/>
              <a:t>: sviluppa il concetto-metafora della compressione dello spazio-tempo</a:t>
            </a:r>
          </a:p>
          <a:p>
            <a:r>
              <a:rPr lang="it-IT" dirty="0"/>
              <a:t>Suggerisce una immagine del mondo che si restringe sempre di più sia per l’aumento della velocità delle reti di trasporto sia per la riduzione dei costi di trasporto, superando la frizione della distanza</a:t>
            </a:r>
          </a:p>
          <a:p>
            <a:r>
              <a:rPr lang="it-IT" dirty="0"/>
              <a:t>Questo fenomeno non avviene ovunque con la stessa velocità e forza, ma sono soprattutto le aree centrali e ricche del mondo ad usufruire pienamente degli effetti della convergenza spazio-tempo</a:t>
            </a:r>
          </a:p>
          <a:p>
            <a:pPr marL="0" indent="0">
              <a:buNone/>
            </a:pPr>
            <a:endParaRPr lang="it-IT" dirty="0"/>
          </a:p>
        </p:txBody>
      </p:sp>
    </p:spTree>
    <p:extLst>
      <p:ext uri="{BB962C8B-B14F-4D97-AF65-F5344CB8AC3E}">
        <p14:creationId xmlns:p14="http://schemas.microsoft.com/office/powerpoint/2010/main" val="233368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lstStyle/>
          <a:p>
            <a:r>
              <a:rPr lang="it-IT" dirty="0"/>
              <a:t>XXI sec: invenzione e diffusione a scala globale delle reti telematiche ITC (Information and Communication Technologies)</a:t>
            </a:r>
          </a:p>
          <a:p>
            <a:endParaRPr lang="it-IT" dirty="0"/>
          </a:p>
          <a:p>
            <a:r>
              <a:rPr lang="it-IT" dirty="0"/>
              <a:t>Rivoluzione economica e sociale in ogni settore economico (e-commerce) e nelle stesse persone (social media)</a:t>
            </a:r>
          </a:p>
          <a:p>
            <a:r>
              <a:rPr lang="it-IT" dirty="0"/>
              <a:t>Neologismi: Network society- Villaggio globale – società della comunicazione</a:t>
            </a:r>
          </a:p>
        </p:txBody>
      </p:sp>
      <p:sp>
        <p:nvSpPr>
          <p:cNvPr id="4" name="Freccia circolare 3">
            <a:extLst>
              <a:ext uri="{FF2B5EF4-FFF2-40B4-BE49-F238E27FC236}">
                <a16:creationId xmlns:a16="http://schemas.microsoft.com/office/drawing/2014/main" id="{1CDE6742-A5F5-4D05-BB2C-18B0159C550A}"/>
              </a:ext>
            </a:extLst>
          </p:cNvPr>
          <p:cNvSpPr/>
          <p:nvPr/>
        </p:nvSpPr>
        <p:spPr>
          <a:xfrm>
            <a:off x="4800426" y="342900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2481497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lnSpcReduction="10000"/>
          </a:bodyPr>
          <a:lstStyle/>
          <a:p>
            <a:r>
              <a:rPr lang="it-IT" dirty="0"/>
              <a:t>Nel modo d internet la materia prima fondamentale è l’informazione e la velocità della trasmissione delle informazioni a scala globale</a:t>
            </a:r>
          </a:p>
          <a:p>
            <a:r>
              <a:rPr lang="it-IT" dirty="0"/>
              <a:t>Informazione: risorsa strategica con caratteristiche che la distinguono dalle altre risorse:</a:t>
            </a:r>
          </a:p>
          <a:p>
            <a:pPr>
              <a:buFontTx/>
              <a:buChar char="-"/>
            </a:pPr>
            <a:r>
              <a:rPr lang="it-IT" dirty="0"/>
              <a:t>Immaterialità</a:t>
            </a:r>
          </a:p>
          <a:p>
            <a:pPr>
              <a:buFontTx/>
              <a:buChar char="-"/>
            </a:pPr>
            <a:r>
              <a:rPr lang="it-IT" dirty="0"/>
              <a:t>Velocità degli scambi</a:t>
            </a:r>
          </a:p>
          <a:p>
            <a:pPr>
              <a:buFontTx/>
              <a:buChar char="-"/>
            </a:pPr>
            <a:r>
              <a:rPr lang="it-IT" dirty="0"/>
              <a:t>Costo relativamente basso</a:t>
            </a:r>
          </a:p>
          <a:p>
            <a:pPr>
              <a:buFontTx/>
              <a:buChar char="-"/>
            </a:pPr>
            <a:r>
              <a:rPr lang="it-IT" dirty="0"/>
              <a:t>riproducibilità</a:t>
            </a:r>
          </a:p>
        </p:txBody>
      </p:sp>
    </p:spTree>
    <p:extLst>
      <p:ext uri="{BB962C8B-B14F-4D97-AF65-F5344CB8AC3E}">
        <p14:creationId xmlns:p14="http://schemas.microsoft.com/office/powerpoint/2010/main" val="39777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a:bodyPr>
          <a:lstStyle/>
          <a:p>
            <a:r>
              <a:rPr lang="it-IT" dirty="0"/>
              <a:t>Da un punto di vista geografico si distinguono:</a:t>
            </a:r>
          </a:p>
          <a:p>
            <a:pPr marL="514350" indent="-514350">
              <a:buAutoNum type="arabicParenR"/>
            </a:pPr>
            <a:r>
              <a:rPr lang="it-IT" dirty="0"/>
              <a:t>Informazioni banali: diffusione globale, di massa e dunque ubiquitarie</a:t>
            </a:r>
          </a:p>
          <a:p>
            <a:pPr marL="514350" indent="-514350">
              <a:buAutoNum type="arabicParenR"/>
            </a:pPr>
            <a:r>
              <a:rPr lang="it-IT" dirty="0"/>
              <a:t>Informazioni strategiche: limitata diffusione (d'élite), molto controllata e dunque sono ubicate</a:t>
            </a:r>
          </a:p>
          <a:p>
            <a:pPr marL="0" indent="0">
              <a:buNone/>
            </a:pPr>
            <a:r>
              <a:rPr lang="it-IT" dirty="0"/>
              <a:t>IL MERCATO DELL’INFORMAZIONE E DELLA COMUNICAZIONE è UNO DEI PIU’ PROSPERI E GLOBALI</a:t>
            </a:r>
          </a:p>
        </p:txBody>
      </p:sp>
    </p:spTree>
    <p:extLst>
      <p:ext uri="{BB962C8B-B14F-4D97-AF65-F5344CB8AC3E}">
        <p14:creationId xmlns:p14="http://schemas.microsoft.com/office/powerpoint/2010/main" val="1391286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fontScale="92500"/>
          </a:bodyPr>
          <a:lstStyle/>
          <a:p>
            <a:pPr marL="0" indent="0">
              <a:buNone/>
            </a:pPr>
            <a:r>
              <a:rPr lang="it-IT" dirty="0"/>
              <a:t>IAN MASSER individua 4 diversi aspetti:</a:t>
            </a:r>
          </a:p>
          <a:p>
            <a:pPr marL="514350" indent="-514350">
              <a:buAutoNum type="arabicParenR"/>
            </a:pPr>
            <a:r>
              <a:rPr lang="it-IT" dirty="0"/>
              <a:t>Una risorsa perché le inform. Possono essere considerate alla stregua degli altri fattori produttivi</a:t>
            </a:r>
          </a:p>
          <a:p>
            <a:pPr marL="514350" indent="-514350">
              <a:buAutoNum type="arabicParenR"/>
            </a:pPr>
            <a:r>
              <a:rPr lang="it-IT" dirty="0"/>
              <a:t>Un bene immateriale che può essere prodotto e scambiato secondo le regole del mercato ma che se ne discosta perché l’inf. Può essere potenzialmente riprodotta e venduta infinite volte</a:t>
            </a:r>
          </a:p>
          <a:p>
            <a:pPr marL="514350" indent="-514350">
              <a:buAutoNum type="arabicParenR"/>
            </a:pPr>
            <a:r>
              <a:rPr lang="it-IT" dirty="0"/>
              <a:t>Una ricchezza, un valore positivo (asset) per l’intera collettività</a:t>
            </a:r>
          </a:p>
          <a:p>
            <a:pPr marL="514350" indent="-514350">
              <a:buAutoNum type="arabicParenR"/>
            </a:pPr>
            <a:r>
              <a:rPr lang="it-IT" dirty="0"/>
              <a:t>Infrastrutture del territorio, importanti quanto quelle tradizionali</a:t>
            </a:r>
          </a:p>
        </p:txBody>
      </p:sp>
    </p:spTree>
    <p:extLst>
      <p:ext uri="{BB962C8B-B14F-4D97-AF65-F5344CB8AC3E}">
        <p14:creationId xmlns:p14="http://schemas.microsoft.com/office/powerpoint/2010/main" val="9249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a:bodyPr>
          <a:lstStyle/>
          <a:p>
            <a:r>
              <a:rPr lang="it-IT" dirty="0"/>
              <a:t>Questo vitale e strategico network of networks è costruito sulla spina dorsale formata dai principali nodi rappresentati dalle grandi metropoli e da un insieme di nodi minori che servono da interconnessione tra aree metropolitane centrali e aree periferiche</a:t>
            </a:r>
          </a:p>
          <a:p>
            <a:r>
              <a:rPr lang="it-IT" dirty="0"/>
              <a:t>Da un punto di vista geoeconomico hanno favorito decentramento produttivo e residenziale</a:t>
            </a:r>
          </a:p>
          <a:p>
            <a:r>
              <a:rPr lang="it-IT" dirty="0"/>
              <a:t>Parallelamente però è ancora in atto un processo di ulteriore agglomerazione e concentrazione nelle aree più ricche</a:t>
            </a:r>
          </a:p>
        </p:txBody>
      </p:sp>
    </p:spTree>
    <p:extLst>
      <p:ext uri="{BB962C8B-B14F-4D97-AF65-F5344CB8AC3E}">
        <p14:creationId xmlns:p14="http://schemas.microsoft.com/office/powerpoint/2010/main" val="98187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a:bodyPr>
          <a:lstStyle/>
          <a:p>
            <a:r>
              <a:rPr lang="it-IT" dirty="0"/>
              <a:t>Se dunque da una parte si parla di annullamento della distanza e di comunicazione in tempo reale ovunque, questo è ancora lontano perché l’ESPANSIONE DELLE ITC SEGUE LOGICHE TERRITORIALI dettate dalla domanda e dall’agglomerazione</a:t>
            </a:r>
          </a:p>
          <a:p>
            <a:r>
              <a:rPr lang="it-IT" dirty="0"/>
              <a:t>I flussi immateriali hanno aperto orizzonti e offerto inedite possibilità di interazione alle attività economiche in uno spazio che di volta in volta può essere multiscalare (globale-locale)</a:t>
            </a:r>
          </a:p>
        </p:txBody>
      </p:sp>
    </p:spTree>
    <p:extLst>
      <p:ext uri="{BB962C8B-B14F-4D97-AF65-F5344CB8AC3E}">
        <p14:creationId xmlns:p14="http://schemas.microsoft.com/office/powerpoint/2010/main" val="888496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fontScale="92500" lnSpcReduction="10000"/>
          </a:bodyPr>
          <a:lstStyle/>
          <a:p>
            <a:r>
              <a:rPr lang="it-IT" dirty="0"/>
              <a:t>Il successo di internet dipende anche dalla capacità di generare </a:t>
            </a:r>
            <a:r>
              <a:rPr lang="it-IT" b="1" dirty="0"/>
              <a:t>economie esterne</a:t>
            </a:r>
            <a:r>
              <a:rPr lang="it-IT" dirty="0"/>
              <a:t>: all’aumentare degli utenti aumentano i vantaggi per le imprese e gli utenti</a:t>
            </a:r>
          </a:p>
          <a:p>
            <a:endParaRPr lang="it-IT" dirty="0"/>
          </a:p>
          <a:p>
            <a:endParaRPr lang="it-IT" dirty="0"/>
          </a:p>
          <a:p>
            <a:r>
              <a:rPr lang="it-IT" dirty="0"/>
              <a:t>La caratteristica principale di internet è che non dipende dalla prossimità e dalla contiguità territoriale ma dal numero di connessioni</a:t>
            </a:r>
          </a:p>
          <a:p>
            <a:r>
              <a:rPr lang="it-IT" dirty="0"/>
              <a:t>La logica è di uno spazio reticolare e flessibile: uno spazio relazionale connesso tramite n nodi</a:t>
            </a:r>
          </a:p>
        </p:txBody>
      </p:sp>
      <p:sp>
        <p:nvSpPr>
          <p:cNvPr id="4" name="Freccia in giù 3">
            <a:extLst>
              <a:ext uri="{FF2B5EF4-FFF2-40B4-BE49-F238E27FC236}">
                <a16:creationId xmlns:a16="http://schemas.microsoft.com/office/drawing/2014/main" id="{0F147C17-3852-49C2-ADC7-06F4AB399A47}"/>
              </a:ext>
            </a:extLst>
          </p:cNvPr>
          <p:cNvSpPr/>
          <p:nvPr/>
        </p:nvSpPr>
        <p:spPr>
          <a:xfrm>
            <a:off x="5442857" y="3429000"/>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9349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fontScale="92500" lnSpcReduction="20000"/>
          </a:bodyPr>
          <a:lstStyle/>
          <a:p>
            <a:r>
              <a:rPr lang="it-IT" dirty="0"/>
              <a:t>Nello spazio reticolare del web (WWW) l’informazione circola e viene prodotta al tempo stesso dagli utenti senza incontrare frontiere (se non quelle politiche della censura)</a:t>
            </a:r>
          </a:p>
          <a:p>
            <a:r>
              <a:rPr lang="it-IT" dirty="0"/>
              <a:t>L’applicazione ai settori economici più diversificati (e-commerce, e-turism, e-banking…) si basa su una potente tecnologia ma il web è anche un medium (social network) fondato sulle connessioni alimentate a loro volta da flussi immateriali di informazioni, scambi, parole</a:t>
            </a:r>
          </a:p>
          <a:p>
            <a:r>
              <a:rPr lang="it-IT" dirty="0"/>
              <a:t>LA SUA DIMENSIONE A-SPAZIALE HA PERO’ANCHE ANTICHE RADICI SPAZIALI: termini come sito web, indirizzo IP, navigare, virus, cyberspace sono metafore che riconducono alla esistenza ed esperienza concreta</a:t>
            </a:r>
          </a:p>
        </p:txBody>
      </p:sp>
    </p:spTree>
    <p:extLst>
      <p:ext uri="{BB962C8B-B14F-4D97-AF65-F5344CB8AC3E}">
        <p14:creationId xmlns:p14="http://schemas.microsoft.com/office/powerpoint/2010/main" val="278791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E DI COMUNICAZIONE</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062855"/>
          </a:xfrm>
        </p:spPr>
        <p:txBody>
          <a:bodyPr>
            <a:normAutofit/>
          </a:bodyPr>
          <a:lstStyle/>
          <a:p>
            <a:r>
              <a:rPr lang="it-IT" b="1" dirty="0"/>
              <a:t>Le reti di trasporto </a:t>
            </a:r>
            <a:r>
              <a:rPr lang="it-IT" dirty="0"/>
              <a:t>rappresentano un chiaro esempio di territorializzazione e di interazione spaziale nella loro triplice dimensione</a:t>
            </a:r>
          </a:p>
          <a:p>
            <a:endParaRPr lang="it-IT" dirty="0"/>
          </a:p>
          <a:p>
            <a:endParaRPr lang="it-IT" dirty="0"/>
          </a:p>
          <a:p>
            <a:pPr>
              <a:buFontTx/>
              <a:buChar char="-"/>
            </a:pPr>
            <a:r>
              <a:rPr lang="it-IT" dirty="0"/>
              <a:t>Economica</a:t>
            </a:r>
          </a:p>
          <a:p>
            <a:pPr>
              <a:buFontTx/>
              <a:buChar char="-"/>
            </a:pPr>
            <a:r>
              <a:rPr lang="it-IT" dirty="0"/>
              <a:t>Sociale</a:t>
            </a:r>
          </a:p>
          <a:p>
            <a:pPr>
              <a:buFontTx/>
              <a:buChar char="-"/>
            </a:pPr>
            <a:r>
              <a:rPr lang="it-IT" dirty="0"/>
              <a:t>ambientale</a:t>
            </a:r>
          </a:p>
        </p:txBody>
      </p:sp>
      <p:sp>
        <p:nvSpPr>
          <p:cNvPr id="4" name="Freccia in giù 3">
            <a:extLst>
              <a:ext uri="{FF2B5EF4-FFF2-40B4-BE49-F238E27FC236}">
                <a16:creationId xmlns:a16="http://schemas.microsoft.com/office/drawing/2014/main" id="{39AC0492-C16F-494B-9384-DEB5AF1E4C4C}"/>
              </a:ext>
            </a:extLst>
          </p:cNvPr>
          <p:cNvSpPr/>
          <p:nvPr/>
        </p:nvSpPr>
        <p:spPr>
          <a:xfrm>
            <a:off x="5676332" y="3263792"/>
            <a:ext cx="484632" cy="587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91524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BF735-8486-43C9-917C-28022CB7B597}"/>
              </a:ext>
            </a:extLst>
          </p:cNvPr>
          <p:cNvSpPr>
            <a:spLocks noGrp="1"/>
          </p:cNvSpPr>
          <p:nvPr>
            <p:ph type="title"/>
          </p:nvPr>
        </p:nvSpPr>
        <p:spPr/>
        <p:txBody>
          <a:bodyPr/>
          <a:lstStyle/>
          <a:p>
            <a:r>
              <a:rPr lang="it-IT" dirty="0"/>
              <a:t>Internet e l’era delle informazioni e comunicazioni globali</a:t>
            </a:r>
          </a:p>
        </p:txBody>
      </p:sp>
      <p:sp>
        <p:nvSpPr>
          <p:cNvPr id="3" name="Segnaposto contenuto 2">
            <a:extLst>
              <a:ext uri="{FF2B5EF4-FFF2-40B4-BE49-F238E27FC236}">
                <a16:creationId xmlns:a16="http://schemas.microsoft.com/office/drawing/2014/main" id="{6F76DA6F-5000-45AA-A5AE-D69706FFDA10}"/>
              </a:ext>
            </a:extLst>
          </p:cNvPr>
          <p:cNvSpPr>
            <a:spLocks noGrp="1"/>
          </p:cNvSpPr>
          <p:nvPr>
            <p:ph idx="1"/>
          </p:nvPr>
        </p:nvSpPr>
        <p:spPr/>
        <p:txBody>
          <a:bodyPr>
            <a:normAutofit/>
          </a:bodyPr>
          <a:lstStyle/>
          <a:p>
            <a:r>
              <a:rPr lang="it-IT" dirty="0"/>
              <a:t>In pochi decenni internet ha assunto una importanza strategica per le imprese che vi operano (GOOGLE, Facebook…), per gli Stati che si contendono la sua regolazione e organizzazione e per gli individui</a:t>
            </a:r>
          </a:p>
          <a:p>
            <a:r>
              <a:rPr lang="it-IT" dirty="0"/>
              <a:t>La crescita espansiva e l’interazione è senza precedenti sia per la quantità che per la qualità, così come per le opportunità ed i rischi che comporta una invenzione in continuo divenire</a:t>
            </a:r>
          </a:p>
        </p:txBody>
      </p:sp>
    </p:spTree>
    <p:extLst>
      <p:ext uri="{BB962C8B-B14F-4D97-AF65-F5344CB8AC3E}">
        <p14:creationId xmlns:p14="http://schemas.microsoft.com/office/powerpoint/2010/main" val="218982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2" descr="Internet users in the world from 1993 to 2014 (As on 1 st July 2014) |  Download Scientific Diagram">
            <a:extLst>
              <a:ext uri="{FF2B5EF4-FFF2-40B4-BE49-F238E27FC236}">
                <a16:creationId xmlns:a16="http://schemas.microsoft.com/office/drawing/2014/main" id="{02ADBCC5-A30C-4C31-AD28-B1BA51E6CE7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546" b="-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6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DB9AF-7B9B-408C-B82C-693971CD261D}"/>
              </a:ext>
            </a:extLst>
          </p:cNvPr>
          <p:cNvSpPr>
            <a:spLocks noGrp="1"/>
          </p:cNvSpPr>
          <p:nvPr>
            <p:ph type="title"/>
          </p:nvPr>
        </p:nvSpPr>
        <p:spPr/>
        <p:txBody>
          <a:bodyPr/>
          <a:lstStyle/>
          <a:p>
            <a:pPr algn="ctr"/>
            <a:r>
              <a:rPr lang="it-IT" dirty="0"/>
              <a:t>DIGITAL DIVIDE</a:t>
            </a:r>
          </a:p>
        </p:txBody>
      </p:sp>
      <p:sp>
        <p:nvSpPr>
          <p:cNvPr id="3" name="Segnaposto contenuto 2">
            <a:extLst>
              <a:ext uri="{FF2B5EF4-FFF2-40B4-BE49-F238E27FC236}">
                <a16:creationId xmlns:a16="http://schemas.microsoft.com/office/drawing/2014/main" id="{80C245E9-999C-45E2-A9E8-6BC48913838C}"/>
              </a:ext>
            </a:extLst>
          </p:cNvPr>
          <p:cNvSpPr>
            <a:spLocks noGrp="1"/>
          </p:cNvSpPr>
          <p:nvPr>
            <p:ph idx="1"/>
          </p:nvPr>
        </p:nvSpPr>
        <p:spPr/>
        <p:txBody>
          <a:bodyPr>
            <a:normAutofit lnSpcReduction="10000"/>
          </a:bodyPr>
          <a:lstStyle/>
          <a:p>
            <a:r>
              <a:rPr lang="it-IT" dirty="0"/>
              <a:t>Possibilità di acceder alle ITC: sempre più fattore strategico di competitività economica, di democrazia politica e di interazione sociale</a:t>
            </a:r>
          </a:p>
          <a:p>
            <a:r>
              <a:rPr lang="it-IT" dirty="0"/>
              <a:t>Esigenza di misurare il divario quantitativo (Stato per Stato) tra persone con accesso ad internet e non</a:t>
            </a:r>
          </a:p>
          <a:p>
            <a:r>
              <a:rPr lang="it-IT" dirty="0"/>
              <a:t>L’OECD (Organizzazione Mondiale dei Paesi economicamente sviluppati) definisce DIGITAL DIVIDE il gap tra individui, famiglie, imprese che risiedono in aree geografiche caratterizzate da differenti livelli sociali ed economici rispetto alle opportunità di accesso alle ITC</a:t>
            </a:r>
          </a:p>
          <a:p>
            <a:pPr marL="0" indent="0">
              <a:buNone/>
            </a:pPr>
            <a:endParaRPr lang="it-IT" dirty="0"/>
          </a:p>
        </p:txBody>
      </p:sp>
    </p:spTree>
    <p:extLst>
      <p:ext uri="{BB962C8B-B14F-4D97-AF65-F5344CB8AC3E}">
        <p14:creationId xmlns:p14="http://schemas.microsoft.com/office/powerpoint/2010/main" val="197161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DB9AF-7B9B-408C-B82C-693971CD261D}"/>
              </a:ext>
            </a:extLst>
          </p:cNvPr>
          <p:cNvSpPr>
            <a:spLocks noGrp="1"/>
          </p:cNvSpPr>
          <p:nvPr>
            <p:ph type="title"/>
          </p:nvPr>
        </p:nvSpPr>
        <p:spPr/>
        <p:txBody>
          <a:bodyPr/>
          <a:lstStyle/>
          <a:p>
            <a:pPr algn="ctr"/>
            <a:r>
              <a:rPr lang="it-IT" dirty="0"/>
              <a:t>DIGITAL DIVIDE</a:t>
            </a:r>
          </a:p>
        </p:txBody>
      </p:sp>
      <p:sp>
        <p:nvSpPr>
          <p:cNvPr id="3" name="Segnaposto contenuto 2">
            <a:extLst>
              <a:ext uri="{FF2B5EF4-FFF2-40B4-BE49-F238E27FC236}">
                <a16:creationId xmlns:a16="http://schemas.microsoft.com/office/drawing/2014/main" id="{80C245E9-999C-45E2-A9E8-6BC48913838C}"/>
              </a:ext>
            </a:extLst>
          </p:cNvPr>
          <p:cNvSpPr>
            <a:spLocks noGrp="1"/>
          </p:cNvSpPr>
          <p:nvPr>
            <p:ph idx="1"/>
          </p:nvPr>
        </p:nvSpPr>
        <p:spPr/>
        <p:txBody>
          <a:bodyPr>
            <a:normAutofit/>
          </a:bodyPr>
          <a:lstStyle/>
          <a:p>
            <a:pPr marL="0" indent="0">
              <a:buNone/>
            </a:pPr>
            <a:r>
              <a:rPr lang="it-IT" dirty="0"/>
              <a:t>L’indicatore del Digital divide considera più variabili:</a:t>
            </a:r>
          </a:p>
          <a:p>
            <a:pPr>
              <a:buFontTx/>
              <a:buChar char="-"/>
            </a:pPr>
            <a:r>
              <a:rPr lang="it-IT" dirty="0"/>
              <a:t>numero di pc</a:t>
            </a:r>
          </a:p>
          <a:p>
            <a:pPr>
              <a:buFontTx/>
              <a:buChar char="-"/>
            </a:pPr>
            <a:r>
              <a:rPr lang="it-IT" dirty="0"/>
              <a:t>Numero di utenti internet</a:t>
            </a:r>
          </a:p>
          <a:p>
            <a:pPr>
              <a:buFontTx/>
              <a:buChar char="-"/>
            </a:pPr>
            <a:r>
              <a:rPr lang="it-IT" dirty="0"/>
              <a:t>Numero di telefoni (fissi e mobili)</a:t>
            </a:r>
          </a:p>
          <a:p>
            <a:pPr marL="0" indent="0">
              <a:buNone/>
            </a:pPr>
            <a:endParaRPr lang="it-IT" dirty="0"/>
          </a:p>
          <a:p>
            <a:pPr marL="0" indent="0">
              <a:buNone/>
            </a:pPr>
            <a:r>
              <a:rPr lang="it-IT" dirty="0"/>
              <a:t>Nel 2016 quasi metà della popolazione mondiale (4 mld) non ha accesso ad internet</a:t>
            </a:r>
          </a:p>
        </p:txBody>
      </p:sp>
    </p:spTree>
    <p:extLst>
      <p:ext uri="{BB962C8B-B14F-4D97-AF65-F5344CB8AC3E}">
        <p14:creationId xmlns:p14="http://schemas.microsoft.com/office/powerpoint/2010/main" val="2567097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122" name="Picture 2" descr="Diritti e digital divide in &quot;Atlante Geopolitico&quot;">
            <a:extLst>
              <a:ext uri="{FF2B5EF4-FFF2-40B4-BE49-F238E27FC236}">
                <a16:creationId xmlns:a16="http://schemas.microsoft.com/office/drawing/2014/main" id="{88E2A16C-907B-4E38-B90B-0CDF044A530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09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8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B679E1-0CCA-40A4-A2FF-872F6A412D8D}"/>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2E87A6DF-812F-4503-95D9-2F7CA69A680E}"/>
              </a:ext>
            </a:extLst>
          </p:cNvPr>
          <p:cNvSpPr>
            <a:spLocks noGrp="1"/>
          </p:cNvSpPr>
          <p:nvPr>
            <p:ph idx="1"/>
          </p:nvPr>
        </p:nvSpPr>
        <p:spPr/>
        <p:txBody>
          <a:bodyPr/>
          <a:lstStyle/>
          <a:p>
            <a:endParaRPr lang="it-IT" dirty="0"/>
          </a:p>
        </p:txBody>
      </p:sp>
      <p:pic>
        <p:nvPicPr>
          <p:cNvPr id="7170" name="Picture 2" descr="Digital divide - Limes">
            <a:extLst>
              <a:ext uri="{FF2B5EF4-FFF2-40B4-BE49-F238E27FC236}">
                <a16:creationId xmlns:a16="http://schemas.microsoft.com/office/drawing/2014/main" id="{A7450758-43C5-485A-B5FE-E8549623F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155" y="1125456"/>
            <a:ext cx="7783781" cy="51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776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E9D43-BBC4-4B06-9D90-1E4CA68CC60F}"/>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AEDF3E51-FE33-4D52-B00E-46F338F96B30}"/>
              </a:ext>
            </a:extLst>
          </p:cNvPr>
          <p:cNvSpPr>
            <a:spLocks noGrp="1"/>
          </p:cNvSpPr>
          <p:nvPr>
            <p:ph idx="1"/>
          </p:nvPr>
        </p:nvSpPr>
        <p:spPr/>
        <p:txBody>
          <a:bodyPr/>
          <a:lstStyle/>
          <a:p>
            <a:endParaRPr lang="it-IT" dirty="0"/>
          </a:p>
        </p:txBody>
      </p:sp>
      <p:pic>
        <p:nvPicPr>
          <p:cNvPr id="8194" name="Picture 2" descr="Rallenta nel mondo l'accesso a internet. Donne e poveri i più esclusi -  Wired">
            <a:extLst>
              <a:ext uri="{FF2B5EF4-FFF2-40B4-BE49-F238E27FC236}">
                <a16:creationId xmlns:a16="http://schemas.microsoft.com/office/drawing/2014/main" id="{92E78A0D-B0EF-40EB-AFCE-CF646EBA5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888"/>
            <a:ext cx="12192000" cy="586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4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E DI COMUNICAZIONE</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lnSpcReduction="10000"/>
          </a:bodyPr>
          <a:lstStyle/>
          <a:p>
            <a:r>
              <a:rPr lang="it-IT" dirty="0"/>
              <a:t>Cos’è una rete? </a:t>
            </a:r>
          </a:p>
          <a:p>
            <a:r>
              <a:rPr lang="it-IT" dirty="0"/>
              <a:t>Il termine è polisemico, metaforico e al tempo stesso concreto e astratto</a:t>
            </a:r>
          </a:p>
          <a:p>
            <a:endParaRPr lang="it-IT" dirty="0"/>
          </a:p>
          <a:p>
            <a:r>
              <a:rPr lang="it-IT" dirty="0"/>
              <a:t>Le reti trasportano flussi di persone, informazioni, materie prime e risorse</a:t>
            </a:r>
          </a:p>
          <a:p>
            <a:r>
              <a:rPr lang="it-IT" dirty="0"/>
              <a:t>Assicurano la circolazione tramite specifici vettori (strade, ferrovie, cavi, tubi, fibre ottiche) che collegano nodi diversi</a:t>
            </a:r>
          </a:p>
          <a:p>
            <a:r>
              <a:rPr lang="it-IT" dirty="0"/>
              <a:t>In sostanza facilitano scambi e comunicazione: rappresentano le infrastrutture necessarie alla connettività e accessibilità di un territorio</a:t>
            </a:r>
          </a:p>
        </p:txBody>
      </p:sp>
      <p:sp>
        <p:nvSpPr>
          <p:cNvPr id="4" name="Freccia in giù 3">
            <a:extLst>
              <a:ext uri="{FF2B5EF4-FFF2-40B4-BE49-F238E27FC236}">
                <a16:creationId xmlns:a16="http://schemas.microsoft.com/office/drawing/2014/main" id="{39AC0492-C16F-494B-9384-DEB5AF1E4C4C}"/>
              </a:ext>
            </a:extLst>
          </p:cNvPr>
          <p:cNvSpPr/>
          <p:nvPr/>
        </p:nvSpPr>
        <p:spPr>
          <a:xfrm>
            <a:off x="5676332" y="3263792"/>
            <a:ext cx="484632" cy="587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8083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E DI COMUNICAZIONE</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fontScale="92500" lnSpcReduction="10000"/>
          </a:bodyPr>
          <a:lstStyle/>
          <a:p>
            <a:pPr marL="0" indent="0">
              <a:buNone/>
            </a:pPr>
            <a:r>
              <a:rPr lang="it-IT" b="1" dirty="0"/>
              <a:t>FUNZIONI</a:t>
            </a:r>
            <a:r>
              <a:rPr lang="it-IT" dirty="0"/>
              <a:t>:</a:t>
            </a:r>
          </a:p>
          <a:p>
            <a:pPr marL="514350" indent="-514350">
              <a:buAutoNum type="arabicParenR"/>
            </a:pPr>
            <a:r>
              <a:rPr lang="it-IT" dirty="0"/>
              <a:t>comunicazione (dimensione sociale)</a:t>
            </a:r>
          </a:p>
          <a:p>
            <a:pPr marL="514350" indent="-514350">
              <a:buAutoNum type="arabicParenR"/>
            </a:pPr>
            <a:r>
              <a:rPr lang="it-IT" dirty="0"/>
              <a:t>Scambio (dimensione economica)</a:t>
            </a:r>
          </a:p>
          <a:p>
            <a:pPr marL="514350" indent="-514350">
              <a:buAutoNum type="arabicParenR"/>
            </a:pPr>
            <a:r>
              <a:rPr lang="it-IT" dirty="0"/>
              <a:t>Distribuzione (dimensione geoeconomica)</a:t>
            </a:r>
          </a:p>
          <a:p>
            <a:pPr marL="0" indent="0">
              <a:buNone/>
            </a:pPr>
            <a:r>
              <a:rPr lang="it-IT" b="1" dirty="0"/>
              <a:t>TIPOLOGIE:</a:t>
            </a:r>
          </a:p>
          <a:p>
            <a:pPr marL="514350" indent="-514350">
              <a:buAutoNum type="arabicParenR"/>
            </a:pPr>
            <a:r>
              <a:rPr lang="it-IT" dirty="0"/>
              <a:t>tecnologiche, ossia fisiche e materiali (reti di trasporto, di distribuzione energia, acqua…) caratterizzate dalla riproducibilità e tendenzialmente ubiquitarie e globali</a:t>
            </a:r>
          </a:p>
          <a:p>
            <a:pPr marL="514350" indent="-514350">
              <a:buAutoNum type="arabicParenR"/>
            </a:pPr>
            <a:r>
              <a:rPr lang="it-IT" dirty="0"/>
              <a:t>Relazionali, ossia sociali e immateriali, difficilmente riproducibili e ubicate (radicate territorialmente)</a:t>
            </a:r>
          </a:p>
          <a:p>
            <a:pPr marL="0" indent="0">
              <a:buNone/>
            </a:pPr>
            <a:endParaRPr lang="it-IT" b="1" dirty="0"/>
          </a:p>
        </p:txBody>
      </p:sp>
    </p:spTree>
    <p:extLst>
      <p:ext uri="{BB962C8B-B14F-4D97-AF65-F5344CB8AC3E}">
        <p14:creationId xmlns:p14="http://schemas.microsoft.com/office/powerpoint/2010/main" val="47920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E DI COMUNICAZIONE</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lnSpcReduction="10000"/>
          </a:bodyPr>
          <a:lstStyle/>
          <a:p>
            <a:pPr marL="0" indent="0">
              <a:buNone/>
            </a:pPr>
            <a:r>
              <a:rPr lang="it-IT" dirty="0"/>
              <a:t>Le reti sono formate da:</a:t>
            </a:r>
          </a:p>
          <a:p>
            <a:pPr>
              <a:buFontTx/>
              <a:buChar char="-"/>
            </a:pPr>
            <a:r>
              <a:rPr lang="it-IT" dirty="0"/>
              <a:t>NODI: punti</a:t>
            </a:r>
          </a:p>
          <a:p>
            <a:pPr>
              <a:buFontTx/>
              <a:buChar char="-"/>
            </a:pPr>
            <a:r>
              <a:rPr lang="it-IT" dirty="0"/>
              <a:t>LINEE: vettori</a:t>
            </a:r>
          </a:p>
          <a:p>
            <a:pPr marL="0" indent="0">
              <a:buNone/>
            </a:pPr>
            <a:r>
              <a:rPr lang="it-IT" dirty="0"/>
              <a:t>Insieme nodi e linee coprono un’area</a:t>
            </a:r>
          </a:p>
          <a:p>
            <a:pPr marL="0" indent="0">
              <a:buNone/>
            </a:pPr>
            <a:r>
              <a:rPr lang="it-IT" dirty="0"/>
              <a:t>La struttura può assumere la forma di reti gerarchiche o reti non gerarchiche</a:t>
            </a:r>
          </a:p>
          <a:p>
            <a:pPr marL="0" indent="0">
              <a:buNone/>
            </a:pPr>
            <a:r>
              <a:rPr lang="it-IT" dirty="0"/>
              <a:t>Le reti gerarchiche possono essere centralizzate o decentralizzate</a:t>
            </a:r>
          </a:p>
          <a:p>
            <a:pPr marL="0" indent="0">
              <a:buNone/>
            </a:pPr>
            <a:r>
              <a:rPr lang="it-IT" dirty="0"/>
              <a:t>Le reti non gerarchiche possono essere distribuite (es. internet), in linea o circolari</a:t>
            </a:r>
          </a:p>
        </p:txBody>
      </p:sp>
    </p:spTree>
    <p:extLst>
      <p:ext uri="{BB962C8B-B14F-4D97-AF65-F5344CB8AC3E}">
        <p14:creationId xmlns:p14="http://schemas.microsoft.com/office/powerpoint/2010/main" val="7241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4FF2F9-D7D6-4C34-AB51-7B4B5FFB4276}"/>
              </a:ext>
            </a:extLst>
          </p:cNvPr>
          <p:cNvSpPr>
            <a:spLocks noGrp="1"/>
          </p:cNvSpPr>
          <p:nvPr>
            <p:ph type="title"/>
          </p:nvPr>
        </p:nvSpPr>
        <p:spPr>
          <a:xfrm>
            <a:off x="838200" y="1244183"/>
            <a:ext cx="3594904" cy="3883401"/>
          </a:xfrm>
        </p:spPr>
        <p:txBody>
          <a:bodyPr/>
          <a:lstStyle/>
          <a:p>
            <a:r>
              <a:rPr lang="it-IT" dirty="0"/>
              <a:t>Reti centralizzate, decentralizzate e distribuite</a:t>
            </a:r>
          </a:p>
        </p:txBody>
      </p:sp>
      <p:pic>
        <p:nvPicPr>
          <p:cNvPr id="5" name="Segnaposto contenuto 4">
            <a:extLst>
              <a:ext uri="{FF2B5EF4-FFF2-40B4-BE49-F238E27FC236}">
                <a16:creationId xmlns:a16="http://schemas.microsoft.com/office/drawing/2014/main" id="{C96E1C78-00FE-434C-B5C8-08E7ED7D17E6}"/>
              </a:ext>
            </a:extLst>
          </p:cNvPr>
          <p:cNvPicPr>
            <a:picLocks noGrp="1" noChangeAspect="1"/>
          </p:cNvPicPr>
          <p:nvPr>
            <p:ph idx="1"/>
          </p:nvPr>
        </p:nvPicPr>
        <p:blipFill>
          <a:blip r:embed="rId2"/>
          <a:stretch>
            <a:fillRect/>
          </a:stretch>
        </p:blipFill>
        <p:spPr>
          <a:xfrm>
            <a:off x="4706566" y="1679146"/>
            <a:ext cx="6647234" cy="4536000"/>
          </a:xfrm>
        </p:spPr>
      </p:pic>
    </p:spTree>
    <p:extLst>
      <p:ext uri="{BB962C8B-B14F-4D97-AF65-F5344CB8AC3E}">
        <p14:creationId xmlns:p14="http://schemas.microsoft.com/office/powerpoint/2010/main" val="70788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514600"/>
            <a:ext cx="11974285" cy="3744686"/>
          </a:xfrm>
        </p:spPr>
        <p:txBody>
          <a:bodyPr>
            <a:normAutofit/>
          </a:bodyPr>
          <a:lstStyle/>
          <a:p>
            <a:r>
              <a:rPr lang="it-IT" dirty="0"/>
              <a:t>L’analisi geoeconomica delle reti di trasporto (strade, ferrovie, navi, aerei) inizia dalla loro </a:t>
            </a:r>
            <a:r>
              <a:rPr lang="it-IT" b="1" dirty="0"/>
              <a:t>localizzazione</a:t>
            </a:r>
          </a:p>
          <a:p>
            <a:r>
              <a:rPr lang="it-IT" dirty="0"/>
              <a:t>Spesso la scelta del percorso è frutto di accesi dibattiti perché le reti migliorano l’accessibilità e quando avvantaggiano i territori e i luoghi (nodi) che si trovano lungo gli assi di trasporto aumentandone la centralità</a:t>
            </a:r>
          </a:p>
          <a:p>
            <a:endParaRPr lang="it-IT" dirty="0"/>
          </a:p>
        </p:txBody>
      </p:sp>
    </p:spTree>
    <p:extLst>
      <p:ext uri="{BB962C8B-B14F-4D97-AF65-F5344CB8AC3E}">
        <p14:creationId xmlns:p14="http://schemas.microsoft.com/office/powerpoint/2010/main" val="147387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RETI DI TRASPORTO </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lnSpcReduction="10000"/>
          </a:bodyPr>
          <a:lstStyle/>
          <a:p>
            <a:pPr marL="0" indent="0">
              <a:buNone/>
            </a:pPr>
            <a:r>
              <a:rPr lang="it-IT" b="1" dirty="0"/>
              <a:t>Fattori che influiscono nella localizzazione dei trasporti terrestri</a:t>
            </a:r>
            <a:r>
              <a:rPr lang="it-IT" dirty="0"/>
              <a:t>:</a:t>
            </a:r>
          </a:p>
          <a:p>
            <a:pPr marL="514350" indent="-514350">
              <a:buAutoNum type="arabicParenR"/>
            </a:pPr>
            <a:r>
              <a:rPr lang="it-IT" dirty="0"/>
              <a:t>morfologia fisica del territorio (es. pianura, montagna)</a:t>
            </a:r>
          </a:p>
          <a:p>
            <a:pPr marL="514350" indent="-514350">
              <a:buAutoNum type="arabicParenR"/>
            </a:pPr>
            <a:r>
              <a:rPr lang="it-IT" dirty="0"/>
              <a:t>Aspetto economico:</a:t>
            </a:r>
          </a:p>
          <a:p>
            <a:pPr marL="514350" indent="-514350">
              <a:buAutoNum type="alphaLcParenR"/>
            </a:pPr>
            <a:r>
              <a:rPr lang="it-IT" dirty="0"/>
              <a:t>costo (economicità); </a:t>
            </a:r>
          </a:p>
          <a:p>
            <a:pPr marL="514350" indent="-514350">
              <a:buAutoNum type="alphaLcParenR"/>
            </a:pPr>
            <a:r>
              <a:rPr lang="it-IT" dirty="0"/>
              <a:t> domanda potenziale (bacino di utenza)</a:t>
            </a:r>
          </a:p>
          <a:p>
            <a:pPr marL="0" indent="0">
              <a:buNone/>
            </a:pPr>
            <a:r>
              <a:rPr lang="it-IT" dirty="0"/>
              <a:t>Il criterio della economicità orienta verso la costruzione di reti lineari per minimizzare i costi di costruzione</a:t>
            </a:r>
          </a:p>
          <a:p>
            <a:pPr marL="0" indent="0">
              <a:buNone/>
            </a:pPr>
            <a:r>
              <a:rPr lang="it-IT" dirty="0"/>
              <a:t>Il criterio del soddisfacimento della domanda (ovvero le economie di soglia) valorizza al massimo la connettività tra i nodi del territorio</a:t>
            </a:r>
          </a:p>
          <a:p>
            <a:pPr marL="0" indent="0">
              <a:buNone/>
            </a:pPr>
            <a:endParaRPr lang="it-IT" dirty="0"/>
          </a:p>
          <a:p>
            <a:pPr marL="514350" indent="-514350">
              <a:buAutoNum type="alphaLcParenR"/>
            </a:pPr>
            <a:endParaRPr lang="it-IT" dirty="0"/>
          </a:p>
          <a:p>
            <a:endParaRPr lang="it-IT" dirty="0"/>
          </a:p>
        </p:txBody>
      </p:sp>
    </p:spTree>
    <p:extLst>
      <p:ext uri="{BB962C8B-B14F-4D97-AF65-F5344CB8AC3E}">
        <p14:creationId xmlns:p14="http://schemas.microsoft.com/office/powerpoint/2010/main" val="2658310793"/>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1885</Words>
  <Application>Microsoft Office PowerPoint</Application>
  <PresentationFormat>Widescreen</PresentationFormat>
  <Paragraphs>189</Paragraphs>
  <Slides>36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Raleway</vt:lpstr>
      <vt:lpstr>ヒラギノ角ゴ Pro W3</vt:lpstr>
      <vt:lpstr>Tema di Office</vt:lpstr>
      <vt:lpstr>Geografia Politica ed Economica</vt:lpstr>
      <vt:lpstr>RETI DI TRASPORTO E DI COMUNICAZIONE</vt:lpstr>
      <vt:lpstr>RETI DI TRASPORTO E DI COMUNICAZIONE</vt:lpstr>
      <vt:lpstr>RETI DI TRASPORTO E DI COMUNICAZIONE</vt:lpstr>
      <vt:lpstr>RETI DI TRASPORTO E DI COMUNICAZIONE</vt:lpstr>
      <vt:lpstr>RETI DI TRASPORTO E DI COMUNICAZIONE</vt:lpstr>
      <vt:lpstr>Reti centralizzate, decentralizzate e distribuite</vt:lpstr>
      <vt:lpstr>RETI DI TRASPORTO </vt:lpstr>
      <vt:lpstr>RETI DI TRASPORTO </vt:lpstr>
      <vt:lpstr>RETI DI TRASPORTO </vt:lpstr>
      <vt:lpstr>RETI DI TRASPORTO </vt:lpstr>
      <vt:lpstr>MODELLO DI HOOVER</vt:lpstr>
      <vt:lpstr>Modello di Hoover</vt:lpstr>
      <vt:lpstr>MODELLO DI HOOVER</vt:lpstr>
      <vt:lpstr>INFRASTRUTTURE DI TRASPORTO NEI PVS</vt:lpstr>
      <vt:lpstr>MODELLO DI TAAFE, MORRIL E GOULD</vt:lpstr>
      <vt:lpstr>MODELLO DI TAAFE, MORRIL E GOULD</vt:lpstr>
      <vt:lpstr>FASI EVOLUTIVE DELLE RETI DI TRASPORTO</vt:lpstr>
      <vt:lpstr>Fasi evolutive delle reti di trasporto</vt:lpstr>
      <vt:lpstr>Territori, reti di trasporto e convergenza spazio-tempo</vt:lpstr>
      <vt:lpstr>Territori, reti di trasporto e convergenza spazio-tempo</vt:lpstr>
      <vt:lpstr>Internet e l’era delle informazioni e comunicazioni globali</vt:lpstr>
      <vt:lpstr>Internet e l’era delle informazioni e comunicazioni globali</vt:lpstr>
      <vt:lpstr>Internet e l’era delle informazioni e comunicazioni globali</vt:lpstr>
      <vt:lpstr>Internet e l’era delle informazioni e comunicazioni globali</vt:lpstr>
      <vt:lpstr>Internet e l’era delle informazioni e comunicazioni globali</vt:lpstr>
      <vt:lpstr>Internet e l’era delle informazioni e comunicazioni globali</vt:lpstr>
      <vt:lpstr>Internet e l’era delle informazioni e comunicazioni globali</vt:lpstr>
      <vt:lpstr>Internet e l’era delle informazioni e comunicazioni globali</vt:lpstr>
      <vt:lpstr>Internet e l’era delle informazioni e comunicazioni globali</vt:lpstr>
      <vt:lpstr>Presentazione standard di PowerPoint</vt:lpstr>
      <vt:lpstr>DIGITAL DIVIDE</vt:lpstr>
      <vt:lpstr>DIGITAL DIVIDE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alessandra.fermani@unimc.it</cp:lastModifiedBy>
  <cp:revision>11</cp:revision>
  <dcterms:created xsi:type="dcterms:W3CDTF">2020-04-25T16:23:21Z</dcterms:created>
  <dcterms:modified xsi:type="dcterms:W3CDTF">2023-04-20T12:31:45Z</dcterms:modified>
</cp:coreProperties>
</file>