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311" r:id="rId10"/>
    <p:sldId id="312" r:id="rId11"/>
    <p:sldId id="313" r:id="rId12"/>
    <p:sldId id="314" r:id="rId13"/>
    <p:sldId id="316" r:id="rId14"/>
    <p:sldId id="315" r:id="rId15"/>
    <p:sldId id="317" r:id="rId16"/>
    <p:sldId id="318" r:id="rId17"/>
    <p:sldId id="280" r:id="rId18"/>
    <p:sldId id="281" r:id="rId19"/>
    <p:sldId id="282" r:id="rId20"/>
    <p:sldId id="283" r:id="rId21"/>
    <p:sldId id="284" r:id="rId22"/>
    <p:sldId id="285" r:id="rId23"/>
    <p:sldId id="286" r:id="rId24"/>
    <p:sldId id="287" r:id="rId25"/>
    <p:sldId id="319" r:id="rId26"/>
    <p:sldId id="267" r:id="rId27"/>
    <p:sldId id="288" r:id="rId28"/>
    <p:sldId id="289" r:id="rId29"/>
    <p:sldId id="268" r:id="rId30"/>
    <p:sldId id="269" r:id="rId31"/>
    <p:sldId id="270" r:id="rId32"/>
    <p:sldId id="271" r:id="rId33"/>
    <p:sldId id="272" r:id="rId34"/>
    <p:sldId id="273" r:id="rId35"/>
    <p:sldId id="274" r:id="rId36"/>
    <p:sldId id="276" r:id="rId37"/>
    <p:sldId id="275" r:id="rId38"/>
    <p:sldId id="277" r:id="rId39"/>
    <p:sldId id="278" r:id="rId40"/>
    <p:sldId id="279" r:id="rId41"/>
    <p:sldId id="290" r:id="rId42"/>
    <p:sldId id="298" r:id="rId43"/>
    <p:sldId id="299" r:id="rId44"/>
    <p:sldId id="300" r:id="rId45"/>
    <p:sldId id="291" r:id="rId46"/>
    <p:sldId id="292" r:id="rId47"/>
    <p:sldId id="293" r:id="rId48"/>
    <p:sldId id="294" r:id="rId49"/>
    <p:sldId id="295" r:id="rId50"/>
    <p:sldId id="296" r:id="rId51"/>
    <p:sldId id="297" r:id="rId52"/>
    <p:sldId id="301" r:id="rId53"/>
    <p:sldId id="302" r:id="rId54"/>
    <p:sldId id="303" r:id="rId55"/>
    <p:sldId id="304" r:id="rId56"/>
    <p:sldId id="305" r:id="rId57"/>
    <p:sldId id="306" r:id="rId58"/>
    <p:sldId id="307" r:id="rId59"/>
    <p:sldId id="308" r:id="rId60"/>
    <p:sldId id="309" r:id="rId61"/>
    <p:sldId id="310" r:id="rId62"/>
    <p:sldId id="320" r:id="rId6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  <a:srgbClr val="007B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549"/>
    <p:restoredTop sz="94674"/>
  </p:normalViewPr>
  <p:slideViewPr>
    <p:cSldViewPr snapToGrid="0" snapToObjects="1">
      <p:cViewPr varScale="1">
        <p:scale>
          <a:sx n="59" d="100"/>
          <a:sy n="59" d="100"/>
        </p:scale>
        <p:origin x="56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601FA7F9-12DE-ED42-B12D-9953F30D0E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13218" y="3882452"/>
            <a:ext cx="8640580" cy="89941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Raleway" panose="020B0503030101060003" pitchFamily="34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sp>
        <p:nvSpPr>
          <p:cNvPr id="8" name="Titolo 7">
            <a:extLst>
              <a:ext uri="{FF2B5EF4-FFF2-40B4-BE49-F238E27FC236}">
                <a16:creationId xmlns:a16="http://schemas.microsoft.com/office/drawing/2014/main" id="{44F19C3A-61AF-6349-B009-01240C731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13218" y="2067586"/>
            <a:ext cx="7373141" cy="164276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594821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37F374C-0DD9-BF49-95E5-25DECDA15C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324303"/>
            <a:ext cx="2628900" cy="4852660"/>
          </a:xfrm>
        </p:spPr>
        <p:txBody>
          <a:bodyPr vert="eaVert"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26F6BA3-830C-4E4B-B489-7EACBE7E6C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324303"/>
            <a:ext cx="7734300" cy="4852660"/>
          </a:xfrm>
        </p:spPr>
        <p:txBody>
          <a:bodyPr vert="eaVert"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BAFAA6C-918C-5940-8D9D-8665E97EA3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03648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02/10/2024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AE58354-0C2D-474C-A379-E866638D8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03648"/>
            <a:ext cx="4114800" cy="365125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ACC8012-130C-4642-938C-A3F25DB1A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03648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7522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AB9A3-150C-4923-A0A1-0F1F2D787E3F}" type="datetimeFigureOut">
              <a:rPr lang="es-ES" smtClean="0"/>
              <a:pPr/>
              <a:t>02/10/2024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D7541-FE47-4045-83E2-F184A034E9AB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7917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AB9A3-150C-4923-A0A1-0F1F2D787E3F}" type="datetimeFigureOut">
              <a:rPr lang="es-ES" smtClean="0"/>
              <a:pPr/>
              <a:t>02/10/2024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D7541-FE47-4045-83E2-F184A034E9AB}" type="slidenum">
              <a:rPr lang="es-ES" smtClean="0"/>
              <a:pPr/>
              <a:t>‹#›</a:t>
            </a:fld>
            <a:endParaRPr lang="es-ES"/>
          </a:p>
        </p:txBody>
      </p:sp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28670"/>
            <a:ext cx="12192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>
            <a:spLocks noChangeArrowheads="1"/>
          </p:cNvSpPr>
          <p:nvPr userDrawn="1"/>
        </p:nvSpPr>
        <p:spPr bwMode="auto">
          <a:xfrm>
            <a:off x="0" y="0"/>
            <a:ext cx="12192000" cy="1066800"/>
          </a:xfrm>
          <a:prstGeom prst="rect">
            <a:avLst/>
          </a:prstGeom>
          <a:gradFill rotWithShape="0">
            <a:gsLst>
              <a:gs pos="100000">
                <a:schemeClr val="bg1">
                  <a:alpha val="46000"/>
                </a:schemeClr>
              </a:gs>
              <a:gs pos="100000">
                <a:srgbClr val="C0DAF9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sz="1800" dirty="0">
              <a:latin typeface="Arial" charset="0"/>
              <a:ea typeface="ヒラギノ角ゴ Pro W3" pitchFamily="-109" charset="-128"/>
              <a:cs typeface="+mn-cs"/>
            </a:endParaRPr>
          </a:p>
        </p:txBody>
      </p:sp>
      <p:sp>
        <p:nvSpPr>
          <p:cNvPr id="9" name="Rectangle 2"/>
          <p:cNvSpPr>
            <a:spLocks noChangeArrowheads="1"/>
          </p:cNvSpPr>
          <p:nvPr userDrawn="1"/>
        </p:nvSpPr>
        <p:spPr bwMode="auto">
          <a:xfrm>
            <a:off x="0" y="1214422"/>
            <a:ext cx="12192000" cy="5643578"/>
          </a:xfrm>
          <a:prstGeom prst="rect">
            <a:avLst/>
          </a:prstGeom>
          <a:gradFill rotWithShape="0">
            <a:gsLst>
              <a:gs pos="26000">
                <a:schemeClr val="bg1">
                  <a:alpha val="3000"/>
                </a:schemeClr>
              </a:gs>
              <a:gs pos="100000">
                <a:srgbClr val="C0DAF9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sz="1800" dirty="0">
              <a:latin typeface="Arial" charset="0"/>
              <a:ea typeface="ヒラギノ角ゴ Pro W3" pitchFamily="-109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776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C81AEC-CBEF-2349-ADAC-694AAB045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4735"/>
            <a:ext cx="10515600" cy="183426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BB61BBD-DC46-DC48-BE46-C1396EF78A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687581"/>
            <a:ext cx="10515600" cy="240207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071D491-8608-674A-9D82-578950F9B44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50944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02/10/2024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C481B03-386C-684E-ABCE-7478D809A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50944"/>
            <a:ext cx="4114800" cy="365125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870F3AB-3307-1746-99C6-48544C9E4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50944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6547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C8475D-7526-E046-B96C-CF5DF57F4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80152"/>
            <a:ext cx="10515600" cy="869924"/>
          </a:xfr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0AC8C8B-C1F5-AC4D-B6FC-E61B03DDDC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774731"/>
            <a:ext cx="5181600" cy="3402232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B27E3DD-D9BF-CE4E-A799-838C5ADCE1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774731"/>
            <a:ext cx="5181600" cy="340223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0CAE719-FFFB-D44F-B925-7437D686A5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03648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02/10/2024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24A362F-97FF-0540-8CA1-5C15FA646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03648"/>
            <a:ext cx="41148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6B03FB6-9D21-5F46-890A-673BF11E8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03648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8714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7F380A-2025-104F-A50B-E2571587C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382151"/>
            <a:ext cx="10515600" cy="1325563"/>
          </a:xfr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6C35060-75A4-C342-8D8B-7789D2516F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1246" y="298326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2D176E5-CE4C-5447-AF7A-B538C7CEC3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21246" y="4082735"/>
            <a:ext cx="5157787" cy="2106927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7EDEF16-CD2C-074D-B271-F44F76B81F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3658" y="298326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EF1E8DE2-0079-7B44-8428-4F5C17CD34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46812" y="4097968"/>
            <a:ext cx="5183188" cy="2091694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8180FAC4-A06E-E94C-9A76-C2F1B703F4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03648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02/10/2024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3A91576-A15A-BD44-99BB-0DAEA976A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03648"/>
            <a:ext cx="41148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2F55F22-26BF-654B-ADC0-629A5D21C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03648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4459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33DCF1-0C08-4D46-A818-6EB683D07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86073"/>
            <a:ext cx="10515600" cy="869924"/>
          </a:xfr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01F6FA8-F741-4849-AA76-B2B5B78B390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03648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02/10/2024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7A95D4B-7BC6-E34D-943A-845FF13F4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03648"/>
            <a:ext cx="41148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116E4EF-52DB-B947-B7C2-B64EE8F45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03648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9449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CE94AE3-42D6-6344-8967-D8452263BCD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35179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02/10/2024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0B20478-C96F-1C45-9765-C56796426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35179"/>
            <a:ext cx="41148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D729070-1FA0-4B46-A8F3-24662683E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35179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95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BC81D9-F22F-5C4B-AC68-E136786E2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58115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3237EEC-3180-F041-864E-B2C0221B9C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581150"/>
            <a:ext cx="6172200" cy="42799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A3B782C-0DCD-A94D-B620-362DA760D2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429000"/>
            <a:ext cx="3932237" cy="24399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05E2638-156C-8740-A1F7-DF4182D995F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35180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02/10/2024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4304A7F-EDD3-4440-9E86-57D8D8ACF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35180"/>
            <a:ext cx="41148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A914550-14E8-8841-8CAB-D367CCCF8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35180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2223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CF315C-0734-014E-AB37-D7E823E86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340069"/>
            <a:ext cx="3932237" cy="208893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BDBD5771-BB4A-3B49-BCE4-3B550D0E3F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340068"/>
            <a:ext cx="6172200" cy="452098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D1FDF3B-475F-D249-AC54-9ADF90E4E6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8589" y="3657600"/>
            <a:ext cx="3932237" cy="22034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0E3BD24-40F9-0C4D-B4D3-099578C1C2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35179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02/10/2024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21102C4-CB9D-9843-AB20-9C84D5281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35179"/>
            <a:ext cx="41148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4D8800B-7444-DA47-A26C-BCA483939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35179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4762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1E532E-34DC-0441-ACE7-10BF804CE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44184"/>
            <a:ext cx="10515600" cy="1146208"/>
          </a:xfr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DC7C49F-A357-A54B-911E-C61D595797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2569779"/>
            <a:ext cx="10515600" cy="3607184"/>
          </a:xfrm>
        </p:spPr>
        <p:txBody>
          <a:bodyPr vert="eaVert"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8E0899B-5F07-4144-9F69-AE008DCED1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19414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02/10/2024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9640A71-5027-1B40-BDC4-26798F939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19414"/>
            <a:ext cx="41148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36504EA-2BB4-574D-BE45-BBD2A8F53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19414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0454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62A5B01-81DF-F94E-93C7-559EE94CF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44184"/>
            <a:ext cx="10515600" cy="8699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DAF2986-DE06-DE4C-9395-E031CB3878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293495"/>
            <a:ext cx="10515600" cy="38834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0E76108-1715-774E-90C6-BAF7F529E9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Raleway" panose="020B0503030101060003" pitchFamily="34" charset="77"/>
              </a:defRPr>
            </a:lvl1pPr>
          </a:lstStyle>
          <a:p>
            <a:fld id="{A3750EE6-F4FC-E84C-AF13-5CDD6CE7CC66}" type="datetimeFigureOut">
              <a:rPr lang="it-IT" smtClean="0"/>
              <a:pPr/>
              <a:t>02/10/2024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C93133D-901F-F041-8BF9-04104E663D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Raleway" panose="020B0503030101060003" pitchFamily="34" charset="77"/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5EA247-C9B6-7947-BF94-5DF875E42C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Raleway" panose="020B0503030101060003" pitchFamily="34" charset="77"/>
              </a:defRPr>
            </a:lvl1pPr>
          </a:lstStyle>
          <a:p>
            <a:fld id="{521F8777-1489-2D4A-93C2-4300528E9CD9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7590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007BB6"/>
          </a:solidFill>
          <a:latin typeface="Raleway" panose="020B0503030101060003" pitchFamily="34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aleway" panose="020B0503030101060003" pitchFamily="34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aleway" panose="020B0503030101060003" pitchFamily="34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aleway" panose="020B0503030101060003" pitchFamily="34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aleway" panose="020B0503030101060003" pitchFamily="34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aleway" panose="020B0503030101060003" pitchFamily="34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70C1307-183D-CB4E-83E4-965CAC12A2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13220" y="2027549"/>
            <a:ext cx="8640580" cy="1482413"/>
          </a:xfrm>
        </p:spPr>
        <p:txBody>
          <a:bodyPr/>
          <a:lstStyle/>
          <a:p>
            <a:r>
              <a:rPr lang="it-IT" dirty="0"/>
              <a:t>GEOGRAFIA POLITICA ED ECONOMICA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43ECAB6-6677-A34F-A194-030954E4B7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PROF.SSA SIMONA EPASTO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259569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5987B59-1875-4084-9FF7-FFDD9B1CB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 POLITICA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6C2B98-3219-48B1-B7D8-B6DDC995A2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2114108"/>
            <a:ext cx="8229600" cy="4743892"/>
          </a:xfrm>
        </p:spPr>
        <p:txBody>
          <a:bodyPr>
            <a:normAutofit lnSpcReduction="10000"/>
          </a:bodyPr>
          <a:lstStyle/>
          <a:p>
            <a:pPr algn="l"/>
            <a:r>
              <a:rPr lang="it-IT" dirty="0"/>
              <a:t>Una delle principali articolazioni disciplinari della Geografia</a:t>
            </a:r>
          </a:p>
          <a:p>
            <a:pPr algn="l"/>
            <a:r>
              <a:rPr lang="it-IT" dirty="0"/>
              <a:t>Negli ultimi anni ha conosciuto </a:t>
            </a:r>
            <a:r>
              <a:rPr lang="it-IT" dirty="0">
                <a:solidFill>
                  <a:srgbClr val="3BE563"/>
                </a:solidFill>
              </a:rPr>
              <a:t>evoluzioni </a:t>
            </a:r>
            <a:r>
              <a:rPr lang="it-IT" dirty="0"/>
              <a:t>particolarmente interessanti nel dibattito internazionale</a:t>
            </a:r>
          </a:p>
          <a:p>
            <a:pPr algn="l"/>
            <a:r>
              <a:rPr lang="it-IT" dirty="0"/>
              <a:t>Dialogo interessante con altre discipline: Antropologia culturale, Economia, Sociologia, Scienza politica, Relazioni internazionali</a:t>
            </a:r>
          </a:p>
          <a:p>
            <a:pPr algn="l"/>
            <a:r>
              <a:rPr lang="it-IT" dirty="0"/>
              <a:t>Tradizionali distinzioni tra diverse Geografie specialistiche (politica, economica, urbana, regionale, sociale, culturale): sempre meno convincenti (JOE PAINTER-ALEX JEFFREY)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356831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5987B59-1875-4084-9FF7-FFDD9B1CB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 POLITICA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6C2B98-3219-48B1-B7D8-B6DDC995A2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8095" y="1993186"/>
            <a:ext cx="10880332" cy="4325421"/>
          </a:xfrm>
        </p:spPr>
        <p:txBody>
          <a:bodyPr>
            <a:normAutofit/>
          </a:bodyPr>
          <a:lstStyle/>
          <a:p>
            <a:pPr algn="l"/>
            <a:r>
              <a:rPr lang="it-IT" dirty="0"/>
              <a:t>Complessità mondo contemporaneo e forme che assume mutamento = richiedono di saper connettere i diversi sguardi specialistici in una interpretazione geografica che metta al centro il </a:t>
            </a:r>
            <a:r>
              <a:rPr lang="it-IT" dirty="0">
                <a:solidFill>
                  <a:srgbClr val="FF33CC"/>
                </a:solidFill>
              </a:rPr>
              <a:t>RAPPORTO TRA POLITICA E GEOGRAFIA</a:t>
            </a:r>
          </a:p>
          <a:p>
            <a:pPr algn="l"/>
            <a:r>
              <a:rPr lang="it-IT" dirty="0"/>
              <a:t>Cambia il mondo- cambia il modo di guardarlo</a:t>
            </a:r>
          </a:p>
          <a:p>
            <a:pPr algn="l"/>
            <a:r>
              <a:rPr lang="it-IT" dirty="0"/>
              <a:t>Sguardo alla evoluzione della riflessione e della ricerca geografica nel dibattito internazionale</a:t>
            </a:r>
          </a:p>
          <a:p>
            <a:pPr algn="l"/>
            <a:r>
              <a:rPr lang="it-IT" dirty="0"/>
              <a:t>Lettura aggiornata approcci e dibattito disciplinare della complessa </a:t>
            </a:r>
            <a:r>
              <a:rPr lang="it-IT" dirty="0">
                <a:solidFill>
                  <a:srgbClr val="7030A0"/>
                </a:solidFill>
              </a:rPr>
              <a:t>RELAZIONE TRA GEOGRAFIA E POLITICA: rivisitazione dei tradizionali temi della Geografia Politica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019795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5987B59-1875-4084-9FF7-FFDD9B1CB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 POLITICA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6C2B98-3219-48B1-B7D8-B6DDC995A2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2114108"/>
            <a:ext cx="8229600" cy="474389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dirty="0"/>
              <a:t>Accanto ai temi tradizionali:</a:t>
            </a:r>
          </a:p>
          <a:p>
            <a:pPr>
              <a:buFontTx/>
              <a:buChar char="-"/>
            </a:pPr>
            <a:r>
              <a:rPr lang="it-IT" dirty="0"/>
              <a:t>Stato</a:t>
            </a:r>
          </a:p>
          <a:p>
            <a:pPr>
              <a:buFontTx/>
              <a:buChar char="-"/>
            </a:pPr>
            <a:r>
              <a:rPr lang="it-IT" dirty="0"/>
              <a:t>Confini</a:t>
            </a:r>
          </a:p>
          <a:p>
            <a:pPr>
              <a:buFontTx/>
              <a:buChar char="-"/>
            </a:pPr>
            <a:r>
              <a:rPr lang="it-IT" dirty="0"/>
              <a:t>Nazionalismo</a:t>
            </a:r>
          </a:p>
          <a:p>
            <a:pPr>
              <a:buFontTx/>
              <a:buChar char="-"/>
            </a:pPr>
            <a:r>
              <a:rPr lang="it-IT" dirty="0"/>
              <a:t>Geopolitica</a:t>
            </a:r>
          </a:p>
          <a:p>
            <a:pPr>
              <a:buFontTx/>
              <a:buChar char="-"/>
            </a:pPr>
            <a:r>
              <a:rPr lang="it-IT" dirty="0"/>
              <a:t>Regionalismo </a:t>
            </a:r>
          </a:p>
          <a:p>
            <a:pPr marL="0" indent="0">
              <a:buNone/>
            </a:pPr>
            <a:r>
              <a:rPr lang="it-IT" dirty="0"/>
              <a:t>Altri temi di grande attualità:</a:t>
            </a:r>
          </a:p>
          <a:p>
            <a:pPr>
              <a:buFontTx/>
              <a:buChar char="-"/>
            </a:pPr>
            <a:r>
              <a:rPr lang="it-IT" dirty="0">
                <a:solidFill>
                  <a:srgbClr val="FF33CC"/>
                </a:solidFill>
              </a:rPr>
              <a:t>Partecipazione politica</a:t>
            </a:r>
          </a:p>
          <a:p>
            <a:pPr>
              <a:buFontTx/>
              <a:buChar char="-"/>
            </a:pPr>
            <a:r>
              <a:rPr lang="it-IT" dirty="0">
                <a:solidFill>
                  <a:srgbClr val="FF33CC"/>
                </a:solidFill>
              </a:rPr>
              <a:t>Democrazia, cittadinanza ed elezioni</a:t>
            </a:r>
          </a:p>
          <a:p>
            <a:pPr>
              <a:buFontTx/>
              <a:buChar char="-"/>
            </a:pPr>
            <a:r>
              <a:rPr lang="it-IT" dirty="0">
                <a:solidFill>
                  <a:srgbClr val="FF33CC"/>
                </a:solidFill>
              </a:rPr>
              <a:t>Nuove politiche urbane</a:t>
            </a:r>
          </a:p>
          <a:p>
            <a:pPr>
              <a:buFontTx/>
              <a:buChar char="-"/>
            </a:pPr>
            <a:r>
              <a:rPr lang="it-IT" dirty="0">
                <a:solidFill>
                  <a:srgbClr val="FF33CC"/>
                </a:solidFill>
              </a:rPr>
              <a:t>Ruolo movimenti sociali nella ridefinizione delle relazioni Stato-società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950236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5987B59-1875-4084-9FF7-FFDD9B1CB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 ECONOMICA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6C2B98-3219-48B1-B7D8-B6DDC995A2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5222" y="2034283"/>
            <a:ext cx="10515600" cy="4613098"/>
          </a:xfrm>
        </p:spPr>
        <p:txBody>
          <a:bodyPr>
            <a:normAutofit fontScale="92500" lnSpcReduction="10000"/>
          </a:bodyPr>
          <a:lstStyle/>
          <a:p>
            <a:r>
              <a:rPr lang="it-IT" dirty="0"/>
              <a:t>Studio dei meccanismi attraverso i quali i fattori naturali e spaziali si combinano con </a:t>
            </a:r>
            <a:r>
              <a:rPr lang="it-IT" u="sng" dirty="0"/>
              <a:t>le attività economiche </a:t>
            </a:r>
            <a:r>
              <a:rPr lang="it-IT" dirty="0"/>
              <a:t>all’interno di un’area geografica</a:t>
            </a:r>
          </a:p>
          <a:p>
            <a:r>
              <a:rPr lang="it-IT" dirty="0"/>
              <a:t>Toschi: Scienza che ha per oggetto i fenomeni economici in quanto differenziati e distribuiti sulla superficie terrestre</a:t>
            </a:r>
          </a:p>
          <a:p>
            <a:r>
              <a:rPr lang="it-IT" dirty="0"/>
              <a:t>Studio sistematico dell’organizzazione spaziale e della localizzazione dell’attività economica</a:t>
            </a:r>
          </a:p>
          <a:p>
            <a:r>
              <a:rPr lang="it-IT" dirty="0"/>
              <a:t>Lo spazio geografico non è una «cosa» ma un insieme di relazioni alcune delle quali riguardano </a:t>
            </a:r>
            <a:r>
              <a:rPr lang="it-IT" dirty="0">
                <a:solidFill>
                  <a:srgbClr val="3BE563"/>
                </a:solidFill>
              </a:rPr>
              <a:t>l’economia </a:t>
            </a:r>
            <a:r>
              <a:rPr lang="it-IT" dirty="0"/>
              <a:t>e consentono di capire il suo funzionamento alle diverse scale geografiche, in relazione alle diverse forme di organizzazione territoriale.</a:t>
            </a:r>
          </a:p>
          <a:p>
            <a:pPr marL="0" indent="0">
              <a:buNone/>
            </a:pPr>
            <a:r>
              <a:rPr lang="it-IT" dirty="0"/>
              <a:t> </a:t>
            </a:r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419986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5987B59-1875-4084-9FF7-FFDD9B1CB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 ECONOMICA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6C2B98-3219-48B1-B7D8-B6DDC995A2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2351" y="2114108"/>
            <a:ext cx="10243334" cy="4276418"/>
          </a:xfrm>
        </p:spPr>
        <p:txBody>
          <a:bodyPr>
            <a:normAutofit fontScale="85000" lnSpcReduction="20000"/>
          </a:bodyPr>
          <a:lstStyle/>
          <a:p>
            <a:r>
              <a:rPr lang="it-IT" dirty="0">
                <a:solidFill>
                  <a:srgbClr val="3BE563"/>
                </a:solidFill>
              </a:rPr>
              <a:t>Oggetto della Geografia Economica: </a:t>
            </a:r>
          </a:p>
          <a:p>
            <a:pPr marL="0" indent="0">
              <a:buNone/>
            </a:pPr>
            <a:endParaRPr lang="it-IT" dirty="0">
              <a:solidFill>
                <a:srgbClr val="3BE563"/>
              </a:solidFill>
            </a:endParaRPr>
          </a:p>
          <a:p>
            <a:pPr algn="l">
              <a:buFontTx/>
              <a:buChar char="-"/>
            </a:pPr>
            <a:r>
              <a:rPr lang="it-IT" dirty="0"/>
              <a:t>Ruolo che il territorio svolge nella economia</a:t>
            </a:r>
          </a:p>
          <a:p>
            <a:pPr algn="l">
              <a:buFontTx/>
              <a:buChar char="-"/>
            </a:pPr>
            <a:r>
              <a:rPr lang="it-IT" dirty="0"/>
              <a:t>Studio dei diversi tipi di aggregazioni territoriali creati dalla combinazione delle relazioni spaziali (Regioni Economiche)</a:t>
            </a:r>
          </a:p>
          <a:p>
            <a:pPr algn="l">
              <a:buFontTx/>
              <a:buChar char="-"/>
            </a:pPr>
            <a:r>
              <a:rPr lang="it-IT" dirty="0"/>
              <a:t>Studio degli elementi fondamentali  dell’analisi spaziale (localizzazione, competitività, modelli e settori produttivi, globalizzazione, internazionalizzazione, commercio internazionale ecc..)</a:t>
            </a:r>
          </a:p>
          <a:p>
            <a:pPr algn="l">
              <a:buFontTx/>
              <a:buChar char="-"/>
            </a:pPr>
            <a:r>
              <a:rPr lang="it-IT" dirty="0"/>
              <a:t>Sviluppo</a:t>
            </a:r>
          </a:p>
          <a:p>
            <a:pPr algn="l">
              <a:buFontTx/>
              <a:buChar char="-"/>
            </a:pPr>
            <a:r>
              <a:rPr lang="it-IT" dirty="0"/>
              <a:t>Sostenibilità</a:t>
            </a:r>
            <a:endParaRPr lang="it-IT" dirty="0">
              <a:solidFill>
                <a:srgbClr val="3BE563"/>
              </a:solidFill>
            </a:endParaRPr>
          </a:p>
          <a:p>
            <a:pPr marL="0" indent="0">
              <a:buNone/>
            </a:pPr>
            <a:r>
              <a:rPr lang="it-IT" dirty="0"/>
              <a:t> </a:t>
            </a:r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930255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E132D70-5ACB-484B-B3F6-833466E2A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Correnti di pensiero ed evoluzione del pensiero geografico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EA0B48B-1F55-4948-87F5-961051654CF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algn="l">
              <a:buFontTx/>
              <a:buChar char="-"/>
            </a:pPr>
            <a:r>
              <a:rPr lang="it-IT" dirty="0"/>
              <a:t>DETERMINISMO AMBIENTALE</a:t>
            </a:r>
          </a:p>
          <a:p>
            <a:pPr algn="l">
              <a:buFontTx/>
              <a:buChar char="-"/>
            </a:pPr>
            <a:r>
              <a:rPr lang="it-IT" dirty="0"/>
              <a:t>POSSIBILISMO GEOGRAFICO</a:t>
            </a:r>
          </a:p>
          <a:p>
            <a:pPr algn="l">
              <a:buFontTx/>
              <a:buChar char="-"/>
            </a:pPr>
            <a:r>
              <a:rPr lang="it-IT" dirty="0"/>
              <a:t>VOLONTARISMO</a:t>
            </a:r>
          </a:p>
          <a:p>
            <a:pPr algn="l">
              <a:buFontTx/>
              <a:buChar char="-"/>
            </a:pPr>
            <a:r>
              <a:rPr lang="it-IT" dirty="0"/>
              <a:t>FUNZIONALISMO</a:t>
            </a:r>
          </a:p>
          <a:p>
            <a:pPr algn="l">
              <a:buFontTx/>
              <a:buChar char="-"/>
            </a:pPr>
            <a:r>
              <a:rPr lang="it-IT" dirty="0"/>
              <a:t>RIVOLUZIONE QUANTITATIVA E NEW GEOGRAPHY</a:t>
            </a:r>
          </a:p>
          <a:p>
            <a:endParaRPr lang="it-IT" dirty="0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903C36A-D3A9-4D5D-AC25-FE5547AFE73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algn="l">
              <a:buFontTx/>
              <a:buChar char="-"/>
            </a:pPr>
            <a:r>
              <a:rPr lang="it-IT" dirty="0"/>
              <a:t>GEOGRAFIA MARXISTA</a:t>
            </a:r>
          </a:p>
          <a:p>
            <a:pPr algn="l">
              <a:buFontTx/>
              <a:buChar char="-"/>
            </a:pPr>
            <a:r>
              <a:rPr lang="it-IT" dirty="0"/>
              <a:t>GEOGRAFIA DELLA PERCEZIONE</a:t>
            </a:r>
          </a:p>
          <a:p>
            <a:pPr algn="l">
              <a:buFontTx/>
              <a:buChar char="-"/>
            </a:pPr>
            <a:r>
              <a:rPr lang="it-IT" dirty="0"/>
              <a:t>GEOGRAFIA POST-MODERNA</a:t>
            </a:r>
          </a:p>
          <a:p>
            <a:pPr algn="l">
              <a:buFontTx/>
              <a:buChar char="-"/>
            </a:pPr>
            <a:r>
              <a:rPr lang="it-IT" dirty="0"/>
              <a:t>GEOGRAFIA AMBIENTALE E SVILUPPO SOSTENIBILE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563354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43C952-0FD3-4936-AE25-2FF9B6554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DETERMINISMO AMBIENTALE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23CA1F4-67E7-4E75-B8AB-7318798402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/>
            <a:r>
              <a:rPr lang="it-IT" dirty="0"/>
              <a:t>I caratteri ed i comportamenti umani sono </a:t>
            </a:r>
            <a:r>
              <a:rPr lang="it-IT" dirty="0">
                <a:solidFill>
                  <a:schemeClr val="accent6">
                    <a:lumMod val="75000"/>
                  </a:schemeClr>
                </a:solidFill>
              </a:rPr>
              <a:t>determinati </a:t>
            </a:r>
            <a:r>
              <a:rPr lang="it-IT" dirty="0"/>
              <a:t>(condizionati) dall’ambiente naturale</a:t>
            </a:r>
          </a:p>
          <a:p>
            <a:pPr algn="l"/>
            <a:r>
              <a:rPr lang="it-IT" dirty="0"/>
              <a:t>L’uomo viene considerato come </a:t>
            </a:r>
            <a:r>
              <a:rPr lang="it-IT" dirty="0">
                <a:solidFill>
                  <a:srgbClr val="7030A0"/>
                </a:solidFill>
              </a:rPr>
              <a:t>elemento passivo</a:t>
            </a:r>
            <a:r>
              <a:rPr lang="it-IT" dirty="0"/>
              <a:t>, impotente nei confronti della natura</a:t>
            </a:r>
          </a:p>
          <a:p>
            <a:pPr algn="l"/>
            <a:r>
              <a:rPr lang="it-IT" dirty="0"/>
              <a:t>Rapporto fra ambiente e uomo visto in senso </a:t>
            </a:r>
            <a:r>
              <a:rPr lang="it-IT" dirty="0">
                <a:solidFill>
                  <a:srgbClr val="92D050"/>
                </a:solidFill>
              </a:rPr>
              <a:t>unidirezionale</a:t>
            </a:r>
          </a:p>
          <a:p>
            <a:pPr algn="l"/>
            <a:r>
              <a:rPr lang="it-IT" dirty="0"/>
              <a:t>Influsso filosofia positivista</a:t>
            </a:r>
          </a:p>
          <a:p>
            <a:pPr algn="l"/>
            <a:r>
              <a:rPr lang="it-IT" dirty="0"/>
              <a:t>Paradigma positivista = sistema uomo-natura</a:t>
            </a:r>
          </a:p>
          <a:p>
            <a:pPr algn="l"/>
            <a:r>
              <a:rPr lang="it-IT" dirty="0">
                <a:solidFill>
                  <a:srgbClr val="FF0000"/>
                </a:solidFill>
              </a:rPr>
              <a:t>Concezione darwiniana</a:t>
            </a:r>
          </a:p>
          <a:p>
            <a:pPr algn="l"/>
            <a:r>
              <a:rPr lang="it-IT" dirty="0"/>
              <a:t>Ritter, Ratzel, von Humboldt, in Italia Dalla Vedova</a:t>
            </a:r>
          </a:p>
          <a:p>
            <a:pPr algn="l"/>
            <a:r>
              <a:rPr lang="it-IT" dirty="0">
                <a:solidFill>
                  <a:srgbClr val="00B0F0"/>
                </a:solidFill>
              </a:rPr>
              <a:t>Scienze naturali </a:t>
            </a:r>
            <a:r>
              <a:rPr lang="it-IT" dirty="0"/>
              <a:t>alla base della conoscenza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039758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9F266E-DA70-4528-A2D4-CE40038E9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FRIEDRICH RATZEL (1844-1904)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99BCD1C-F595-4129-9D91-A5DE820731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Con lui la nascita della moderna Geografia Politica </a:t>
            </a:r>
          </a:p>
          <a:p>
            <a:r>
              <a:rPr lang="it-IT" dirty="0"/>
              <a:t>Determinismo</a:t>
            </a:r>
          </a:p>
          <a:p>
            <a:r>
              <a:rPr lang="it-IT" i="1" dirty="0">
                <a:solidFill>
                  <a:srgbClr val="00B0F0"/>
                </a:solidFill>
                <a:effectLst/>
              </a:rPr>
              <a:t>Politische Geographie</a:t>
            </a:r>
            <a:r>
              <a:rPr lang="it-IT" dirty="0">
                <a:solidFill>
                  <a:srgbClr val="00B0F0"/>
                </a:solidFill>
                <a:effectLst/>
              </a:rPr>
              <a:t> - Geografia politica, del 1897</a:t>
            </a:r>
          </a:p>
          <a:p>
            <a:r>
              <a:rPr lang="it-IT" dirty="0">
                <a:solidFill>
                  <a:srgbClr val="FF33CC"/>
                </a:solidFill>
                <a:effectLst/>
              </a:rPr>
              <a:t>Principio di base</a:t>
            </a:r>
            <a:r>
              <a:rPr lang="it-IT" dirty="0">
                <a:effectLst/>
              </a:rPr>
              <a:t>: la G.P. deve fondare il suo metodo e le sue norme sullo spazio terrestre, perché lo Stato è sì una creazione umana ma aderisce intimamente al territorio</a:t>
            </a:r>
          </a:p>
          <a:p>
            <a:r>
              <a:rPr lang="it-IT" dirty="0">
                <a:solidFill>
                  <a:srgbClr val="92D050"/>
                </a:solidFill>
                <a:effectLst/>
              </a:rPr>
              <a:t>Nascita, crescita e sviluppo degli STATI </a:t>
            </a:r>
            <a:r>
              <a:rPr lang="it-IT" dirty="0">
                <a:effectLst/>
              </a:rPr>
              <a:t>non dipendono tanto dalla volontà degli uomini, ma sono determinati dalle condizioni dell’ambiente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328701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9F266E-DA70-4528-A2D4-CE40038E9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FRIEDRICH RATZEL (1844-1904)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99BCD1C-F595-4129-9D91-A5DE820731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5116" y="2024008"/>
            <a:ext cx="10958245" cy="4717359"/>
          </a:xfrm>
        </p:spPr>
        <p:txBody>
          <a:bodyPr>
            <a:normAutofit lnSpcReduction="10000"/>
          </a:bodyPr>
          <a:lstStyle/>
          <a:p>
            <a:pPr algn="l"/>
            <a:r>
              <a:rPr lang="it-IT" dirty="0">
                <a:solidFill>
                  <a:srgbClr val="00B050"/>
                </a:solidFill>
              </a:rPr>
              <a:t>STATO: Organismo biologico </a:t>
            </a:r>
            <a:r>
              <a:rPr lang="it-IT" dirty="0"/>
              <a:t>che cresce, si sviluppa, matura, invecchia e muore</a:t>
            </a:r>
          </a:p>
          <a:p>
            <a:pPr algn="l"/>
            <a:r>
              <a:rPr lang="it-IT" dirty="0"/>
              <a:t>Trinomio spazio-posizione-dinamica (accento sull’ultima = crea premesse per lo sviluppo della G.P.</a:t>
            </a:r>
          </a:p>
          <a:p>
            <a:pPr algn="l"/>
            <a:r>
              <a:rPr lang="it-IT" dirty="0">
                <a:solidFill>
                  <a:srgbClr val="FF33CC"/>
                </a:solidFill>
              </a:rPr>
              <a:t>LEGGI DI SVILUPPO DEGLI STATI: </a:t>
            </a:r>
            <a:r>
              <a:rPr lang="it-IT" dirty="0"/>
              <a:t>lo STATO tende ad espandersi e a conquistare nuove terre, avvalendosi dello sviluppo sociale, economico e della religione come elementi unificanti</a:t>
            </a:r>
          </a:p>
          <a:p>
            <a:endParaRPr lang="it-IT" dirty="0">
              <a:solidFill>
                <a:srgbClr val="FF33CC"/>
              </a:solidFill>
            </a:endParaRPr>
          </a:p>
          <a:p>
            <a:pPr marL="0" indent="0">
              <a:buNone/>
            </a:pPr>
            <a:r>
              <a:rPr lang="it-IT" dirty="0"/>
              <a:t>Maggiore spazio = migliori condizioni di vita = processo di espansione</a:t>
            </a:r>
          </a:p>
        </p:txBody>
      </p:sp>
      <p:sp>
        <p:nvSpPr>
          <p:cNvPr id="4" name="Freccia in giù 3">
            <a:extLst>
              <a:ext uri="{FF2B5EF4-FFF2-40B4-BE49-F238E27FC236}">
                <a16:creationId xmlns:a16="http://schemas.microsoft.com/office/drawing/2014/main" id="{C69C1D3B-9A43-4988-B3E1-BE521B44FBDF}"/>
              </a:ext>
            </a:extLst>
          </p:cNvPr>
          <p:cNvSpPr/>
          <p:nvPr/>
        </p:nvSpPr>
        <p:spPr>
          <a:xfrm flipH="1">
            <a:off x="5303913" y="4967457"/>
            <a:ext cx="288032" cy="36004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05212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9F266E-DA70-4528-A2D4-CE40038E9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FRIEDRICH RATZEL (1844-1904)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99BCD1C-F595-4129-9D91-A5DE820731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571" y="2114108"/>
            <a:ext cx="10330543" cy="410163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it-IT" dirty="0">
                <a:solidFill>
                  <a:srgbClr val="7030A0"/>
                </a:solidFill>
              </a:rPr>
              <a:t>FATTORI DETERMINANTI: </a:t>
            </a:r>
          </a:p>
          <a:p>
            <a:pPr marL="514350" indent="-514350">
              <a:buAutoNum type="arabicParenR"/>
            </a:pPr>
            <a:r>
              <a:rPr lang="it-IT" dirty="0"/>
              <a:t>Commercio e traffici</a:t>
            </a:r>
          </a:p>
          <a:p>
            <a:pPr marL="514350" indent="-514350">
              <a:buAutoNum type="arabicParenR"/>
            </a:pPr>
            <a:r>
              <a:rPr lang="it-IT" dirty="0"/>
              <a:t>Crescita popolazione</a:t>
            </a:r>
          </a:p>
          <a:p>
            <a:pPr marL="514350" indent="-514350">
              <a:buAutoNum type="arabicParenR"/>
            </a:pPr>
            <a:r>
              <a:rPr lang="it-IT" dirty="0"/>
              <a:t>Sentimento nazionale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Visione organicistica del rapporto indissolubile tra struttura politica e popolazione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Su questi concetti pubblica </a:t>
            </a:r>
            <a:r>
              <a:rPr lang="it-IT" dirty="0">
                <a:solidFill>
                  <a:srgbClr val="3BE563"/>
                </a:solidFill>
              </a:rPr>
              <a:t>POLITISCHE GEOGRAPHIE: 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Tra le Sezioni: 1) Stato e suolo; 2) Movimento storico e sviluppo degli Stati; 3) Leggi fondamentali dello sviluppo spaziale degli Stati; 4) Posizione, spazio, confini.</a:t>
            </a:r>
            <a:endParaRPr lang="it-IT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8328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Presentazione del corso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GEOGRAFIA POLITICA ED ECONOMICA (L-36 8 CFU)</a:t>
            </a:r>
          </a:p>
          <a:p>
            <a:endParaRPr lang="it-IT" dirty="0"/>
          </a:p>
          <a:p>
            <a:r>
              <a:rPr lang="it-IT" dirty="0"/>
              <a:t>GEOGRAFIA ECONOMICO-POLITICA (L-11 6cfu)</a:t>
            </a:r>
          </a:p>
          <a:p>
            <a:endParaRPr lang="it-IT" dirty="0"/>
          </a:p>
          <a:p>
            <a:endParaRPr lang="it-IT" dirty="0"/>
          </a:p>
          <a:p>
            <a:r>
              <a:rPr lang="it-IT" dirty="0"/>
              <a:t>GEOGRAFIA POLITICA ED ECONOMICA (L-18 6 CFU)</a:t>
            </a:r>
            <a:endParaRPr lang="es-E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9F266E-DA70-4528-A2D4-CE40038E9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FRIEDRICH RATZEL (1844-1904)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99BCD1C-F595-4129-9D91-A5DE820731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7416" y="2280862"/>
            <a:ext cx="10326384" cy="44439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>
                <a:effectLst/>
              </a:rPr>
              <a:t>Lo Stato immaginato da Ratzel è </a:t>
            </a:r>
            <a:r>
              <a:rPr lang="it-IT" dirty="0">
                <a:solidFill>
                  <a:srgbClr val="00FFFF"/>
                </a:solidFill>
                <a:effectLst/>
              </a:rPr>
              <a:t>organico, ma è anche un’entità spirituale e morale.</a:t>
            </a:r>
            <a:r>
              <a:rPr lang="it-IT" dirty="0">
                <a:effectLst/>
              </a:rPr>
              <a:t> </a:t>
            </a:r>
          </a:p>
          <a:p>
            <a:pPr marL="0" indent="0">
              <a:buNone/>
            </a:pPr>
            <a:r>
              <a:rPr lang="it-IT" dirty="0">
                <a:effectLst/>
              </a:rPr>
              <a:t>La geomorfologia ha la sua importanza, ma essa rimane in ogni caso subordinata alla </a:t>
            </a:r>
            <a:r>
              <a:rPr lang="it-IT" dirty="0">
                <a:solidFill>
                  <a:srgbClr val="FF33CC"/>
                </a:solidFill>
                <a:effectLst/>
              </a:rPr>
              <a:t>volontà della politica.</a:t>
            </a:r>
          </a:p>
          <a:p>
            <a:pPr marL="0" indent="0">
              <a:buNone/>
            </a:pPr>
            <a:r>
              <a:rPr lang="it-IT" dirty="0">
                <a:effectLst/>
              </a:rPr>
              <a:t>Nel 1901, in </a:t>
            </a:r>
            <a:r>
              <a:rPr lang="it-IT" b="1" i="1" dirty="0">
                <a:solidFill>
                  <a:srgbClr val="3BE563"/>
                </a:solidFill>
                <a:effectLst/>
              </a:rPr>
              <a:t>Spazio vitale</a:t>
            </a:r>
            <a:r>
              <a:rPr lang="it-IT" dirty="0">
                <a:solidFill>
                  <a:srgbClr val="3BE563"/>
                </a:solidFill>
                <a:effectLst/>
              </a:rPr>
              <a:t> (</a:t>
            </a:r>
            <a:r>
              <a:rPr lang="it-IT" i="1" dirty="0">
                <a:solidFill>
                  <a:srgbClr val="3BE563"/>
                </a:solidFill>
                <a:effectLst/>
              </a:rPr>
              <a:t>Lebensraum</a:t>
            </a:r>
            <a:r>
              <a:rPr lang="it-IT" dirty="0">
                <a:solidFill>
                  <a:srgbClr val="3BE563"/>
                </a:solidFill>
                <a:effectLst/>
              </a:rPr>
              <a:t>), </a:t>
            </a:r>
            <a:r>
              <a:rPr lang="it-IT" dirty="0">
                <a:effectLst/>
              </a:rPr>
              <a:t>Ratzel evidenzia come l’organismo tedesco sarà portato, per necessità e per assicurare la propria sopravvivenza, a svilupparsi verso regioni le cui condizioni geografiche sono vicine. </a:t>
            </a:r>
          </a:p>
          <a:p>
            <a:pPr marL="0" indent="0">
              <a:buNone/>
            </a:pPr>
            <a:r>
              <a:rPr lang="it-IT" dirty="0">
                <a:effectLst/>
              </a:rPr>
              <a:t>Ecco dunque nascere la </a:t>
            </a:r>
            <a:r>
              <a:rPr lang="it-IT" dirty="0">
                <a:solidFill>
                  <a:srgbClr val="7030A0"/>
                </a:solidFill>
                <a:effectLst/>
              </a:rPr>
              <a:t>politica del </a:t>
            </a:r>
            <a:r>
              <a:rPr lang="it-IT" b="1" i="1" dirty="0">
                <a:solidFill>
                  <a:srgbClr val="7030A0"/>
                </a:solidFill>
                <a:effectLst/>
              </a:rPr>
              <a:t>Lebensraum</a:t>
            </a:r>
            <a:r>
              <a:rPr lang="it-IT" dirty="0">
                <a:effectLst/>
              </a:rPr>
              <a:t>, giustificata dal bisogno del suolo piuttosto che dal fattore etnico o del sangue.</a:t>
            </a:r>
            <a:endParaRPr lang="it-IT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76776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9F266E-DA70-4528-A2D4-CE40038E9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FRIEDRICH RATZEL (1844-1904)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99BCD1C-F595-4129-9D91-A5DE820731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0013" y="2311684"/>
            <a:ext cx="11229654" cy="441315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b="1" dirty="0">
                <a:effectLst/>
              </a:rPr>
              <a:t>Ratzel enuncia </a:t>
            </a:r>
            <a:r>
              <a:rPr lang="it-IT" b="1" dirty="0">
                <a:solidFill>
                  <a:srgbClr val="FF33CC"/>
                </a:solidFill>
                <a:effectLst/>
              </a:rPr>
              <a:t>6 leggi universali</a:t>
            </a:r>
            <a:r>
              <a:rPr lang="it-IT" dirty="0">
                <a:solidFill>
                  <a:srgbClr val="FF33CC"/>
                </a:solidFill>
                <a:effectLst/>
              </a:rPr>
              <a:t> di espansione spaziale degli Stati</a:t>
            </a:r>
            <a:r>
              <a:rPr lang="it-IT" dirty="0">
                <a:effectLst/>
              </a:rPr>
              <a:t>:</a:t>
            </a:r>
          </a:p>
          <a:p>
            <a:pPr marL="0" indent="0">
              <a:buNone/>
            </a:pPr>
            <a:br>
              <a:rPr lang="it-IT" dirty="0"/>
            </a:br>
            <a:r>
              <a:rPr lang="it-IT" b="1" dirty="0">
                <a:effectLst/>
              </a:rPr>
              <a:t>1</a:t>
            </a:r>
            <a:r>
              <a:rPr lang="it-IT" dirty="0">
                <a:effectLst/>
              </a:rPr>
              <a:t>. La crescita spaziale degli Stati va di pari passo con lo sviluppo della loro cultura, della loro economia e della loro ideologia.</a:t>
            </a:r>
          </a:p>
          <a:p>
            <a:pPr marL="0" indent="0">
              <a:buNone/>
            </a:pPr>
            <a:br>
              <a:rPr lang="it-IT" dirty="0"/>
            </a:br>
            <a:r>
              <a:rPr lang="it-IT" b="1" dirty="0">
                <a:effectLst/>
              </a:rPr>
              <a:t>2</a:t>
            </a:r>
            <a:r>
              <a:rPr lang="it-IT" dirty="0">
                <a:effectLst/>
              </a:rPr>
              <a:t>. Gli Stati si estendono, assimilando le entità politiche di minore importanza.</a:t>
            </a:r>
          </a:p>
          <a:p>
            <a:pPr marL="0" indent="0">
              <a:buNone/>
            </a:pPr>
            <a:br>
              <a:rPr lang="it-IT" dirty="0"/>
            </a:br>
            <a:r>
              <a:rPr lang="it-IT" b="1" dirty="0">
                <a:effectLst/>
              </a:rPr>
              <a:t>3</a:t>
            </a:r>
            <a:r>
              <a:rPr lang="it-IT" dirty="0">
                <a:effectLst/>
              </a:rPr>
              <a:t>. La frontiera è una struttura viva, il cui posizionamento materializza il dinamismo di uno Stato in un dato momento della sua storia (in altri termini: la frontiera ha vocazione a spostarsi).</a:t>
            </a:r>
          </a:p>
          <a:p>
            <a:pPr marL="0" indent="0">
              <a:buNone/>
            </a:pPr>
            <a:br>
              <a:rPr lang="it-IT" dirty="0"/>
            </a:br>
            <a:endParaRPr lang="it-IT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09320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9F266E-DA70-4528-A2D4-CE40038E9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FRIEDRICH RATZEL (1844-1904)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99BCD1C-F595-4129-9D91-A5DE820731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7834" y="2114108"/>
            <a:ext cx="9935966" cy="461073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b="1" dirty="0">
                <a:effectLst/>
              </a:rPr>
              <a:t>Ratzel enuncia </a:t>
            </a:r>
            <a:r>
              <a:rPr lang="it-IT" b="1" dirty="0">
                <a:solidFill>
                  <a:srgbClr val="FF33CC"/>
                </a:solidFill>
                <a:effectLst/>
              </a:rPr>
              <a:t>6 leggi universali</a:t>
            </a:r>
            <a:r>
              <a:rPr lang="it-IT" dirty="0">
                <a:solidFill>
                  <a:srgbClr val="FF33CC"/>
                </a:solidFill>
                <a:effectLst/>
              </a:rPr>
              <a:t> di espansione spaziale degli Stati</a:t>
            </a:r>
            <a:r>
              <a:rPr lang="it-IT" dirty="0">
                <a:effectLst/>
              </a:rPr>
              <a:t>:</a:t>
            </a:r>
          </a:p>
          <a:p>
            <a:pPr marL="0" indent="0">
              <a:buNone/>
            </a:pPr>
            <a:br>
              <a:rPr lang="it-IT" dirty="0"/>
            </a:br>
            <a:r>
              <a:rPr lang="it-IT" b="1" dirty="0">
                <a:effectLst/>
              </a:rPr>
              <a:t>4</a:t>
            </a:r>
            <a:r>
              <a:rPr lang="it-IT" dirty="0">
                <a:effectLst/>
              </a:rPr>
              <a:t>. In ogni processo di espansione spaziale prevale una logica geografica, in quanto lo Stato assorbe, prioritariamente, le regioni che consolidano ed integrano la viabilità del suo territorio: litorali, bacini fluviali, pianure e, più in generale, i territori più riccamente dotati.</a:t>
            </a:r>
          </a:p>
          <a:p>
            <a:pPr marL="0" indent="0">
              <a:buNone/>
            </a:pPr>
            <a:br>
              <a:rPr lang="it-IT" dirty="0"/>
            </a:br>
            <a:r>
              <a:rPr lang="it-IT" b="1" dirty="0">
                <a:effectLst/>
              </a:rPr>
              <a:t>5</a:t>
            </a:r>
            <a:r>
              <a:rPr lang="it-IT" dirty="0">
                <a:effectLst/>
              </a:rPr>
              <a:t>. Lo Stato è portato naturalmente ad estendersi a causa della presenza alla sua periferia di una civiltà inferiore alla sua.</a:t>
            </a:r>
          </a:p>
          <a:p>
            <a:pPr marL="0" indent="0">
              <a:buNone/>
            </a:pPr>
            <a:br>
              <a:rPr lang="it-IT" dirty="0"/>
            </a:br>
            <a:r>
              <a:rPr lang="it-IT" b="1" dirty="0">
                <a:effectLst/>
              </a:rPr>
              <a:t>6</a:t>
            </a:r>
            <a:r>
              <a:rPr lang="it-IT" dirty="0">
                <a:effectLst/>
              </a:rPr>
              <a:t>. Il processo di assorbimento delle nazioni più deboli si autoalimenta: più lo Stato cresce, più esso ha voglia di crescere.</a:t>
            </a:r>
            <a:endParaRPr lang="it-IT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39918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9F266E-DA70-4528-A2D4-CE40038E9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FRIEDRICH RATZEL (1844-1904)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99BCD1C-F595-4129-9D91-A5DE820731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1802" y="2003460"/>
            <a:ext cx="10592656" cy="4787758"/>
          </a:xfrm>
        </p:spPr>
        <p:txBody>
          <a:bodyPr>
            <a:normAutofit/>
          </a:bodyPr>
          <a:lstStyle/>
          <a:p>
            <a:pPr algn="l"/>
            <a:r>
              <a:rPr lang="it-IT" b="1" dirty="0">
                <a:effectLst/>
              </a:rPr>
              <a:t>Come molti altri pensatori,</a:t>
            </a:r>
            <a:r>
              <a:rPr lang="it-IT" dirty="0">
                <a:effectLst/>
              </a:rPr>
              <a:t> Ratzel è stato </a:t>
            </a:r>
            <a:r>
              <a:rPr lang="it-IT" dirty="0">
                <a:solidFill>
                  <a:srgbClr val="FFC000"/>
                </a:solidFill>
                <a:effectLst/>
              </a:rPr>
              <a:t>influenzato dalla sua epoca</a:t>
            </a:r>
            <a:r>
              <a:rPr lang="it-IT" dirty="0">
                <a:effectLst/>
              </a:rPr>
              <a:t>. </a:t>
            </a:r>
          </a:p>
          <a:p>
            <a:pPr algn="l"/>
            <a:r>
              <a:rPr lang="it-IT" dirty="0">
                <a:effectLst/>
              </a:rPr>
              <a:t>Egli è in primo luogo il </a:t>
            </a:r>
            <a:r>
              <a:rPr lang="it-IT" dirty="0">
                <a:solidFill>
                  <a:srgbClr val="00FFFF"/>
                </a:solidFill>
                <a:effectLst/>
              </a:rPr>
              <a:t>prodotto di una Germania bismarckiana (1862-1890) e più ancora guglielmina (1888-1928)</a:t>
            </a:r>
            <a:r>
              <a:rPr lang="it-IT" dirty="0">
                <a:effectLst/>
              </a:rPr>
              <a:t>, profondamente imbevuta delle idee di </a:t>
            </a:r>
            <a:r>
              <a:rPr lang="it-IT" b="1" dirty="0">
                <a:effectLst/>
              </a:rPr>
              <a:t>Nietzsche</a:t>
            </a:r>
            <a:r>
              <a:rPr lang="it-IT" dirty="0">
                <a:effectLst/>
              </a:rPr>
              <a:t> ed ossessionata dalla volontà di potenza e dal sogno di una supremazia europea, sotto Bismarck, e di una supremazia mondiale, sotto il </a:t>
            </a:r>
            <a:r>
              <a:rPr lang="it-IT" b="1" dirty="0">
                <a:effectLst/>
              </a:rPr>
              <a:t>kaiser Guglielmo II</a:t>
            </a:r>
            <a:r>
              <a:rPr lang="it-IT" dirty="0">
                <a:effectLst/>
              </a:rPr>
              <a:t>. </a:t>
            </a:r>
          </a:p>
          <a:p>
            <a:pPr algn="l"/>
            <a:r>
              <a:rPr lang="it-IT" dirty="0">
                <a:effectLst/>
              </a:rPr>
              <a:t>Come tutti i pensatori della fine del XIX secolo è uno scienziato impegnato a fare entrare nel campo </a:t>
            </a:r>
            <a:r>
              <a:rPr lang="it-IT" dirty="0">
                <a:solidFill>
                  <a:srgbClr val="3BE563"/>
                </a:solidFill>
                <a:effectLst/>
              </a:rPr>
              <a:t>delle scienze sociali i progressi ottenuti nelle scienze esatte</a:t>
            </a:r>
            <a:r>
              <a:rPr lang="it-IT" dirty="0">
                <a:effectLst/>
              </a:rPr>
              <a:t>.</a:t>
            </a:r>
            <a:endParaRPr lang="it-IT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7567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9F266E-DA70-4528-A2D4-CE40038E9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FRIEDRICH RATZEL (1844-1904)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99BCD1C-F595-4129-9D91-A5DE820731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8094" y="2114108"/>
            <a:ext cx="10675706" cy="4276418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it-IT" dirty="0"/>
              <a:t>Molte discipline si erano occupate dello Stato, ma mai era stato studiato come </a:t>
            </a:r>
            <a:r>
              <a:rPr lang="it-IT" dirty="0">
                <a:solidFill>
                  <a:srgbClr val="7030A0"/>
                </a:solidFill>
              </a:rPr>
              <a:t>organismo territoriale</a:t>
            </a:r>
          </a:p>
          <a:p>
            <a:pPr algn="l"/>
            <a:r>
              <a:rPr lang="it-IT" dirty="0">
                <a:solidFill>
                  <a:srgbClr val="FF33CC"/>
                </a:solidFill>
              </a:rPr>
              <a:t>STRUMENTALIZZAZIONI: </a:t>
            </a:r>
            <a:r>
              <a:rPr lang="it-IT" dirty="0"/>
              <a:t>la teoria dell’espansionismo degli Stati, considerata come fase ineluttabile della loro vita, nonché le motivazioni alla colonizzazione, sono state utilizzate come giustificazioni dai nazisti</a:t>
            </a:r>
          </a:p>
          <a:p>
            <a:pPr algn="l"/>
            <a:r>
              <a:rPr lang="it-IT" dirty="0">
                <a:solidFill>
                  <a:srgbClr val="3BE563"/>
                </a:solidFill>
              </a:rPr>
              <a:t>In realtà il suo pensiero fu travisato</a:t>
            </a:r>
          </a:p>
          <a:p>
            <a:pPr algn="l"/>
            <a:r>
              <a:rPr lang="it-IT" dirty="0"/>
              <a:t>Ratzel fu antesignano di alcuni tra i più moderni concetti di sviluppo degli Stati.</a:t>
            </a:r>
          </a:p>
          <a:p>
            <a:pPr algn="l"/>
            <a:r>
              <a:rPr lang="it-IT" dirty="0"/>
              <a:t>Gli avvenimenti degli ultimi 25 anni del XX sec. dimostrano la validità delle sue tesi</a:t>
            </a:r>
          </a:p>
        </p:txBody>
      </p:sp>
    </p:spTree>
    <p:extLst>
      <p:ext uri="{BB962C8B-B14F-4D97-AF65-F5344CB8AC3E}">
        <p14:creationId xmlns:p14="http://schemas.microsoft.com/office/powerpoint/2010/main" val="18361668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509D32E-DE0A-47EC-9076-C44ECD4EA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POSSIBILISMO FRANCESE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163E3FA-C4C7-4C49-BF4F-3F74B192B6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/>
            <a:r>
              <a:rPr lang="it-IT" dirty="0"/>
              <a:t>L’ambiente non impone agli uomini le attività o gli adattamenti, ma </a:t>
            </a:r>
            <a:r>
              <a:rPr lang="it-IT" dirty="0">
                <a:solidFill>
                  <a:srgbClr val="996633"/>
                </a:solidFill>
              </a:rPr>
              <a:t>sono i gruppi umani a scegliere, tra le diverse possibilità </a:t>
            </a:r>
            <a:r>
              <a:rPr lang="it-IT" dirty="0"/>
              <a:t>offerte dall’ambiente, le soluzioni dettate dalle </a:t>
            </a:r>
            <a:r>
              <a:rPr lang="it-IT" dirty="0">
                <a:solidFill>
                  <a:srgbClr val="FF33CC"/>
                </a:solidFill>
              </a:rPr>
              <a:t>condizioni storiche e culturali</a:t>
            </a:r>
          </a:p>
          <a:p>
            <a:r>
              <a:rPr lang="it-IT" dirty="0"/>
              <a:t>La natura propone, l’uomo dispone</a:t>
            </a:r>
          </a:p>
          <a:p>
            <a:r>
              <a:rPr lang="it-IT" dirty="0"/>
              <a:t>L’uomo si inserisce nell’ambiente naturale come </a:t>
            </a:r>
            <a:r>
              <a:rPr lang="it-IT" dirty="0">
                <a:solidFill>
                  <a:srgbClr val="00FFFF"/>
                </a:solidFill>
              </a:rPr>
              <a:t>elemento attivo</a:t>
            </a:r>
            <a:r>
              <a:rPr lang="it-IT" dirty="0"/>
              <a:t>, cosciente delle possibilità di opporsi alle forze della natura e di trasformarla</a:t>
            </a:r>
          </a:p>
          <a:p>
            <a:r>
              <a:rPr lang="it-IT" dirty="0"/>
              <a:t>Influsso filosofia neoidealista</a:t>
            </a:r>
          </a:p>
          <a:p>
            <a:r>
              <a:rPr lang="it-IT" dirty="0">
                <a:solidFill>
                  <a:srgbClr val="92D050"/>
                </a:solidFill>
              </a:rPr>
              <a:t>Paradigma storicista- Storicismo</a:t>
            </a:r>
          </a:p>
          <a:p>
            <a:r>
              <a:rPr lang="it-IT" dirty="0"/>
              <a:t>Vidal de la Blache (fondatore in Francia), Ancel, Vallaux, Febvre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664832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D08993E-A4BC-40DE-9B17-65BD2C580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POSSIBILISMO FRANCESE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56DCD98-1A1F-4E5C-91A8-A7FEC74FC6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/>
              <a:t>Il Possibilismo elabora </a:t>
            </a:r>
            <a:r>
              <a:rPr lang="it-IT" dirty="0">
                <a:solidFill>
                  <a:srgbClr val="FF33CC"/>
                </a:solidFill>
              </a:rPr>
              <a:t>tre concetti chiave </a:t>
            </a:r>
            <a:r>
              <a:rPr lang="it-IT" dirty="0"/>
              <a:t>che permettono di unificare la geografia come scienza naturale e scienza umana: </a:t>
            </a:r>
          </a:p>
          <a:p>
            <a:pPr marL="514350" indent="-514350">
              <a:buAutoNum type="arabicParenR"/>
            </a:pPr>
            <a:r>
              <a:rPr lang="it-IT" dirty="0">
                <a:solidFill>
                  <a:srgbClr val="3BE563"/>
                </a:solidFill>
              </a:rPr>
              <a:t>Generi di vita</a:t>
            </a:r>
          </a:p>
          <a:p>
            <a:pPr marL="514350" indent="-514350">
              <a:buAutoNum type="arabicParenR"/>
            </a:pPr>
            <a:r>
              <a:rPr lang="it-IT" dirty="0">
                <a:solidFill>
                  <a:srgbClr val="3BE563"/>
                </a:solidFill>
              </a:rPr>
              <a:t>Paesaggi</a:t>
            </a:r>
          </a:p>
          <a:p>
            <a:pPr marL="514350" indent="-514350">
              <a:buAutoNum type="arabicParenR"/>
            </a:pPr>
            <a:r>
              <a:rPr lang="it-IT" dirty="0">
                <a:solidFill>
                  <a:srgbClr val="3BE563"/>
                </a:solidFill>
              </a:rPr>
              <a:t>Regione</a:t>
            </a:r>
          </a:p>
          <a:p>
            <a:r>
              <a:rPr lang="it-IT" dirty="0"/>
              <a:t>Indagini regionali rilevano come in condizioni naturali uguali si fossero elaborate forme di paesaggi, insediamenti, attività economiche, molto differenti in funzione dei </a:t>
            </a:r>
            <a:r>
              <a:rPr lang="it-IT" dirty="0">
                <a:solidFill>
                  <a:srgbClr val="00FFFF"/>
                </a:solidFill>
              </a:rPr>
              <a:t>diversi generi di vita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830748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D08993E-A4BC-40DE-9B17-65BD2C580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POSSIBILISMO FRANCESE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56DCD98-1A1F-4E5C-91A8-A7FEC74FC6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/>
            <a:r>
              <a:rPr lang="it-IT" dirty="0"/>
              <a:t>Indirizzo meno deterministico e più umanistico della disciplina, che pone come soggetti centrali non gli STATI ma le </a:t>
            </a:r>
            <a:r>
              <a:rPr lang="it-IT" dirty="0">
                <a:solidFill>
                  <a:srgbClr val="FF33CC"/>
                </a:solidFill>
              </a:rPr>
              <a:t>NAZIONI</a:t>
            </a:r>
          </a:p>
          <a:p>
            <a:pPr algn="l"/>
            <a:endParaRPr lang="it-IT" dirty="0"/>
          </a:p>
          <a:p>
            <a:pPr algn="l"/>
            <a:r>
              <a:rPr lang="it-IT" dirty="0"/>
              <a:t>Non teoria generale dello Stato, ma interpretazione della </a:t>
            </a:r>
            <a:r>
              <a:rPr lang="it-IT" dirty="0">
                <a:solidFill>
                  <a:srgbClr val="C00000"/>
                </a:solidFill>
              </a:rPr>
              <a:t>storia della Nazione</a:t>
            </a:r>
          </a:p>
          <a:p>
            <a:pPr algn="l"/>
            <a:endParaRPr lang="it-IT" dirty="0">
              <a:solidFill>
                <a:srgbClr val="FFFF00"/>
              </a:solidFill>
            </a:endParaRPr>
          </a:p>
          <a:p>
            <a:pPr algn="l"/>
            <a:r>
              <a:rPr lang="it-IT" dirty="0">
                <a:solidFill>
                  <a:srgbClr val="FF9900"/>
                </a:solidFill>
              </a:rPr>
              <a:t>Vidal De La Blace:</a:t>
            </a:r>
          </a:p>
          <a:p>
            <a:pPr marL="0" indent="0">
              <a:buNone/>
            </a:pPr>
            <a:r>
              <a:rPr lang="it-IT" dirty="0">
                <a:solidFill>
                  <a:srgbClr val="3BE563"/>
                </a:solidFill>
              </a:rPr>
              <a:t>Concetto base: GENERI DI VITA</a:t>
            </a:r>
            <a:r>
              <a:rPr lang="it-IT" dirty="0">
                <a:solidFill>
                  <a:srgbClr val="FFFF00"/>
                </a:solidFill>
              </a:rPr>
              <a:t> </a:t>
            </a:r>
            <a:r>
              <a:rPr lang="it-IT" dirty="0"/>
              <a:t>derivati da un’attività umana in un preciso ambiente = costituiscono le cellule delle società e la loro combinazione da vita alle grandi civiltà</a:t>
            </a:r>
          </a:p>
          <a:p>
            <a:pPr marL="0" indent="0">
              <a:buNone/>
            </a:pPr>
            <a:r>
              <a:rPr lang="it-IT" dirty="0"/>
              <a:t>Azione umana = motore degli eventi</a:t>
            </a:r>
          </a:p>
        </p:txBody>
      </p:sp>
    </p:spTree>
    <p:extLst>
      <p:ext uri="{BB962C8B-B14F-4D97-AF65-F5344CB8AC3E}">
        <p14:creationId xmlns:p14="http://schemas.microsoft.com/office/powerpoint/2010/main" val="37407618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D08993E-A4BC-40DE-9B17-65BD2C580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DETERMINISMO E POSSIBILISMO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56DCD98-1A1F-4E5C-91A8-A7FEC74FC6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/>
            <a:r>
              <a:rPr lang="it-IT" dirty="0"/>
              <a:t>I Possibilisti non accettano l’idea che il geografo dovesse scoprire leggi o descrivere come si sarebbe dovuto evolvere lo Stato, ma che fosse suo compito descrivere le condizioni geografiche degli Stati e la loro evoluzione nel corso della storia</a:t>
            </a:r>
          </a:p>
          <a:p>
            <a:pPr algn="l"/>
            <a:endParaRPr lang="it-IT" dirty="0"/>
          </a:p>
          <a:p>
            <a:pPr algn="l"/>
            <a:r>
              <a:rPr lang="it-IT" dirty="0"/>
              <a:t>I Possibilisti rifiutano il concetto di spazio vitale e rivolgono attenzione al genere di vita e al paesaggio</a:t>
            </a:r>
          </a:p>
          <a:p>
            <a:pPr algn="l"/>
            <a:endParaRPr lang="it-IT" dirty="0"/>
          </a:p>
          <a:p>
            <a:pPr algn="l"/>
            <a:r>
              <a:rPr lang="it-IT" dirty="0"/>
              <a:t>Per i Possibilisti compito del geografo è analizzare le relazioni tra generi di vita e paesaggio da un lato e organizzazione dello Stato dall’altro,</a:t>
            </a:r>
          </a:p>
        </p:txBody>
      </p:sp>
    </p:spTree>
    <p:extLst>
      <p:ext uri="{BB962C8B-B14F-4D97-AF65-F5344CB8AC3E}">
        <p14:creationId xmlns:p14="http://schemas.microsoft.com/office/powerpoint/2010/main" val="34729979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E50C9A-1330-4DAC-B824-211E50581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VOLONTARISMO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F53491D-244B-4ED5-9768-FF0E065370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l"/>
            <a:r>
              <a:rPr lang="it-IT" dirty="0"/>
              <a:t>Nasce agli </a:t>
            </a:r>
            <a:r>
              <a:rPr lang="it-IT" dirty="0">
                <a:solidFill>
                  <a:srgbClr val="FFC000"/>
                </a:solidFill>
              </a:rPr>
              <a:t>inizi del XX sec</a:t>
            </a:r>
            <a:r>
              <a:rPr lang="it-IT" dirty="0"/>
              <a:t>. a seguito del progresso scientifico e tecnologico e degli interventi di pianificazione territoriale in U.S.A. (bacino del Tennessee) e U.R.S.S. (piani di intervento poliennali)</a:t>
            </a:r>
          </a:p>
          <a:p>
            <a:pPr algn="l"/>
            <a:r>
              <a:rPr lang="it-IT" dirty="0"/>
              <a:t>Posizione estremizzante del possibilismo</a:t>
            </a:r>
          </a:p>
          <a:p>
            <a:pPr algn="l"/>
            <a:r>
              <a:rPr lang="it-IT" dirty="0">
                <a:solidFill>
                  <a:srgbClr val="FF33CC"/>
                </a:solidFill>
              </a:rPr>
              <a:t>Trionfo dell’uomo sulla natura </a:t>
            </a:r>
            <a:r>
              <a:rPr lang="it-IT" dirty="0"/>
              <a:t>=&gt; l’uomo può signoreggiare la natura e le condizioni fisiografiche hanno un importanza secondaria per le attività umane che andrebbero considerate solo alla luce delle condizioni sociali e tecnologiche</a:t>
            </a:r>
          </a:p>
          <a:p>
            <a:pPr algn="l"/>
            <a:r>
              <a:rPr lang="it-IT" dirty="0"/>
              <a:t>Influsso filosofia neopositivista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4558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BC6BF6F-0E76-4F14-9FB7-03A03F314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UNITA’ DIDATTICHE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64F5E21-8A63-443E-BD37-E8FBF7F5D0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it-IT" b="1" dirty="0"/>
              <a:t>Unità didattica 1</a:t>
            </a:r>
            <a:r>
              <a:rPr lang="it-IT" dirty="0"/>
              <a:t>: Geografia Politica</a:t>
            </a:r>
          </a:p>
          <a:p>
            <a:pPr marL="514350" indent="-514350">
              <a:buFont typeface="+mj-lt"/>
              <a:buAutoNum type="arabicPeriod"/>
            </a:pPr>
            <a:r>
              <a:rPr lang="it-IT" b="1" dirty="0"/>
              <a:t>Unità didattica 2</a:t>
            </a:r>
            <a:r>
              <a:rPr lang="it-IT" dirty="0"/>
              <a:t>: Geografia Economica e Geoeconomia</a:t>
            </a:r>
          </a:p>
          <a:p>
            <a:pPr marL="514350" indent="-514350">
              <a:buFont typeface="+mj-lt"/>
              <a:buAutoNum type="arabicPeriod"/>
            </a:pPr>
            <a:r>
              <a:rPr lang="it-IT" b="1" dirty="0"/>
              <a:t>Unità didattica 3</a:t>
            </a:r>
            <a:r>
              <a:rPr lang="it-IT" dirty="0"/>
              <a:t>: Geografia dello sviluppo, della sostenibilità e       della innovazione, con particolare riferimento alle innovazioni connesse all’AI </a:t>
            </a:r>
          </a:p>
          <a:p>
            <a:pPr marL="514350" indent="-514350">
              <a:buFont typeface="+mj-lt"/>
              <a:buAutoNum type="arabicPeriod"/>
            </a:pPr>
            <a:r>
              <a:rPr lang="it-IT" b="1" dirty="0"/>
              <a:t>Unità didattica 4: </a:t>
            </a:r>
            <a:r>
              <a:rPr lang="it-IT" dirty="0"/>
              <a:t>Geografia Finanziaria</a:t>
            </a:r>
            <a:endParaRPr lang="it-IT" b="1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Gli studenti della l-36 devono studiare tutte e 4 le unità didattiche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Gli studenti della L-11(6cfu) e della L-18 (6cfu) devono studiare solo le unità didattiche 1-2-3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4194175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924EF7B-767C-43DB-80C6-896E96ADC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FUNZIONALISMO (STRUTTURALISMO)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F8BE23F-D2A9-41B1-8793-4CC02B11ED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5901" y="2013734"/>
            <a:ext cx="10890607" cy="4844265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it-IT" dirty="0"/>
              <a:t>Si sviluppò nei </a:t>
            </a:r>
            <a:r>
              <a:rPr lang="it-IT" dirty="0">
                <a:solidFill>
                  <a:srgbClr val="3BE563"/>
                </a:solidFill>
              </a:rPr>
              <a:t>primi anni ’30 </a:t>
            </a:r>
            <a:r>
              <a:rPr lang="it-IT" dirty="0"/>
              <a:t>mentre ancora dominava la geografia possibilista e si registravano i primi tentativi di affermazione del volontarismo</a:t>
            </a:r>
          </a:p>
          <a:p>
            <a:pPr algn="l"/>
            <a:r>
              <a:rPr lang="it-IT" dirty="0"/>
              <a:t>Paradigma neopositivista</a:t>
            </a:r>
          </a:p>
          <a:p>
            <a:pPr algn="l"/>
            <a:r>
              <a:rPr lang="it-IT" dirty="0">
                <a:solidFill>
                  <a:srgbClr val="00B0F0"/>
                </a:solidFill>
              </a:rPr>
              <a:t>NEOPOSITIVISMO:</a:t>
            </a:r>
            <a:r>
              <a:rPr lang="it-IT" dirty="0"/>
              <a:t> approccio scientifico deduttivistico con obiettivo di pervenire ad una scienza unificata (monismo scientifico). In Geografia assume il nome di Strutturalismo: il territorio viene studiato come insieme di strutture che interagiscono fra loro ed evolvono nel tempo</a:t>
            </a:r>
          </a:p>
          <a:p>
            <a:pPr algn="l"/>
            <a:endParaRPr lang="it-IT" dirty="0"/>
          </a:p>
          <a:p>
            <a:pPr algn="l"/>
            <a:r>
              <a:rPr lang="it-IT" dirty="0"/>
              <a:t>Studia l’organizzazione dello spazio ad opera di centri dotati di servizi e che per questo esplicano funzioni</a:t>
            </a:r>
          </a:p>
          <a:p>
            <a:pPr algn="l"/>
            <a:r>
              <a:rPr lang="it-IT" dirty="0">
                <a:solidFill>
                  <a:srgbClr val="FF0000"/>
                </a:solidFill>
              </a:rPr>
              <a:t>Sistema uomo-spazi funzionali</a:t>
            </a:r>
          </a:p>
          <a:p>
            <a:pPr algn="l"/>
            <a:r>
              <a:rPr lang="it-IT" dirty="0"/>
              <a:t>Concetti chiave = localizzazione, distribuzione, concentrazione, reti, nodi, flussi, processi…</a:t>
            </a:r>
          </a:p>
          <a:p>
            <a:pPr algn="l"/>
            <a:r>
              <a:rPr lang="it-IT" dirty="0"/>
              <a:t>Christaller, Hagerstand, Haggett, Perroux, Friedman…</a:t>
            </a:r>
          </a:p>
          <a:p>
            <a:pPr algn="l"/>
            <a:r>
              <a:rPr lang="it-IT" dirty="0">
                <a:solidFill>
                  <a:srgbClr val="00B050"/>
                </a:solidFill>
              </a:rPr>
              <a:t>Innovazione da un punto di vista metodologico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529967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6AB7C28-32F2-4395-B2FD-BD16B1873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38382"/>
            <a:ext cx="10515600" cy="675726"/>
          </a:xfrm>
        </p:spPr>
        <p:txBody>
          <a:bodyPr/>
          <a:lstStyle/>
          <a:p>
            <a:pPr algn="ctr"/>
            <a:r>
              <a:rPr lang="it-IT" dirty="0"/>
              <a:t>METODO GEOGRAFICO e METODOLOGIA DI INDAGINE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7654209-9260-43E7-83A8-6E90787635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Nello studio dell’organizzazione del territorio nei suoi aspetti dinamici (approccio conoscitivo) la Geografia ha utilizzato 2 metodi:</a:t>
            </a:r>
          </a:p>
          <a:p>
            <a:pPr marL="0" indent="0">
              <a:buNone/>
            </a:pPr>
            <a:endParaRPr lang="it-IT" dirty="0"/>
          </a:p>
          <a:p>
            <a:pPr marL="514350" indent="-514350">
              <a:buAutoNum type="arabicParenR"/>
            </a:pPr>
            <a:r>
              <a:rPr lang="it-IT" dirty="0">
                <a:solidFill>
                  <a:srgbClr val="00FFFF"/>
                </a:solidFill>
              </a:rPr>
              <a:t>METODO INDUTTIVO</a:t>
            </a:r>
          </a:p>
          <a:p>
            <a:pPr marL="514350" indent="-514350">
              <a:buAutoNum type="arabicParenR"/>
            </a:pPr>
            <a:endParaRPr lang="it-IT" dirty="0"/>
          </a:p>
          <a:p>
            <a:pPr marL="514350" indent="-514350">
              <a:buAutoNum type="arabicParenR"/>
            </a:pPr>
            <a:r>
              <a:rPr lang="it-IT" dirty="0">
                <a:solidFill>
                  <a:srgbClr val="FF33CC"/>
                </a:solidFill>
              </a:rPr>
              <a:t>METODO DEDUTTIVO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3851939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75DE88B-3883-40BA-93BD-E0A1246A6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METODO INDUTTIVO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CE7E71A-85B6-4E6C-BEA7-ABE928462A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dirty="0"/>
              <a:t>Prevalente sino alla metà del XX sec., si basa </a:t>
            </a:r>
            <a:r>
              <a:rPr lang="it-IT" dirty="0">
                <a:solidFill>
                  <a:srgbClr val="FF0000"/>
                </a:solidFill>
              </a:rPr>
              <a:t>sull’analisi empirica e sull’osservazione</a:t>
            </a:r>
            <a:r>
              <a:rPr lang="it-IT" dirty="0">
                <a:solidFill>
                  <a:srgbClr val="FFFF00"/>
                </a:solidFill>
              </a:rPr>
              <a:t> </a:t>
            </a:r>
            <a:r>
              <a:rPr lang="it-IT" dirty="0"/>
              <a:t>dei singoli fenomeni che si verificano entro i confini di una determinata area, cogliendone i nessi e l’interdipendenza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/>
              <a:t>L’analisi del particolare permette di giungere ad una sintesi che chiarisce e spiega il quadro regionale</a:t>
            </a:r>
          </a:p>
          <a:p>
            <a:endParaRPr lang="it-IT" dirty="0"/>
          </a:p>
        </p:txBody>
      </p:sp>
      <p:sp>
        <p:nvSpPr>
          <p:cNvPr id="4" name="Freccia in giù 3">
            <a:extLst>
              <a:ext uri="{FF2B5EF4-FFF2-40B4-BE49-F238E27FC236}">
                <a16:creationId xmlns:a16="http://schemas.microsoft.com/office/drawing/2014/main" id="{A83DD3E1-452D-45E6-BAE7-F08A9A6E4422}"/>
              </a:ext>
            </a:extLst>
          </p:cNvPr>
          <p:cNvSpPr/>
          <p:nvPr/>
        </p:nvSpPr>
        <p:spPr>
          <a:xfrm>
            <a:off x="5591944" y="4235229"/>
            <a:ext cx="432048" cy="648072"/>
          </a:xfrm>
          <a:prstGeom prst="downArrow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0590313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1C8DBB5-E99A-4879-8FA8-437534563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METODO DEDUTTIVO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553C03A-0AE8-4BE4-B31E-73DD0A35E6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it-IT" dirty="0"/>
              <a:t>Preferito dalla metà del XX sec., specialmente dalla geografia applicata che mira a risolvere  problemi pratici, segue il percorso opposto: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 algn="ctr">
              <a:buNone/>
            </a:pPr>
            <a:endParaRPr lang="it-IT" dirty="0">
              <a:solidFill>
                <a:srgbClr val="3BE563"/>
              </a:solidFill>
            </a:endParaRPr>
          </a:p>
          <a:p>
            <a:pPr marL="0" indent="0" algn="ctr">
              <a:buNone/>
            </a:pPr>
            <a:r>
              <a:rPr lang="it-IT" dirty="0">
                <a:solidFill>
                  <a:srgbClr val="3BE563"/>
                </a:solidFill>
              </a:rPr>
              <a:t>Parte da un’ipotesi generale o da un postulato teorico</a:t>
            </a:r>
            <a:r>
              <a:rPr lang="it-IT" dirty="0"/>
              <a:t> per giungere alla conoscenza ed alla spiegazione di un fenomeno particolare</a:t>
            </a:r>
          </a:p>
          <a:p>
            <a:endParaRPr lang="it-IT" dirty="0"/>
          </a:p>
        </p:txBody>
      </p:sp>
      <p:sp>
        <p:nvSpPr>
          <p:cNvPr id="5" name="Freccia in giù 4">
            <a:extLst>
              <a:ext uri="{FF2B5EF4-FFF2-40B4-BE49-F238E27FC236}">
                <a16:creationId xmlns:a16="http://schemas.microsoft.com/office/drawing/2014/main" id="{A6D3A6C2-5F83-43D3-BA90-F39B0DC4D9A8}"/>
              </a:ext>
            </a:extLst>
          </p:cNvPr>
          <p:cNvSpPr/>
          <p:nvPr/>
        </p:nvSpPr>
        <p:spPr>
          <a:xfrm>
            <a:off x="5758638" y="3911193"/>
            <a:ext cx="432048" cy="648072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9783294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5DCFD54-22AF-4658-B55F-3E9385F2B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48656"/>
            <a:ext cx="10515600" cy="665452"/>
          </a:xfrm>
        </p:spPr>
        <p:txBody>
          <a:bodyPr/>
          <a:lstStyle/>
          <a:p>
            <a:pPr algn="ctr"/>
            <a:r>
              <a:rPr lang="it-IT" dirty="0"/>
              <a:t>CATEGORIE METODOLOGICHE GEOGRAFICHE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A34DC8C-1E97-4BA1-9ED7-B65472C41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I due metodi hanno dato luogo ad una distinzione della Geografia in due categorie:</a:t>
            </a:r>
          </a:p>
          <a:p>
            <a:pPr marL="0" indent="0">
              <a:buNone/>
            </a:pPr>
            <a:endParaRPr lang="it-IT" dirty="0"/>
          </a:p>
          <a:p>
            <a:pPr marL="514350" indent="-514350">
              <a:buAutoNum type="arabicParenR"/>
            </a:pPr>
            <a:r>
              <a:rPr lang="it-IT" dirty="0">
                <a:solidFill>
                  <a:srgbClr val="FF33CC"/>
                </a:solidFill>
              </a:rPr>
              <a:t>GEOGRAFIA IDIOGRAFICA</a:t>
            </a:r>
          </a:p>
          <a:p>
            <a:pPr marL="514350" indent="-514350">
              <a:buAutoNum type="arabicParenR"/>
            </a:pPr>
            <a:endParaRPr lang="it-IT" dirty="0"/>
          </a:p>
          <a:p>
            <a:pPr marL="514350" indent="-514350">
              <a:buAutoNum type="arabicParenR"/>
            </a:pPr>
            <a:r>
              <a:rPr lang="it-IT" dirty="0">
                <a:solidFill>
                  <a:srgbClr val="3BE563"/>
                </a:solidFill>
              </a:rPr>
              <a:t>GEOGRAFIA NOMOTETICA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8534052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1E42874-D561-4287-9A4B-2B8F471BB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 IDIOGRAFICA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0F8A35A-0E42-4DD8-8B8F-53E096D9B3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2373330"/>
            <a:ext cx="8229600" cy="375283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it-IT" dirty="0"/>
              <a:t>Corrisponde al metodo induttivo ed è rivolta alla individuazione ed alla descrizione dell’unico e dell’eccezionale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/>
              <a:t>Al centro vi è lo studio dei singoli luoghi in quanto dotati di originalità non replicabile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4224810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1E42874-D561-4287-9A4B-2B8F471BB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 IDIOGRAFICA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0F8A35A-0E42-4DD8-8B8F-53E096D9B3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2114108"/>
            <a:ext cx="8229600" cy="4012056"/>
          </a:xfrm>
        </p:spPr>
        <p:txBody>
          <a:bodyPr/>
          <a:lstStyle/>
          <a:p>
            <a:pPr marL="0" indent="0">
              <a:buNone/>
            </a:pPr>
            <a:r>
              <a:rPr lang="it-IT" dirty="0">
                <a:solidFill>
                  <a:srgbClr val="FF0000"/>
                </a:solidFill>
              </a:rPr>
              <a:t>FATTORI POSITIVI</a:t>
            </a:r>
            <a:r>
              <a:rPr lang="it-IT" dirty="0"/>
              <a:t>: consente di scoprire l’unicità di una regione come risultato di tutti gli elementi combinato tra loro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>
                <a:solidFill>
                  <a:srgbClr val="92D050"/>
                </a:solidFill>
              </a:rPr>
              <a:t>FATTORI NEGATIVI</a:t>
            </a:r>
            <a:r>
              <a:rPr lang="it-IT" dirty="0"/>
              <a:t>: ostacola la comprensione globale della superficie terrestre data l’illimitata varietà di regioni storico-naturali non riconducibili a categorie ben definibili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8661613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545ED8-F0A6-4ACC-9618-AB3E1CA15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 NOMOTETICA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5085062-D804-472E-9345-7274BDDE90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/>
              <a:t>Corrisponde al metodo deduttivo e tende alla ricerca della regolarità e delle concordanze nelle forme di organizzazione spaziale tali che possono essere rappresentate anche mediante configurazioni geometriche e particolari proprietà matematiche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Mira a ricostruire elementi delle singole realtà regionali trascurando ciò che è eccezionale e puntando sulla comparazione di realtà diverse in modo da procedere a generalizzazioni = mira a costruire schemi concettuali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0267516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52C7DE1-1DC0-4B81-B0BF-A258B3701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METODOLOGIE: CONCLUSIONI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C5FA17-2241-481D-8694-F76F9FDBB4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endParaRPr lang="it-IT" dirty="0"/>
          </a:p>
          <a:p>
            <a:pPr marL="0" indent="0" algn="ctr">
              <a:buNone/>
            </a:pPr>
            <a:r>
              <a:rPr lang="it-IT" dirty="0"/>
              <a:t>Questa distinzione in realtà ha un </a:t>
            </a:r>
            <a:r>
              <a:rPr lang="it-IT" dirty="0">
                <a:solidFill>
                  <a:srgbClr val="00B050"/>
                </a:solidFill>
              </a:rPr>
              <a:t>significato più teorico che pratico </a:t>
            </a:r>
            <a:r>
              <a:rPr lang="it-IT" dirty="0"/>
              <a:t>perché la geografia idiografica e la geografia nomotetica, così come il metodo induttivo e deduttivo, non sono altro che due facce della stessa medaglia (Formica, Dematteis)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152410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6EF4C3C-8749-48A2-AAC7-7C7AE450A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METODOLOGIE: CONCLUSIONI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7EEF717-0AAE-4A36-B5BF-D5C329952B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82912"/>
            <a:ext cx="10679130" cy="4191857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None/>
            </a:pPr>
            <a:r>
              <a:rPr lang="it-IT" dirty="0"/>
              <a:t>1) Prima tutte le classificazioni erano frutto di casi osservati</a:t>
            </a:r>
          </a:p>
          <a:p>
            <a:pPr marL="514350" indent="-514350">
              <a:buNone/>
            </a:pPr>
            <a:endParaRPr lang="it-IT" dirty="0"/>
          </a:p>
          <a:p>
            <a:pPr marL="514350" indent="-514350"/>
            <a:r>
              <a:rPr lang="it-IT" dirty="0">
                <a:solidFill>
                  <a:srgbClr val="92D050"/>
                </a:solidFill>
              </a:rPr>
              <a:t>METODO INDUTTIVO </a:t>
            </a:r>
            <a:r>
              <a:rPr lang="it-IT" dirty="0"/>
              <a:t>= dal particolare al generale = </a:t>
            </a:r>
            <a:r>
              <a:rPr lang="it-IT" dirty="0">
                <a:solidFill>
                  <a:srgbClr val="3BE563"/>
                </a:solidFill>
              </a:rPr>
              <a:t>GEOGRAFIA IDIOGRAFICA</a:t>
            </a:r>
          </a:p>
          <a:p>
            <a:pPr marL="514350" indent="-514350">
              <a:buNone/>
            </a:pPr>
            <a:endParaRPr lang="it-IT" dirty="0"/>
          </a:p>
          <a:p>
            <a:pPr marL="514350" indent="-514350">
              <a:buNone/>
            </a:pPr>
            <a:r>
              <a:rPr lang="it-IT" dirty="0"/>
              <a:t>2) Neopositivismo</a:t>
            </a:r>
          </a:p>
          <a:p>
            <a:pPr marL="514350" indent="-514350"/>
            <a:endParaRPr lang="it-IT" dirty="0"/>
          </a:p>
          <a:p>
            <a:pPr marL="514350" indent="-514350"/>
            <a:r>
              <a:rPr lang="it-IT" dirty="0">
                <a:solidFill>
                  <a:srgbClr val="FF33CC"/>
                </a:solidFill>
              </a:rPr>
              <a:t>METODO DEDUTTIVO </a:t>
            </a:r>
            <a:r>
              <a:rPr lang="it-IT" dirty="0"/>
              <a:t>= prevede di partire dalle leggi e verificarle nella realtà = </a:t>
            </a:r>
            <a:r>
              <a:rPr lang="it-IT" dirty="0">
                <a:solidFill>
                  <a:srgbClr val="FF33CC"/>
                </a:solidFill>
              </a:rPr>
              <a:t>GEOGRAFIA NOMOTETICA</a:t>
            </a:r>
          </a:p>
          <a:p>
            <a:pPr marL="514350" indent="-514350"/>
            <a:endParaRPr lang="it-IT" dirty="0"/>
          </a:p>
          <a:p>
            <a:pPr marL="514350" indent="-514350"/>
            <a:r>
              <a:rPr lang="it-IT" dirty="0"/>
              <a:t>Nasce </a:t>
            </a:r>
            <a:r>
              <a:rPr lang="it-IT" dirty="0">
                <a:solidFill>
                  <a:srgbClr val="00B0F0"/>
                </a:solidFill>
              </a:rPr>
              <a:t>l’ANALISI SPAZIALE = NEW GEOGRAPHY</a:t>
            </a:r>
          </a:p>
        </p:txBody>
      </p:sp>
    </p:spTree>
    <p:extLst>
      <p:ext uri="{BB962C8B-B14F-4D97-AF65-F5344CB8AC3E}">
        <p14:creationId xmlns:p14="http://schemas.microsoft.com/office/powerpoint/2010/main" val="1827930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419C78-CEA9-4E6F-BAC3-9F21A4F30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1254"/>
            <a:ext cx="10515600" cy="942854"/>
          </a:xfrm>
        </p:spPr>
        <p:txBody>
          <a:bodyPr/>
          <a:lstStyle/>
          <a:p>
            <a:pPr algn="ctr"/>
            <a:r>
              <a:rPr lang="it-IT" dirty="0"/>
              <a:t>TESTI e ARTICOLI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050571C-BD25-4239-87B5-D28FC570B9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856" y="2260314"/>
            <a:ext cx="11702144" cy="4031629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it-IT" dirty="0"/>
              <a:t>Unità didattica 1: testo solo consigliato: </a:t>
            </a:r>
            <a:r>
              <a:rPr lang="it-IT" b="1" u="sng" dirty="0"/>
              <a:t>Jones et al.,   Introduzione alla Geografia Politica. Spazi, Luoghi e Politiche</a:t>
            </a:r>
            <a:r>
              <a:rPr lang="it-IT" dirty="0"/>
              <a:t>, UTET: i capitoli indicati e per i frequentanti solo quelli spiegati a lezione.</a:t>
            </a:r>
          </a:p>
          <a:p>
            <a:r>
              <a:rPr lang="it-IT" dirty="0"/>
              <a:t>Unità didattica 2: testo solo consigliato </a:t>
            </a:r>
            <a:r>
              <a:rPr lang="it-IT" b="1" u="sng" dirty="0"/>
              <a:t>Dini et al., Geografia economica</a:t>
            </a:r>
            <a:r>
              <a:rPr lang="it-IT" dirty="0"/>
              <a:t>, Mondadori.</a:t>
            </a:r>
          </a:p>
          <a:p>
            <a:r>
              <a:rPr lang="it-IT" dirty="0"/>
              <a:t>Unità didattica 3: </a:t>
            </a:r>
            <a:r>
              <a:rPr lang="it-IT" b="1" dirty="0"/>
              <a:t>Epasto S., Geografia, Sviluppo e Innovazione</a:t>
            </a:r>
            <a:r>
              <a:rPr lang="it-IT" dirty="0"/>
              <a:t>, Aracne Editrice, Roma, 2024; </a:t>
            </a:r>
            <a:r>
              <a:rPr lang="it-IT" sz="2900" b="1" dirty="0"/>
              <a:t>Epasto S., Galdelli A., L'intelligenza Artificiale per la gestione sostenibile delle risorse idriche</a:t>
            </a:r>
          </a:p>
          <a:p>
            <a:r>
              <a:rPr lang="it-IT" dirty="0"/>
              <a:t>Unità didattica 4: </a:t>
            </a:r>
            <a:r>
              <a:rPr lang="it-IT" b="1" u="sng" dirty="0"/>
              <a:t>Lucia M.G., Epasto S., Maglio M., Valdemarin S., Geografia finanziaria. Temi e scenari emergenti nel mondo in cambiamento</a:t>
            </a:r>
            <a:r>
              <a:rPr lang="it-IT" dirty="0"/>
              <a:t>, McGraw Hill, 2023.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6323964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8CADBF-DC3E-401F-878A-98FC721DB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 QUANTITATIVA- NEW GEOGRAPHY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07AE8C6-87C1-4256-B219-839F10271B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418" y="2342508"/>
            <a:ext cx="11620072" cy="4614884"/>
          </a:xfrm>
        </p:spPr>
        <p:txBody>
          <a:bodyPr>
            <a:normAutofit fontScale="70000" lnSpcReduction="20000"/>
          </a:bodyPr>
          <a:lstStyle/>
          <a:p>
            <a:r>
              <a:rPr lang="it-IT" dirty="0">
                <a:solidFill>
                  <a:srgbClr val="3BE563"/>
                </a:solidFill>
              </a:rPr>
              <a:t>RIVOLUZIONE QUANTITATIVA</a:t>
            </a:r>
            <a:r>
              <a:rPr lang="it-IT" dirty="0"/>
              <a:t>: applicazione di metodi e tecniche analitiche al campo d’indagine delle scienze sociali</a:t>
            </a:r>
          </a:p>
          <a:p>
            <a:r>
              <a:rPr lang="it-IT" dirty="0"/>
              <a:t>Centri di studio principali nei </a:t>
            </a:r>
            <a:r>
              <a:rPr lang="it-IT" dirty="0">
                <a:solidFill>
                  <a:srgbClr val="FF33CC"/>
                </a:solidFill>
              </a:rPr>
              <a:t>PAESI ANGLOSASSONI</a:t>
            </a:r>
          </a:p>
          <a:p>
            <a:r>
              <a:rPr lang="it-IT" dirty="0">
                <a:solidFill>
                  <a:srgbClr val="FF33CC"/>
                </a:solidFill>
              </a:rPr>
              <a:t>WILLIAM BUNGE: </a:t>
            </a:r>
            <a:r>
              <a:rPr lang="it-IT" dirty="0"/>
              <a:t>la geografia deve essere tradotta in linguaggio scientifico</a:t>
            </a:r>
          </a:p>
          <a:p>
            <a:pPr marL="0" indent="0">
              <a:buNone/>
            </a:pPr>
            <a:r>
              <a:rPr lang="it-IT" dirty="0"/>
              <a:t>Il movimento degli uomini sulla superficie terrestre definisce il concetto centrale, discusso da Bunge, è quello di </a:t>
            </a:r>
            <a:r>
              <a:rPr lang="it-IT" dirty="0">
                <a:solidFill>
                  <a:srgbClr val="C00000"/>
                </a:solidFill>
              </a:rPr>
              <a:t>spazio e di relazioni spaziali (</a:t>
            </a:r>
            <a:r>
              <a:rPr lang="it-IT" dirty="0"/>
              <a:t>space and spatial relations) per cui è necessaria una vera e propria teoria generale da contrapporre al concetto tradizionale di </a:t>
            </a:r>
            <a:r>
              <a:rPr lang="it-IT" dirty="0">
                <a:solidFill>
                  <a:srgbClr val="FF0000"/>
                </a:solidFill>
              </a:rPr>
              <a:t>luogo (place) </a:t>
            </a:r>
            <a:r>
              <a:rPr lang="it-IT" dirty="0"/>
              <a:t>: </a:t>
            </a:r>
          </a:p>
          <a:p>
            <a:pPr marL="0" indent="0">
              <a:buNone/>
            </a:pPr>
            <a:r>
              <a:rPr lang="it-IT" dirty="0"/>
              <a:t>Per B. il concetto di luogo è idiografico (eccezionalista) mentre quello di spazio è nomotetico, universale, applicabile in modo equivalente a qualunque luogo.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L’intento di Bunge era la creazione di una </a:t>
            </a:r>
            <a:r>
              <a:rPr lang="it-IT" dirty="0">
                <a:solidFill>
                  <a:srgbClr val="3BE563"/>
                </a:solidFill>
              </a:rPr>
              <a:t>teoria generale della geografia </a:t>
            </a:r>
            <a:r>
              <a:rPr lang="it-IT" dirty="0"/>
              <a:t>(una geografia teorica), comprensiva di modelli esplicativi del movimento e della localizzazione sulla superficie terrestre. </a:t>
            </a:r>
          </a:p>
          <a:p>
            <a:pPr marL="0" indent="0">
              <a:buNone/>
            </a:pPr>
            <a:r>
              <a:rPr lang="it-IT" dirty="0"/>
              <a:t>Egli parte dai risultati del modello deduttivo Christaller e dagli studi di Loesch, e </a:t>
            </a:r>
            <a:r>
              <a:rPr lang="it-IT" dirty="0">
                <a:solidFill>
                  <a:srgbClr val="FF33CC"/>
                </a:solidFill>
              </a:rPr>
              <a:t>introduce esplicitamente il linguaggio matematico, la cartografia, la geometria e la statistica come strumenti al servizio della geografia.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7043907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8CADBF-DC3E-401F-878A-98FC721DB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 QUANTITATIVA- NEW GEOGRAPHY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07AE8C6-87C1-4256-B219-839F10271B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/>
            <a:r>
              <a:rPr lang="it-IT" dirty="0">
                <a:solidFill>
                  <a:srgbClr val="FFC000"/>
                </a:solidFill>
              </a:rPr>
              <a:t>Importanza momento deduttivo </a:t>
            </a:r>
            <a:r>
              <a:rPr lang="it-IT" dirty="0"/>
              <a:t>dell’indagine = procedimenti logici basati su astrazione e generalizzazione</a:t>
            </a:r>
          </a:p>
          <a:p>
            <a:pPr algn="l"/>
            <a:r>
              <a:rPr lang="it-IT" dirty="0"/>
              <a:t>Modelli, teorie, sistemi e paradigmi. </a:t>
            </a:r>
          </a:p>
          <a:p>
            <a:pPr algn="l"/>
            <a:r>
              <a:rPr lang="it-IT" dirty="0"/>
              <a:t>Finalità analisi spaziale = cercare l’ordine del territorio conferito dalla presenza umana attraverso </a:t>
            </a:r>
            <a:r>
              <a:rPr lang="it-IT" dirty="0">
                <a:solidFill>
                  <a:srgbClr val="92D050"/>
                </a:solidFill>
              </a:rPr>
              <a:t>leggi matematico-fisiche</a:t>
            </a:r>
          </a:p>
          <a:p>
            <a:pPr algn="l"/>
            <a:r>
              <a:rPr lang="it-IT" dirty="0">
                <a:solidFill>
                  <a:srgbClr val="FF33CC"/>
                </a:solidFill>
              </a:rPr>
              <a:t>Paradigma neopositivista</a:t>
            </a:r>
          </a:p>
          <a:p>
            <a:pPr algn="l"/>
            <a:r>
              <a:rPr lang="it-IT" dirty="0"/>
              <a:t>Forme di organizzazione spaziale ricondotte a figure geometriche</a:t>
            </a:r>
          </a:p>
          <a:p>
            <a:pPr algn="l"/>
            <a:r>
              <a:rPr lang="it-IT" dirty="0"/>
              <a:t>Metodi quantitativi</a:t>
            </a:r>
          </a:p>
          <a:p>
            <a:pPr algn="l"/>
            <a:r>
              <a:rPr lang="it-IT" dirty="0">
                <a:solidFill>
                  <a:srgbClr val="00FFFF"/>
                </a:solidFill>
              </a:rPr>
              <a:t>Bunge, Christaller, Hagerstand, Hagget…</a:t>
            </a:r>
          </a:p>
          <a:p>
            <a:pPr algn="l"/>
            <a:r>
              <a:rPr lang="it-IT" dirty="0"/>
              <a:t>Nuovo tipo di determinismo che non considera i fattori storici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4009766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8CADBF-DC3E-401F-878A-98FC721DB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66034"/>
            <a:ext cx="10515600" cy="648073"/>
          </a:xfrm>
        </p:spPr>
        <p:txBody>
          <a:bodyPr/>
          <a:lstStyle/>
          <a:p>
            <a:pPr algn="ctr"/>
            <a:r>
              <a:rPr lang="it-IT" dirty="0"/>
              <a:t>GEOGRAFIA QUANTITATIVA- NEW GEOGRAPHY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07AE8C6-87C1-4256-B219-839F10271B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La New Geography si definisce negli </a:t>
            </a:r>
            <a:r>
              <a:rPr lang="it-IT" dirty="0">
                <a:solidFill>
                  <a:srgbClr val="FF33CC"/>
                </a:solidFill>
              </a:rPr>
              <a:t>anni ‘50 in Inghilterra</a:t>
            </a:r>
          </a:p>
          <a:p>
            <a:endParaRPr lang="it-IT" dirty="0"/>
          </a:p>
          <a:p>
            <a:endParaRPr lang="it-IT" dirty="0"/>
          </a:p>
          <a:p>
            <a:pPr algn="l"/>
            <a:r>
              <a:rPr lang="it-IT" dirty="0"/>
              <a:t>Situazione generale: </a:t>
            </a:r>
          </a:p>
          <a:p>
            <a:pPr marL="514350" indent="-514350">
              <a:buAutoNum type="arabicPeriod"/>
            </a:pPr>
            <a:r>
              <a:rPr lang="it-IT" dirty="0"/>
              <a:t>Crisi sociale ed economica (guerra e crisi ’29)</a:t>
            </a:r>
          </a:p>
          <a:p>
            <a:pPr marL="514350" indent="-514350">
              <a:buAutoNum type="arabicPeriod"/>
            </a:pPr>
            <a:r>
              <a:rPr lang="it-IT" dirty="0"/>
              <a:t>Pianificazione regionale ed urbana (urbanizzazione)</a:t>
            </a:r>
          </a:p>
          <a:p>
            <a:pPr marL="514350" indent="-514350">
              <a:buAutoNum type="arabicPeriod"/>
            </a:pPr>
            <a:r>
              <a:rPr lang="it-IT" dirty="0"/>
              <a:t>Primi passi informatica</a:t>
            </a:r>
          </a:p>
        </p:txBody>
      </p:sp>
      <p:sp>
        <p:nvSpPr>
          <p:cNvPr id="4" name="Freccia in giù 3">
            <a:extLst>
              <a:ext uri="{FF2B5EF4-FFF2-40B4-BE49-F238E27FC236}">
                <a16:creationId xmlns:a16="http://schemas.microsoft.com/office/drawing/2014/main" id="{02AD394D-3992-40D7-886B-80A12D94298C}"/>
              </a:ext>
            </a:extLst>
          </p:cNvPr>
          <p:cNvSpPr/>
          <p:nvPr/>
        </p:nvSpPr>
        <p:spPr>
          <a:xfrm>
            <a:off x="5231904" y="3180998"/>
            <a:ext cx="432048" cy="648072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5086984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8CADBF-DC3E-401F-878A-98FC721DB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76736"/>
            <a:ext cx="10515600" cy="737371"/>
          </a:xfrm>
        </p:spPr>
        <p:txBody>
          <a:bodyPr/>
          <a:lstStyle/>
          <a:p>
            <a:pPr algn="ctr"/>
            <a:r>
              <a:rPr lang="it-IT" dirty="0"/>
              <a:t>GEOGRAFIA QUANTITATIVA- NEW GEOGRAPHY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07AE8C6-87C1-4256-B219-839F10271B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it-IT" dirty="0">
                <a:solidFill>
                  <a:srgbClr val="FF33CC"/>
                </a:solidFill>
              </a:rPr>
              <a:t>METODOLOGIA</a:t>
            </a: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pPr>
              <a:buFontTx/>
              <a:buChar char="-"/>
            </a:pPr>
            <a:r>
              <a:rPr lang="it-IT" dirty="0"/>
              <a:t>rifiuto di metodi qualitativi ed approssimati</a:t>
            </a:r>
          </a:p>
          <a:p>
            <a:pPr>
              <a:buFontTx/>
              <a:buChar char="-"/>
            </a:pPr>
            <a:r>
              <a:rPr lang="it-IT" dirty="0"/>
              <a:t>Nuovi metodi quantitativi: semplicità, generalità, esattezza nelle relazioni tra fenomeni (distanza, spazio, distribuzione) su spazio isotropico (ambiente in cui, in relazione ad un determinato fenomeno, non ci sono direzioni privilegiate) = modelli matematici.</a:t>
            </a:r>
          </a:p>
          <a:p>
            <a:pPr>
              <a:buFontTx/>
              <a:buChar char="-"/>
            </a:pPr>
            <a:r>
              <a:rPr lang="it-IT" dirty="0"/>
              <a:t>Sapere applicato all’azione-intervento di pianificazione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Freccia in giù 3">
            <a:extLst>
              <a:ext uri="{FF2B5EF4-FFF2-40B4-BE49-F238E27FC236}">
                <a16:creationId xmlns:a16="http://schemas.microsoft.com/office/drawing/2014/main" id="{02AD394D-3992-40D7-886B-80A12D94298C}"/>
              </a:ext>
            </a:extLst>
          </p:cNvPr>
          <p:cNvSpPr/>
          <p:nvPr/>
        </p:nvSpPr>
        <p:spPr>
          <a:xfrm>
            <a:off x="5851372" y="2985700"/>
            <a:ext cx="432048" cy="648072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213588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8CADBF-DC3E-401F-878A-98FC721DB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44184"/>
            <a:ext cx="10515600" cy="869924"/>
          </a:xfrm>
        </p:spPr>
        <p:txBody>
          <a:bodyPr/>
          <a:lstStyle/>
          <a:p>
            <a:pPr algn="ctr"/>
            <a:r>
              <a:rPr lang="it-IT" dirty="0"/>
              <a:t>GEOGRAFIA QUANTITATIVA- NEW GEOGRAPHY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07AE8C6-87C1-4256-B219-839F10271B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8094" y="2270588"/>
            <a:ext cx="11239928" cy="4398771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it-IT" dirty="0">
                <a:solidFill>
                  <a:srgbClr val="FF33CC"/>
                </a:solidFill>
              </a:rPr>
              <a:t>CONCETTI CENTRALI </a:t>
            </a:r>
          </a:p>
          <a:p>
            <a:pPr marL="514350" indent="-514350">
              <a:buAutoNum type="arabicParenR"/>
            </a:pPr>
            <a:r>
              <a:rPr lang="it-IT" dirty="0">
                <a:solidFill>
                  <a:srgbClr val="3BE563"/>
                </a:solidFill>
              </a:rPr>
              <a:t>SPAZIO</a:t>
            </a:r>
            <a:r>
              <a:rPr lang="it-IT" dirty="0"/>
              <a:t>: </a:t>
            </a:r>
          </a:p>
          <a:p>
            <a:pPr algn="l">
              <a:buFontTx/>
              <a:buChar char="-"/>
            </a:pPr>
            <a:r>
              <a:rPr lang="it-IT" dirty="0"/>
              <a:t>luogo illimitato e definito in cui sono collocati gli oggetti</a:t>
            </a:r>
          </a:p>
          <a:p>
            <a:pPr algn="l">
              <a:buFontTx/>
              <a:buChar char="-"/>
            </a:pPr>
            <a:r>
              <a:rPr lang="it-IT" dirty="0"/>
              <a:t>Natura isotropica e misurabilità geometrica</a:t>
            </a:r>
          </a:p>
          <a:p>
            <a:pPr algn="l">
              <a:buFontTx/>
              <a:buChar char="-"/>
            </a:pPr>
            <a:r>
              <a:rPr lang="it-IT" dirty="0"/>
              <a:t>Geografia: scienza dell’organizzazione spaziale in termini di regolarità e misurabilità matematica dei fenomeni.</a:t>
            </a:r>
          </a:p>
          <a:p>
            <a:pPr marL="0" indent="0">
              <a:buNone/>
            </a:pPr>
            <a:r>
              <a:rPr lang="it-IT" dirty="0">
                <a:solidFill>
                  <a:srgbClr val="FFFF00"/>
                </a:solidFill>
              </a:rPr>
              <a:t>2) REGIONE</a:t>
            </a:r>
            <a:r>
              <a:rPr lang="it-IT" dirty="0"/>
              <a:t>: </a:t>
            </a:r>
          </a:p>
          <a:p>
            <a:pPr algn="l">
              <a:buFontTx/>
              <a:buChar char="-"/>
            </a:pPr>
            <a:r>
              <a:rPr lang="it-IT" dirty="0"/>
              <a:t>Spazio funzionale polarizzato</a:t>
            </a:r>
          </a:p>
          <a:p>
            <a:pPr algn="l">
              <a:buFontTx/>
              <a:buChar char="-"/>
            </a:pPr>
            <a:r>
              <a:rPr lang="it-IT" dirty="0"/>
              <a:t>Sistema aperto e classificabile (prospettiva sistemica)</a:t>
            </a:r>
          </a:p>
          <a:p>
            <a:pPr marL="0" indent="0">
              <a:buNone/>
            </a:pPr>
            <a:r>
              <a:rPr lang="it-IT" dirty="0">
                <a:solidFill>
                  <a:srgbClr val="FF9900"/>
                </a:solidFill>
              </a:rPr>
              <a:t>3) SISTEMA</a:t>
            </a:r>
            <a:r>
              <a:rPr lang="it-IT" dirty="0"/>
              <a:t>: </a:t>
            </a:r>
          </a:p>
          <a:p>
            <a:pPr algn="l">
              <a:buFontTx/>
              <a:buChar char="-"/>
            </a:pPr>
            <a:r>
              <a:rPr lang="it-IT" dirty="0"/>
              <a:t>Spazio relazionale complesso</a:t>
            </a:r>
          </a:p>
          <a:p>
            <a:pPr algn="l">
              <a:buFontTx/>
              <a:buChar char="-"/>
            </a:pPr>
            <a:r>
              <a:rPr lang="it-IT" dirty="0"/>
              <a:t>Es: Geosistema = ecosistema + sistema economico-sociale</a:t>
            </a:r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0921333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2184F21-55E1-42F4-BEA8-4F90424F6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28108"/>
            <a:ext cx="10515600" cy="686000"/>
          </a:xfrm>
        </p:spPr>
        <p:txBody>
          <a:bodyPr/>
          <a:lstStyle/>
          <a:p>
            <a:pPr algn="ctr"/>
            <a:r>
              <a:rPr lang="it-IT" dirty="0"/>
              <a:t>ELEMENTI FONDAMENTALI DELL’ANALISI SPAZIALE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7619E25-DE9E-4037-8C5B-3DF0EA3A21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it-IT" dirty="0"/>
              <a:t>1) DISTANZA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2) ACCESSIBILITA’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3) LOCALIZZAZIONE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4) NODALITA’</a:t>
            </a:r>
          </a:p>
          <a:p>
            <a:pPr marL="514350" indent="-514350">
              <a:buAutoNum type="arabicParenR"/>
            </a:pPr>
            <a:endParaRPr lang="it-IT" dirty="0"/>
          </a:p>
          <a:p>
            <a:pPr marL="0" indent="0">
              <a:buNone/>
            </a:pPr>
            <a:r>
              <a:rPr lang="it-IT" dirty="0"/>
              <a:t>5) GERARCHIA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6) SCALA</a:t>
            </a:r>
          </a:p>
        </p:txBody>
      </p:sp>
    </p:spTree>
    <p:extLst>
      <p:ext uri="{BB962C8B-B14F-4D97-AF65-F5344CB8AC3E}">
        <p14:creationId xmlns:p14="http://schemas.microsoft.com/office/powerpoint/2010/main" val="118075798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629F98-E6B7-4554-A6B6-126FE429D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DISTANZA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22FCD11-B62C-4594-B67B-02BDC13631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/>
            <a:r>
              <a:rPr lang="it-IT" dirty="0"/>
              <a:t>E’ il </a:t>
            </a:r>
            <a:r>
              <a:rPr lang="it-IT" dirty="0">
                <a:solidFill>
                  <a:srgbClr val="7030A0"/>
                </a:solidFill>
              </a:rPr>
              <a:t>più importante </a:t>
            </a:r>
            <a:r>
              <a:rPr lang="it-IT" dirty="0"/>
              <a:t>fattore del rapporto degli uomini con la superficie terrestre e costituisce, pertanto, una delle basi fondamentali dell’analisi geografica</a:t>
            </a:r>
          </a:p>
          <a:p>
            <a:pPr algn="l"/>
            <a:r>
              <a:rPr lang="it-IT" dirty="0"/>
              <a:t>Se tutto fosse concentrato in un dato luogo non esisterebbero né distribuzione né differenze regionali</a:t>
            </a:r>
          </a:p>
          <a:p>
            <a:pPr algn="l"/>
            <a:r>
              <a:rPr lang="it-IT" dirty="0"/>
              <a:t>Ma le distanze non sempre sono oggettive, matematiche ed espresse in km = </a:t>
            </a:r>
            <a:r>
              <a:rPr lang="it-IT" dirty="0">
                <a:solidFill>
                  <a:srgbClr val="FF33CC"/>
                </a:solidFill>
              </a:rPr>
              <a:t>l’uomo percepisce lo spazio anche secondo il consumo di tempo</a:t>
            </a:r>
            <a:r>
              <a:rPr lang="it-IT" dirty="0"/>
              <a:t>: distanza costi di trasporto- distanza sociale- distanza psicologica</a:t>
            </a:r>
          </a:p>
          <a:p>
            <a:pPr algn="l"/>
            <a:r>
              <a:rPr lang="it-IT" dirty="0"/>
              <a:t>Questi sono tutti aspetti legati </a:t>
            </a:r>
            <a:r>
              <a:rPr lang="it-IT" b="1" dirty="0">
                <a:solidFill>
                  <a:srgbClr val="3BE563"/>
                </a:solidFill>
              </a:rPr>
              <a:t>all’efficienza delle comunicazioni ed al grado di sviluppo culturale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9243719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278949A-9AC0-4C74-8021-95CD37E62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ACCESSIBILITA’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C10E059-A212-448D-A4F5-76FE1B920C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870" y="2114108"/>
            <a:ext cx="11822130" cy="4204499"/>
          </a:xfrm>
        </p:spPr>
        <p:txBody>
          <a:bodyPr>
            <a:normAutofit fontScale="85000" lnSpcReduction="20000"/>
          </a:bodyPr>
          <a:lstStyle/>
          <a:p>
            <a:r>
              <a:rPr lang="it-IT" dirty="0"/>
              <a:t>Letteralmente facilità di arrivare in un luogo</a:t>
            </a:r>
          </a:p>
          <a:p>
            <a:r>
              <a:rPr lang="it-IT" dirty="0"/>
              <a:t>In realtà </a:t>
            </a:r>
            <a:r>
              <a:rPr lang="it-IT" dirty="0">
                <a:solidFill>
                  <a:srgbClr val="00FFFF"/>
                </a:solidFill>
              </a:rPr>
              <a:t>dipende dalla connessione con i diversi sistemi di comunicazione ed è strettamente legata, più che alla distanza km, alla efficienza dei collegamenti messi in atto per superarla</a:t>
            </a:r>
          </a:p>
          <a:p>
            <a:r>
              <a:rPr lang="it-IT" dirty="0"/>
              <a:t>Dalle condizioni di accessibilità, che agevola il trasferimento di persone, beni, informazioni, deriva la </a:t>
            </a:r>
            <a:r>
              <a:rPr lang="it-IT" dirty="0">
                <a:solidFill>
                  <a:srgbClr val="FF33CC"/>
                </a:solidFill>
              </a:rPr>
              <a:t>posizione più o meno favorevole di un punto rispetto ad altri punti all’interno di una determinata regione e quindi il valore economico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ESEMPI: </a:t>
            </a:r>
          </a:p>
          <a:p>
            <a:pPr>
              <a:buFontTx/>
              <a:buChar char="-"/>
            </a:pPr>
            <a:r>
              <a:rPr lang="it-IT" dirty="0"/>
              <a:t>nei modelli di utilizzo dello spazio rurale ed urbano l’accessibilità è assunta come parametro del valore per l’acquisto degli immobili</a:t>
            </a:r>
          </a:p>
          <a:p>
            <a:pPr>
              <a:buFontTx/>
              <a:buChar char="-"/>
            </a:pPr>
            <a:r>
              <a:rPr lang="it-IT" dirty="0"/>
              <a:t>Nell’ambito di una rete urbana la città più accessibile assume il luogo di </a:t>
            </a:r>
            <a:r>
              <a:rPr lang="it-IT" dirty="0">
                <a:solidFill>
                  <a:srgbClr val="3BE563"/>
                </a:solidFill>
              </a:rPr>
              <a:t>località centrale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0500055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1130D0-5264-4C91-BCF5-F74E5037B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LOCALIZZAZIONE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6649F80-2501-41C7-AD01-E299EA94DA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it-IT" dirty="0"/>
              <a:t>Esprime non tanto la posizione quanto il </a:t>
            </a:r>
            <a:r>
              <a:rPr lang="it-IT" dirty="0">
                <a:solidFill>
                  <a:srgbClr val="FF33CC"/>
                </a:solidFill>
              </a:rPr>
              <a:t>processo attraverso cui un fenomeno o un fatto viene a manifestarsi o situarsi in un determinato sito</a:t>
            </a:r>
          </a:p>
          <a:p>
            <a:pPr algn="l"/>
            <a:endParaRPr lang="it-IT" dirty="0"/>
          </a:p>
          <a:p>
            <a:pPr algn="l"/>
            <a:r>
              <a:rPr lang="it-IT" dirty="0"/>
              <a:t>Generalmente risponde alla legge economica che mira a conseguire il massimo risultato con il minimo sforzo e discende da </a:t>
            </a:r>
            <a:r>
              <a:rPr lang="it-IT" dirty="0">
                <a:solidFill>
                  <a:srgbClr val="3BE563"/>
                </a:solidFill>
              </a:rPr>
              <a:t>confronto dei vantaggi e degli svantaggi rispetto a localizzazioni alternative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0807985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B5879C-8B0A-4DAD-9CCD-2D7288D15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NODALITA’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6FFF2AD-1F3B-4E73-AD1A-24E910F500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Deriva soprattutto </a:t>
            </a:r>
            <a:r>
              <a:rPr lang="it-IT" dirty="0">
                <a:solidFill>
                  <a:srgbClr val="FF33CC"/>
                </a:solidFill>
              </a:rPr>
              <a:t>dall’interazione di accessibilità e localizzazione</a:t>
            </a:r>
          </a:p>
          <a:p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Nei punti più accessibili si localizza un maggior numero di uomini ed attività, circostanza che conferisce agli insediamenti umani una maggiore </a:t>
            </a:r>
            <a:r>
              <a:rPr lang="it-IT" dirty="0">
                <a:solidFill>
                  <a:srgbClr val="3BE563"/>
                </a:solidFill>
              </a:rPr>
              <a:t>rilevanza funzionale </a:t>
            </a:r>
            <a:r>
              <a:rPr lang="it-IT" dirty="0"/>
              <a:t>rispetto agli altri creando una serie di agglomerazioni che costituiscono punti di attrazione per un certo numero di centri circostanti</a:t>
            </a:r>
          </a:p>
          <a:p>
            <a:endParaRPr lang="it-IT" dirty="0"/>
          </a:p>
        </p:txBody>
      </p:sp>
      <p:sp>
        <p:nvSpPr>
          <p:cNvPr id="4" name="Freccia in giù 3">
            <a:extLst>
              <a:ext uri="{FF2B5EF4-FFF2-40B4-BE49-F238E27FC236}">
                <a16:creationId xmlns:a16="http://schemas.microsoft.com/office/drawing/2014/main" id="{DD0F341C-2D1C-413A-BE6F-4C4C3437DEC4}"/>
              </a:ext>
            </a:extLst>
          </p:cNvPr>
          <p:cNvSpPr/>
          <p:nvPr/>
        </p:nvSpPr>
        <p:spPr>
          <a:xfrm>
            <a:off x="5375831" y="3104964"/>
            <a:ext cx="432048" cy="648072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78141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D5EFD6-A854-4974-A257-A3701D98F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ESAME FINALE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02F2EBA-AA4D-44A1-B1B2-BBAEF9F785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b="1" u="sng" dirty="0"/>
              <a:t>Esame Scritto</a:t>
            </a:r>
            <a:r>
              <a:rPr lang="it-IT" dirty="0"/>
              <a:t>: 20 domande a risposta multipla + 2 domande a risposta aperta.</a:t>
            </a:r>
          </a:p>
          <a:p>
            <a:endParaRPr lang="it-IT" b="1" u="sng" dirty="0"/>
          </a:p>
          <a:p>
            <a:endParaRPr lang="it-IT" b="1" u="sng" dirty="0"/>
          </a:p>
          <a:p>
            <a:endParaRPr lang="it-IT" b="1" u="sng" dirty="0"/>
          </a:p>
          <a:p>
            <a:endParaRPr lang="it-IT" b="1" u="sng" dirty="0"/>
          </a:p>
          <a:p>
            <a:endParaRPr lang="it-IT" b="1" u="sng" dirty="0"/>
          </a:p>
          <a:p>
            <a:r>
              <a:rPr lang="it-IT" b="1" u="sng" dirty="0"/>
              <a:t>Esame Orale</a:t>
            </a:r>
            <a:r>
              <a:rPr lang="it-IT" dirty="0"/>
              <a:t>: se si supera l’esame scritto, si passa all’esame orale che consiste in un breve colloquio.</a:t>
            </a:r>
          </a:p>
        </p:txBody>
      </p:sp>
    </p:spTree>
    <p:extLst>
      <p:ext uri="{BB962C8B-B14F-4D97-AF65-F5344CB8AC3E}">
        <p14:creationId xmlns:p14="http://schemas.microsoft.com/office/powerpoint/2010/main" val="155489382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BCA413-5462-466F-A194-E2F18162A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GERARCHIA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D94CB1F-293A-4C93-890B-B9F6761059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it-IT" dirty="0"/>
              <a:t>Dipende dalla presenza di </a:t>
            </a:r>
            <a:r>
              <a:rPr lang="it-IT" dirty="0">
                <a:solidFill>
                  <a:srgbClr val="FF33CC"/>
                </a:solidFill>
              </a:rPr>
              <a:t>località nodali </a:t>
            </a:r>
            <a:r>
              <a:rPr lang="it-IT" dirty="0"/>
              <a:t>d’importanza diversa che conferiscono allo spazio una </a:t>
            </a:r>
            <a:r>
              <a:rPr lang="it-IT" dirty="0">
                <a:solidFill>
                  <a:srgbClr val="3BE563"/>
                </a:solidFill>
              </a:rPr>
              <a:t>struttura reticolare</a:t>
            </a:r>
            <a:r>
              <a:rPr lang="it-IT" dirty="0"/>
              <a:t>, caratterizzata cioè da cellule territoriali legate fra loro da rapporti funzionali di complementarietà e subordinazione</a:t>
            </a:r>
          </a:p>
          <a:p>
            <a:pPr algn="l"/>
            <a:endParaRPr lang="it-IT" dirty="0"/>
          </a:p>
          <a:p>
            <a:pPr algn="l"/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3102134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178123-0411-409F-A8BD-EA9B616FB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SCALA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F0101AD-A933-4556-8105-1DDD9F1D2B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it-IT" dirty="0"/>
              <a:t>Dimensione dell’area</a:t>
            </a:r>
          </a:p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/>
              <a:t>Assume particolare importanza perché passando gradualmente dall’orizzonte locale a quello regionale, nazionale, continentale e planetario aumenta la possibilità di fare confronti, di comprendere i rapporti d’interdipendenza e di padroneggiare meglio lo spazio</a:t>
            </a:r>
          </a:p>
          <a:p>
            <a:endParaRPr lang="it-IT" dirty="0"/>
          </a:p>
        </p:txBody>
      </p:sp>
      <p:sp>
        <p:nvSpPr>
          <p:cNvPr id="4" name="Freccia in giù 3">
            <a:extLst>
              <a:ext uri="{FF2B5EF4-FFF2-40B4-BE49-F238E27FC236}">
                <a16:creationId xmlns:a16="http://schemas.microsoft.com/office/drawing/2014/main" id="{EF8FD90B-ABB1-45BC-84E2-90DFA5403446}"/>
              </a:ext>
            </a:extLst>
          </p:cNvPr>
          <p:cNvSpPr/>
          <p:nvPr/>
        </p:nvSpPr>
        <p:spPr>
          <a:xfrm>
            <a:off x="5879976" y="2995885"/>
            <a:ext cx="432048" cy="648072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1283978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B8A8ED-3656-4C43-8400-7213056D7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 MARXISTA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68275D6-FBD6-4824-A480-DE722768C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499" y="2293495"/>
            <a:ext cx="11873501" cy="3883468"/>
          </a:xfrm>
        </p:spPr>
        <p:txBody>
          <a:bodyPr>
            <a:normAutofit fontScale="62500" lnSpcReduction="20000"/>
          </a:bodyPr>
          <a:lstStyle/>
          <a:p>
            <a:r>
              <a:rPr lang="it-IT" dirty="0">
                <a:solidFill>
                  <a:srgbClr val="FF33CC"/>
                </a:solidFill>
              </a:rPr>
              <a:t>Geografia radicale</a:t>
            </a:r>
          </a:p>
          <a:p>
            <a:r>
              <a:rPr lang="it-IT" dirty="0"/>
              <a:t>Geografia critica</a:t>
            </a:r>
          </a:p>
          <a:p>
            <a:r>
              <a:rPr lang="it-IT" dirty="0"/>
              <a:t>No sufficiente analisi numerica per descrivere</a:t>
            </a:r>
          </a:p>
          <a:p>
            <a:pPr>
              <a:buNone/>
            </a:pPr>
            <a:r>
              <a:rPr lang="it-IT" dirty="0"/>
              <a:t>i fenomeni sociali del dopo-guerra</a:t>
            </a:r>
          </a:p>
          <a:p>
            <a:r>
              <a:rPr lang="it-IT" dirty="0"/>
              <a:t>Ricerca spiegazioni storico-politiche per lo squilibrio dovuto a: </a:t>
            </a:r>
          </a:p>
          <a:p>
            <a:pPr marL="514350" indent="-514350">
              <a:buAutoNum type="arabicParenR"/>
            </a:pPr>
            <a:r>
              <a:rPr lang="it-IT" dirty="0"/>
              <a:t>articolazione rapporti sociali; </a:t>
            </a:r>
          </a:p>
          <a:p>
            <a:pPr marL="514350" indent="-514350">
              <a:buAutoNum type="arabicParenR"/>
            </a:pPr>
            <a:r>
              <a:rPr lang="it-IT" dirty="0"/>
              <a:t>modello di produzione capitalistica (plusvalore)</a:t>
            </a:r>
          </a:p>
          <a:p>
            <a:r>
              <a:rPr lang="it-IT" dirty="0"/>
              <a:t>Meccanismi dipendenza = categoria spazio-temporale</a:t>
            </a:r>
          </a:p>
          <a:p>
            <a:r>
              <a:rPr lang="it-IT" dirty="0">
                <a:solidFill>
                  <a:srgbClr val="3BE563"/>
                </a:solidFill>
              </a:rPr>
              <a:t>Impegno sul piano sociale</a:t>
            </a:r>
            <a:r>
              <a:rPr lang="it-IT" dirty="0"/>
              <a:t>: analisi fenomeni quali povertà, emarginazione, condizioni di vita urbana, conflitti sociali</a:t>
            </a:r>
          </a:p>
          <a:p>
            <a:r>
              <a:rPr lang="it-IT" dirty="0">
                <a:solidFill>
                  <a:srgbClr val="FF0000"/>
                </a:solidFill>
              </a:rPr>
              <a:t>Centro-Periferia/ Economia-mondo (Wallerstein)</a:t>
            </a:r>
          </a:p>
          <a:p>
            <a:r>
              <a:rPr lang="it-IT" dirty="0">
                <a:solidFill>
                  <a:srgbClr val="00B0F0"/>
                </a:solidFill>
              </a:rPr>
              <a:t>Scambio ineguale (Emmanuel)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1381246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B8A8ED-3656-4C43-8400-7213056D7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 DELLA PERCEZIONE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68275D6-FBD6-4824-A480-DE722768CD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Geografia umanistica</a:t>
            </a:r>
          </a:p>
          <a:p>
            <a:r>
              <a:rPr lang="it-IT" dirty="0"/>
              <a:t>Sviluppata nell’ultimo trentennio</a:t>
            </a:r>
          </a:p>
          <a:p>
            <a:r>
              <a:rPr lang="it-IT" dirty="0"/>
              <a:t>I geografi avvalendosi di tecniche proprie della psicologia e della sociologia, piuttosto che uno spazio reale concepiscono e studiano uno spazio vissuto, la cui immagine è riflessa in speciali </a:t>
            </a:r>
            <a:r>
              <a:rPr lang="it-IT" dirty="0">
                <a:solidFill>
                  <a:srgbClr val="FF33CC"/>
                </a:solidFill>
              </a:rPr>
              <a:t>MAPPE MENTALI</a:t>
            </a:r>
          </a:p>
          <a:p>
            <a:r>
              <a:rPr lang="it-IT" dirty="0"/>
              <a:t>Approccio spiritualista-soggettivista</a:t>
            </a:r>
          </a:p>
          <a:p>
            <a:r>
              <a:rPr lang="it-IT" dirty="0"/>
              <a:t>Attenzione ai </a:t>
            </a:r>
            <a:r>
              <a:rPr lang="it-IT" dirty="0">
                <a:solidFill>
                  <a:srgbClr val="3BE563"/>
                </a:solidFill>
              </a:rPr>
              <a:t>processi cognitivi e al ruolo del soggetto nella percezione</a:t>
            </a:r>
          </a:p>
        </p:txBody>
      </p:sp>
    </p:spTree>
    <p:extLst>
      <p:ext uri="{BB962C8B-B14F-4D97-AF65-F5344CB8AC3E}">
        <p14:creationId xmlns:p14="http://schemas.microsoft.com/office/powerpoint/2010/main" val="241873868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B599BF-86BF-4B41-94ED-E1E84316A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GEOGRAFIA/E POST-MODERNA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93D360-FA3B-4917-B72E-1A0F098254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>
                <a:solidFill>
                  <a:srgbClr val="3BE563"/>
                </a:solidFill>
              </a:rPr>
              <a:t>Anni ‘80 svolta culturale</a:t>
            </a:r>
          </a:p>
          <a:p>
            <a:r>
              <a:rPr lang="it-IT" dirty="0">
                <a:solidFill>
                  <a:srgbClr val="FF33CC"/>
                </a:solidFill>
              </a:rPr>
              <a:t>Rigetto logica neopositivista </a:t>
            </a:r>
            <a:r>
              <a:rPr lang="it-IT" dirty="0"/>
              <a:t>e scetticismo verso i grandi postulati dell’era moderna:</a:t>
            </a:r>
          </a:p>
          <a:p>
            <a:pPr marL="0" indent="0">
              <a:buNone/>
            </a:pPr>
            <a:endParaRPr lang="it-IT" dirty="0"/>
          </a:p>
          <a:p>
            <a:pPr marL="514350" indent="-514350">
              <a:buAutoNum type="arabicParenR"/>
            </a:pPr>
            <a:r>
              <a:rPr lang="it-IT" dirty="0"/>
              <a:t>Mito progresso necessario e infinito</a:t>
            </a:r>
          </a:p>
          <a:p>
            <a:pPr marL="514350" indent="-514350">
              <a:buAutoNum type="arabicParenR"/>
            </a:pPr>
            <a:r>
              <a:rPr lang="it-IT" dirty="0"/>
              <a:t>Progressivo dominio sulla natura</a:t>
            </a:r>
          </a:p>
          <a:p>
            <a:pPr marL="514350" indent="-514350">
              <a:buAutoNum type="arabicParenR"/>
            </a:pPr>
            <a:r>
              <a:rPr lang="it-IT" dirty="0"/>
              <a:t>Oggettivismo</a:t>
            </a:r>
          </a:p>
          <a:p>
            <a:pPr marL="514350" indent="-514350">
              <a:buAutoNum type="arabicParenR"/>
            </a:pPr>
            <a:r>
              <a:rPr lang="it-IT" dirty="0"/>
              <a:t>Ragionamento formale e ipotetico</a:t>
            </a:r>
          </a:p>
          <a:p>
            <a:pPr marL="514350" indent="-514350">
              <a:buAutoNum type="arabicParenR"/>
            </a:pPr>
            <a:r>
              <a:rPr lang="it-IT" dirty="0"/>
              <a:t>Universalismo naturalistico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1501045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B599BF-86BF-4B41-94ED-E1E84316A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GEOGRAFIA/E POST-MODERNA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93D360-FA3B-4917-B72E-1A0F098254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it-IT" b="1" dirty="0">
                <a:solidFill>
                  <a:srgbClr val="3BE563"/>
                </a:solidFill>
              </a:rPr>
              <a:t>Crisi della modernità </a:t>
            </a:r>
            <a:r>
              <a:rPr lang="it-IT" dirty="0">
                <a:solidFill>
                  <a:srgbClr val="3BE563"/>
                </a:solidFill>
              </a:rPr>
              <a:t>e del progresso </a:t>
            </a:r>
            <a:r>
              <a:rPr lang="it-IT" dirty="0"/>
              <a:t>ricollegabile:</a:t>
            </a:r>
          </a:p>
          <a:p>
            <a:pPr marL="514350" indent="-514350">
              <a:buAutoNum type="arabicParenR"/>
            </a:pPr>
            <a:r>
              <a:rPr lang="it-IT" u="sng" dirty="0"/>
              <a:t>Guerre mondiali</a:t>
            </a:r>
          </a:p>
          <a:p>
            <a:pPr marL="514350" indent="-514350">
              <a:buAutoNum type="arabicParenR"/>
            </a:pPr>
            <a:r>
              <a:rPr lang="it-IT" dirty="0"/>
              <a:t>Crescente </a:t>
            </a:r>
            <a:r>
              <a:rPr lang="it-IT" u="sng" dirty="0"/>
              <a:t>disagio uomo </a:t>
            </a:r>
            <a:r>
              <a:rPr lang="it-IT" dirty="0"/>
              <a:t>in una società in cui si affermano processi produttivi alienanti e reificanti</a:t>
            </a:r>
          </a:p>
          <a:p>
            <a:pPr marL="514350" indent="-514350">
              <a:buAutoNum type="arabicParenR"/>
            </a:pPr>
            <a:r>
              <a:rPr lang="it-IT" dirty="0"/>
              <a:t>Conseguenze </a:t>
            </a:r>
            <a:r>
              <a:rPr lang="it-IT" u="sng" dirty="0"/>
              <a:t>sfruttamento natura</a:t>
            </a:r>
          </a:p>
          <a:p>
            <a:pPr marL="514350" indent="-514350">
              <a:buAutoNum type="arabicParenR"/>
            </a:pPr>
            <a:r>
              <a:rPr lang="it-IT" dirty="0"/>
              <a:t>Emergere </a:t>
            </a:r>
            <a:r>
              <a:rPr lang="it-IT" u="sng" dirty="0"/>
              <a:t>nuovi soggetti politici </a:t>
            </a:r>
            <a:r>
              <a:rPr lang="it-IT" dirty="0"/>
              <a:t>portatori di istanze di rivendicazione che mal si conciliano con l’universalismo( colonizzazione, femminismo, minoranze…)</a:t>
            </a:r>
          </a:p>
          <a:p>
            <a:pPr marL="514350" indent="-514350">
              <a:buAutoNum type="arabicParenR"/>
            </a:pPr>
            <a:r>
              <a:rPr lang="it-IT" u="sng" dirty="0"/>
              <a:t>Evoluzione scienza </a:t>
            </a:r>
            <a:r>
              <a:rPr lang="it-IT" dirty="0"/>
              <a:t>che mette in discussione i cardini del razionalismo moderno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6374710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B599BF-86BF-4B41-94ED-E1E84316A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GEOGRAFIA/E POST-MODERNA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93D360-FA3B-4917-B72E-1A0F098254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it-IT" b="1" dirty="0">
                <a:solidFill>
                  <a:srgbClr val="3BE563"/>
                </a:solidFill>
              </a:rPr>
              <a:t>CRITICHE POST-MODERNE:</a:t>
            </a:r>
          </a:p>
          <a:p>
            <a:pPr>
              <a:buNone/>
            </a:pPr>
            <a:endParaRPr lang="it-IT" b="1" dirty="0">
              <a:solidFill>
                <a:srgbClr val="3BE563"/>
              </a:solidFill>
            </a:endParaRPr>
          </a:p>
          <a:p>
            <a:pPr marL="514350" indent="-514350">
              <a:buAutoNum type="arabicParenR"/>
            </a:pPr>
            <a:r>
              <a:rPr lang="it-IT" dirty="0">
                <a:solidFill>
                  <a:srgbClr val="FF33CC"/>
                </a:solidFill>
              </a:rPr>
              <a:t>IDEA DI PROGRESSO </a:t>
            </a:r>
            <a:r>
              <a:rPr lang="it-IT" dirty="0"/>
              <a:t>= mette in discussione la fiducia illuministica del progresso e soprattutto la capacità dell’uomo di assumere un ruolo guida</a:t>
            </a:r>
          </a:p>
          <a:p>
            <a:pPr marL="514350" indent="-514350">
              <a:buAutoNum type="arabicParenR"/>
            </a:pPr>
            <a:r>
              <a:rPr lang="it-IT" dirty="0">
                <a:solidFill>
                  <a:srgbClr val="00FFFF"/>
                </a:solidFill>
              </a:rPr>
              <a:t>RAPPORTO UOMO-NATURA </a:t>
            </a:r>
            <a:r>
              <a:rPr lang="it-IT" dirty="0"/>
              <a:t>= mette in discussione i presupposti teorici del dominio dell’uomo sulla natura, dunque l’oggettivismo e il meccanicismo cartesiano</a:t>
            </a:r>
          </a:p>
          <a:p>
            <a:pPr algn="l">
              <a:buNone/>
            </a:pPr>
            <a:r>
              <a:rPr lang="it-IT" dirty="0"/>
              <a:t>3) </a:t>
            </a:r>
            <a:r>
              <a:rPr lang="it-IT" dirty="0">
                <a:solidFill>
                  <a:srgbClr val="FFC000"/>
                </a:solidFill>
              </a:rPr>
              <a:t>RAZIONALISMO</a:t>
            </a:r>
            <a:r>
              <a:rPr lang="it-IT" dirty="0"/>
              <a:t> = pone il problema dei limiti e delle distorsioni del razionalismo moderno, della riduzione ad un ordine, della uniformità, insistendo sulle differenze e la molteplicità </a:t>
            </a:r>
          </a:p>
          <a:p>
            <a:pPr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5977951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B599BF-86BF-4B41-94ED-E1E84316A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GEOGRAFIA/E POST-MODERNA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93D360-FA3B-4917-B72E-1A0F098254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it-IT" b="1" dirty="0">
                <a:solidFill>
                  <a:srgbClr val="3BE563"/>
                </a:solidFill>
              </a:rPr>
              <a:t>CRITICHE POST-MODERNE:</a:t>
            </a:r>
          </a:p>
          <a:p>
            <a:pPr>
              <a:buNone/>
            </a:pPr>
            <a:endParaRPr lang="it-IT" b="1" dirty="0">
              <a:solidFill>
                <a:srgbClr val="3BE563"/>
              </a:solidFill>
            </a:endParaRPr>
          </a:p>
          <a:p>
            <a:pPr marL="514350" indent="-514350">
              <a:buAutoNum type="arabicParenR"/>
            </a:pPr>
            <a:r>
              <a:rPr lang="it-IT" dirty="0">
                <a:solidFill>
                  <a:srgbClr val="FF33CC"/>
                </a:solidFill>
              </a:rPr>
              <a:t>IDEA DI PROGRESSO </a:t>
            </a:r>
            <a:r>
              <a:rPr lang="it-IT" dirty="0"/>
              <a:t>= mette in discussione la fiducia illuministica del progresso e soprattutto la capacità dell’uomo di assumere un ruolo guida</a:t>
            </a:r>
          </a:p>
          <a:p>
            <a:pPr marL="514350" indent="-514350">
              <a:buAutoNum type="arabicParenR"/>
            </a:pPr>
            <a:r>
              <a:rPr lang="it-IT" dirty="0">
                <a:solidFill>
                  <a:srgbClr val="00FFFF"/>
                </a:solidFill>
              </a:rPr>
              <a:t>RAPPORTO UOMO-NATURA </a:t>
            </a:r>
            <a:r>
              <a:rPr lang="it-IT" dirty="0"/>
              <a:t>= mette in discussione i presupposti teorici del dominio dell’uomo sulla natura, dunque l’oggettivismo e il meccanicismo cartesiano</a:t>
            </a:r>
          </a:p>
          <a:p>
            <a:pPr algn="l">
              <a:buNone/>
            </a:pPr>
            <a:r>
              <a:rPr lang="it-IT" dirty="0"/>
              <a:t>3)</a:t>
            </a:r>
            <a:r>
              <a:rPr lang="it-IT" dirty="0">
                <a:solidFill>
                  <a:srgbClr val="996633"/>
                </a:solidFill>
              </a:rPr>
              <a:t> RAZIONALISMO </a:t>
            </a:r>
            <a:r>
              <a:rPr lang="it-IT" dirty="0"/>
              <a:t>= pone il problema dei limiti e delle distorsioni del razionalismo moderno, della riduzione ad un ordine, della uniformità, insistendo sulle differenze e la molteplicità </a:t>
            </a:r>
          </a:p>
          <a:p>
            <a:pPr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0909561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00A06E-B787-4E9B-8B59-01127422C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CARATTERI GENERALI POST-MODERNO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53CA6B3-2A88-473D-9FDC-91C6E97715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595" y="2332234"/>
            <a:ext cx="11609797" cy="4017195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AutoNum type="arabicParenR"/>
            </a:pPr>
            <a:r>
              <a:rPr lang="it-IT" b="1" dirty="0">
                <a:solidFill>
                  <a:srgbClr val="FF33CC"/>
                </a:solidFill>
              </a:rPr>
              <a:t>ECOLOGISMO</a:t>
            </a:r>
            <a:r>
              <a:rPr lang="it-IT" dirty="0"/>
              <a:t>= reazione alle degenerazioni distruttive del dominio tecnologico sulla natura</a:t>
            </a:r>
          </a:p>
          <a:p>
            <a:pPr marL="0" indent="0">
              <a:buNone/>
            </a:pPr>
            <a:endParaRPr lang="it-IT" dirty="0"/>
          </a:p>
          <a:p>
            <a:pPr>
              <a:buNone/>
            </a:pPr>
            <a:r>
              <a:rPr lang="it-IT" dirty="0"/>
              <a:t>2) </a:t>
            </a:r>
            <a:r>
              <a:rPr lang="it-IT" b="1" dirty="0">
                <a:solidFill>
                  <a:srgbClr val="3BE563"/>
                </a:solidFill>
              </a:rPr>
              <a:t>PRINCIPIO DIFFERENZA</a:t>
            </a:r>
            <a:r>
              <a:rPr lang="it-IT" dirty="0"/>
              <a:t>= se esiti del moderno sono l’omologazione delle esperienze, la comprensione unitaria della realtà, l’uguaglianza, il post. insiste sulla diversificazione e sulla molteplicità facendone i baluardi conto la massificazione e l’omologazione. </a:t>
            </a:r>
          </a:p>
          <a:p>
            <a:pPr>
              <a:buNone/>
            </a:pPr>
            <a:endParaRPr lang="it-IT" dirty="0"/>
          </a:p>
          <a:p>
            <a:pPr algn="l">
              <a:buNone/>
            </a:pPr>
            <a:r>
              <a:rPr lang="it-IT" dirty="0"/>
              <a:t>CONSEGUENZE = mette in crisi cardini pensiero politico moderno:</a:t>
            </a:r>
          </a:p>
          <a:p>
            <a:r>
              <a:rPr lang="it-IT" dirty="0"/>
              <a:t>identificazione nazionale</a:t>
            </a:r>
          </a:p>
          <a:p>
            <a:r>
              <a:rPr lang="it-IT" dirty="0"/>
              <a:t>definizione territoriale dello Stato = resa sempre + labile dal carattere multinazionale dell’economia e delle comunicazioni, dalla globalizzazione, ma anche da un’esperienza di vita in cui le frontiere vengono attraversate con sempre più facilità.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3348350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00A06E-B787-4E9B-8B59-01127422C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CARATTERI GENERALI POST-MODERNO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53CA6B3-2A88-473D-9FDC-91C6E97715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357298"/>
            <a:ext cx="8229600" cy="5500702"/>
          </a:xfrm>
        </p:spPr>
        <p:txBody>
          <a:bodyPr>
            <a:normAutofit/>
          </a:bodyPr>
          <a:lstStyle/>
          <a:p>
            <a:pPr algn="ctr"/>
            <a:endParaRPr lang="it-IT" dirty="0"/>
          </a:p>
          <a:p>
            <a:pPr algn="l"/>
            <a:r>
              <a:rPr lang="it-IT" dirty="0"/>
              <a:t>La diversificazione culturale mette in discussione la nostalgia romantica per la comunità organica</a:t>
            </a:r>
          </a:p>
          <a:p>
            <a:pPr algn="l"/>
            <a:endParaRPr lang="it-IT" dirty="0"/>
          </a:p>
          <a:p>
            <a:pPr algn="l"/>
            <a:r>
              <a:rPr lang="it-IT" dirty="0"/>
              <a:t>Ai soggetti tipici della modernità (individuo, nazione, partito) caratterizzati da un forte potere di identificazione, contrappone modelli di maggiore frammentazione e diversificazione:</a:t>
            </a:r>
          </a:p>
          <a:p>
            <a:pPr algn="l">
              <a:buFontTx/>
              <a:buChar char="-"/>
            </a:pPr>
            <a:r>
              <a:rPr lang="it-IT" dirty="0"/>
              <a:t>movimenti, </a:t>
            </a:r>
          </a:p>
          <a:p>
            <a:pPr algn="l">
              <a:buFontTx/>
              <a:buChar char="-"/>
            </a:pPr>
            <a:r>
              <a:rPr lang="it-IT" dirty="0"/>
              <a:t>gruppi, </a:t>
            </a:r>
          </a:p>
          <a:p>
            <a:pPr algn="l">
              <a:buFontTx/>
              <a:buChar char="-"/>
            </a:pPr>
            <a:r>
              <a:rPr lang="it-IT" dirty="0"/>
              <a:t>associazioni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20957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690B44-5E30-4A99-92E8-5D3F556C39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INTRODUZIONE AL CORSO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2E30C6C-37FC-419A-9AC4-81B460CF4DA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GEOGRAFIA E CORRENTI DI PENSIERO</a:t>
            </a:r>
          </a:p>
        </p:txBody>
      </p:sp>
    </p:spTree>
    <p:extLst>
      <p:ext uri="{BB962C8B-B14F-4D97-AF65-F5344CB8AC3E}">
        <p14:creationId xmlns:p14="http://schemas.microsoft.com/office/powerpoint/2010/main" val="54038739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2F7588-39C1-4815-A786-4C3624AEA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CARATTERI GENERALI POST-MODERNO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CFE9C8E-7C81-4991-ACEE-B553947C98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402" y="1952090"/>
            <a:ext cx="11578976" cy="444871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it-IT" dirty="0">
                <a:solidFill>
                  <a:srgbClr val="FF33CC"/>
                </a:solidFill>
              </a:rPr>
              <a:t>3)</a:t>
            </a:r>
            <a:r>
              <a:rPr lang="it-IT" b="1" dirty="0">
                <a:solidFill>
                  <a:srgbClr val="FF33CC"/>
                </a:solidFill>
              </a:rPr>
              <a:t> TOLLERANZA</a:t>
            </a:r>
            <a:r>
              <a:rPr lang="it-IT" dirty="0"/>
              <a:t>: contro la cultura uniformante il post-moderno prospetta un modello di società fondato sulla differenza  e sul pluralismo</a:t>
            </a:r>
          </a:p>
          <a:p>
            <a:pPr>
              <a:buNone/>
            </a:pPr>
            <a:endParaRPr lang="it-IT" dirty="0"/>
          </a:p>
          <a:p>
            <a:pPr algn="l">
              <a:buNone/>
            </a:pPr>
            <a:r>
              <a:rPr lang="it-IT" dirty="0"/>
              <a:t>I caratteri della società post-moderna (</a:t>
            </a:r>
            <a:r>
              <a:rPr lang="it-IT" dirty="0">
                <a:solidFill>
                  <a:srgbClr val="3BE563"/>
                </a:solidFill>
              </a:rPr>
              <a:t>pluralismo, mobilità, trasformazione, comunicazione</a:t>
            </a:r>
            <a:r>
              <a:rPr lang="it-IT" dirty="0"/>
              <a:t>) contribuiscono alla formazione di un contesto </a:t>
            </a:r>
            <a:r>
              <a:rPr lang="it-IT" dirty="0">
                <a:solidFill>
                  <a:srgbClr val="FF0000"/>
                </a:solidFill>
              </a:rPr>
              <a:t>pluriculturale e plurirazziale</a:t>
            </a:r>
            <a:r>
              <a:rPr lang="it-IT" dirty="0"/>
              <a:t>.</a:t>
            </a:r>
          </a:p>
          <a:p>
            <a:pPr algn="l">
              <a:buNone/>
            </a:pPr>
            <a:r>
              <a:rPr lang="it-IT" dirty="0"/>
              <a:t>La prospettiva politica è quella di un mondo dall’equilibrio difficile e forse non cercato, volutamente infranto,  in cui l’uguaglianza non cancella la differenza, l’identità, l’alterità, in cui sia possibile </a:t>
            </a:r>
            <a:r>
              <a:rPr lang="it-IT" dirty="0">
                <a:solidFill>
                  <a:srgbClr val="00B0F0"/>
                </a:solidFill>
              </a:rPr>
              <a:t>l’eterogeneità senza gerarchia, una società senza comunità e senza comunitarismo.</a:t>
            </a:r>
          </a:p>
          <a:p>
            <a:pPr algn="l">
              <a:buNone/>
            </a:pPr>
            <a:r>
              <a:rPr lang="it-IT" dirty="0"/>
              <a:t>Questi caratteri mettono in discussione i presupposti e gli obiettivi politici tanto di destra quanto di sinistra e rendono il post-moderno al contempo post-liberale e post-marxista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0300998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6C9E3DA-1A38-437B-B018-9106D58EB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 AMBIENTALE E SVILUPPO SOSTENIBILE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16B66DE-68EC-41F7-8919-5B6AE247FB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Paradigma sistemico = teoria generale dei sistemi</a:t>
            </a:r>
          </a:p>
          <a:p>
            <a:r>
              <a:rPr lang="it-IT" dirty="0"/>
              <a:t>Paradigma complessità</a:t>
            </a:r>
          </a:p>
          <a:p>
            <a:r>
              <a:rPr lang="it-IT" dirty="0"/>
              <a:t>Ecologismo</a:t>
            </a:r>
          </a:p>
          <a:p>
            <a:r>
              <a:rPr lang="it-IT" dirty="0"/>
              <a:t>Crisi ambientale e problema ecologico</a:t>
            </a:r>
          </a:p>
          <a:p>
            <a:r>
              <a:rPr lang="it-IT" dirty="0"/>
              <a:t>Rivalutazione relazioni verticali come condizioni potenziali</a:t>
            </a:r>
          </a:p>
          <a:p>
            <a:r>
              <a:rPr lang="it-IT" dirty="0"/>
              <a:t>Complessità del mondo-concetti di limite, incertezza, prudenza</a:t>
            </a:r>
          </a:p>
          <a:p>
            <a:r>
              <a:rPr lang="it-IT" dirty="0"/>
              <a:t>SVILUPPO SOSTENIBILE</a:t>
            </a:r>
          </a:p>
        </p:txBody>
      </p:sp>
    </p:spTree>
    <p:extLst>
      <p:ext uri="{BB962C8B-B14F-4D97-AF65-F5344CB8AC3E}">
        <p14:creationId xmlns:p14="http://schemas.microsoft.com/office/powerpoint/2010/main" val="225070723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476268-B0CC-5853-625B-7F2701ED1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GEOGRAFIE POLITICHE DEL XXI SECOLO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4F624C8-86AC-9CAF-05AA-92C53D9692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Apertura a nuove influenze teoriche e metodologiche:</a:t>
            </a:r>
          </a:p>
          <a:p>
            <a:pPr>
              <a:buFontTx/>
              <a:buChar char="-"/>
            </a:pPr>
            <a:r>
              <a:rPr lang="it-IT" dirty="0"/>
              <a:t>Politica ambientale</a:t>
            </a:r>
          </a:p>
          <a:p>
            <a:pPr>
              <a:buFontTx/>
              <a:buChar char="-"/>
            </a:pPr>
            <a:r>
              <a:rPr lang="it-IT" dirty="0"/>
              <a:t>Attivismo </a:t>
            </a:r>
            <a:r>
              <a:rPr lang="it-IT"/>
              <a:t>e movimenti sociali</a:t>
            </a:r>
            <a:endParaRPr lang="it-IT" dirty="0"/>
          </a:p>
          <a:p>
            <a:r>
              <a:rPr lang="it-IT" dirty="0"/>
              <a:t>Ripresa di interesse nei settori della:</a:t>
            </a:r>
          </a:p>
          <a:p>
            <a:pPr>
              <a:buFontTx/>
              <a:buChar char="-"/>
            </a:pPr>
            <a:r>
              <a:rPr lang="it-IT" dirty="0"/>
              <a:t>Geopolitica</a:t>
            </a:r>
          </a:p>
          <a:p>
            <a:pPr>
              <a:buFontTx/>
              <a:buChar char="-"/>
            </a:pPr>
            <a:r>
              <a:rPr lang="it-IT" dirty="0"/>
              <a:t>Geografia elettorale</a:t>
            </a:r>
          </a:p>
          <a:p>
            <a:pPr>
              <a:buFontTx/>
              <a:buChar char="-"/>
            </a:pPr>
            <a:r>
              <a:rPr lang="it-IT" dirty="0"/>
              <a:t>Analisi politico-economica</a:t>
            </a:r>
          </a:p>
        </p:txBody>
      </p:sp>
    </p:spTree>
    <p:extLst>
      <p:ext uri="{BB962C8B-B14F-4D97-AF65-F5344CB8AC3E}">
        <p14:creationId xmlns:p14="http://schemas.microsoft.com/office/powerpoint/2010/main" val="617009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1F78B1-9328-4192-94A2-AC5E3F062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COS’E’ LA GEOGRAFIA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F5A9ABD-A31E-4F87-AB02-3BB193FB89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/>
            <a:r>
              <a:rPr lang="it-IT" dirty="0"/>
              <a:t>Scienza molto antica e al contempo giovane: antica, perché rispondendo all’esigenza dell’uomo di conoscere il mondo che lo circonda, risale agli albori della civiltà; giovane perché ha ricevuto solo in tempi moderni una sistemazione logica</a:t>
            </a:r>
          </a:p>
          <a:p>
            <a:pPr algn="l"/>
            <a:r>
              <a:rPr lang="it-IT" b="1" u="sng" dirty="0"/>
              <a:t>Fino al XVIII sec.</a:t>
            </a:r>
            <a:r>
              <a:rPr lang="it-IT" dirty="0"/>
              <a:t> ha svolto una funzione meramente descrittiva = rappresentazione degli elementi fondamentali, sia naturali che umani, delle terre che venivano scoperte</a:t>
            </a:r>
          </a:p>
          <a:p>
            <a:pPr algn="l"/>
            <a:r>
              <a:rPr lang="it-IT" dirty="0"/>
              <a:t>Sintonia con l’accezione etimologica del termine: dal greco </a:t>
            </a:r>
            <a:r>
              <a:rPr lang="it-IT" i="1" dirty="0"/>
              <a:t>ghè </a:t>
            </a:r>
            <a:r>
              <a:rPr lang="it-IT" dirty="0"/>
              <a:t>(terra)</a:t>
            </a:r>
            <a:r>
              <a:rPr lang="it-IT" i="1" dirty="0"/>
              <a:t> grafo </a:t>
            </a:r>
            <a:r>
              <a:rPr lang="it-IT" dirty="0"/>
              <a:t>(scrivo) = letteralmente “descrizione figurativa della terra”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486853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5A3C60-C27E-4711-9A53-616E03F42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La Geografia moderna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4D8BA1F-2C4C-4A3B-8EFC-F03DC209F6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it-IT" dirty="0"/>
              <a:t>Tra la fine del XVIII sec. e gli inizi del XIX comincia ad assumere una </a:t>
            </a:r>
            <a:r>
              <a:rPr lang="it-IT" dirty="0">
                <a:solidFill>
                  <a:schemeClr val="accent6">
                    <a:lumMod val="75000"/>
                  </a:schemeClr>
                </a:solidFill>
              </a:rPr>
              <a:t>funzione esplicativa</a:t>
            </a:r>
            <a:r>
              <a:rPr lang="it-IT" dirty="0"/>
              <a:t>, in quanto più che descrivere in modo acritico, ricerca le cause della distribuzione spaziale dei fenomeni osservati, considerandone i rapporti d’interdipendenza e mettendo in evidenza le relazioni che si instaurano tra </a:t>
            </a:r>
            <a:r>
              <a:rPr lang="it-IT" dirty="0">
                <a:solidFill>
                  <a:srgbClr val="92D050"/>
                </a:solidFill>
              </a:rPr>
              <a:t>AMBIENTE NATURALE E UOMO</a:t>
            </a:r>
          </a:p>
          <a:p>
            <a:r>
              <a:rPr lang="it-IT" dirty="0"/>
              <a:t>In questo processo evolutivo si possono individuare </a:t>
            </a:r>
            <a:r>
              <a:rPr lang="it-IT" dirty="0">
                <a:solidFill>
                  <a:srgbClr val="FFFF00"/>
                </a:solidFill>
              </a:rPr>
              <a:t>varie correnti di pensiero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261297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807034-A5C7-46C3-8D94-A339BD17C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56188"/>
            <a:ext cx="10515600" cy="757919"/>
          </a:xfrm>
        </p:spPr>
        <p:txBody>
          <a:bodyPr/>
          <a:lstStyle/>
          <a:p>
            <a:pPr algn="ctr"/>
            <a:r>
              <a:rPr lang="it-IT" dirty="0"/>
              <a:t>BRANCHE GEOGRAFIA POLITICA ED ECONOMICA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BA82C1E-30C0-47A9-B771-AD5A83BE76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0966" y="2239766"/>
            <a:ext cx="11496782" cy="4315146"/>
          </a:xfrm>
        </p:spPr>
        <p:txBody>
          <a:bodyPr>
            <a:normAutofit fontScale="77500" lnSpcReduction="20000"/>
          </a:bodyPr>
          <a:lstStyle/>
          <a:p>
            <a:r>
              <a:rPr lang="it-IT" b="1" dirty="0">
                <a:solidFill>
                  <a:srgbClr val="FF33CC"/>
                </a:solidFill>
              </a:rPr>
              <a:t>GEOGRAFIA POLITICA </a:t>
            </a:r>
            <a:r>
              <a:rPr lang="it-IT" dirty="0"/>
              <a:t>= Alle origini: scienza che studia la politica degli </a:t>
            </a:r>
            <a:r>
              <a:rPr lang="it-IT" u="sng" dirty="0"/>
              <a:t>Stati</a:t>
            </a:r>
            <a:r>
              <a:rPr lang="it-IT" dirty="0"/>
              <a:t> in relazione alla loro posizione geografica, che ne determina il potenziale demografico ed economico nonché le strategie commerciali e politiche. Il percorso è volto alla conoscenza degli aggregati politici ed economici nel loro momento formativo e successivamente nei diversi stadi del loro sviluppo. Oggi a questa impostazione e visione </a:t>
            </a:r>
            <a:r>
              <a:rPr lang="it-IT" i="1" dirty="0"/>
              <a:t>top-down </a:t>
            </a:r>
            <a:r>
              <a:rPr lang="it-IT" dirty="0"/>
              <a:t>si aggiunge una attenzione verso le battaglie ed i movimenti sociali e politici.</a:t>
            </a:r>
          </a:p>
          <a:p>
            <a:r>
              <a:rPr lang="it-IT" b="1" dirty="0">
                <a:solidFill>
                  <a:srgbClr val="3BE563"/>
                </a:solidFill>
              </a:rPr>
              <a:t>GEOGRAFIA ECONOMICA </a:t>
            </a:r>
            <a:r>
              <a:rPr lang="it-IT" dirty="0"/>
              <a:t>= studio dei meccanismi attraverso i quali i fattori naturali e spaziali si combinano con </a:t>
            </a:r>
            <a:r>
              <a:rPr lang="it-IT" u="sng" dirty="0"/>
              <a:t>le attività economiche </a:t>
            </a:r>
            <a:r>
              <a:rPr lang="it-IT" dirty="0"/>
              <a:t>all’interno di un’area geografica</a:t>
            </a:r>
          </a:p>
          <a:p>
            <a:r>
              <a:rPr lang="it-IT" b="1" dirty="0">
                <a:solidFill>
                  <a:srgbClr val="0070C0"/>
                </a:solidFill>
              </a:rPr>
              <a:t>GEOPOLITICA</a:t>
            </a:r>
            <a:r>
              <a:rPr lang="it-IT" b="1" dirty="0"/>
              <a:t> </a:t>
            </a:r>
            <a:r>
              <a:rPr lang="it-IT" dirty="0"/>
              <a:t>= non si sostituisce alla geografia politica, che anzi considera la sua naturale piattaforma, ma supera la tradizionale concezione degli Stati quali organismi politici e applicando alla loro esistenza un metodo di analisi geografico-politico dinamico, ne studia i </a:t>
            </a:r>
            <a:r>
              <a:rPr lang="it-IT" u="sng" dirty="0"/>
              <a:t>fattori di competitività</a:t>
            </a:r>
            <a:r>
              <a:rPr lang="it-IT" dirty="0"/>
              <a:t>, ricercando le manifestazioni territoriali e le leggi geografiche dei loro rapporti reciproci = studio del dinamismo e delle interrelazioni degli aggregati politici ed economici in funzione del tessuto delle scelte adottate nel variegato mosaico delle possibili strategie di sviluppo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8951409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radazioni di grigio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2863</TotalTime>
  <Words>4233</Words>
  <Application>Microsoft Office PowerPoint</Application>
  <PresentationFormat>Widescreen</PresentationFormat>
  <Paragraphs>419</Paragraphs>
  <Slides>62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62</vt:i4>
      </vt:variant>
    </vt:vector>
  </HeadingPairs>
  <TitlesOfParts>
    <vt:vector size="65" baseType="lpstr">
      <vt:lpstr>Arial</vt:lpstr>
      <vt:lpstr>Raleway</vt:lpstr>
      <vt:lpstr>Tema di Office</vt:lpstr>
      <vt:lpstr>GEOGRAFIA POLITICA ED ECONOMICA</vt:lpstr>
      <vt:lpstr>Presentazione del corso </vt:lpstr>
      <vt:lpstr>UNITA’ DIDATTICHE</vt:lpstr>
      <vt:lpstr>TESTI e ARTICOLI</vt:lpstr>
      <vt:lpstr>ESAME FINALE</vt:lpstr>
      <vt:lpstr>INTRODUZIONE AL CORSO</vt:lpstr>
      <vt:lpstr>COS’E’ LA GEOGRAFIA</vt:lpstr>
      <vt:lpstr>La Geografia moderna</vt:lpstr>
      <vt:lpstr>BRANCHE GEOGRAFIA POLITICA ED ECONOMICA</vt:lpstr>
      <vt:lpstr>GEOGRAFIA POLITICA</vt:lpstr>
      <vt:lpstr>GEOGRAFIA POLITICA</vt:lpstr>
      <vt:lpstr>GEOGRAFIA POLITICA</vt:lpstr>
      <vt:lpstr>GEOGRAFIA ECONOMICA</vt:lpstr>
      <vt:lpstr>GEOGRAFIA ECONOMICA</vt:lpstr>
      <vt:lpstr>Correnti di pensiero ed evoluzione del pensiero geografico</vt:lpstr>
      <vt:lpstr>DETERMINISMO AMBIENTALE</vt:lpstr>
      <vt:lpstr>FRIEDRICH RATZEL (1844-1904)</vt:lpstr>
      <vt:lpstr>FRIEDRICH RATZEL (1844-1904)</vt:lpstr>
      <vt:lpstr>FRIEDRICH RATZEL (1844-1904)</vt:lpstr>
      <vt:lpstr>FRIEDRICH RATZEL (1844-1904)</vt:lpstr>
      <vt:lpstr>FRIEDRICH RATZEL (1844-1904)</vt:lpstr>
      <vt:lpstr>FRIEDRICH RATZEL (1844-1904)</vt:lpstr>
      <vt:lpstr>FRIEDRICH RATZEL (1844-1904)</vt:lpstr>
      <vt:lpstr>FRIEDRICH RATZEL (1844-1904)</vt:lpstr>
      <vt:lpstr>POSSIBILISMO FRANCESE</vt:lpstr>
      <vt:lpstr>POSSIBILISMO FRANCESE</vt:lpstr>
      <vt:lpstr>POSSIBILISMO FRANCESE</vt:lpstr>
      <vt:lpstr>DETERMINISMO E POSSIBILISMO</vt:lpstr>
      <vt:lpstr>VOLONTARISMO</vt:lpstr>
      <vt:lpstr>FUNZIONALISMO (STRUTTURALISMO)</vt:lpstr>
      <vt:lpstr>METODO GEOGRAFICO e METODOLOGIA DI INDAGINE</vt:lpstr>
      <vt:lpstr>METODO INDUTTIVO</vt:lpstr>
      <vt:lpstr>METODO DEDUTTIVO</vt:lpstr>
      <vt:lpstr>CATEGORIE METODOLOGICHE GEOGRAFICHE</vt:lpstr>
      <vt:lpstr>GEOGRAFIA IDIOGRAFICA</vt:lpstr>
      <vt:lpstr>GEOGRAFIA IDIOGRAFICA</vt:lpstr>
      <vt:lpstr>GEOGRAFIA NOMOTETICA</vt:lpstr>
      <vt:lpstr>METODOLOGIE: CONCLUSIONI</vt:lpstr>
      <vt:lpstr>METODOLOGIE: CONCLUSIONI</vt:lpstr>
      <vt:lpstr>GEOGRAFIA QUANTITATIVA- NEW GEOGRAPHY</vt:lpstr>
      <vt:lpstr>GEOGRAFIA QUANTITATIVA- NEW GEOGRAPHY</vt:lpstr>
      <vt:lpstr>GEOGRAFIA QUANTITATIVA- NEW GEOGRAPHY</vt:lpstr>
      <vt:lpstr>GEOGRAFIA QUANTITATIVA- NEW GEOGRAPHY</vt:lpstr>
      <vt:lpstr>GEOGRAFIA QUANTITATIVA- NEW GEOGRAPHY</vt:lpstr>
      <vt:lpstr>ELEMENTI FONDAMENTALI DELL’ANALISI SPAZIALE</vt:lpstr>
      <vt:lpstr>DISTANZA</vt:lpstr>
      <vt:lpstr>ACCESSIBILITA’</vt:lpstr>
      <vt:lpstr>LOCALIZZAZIONE</vt:lpstr>
      <vt:lpstr>NODALITA’</vt:lpstr>
      <vt:lpstr>GERARCHIA</vt:lpstr>
      <vt:lpstr>SCALA</vt:lpstr>
      <vt:lpstr>GEOGRAFIA MARXISTA</vt:lpstr>
      <vt:lpstr>GEOGRAFIA DELLA PERCEZIONE</vt:lpstr>
      <vt:lpstr>GEOGRAFIA/E POST-MODERNA</vt:lpstr>
      <vt:lpstr>GEOGRAFIA/E POST-MODERNA</vt:lpstr>
      <vt:lpstr>GEOGRAFIA/E POST-MODERNA</vt:lpstr>
      <vt:lpstr>GEOGRAFIA/E POST-MODERNA</vt:lpstr>
      <vt:lpstr>CARATTERI GENERALI POST-MODERNO</vt:lpstr>
      <vt:lpstr>CARATTERI GENERALI POST-MODERNO</vt:lpstr>
      <vt:lpstr>CARATTERI GENERALI POST-MODERNO</vt:lpstr>
      <vt:lpstr>GEOGRAFIA AMBIENTALE E SVILUPPO SOSTENIBILE</vt:lpstr>
      <vt:lpstr>GEOGRAFIE POLITICHE DEL XXI SECOLO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Microsoft Office User</dc:creator>
  <cp:lastModifiedBy>simona.epasto@unimc.it</cp:lastModifiedBy>
  <cp:revision>10</cp:revision>
  <dcterms:created xsi:type="dcterms:W3CDTF">2020-04-25T16:23:21Z</dcterms:created>
  <dcterms:modified xsi:type="dcterms:W3CDTF">2024-10-02T08:59:49Z</dcterms:modified>
</cp:coreProperties>
</file>