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7" r:id="rId11"/>
    <p:sldId id="268" r:id="rId12"/>
    <p:sldId id="263" r:id="rId13"/>
    <p:sldId id="264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93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6FE7C89-D054-4B06-8D93-9DDD32D680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FF1AD5-5422-48C1-BCD8-D4CC79D8565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C23D1CE-9557-4234-A3C2-CBFBF4DCB312}" type="datetimeFigureOut">
              <a:rPr lang="it-IT"/>
              <a:pPr>
                <a:defRPr/>
              </a:pPr>
              <a:t>11/03/2024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89113B81-FC5E-4D31-9FC8-93F1D2996F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D8EB7890-50F8-416A-9761-1D69E1A741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496D70-6F3D-4A72-966B-C5432176DB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09E10F-753F-4E9F-BC81-0BB125F7E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326C634-00B9-418E-BC11-0A196ACDD00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immagine diapositiva 1">
            <a:extLst>
              <a:ext uri="{FF2B5EF4-FFF2-40B4-BE49-F238E27FC236}">
                <a16:creationId xmlns:a16="http://schemas.microsoft.com/office/drawing/2014/main" id="{A43EDB8D-64C5-E2C0-794F-95774188A1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Segnaposto note 2">
            <a:extLst>
              <a:ext uri="{FF2B5EF4-FFF2-40B4-BE49-F238E27FC236}">
                <a16:creationId xmlns:a16="http://schemas.microsoft.com/office/drawing/2014/main" id="{FE3D7CC7-342B-E747-AA63-61E6097F83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D67A2499-7870-1737-7FAB-6794CB1AEF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2EDC03-9CAE-4308-8A15-E6A2931C06B5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immagine diapositiva 1">
            <a:extLst>
              <a:ext uri="{FF2B5EF4-FFF2-40B4-BE49-F238E27FC236}">
                <a16:creationId xmlns:a16="http://schemas.microsoft.com/office/drawing/2014/main" id="{D5871060-09A3-89AC-6634-D57C8DDE4F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Segnaposto note 2">
            <a:extLst>
              <a:ext uri="{FF2B5EF4-FFF2-40B4-BE49-F238E27FC236}">
                <a16:creationId xmlns:a16="http://schemas.microsoft.com/office/drawing/2014/main" id="{CAFE1DFA-E816-ACF8-BDA8-DE0D51773F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3556" name="Segnaposto numero diapositiva 3">
            <a:extLst>
              <a:ext uri="{FF2B5EF4-FFF2-40B4-BE49-F238E27FC236}">
                <a16:creationId xmlns:a16="http://schemas.microsoft.com/office/drawing/2014/main" id="{4AC16F3D-F613-28F1-68B9-45628AA2F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7A07EB-9781-49D0-BEEE-611A86A94346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>
            <a:extLst>
              <a:ext uri="{FF2B5EF4-FFF2-40B4-BE49-F238E27FC236}">
                <a16:creationId xmlns:a16="http://schemas.microsoft.com/office/drawing/2014/main" id="{46358E08-5B1C-F5D4-2EDB-F5C39B2FBF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Segnaposto note 2">
            <a:extLst>
              <a:ext uri="{FF2B5EF4-FFF2-40B4-BE49-F238E27FC236}">
                <a16:creationId xmlns:a16="http://schemas.microsoft.com/office/drawing/2014/main" id="{DC4A78F8-53B1-3CDB-F5EB-E0226EE54B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5604" name="Segnaposto numero diapositiva 3">
            <a:extLst>
              <a:ext uri="{FF2B5EF4-FFF2-40B4-BE49-F238E27FC236}">
                <a16:creationId xmlns:a16="http://schemas.microsoft.com/office/drawing/2014/main" id="{F230EA31-FBDE-C184-567A-11C3249C7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88FDEE-AA28-4ABD-A1E2-3597457261EC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>
            <a:extLst>
              <a:ext uri="{FF2B5EF4-FFF2-40B4-BE49-F238E27FC236}">
                <a16:creationId xmlns:a16="http://schemas.microsoft.com/office/drawing/2014/main" id="{54AAAE4D-3AC7-856A-CB07-56456686A3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egnaposto note 2">
            <a:extLst>
              <a:ext uri="{FF2B5EF4-FFF2-40B4-BE49-F238E27FC236}">
                <a16:creationId xmlns:a16="http://schemas.microsoft.com/office/drawing/2014/main" id="{6C8200A4-F179-0AEF-C039-171A3FA213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7652" name="Segnaposto numero diapositiva 3">
            <a:extLst>
              <a:ext uri="{FF2B5EF4-FFF2-40B4-BE49-F238E27FC236}">
                <a16:creationId xmlns:a16="http://schemas.microsoft.com/office/drawing/2014/main" id="{CC66A64B-130F-506A-8B61-6E8CBEF42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15D823-0C31-498D-83DF-FE8371C24D2A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>
            <a:extLst>
              <a:ext uri="{FF2B5EF4-FFF2-40B4-BE49-F238E27FC236}">
                <a16:creationId xmlns:a16="http://schemas.microsoft.com/office/drawing/2014/main" id="{A362739C-3242-963D-D2DA-3D52D5EE07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>
            <a:extLst>
              <a:ext uri="{FF2B5EF4-FFF2-40B4-BE49-F238E27FC236}">
                <a16:creationId xmlns:a16="http://schemas.microsoft.com/office/drawing/2014/main" id="{F481434A-FE5F-2A02-2A77-663BE2757D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9700" name="Segnaposto numero diapositiva 3">
            <a:extLst>
              <a:ext uri="{FF2B5EF4-FFF2-40B4-BE49-F238E27FC236}">
                <a16:creationId xmlns:a16="http://schemas.microsoft.com/office/drawing/2014/main" id="{06CFD18A-77D4-47D2-D269-718EAF3660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E5A399-7D3B-4118-A2A2-F42C39754699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>
            <a:extLst>
              <a:ext uri="{FF2B5EF4-FFF2-40B4-BE49-F238E27FC236}">
                <a16:creationId xmlns:a16="http://schemas.microsoft.com/office/drawing/2014/main" id="{6EB71E70-B98E-6BB9-9943-51D37CB4F4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Segnaposto note 2">
            <a:extLst>
              <a:ext uri="{FF2B5EF4-FFF2-40B4-BE49-F238E27FC236}">
                <a16:creationId xmlns:a16="http://schemas.microsoft.com/office/drawing/2014/main" id="{35341F80-F3FF-426B-14A2-8C1A739BE4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31748" name="Segnaposto numero diapositiva 3">
            <a:extLst>
              <a:ext uri="{FF2B5EF4-FFF2-40B4-BE49-F238E27FC236}">
                <a16:creationId xmlns:a16="http://schemas.microsoft.com/office/drawing/2014/main" id="{AEB82131-64AA-6621-778D-234AA3047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6F5188-A11A-49E1-A40D-D0B7F8AF7ADB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>
            <a:extLst>
              <a:ext uri="{FF2B5EF4-FFF2-40B4-BE49-F238E27FC236}">
                <a16:creationId xmlns:a16="http://schemas.microsoft.com/office/drawing/2014/main" id="{C36CA73C-D635-10DB-2C80-62F9D10524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Segnaposto note 2">
            <a:extLst>
              <a:ext uri="{FF2B5EF4-FFF2-40B4-BE49-F238E27FC236}">
                <a16:creationId xmlns:a16="http://schemas.microsoft.com/office/drawing/2014/main" id="{15F8E7B6-909D-F2D7-89DA-D65E19FD8F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33796" name="Segnaposto numero diapositiva 3">
            <a:extLst>
              <a:ext uri="{FF2B5EF4-FFF2-40B4-BE49-F238E27FC236}">
                <a16:creationId xmlns:a16="http://schemas.microsoft.com/office/drawing/2014/main" id="{DB1C7BC5-2DEC-C213-EDBF-6D552FDBE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FF5AC6-60F9-4E52-8EFE-2B8CEA52848C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>
            <a:extLst>
              <a:ext uri="{FF2B5EF4-FFF2-40B4-BE49-F238E27FC236}">
                <a16:creationId xmlns:a16="http://schemas.microsoft.com/office/drawing/2014/main" id="{67666F43-1C7D-58F2-FFF3-3EB9C846BD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Segnaposto note 2">
            <a:extLst>
              <a:ext uri="{FF2B5EF4-FFF2-40B4-BE49-F238E27FC236}">
                <a16:creationId xmlns:a16="http://schemas.microsoft.com/office/drawing/2014/main" id="{6BA4D007-8481-8F29-1C76-F4545FCC59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35844" name="Segnaposto numero diapositiva 3">
            <a:extLst>
              <a:ext uri="{FF2B5EF4-FFF2-40B4-BE49-F238E27FC236}">
                <a16:creationId xmlns:a16="http://schemas.microsoft.com/office/drawing/2014/main" id="{5CF09814-9AB2-96C6-852C-34EAAA6016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2738D1-220F-4C92-8806-BBE2E7408001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egnaposto immagine diapositiva 1">
            <a:extLst>
              <a:ext uri="{FF2B5EF4-FFF2-40B4-BE49-F238E27FC236}">
                <a16:creationId xmlns:a16="http://schemas.microsoft.com/office/drawing/2014/main" id="{4422327E-8D67-ED08-A3E5-54F9086568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Segnaposto note 2">
            <a:extLst>
              <a:ext uri="{FF2B5EF4-FFF2-40B4-BE49-F238E27FC236}">
                <a16:creationId xmlns:a16="http://schemas.microsoft.com/office/drawing/2014/main" id="{E8B68000-FC35-5888-8F63-D94CECA5BD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37892" name="Segnaposto numero diapositiva 3">
            <a:extLst>
              <a:ext uri="{FF2B5EF4-FFF2-40B4-BE49-F238E27FC236}">
                <a16:creationId xmlns:a16="http://schemas.microsoft.com/office/drawing/2014/main" id="{5B7E94E5-734C-9B91-7D89-34D2D11ED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791AF4-68E2-45F4-A497-DD2E7F753153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immagine diapositiva 1">
            <a:extLst>
              <a:ext uri="{FF2B5EF4-FFF2-40B4-BE49-F238E27FC236}">
                <a16:creationId xmlns:a16="http://schemas.microsoft.com/office/drawing/2014/main" id="{72FFE96F-7EC5-DC34-A994-B8893ED446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Segnaposto note 2">
            <a:extLst>
              <a:ext uri="{FF2B5EF4-FFF2-40B4-BE49-F238E27FC236}">
                <a16:creationId xmlns:a16="http://schemas.microsoft.com/office/drawing/2014/main" id="{59D5DA18-A784-CDB9-0C2D-29BC1A1E4D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7172" name="Segnaposto numero diapositiva 3">
            <a:extLst>
              <a:ext uri="{FF2B5EF4-FFF2-40B4-BE49-F238E27FC236}">
                <a16:creationId xmlns:a16="http://schemas.microsoft.com/office/drawing/2014/main" id="{AB7750F3-E794-EE17-A9E9-4E610929CE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A5A607-6EF3-413D-9D90-190F0413EF79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68255D2C-5182-DFB5-A1D6-F29FD0B0D7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D001D7EB-F276-246B-CDED-74F87ABFAC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9220" name="Segnaposto numero diapositiva 3">
            <a:extLst>
              <a:ext uri="{FF2B5EF4-FFF2-40B4-BE49-F238E27FC236}">
                <a16:creationId xmlns:a16="http://schemas.microsoft.com/office/drawing/2014/main" id="{3303668F-06BE-5045-5D7A-C69B9E0CB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8CBA36-EE65-466E-B631-8E9847A6F511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immagine diapositiva 1">
            <a:extLst>
              <a:ext uri="{FF2B5EF4-FFF2-40B4-BE49-F238E27FC236}">
                <a16:creationId xmlns:a16="http://schemas.microsoft.com/office/drawing/2014/main" id="{EBB76A0F-521D-725D-A87A-34E55B0F9A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Segnaposto note 2">
            <a:extLst>
              <a:ext uri="{FF2B5EF4-FFF2-40B4-BE49-F238E27FC236}">
                <a16:creationId xmlns:a16="http://schemas.microsoft.com/office/drawing/2014/main" id="{1818C80B-3129-BD3A-C71B-46C85C9BD0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1268" name="Segnaposto numero diapositiva 3">
            <a:extLst>
              <a:ext uri="{FF2B5EF4-FFF2-40B4-BE49-F238E27FC236}">
                <a16:creationId xmlns:a16="http://schemas.microsoft.com/office/drawing/2014/main" id="{96FD3787-ED10-0404-04B7-17C8D7BBB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BD5D5E-59B0-4CF4-9E3B-2322897403C0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>
            <a:extLst>
              <a:ext uri="{FF2B5EF4-FFF2-40B4-BE49-F238E27FC236}">
                <a16:creationId xmlns:a16="http://schemas.microsoft.com/office/drawing/2014/main" id="{690B97D7-F29D-C445-C4FE-4F27589C27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Segnaposto note 2">
            <a:extLst>
              <a:ext uri="{FF2B5EF4-FFF2-40B4-BE49-F238E27FC236}">
                <a16:creationId xmlns:a16="http://schemas.microsoft.com/office/drawing/2014/main" id="{BCB8CC12-C13F-BE5A-0DEA-188294DE1E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3316" name="Segnaposto numero diapositiva 3">
            <a:extLst>
              <a:ext uri="{FF2B5EF4-FFF2-40B4-BE49-F238E27FC236}">
                <a16:creationId xmlns:a16="http://schemas.microsoft.com/office/drawing/2014/main" id="{C9C42044-6DC5-9AEB-E733-D0FB28254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661B06-1AFB-402C-ADBB-FD3B66F9CCCB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immagine diapositiva 1">
            <a:extLst>
              <a:ext uri="{FF2B5EF4-FFF2-40B4-BE49-F238E27FC236}">
                <a16:creationId xmlns:a16="http://schemas.microsoft.com/office/drawing/2014/main" id="{436E139C-31DD-E967-B650-D97B4C8EC0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Segnaposto note 2">
            <a:extLst>
              <a:ext uri="{FF2B5EF4-FFF2-40B4-BE49-F238E27FC236}">
                <a16:creationId xmlns:a16="http://schemas.microsoft.com/office/drawing/2014/main" id="{8472899F-28EE-5A44-93B1-FF3465E21B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5364" name="Segnaposto numero diapositiva 3">
            <a:extLst>
              <a:ext uri="{FF2B5EF4-FFF2-40B4-BE49-F238E27FC236}">
                <a16:creationId xmlns:a16="http://schemas.microsoft.com/office/drawing/2014/main" id="{3AFAFDD4-B793-B6A7-B4B0-DF906DF06B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C4C020-D2F7-4E06-934F-8487EF1FB4D0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immagine diapositiva 1">
            <a:extLst>
              <a:ext uri="{FF2B5EF4-FFF2-40B4-BE49-F238E27FC236}">
                <a16:creationId xmlns:a16="http://schemas.microsoft.com/office/drawing/2014/main" id="{7B09FCA7-C734-00EF-97B5-579FB9414B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Segnaposto note 2">
            <a:extLst>
              <a:ext uri="{FF2B5EF4-FFF2-40B4-BE49-F238E27FC236}">
                <a16:creationId xmlns:a16="http://schemas.microsoft.com/office/drawing/2014/main" id="{B2E4581C-559A-910B-1AE1-BE2EE256D5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7412" name="Segnaposto numero diapositiva 3">
            <a:extLst>
              <a:ext uri="{FF2B5EF4-FFF2-40B4-BE49-F238E27FC236}">
                <a16:creationId xmlns:a16="http://schemas.microsoft.com/office/drawing/2014/main" id="{402D677C-2FE2-3CEC-B3DC-90CFCE21CC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6AEE2D-75E5-4879-98CA-D8180E43BDAB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immagine diapositiva 1">
            <a:extLst>
              <a:ext uri="{FF2B5EF4-FFF2-40B4-BE49-F238E27FC236}">
                <a16:creationId xmlns:a16="http://schemas.microsoft.com/office/drawing/2014/main" id="{1CE00DE5-889D-318E-42B6-8E4BC14B0A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Segnaposto note 2">
            <a:extLst>
              <a:ext uri="{FF2B5EF4-FFF2-40B4-BE49-F238E27FC236}">
                <a16:creationId xmlns:a16="http://schemas.microsoft.com/office/drawing/2014/main" id="{BB117D6A-3168-375A-AC21-B107E15F87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19460" name="Segnaposto numero diapositiva 3">
            <a:extLst>
              <a:ext uri="{FF2B5EF4-FFF2-40B4-BE49-F238E27FC236}">
                <a16:creationId xmlns:a16="http://schemas.microsoft.com/office/drawing/2014/main" id="{2C8A0D66-7381-28E2-A945-B37D66E11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F92074-7260-471E-BDC5-CBF517B6E9E9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>
            <a:extLst>
              <a:ext uri="{FF2B5EF4-FFF2-40B4-BE49-F238E27FC236}">
                <a16:creationId xmlns:a16="http://schemas.microsoft.com/office/drawing/2014/main" id="{2DD6CA38-AF02-E378-5E0A-D2426B3A41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egnaposto note 2">
            <a:extLst>
              <a:ext uri="{FF2B5EF4-FFF2-40B4-BE49-F238E27FC236}">
                <a16:creationId xmlns:a16="http://schemas.microsoft.com/office/drawing/2014/main" id="{BE29B57E-4E83-C697-EDE3-08F97C8E47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21508" name="Segnaposto numero diapositiva 3">
            <a:extLst>
              <a:ext uri="{FF2B5EF4-FFF2-40B4-BE49-F238E27FC236}">
                <a16:creationId xmlns:a16="http://schemas.microsoft.com/office/drawing/2014/main" id="{B662C40A-5E5D-3590-1BC6-E16819874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81C235-7107-4EB1-94E7-81729A818694}" type="slidenum">
              <a:rPr lang="it-IT" altLang="it-IT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75411EE-9F28-6184-5E52-DA3D1332D75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0B449DFE-411D-75DE-62DE-B9DDA673E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kumimoji="1" lang="it-IT" altLang="it-IT" sz="2400">
                <a:latin typeface="Times New Roman" panose="02020603050405020304" pitchFamily="18" charset="0"/>
              </a:endParaRPr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DBE91ED3-E762-A5B0-FB88-98D5F0E2CC58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kumimoji="1" lang="it-IT" altLang="it-IT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63084DC9-23CC-19B2-5B35-DE995138C021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B0148D33-87E8-A6EF-6083-F39A7E6E158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E6A5F9F3-B41F-7868-3EEC-C4D02ED9D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</p:grpSp>
      <p:sp>
        <p:nvSpPr>
          <p:cNvPr id="36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368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0E4ED0F-711E-BEC9-450A-8F30AE493AD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7799BD25-CFCD-C833-0032-61156A8BE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F1D00B55-F4B7-D534-FE61-BDE3DCE03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7E73B128-CDF9-4E95-97A6-58969947201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8204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9EE31B2-9733-ED15-D198-D7AFEDF1B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31AC287-3296-7A20-45B3-98A7A65556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D22FA0B-4D71-5D5C-EFB5-8B0D1FDC1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2A1A8-7BC9-4607-BC8C-CE4E605ED32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7700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F59DEC1-E8FA-4C73-8FDA-6804E8E2E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A538560-EA63-53A5-C9B3-B7C420ED84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B0EDA06-CFD4-DE2E-6836-ACEB26D0EA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DB7178-BA75-46E0-8703-1DC6083DDF5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260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61B711C-04B5-E325-05DF-8E181ADC1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C92DD17-00B5-5768-FF67-A945C84861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B65DDC2-C135-0B25-813E-24E500BDEC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9395BD-F108-4E77-9BE4-62A509F3F41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001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F0A8BA7-3F82-D73F-F39E-7690031ED9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46ED16C-7881-F02B-E0B1-C4B8BC26E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E2616BC-3872-1B7F-2D5E-74A91FD10F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4F793-6824-4B97-A490-86E67C659B4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0549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9AF8F66-4FBF-AAF5-96B2-58EF2D9FD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198AE05-EC65-4F41-8EFC-CAE2883AFC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BFF8764-E50B-9F35-DEBF-1F0EDC1ECE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5C294-2F96-4F91-A9E8-B330D92B32B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549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711F34A-DDAA-587F-E9CE-C6BDF85A41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50CA9BB9-379B-03EF-2575-7BAEB75FF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F9B2EC9-B0A3-FC20-E00B-FBB1A5232E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76A25-0AD6-4528-A2F2-E41E527DF5D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8619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6FE3D9E4-651B-2F64-E55C-1CBA7AFCBA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0F656CB8-D6EC-C4D5-7C09-538850979E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D2DE549-FF91-C678-C243-093E472285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15C6C-0432-401D-A545-D60CB29D003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258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C0B93688-2D9F-8ED7-2CC0-8DF4F0A248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5E813C8-2651-AF9D-0D45-038BBF201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EA8CFBC-0642-05C6-72A5-798DCE5381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7C579-F334-4627-865F-529E7638674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5810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62CD7C2-59CC-2E55-C7D9-FD85E4B78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1C66A73-9768-A7CF-014C-959721055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1A36FAE-2D35-2A0C-B4EE-BEA53C5FB4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89781-3E55-43DD-9FD9-D6D62FC8001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4801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06D92B5-343A-DF6F-BFBF-6082A42AEF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06CDFFD-4E6D-9255-77F1-28F1D2BF06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A485CAB-3C81-B733-21AA-773070C921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D3238-AAB4-4AC9-8C6E-1046FCB61A5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0426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3A25906-0EA3-158A-5E28-89D72286725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FEB11160-A81A-2742-698E-49ECBEF562A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>
                <a:extLst>
                  <a:ext uri="{FF2B5EF4-FFF2-40B4-BE49-F238E27FC236}">
                    <a16:creationId xmlns:a16="http://schemas.microsoft.com/office/drawing/2014/main" id="{6D284E01-7AE7-1D1A-DABC-E86B6395CD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1037" name="Freeform 5">
                <a:extLst>
                  <a:ext uri="{FF2B5EF4-FFF2-40B4-BE49-F238E27FC236}">
                    <a16:creationId xmlns:a16="http://schemas.microsoft.com/office/drawing/2014/main" id="{69C79386-2E72-6164-F668-5106F6D5D38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it-IT"/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BAEE91A2-67EE-AB7D-D5F8-107745BFB4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>
                <a:extLst>
                  <a:ext uri="{FF2B5EF4-FFF2-40B4-BE49-F238E27FC236}">
                    <a16:creationId xmlns:a16="http://schemas.microsoft.com/office/drawing/2014/main" id="{2CFBDF68-1B8E-22C2-B05A-791E4B278F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1035" name="AutoShape 8">
                <a:extLst>
                  <a:ext uri="{FF2B5EF4-FFF2-40B4-BE49-F238E27FC236}">
                    <a16:creationId xmlns:a16="http://schemas.microsoft.com/office/drawing/2014/main" id="{F1CE2C53-E2F2-C5E3-061E-7F8AFB7E1B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08692FB8-B7F3-D7D3-C978-BAF35305D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556589B1-AF85-A5CD-7E91-379A27E559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35851" name="Rectangle 11">
            <a:extLst>
              <a:ext uri="{FF2B5EF4-FFF2-40B4-BE49-F238E27FC236}">
                <a16:creationId xmlns:a16="http://schemas.microsoft.com/office/drawing/2014/main" id="{AA9F9ED0-02CE-49A7-AF0D-F6B66F516F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52" name="Rectangle 12">
            <a:extLst>
              <a:ext uri="{FF2B5EF4-FFF2-40B4-BE49-F238E27FC236}">
                <a16:creationId xmlns:a16="http://schemas.microsoft.com/office/drawing/2014/main" id="{0494DBA0-2C33-4795-B7F5-2E17D6B4AC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53" name="Rectangle 13">
            <a:extLst>
              <a:ext uri="{FF2B5EF4-FFF2-40B4-BE49-F238E27FC236}">
                <a16:creationId xmlns:a16="http://schemas.microsoft.com/office/drawing/2014/main" id="{13ED6745-6E3F-4503-A93E-6E44C5E1E25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7887EB62-7624-4609-ADC4-390366F5CAB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>
            <a:extLst>
              <a:ext uri="{FF2B5EF4-FFF2-40B4-BE49-F238E27FC236}">
                <a16:creationId xmlns:a16="http://schemas.microsoft.com/office/drawing/2014/main" id="{FDB07CB6-CD2F-9715-85DB-AD247A9BFB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2808288"/>
          </a:xfrm>
        </p:spPr>
        <p:txBody>
          <a:bodyPr/>
          <a:lstStyle/>
          <a:p>
            <a:pPr eaLnBrk="1" hangingPunct="1"/>
            <a:br>
              <a:rPr lang="it-IT" altLang="it-IT" sz="2800" dirty="0"/>
            </a:br>
            <a:r>
              <a:rPr lang="it-IT" altLang="it-IT" sz="2800" dirty="0"/>
              <a:t>Corso di Istituzioni di diritto pubblico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/>
              <a:t> </a:t>
            </a:r>
            <a:r>
              <a:rPr lang="it-IT" altLang="it-IT" sz="1600" dirty="0" err="1"/>
              <a:t>a.a</a:t>
            </a:r>
            <a:r>
              <a:rPr lang="it-IT" altLang="it-IT" sz="1600" dirty="0"/>
              <a:t>. 2023/24 </a:t>
            </a:r>
            <a:br>
              <a:rPr lang="it-IT" altLang="it-IT" sz="1600" dirty="0"/>
            </a:br>
            <a:r>
              <a:rPr lang="it-IT" altLang="it-IT" sz="1600" dirty="0"/>
              <a:t>(prof. Simone Calzolaio)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EC7F92-A96B-DB60-F048-C1873334E9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it-IT" sz="2000"/>
              <a:t>Scienze della Comunicazione</a:t>
            </a:r>
          </a:p>
          <a:p>
            <a:pPr eaLnBrk="1" hangingPunct="1"/>
            <a:r>
              <a:rPr lang="it-IT" altLang="it-IT" sz="2000"/>
              <a:t>Università di Macerata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olo 1">
            <a:extLst>
              <a:ext uri="{FF2B5EF4-FFF2-40B4-BE49-F238E27FC236}">
                <a16:creationId xmlns:a16="http://schemas.microsoft.com/office/drawing/2014/main" id="{67C97519-D4EA-9755-FAE1-E70C46671D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22531" name="Segnaposto contenuto 2">
            <a:extLst>
              <a:ext uri="{FF2B5EF4-FFF2-40B4-BE49-F238E27FC236}">
                <a16:creationId xmlns:a16="http://schemas.microsoft.com/office/drawing/2014/main" id="{286EFBCB-6734-98E2-D00F-EE16665B4B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Le forme di governo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Forma di Governo: nozione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Il modo in cui, fra gli organi di una comunità politica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organizzata, si distribuisce il potere di indirizzarla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verso determinati fini generali (fini politici).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olo 1">
            <a:extLst>
              <a:ext uri="{FF2B5EF4-FFF2-40B4-BE49-F238E27FC236}">
                <a16:creationId xmlns:a16="http://schemas.microsoft.com/office/drawing/2014/main" id="{46B0D730-018C-E37C-DEAE-708571508D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24579" name="Segnaposto contenuto 2">
            <a:extLst>
              <a:ext uri="{FF2B5EF4-FFF2-40B4-BE49-F238E27FC236}">
                <a16:creationId xmlns:a16="http://schemas.microsoft.com/office/drawing/2014/main" id="{24ACB4E3-A9FA-506C-4F35-BC04C54F9C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Le origini della forma di governo presidenziale: gli </a:t>
            </a:r>
            <a:r>
              <a:rPr lang="it-IT" altLang="it-IT" sz="1600" b="1"/>
              <a:t>Stati Uniti</a:t>
            </a:r>
            <a:r>
              <a:rPr lang="it-IT" altLang="it-IT" sz="1600"/>
              <a:t>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Puntuale applicazione del principio di separazione dei poteri: </a:t>
            </a:r>
            <a:r>
              <a:rPr lang="it-IT" altLang="it-IT" sz="1600" b="1"/>
              <a:t>Presidente</a:t>
            </a:r>
            <a:r>
              <a:rPr lang="it-IT" altLang="it-IT" sz="1600"/>
              <a:t> (potere esecutivo) e </a:t>
            </a:r>
            <a:r>
              <a:rPr lang="it-IT" altLang="it-IT" sz="1600" b="1"/>
              <a:t>Congresso</a:t>
            </a:r>
            <a:r>
              <a:rPr lang="it-IT" altLang="it-IT" sz="1600"/>
              <a:t> (potere legislativo). L’uno non può “sfiduciare” l’altro, salvo il potere di messa in stato d’accusa del primo da parte del secondo (</a:t>
            </a:r>
            <a:r>
              <a:rPr lang="it-IT" altLang="it-IT" sz="1600" b="1"/>
              <a:t>Impeachment</a:t>
            </a:r>
            <a:r>
              <a:rPr lang="it-IT" altLang="it-IT" sz="160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eaLnBrk="1" hangingPunct="1">
              <a:buFont typeface="Arial" panose="020B0604020202020204" pitchFamily="34" charset="0"/>
              <a:buAutoNum type="arabicPeriod" startAt="2"/>
            </a:pPr>
            <a:r>
              <a:rPr lang="it-IT" altLang="it-IT" sz="1600"/>
              <a:t>Le origini della forma di governo parlamentare: l’</a:t>
            </a:r>
            <a:r>
              <a:rPr lang="it-IT" altLang="it-IT" sz="1600" b="1"/>
              <a:t>Inghilterra</a:t>
            </a:r>
            <a:r>
              <a:rPr lang="it-IT" altLang="it-IT" sz="160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Governo parlamentare monista:</a:t>
            </a:r>
            <a:r>
              <a:rPr lang="it-IT" altLang="it-IT" sz="1600"/>
              <a:t> l’indirizzo politico dipende dai rapporti fra Parlamento e Governo, escludendosi il Capo dello Stato/Re – </a:t>
            </a:r>
            <a:r>
              <a:rPr lang="it-IT" altLang="it-IT" sz="1600" b="1"/>
              <a:t>dualista</a:t>
            </a:r>
            <a:r>
              <a:rPr lang="it-IT" altLang="it-IT" sz="1600"/>
              <a:t>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a) Emersione delle figura del primo ministro; b) evoluzione dell’istituto dell’impeachment, verso una forma di rapporto fiduciario; c) all’interno della Camera dei Comuni, si organizzano due “parti” contrapposte – progressivamente due partiti, di maggioranza e di opposizione.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>
            <a:extLst>
              <a:ext uri="{FF2B5EF4-FFF2-40B4-BE49-F238E27FC236}">
                <a16:creationId xmlns:a16="http://schemas.microsoft.com/office/drawing/2014/main" id="{B2F834A1-B628-2E0F-A446-43E005FDC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0598A98-60C9-7684-44AD-E6FBEDB42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Tipologia delle forme di governo: 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endParaRPr lang="it-IT" altLang="it-IT" sz="1600"/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FDG presidenziale;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FDG parlamentare;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FDG semi-presidenziale;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FDG direttoriale;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Altre tipologie: il premierato e FDG a premier direttamente elettivo. Il modello Westminster.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>
            <a:extLst>
              <a:ext uri="{FF2B5EF4-FFF2-40B4-BE49-F238E27FC236}">
                <a16:creationId xmlns:a16="http://schemas.microsoft.com/office/drawing/2014/main" id="{0D0E8752-AD36-28EB-D090-C317CCAA7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EA2D773-FA15-4AFF-8A1B-5F44492AB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95738"/>
          </a:xfrm>
        </p:spPr>
        <p:txBody>
          <a:bodyPr/>
          <a:lstStyle/>
          <a:p>
            <a:pPr lvl="1" algn="ctr" eaLnBrk="1" hangingPunct="1">
              <a:buFontTx/>
              <a:buNone/>
              <a:defRPr/>
            </a:pPr>
            <a:r>
              <a:rPr lang="it-IT" sz="1600" b="1" dirty="0"/>
              <a:t>FDG Presidenziale (Stati Uniti)</a:t>
            </a:r>
          </a:p>
          <a:p>
            <a:pPr lvl="1" algn="just" eaLnBrk="1" hangingPunct="1">
              <a:buFontTx/>
              <a:buNone/>
              <a:defRPr/>
            </a:pPr>
            <a:endParaRPr lang="it-IT" sz="1600" dirty="0"/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FDG a direzione monocratica (Presidente: potere esecutivo);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Il Presidente è eletto direttamente dal corpo elettorale (anche se, negli USA, attraverso grandi elettori);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Il corpo elettorale elegge anche il Congresso (Camera dei rappresentanti e Senato: potere legislativo);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Separazione fra i due poteri, ma “Impeachment”: procedimento parlamentare di messa in stato d’accusa del Presidente;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Il Presidente ha il potere di veto, rispetto alla funzione legislativa, e esercita normalmente i suoi poteri di nomina previo parere favorevole del senato;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r>
              <a:rPr lang="it-IT" sz="1600" dirty="0"/>
              <a:t>Problema del “governo diviso”: Presidente e maggioranza congressuale di due orientamenti politici diversi.</a:t>
            </a:r>
          </a:p>
          <a:p>
            <a:pPr marL="800100" lvl="1" indent="-342900" algn="just" eaLnBrk="1" hangingPunct="1">
              <a:buFont typeface="+mj-lt"/>
              <a:buAutoNum type="arabicPeriod"/>
              <a:defRPr/>
            </a:pPr>
            <a:endParaRPr lang="it-IT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>
            <a:extLst>
              <a:ext uri="{FF2B5EF4-FFF2-40B4-BE49-F238E27FC236}">
                <a16:creationId xmlns:a16="http://schemas.microsoft.com/office/drawing/2014/main" id="{FDFC23C7-37E1-47A2-F904-8E0F17899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30723" name="Segnaposto contenuto 2">
            <a:extLst>
              <a:ext uri="{FF2B5EF4-FFF2-40B4-BE49-F238E27FC236}">
                <a16:creationId xmlns:a16="http://schemas.microsoft.com/office/drawing/2014/main" id="{CC127A84-DAC9-AD46-73BB-CE73BF25F1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it-IT" altLang="it-IT" sz="1600" b="1"/>
              <a:t>FDG Parlamentare</a:t>
            </a:r>
          </a:p>
          <a:p>
            <a:pPr algn="ctr">
              <a:buFont typeface="Wingdings" panose="05000000000000000000" pitchFamily="2" charset="2"/>
              <a:buNone/>
            </a:pPr>
            <a:endParaRPr lang="it-IT" altLang="it-IT" sz="1600" b="1"/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Il potere esecutivo è legato al legislativo da rapporto fiduciario;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Il potere legislativo può sfiduciare il potere esecutivo e, di norma, sostituirlo con un altro di sua fiducia;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Vi è un Capo dello Stato, eletto dal potere legislativo, da non confondere col Capo del Governo (primo ministro o premier), con poteri oscillanti, ma specifici rispetto alla formazione del Governo;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 Vi sono moltissime varianti: alcuni cenni.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Sistema italiano: ruolo dei partiti, fra “prima” e “seconda” repubblica.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>
            <a:extLst>
              <a:ext uri="{FF2B5EF4-FFF2-40B4-BE49-F238E27FC236}">
                <a16:creationId xmlns:a16="http://schemas.microsoft.com/office/drawing/2014/main" id="{6D1A6A8B-70F3-DF36-E484-3C039D995F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32771" name="Segnaposto contenuto 2">
            <a:extLst>
              <a:ext uri="{FF2B5EF4-FFF2-40B4-BE49-F238E27FC236}">
                <a16:creationId xmlns:a16="http://schemas.microsoft.com/office/drawing/2014/main" id="{B232B582-4B9B-6C8A-14B7-0F7D9E0CB3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it-IT" altLang="it-IT" sz="1600" b="1"/>
              <a:t>FDG Semi-presidenziale (V Repubblica francese)</a:t>
            </a:r>
          </a:p>
          <a:p>
            <a:pPr algn="just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Combina alcune caratteristiche della fdg parlamentare e presidenziale;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Il Presidente è eletto direttamente dal corpo elettorale e dotato di importanti attribuzioni;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Convive con un esecutivo legato da rapporto fiduciario con le assemblee parlamentari;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Il presidente ha il potere di nominare il Governo e di sciogliere le Camere; le Camere hanno il potere di sfiduciare il Governo;</a:t>
            </a:r>
          </a:p>
          <a:p>
            <a:pPr algn="just">
              <a:buFont typeface="Arial" panose="020B0604020202020204" pitchFamily="34" charset="0"/>
              <a:buAutoNum type="arabicPeriod"/>
            </a:pPr>
            <a:r>
              <a:rPr lang="it-IT" altLang="it-IT" sz="1600"/>
              <a:t>L’ipotesi della “coabitazione”: difformità fra orientamento politico del Presidente e della maggioranza parlamentare.</a:t>
            </a:r>
          </a:p>
          <a:p>
            <a:pPr algn="just">
              <a:buFont typeface="Arial" panose="020B0604020202020204" pitchFamily="34" charset="0"/>
              <a:buAutoNum type="arabicPeriod"/>
            </a:pPr>
            <a:endParaRPr lang="it-IT" altLang="it-IT" sz="1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>
            <a:extLst>
              <a:ext uri="{FF2B5EF4-FFF2-40B4-BE49-F238E27FC236}">
                <a16:creationId xmlns:a16="http://schemas.microsoft.com/office/drawing/2014/main" id="{1602D9AF-0217-EDB0-D0C3-A6D0FDE1C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34819" name="Segnaposto contenuto 2">
            <a:extLst>
              <a:ext uri="{FF2B5EF4-FFF2-40B4-BE49-F238E27FC236}">
                <a16:creationId xmlns:a16="http://schemas.microsoft.com/office/drawing/2014/main" id="{80B19F70-95F0-B8B0-EED3-28E43C10D3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it-IT" altLang="it-IT" sz="1600" b="1"/>
              <a:t>FDG Direttoriale (Svizzera).</a:t>
            </a:r>
          </a:p>
          <a:p>
            <a:pPr algn="ctr">
              <a:buFont typeface="Wingdings" panose="05000000000000000000" pitchFamily="2" charset="2"/>
              <a:buNone/>
            </a:pPr>
            <a:endParaRPr lang="it-IT" altLang="it-IT" sz="1600" b="1"/>
          </a:p>
          <a:p>
            <a:pPr>
              <a:buSzPct val="100000"/>
              <a:buFont typeface="Arial" panose="020B0604020202020204" pitchFamily="34" charset="0"/>
              <a:buAutoNum type="arabicPeriod"/>
            </a:pPr>
            <a:r>
              <a:rPr lang="it-IT" altLang="it-IT" sz="1600"/>
              <a:t>Titolare del potere esecutivo è un organo collegiale: il “direttorio”;</a:t>
            </a:r>
          </a:p>
          <a:p>
            <a:pPr algn="just">
              <a:buSzPct val="100000"/>
              <a:buFont typeface="Arial" panose="020B0604020202020204" pitchFamily="34" charset="0"/>
              <a:buAutoNum type="arabicPeriod"/>
            </a:pPr>
            <a:r>
              <a:rPr lang="it-IT" altLang="it-IT" sz="1600"/>
              <a:t>Il direttorio è vertice del governo e vertice dello Stato; come il Presidente nelle fdg presidenziali; nel caso svizzero è composto da 7 componenti, che a rotazione svolgono la funzione di Presidente con mere funzioni di rappresentanza: si tratta di una fdg a direzione collegiale;</a:t>
            </a:r>
          </a:p>
          <a:p>
            <a:pPr>
              <a:buSzPct val="100000"/>
              <a:buFont typeface="Arial" panose="020B0604020202020204" pitchFamily="34" charset="0"/>
              <a:buAutoNum type="arabicPeriod"/>
            </a:pPr>
            <a:r>
              <a:rPr lang="it-IT" altLang="it-IT" sz="1600"/>
              <a:t>È eletto dal Parlamento, non dal corpo elettorale direttamente;</a:t>
            </a:r>
          </a:p>
          <a:p>
            <a:pPr algn="just">
              <a:buSzPct val="100000"/>
              <a:buFont typeface="Arial" panose="020B0604020202020204" pitchFamily="34" charset="0"/>
              <a:buAutoNum type="arabicPeriod"/>
            </a:pPr>
            <a:r>
              <a:rPr lang="it-IT" altLang="it-IT" sz="1600"/>
              <a:t>Fra Parlamento e direttorio non si instaura un rapporto fiduciario: il parlamento,una volta eletto, non può sfiduciare il direttorio; viceversa il direttorio non può condizionare il mandato parlamentare che dura sempre fino al termine;</a:t>
            </a:r>
          </a:p>
          <a:p>
            <a:pPr lvl="1"/>
            <a:endParaRPr lang="it-IT" altLang="it-IT" sz="1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>
            <a:extLst>
              <a:ext uri="{FF2B5EF4-FFF2-40B4-BE49-F238E27FC236}">
                <a16:creationId xmlns:a16="http://schemas.microsoft.com/office/drawing/2014/main" id="{5DD2C7AE-445E-42AC-4336-85C91E463D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36867" name="Segnaposto contenuto 2">
            <a:extLst>
              <a:ext uri="{FF2B5EF4-FFF2-40B4-BE49-F238E27FC236}">
                <a16:creationId xmlns:a16="http://schemas.microsoft.com/office/drawing/2014/main" id="{3C0F918B-80BC-6FEB-4260-24B4FE8147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it-IT" altLang="it-IT" sz="1600"/>
              <a:t>La FDG italiana nella prassi</a:t>
            </a:r>
          </a:p>
          <a:p>
            <a:pPr algn="just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>
              <a:buFont typeface="Wingdings" panose="05000000000000000000" pitchFamily="2" charset="2"/>
              <a:buNone/>
            </a:pPr>
            <a:r>
              <a:rPr lang="it-IT" altLang="it-IT" sz="1600"/>
              <a:t>La FDG fra Costituente e Costituzione: L’ordine del giorno Perassi e la lacunosa disciplina costituzionale;</a:t>
            </a:r>
          </a:p>
          <a:p>
            <a:pPr algn="just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>
              <a:buFont typeface="Wingdings" panose="05000000000000000000" pitchFamily="2" charset="2"/>
              <a:buNone/>
            </a:pPr>
            <a:r>
              <a:rPr lang="it-IT" altLang="it-IT" sz="1600"/>
              <a:t>La prima repubblica: dal centrismo di De Gasperi (1948-1953) ai governi a direzione plurima dissociata: il ruolo dei partiti e delle correnti; la scarsa durata dei Governi (durata media 11 mesi…, 9 mesi se si tiene conto della durata delle crisi di governo);</a:t>
            </a:r>
          </a:p>
          <a:p>
            <a:pPr algn="just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>
              <a:buFont typeface="Wingdings" panose="05000000000000000000" pitchFamily="2" charset="2"/>
              <a:buNone/>
            </a:pPr>
            <a:r>
              <a:rPr lang="it-IT" altLang="it-IT" sz="1600"/>
              <a:t>Le trasformazioni delle FDG: la stagione referendaria e la legge elettorale; la tendenza verso </a:t>
            </a:r>
            <a:r>
              <a:rPr lang="it-IT" altLang="it-IT" sz="1600" b="1"/>
              <a:t>governi di legislatura a direzione monocratica</a:t>
            </a:r>
            <a:r>
              <a:rPr lang="it-IT" altLang="it-IT" sz="1600"/>
              <a:t>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CEFEDC83-F510-4129-C27C-211B694A6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/>
              <a:t>Istituzioni di diritto pubblico</a:t>
            </a:r>
            <a:br>
              <a:rPr lang="it-IT" altLang="it-IT" sz="2000" dirty="0"/>
            </a:br>
            <a:r>
              <a:rPr lang="it-IT" altLang="it-IT" sz="2000" dirty="0"/>
              <a:t>prof. Simone Calzolaio    </a:t>
            </a:r>
            <a:br>
              <a:rPr lang="it-IT" altLang="it-IT" sz="2000" dirty="0"/>
            </a:br>
            <a:r>
              <a:rPr lang="it-IT" altLang="it-IT" sz="2000" dirty="0"/>
              <a:t> </a:t>
            </a:r>
            <a:r>
              <a:rPr lang="it-IT" altLang="it-IT" sz="2000" dirty="0" err="1"/>
              <a:t>a.a</a:t>
            </a:r>
            <a:r>
              <a:rPr lang="it-IT" altLang="it-IT" sz="2000" dirty="0"/>
              <a:t>. 2023/24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B7078B2-0230-1A58-FB66-96B92EBFE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altLang="it-IT" sz="1600"/>
          </a:p>
          <a:p>
            <a:endParaRPr lang="it-IT" altLang="it-IT" sz="1600"/>
          </a:p>
          <a:p>
            <a:pPr algn="ctr">
              <a:buFont typeface="Wingdings" panose="05000000000000000000" pitchFamily="2" charset="2"/>
              <a:buNone/>
            </a:pPr>
            <a:r>
              <a:rPr lang="it-IT" altLang="it-IT" sz="1600"/>
              <a:t>ARGOMENTI</a:t>
            </a:r>
          </a:p>
          <a:p>
            <a:pPr algn="ctr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>
              <a:buFont typeface="Wingdings" panose="05000000000000000000" pitchFamily="2" charset="2"/>
              <a:buNone/>
            </a:pPr>
            <a:r>
              <a:rPr lang="it-IT" altLang="it-IT" sz="1600"/>
              <a:t>Forme di Stato e Forme di Governo. </a:t>
            </a:r>
          </a:p>
          <a:p>
            <a:pPr algn="ctr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>
              <a:buFont typeface="Wingdings" panose="05000000000000000000" pitchFamily="2" charset="2"/>
              <a:buNone/>
            </a:pPr>
            <a:r>
              <a:rPr lang="it-IT" altLang="it-IT" sz="1600"/>
              <a:t>Lo Stato e la statualità del diritto.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>
            <a:extLst>
              <a:ext uri="{FF2B5EF4-FFF2-40B4-BE49-F238E27FC236}">
                <a16:creationId xmlns:a16="http://schemas.microsoft.com/office/drawing/2014/main" id="{AC429CF4-24C1-2900-4374-B77630ABE5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/>
              <a:t>Istituzioni di diritto pubblico</a:t>
            </a:r>
            <a:br>
              <a:rPr lang="it-IT" altLang="it-IT" sz="2000" dirty="0"/>
            </a:br>
            <a:r>
              <a:rPr lang="it-IT" altLang="it-IT" sz="2000" dirty="0"/>
              <a:t>prof. Simone Calzolaio    </a:t>
            </a:r>
            <a:br>
              <a:rPr lang="it-IT" altLang="it-IT" sz="2000" dirty="0"/>
            </a:br>
            <a:r>
              <a:rPr lang="it-IT" altLang="it-IT" sz="2000" dirty="0"/>
              <a:t> </a:t>
            </a:r>
            <a:r>
              <a:rPr lang="it-IT" altLang="it-IT" sz="2000" dirty="0" err="1"/>
              <a:t>a.a</a:t>
            </a:r>
            <a:r>
              <a:rPr lang="it-IT" altLang="it-IT" sz="2000" dirty="0"/>
              <a:t>. 2023/24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A8670BE-B25A-BF7F-8A39-D00AC64581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AutoNum type="arabicPeriod"/>
            </a:pPr>
            <a:r>
              <a:rPr lang="it-IT" altLang="it-IT" sz="1600" b="1"/>
              <a:t>Forme di Stato e Forme di Governo. Lo Stato e la statualità del diritto.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 b="1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Le forme di Stato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Forma di Stato: nozione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Il modo in cui si atteggia il rapporto fra cittadini e potere politico,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vale a dire il rapporto fra “governanti e governati”,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i="1"/>
              <a:t>nonché i fini ultimi che si pone l’ordinamento.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34D6B4A5-90EB-53E3-0CD1-36D5686C2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9210A6C-75F0-D082-3F6F-67C1C8672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z="1600"/>
              <a:t>Classificazione delle forme di stato: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assoluto;</a:t>
            </a:r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liberale;</a:t>
            </a:r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liberaldemocratico (che in diversi paesi europei si caratterizza anche come stato sociale);</a:t>
            </a:r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fascista;</a:t>
            </a:r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socialista;</a:t>
            </a:r>
          </a:p>
          <a:p>
            <a:pPr lvl="1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Stato confessionale.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>
            <a:extLst>
              <a:ext uri="{FF2B5EF4-FFF2-40B4-BE49-F238E27FC236}">
                <a16:creationId xmlns:a16="http://schemas.microsoft.com/office/drawing/2014/main" id="{F2FD05EC-3261-8CEE-5886-EEF9EBBC95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2291" name="Segnaposto contenuto 2">
            <a:extLst>
              <a:ext uri="{FF2B5EF4-FFF2-40B4-BE49-F238E27FC236}">
                <a16:creationId xmlns:a16="http://schemas.microsoft.com/office/drawing/2014/main" id="{54225223-7488-8868-E38C-D6562A1D47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Stato assoluto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 eaLnBrk="1" hangingPunct="1">
              <a:buFont typeface="Wingdings" panose="05000000000000000000" pitchFamily="2" charset="2"/>
              <a:buAutoNum type="alphaLcParenR"/>
            </a:pPr>
            <a:r>
              <a:rPr lang="it-IT" altLang="it-IT" sz="1600"/>
              <a:t>Legittimazione del sovrano direttamente da Dio;</a:t>
            </a:r>
          </a:p>
          <a:p>
            <a:pPr algn="just" eaLnBrk="1" hangingPunct="1">
              <a:buFont typeface="Wingdings" panose="05000000000000000000" pitchFamily="2" charset="2"/>
              <a:buAutoNum type="alphaLcParenR"/>
            </a:pPr>
            <a:r>
              <a:rPr lang="it-IT" altLang="it-IT" sz="1600"/>
              <a:t>Accentramento in capo al sovrano – e ai suoi delegati – di tutto il potere pubblico, senza distinzioni fra le diverse funzioni;</a:t>
            </a:r>
          </a:p>
          <a:p>
            <a:pPr algn="just" eaLnBrk="1" hangingPunct="1">
              <a:buFont typeface="Wingdings" panose="05000000000000000000" pitchFamily="2" charset="2"/>
              <a:buAutoNum type="alphaLcParenR"/>
            </a:pPr>
            <a:r>
              <a:rPr lang="it-IT" altLang="it-IT" sz="1600"/>
              <a:t>Rigida divisione in classi sociali e riconoscimento all’Aristocrazia – normalmente di origine feudale – di una condizione particolare grazie a privilegi, immunità, franchigie ecc.</a:t>
            </a:r>
          </a:p>
          <a:p>
            <a:pPr algn="just" eaLnBrk="1" hangingPunct="1">
              <a:buFont typeface="Wingdings" panose="05000000000000000000" pitchFamily="2" charset="2"/>
              <a:buAutoNum type="alphaLcParenR"/>
            </a:pPr>
            <a:endParaRPr lang="it-IT" altLang="it-IT" sz="160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Le Forme di Stato successive rappresentano tutte un superamento del modello assoluto.</a:t>
            </a:r>
            <a:r>
              <a:rPr lang="it-IT" altLang="it-IT" sz="1200"/>
              <a:t> </a:t>
            </a:r>
            <a:endParaRPr lang="it-IT" altLang="it-IT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20ADFC5B-A70C-1B2A-8D76-8C1359BEF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A6E7C49-079B-60E3-D916-003E946A9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Stato liberale</a:t>
            </a:r>
          </a:p>
          <a:p>
            <a:pPr eaLnBrk="1" hangingPunct="1"/>
            <a:endParaRPr lang="it-IT" altLang="it-IT" sz="1600"/>
          </a:p>
          <a:p>
            <a:pPr lvl="1" eaLnBrk="1" hangingPunct="1"/>
            <a:r>
              <a:rPr lang="it-IT" altLang="it-IT" sz="1400"/>
              <a:t>Nasce nel periodo intercorrente fra le 3 rivoluzioni (inglese, francese, americana) e i moti europei del 1848: nasce quindi dalle cd. </a:t>
            </a:r>
            <a:r>
              <a:rPr lang="it-IT" altLang="it-IT" sz="1400" b="1"/>
              <a:t>rivoluzioni borghesi </a:t>
            </a:r>
            <a:r>
              <a:rPr lang="it-IT" altLang="it-IT" sz="1400"/>
              <a:t>(di cui abbiamo ampiamente trattato);</a:t>
            </a:r>
          </a:p>
          <a:p>
            <a:pPr lvl="1" eaLnBrk="1" hangingPunct="1"/>
            <a:r>
              <a:rPr lang="it-IT" altLang="it-IT" sz="1400"/>
              <a:t>È caratterizzato da: 1) base sociale ristretta (il diritto di voto è riservato a coloro che possiedono un determinato censo o determinate capacità): per questo lo stato liberale si definisce come </a:t>
            </a:r>
            <a:r>
              <a:rPr lang="it-IT" altLang="it-IT" sz="1400" b="1"/>
              <a:t>stato monoclasse</a:t>
            </a:r>
            <a:r>
              <a:rPr lang="it-IT" altLang="it-IT" sz="1400"/>
              <a:t>;</a:t>
            </a:r>
          </a:p>
          <a:p>
            <a:pPr lvl="1" eaLnBrk="1" hangingPunct="1"/>
            <a:r>
              <a:rPr lang="it-IT" altLang="it-IT" sz="1400"/>
              <a:t>A tutti i cittadini sono riconosciuti i diritti di proprietà e di libertà, garantiti da regole di diritto generali e astratte, vincolanti per la Pubblica Amministrazione, la cui applicazione è garantita da giudici indipendenti. In questo senso lo stato liberale è anche </a:t>
            </a:r>
            <a:r>
              <a:rPr lang="it-IT" altLang="it-IT" sz="1400" b="1"/>
              <a:t>stato di diritto</a:t>
            </a:r>
            <a:r>
              <a:rPr lang="it-IT" altLang="it-IT" sz="1400"/>
              <a:t>.</a:t>
            </a:r>
          </a:p>
          <a:p>
            <a:pPr lvl="1" eaLnBrk="1" hangingPunct="1">
              <a:buFontTx/>
              <a:buNone/>
            </a:pPr>
            <a:endParaRPr lang="it-IT" altLang="it-IT" sz="1400"/>
          </a:p>
          <a:p>
            <a:pPr lvl="1" algn="ctr" eaLnBrk="1" hangingPunct="1">
              <a:buFontTx/>
              <a:buNone/>
            </a:pPr>
            <a:r>
              <a:rPr lang="it-IT" altLang="it-IT" sz="1400"/>
              <a:t>Lo stato liberaldemocratico rappresenta una evoluzione dello stato liberale.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extLst>
              <a:ext uri="{FF2B5EF4-FFF2-40B4-BE49-F238E27FC236}">
                <a16:creationId xmlns:a16="http://schemas.microsoft.com/office/drawing/2014/main" id="{65C17693-61B5-BE90-3ABA-8F6355FE8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7127909-271B-CDDA-3844-F2E0DB8E16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Stato liberaldemocratico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400"/>
              <a:t>Si afferma contemporaneamente all’estensione del suffragio ai ceti esclusi (quindi col </a:t>
            </a:r>
            <a:r>
              <a:rPr lang="it-IT" altLang="it-IT" sz="1400" b="1"/>
              <a:t>suffragio universale</a:t>
            </a:r>
            <a:r>
              <a:rPr lang="it-IT" altLang="it-IT" sz="1400"/>
              <a:t>), che comporta altresì il riconoscimento dei </a:t>
            </a:r>
            <a:r>
              <a:rPr lang="it-IT" altLang="it-IT" sz="1400" b="1"/>
              <a:t>diritti politici</a:t>
            </a:r>
            <a:r>
              <a:rPr lang="it-IT" altLang="it-IT" sz="1400"/>
              <a:t> a tutti i cittadini maggiorenni e favorisce l’organizzazione dei cittadini in </a:t>
            </a:r>
            <a:r>
              <a:rPr lang="it-IT" altLang="it-IT" sz="1400" b="1"/>
              <a:t>partiti politici</a:t>
            </a:r>
            <a:r>
              <a:rPr lang="it-IT" altLang="it-IT" sz="1400"/>
              <a:t> e in </a:t>
            </a:r>
            <a:r>
              <a:rPr lang="it-IT" altLang="it-IT" sz="1400" b="1"/>
              <a:t>sindacati</a:t>
            </a:r>
            <a:r>
              <a:rPr lang="it-IT" altLang="it-IT" sz="1400"/>
              <a:t>: quindi si afferma uno </a:t>
            </a:r>
            <a:r>
              <a:rPr lang="it-IT" altLang="it-IT" sz="1400" b="1"/>
              <a:t>stato pluriclasse</a:t>
            </a:r>
            <a:r>
              <a:rPr lang="it-IT" altLang="it-IT" sz="1400"/>
              <a:t>, nel quale non si possono ignorare i bisogni delle classi popolari;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400"/>
              <a:t>Le gravissime crisi economiche degli anni ‘20/’30 conducono ad un sempre più marcato intervento statale nell’economia e al progressivo riconoscimento specifico – accanto ai tradizionali diritti civile e politici – anche di specifici </a:t>
            </a:r>
            <a:r>
              <a:rPr lang="it-IT" altLang="it-IT" sz="1400" b="1"/>
              <a:t>diritti sociali</a:t>
            </a:r>
            <a:r>
              <a:rPr lang="it-IT" altLang="it-IT" sz="1400"/>
              <a:t>: da qui l’espressione </a:t>
            </a:r>
            <a:r>
              <a:rPr lang="it-IT" altLang="it-IT" sz="1400" b="1"/>
              <a:t>stato sociale</a:t>
            </a:r>
            <a:r>
              <a:rPr lang="it-IT" altLang="it-IT" sz="1400"/>
              <a:t> per definire quelle varianti della forma di stato liberaldemocratica, nelle quali vi è la garanzia (pubblica) di alcune importanti prestazioni sociali (ad es. </a:t>
            </a:r>
            <a:r>
              <a:rPr lang="it-IT" altLang="it-IT" sz="1400" b="1"/>
              <a:t>istruzione</a:t>
            </a:r>
            <a:r>
              <a:rPr lang="it-IT" altLang="it-IT" sz="1400"/>
              <a:t> e </a:t>
            </a:r>
            <a:r>
              <a:rPr lang="it-IT" altLang="it-IT" sz="1400" b="1"/>
              <a:t>sanità</a:t>
            </a:r>
            <a:r>
              <a:rPr lang="it-IT" altLang="it-IT" sz="1400"/>
              <a:t>);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400"/>
              <a:t>Il tentativo – dopo la II guerra mondiale – di consolidare la struttura democratica e garantista dello Stato induce a fissare in </a:t>
            </a:r>
            <a:r>
              <a:rPr lang="it-IT" altLang="it-IT" sz="1400" b="1"/>
              <a:t>costituzioni rigide</a:t>
            </a:r>
            <a:r>
              <a:rPr lang="it-IT" altLang="it-IT" sz="1400"/>
              <a:t> la tutela dei diritti, permettendo l’evoluzione dallo Stato di diritto (sottoposizione alla legge degli organi statali) allo </a:t>
            </a:r>
            <a:r>
              <a:rPr lang="it-IT" altLang="it-IT" sz="1400" b="1"/>
              <a:t>Stato costituzionale</a:t>
            </a:r>
            <a:r>
              <a:rPr lang="it-IT" altLang="it-IT" sz="1400"/>
              <a:t> (sottoposizione dello stesso legislatore alla Costituzione). </a:t>
            </a:r>
          </a:p>
          <a:p>
            <a:pPr eaLnBrk="1" hangingPunct="1"/>
            <a:endParaRPr lang="it-IT" altLang="it-IT" sz="1600"/>
          </a:p>
          <a:p>
            <a:pPr eaLnBrk="1" hangingPunct="1"/>
            <a:endParaRPr lang="it-IT" altLang="it-IT"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>
            <a:extLst>
              <a:ext uri="{FF2B5EF4-FFF2-40B4-BE49-F238E27FC236}">
                <a16:creationId xmlns:a16="http://schemas.microsoft.com/office/drawing/2014/main" id="{DF756F6C-E9EE-82AB-F89E-13E05EB5A1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18435" name="Segnaposto contenuto 2">
            <a:extLst>
              <a:ext uri="{FF2B5EF4-FFF2-40B4-BE49-F238E27FC236}">
                <a16:creationId xmlns:a16="http://schemas.microsoft.com/office/drawing/2014/main" id="{65A6C1D6-87D7-5F6B-E2D5-B4A0368541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Sui caratteri essenziali dello stato liberaldemocratico rinvio al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dodecalogo</a:t>
            </a:r>
            <a:r>
              <a:rPr lang="it-IT" altLang="it-IT" sz="1600"/>
              <a:t> indicato nelle precedenti slides.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Così come per la definizione delle forme di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/>
              <a:t>Stato fascista, socialista, confessionale.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it-IT" altLang="it-IT"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extLst>
              <a:ext uri="{FF2B5EF4-FFF2-40B4-BE49-F238E27FC236}">
                <a16:creationId xmlns:a16="http://schemas.microsoft.com/office/drawing/2014/main" id="{AD201832-55C7-CBDF-5B78-63FB02CCC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altLang="it-IT" sz="2000" dirty="0">
                <a:solidFill>
                  <a:srgbClr val="006666"/>
                </a:solidFill>
              </a:rPr>
              <a:t>Istituzioni di diritto pubblico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prof. Simone Calzolaio    </a:t>
            </a:r>
            <a:br>
              <a:rPr lang="it-IT" altLang="it-IT" sz="2000" dirty="0">
                <a:solidFill>
                  <a:srgbClr val="006666"/>
                </a:solidFill>
              </a:rPr>
            </a:br>
            <a:r>
              <a:rPr lang="it-IT" altLang="it-IT" sz="2000" dirty="0">
                <a:solidFill>
                  <a:srgbClr val="006666"/>
                </a:solidFill>
              </a:rPr>
              <a:t> </a:t>
            </a:r>
            <a:r>
              <a:rPr lang="it-IT" altLang="it-IT" sz="2000" dirty="0" err="1">
                <a:solidFill>
                  <a:srgbClr val="006666"/>
                </a:solidFill>
              </a:rPr>
              <a:t>a.a</a:t>
            </a:r>
            <a:r>
              <a:rPr lang="it-IT" altLang="it-IT" sz="2000" dirty="0">
                <a:solidFill>
                  <a:srgbClr val="006666"/>
                </a:solidFill>
              </a:rPr>
              <a:t>. 2023/24 </a:t>
            </a:r>
            <a:endParaRPr lang="it-IT" altLang="it-IT" sz="1600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2F6494E-B063-E96D-BC64-26CF18E80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it-IT" altLang="it-IT" sz="1600" b="1"/>
              <a:t>Lo Stato</a:t>
            </a:r>
            <a:r>
              <a:rPr lang="it-IT" altLang="it-IT" sz="1600"/>
              <a:t>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it-IT" altLang="it-IT" sz="1600"/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Definizione: si ha uno “</a:t>
            </a:r>
            <a:r>
              <a:rPr lang="it-IT" altLang="it-IT" sz="1600" b="1"/>
              <a:t>Stato</a:t>
            </a:r>
            <a:r>
              <a:rPr lang="it-IT" altLang="it-IT" sz="1600"/>
              <a:t>” quando </a:t>
            </a:r>
            <a:r>
              <a:rPr lang="it-IT" altLang="it-IT" sz="1600" i="1"/>
              <a:t>una popolazione, sottomettendosi ad un potere politico, dà vita ad un ordinamento in grado di soddisfare i suoi interessi generali</a:t>
            </a:r>
            <a:r>
              <a:rPr lang="it-IT" altLang="it-IT" sz="1600"/>
              <a:t> (difesa esterna, sicurezza interna, giustizia, ordine pubblico, relazioni economiche e sociali); 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 b="1"/>
              <a:t>Politicità</a:t>
            </a:r>
            <a:r>
              <a:rPr lang="it-IT" altLang="it-IT" sz="1600"/>
              <a:t>: carattere dello Stato, per cui l’ordinamento statale assume fra le proprie finalità la cura – almeno potenzialmente – di tutti gli interessi generali che riguardano una determinata collettività stanziata su un certo territorio;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 b="1"/>
              <a:t>Sovranità</a:t>
            </a:r>
            <a:r>
              <a:rPr lang="it-IT" altLang="it-IT" sz="1600"/>
              <a:t>: supremazia rispetto ad ogni altro potere costituito al suo interno e indipendenza rispetto a poteri esterni; la sovranità è la premessa logica affinché lo Stato possa darsi una Costituzione; nelle democrazie, in un modo o nell’altro, la sovranità appartiene al o deriva dal “</a:t>
            </a:r>
            <a:r>
              <a:rPr lang="it-IT" altLang="it-IT" sz="1600" b="1"/>
              <a:t>popolo</a:t>
            </a:r>
            <a:r>
              <a:rPr lang="it-IT" altLang="it-IT" sz="1600"/>
              <a:t>”, che ne è “titolare”;</a:t>
            </a:r>
          </a:p>
          <a:p>
            <a:pPr algn="just" eaLnBrk="1" hangingPunct="1">
              <a:buFont typeface="Arial" panose="020B0604020202020204" pitchFamily="34" charset="0"/>
              <a:buAutoNum type="arabicPeriod"/>
            </a:pPr>
            <a:r>
              <a:rPr lang="it-IT" altLang="it-IT" sz="1600"/>
              <a:t>Caratteri: </a:t>
            </a:r>
            <a:r>
              <a:rPr lang="it-IT" altLang="it-IT" sz="1600" b="1"/>
              <a:t>popolo</a:t>
            </a:r>
            <a:r>
              <a:rPr lang="it-IT" altLang="it-IT" sz="1600"/>
              <a:t>, </a:t>
            </a:r>
            <a:r>
              <a:rPr lang="it-IT" altLang="it-IT" sz="1600" b="1"/>
              <a:t>territorio</a:t>
            </a:r>
            <a:r>
              <a:rPr lang="it-IT" altLang="it-IT" sz="1600"/>
              <a:t>, </a:t>
            </a:r>
            <a:r>
              <a:rPr lang="it-IT" altLang="it-IT" sz="1600" b="1"/>
              <a:t>governo sovrano</a:t>
            </a:r>
            <a:r>
              <a:rPr lang="it-IT" altLang="it-IT" sz="1600"/>
              <a:t>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">
  <a:themeElements>
    <a:clrScheme name="Capsule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647</TotalTime>
  <Words>1717</Words>
  <Application>Microsoft Office PowerPoint</Application>
  <PresentationFormat>Presentazione su schermo (4:3)</PresentationFormat>
  <Paragraphs>148</Paragraphs>
  <Slides>17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Wingdings</vt:lpstr>
      <vt:lpstr>Calibri</vt:lpstr>
      <vt:lpstr>Times New Roman</vt:lpstr>
      <vt:lpstr>Capsule</vt:lpstr>
      <vt:lpstr> Corso di Istituzioni di diritto pubblico   a.a. 2023/24  (prof. Simone Calzolaio)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  <vt:lpstr>Istituzioni di diritto pubblico prof. Simone Calzolaio      a.a. 2023/24 </vt:lpstr>
    </vt:vector>
  </TitlesOfParts>
  <Company>unimc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costituzionale (dott. Simone Calzolaio)</dc:title>
  <dc:creator>ujnimc</dc:creator>
  <cp:lastModifiedBy>simone.calzolaio@unimc.it</cp:lastModifiedBy>
  <cp:revision>104</cp:revision>
  <dcterms:created xsi:type="dcterms:W3CDTF">2009-03-31T08:28:09Z</dcterms:created>
  <dcterms:modified xsi:type="dcterms:W3CDTF">2024-03-11T17:30:45Z</dcterms:modified>
</cp:coreProperties>
</file>