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47"/>
  </p:notesMasterIdLst>
  <p:handoutMasterIdLst>
    <p:handoutMasterId r:id="rId48"/>
  </p:handout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6858000" type="screen4x3"/>
  <p:notesSz cx="6797675" cy="9926638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150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51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fano.perri@unimc.it" userId="fd893a24-a150-4a9e-8b22-13d2d7fef3a3" providerId="ADAL" clId="{9C602A47-696F-4604-ABCA-21993B5E39B1}"/>
    <pc:docChg chg="custSel modSld modNotesMaster modHandout">
      <pc:chgData name="stefano.perri@unimc.it" userId="fd893a24-a150-4a9e-8b22-13d2d7fef3a3" providerId="ADAL" clId="{9C602A47-696F-4604-ABCA-21993B5E39B1}" dt="2023-09-13T09:30:58.950" v="86" actId="20577"/>
      <pc:docMkLst>
        <pc:docMk/>
      </pc:docMkLst>
      <pc:sldChg chg="modSp">
        <pc:chgData name="stefano.perri@unimc.it" userId="fd893a24-a150-4a9e-8b22-13d2d7fef3a3" providerId="ADAL" clId="{9C602A47-696F-4604-ABCA-21993B5E39B1}" dt="2023-09-13T08:51:12.097" v="0" actId="20577"/>
        <pc:sldMkLst>
          <pc:docMk/>
          <pc:sldMk cId="991485997" sldId="267"/>
        </pc:sldMkLst>
        <pc:spChg chg="mod">
          <ac:chgData name="stefano.perri@unimc.it" userId="fd893a24-a150-4a9e-8b22-13d2d7fef3a3" providerId="ADAL" clId="{9C602A47-696F-4604-ABCA-21993B5E39B1}" dt="2023-09-13T08:51:12.097" v="0" actId="20577"/>
          <ac:spMkLst>
            <pc:docMk/>
            <pc:sldMk cId="991485997" sldId="267"/>
            <ac:spMk id="196611" creationId="{00000000-0000-0000-0000-000000000000}"/>
          </ac:spMkLst>
        </pc:spChg>
      </pc:sldChg>
      <pc:sldChg chg="modSp">
        <pc:chgData name="stefano.perri@unimc.it" userId="fd893a24-a150-4a9e-8b22-13d2d7fef3a3" providerId="ADAL" clId="{9C602A47-696F-4604-ABCA-21993B5E39B1}" dt="2023-09-13T09:14:17.135" v="31" actId="20577"/>
        <pc:sldMkLst>
          <pc:docMk/>
          <pc:sldMk cId="1844918055" sldId="268"/>
        </pc:sldMkLst>
        <pc:spChg chg="mod">
          <ac:chgData name="stefano.perri@unimc.it" userId="fd893a24-a150-4a9e-8b22-13d2d7fef3a3" providerId="ADAL" clId="{9C602A47-696F-4604-ABCA-21993B5E39B1}" dt="2023-09-13T09:14:17.135" v="31" actId="20577"/>
          <ac:spMkLst>
            <pc:docMk/>
            <pc:sldMk cId="1844918055" sldId="268"/>
            <ac:spMk id="150531" creationId="{00000000-0000-0000-0000-000000000000}"/>
          </ac:spMkLst>
        </pc:spChg>
      </pc:sldChg>
      <pc:sldChg chg="modSp">
        <pc:chgData name="stefano.perri@unimc.it" userId="fd893a24-a150-4a9e-8b22-13d2d7fef3a3" providerId="ADAL" clId="{9C602A47-696F-4604-ABCA-21993B5E39B1}" dt="2023-09-13T09:11:49.625" v="1" actId="1076"/>
        <pc:sldMkLst>
          <pc:docMk/>
          <pc:sldMk cId="540559296" sldId="270"/>
        </pc:sldMkLst>
        <pc:spChg chg="mod">
          <ac:chgData name="stefano.perri@unimc.it" userId="fd893a24-a150-4a9e-8b22-13d2d7fef3a3" providerId="ADAL" clId="{9C602A47-696F-4604-ABCA-21993B5E39B1}" dt="2023-09-13T09:11:49.625" v="1" actId="1076"/>
          <ac:spMkLst>
            <pc:docMk/>
            <pc:sldMk cId="540559296" sldId="270"/>
            <ac:spMk id="148485" creationId="{00000000-0000-0000-0000-000000000000}"/>
          </ac:spMkLst>
        </pc:spChg>
      </pc:sldChg>
      <pc:sldChg chg="modSp">
        <pc:chgData name="stefano.perri@unimc.it" userId="fd893a24-a150-4a9e-8b22-13d2d7fef3a3" providerId="ADAL" clId="{9C602A47-696F-4604-ABCA-21993B5E39B1}" dt="2023-09-13T09:14:50.424" v="33" actId="1076"/>
        <pc:sldMkLst>
          <pc:docMk/>
          <pc:sldMk cId="2528172373" sldId="282"/>
        </pc:sldMkLst>
        <pc:spChg chg="mod">
          <ac:chgData name="stefano.perri@unimc.it" userId="fd893a24-a150-4a9e-8b22-13d2d7fef3a3" providerId="ADAL" clId="{9C602A47-696F-4604-ABCA-21993B5E39B1}" dt="2023-09-13T09:14:47.464" v="32" actId="1076"/>
          <ac:spMkLst>
            <pc:docMk/>
            <pc:sldMk cId="2528172373" sldId="282"/>
            <ac:spMk id="179205" creationId="{00000000-0000-0000-0000-000000000000}"/>
          </ac:spMkLst>
        </pc:spChg>
        <pc:spChg chg="mod">
          <ac:chgData name="stefano.perri@unimc.it" userId="fd893a24-a150-4a9e-8b22-13d2d7fef3a3" providerId="ADAL" clId="{9C602A47-696F-4604-ABCA-21993B5E39B1}" dt="2023-09-13T09:14:50.424" v="33" actId="1076"/>
          <ac:spMkLst>
            <pc:docMk/>
            <pc:sldMk cId="2528172373" sldId="282"/>
            <ac:spMk id="179206" creationId="{00000000-0000-0000-0000-000000000000}"/>
          </ac:spMkLst>
        </pc:spChg>
      </pc:sldChg>
      <pc:sldChg chg="addSp delSp modSp delAnim">
        <pc:chgData name="stefano.perri@unimc.it" userId="fd893a24-a150-4a9e-8b22-13d2d7fef3a3" providerId="ADAL" clId="{9C602A47-696F-4604-ABCA-21993B5E39B1}" dt="2023-09-13T09:25:52.077" v="51" actId="20577"/>
        <pc:sldMkLst>
          <pc:docMk/>
          <pc:sldMk cId="3723234426" sldId="290"/>
        </pc:sldMkLst>
        <pc:spChg chg="mod">
          <ac:chgData name="stefano.perri@unimc.it" userId="fd893a24-a150-4a9e-8b22-13d2d7fef3a3" providerId="ADAL" clId="{9C602A47-696F-4604-ABCA-21993B5E39B1}" dt="2023-09-13T09:25:52.077" v="51" actId="20577"/>
          <ac:spMkLst>
            <pc:docMk/>
            <pc:sldMk cId="3723234426" sldId="290"/>
            <ac:spMk id="188419" creationId="{00000000-0000-0000-0000-000000000000}"/>
          </ac:spMkLst>
        </pc:spChg>
        <pc:graphicFrameChg chg="add del mod">
          <ac:chgData name="stefano.perri@unimc.it" userId="fd893a24-a150-4a9e-8b22-13d2d7fef3a3" providerId="ADAL" clId="{9C602A47-696F-4604-ABCA-21993B5E39B1}" dt="2023-09-13T09:18:07.142" v="36" actId="3680"/>
          <ac:graphicFrameMkLst>
            <pc:docMk/>
            <pc:sldMk cId="3723234426" sldId="290"/>
            <ac:graphicFrameMk id="3" creationId="{0E2EA897-27DD-4703-80A1-4D173A74FE61}"/>
          </ac:graphicFrameMkLst>
        </pc:graphicFrameChg>
        <pc:graphicFrameChg chg="add del mod">
          <ac:chgData name="stefano.perri@unimc.it" userId="fd893a24-a150-4a9e-8b22-13d2d7fef3a3" providerId="ADAL" clId="{9C602A47-696F-4604-ABCA-21993B5E39B1}" dt="2023-09-13T09:18:44.071" v="38" actId="478"/>
          <ac:graphicFrameMkLst>
            <pc:docMk/>
            <pc:sldMk cId="3723234426" sldId="290"/>
            <ac:graphicFrameMk id="4" creationId="{ABCFEE66-B2E3-4FCF-92CA-2524E253E07B}"/>
          </ac:graphicFrameMkLst>
        </pc:graphicFrameChg>
        <pc:graphicFrameChg chg="add mod modGraphic">
          <ac:chgData name="stefano.perri@unimc.it" userId="fd893a24-a150-4a9e-8b22-13d2d7fef3a3" providerId="ADAL" clId="{9C602A47-696F-4604-ABCA-21993B5E39B1}" dt="2023-09-13T09:25:34.855" v="42" actId="14100"/>
          <ac:graphicFrameMkLst>
            <pc:docMk/>
            <pc:sldMk cId="3723234426" sldId="290"/>
            <ac:graphicFrameMk id="5" creationId="{1C72C0AD-B866-4712-B3A5-5ABE7869A512}"/>
          </ac:graphicFrameMkLst>
        </pc:graphicFrameChg>
        <pc:picChg chg="del">
          <ac:chgData name="stefano.perri@unimc.it" userId="fd893a24-a150-4a9e-8b22-13d2d7fef3a3" providerId="ADAL" clId="{9C602A47-696F-4604-ABCA-21993B5E39B1}" dt="2023-09-13T09:25:16.672" v="39" actId="478"/>
          <ac:picMkLst>
            <pc:docMk/>
            <pc:sldMk cId="3723234426" sldId="290"/>
            <ac:picMk id="188420" creationId="{00000000-0000-0000-0000-000000000000}"/>
          </ac:picMkLst>
        </pc:picChg>
      </pc:sldChg>
      <pc:sldChg chg="addSp delSp modSp delAnim">
        <pc:chgData name="stefano.perri@unimc.it" userId="fd893a24-a150-4a9e-8b22-13d2d7fef3a3" providerId="ADAL" clId="{9C602A47-696F-4604-ABCA-21993B5E39B1}" dt="2023-09-13T09:27:26.815" v="61" actId="14100"/>
        <pc:sldMkLst>
          <pc:docMk/>
          <pc:sldMk cId="2904161949" sldId="291"/>
        </pc:sldMkLst>
        <pc:graphicFrameChg chg="add mod modGraphic">
          <ac:chgData name="stefano.perri@unimc.it" userId="fd893a24-a150-4a9e-8b22-13d2d7fef3a3" providerId="ADAL" clId="{9C602A47-696F-4604-ABCA-21993B5E39B1}" dt="2023-09-13T09:27:26.815" v="61" actId="14100"/>
          <ac:graphicFrameMkLst>
            <pc:docMk/>
            <pc:sldMk cId="2904161949" sldId="291"/>
            <ac:graphicFrameMk id="3" creationId="{4591B38F-ED47-4EBE-A074-C3DFF1860F8D}"/>
          </ac:graphicFrameMkLst>
        </pc:graphicFrameChg>
        <pc:picChg chg="del">
          <ac:chgData name="stefano.perri@unimc.it" userId="fd893a24-a150-4a9e-8b22-13d2d7fef3a3" providerId="ADAL" clId="{9C602A47-696F-4604-ABCA-21993B5E39B1}" dt="2023-09-13T09:26:11.261" v="52" actId="478"/>
          <ac:picMkLst>
            <pc:docMk/>
            <pc:sldMk cId="2904161949" sldId="291"/>
            <ac:picMk id="189444" creationId="{00000000-0000-0000-0000-000000000000}"/>
          </ac:picMkLst>
        </pc:picChg>
      </pc:sldChg>
      <pc:sldChg chg="addSp modSp">
        <pc:chgData name="stefano.perri@unimc.it" userId="fd893a24-a150-4a9e-8b22-13d2d7fef3a3" providerId="ADAL" clId="{9C602A47-696F-4604-ABCA-21993B5E39B1}" dt="2023-09-13T09:29:03.406" v="72" actId="693"/>
        <pc:sldMkLst>
          <pc:docMk/>
          <pc:sldMk cId="2561067174" sldId="292"/>
        </pc:sldMkLst>
        <pc:cxnChg chg="add mod">
          <ac:chgData name="stefano.perri@unimc.it" userId="fd893a24-a150-4a9e-8b22-13d2d7fef3a3" providerId="ADAL" clId="{9C602A47-696F-4604-ABCA-21993B5E39B1}" dt="2023-09-13T09:28:30.354" v="65" actId="693"/>
          <ac:cxnSpMkLst>
            <pc:docMk/>
            <pc:sldMk cId="2561067174" sldId="292"/>
            <ac:cxnSpMk id="4" creationId="{DEF03E86-DCE3-4DBD-A8AB-8F3767291341}"/>
          </ac:cxnSpMkLst>
        </pc:cxnChg>
        <pc:cxnChg chg="add mod">
          <ac:chgData name="stefano.perri@unimc.it" userId="fd893a24-a150-4a9e-8b22-13d2d7fef3a3" providerId="ADAL" clId="{9C602A47-696F-4604-ABCA-21993B5E39B1}" dt="2023-09-13T09:29:03.406" v="72" actId="693"/>
          <ac:cxnSpMkLst>
            <pc:docMk/>
            <pc:sldMk cId="2561067174" sldId="292"/>
            <ac:cxnSpMk id="7" creationId="{DFDE0FBE-EB97-44DD-9E86-6D788905E2A4}"/>
          </ac:cxnSpMkLst>
        </pc:cxnChg>
      </pc:sldChg>
      <pc:sldChg chg="modSp">
        <pc:chgData name="stefano.perri@unimc.it" userId="fd893a24-a150-4a9e-8b22-13d2d7fef3a3" providerId="ADAL" clId="{9C602A47-696F-4604-ABCA-21993B5E39B1}" dt="2023-09-13T09:30:42.221" v="80" actId="20577"/>
        <pc:sldMkLst>
          <pc:docMk/>
          <pc:sldMk cId="2460478556" sldId="297"/>
        </pc:sldMkLst>
        <pc:spChg chg="mod">
          <ac:chgData name="stefano.perri@unimc.it" userId="fd893a24-a150-4a9e-8b22-13d2d7fef3a3" providerId="ADAL" clId="{9C602A47-696F-4604-ABCA-21993B5E39B1}" dt="2023-09-13T09:30:42.221" v="80" actId="20577"/>
          <ac:spMkLst>
            <pc:docMk/>
            <pc:sldMk cId="2460478556" sldId="297"/>
            <ac:spMk id="193539" creationId="{00000000-0000-0000-0000-000000000000}"/>
          </ac:spMkLst>
        </pc:spChg>
      </pc:sldChg>
      <pc:sldChg chg="modSp">
        <pc:chgData name="stefano.perri@unimc.it" userId="fd893a24-a150-4a9e-8b22-13d2d7fef3a3" providerId="ADAL" clId="{9C602A47-696F-4604-ABCA-21993B5E39B1}" dt="2023-09-13T09:30:58.950" v="86" actId="20577"/>
        <pc:sldMkLst>
          <pc:docMk/>
          <pc:sldMk cId="662550120" sldId="298"/>
        </pc:sldMkLst>
        <pc:spChg chg="mod">
          <ac:chgData name="stefano.perri@unimc.it" userId="fd893a24-a150-4a9e-8b22-13d2d7fef3a3" providerId="ADAL" clId="{9C602A47-696F-4604-ABCA-21993B5E39B1}" dt="2023-09-13T09:30:58.950" v="86" actId="20577"/>
          <ac:spMkLst>
            <pc:docMk/>
            <pc:sldMk cId="662550120" sldId="298"/>
            <ac:spMk id="19456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02/10/2023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02/10/2023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F3113-ED31-4408-A36A-E2B32BEE0E1E}" type="datetime1">
              <a:rPr lang="it-IT" smtClean="0"/>
              <a:t>02/10/2023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8E73F02-407F-4260-9FBA-441B01593648}" type="datetime1">
              <a:rPr lang="it-IT" smtClean="0"/>
              <a:t>02/10/2023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0FE58AD-CAB5-4C97-8BFB-CEB4257DE082}" type="datetime1">
              <a:rPr lang="it-IT" smtClean="0"/>
              <a:t>02/10/2023</a:t>
            </a:fld>
            <a:endParaRPr lang="it-IT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506A97F9-1E75-4263-9951-F51F860381CD}" type="datetime1">
              <a:rPr lang="it-IT" smtClean="0"/>
              <a:t>02/10/2023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34C56-19ED-4E6A-9CCB-ECEF433B34ED}" type="datetime1">
              <a:rPr lang="it-IT" smtClean="0"/>
              <a:t>02/10/2023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0C0DEED8-D921-4ABA-A154-D72936F7671C}" type="datetime1">
              <a:rPr lang="it-IT" smtClean="0"/>
              <a:t>02/10/2023</a:t>
            </a:fld>
            <a:endParaRPr lang="it-IT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E1A6F5FF-6ED8-459D-97A2-5D921048F862}" type="datetime1">
              <a:rPr lang="it-IT" smtClean="0"/>
              <a:t>02/10/2023</a:t>
            </a:fld>
            <a:endParaRPr lang="it-IT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94FAC482-E8F9-436F-BDA9-EBA13A8E165C}" type="datetime1">
              <a:rPr lang="it-IT" smtClean="0"/>
              <a:t>02/10/2023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96A45D8-CE6E-4ED9-9BB0-B505F4382F37}" type="datetime1">
              <a:rPr lang="it-IT" smtClean="0"/>
              <a:t>02/10/2023</a:t>
            </a:fld>
            <a:endParaRPr lang="it-IT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E15BB907-4331-4078-8EFD-A79FA0C5F22A}" type="datetime1">
              <a:rPr lang="it-IT" smtClean="0"/>
              <a:t>02/10/2023</a:t>
            </a:fld>
            <a:endParaRPr lang="it-IT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CFCBE12-AFA2-474D-81A7-F57F4D39D13E}" type="datetime1">
              <a:rPr lang="it-IT" smtClean="0"/>
              <a:t>02/10/2023</a:t>
            </a:fld>
            <a:endParaRPr lang="it-IT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7CB67-8E8C-43B2-BD83-318167CACB55}" type="datetime1">
              <a:rPr lang="it-IT" smtClean="0"/>
              <a:t>02/10/2023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it-IT" altLang="it-IT" sz="4400"/>
              <a:t>L’ordine del mercato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it-IT" altLang="it-IT" sz="3200"/>
              <a:t>Il modello della domanda e dell’offerta</a:t>
            </a:r>
          </a:p>
        </p:txBody>
      </p:sp>
    </p:spTree>
    <p:extLst>
      <p:ext uri="{BB962C8B-B14F-4D97-AF65-F5344CB8AC3E}">
        <p14:creationId xmlns:p14="http://schemas.microsoft.com/office/powerpoint/2010/main" val="3723834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FC09-0B9E-461F-8E09-5F67B993063D}" type="slidenum">
              <a:rPr lang="it-IT" altLang="it-IT"/>
              <a:pPr/>
              <a:t>10</a:t>
            </a:fld>
            <a:endParaRPr lang="it-IT" altLang="it-IT"/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 sz="4000"/>
              <a:t>L’equazione della curva di domanda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dirty="0"/>
              <a:t>Dalla scheda e dalla retta:</a:t>
            </a:r>
          </a:p>
          <a:p>
            <a:r>
              <a:rPr lang="it-IT" altLang="it-IT" dirty="0"/>
              <a:t> </a:t>
            </a:r>
            <a:r>
              <a:rPr lang="it-IT" altLang="it-IT" i="1" dirty="0" err="1">
                <a:latin typeface="Symbol" panose="05050102010706020507" pitchFamily="18" charset="2"/>
              </a:rPr>
              <a:t>D</a:t>
            </a:r>
            <a:r>
              <a:rPr lang="it-IT" altLang="it-IT" i="1" dirty="0" err="1"/>
              <a:t>p</a:t>
            </a:r>
            <a:r>
              <a:rPr lang="it-IT" altLang="it-IT" i="1" dirty="0">
                <a:latin typeface="Symbol" panose="05050102010706020507" pitchFamily="18" charset="2"/>
              </a:rPr>
              <a:t>/</a:t>
            </a:r>
            <a:r>
              <a:rPr lang="it-IT" altLang="it-IT" i="1" dirty="0" err="1">
                <a:latin typeface="Symbol" panose="05050102010706020507" pitchFamily="18" charset="2"/>
              </a:rPr>
              <a:t>D</a:t>
            </a:r>
            <a:r>
              <a:rPr lang="it-IT" altLang="it-IT" i="1" dirty="0" err="1"/>
              <a:t>Q</a:t>
            </a:r>
            <a:r>
              <a:rPr lang="it-IT" altLang="it-IT" i="1" baseline="30000" dirty="0" err="1"/>
              <a:t>d</a:t>
            </a:r>
            <a:r>
              <a:rPr lang="it-IT" altLang="it-IT" i="1" dirty="0"/>
              <a:t> = </a:t>
            </a:r>
            <a:r>
              <a:rPr lang="it-IT" altLang="it-IT" dirty="0"/>
              <a:t>-1/2</a:t>
            </a:r>
          </a:p>
          <a:p>
            <a:r>
              <a:rPr lang="it-IT" altLang="it-IT" i="1" dirty="0" err="1"/>
              <a:t>Q</a:t>
            </a:r>
            <a:r>
              <a:rPr lang="it-IT" altLang="it-IT" i="1" baseline="30000" dirty="0" err="1"/>
              <a:t>d</a:t>
            </a:r>
            <a:r>
              <a:rPr lang="it-IT" altLang="it-IT" i="1" dirty="0"/>
              <a:t> =</a:t>
            </a:r>
            <a:r>
              <a:rPr lang="it-IT" altLang="it-IT" dirty="0"/>
              <a:t>0 </a:t>
            </a:r>
            <a:r>
              <a:rPr lang="it-IT" altLang="it-IT" dirty="0">
                <a:sym typeface="Symbol" panose="05050102010706020507" pitchFamily="18" charset="2"/>
              </a:rPr>
              <a:t> </a:t>
            </a:r>
            <a:r>
              <a:rPr lang="it-IT" altLang="it-IT" i="1" dirty="0">
                <a:sym typeface="Symbol" panose="05050102010706020507" pitchFamily="18" charset="2"/>
              </a:rPr>
              <a:t>p</a:t>
            </a:r>
            <a:r>
              <a:rPr lang="it-IT" altLang="it-IT" dirty="0">
                <a:sym typeface="Symbol" panose="05050102010706020507" pitchFamily="18" charset="2"/>
              </a:rPr>
              <a:t>=50</a:t>
            </a:r>
          </a:p>
          <a:p>
            <a:r>
              <a:rPr lang="it-IT" altLang="it-IT" dirty="0">
                <a:sym typeface="Symbol" panose="05050102010706020507" pitchFamily="18" charset="2"/>
              </a:rPr>
              <a:t>Equazione retta: </a:t>
            </a:r>
            <a:r>
              <a:rPr lang="it-IT" altLang="it-IT" i="1" dirty="0">
                <a:sym typeface="Symbol" panose="05050102010706020507" pitchFamily="18" charset="2"/>
              </a:rPr>
              <a:t>p</a:t>
            </a:r>
            <a:r>
              <a:rPr lang="it-IT" altLang="it-IT" dirty="0">
                <a:sym typeface="Symbol" panose="05050102010706020507" pitchFamily="18" charset="2"/>
              </a:rPr>
              <a:t>=50-1/2</a:t>
            </a:r>
            <a:r>
              <a:rPr lang="it-IT" altLang="it-IT" i="1" dirty="0">
                <a:sym typeface="Symbol" panose="05050102010706020507" pitchFamily="18" charset="2"/>
              </a:rPr>
              <a:t>Q</a:t>
            </a:r>
            <a:r>
              <a:rPr lang="it-IT" altLang="it-IT" i="1" baseline="30000" dirty="0">
                <a:sym typeface="Symbol" panose="05050102010706020507" pitchFamily="18" charset="2"/>
              </a:rPr>
              <a:t>d</a:t>
            </a:r>
            <a:endParaRPr lang="it-IT" altLang="it-IT" i="1" dirty="0">
              <a:sym typeface="Symbol" panose="05050102010706020507" pitchFamily="18" charset="2"/>
            </a:endParaRPr>
          </a:p>
          <a:p>
            <a:r>
              <a:rPr lang="it-IT" altLang="it-IT" i="1" dirty="0" err="1">
                <a:sym typeface="Symbol" panose="05050102010706020507" pitchFamily="18" charset="2"/>
              </a:rPr>
              <a:t>Q</a:t>
            </a:r>
            <a:r>
              <a:rPr lang="it-IT" altLang="it-IT" i="1" baseline="30000" dirty="0" err="1">
                <a:sym typeface="Symbol" panose="05050102010706020507" pitchFamily="18" charset="2"/>
              </a:rPr>
              <a:t>d</a:t>
            </a:r>
            <a:r>
              <a:rPr lang="it-IT" altLang="it-IT" i="1" dirty="0">
                <a:sym typeface="Symbol" panose="05050102010706020507" pitchFamily="18" charset="2"/>
              </a:rPr>
              <a:t> </a:t>
            </a:r>
            <a:r>
              <a:rPr lang="it-IT" altLang="it-IT" dirty="0">
                <a:sym typeface="Symbol" panose="05050102010706020507" pitchFamily="18" charset="2"/>
              </a:rPr>
              <a:t>= variabile dipendente assi invertiti</a:t>
            </a:r>
          </a:p>
          <a:p>
            <a:r>
              <a:rPr lang="it-IT" altLang="it-IT" i="1" dirty="0" err="1">
                <a:sym typeface="Symbol" panose="05050102010706020507" pitchFamily="18" charset="2"/>
              </a:rPr>
              <a:t>Q</a:t>
            </a:r>
            <a:r>
              <a:rPr lang="it-IT" altLang="it-IT" i="1" baseline="30000" dirty="0" err="1">
                <a:sym typeface="Symbol" panose="05050102010706020507" pitchFamily="18" charset="2"/>
              </a:rPr>
              <a:t>d</a:t>
            </a:r>
            <a:r>
              <a:rPr lang="it-IT" altLang="it-IT" i="1" dirty="0">
                <a:sym typeface="Symbol" panose="05050102010706020507" pitchFamily="18" charset="2"/>
              </a:rPr>
              <a:t> =</a:t>
            </a:r>
            <a:r>
              <a:rPr lang="it-IT" altLang="it-IT" dirty="0">
                <a:sym typeface="Symbol" panose="05050102010706020507" pitchFamily="18" charset="2"/>
              </a:rPr>
              <a:t>100-2</a:t>
            </a:r>
            <a:r>
              <a:rPr lang="it-IT" altLang="it-IT" i="1" dirty="0">
                <a:sym typeface="Symbol" panose="05050102010706020507" pitchFamily="18" charset="2"/>
              </a:rPr>
              <a:t>p</a:t>
            </a:r>
            <a:endParaRPr lang="it-IT" altLang="it-IT" dirty="0">
              <a:sym typeface="Symbol" panose="05050102010706020507" pitchFamily="18" charset="2"/>
            </a:endParaRPr>
          </a:p>
          <a:p>
            <a:endParaRPr lang="it-IT" altLang="it-IT" dirty="0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90B6C075-AF50-4AF9-9057-8C9FD905A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1485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49E31-A140-45CA-AE9F-C748F32BA1D2}" type="slidenum">
              <a:rPr lang="it-IT" altLang="it-IT"/>
              <a:pPr/>
              <a:t>11</a:t>
            </a:fld>
            <a:endParaRPr lang="it-IT" altLang="it-IT"/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729920"/>
            <a:ext cx="7773987" cy="1163638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Categorie di fattori determinanti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844675"/>
            <a:ext cx="7772400" cy="4495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800" dirty="0">
                <a:solidFill>
                  <a:srgbClr val="000000"/>
                </a:solidFill>
                <a:latin typeface="Verdana" panose="020B0604030504040204" pitchFamily="34" charset="0"/>
              </a:rPr>
              <a:t>Le cinque categorie di fattori determinanti che fanno variare la domanda sono: 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Reddito: il reddito influenza la </a:t>
            </a:r>
            <a:r>
              <a:rPr lang="it-IT" altLang="it-IT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capacità</a:t>
            </a: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 di acquisto dei consumatori. 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Preferenze: ovvero i nostri gusti, influenzano la nostra </a:t>
            </a:r>
            <a:r>
              <a:rPr lang="it-IT" altLang="it-IT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volontà</a:t>
            </a: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 di comprare. 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I prezzi di altri beni: i beni possono essere sia sostituti che complementari. 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Le aspettative riguardo ai prezzi futuri. 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Il numero dei compratori (più sono i compratori, più alta è la domanda). 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it-IT" altLang="it-IT" sz="24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lvl="1">
              <a:lnSpc>
                <a:spcPct val="90000"/>
              </a:lnSpc>
            </a:pPr>
            <a:endParaRPr lang="it-IT" altLang="it-IT" dirty="0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F3E50849-D95A-4318-A516-968EA89FF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4491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1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9F586-AC5C-426F-ABB5-52951B0B0CAA}" type="slidenum">
              <a:rPr lang="it-IT" altLang="it-IT"/>
              <a:pPr/>
              <a:t>12</a:t>
            </a:fld>
            <a:endParaRPr lang="it-IT" altLang="it-IT"/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777875"/>
            <a:ext cx="7772400" cy="1066800"/>
          </a:xfrm>
        </p:spPr>
        <p:txBody>
          <a:bodyPr>
            <a:normAutofit fontScale="90000"/>
          </a:bodyPr>
          <a:lstStyle/>
          <a:p>
            <a:r>
              <a:rPr lang="it-IT" altLang="it-IT" sz="4000" dirty="0"/>
              <a:t>Spostamento della curva di domanda: incremento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5325" y="4437647"/>
            <a:ext cx="7778750" cy="19431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000" dirty="0">
                <a:solidFill>
                  <a:srgbClr val="000000"/>
                </a:solidFill>
                <a:latin typeface="Verdana" panose="020B0604030504040204" pitchFamily="34" charset="0"/>
              </a:rPr>
              <a:t>I fattori determinanti della domanda spostano la curva</a:t>
            </a: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. </a:t>
            </a:r>
          </a:p>
          <a:p>
            <a:pPr lvl="1">
              <a:lnSpc>
                <a:spcPct val="90000"/>
              </a:lnSpc>
            </a:pPr>
            <a:r>
              <a:rPr lang="it-IT" altLang="it-IT" sz="1800" dirty="0">
                <a:solidFill>
                  <a:srgbClr val="000000"/>
                </a:solidFill>
                <a:latin typeface="Verdana" panose="020B0604030504040204" pitchFamily="34" charset="0"/>
              </a:rPr>
              <a:t>Quando si disegna la curva di domanda, i fattori determinanti sono assunti costanti. Un cambiamento di uno dei fattori determinanti può causare: </a:t>
            </a:r>
          </a:p>
          <a:p>
            <a:pPr lvl="1">
              <a:lnSpc>
                <a:spcPct val="90000"/>
              </a:lnSpc>
            </a:pPr>
            <a:r>
              <a:rPr lang="it-IT" altLang="it-IT" sz="1800" dirty="0">
                <a:solidFill>
                  <a:srgbClr val="000000"/>
                </a:solidFill>
                <a:latin typeface="Verdana" panose="020B0604030504040204" pitchFamily="34" charset="0"/>
              </a:rPr>
              <a:t>un </a:t>
            </a:r>
            <a:r>
              <a:rPr lang="it-IT" altLang="it-IT" sz="1800" b="1" dirty="0">
                <a:solidFill>
                  <a:srgbClr val="000000"/>
                </a:solidFill>
                <a:latin typeface="Verdana" panose="020B0604030504040204" pitchFamily="34" charset="0"/>
              </a:rPr>
              <a:t>incremento</a:t>
            </a:r>
            <a:r>
              <a:rPr lang="it-IT" altLang="it-IT" sz="180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it-IT" altLang="it-IT" sz="1800" b="1" dirty="0">
                <a:solidFill>
                  <a:srgbClr val="000000"/>
                </a:solidFill>
                <a:latin typeface="Verdana" panose="020B0604030504040204" pitchFamily="34" charset="0"/>
              </a:rPr>
              <a:t>della</a:t>
            </a:r>
            <a:r>
              <a:rPr lang="it-IT" altLang="it-IT" sz="1800" dirty="0">
                <a:solidFill>
                  <a:srgbClr val="000000"/>
                </a:solidFill>
                <a:latin typeface="Verdana" panose="020B0604030504040204" pitchFamily="34" charset="0"/>
              </a:rPr>
              <a:t> domanda significa che per ogni prezzo i compratori acquistano una quantità maggiore</a:t>
            </a:r>
            <a:endParaRPr lang="it-IT" altLang="it-IT" sz="1800" dirty="0"/>
          </a:p>
        </p:txBody>
      </p:sp>
      <p:pic>
        <p:nvPicPr>
          <p:cNvPr id="147460" name="Picture 4" descr="MkDm42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844675"/>
            <a:ext cx="3167063" cy="2640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7461" name="Line 5"/>
          <p:cNvSpPr>
            <a:spLocks noChangeShapeType="1"/>
          </p:cNvSpPr>
          <p:nvPr/>
        </p:nvSpPr>
        <p:spPr bwMode="auto">
          <a:xfrm flipV="1">
            <a:off x="4356100" y="2276475"/>
            <a:ext cx="228600" cy="76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it-IT"/>
          </a:p>
        </p:txBody>
      </p:sp>
      <p:sp>
        <p:nvSpPr>
          <p:cNvPr id="147462" name="Line 6"/>
          <p:cNvSpPr>
            <a:spLocks noChangeShapeType="1"/>
          </p:cNvSpPr>
          <p:nvPr/>
        </p:nvSpPr>
        <p:spPr bwMode="auto">
          <a:xfrm flipV="1">
            <a:off x="5219700" y="3141663"/>
            <a:ext cx="228600" cy="76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it-IT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F4A8099B-D017-4F25-83CF-E1575ADD1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5810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1972D-887A-4205-B46C-05F71E89B574}" type="slidenum">
              <a:rPr lang="it-IT" altLang="it-IT"/>
              <a:pPr/>
              <a:t>13</a:t>
            </a:fld>
            <a:endParaRPr lang="it-IT" altLang="it-IT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59209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Spostamento della curva di domanda: diminuzione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200" y="4314046"/>
            <a:ext cx="7772400" cy="205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800" dirty="0">
                <a:solidFill>
                  <a:srgbClr val="000000"/>
                </a:solidFill>
                <a:latin typeface="Verdana" panose="020B0604030504040204" pitchFamily="34" charset="0"/>
              </a:rPr>
              <a:t>Un cambiamento di uno dei fattori determinanti può anche causare: 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Una diminuzione </a:t>
            </a:r>
            <a:r>
              <a:rPr lang="it-IT" altLang="it-IT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della</a:t>
            </a: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 domanda: per ogni prezzo i consumatori consumano una quantità minore del bene</a:t>
            </a:r>
          </a:p>
        </p:txBody>
      </p:sp>
      <p:pic>
        <p:nvPicPr>
          <p:cNvPr id="148484" name="Picture 4" descr="MkDm42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945256"/>
            <a:ext cx="3911600" cy="2417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8485" name="Line 5"/>
          <p:cNvSpPr>
            <a:spLocks noChangeShapeType="1"/>
          </p:cNvSpPr>
          <p:nvPr/>
        </p:nvSpPr>
        <p:spPr bwMode="auto">
          <a:xfrm flipH="1">
            <a:off x="3924300" y="2718033"/>
            <a:ext cx="228600" cy="76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it-IT"/>
          </a:p>
        </p:txBody>
      </p:sp>
      <p:sp>
        <p:nvSpPr>
          <p:cNvPr id="148486" name="Line 6"/>
          <p:cNvSpPr>
            <a:spLocks noChangeShapeType="1"/>
          </p:cNvSpPr>
          <p:nvPr/>
        </p:nvSpPr>
        <p:spPr bwMode="auto">
          <a:xfrm flipH="1">
            <a:off x="4800600" y="3352800"/>
            <a:ext cx="228600" cy="76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it-IT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0CCE732B-7E34-40D5-9EA9-C11CD8384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4055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build="p" bldLvl="2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2B576-7A30-4976-A686-D7F29F5126E2}" type="slidenum">
              <a:rPr lang="it-IT" altLang="it-IT"/>
              <a:pPr/>
              <a:t>14</a:t>
            </a:fld>
            <a:endParaRPr lang="it-IT" altLang="it-IT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42425" y="1029981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La variazione della quantità domandata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733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800"/>
              <a:t>La variazione della domanda non va confusa con la variazione della quantità domandata </a:t>
            </a:r>
            <a:r>
              <a:rPr lang="it-IT" altLang="it-IT" sz="2800" b="1"/>
              <a:t>lungo</a:t>
            </a:r>
            <a:r>
              <a:rPr lang="it-IT" altLang="it-IT" sz="2800"/>
              <a:t> la curva, dovuta ad una variazione del prezzo, come nella figura qui sotto</a:t>
            </a:r>
          </a:p>
        </p:txBody>
      </p:sp>
      <p:grpSp>
        <p:nvGrpSpPr>
          <p:cNvPr id="149508" name="Group 4"/>
          <p:cNvGrpSpPr>
            <a:grpSpLocks/>
          </p:cNvGrpSpPr>
          <p:nvPr/>
        </p:nvGrpSpPr>
        <p:grpSpPr bwMode="auto">
          <a:xfrm>
            <a:off x="2868807" y="3568566"/>
            <a:ext cx="3883025" cy="2686050"/>
            <a:chOff x="832" y="2520"/>
            <a:chExt cx="4058" cy="1692"/>
          </a:xfrm>
        </p:grpSpPr>
        <p:sp>
          <p:nvSpPr>
            <p:cNvPr id="149509" name="Line 5"/>
            <p:cNvSpPr>
              <a:spLocks noChangeShapeType="1"/>
            </p:cNvSpPr>
            <p:nvPr/>
          </p:nvSpPr>
          <p:spPr bwMode="auto">
            <a:xfrm>
              <a:off x="1408" y="2556"/>
              <a:ext cx="0" cy="1260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49510" name="Line 6"/>
            <p:cNvSpPr>
              <a:spLocks noChangeShapeType="1"/>
            </p:cNvSpPr>
            <p:nvPr/>
          </p:nvSpPr>
          <p:spPr bwMode="auto">
            <a:xfrm>
              <a:off x="1408" y="3816"/>
              <a:ext cx="3264" cy="0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49511" name="Line 7"/>
            <p:cNvSpPr>
              <a:spLocks noChangeShapeType="1"/>
            </p:cNvSpPr>
            <p:nvPr/>
          </p:nvSpPr>
          <p:spPr bwMode="auto">
            <a:xfrm>
              <a:off x="1728" y="2736"/>
              <a:ext cx="2560" cy="936"/>
            </a:xfrm>
            <a:prstGeom prst="line">
              <a:avLst/>
            </a:prstGeom>
            <a:noFill/>
            <a:ln w="38100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49512" name="Line 8"/>
            <p:cNvSpPr>
              <a:spLocks noChangeShapeType="1"/>
            </p:cNvSpPr>
            <p:nvPr/>
          </p:nvSpPr>
          <p:spPr bwMode="auto">
            <a:xfrm>
              <a:off x="1408" y="3024"/>
              <a:ext cx="1088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49513" name="Line 9"/>
            <p:cNvSpPr>
              <a:spLocks noChangeShapeType="1"/>
            </p:cNvSpPr>
            <p:nvPr/>
          </p:nvSpPr>
          <p:spPr bwMode="auto">
            <a:xfrm>
              <a:off x="2496" y="3024"/>
              <a:ext cx="0" cy="79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49514" name="Line 10"/>
            <p:cNvSpPr>
              <a:spLocks noChangeShapeType="1"/>
            </p:cNvSpPr>
            <p:nvPr/>
          </p:nvSpPr>
          <p:spPr bwMode="auto">
            <a:xfrm>
              <a:off x="1408" y="3456"/>
              <a:ext cx="2240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49515" name="Line 11"/>
            <p:cNvSpPr>
              <a:spLocks noChangeShapeType="1"/>
            </p:cNvSpPr>
            <p:nvPr/>
          </p:nvSpPr>
          <p:spPr bwMode="auto">
            <a:xfrm>
              <a:off x="3648" y="3456"/>
              <a:ext cx="0" cy="36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49516" name="Text Box 12"/>
            <p:cNvSpPr txBox="1">
              <a:spLocks noChangeArrowheads="1"/>
            </p:cNvSpPr>
            <p:nvPr/>
          </p:nvSpPr>
          <p:spPr bwMode="auto">
            <a:xfrm>
              <a:off x="832" y="2520"/>
              <a:ext cx="37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it-IT" altLang="it-IT"/>
                <a:t>P</a:t>
              </a:r>
            </a:p>
          </p:txBody>
        </p:sp>
        <p:sp>
          <p:nvSpPr>
            <p:cNvPr id="149517" name="Text Box 13"/>
            <p:cNvSpPr txBox="1">
              <a:spLocks noChangeArrowheads="1"/>
            </p:cNvSpPr>
            <p:nvPr/>
          </p:nvSpPr>
          <p:spPr bwMode="auto">
            <a:xfrm>
              <a:off x="832" y="2952"/>
              <a:ext cx="4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it-IT" altLang="it-IT"/>
                <a:t>P</a:t>
              </a:r>
              <a:r>
                <a:rPr lang="it-IT" altLang="it-IT" baseline="-25000"/>
                <a:t>1</a:t>
              </a:r>
            </a:p>
          </p:txBody>
        </p:sp>
        <p:sp>
          <p:nvSpPr>
            <p:cNvPr id="149518" name="Text Box 14"/>
            <p:cNvSpPr txBox="1">
              <a:spLocks noChangeArrowheads="1"/>
            </p:cNvSpPr>
            <p:nvPr/>
          </p:nvSpPr>
          <p:spPr bwMode="auto">
            <a:xfrm>
              <a:off x="895" y="3348"/>
              <a:ext cx="4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it-IT" altLang="it-IT"/>
                <a:t>P</a:t>
              </a:r>
              <a:r>
                <a:rPr lang="it-IT" altLang="it-IT" baseline="-25000"/>
                <a:t>2</a:t>
              </a:r>
            </a:p>
          </p:txBody>
        </p:sp>
        <p:sp>
          <p:nvSpPr>
            <p:cNvPr id="149519" name="Text Box 15"/>
            <p:cNvSpPr txBox="1">
              <a:spLocks noChangeArrowheads="1"/>
            </p:cNvSpPr>
            <p:nvPr/>
          </p:nvSpPr>
          <p:spPr bwMode="auto">
            <a:xfrm>
              <a:off x="2304" y="3924"/>
              <a:ext cx="52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it-IT" altLang="it-IT"/>
                <a:t>Q</a:t>
              </a:r>
              <a:r>
                <a:rPr lang="it-IT" altLang="it-IT" baseline="-25000"/>
                <a:t>1</a:t>
              </a:r>
              <a:endParaRPr lang="it-IT" altLang="it-IT"/>
            </a:p>
          </p:txBody>
        </p:sp>
        <p:sp>
          <p:nvSpPr>
            <p:cNvPr id="149520" name="Text Box 16"/>
            <p:cNvSpPr txBox="1">
              <a:spLocks noChangeArrowheads="1"/>
            </p:cNvSpPr>
            <p:nvPr/>
          </p:nvSpPr>
          <p:spPr bwMode="auto">
            <a:xfrm>
              <a:off x="3521" y="3924"/>
              <a:ext cx="5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it-IT" altLang="it-IT"/>
                <a:t>Q</a:t>
              </a:r>
              <a:r>
                <a:rPr lang="it-IT" altLang="it-IT" baseline="-25000"/>
                <a:t>2</a:t>
              </a:r>
              <a:endParaRPr lang="it-IT" altLang="it-IT"/>
            </a:p>
          </p:txBody>
        </p:sp>
        <p:sp>
          <p:nvSpPr>
            <p:cNvPr id="149521" name="Text Box 17"/>
            <p:cNvSpPr txBox="1">
              <a:spLocks noChangeArrowheads="1"/>
            </p:cNvSpPr>
            <p:nvPr/>
          </p:nvSpPr>
          <p:spPr bwMode="auto">
            <a:xfrm>
              <a:off x="4467" y="3908"/>
              <a:ext cx="4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it-IT" altLang="it-IT"/>
                <a:t>Q</a:t>
              </a:r>
            </a:p>
          </p:txBody>
        </p:sp>
        <p:sp>
          <p:nvSpPr>
            <p:cNvPr id="149522" name="Line 18"/>
            <p:cNvSpPr>
              <a:spLocks noChangeShapeType="1"/>
            </p:cNvSpPr>
            <p:nvPr/>
          </p:nvSpPr>
          <p:spPr bwMode="auto">
            <a:xfrm>
              <a:off x="2688" y="2952"/>
              <a:ext cx="896" cy="36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</p:grp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7BECF1CE-DA39-45ED-A03B-96F28A5DD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1953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AF0B-BB95-4E1D-9148-81D0A4471148}" type="slidenum">
              <a:rPr lang="it-IT" altLang="it-IT"/>
              <a:pPr/>
              <a:t>15</a:t>
            </a:fld>
            <a:endParaRPr lang="it-IT" altLang="it-IT"/>
          </a:p>
        </p:txBody>
      </p:sp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I venditori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800"/>
              <a:t>Coloro che offrono sono i venditori dei beni e servizi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Il loro obiettivo è ottenere il maggior profitto possibile dalle vendite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Se il prezzo cresce, otterranno profitti più alti e saranno indotti a produrre di più, mentre altri imprenditori saranno attirati nel settore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Al contrario, se il prezzo diminuisce, i venditori offriranno una quantità minore, e alcuni usciranno dagli affari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520F31A4-1474-4DF3-ACE8-5765CB61B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25957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93AF-786A-47B9-BD8C-C914F577554D}" type="slidenum">
              <a:rPr lang="it-IT" altLang="it-IT"/>
              <a:pPr/>
              <a:t>16</a:t>
            </a:fld>
            <a:endParaRPr lang="it-IT" altLang="it-IT"/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La regola dell’offerta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800"/>
              <a:t>L’offerta segue regole simili, ma speculari, a quelle della domanda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La relazione tra prezzo e quantità offerta non è così certa come la relazione tra prezzo e quantità domandata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La regola della offerta è più forte quanto più forte è la competizione tra le imprese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La regola dell’offerta è influenzata dal tempo preso in considerazione</a:t>
            </a:r>
          </a:p>
          <a:p>
            <a:pPr lvl="2">
              <a:lnSpc>
                <a:spcPct val="90000"/>
              </a:lnSpc>
            </a:pPr>
            <a:r>
              <a:rPr lang="it-IT" altLang="it-IT" sz="2000"/>
              <a:t>Nel breve periodo gli impianti sono dati e si può aumentare l’offerta solo aumentando il lavoro</a:t>
            </a:r>
          </a:p>
          <a:p>
            <a:pPr lvl="2">
              <a:lnSpc>
                <a:spcPct val="90000"/>
              </a:lnSpc>
            </a:pPr>
            <a:r>
              <a:rPr lang="it-IT" altLang="it-IT" sz="2000"/>
              <a:t>Nel lungo periodo si possono aumentare gli impianti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45CCAD20-C1CC-402D-8864-E8C33319F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1952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2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2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5" grpId="0" build="p" bldLvl="3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496CB-719A-49E1-94E7-6AE6156EBEB3}" type="slidenum">
              <a:rPr lang="it-IT" altLang="it-IT"/>
              <a:pPr/>
              <a:t>17</a:t>
            </a:fld>
            <a:endParaRPr lang="it-IT" altLang="it-IT"/>
          </a:p>
        </p:txBody>
      </p:sp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Una definizione più formale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800">
                <a:solidFill>
                  <a:srgbClr val="000000"/>
                </a:solidFill>
                <a:latin typeface="Verdana" panose="020B0604030504040204" pitchFamily="34" charset="0"/>
              </a:rPr>
              <a:t>L’offerta è la volontà e la capacità di vendere una serie di quantità di un bene ad una serie di prezzi, durante un certo periodo di tempo. Come per la domanda abbiamo tre punti: </a:t>
            </a:r>
          </a:p>
          <a:p>
            <a:pPr>
              <a:lnSpc>
                <a:spcPct val="90000"/>
              </a:lnSpc>
            </a:pPr>
            <a:r>
              <a:rPr lang="it-IT" altLang="it-IT" sz="2800">
                <a:solidFill>
                  <a:srgbClr val="000000"/>
                </a:solidFill>
                <a:latin typeface="Verdana" panose="020B0604030504040204" pitchFamily="34" charset="0"/>
              </a:rPr>
              <a:t>Volontà e capacità. </a:t>
            </a:r>
          </a:p>
          <a:p>
            <a:pPr>
              <a:lnSpc>
                <a:spcPct val="90000"/>
              </a:lnSpc>
            </a:pPr>
            <a:r>
              <a:rPr lang="it-IT" altLang="it-IT" sz="2800">
                <a:solidFill>
                  <a:srgbClr val="000000"/>
                </a:solidFill>
                <a:latin typeface="Verdana" panose="020B0604030504040204" pitchFamily="34" charset="0"/>
              </a:rPr>
              <a:t>Serie di quantità e di prezzi.</a:t>
            </a:r>
          </a:p>
          <a:p>
            <a:pPr lvl="1">
              <a:lnSpc>
                <a:spcPct val="90000"/>
              </a:lnSpc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Ad ogni prezzo corrisponde una distinta quantità </a:t>
            </a:r>
          </a:p>
          <a:p>
            <a:pPr>
              <a:lnSpc>
                <a:spcPct val="90000"/>
              </a:lnSpc>
            </a:pPr>
            <a:r>
              <a:rPr lang="it-IT" altLang="it-IT" sz="2800">
                <a:solidFill>
                  <a:srgbClr val="000000"/>
                </a:solidFill>
                <a:latin typeface="Verdana" panose="020B0604030504040204" pitchFamily="34" charset="0"/>
              </a:rPr>
              <a:t>Un determinato periodo di tempo.</a:t>
            </a:r>
            <a:endParaRPr lang="it-IT" altLang="it-IT" sz="2800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5590524E-4A11-444F-994E-890488C6D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52023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3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3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59" grpId="0" build="p" bldLvl="2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746B-33CB-4082-BFDA-DC5E2FA52D1E}" type="slidenum">
              <a:rPr lang="it-IT" altLang="it-IT"/>
              <a:pPr/>
              <a:t>18</a:t>
            </a:fld>
            <a:endParaRPr lang="it-IT" altLang="it-IT"/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Il prezzo di offerta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>
                <a:solidFill>
                  <a:srgbClr val="000000"/>
                </a:solidFill>
                <a:latin typeface="Verdana" panose="020B0604030504040204" pitchFamily="34" charset="0"/>
              </a:rPr>
              <a:t>Il prezzo di offerta è il prezzo minimo che i venditori vogliono e sono capaci di accettare per una data quantità di un bene</a:t>
            </a:r>
          </a:p>
          <a:p>
            <a:pPr lvl="1"/>
            <a:r>
              <a:rPr lang="it-IT" altLang="it-IT">
                <a:solidFill>
                  <a:srgbClr val="000000"/>
                </a:solidFill>
                <a:latin typeface="Verdana" panose="020B0604030504040204" pitchFamily="34" charset="0"/>
              </a:rPr>
              <a:t>I venditori accetterebbero volentieri un prezzo più alto, se potessero ottenerlo</a:t>
            </a:r>
            <a:endParaRPr lang="it-IT" altLang="it-IT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12CA8258-E7B3-4098-9815-5867237A0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73167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build="p" bldLvl="2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837C8-FC2B-4E44-B827-ACB2700B7900}" type="slidenum">
              <a:rPr lang="it-IT" altLang="it-IT"/>
              <a:pPr/>
              <a:t>19</a:t>
            </a:fld>
            <a:endParaRPr lang="it-IT" altLang="it-IT"/>
          </a:p>
        </p:txBody>
      </p:sp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La quantità offerta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800">
                <a:solidFill>
                  <a:srgbClr val="000000"/>
                </a:solidFill>
                <a:latin typeface="Verdana" panose="020B0604030504040204" pitchFamily="34" charset="0"/>
              </a:rPr>
              <a:t>Come per la domanda, il prezzo e la quantità sono numeri collegati due a due.</a:t>
            </a:r>
          </a:p>
          <a:p>
            <a:pPr>
              <a:lnSpc>
                <a:spcPct val="90000"/>
              </a:lnSpc>
            </a:pPr>
            <a:r>
              <a:rPr lang="it-IT" altLang="it-IT" sz="2800">
                <a:solidFill>
                  <a:srgbClr val="000000"/>
                </a:solidFill>
                <a:latin typeface="Verdana" panose="020B0604030504040204" pitchFamily="34" charset="0"/>
              </a:rPr>
              <a:t>La quantità offerta non è la stessa cosa della offerta.</a:t>
            </a:r>
          </a:p>
          <a:p>
            <a:pPr>
              <a:lnSpc>
                <a:spcPct val="90000"/>
              </a:lnSpc>
            </a:pPr>
            <a:r>
              <a:rPr lang="it-IT" altLang="it-IT" sz="2800">
                <a:solidFill>
                  <a:srgbClr val="000000"/>
                </a:solidFill>
                <a:latin typeface="Verdana" panose="020B0604030504040204" pitchFamily="34" charset="0"/>
              </a:rPr>
              <a:t>L’offerta è l’intera serie di prezzi e quantità collegati due a due. </a:t>
            </a:r>
          </a:p>
          <a:p>
            <a:pPr>
              <a:lnSpc>
                <a:spcPct val="90000"/>
              </a:lnSpc>
            </a:pPr>
            <a:r>
              <a:rPr lang="it-IT" altLang="it-IT" sz="2800">
                <a:solidFill>
                  <a:srgbClr val="000000"/>
                </a:solidFill>
                <a:latin typeface="Verdana" panose="020B0604030504040204" pitchFamily="34" charset="0"/>
              </a:rPr>
              <a:t>La quantità offerta è una specifica quantità venduta ad uno specifico prezzo. </a:t>
            </a:r>
            <a:endParaRPr lang="it-IT" altLang="it-IT" sz="2800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0357D521-C29E-4C34-B0A3-3E3C398CF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6364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CE7F7-BB4D-4BF1-BC37-CB6C9579B344}" type="slidenum">
              <a:rPr lang="it-IT" altLang="it-IT"/>
              <a:pPr/>
              <a:t>2</a:t>
            </a:fld>
            <a:endParaRPr lang="it-IT" altLang="it-IT"/>
          </a:p>
        </p:txBody>
      </p:sp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Le precondizioni sociali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dirty="0"/>
              <a:t>Devono diffondersi determinate regole sociali di comportamento</a:t>
            </a:r>
          </a:p>
          <a:p>
            <a:pPr lvl="1">
              <a:lnSpc>
                <a:spcPct val="90000"/>
              </a:lnSpc>
            </a:pPr>
            <a:r>
              <a:rPr lang="it-IT" altLang="it-IT" dirty="0"/>
              <a:t>I venditori sono motivati dal profitto</a:t>
            </a:r>
          </a:p>
          <a:p>
            <a:pPr lvl="1">
              <a:lnSpc>
                <a:spcPct val="90000"/>
              </a:lnSpc>
            </a:pPr>
            <a:r>
              <a:rPr lang="it-IT" altLang="it-IT" dirty="0"/>
              <a:t>I compratori sono motivati dal volere ottenere la massima soddisfazione per la moneta spesa</a:t>
            </a:r>
          </a:p>
          <a:p>
            <a:pPr lvl="2">
              <a:lnSpc>
                <a:spcPct val="90000"/>
              </a:lnSpc>
            </a:pPr>
            <a:r>
              <a:rPr lang="it-IT" altLang="it-IT" dirty="0"/>
              <a:t>I neoclassici credono che questi siano tratti della natura umana</a:t>
            </a:r>
          </a:p>
          <a:p>
            <a:pPr lvl="2">
              <a:lnSpc>
                <a:spcPct val="90000"/>
              </a:lnSpc>
            </a:pPr>
            <a:r>
              <a:rPr lang="it-IT" altLang="it-IT" dirty="0"/>
              <a:t>Altri credono che questi siano comportamenti culturali appresi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134D3656-83F9-4099-B078-2AAF74910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83085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 build="p" bldLvl="3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D622E-0F9E-4CEC-BF79-5D3E5A1EC9EB}" type="slidenum">
              <a:rPr lang="it-IT" altLang="it-IT"/>
              <a:pPr/>
              <a:t>20</a:t>
            </a:fld>
            <a:endParaRPr lang="it-IT" altLang="it-IT"/>
          </a:p>
        </p:txBody>
      </p:sp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La legge dell’offerta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800">
                <a:solidFill>
                  <a:srgbClr val="000000"/>
                </a:solidFill>
                <a:latin typeface="Verdana" panose="020B0604030504040204" pitchFamily="34" charset="0"/>
              </a:rPr>
              <a:t>La legge dell’offerta è la relazione che lega il prezzo alla quantità offerta, </a:t>
            </a:r>
            <a:r>
              <a:rPr lang="it-IT" altLang="it-IT" sz="2800" i="1">
                <a:solidFill>
                  <a:srgbClr val="000000"/>
                </a:solidFill>
                <a:latin typeface="Verdana" panose="020B0604030504040204" pitchFamily="34" charset="0"/>
              </a:rPr>
              <a:t>ceteris paribus</a:t>
            </a:r>
            <a:r>
              <a:rPr lang="it-IT" altLang="it-IT" sz="2800">
                <a:solidFill>
                  <a:srgbClr val="000000"/>
                </a:solidFill>
                <a:latin typeface="Verdana" panose="020B0604030504040204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it-IT" altLang="it-IT" sz="2800">
                <a:solidFill>
                  <a:srgbClr val="000000"/>
                </a:solidFill>
                <a:latin typeface="Verdana" panose="020B0604030504040204" pitchFamily="34" charset="0"/>
              </a:rPr>
              <a:t>La relazione è diretta: se aumenta il prezzo aumenta la quantità offerta e viceversa.</a:t>
            </a:r>
          </a:p>
          <a:p>
            <a:pPr lvl="1">
              <a:lnSpc>
                <a:spcPct val="90000"/>
              </a:lnSpc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La legge dell’offerta è più debole della legge della domanda.</a:t>
            </a:r>
          </a:p>
          <a:p>
            <a:pPr lvl="1">
              <a:lnSpc>
                <a:spcPct val="90000"/>
              </a:lnSpc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La clausola del </a:t>
            </a:r>
            <a:r>
              <a:rPr lang="it-IT" altLang="it-IT" sz="2400" i="1">
                <a:solidFill>
                  <a:srgbClr val="000000"/>
                </a:solidFill>
                <a:latin typeface="Verdana" panose="020B0604030504040204" pitchFamily="34" charset="0"/>
              </a:rPr>
              <a:t>ceteris paribus</a:t>
            </a: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 è importante anche per la legge dell’offerta. </a:t>
            </a:r>
          </a:p>
          <a:p>
            <a:pPr>
              <a:lnSpc>
                <a:spcPct val="90000"/>
              </a:lnSpc>
            </a:pPr>
            <a:endParaRPr lang="it-IT" altLang="it-IT" sz="2800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9DE30A8B-5A77-4995-BF8C-8FCFDC5F6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57191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6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6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1" grpId="0" build="p" bldLvl="2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FC9D-1A44-408B-9887-2D236766641A}" type="slidenum">
              <a:rPr lang="it-IT" altLang="it-IT"/>
              <a:pPr/>
              <a:t>21</a:t>
            </a:fld>
            <a:endParaRPr lang="it-IT" altLang="it-IT"/>
          </a:p>
        </p:txBody>
      </p:sp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La scheda di offerta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4908550"/>
            <a:ext cx="7772400" cy="1447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800" dirty="0"/>
              <a:t>Questa tabella è una scheda di offerta che presenta la relazione tra una serie di prezzi e una serie di quantità (tutto il resto rimanendo uguale o </a:t>
            </a:r>
            <a:r>
              <a:rPr lang="it-IT" altLang="it-IT" sz="2800" i="1" dirty="0" err="1"/>
              <a:t>ceteris</a:t>
            </a:r>
            <a:r>
              <a:rPr lang="it-IT" altLang="it-IT" sz="2800" i="1" dirty="0"/>
              <a:t> </a:t>
            </a:r>
            <a:r>
              <a:rPr lang="it-IT" altLang="it-IT" sz="2800" i="1" dirty="0" err="1"/>
              <a:t>paribus</a:t>
            </a:r>
            <a:r>
              <a:rPr lang="it-IT" altLang="it-IT" sz="2800" i="1" dirty="0"/>
              <a:t>)</a:t>
            </a:r>
          </a:p>
        </p:txBody>
      </p:sp>
      <p:pic>
        <p:nvPicPr>
          <p:cNvPr id="177156" name="Picture 4" descr="MkSp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8413" y="1741398"/>
            <a:ext cx="4064000" cy="295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9EB8998C-4CCB-4D3F-84F2-FE1623340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9955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5F3C-67C2-4960-8BCF-9CC7019F0D3A}" type="slidenum">
              <a:rPr lang="it-IT" altLang="it-IT"/>
              <a:pPr/>
              <a:t>22</a:t>
            </a:fld>
            <a:endParaRPr lang="it-IT" altLang="it-IT"/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La curva di offerta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97298"/>
            <a:ext cx="7772400" cy="1524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La scheda di offerta può essere usata per costruire una curva di offerta.</a:t>
            </a:r>
            <a:r>
              <a:rPr lang="it-IT" altLang="it-IT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it-IT" altLang="it-IT" sz="2000" dirty="0">
                <a:solidFill>
                  <a:srgbClr val="000000"/>
                </a:solidFill>
                <a:latin typeface="Verdana" panose="020B0604030504040204" pitchFamily="34" charset="0"/>
              </a:rPr>
              <a:t>I punti con le coordinate prese dalla scheda sono uniti e formano la curva. </a:t>
            </a:r>
          </a:p>
          <a:p>
            <a:pPr lvl="1">
              <a:lnSpc>
                <a:spcPct val="90000"/>
              </a:lnSpc>
            </a:pPr>
            <a:r>
              <a:rPr lang="it-IT" altLang="it-IT" sz="2000" dirty="0">
                <a:solidFill>
                  <a:srgbClr val="000000"/>
                </a:solidFill>
                <a:latin typeface="Verdana" panose="020B0604030504040204" pitchFamily="34" charset="0"/>
              </a:rPr>
              <a:t>La curva di offerta ha una pendenza positiva.</a:t>
            </a:r>
          </a:p>
        </p:txBody>
      </p:sp>
      <p:pic>
        <p:nvPicPr>
          <p:cNvPr id="178180" name="Picture 4" descr="MkSp_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517264"/>
            <a:ext cx="3200400" cy="329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51B25844-AD6C-4B24-9F36-68FC2A5EA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63322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8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8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9" grpId="0" build="p" bldLvl="2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E49F5-ADAF-40D8-9F44-8EEAA5C37326}" type="slidenum">
              <a:rPr lang="it-IT" altLang="it-IT"/>
              <a:pPr/>
              <a:t>23</a:t>
            </a:fld>
            <a:endParaRPr lang="it-IT" altLang="it-IT"/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 sz="4000"/>
              <a:t>La funzione della retta di offerta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i="1"/>
              <a:t>Q</a:t>
            </a:r>
            <a:r>
              <a:rPr lang="it-IT" altLang="it-IT" i="1" baseline="30000"/>
              <a:t>s</a:t>
            </a:r>
            <a:r>
              <a:rPr lang="it-IT" altLang="it-IT" i="1"/>
              <a:t> =</a:t>
            </a:r>
            <a:r>
              <a:rPr lang="it-IT" altLang="it-IT"/>
              <a:t>0 </a:t>
            </a:r>
            <a:r>
              <a:rPr lang="it-IT" altLang="it-IT">
                <a:sym typeface="Symbol" panose="05050102010706020507" pitchFamily="18" charset="2"/>
              </a:rPr>
              <a:t></a:t>
            </a:r>
            <a:r>
              <a:rPr lang="it-IT" altLang="it-IT" i="1">
                <a:sym typeface="Symbol" panose="05050102010706020507" pitchFamily="18" charset="2"/>
              </a:rPr>
              <a:t>p=</a:t>
            </a:r>
            <a:r>
              <a:rPr lang="it-IT" altLang="it-IT">
                <a:sym typeface="Symbol" panose="05050102010706020507" pitchFamily="18" charset="2"/>
              </a:rPr>
              <a:t>5</a:t>
            </a:r>
          </a:p>
          <a:p>
            <a:r>
              <a:rPr lang="it-IT" altLang="it-IT">
                <a:sym typeface="Symbol" panose="05050102010706020507" pitchFamily="18" charset="2"/>
              </a:rPr>
              <a:t> </a:t>
            </a:r>
            <a:r>
              <a:rPr lang="it-IT" altLang="it-IT">
                <a:latin typeface="Symbol" panose="05050102010706020507" pitchFamily="18" charset="2"/>
                <a:sym typeface="Symbol" panose="05050102010706020507" pitchFamily="18" charset="2"/>
              </a:rPr>
              <a:t>D</a:t>
            </a:r>
            <a:r>
              <a:rPr lang="it-IT" altLang="it-IT" i="1">
                <a:sym typeface="Symbol" panose="05050102010706020507" pitchFamily="18" charset="2"/>
              </a:rPr>
              <a:t>p</a:t>
            </a:r>
            <a:r>
              <a:rPr lang="it-IT" altLang="it-IT">
                <a:sym typeface="Symbol" panose="05050102010706020507" pitchFamily="18" charset="2"/>
              </a:rPr>
              <a:t>/</a:t>
            </a:r>
            <a:r>
              <a:rPr lang="it-IT" altLang="it-IT">
                <a:latin typeface="Symbol" panose="05050102010706020507" pitchFamily="18" charset="2"/>
                <a:sym typeface="Symbol" panose="05050102010706020507" pitchFamily="18" charset="2"/>
              </a:rPr>
              <a:t>D</a:t>
            </a:r>
            <a:r>
              <a:rPr lang="it-IT" altLang="it-IT" i="1">
                <a:sym typeface="Symbol" panose="05050102010706020507" pitchFamily="18" charset="2"/>
              </a:rPr>
              <a:t>Q</a:t>
            </a:r>
            <a:r>
              <a:rPr lang="it-IT" altLang="it-IT" i="1" baseline="30000">
                <a:sym typeface="Symbol" panose="05050102010706020507" pitchFamily="18" charset="2"/>
              </a:rPr>
              <a:t>s</a:t>
            </a:r>
            <a:r>
              <a:rPr lang="it-IT" altLang="it-IT" i="1">
                <a:sym typeface="Symbol" panose="05050102010706020507" pitchFamily="18" charset="2"/>
              </a:rPr>
              <a:t> </a:t>
            </a:r>
            <a:r>
              <a:rPr lang="it-IT" altLang="it-IT">
                <a:sym typeface="Symbol" panose="05050102010706020507" pitchFamily="18" charset="2"/>
              </a:rPr>
              <a:t>=1/20</a:t>
            </a:r>
          </a:p>
          <a:p>
            <a:r>
              <a:rPr lang="it-IT" altLang="it-IT">
                <a:sym typeface="Symbol" panose="05050102010706020507" pitchFamily="18" charset="2"/>
              </a:rPr>
              <a:t>Equazione retta:</a:t>
            </a:r>
          </a:p>
          <a:p>
            <a:r>
              <a:rPr lang="it-IT" altLang="it-IT" i="1">
                <a:sym typeface="Symbol" panose="05050102010706020507" pitchFamily="18" charset="2"/>
              </a:rPr>
              <a:t>p=</a:t>
            </a:r>
            <a:r>
              <a:rPr lang="it-IT" altLang="it-IT">
                <a:sym typeface="Symbol" panose="05050102010706020507" pitchFamily="18" charset="2"/>
              </a:rPr>
              <a:t>5+1/20</a:t>
            </a:r>
            <a:r>
              <a:rPr lang="it-IT" altLang="it-IT" i="1">
                <a:sym typeface="Symbol" panose="05050102010706020507" pitchFamily="18" charset="2"/>
              </a:rPr>
              <a:t>Q</a:t>
            </a:r>
            <a:r>
              <a:rPr lang="it-IT" altLang="it-IT" i="1" baseline="30000">
                <a:sym typeface="Symbol" panose="05050102010706020507" pitchFamily="18" charset="2"/>
              </a:rPr>
              <a:t>s</a:t>
            </a:r>
            <a:endParaRPr lang="it-IT" altLang="it-IT">
              <a:sym typeface="Symbol" panose="05050102010706020507" pitchFamily="18" charset="2"/>
            </a:endParaRPr>
          </a:p>
          <a:p>
            <a:r>
              <a:rPr lang="it-IT" altLang="it-IT">
                <a:sym typeface="Symbol" panose="05050102010706020507" pitchFamily="18" charset="2"/>
              </a:rPr>
              <a:t>Anche qui inversione assi</a:t>
            </a:r>
          </a:p>
          <a:p>
            <a:r>
              <a:rPr lang="it-IT" altLang="it-IT" i="1">
                <a:sym typeface="Symbol" panose="05050102010706020507" pitchFamily="18" charset="2"/>
              </a:rPr>
              <a:t>Q</a:t>
            </a:r>
            <a:r>
              <a:rPr lang="it-IT" altLang="it-IT" i="1" baseline="30000">
                <a:sym typeface="Symbol" panose="05050102010706020507" pitchFamily="18" charset="2"/>
              </a:rPr>
              <a:t>s</a:t>
            </a:r>
            <a:r>
              <a:rPr lang="it-IT" altLang="it-IT" i="1">
                <a:sym typeface="Symbol" panose="05050102010706020507" pitchFamily="18" charset="2"/>
              </a:rPr>
              <a:t>=-</a:t>
            </a:r>
            <a:r>
              <a:rPr lang="it-IT" altLang="it-IT">
                <a:sym typeface="Symbol" panose="05050102010706020507" pitchFamily="18" charset="2"/>
              </a:rPr>
              <a:t>100+20</a:t>
            </a:r>
            <a:r>
              <a:rPr lang="it-IT" altLang="it-IT" i="1">
                <a:sym typeface="Symbol" panose="05050102010706020507" pitchFamily="18" charset="2"/>
              </a:rPr>
              <a:t>p</a:t>
            </a:r>
            <a:endParaRPr lang="it-IT" altLang="it-IT">
              <a:sym typeface="Symbol" panose="05050102010706020507" pitchFamily="18" charset="2"/>
            </a:endParaRP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04A8F570-DACD-4E47-8BAF-952D6ECBE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62349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7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7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1BD5A-8DF3-49D8-B3BB-67A614CFC7C0}" type="slidenum">
              <a:rPr lang="it-IT" altLang="it-IT"/>
              <a:pPr/>
              <a:t>24</a:t>
            </a:fld>
            <a:endParaRPr lang="it-IT" altLang="it-IT"/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I fattori determinanti l’offerta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54949"/>
            <a:ext cx="78486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800" dirty="0">
                <a:solidFill>
                  <a:srgbClr val="000000"/>
                </a:solidFill>
                <a:latin typeface="Verdana" panose="020B0604030504040204" pitchFamily="34" charset="0"/>
              </a:rPr>
              <a:t>I fattori che determinano la variazione dell’offerta sono: 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I prezzi delle risorse che influenzano i costi di produzione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La tecnologia; una progresso tecnologico fa diminuire i costi per unità di prodotto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Le aspettative dei venditori per i prezzi futuri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Il numero dei venditori: un maggior numero di venditori aumenta l’offerta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Questi fattori includono tutto ciò che influenza l’offerta, esclusi i prezzi</a:t>
            </a:r>
          </a:p>
          <a:p>
            <a:pPr>
              <a:lnSpc>
                <a:spcPct val="90000"/>
              </a:lnSpc>
            </a:pPr>
            <a:endParaRPr lang="it-IT" altLang="it-IT" sz="2800" dirty="0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5D0F8099-9298-48F0-8EF2-6CCAEBDE1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6194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2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2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5" grpId="0" build="p" bldLvl="2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961C0-0C20-445F-9D4E-B00BF319DE84}" type="slidenum">
              <a:rPr lang="it-IT" altLang="it-IT"/>
              <a:pPr/>
              <a:t>25</a:t>
            </a:fld>
            <a:endParaRPr lang="it-IT" altLang="it-IT"/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1073211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Lo spostamento della curva di offerta: un incremento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4222750"/>
            <a:ext cx="7772400" cy="2133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I fattori determinanti l’offerta spostano la curva.</a:t>
            </a:r>
            <a:endParaRPr lang="it-IT" altLang="it-IT" sz="28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it-IT" altLang="it-IT" sz="2000" dirty="0">
                <a:solidFill>
                  <a:srgbClr val="000000"/>
                </a:solidFill>
                <a:latin typeface="Verdana" panose="020B0604030504040204" pitchFamily="34" charset="0"/>
              </a:rPr>
              <a:t>Il cambiamento di uno dei fattori determinanti l’offerta può causare uno spostamento a destra </a:t>
            </a:r>
            <a:r>
              <a:rPr lang="it-IT" altLang="it-IT" sz="2000" b="1" dirty="0">
                <a:solidFill>
                  <a:srgbClr val="000000"/>
                </a:solidFill>
                <a:latin typeface="Verdana" panose="020B0604030504040204" pitchFamily="34" charset="0"/>
              </a:rPr>
              <a:t>della</a:t>
            </a:r>
            <a:r>
              <a:rPr lang="it-IT" altLang="it-IT" sz="2000" dirty="0">
                <a:solidFill>
                  <a:srgbClr val="000000"/>
                </a:solidFill>
                <a:latin typeface="Verdana" panose="020B0604030504040204" pitchFamily="34" charset="0"/>
              </a:rPr>
              <a:t> curva: per ogni dato prezzo i venditori offrono una quantità maggiore</a:t>
            </a: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it-IT" altLang="it-IT" sz="2800" dirty="0"/>
          </a:p>
        </p:txBody>
      </p:sp>
      <p:pic>
        <p:nvPicPr>
          <p:cNvPr id="179204" name="Picture 4" descr="MkSp42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844675"/>
            <a:ext cx="2590800" cy="249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9205" name="Line 5"/>
          <p:cNvSpPr>
            <a:spLocks noChangeShapeType="1"/>
          </p:cNvSpPr>
          <p:nvPr/>
        </p:nvSpPr>
        <p:spPr bwMode="auto">
          <a:xfrm flipV="1">
            <a:off x="4059238" y="3276600"/>
            <a:ext cx="304800" cy="76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it-IT"/>
          </a:p>
        </p:txBody>
      </p:sp>
      <p:sp>
        <p:nvSpPr>
          <p:cNvPr id="179206" name="Line 6"/>
          <p:cNvSpPr>
            <a:spLocks noChangeShapeType="1"/>
          </p:cNvSpPr>
          <p:nvPr/>
        </p:nvSpPr>
        <p:spPr bwMode="auto">
          <a:xfrm flipV="1">
            <a:off x="4655890" y="2597150"/>
            <a:ext cx="304800" cy="76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it-IT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B4CA194A-F165-45F4-A4FE-1E042A3BF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28172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9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9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9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9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3" grpId="0" build="p" bldLvl="2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11912-C2D3-4C84-B846-ACD40EF54D0B}" type="slidenum">
              <a:rPr lang="it-IT" altLang="it-IT"/>
              <a:pPr/>
              <a:t>26</a:t>
            </a:fld>
            <a:endParaRPr lang="it-IT" altLang="it-IT"/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61304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Lo spostamento della curva di offerta: la diminuzione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4495800"/>
            <a:ext cx="7848600" cy="16002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I fattori determinanti l’offerta spostano la curva.</a:t>
            </a:r>
            <a:endParaRPr lang="it-IT" altLang="it-IT" sz="280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it-IT" altLang="it-IT" sz="2000">
                <a:solidFill>
                  <a:srgbClr val="000000"/>
                </a:solidFill>
                <a:latin typeface="Verdana" panose="020B0604030504040204" pitchFamily="34" charset="0"/>
              </a:rPr>
              <a:t>Il cambiamento di uno dei fattori determinanti l’offerta può causare uno spostamento a sinistra verso l’alto </a:t>
            </a:r>
            <a:r>
              <a:rPr lang="it-IT" altLang="it-IT" sz="2000" b="1">
                <a:solidFill>
                  <a:srgbClr val="000000"/>
                </a:solidFill>
                <a:latin typeface="Verdana" panose="020B0604030504040204" pitchFamily="34" charset="0"/>
              </a:rPr>
              <a:t>della</a:t>
            </a:r>
            <a:r>
              <a:rPr lang="it-IT" altLang="it-IT" sz="2000">
                <a:solidFill>
                  <a:srgbClr val="000000"/>
                </a:solidFill>
                <a:latin typeface="Verdana" panose="020B0604030504040204" pitchFamily="34" charset="0"/>
              </a:rPr>
              <a:t> curva: per ogni dato prezzo i venditori offrono una quantità minore</a:t>
            </a: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.</a:t>
            </a:r>
            <a:endParaRPr lang="it-IT" altLang="it-IT" sz="2400"/>
          </a:p>
        </p:txBody>
      </p:sp>
      <p:pic>
        <p:nvPicPr>
          <p:cNvPr id="180228" name="Picture 4" descr="MkSp42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100" y="2114550"/>
            <a:ext cx="24765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0229" name="Line 5"/>
          <p:cNvSpPr>
            <a:spLocks noChangeShapeType="1"/>
          </p:cNvSpPr>
          <p:nvPr/>
        </p:nvSpPr>
        <p:spPr bwMode="auto">
          <a:xfrm flipH="1">
            <a:off x="3733800" y="3429000"/>
            <a:ext cx="381000" cy="76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it-IT"/>
          </a:p>
        </p:txBody>
      </p:sp>
      <p:sp>
        <p:nvSpPr>
          <p:cNvPr id="180230" name="Line 6"/>
          <p:cNvSpPr>
            <a:spLocks noChangeShapeType="1"/>
          </p:cNvSpPr>
          <p:nvPr/>
        </p:nvSpPr>
        <p:spPr bwMode="auto">
          <a:xfrm flipH="1">
            <a:off x="4191000" y="2971800"/>
            <a:ext cx="304800" cy="76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it-IT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4289ADFF-9974-457A-9C45-9CF5DC88F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85198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0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0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7" grpId="0" build="p" bldLvl="2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7104-3CC2-4707-BADF-87CC54D67FBA}" type="slidenum">
              <a:rPr lang="it-IT" altLang="it-IT"/>
              <a:pPr/>
              <a:t>27</a:t>
            </a:fld>
            <a:endParaRPr lang="it-IT" altLang="it-IT"/>
          </a:p>
        </p:txBody>
      </p:sp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1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La variazione della quantità offerta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1371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800" dirty="0"/>
              <a:t>La variazione della offerta non va confusa con la variazione della quantità offerta </a:t>
            </a:r>
            <a:r>
              <a:rPr lang="it-IT" altLang="it-IT" sz="2800" b="1" dirty="0"/>
              <a:t>lungo</a:t>
            </a:r>
            <a:r>
              <a:rPr lang="it-IT" altLang="it-IT" sz="2800" dirty="0"/>
              <a:t> la curva, dovuta ad una variazione del prezzo, come nella figura qui sotto</a:t>
            </a:r>
          </a:p>
        </p:txBody>
      </p:sp>
      <p:grpSp>
        <p:nvGrpSpPr>
          <p:cNvPr id="181266" name="Group 18"/>
          <p:cNvGrpSpPr>
            <a:grpSpLocks/>
          </p:cNvGrpSpPr>
          <p:nvPr/>
        </p:nvGrpSpPr>
        <p:grpSpPr bwMode="auto">
          <a:xfrm>
            <a:off x="2278811" y="3238500"/>
            <a:ext cx="4746625" cy="3124200"/>
            <a:chOff x="1392" y="2160"/>
            <a:chExt cx="2990" cy="1968"/>
          </a:xfrm>
        </p:grpSpPr>
        <p:sp>
          <p:nvSpPr>
            <p:cNvPr id="181252" name="Line 4"/>
            <p:cNvSpPr>
              <a:spLocks noChangeShapeType="1"/>
            </p:cNvSpPr>
            <p:nvPr/>
          </p:nvSpPr>
          <p:spPr bwMode="auto">
            <a:xfrm>
              <a:off x="1824" y="2208"/>
              <a:ext cx="0" cy="1680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81253" name="Line 5"/>
            <p:cNvSpPr>
              <a:spLocks noChangeShapeType="1"/>
            </p:cNvSpPr>
            <p:nvPr/>
          </p:nvSpPr>
          <p:spPr bwMode="auto">
            <a:xfrm>
              <a:off x="1824" y="3888"/>
              <a:ext cx="2448" cy="0"/>
            </a:xfrm>
            <a:prstGeom prst="line">
              <a:avLst/>
            </a:prstGeom>
            <a:noFill/>
            <a:ln w="3810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81254" name="Line 6"/>
            <p:cNvSpPr>
              <a:spLocks noChangeShapeType="1"/>
            </p:cNvSpPr>
            <p:nvPr/>
          </p:nvSpPr>
          <p:spPr bwMode="auto">
            <a:xfrm flipH="1">
              <a:off x="2400" y="2208"/>
              <a:ext cx="1008" cy="1584"/>
            </a:xfrm>
            <a:prstGeom prst="line">
              <a:avLst/>
            </a:prstGeom>
            <a:noFill/>
            <a:ln w="38100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81255" name="Line 7"/>
            <p:cNvSpPr>
              <a:spLocks noChangeShapeType="1"/>
            </p:cNvSpPr>
            <p:nvPr/>
          </p:nvSpPr>
          <p:spPr bwMode="auto">
            <a:xfrm>
              <a:off x="1824" y="2880"/>
              <a:ext cx="115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81256" name="Line 8"/>
            <p:cNvSpPr>
              <a:spLocks noChangeShapeType="1"/>
            </p:cNvSpPr>
            <p:nvPr/>
          </p:nvSpPr>
          <p:spPr bwMode="auto">
            <a:xfrm>
              <a:off x="2640" y="3408"/>
              <a:ext cx="0" cy="48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81257" name="Line 9"/>
            <p:cNvSpPr>
              <a:spLocks noChangeShapeType="1"/>
            </p:cNvSpPr>
            <p:nvPr/>
          </p:nvSpPr>
          <p:spPr bwMode="auto">
            <a:xfrm>
              <a:off x="1824" y="3408"/>
              <a:ext cx="816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81258" name="Line 10"/>
            <p:cNvSpPr>
              <a:spLocks noChangeShapeType="1"/>
            </p:cNvSpPr>
            <p:nvPr/>
          </p:nvSpPr>
          <p:spPr bwMode="auto">
            <a:xfrm>
              <a:off x="2976" y="2880"/>
              <a:ext cx="0" cy="100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81259" name="Text Box 11"/>
            <p:cNvSpPr txBox="1">
              <a:spLocks noChangeArrowheads="1"/>
            </p:cNvSpPr>
            <p:nvPr/>
          </p:nvSpPr>
          <p:spPr bwMode="auto">
            <a:xfrm>
              <a:off x="1392" y="2160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it-IT" altLang="it-IT"/>
                <a:t>P</a:t>
              </a:r>
            </a:p>
          </p:txBody>
        </p:sp>
        <p:sp>
          <p:nvSpPr>
            <p:cNvPr id="181260" name="Text Box 12"/>
            <p:cNvSpPr txBox="1">
              <a:spLocks noChangeArrowheads="1"/>
            </p:cNvSpPr>
            <p:nvPr/>
          </p:nvSpPr>
          <p:spPr bwMode="auto">
            <a:xfrm>
              <a:off x="1392" y="2736"/>
              <a:ext cx="28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it-IT" altLang="it-IT"/>
                <a:t>P</a:t>
              </a:r>
              <a:r>
                <a:rPr lang="it-IT" altLang="it-IT" baseline="-25000"/>
                <a:t>1</a:t>
              </a:r>
            </a:p>
          </p:txBody>
        </p:sp>
        <p:sp>
          <p:nvSpPr>
            <p:cNvPr id="181261" name="Text Box 13"/>
            <p:cNvSpPr txBox="1">
              <a:spLocks noChangeArrowheads="1"/>
            </p:cNvSpPr>
            <p:nvPr/>
          </p:nvSpPr>
          <p:spPr bwMode="auto">
            <a:xfrm>
              <a:off x="1440" y="3264"/>
              <a:ext cx="28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it-IT" altLang="it-IT"/>
                <a:t>P</a:t>
              </a:r>
              <a:r>
                <a:rPr lang="it-IT" altLang="it-IT" baseline="-25000"/>
                <a:t>2</a:t>
              </a:r>
            </a:p>
          </p:txBody>
        </p:sp>
        <p:sp>
          <p:nvSpPr>
            <p:cNvPr id="181262" name="Text Box 14"/>
            <p:cNvSpPr txBox="1">
              <a:spLocks noChangeArrowheads="1"/>
            </p:cNvSpPr>
            <p:nvPr/>
          </p:nvSpPr>
          <p:spPr bwMode="auto">
            <a:xfrm>
              <a:off x="2544" y="3840"/>
              <a:ext cx="26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it-IT" altLang="it-IT" dirty="0"/>
                <a:t>Q</a:t>
              </a:r>
              <a:r>
                <a:rPr lang="it-IT" altLang="it-IT" baseline="-25000" dirty="0"/>
                <a:t>2</a:t>
              </a:r>
              <a:endParaRPr lang="it-IT" altLang="it-IT" dirty="0"/>
            </a:p>
          </p:txBody>
        </p:sp>
        <p:sp>
          <p:nvSpPr>
            <p:cNvPr id="181263" name="Text Box 15"/>
            <p:cNvSpPr txBox="1">
              <a:spLocks noChangeArrowheads="1"/>
            </p:cNvSpPr>
            <p:nvPr/>
          </p:nvSpPr>
          <p:spPr bwMode="auto">
            <a:xfrm>
              <a:off x="2880" y="3840"/>
              <a:ext cx="26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it-IT" altLang="it-IT" dirty="0"/>
                <a:t>Q</a:t>
              </a:r>
              <a:r>
                <a:rPr lang="it-IT" altLang="it-IT" baseline="-25000" dirty="0"/>
                <a:t>1</a:t>
              </a:r>
              <a:endParaRPr lang="it-IT" altLang="it-IT" dirty="0"/>
            </a:p>
          </p:txBody>
        </p:sp>
        <p:sp>
          <p:nvSpPr>
            <p:cNvPr id="181264" name="Text Box 16"/>
            <p:cNvSpPr txBox="1">
              <a:spLocks noChangeArrowheads="1"/>
            </p:cNvSpPr>
            <p:nvPr/>
          </p:nvSpPr>
          <p:spPr bwMode="auto">
            <a:xfrm>
              <a:off x="4128" y="3840"/>
              <a:ext cx="25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it-IT" altLang="it-IT"/>
                <a:t>Q</a:t>
              </a:r>
            </a:p>
          </p:txBody>
        </p:sp>
        <p:sp>
          <p:nvSpPr>
            <p:cNvPr id="181265" name="Line 17"/>
            <p:cNvSpPr>
              <a:spLocks noChangeShapeType="1"/>
            </p:cNvSpPr>
            <p:nvPr/>
          </p:nvSpPr>
          <p:spPr bwMode="auto">
            <a:xfrm flipH="1">
              <a:off x="2592" y="2976"/>
              <a:ext cx="240" cy="336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</p:grp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9E829A47-1297-4E2A-B58D-46C3C06F6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942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1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1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1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DF315-F7C9-4D75-BEE0-BEC0210A95FB}" type="slidenum">
              <a:rPr lang="it-IT" altLang="it-IT"/>
              <a:pPr/>
              <a:t>28</a:t>
            </a:fld>
            <a:endParaRPr lang="it-IT" altLang="it-IT"/>
          </a:p>
        </p:txBody>
      </p:sp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Il prezzo di equilibrio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/>
              <a:t>La combinazione tra forze della domanda e forze dell’offerta stabilisce il prezzo di equilibrio</a:t>
            </a:r>
          </a:p>
          <a:p>
            <a:pPr lvl="1"/>
            <a:r>
              <a:rPr lang="it-IT" altLang="it-IT"/>
              <a:t>Domanda: il prezzo e la quantità vanno in direzione opposta</a:t>
            </a:r>
          </a:p>
          <a:p>
            <a:pPr lvl="1"/>
            <a:r>
              <a:rPr lang="it-IT" altLang="it-IT"/>
              <a:t>Offerta: il prezzo e la quantità vanno nella stessa direzione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A4CCC36B-7292-4D17-8A5D-DD26DA421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3853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3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3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3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3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299" grpId="0" build="p" bldLvl="2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EB7A2-8C9B-4E7B-AACA-154B0015782F}" type="slidenum">
              <a:rPr lang="it-IT" altLang="it-IT"/>
              <a:pPr/>
              <a:t>29</a:t>
            </a:fld>
            <a:endParaRPr lang="it-IT" altLang="it-IT"/>
          </a:p>
        </p:txBody>
      </p:sp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Eccesso di offerta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sz="2800"/>
              <a:t>Se c’è eccesso di offerta di un bene, nel mercato è portata una quantità superiore a quella domandata a quel prezzo</a:t>
            </a:r>
          </a:p>
          <a:p>
            <a:pPr lvl="1"/>
            <a:r>
              <a:rPr lang="it-IT" altLang="it-IT" sz="2400"/>
              <a:t>Per sbarazzarsi delle scorte, i venditori ribassano il prezzo</a:t>
            </a:r>
          </a:p>
          <a:p>
            <a:pPr lvl="2"/>
            <a:r>
              <a:rPr lang="it-IT" altLang="it-IT" sz="2000"/>
              <a:t>Se il prezzo diminuisce, la quantità domandata aumenta</a:t>
            </a:r>
          </a:p>
          <a:p>
            <a:pPr lvl="2"/>
            <a:r>
              <a:rPr lang="it-IT" altLang="it-IT" sz="2000"/>
              <a:t>I produttori producono per il futuro quantità minori</a:t>
            </a:r>
          </a:p>
          <a:p>
            <a:pPr lvl="2"/>
            <a:r>
              <a:rPr lang="it-IT" altLang="it-IT" sz="2000"/>
              <a:t>Si stabilisce l’equilibrio ad un prezzo più basso, con una quantità scambiata più alta, ma con un’offerta minore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5B8883AE-2C1B-40E0-990C-EC8DC87BB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18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3" grpId="0" build="p" bldLvl="3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D8CE9-14F1-437C-93D6-34938098B8D7}" type="slidenum">
              <a:rPr lang="it-IT" altLang="it-IT"/>
              <a:pPr/>
              <a:t>3</a:t>
            </a:fld>
            <a:endParaRPr lang="it-IT" altLang="it-IT"/>
          </a:p>
        </p:txBody>
      </p:sp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La domanda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dirty="0"/>
              <a:t>Il consumatore risponde ai cambiamenti di prezzo</a:t>
            </a:r>
          </a:p>
          <a:p>
            <a:pPr lvl="1">
              <a:lnSpc>
                <a:spcPct val="90000"/>
              </a:lnSpc>
            </a:pPr>
            <a:r>
              <a:rPr lang="it-IT" altLang="it-IT" dirty="0"/>
              <a:t>Se il prezzo sale la quantità acquistata diminuisce</a:t>
            </a:r>
          </a:p>
          <a:p>
            <a:pPr lvl="2">
              <a:lnSpc>
                <a:spcPct val="90000"/>
              </a:lnSpc>
            </a:pPr>
            <a:r>
              <a:rPr lang="it-IT" altLang="it-IT" dirty="0"/>
              <a:t>1) la crescita del prezzo di un bene ci fa essere più poveri (</a:t>
            </a:r>
            <a:r>
              <a:rPr lang="it-IT" altLang="it-IT" b="1" dirty="0"/>
              <a:t>effetto reddito</a:t>
            </a:r>
            <a:r>
              <a:rPr lang="it-IT" altLang="it-IT" dirty="0"/>
              <a:t>)</a:t>
            </a:r>
          </a:p>
          <a:p>
            <a:pPr lvl="2">
              <a:lnSpc>
                <a:spcPct val="90000"/>
              </a:lnSpc>
            </a:pPr>
            <a:r>
              <a:rPr lang="it-IT" altLang="it-IT" dirty="0"/>
              <a:t>2) Si decide di acquistare un bene confrontando il suo prezzo con quello di altri beni (</a:t>
            </a:r>
            <a:r>
              <a:rPr lang="it-IT" altLang="it-IT" b="1" dirty="0"/>
              <a:t>effetto sostituzione</a:t>
            </a:r>
            <a:r>
              <a:rPr lang="it-IT" altLang="it-IT" dirty="0"/>
              <a:t>)</a:t>
            </a:r>
          </a:p>
          <a:p>
            <a:pPr lvl="1">
              <a:lnSpc>
                <a:spcPct val="90000"/>
              </a:lnSpc>
            </a:pPr>
            <a:r>
              <a:rPr lang="it-IT" altLang="it-IT" dirty="0"/>
              <a:t>L’opposto succede se il prezzo diminuisce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956F6E90-0F83-41AA-9171-79E30CA20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66898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1" grpId="0" build="p" bldLvl="3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AB990-DCED-42E2-824E-01D443521559}" type="slidenum">
              <a:rPr lang="it-IT" altLang="it-IT"/>
              <a:pPr/>
              <a:t>30</a:t>
            </a:fld>
            <a:endParaRPr lang="it-IT" altLang="it-IT"/>
          </a:p>
        </p:txBody>
      </p:sp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Eccesso di domanda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sz="2800"/>
              <a:t>In questo caso è presente una quantità minore del bene rispetto a quella domandata al prezzo prevalente</a:t>
            </a:r>
          </a:p>
          <a:p>
            <a:pPr lvl="1"/>
            <a:r>
              <a:rPr lang="it-IT" altLang="it-IT" sz="2400"/>
              <a:t>Chi domanda è disposto a pagare un prezzo più alto</a:t>
            </a:r>
          </a:p>
          <a:p>
            <a:pPr lvl="1"/>
            <a:r>
              <a:rPr lang="it-IT" altLang="it-IT" sz="2400"/>
              <a:t>Chi offre, ad un prezzo più alto, è disposto a produrre di più</a:t>
            </a:r>
          </a:p>
          <a:p>
            <a:pPr lvl="1"/>
            <a:r>
              <a:rPr lang="it-IT" altLang="it-IT" sz="2400"/>
              <a:t>Si stabilisce l’equilibrio ad un prezzo più alto, con una quantità scambiata più alta, con una domanda minore ed un offerta maggiore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E6EB26DF-2A53-4F62-A0D1-79C6BD36C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70659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build="p" bldLvl="2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D32B-FE61-47DC-B9F9-E9D4677425E9}" type="slidenum">
              <a:rPr lang="it-IT" altLang="it-IT"/>
              <a:pPr/>
              <a:t>31</a:t>
            </a:fld>
            <a:endParaRPr lang="it-IT" altLang="it-IT"/>
          </a:p>
        </p:txBody>
      </p:sp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Il prezzo di equilibrio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/>
              <a:t>E’ quel prezzo al quale chi offre riesce a vendere esattamente la quantità che vuole vendere a quel prezzo e chi domanda riesce ad acquistare esattamente la quantità che vuole acquistare a quel prezzo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B483CBCE-1977-4CD0-BA11-3E3CBB35A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2781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1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E7C15-64BA-4016-9532-9EDEF25078A6}" type="slidenum">
              <a:rPr lang="it-IT" altLang="it-IT"/>
              <a:pPr/>
              <a:t>32</a:t>
            </a:fld>
            <a:endParaRPr lang="it-IT" altLang="it-IT"/>
          </a:p>
        </p:txBody>
      </p:sp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Il meccanismo di mercato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>
                <a:solidFill>
                  <a:srgbClr val="000000"/>
                </a:solidFill>
                <a:latin typeface="Verdana" panose="020B0604030504040204" pitchFamily="34" charset="0"/>
              </a:rPr>
              <a:t>Nel mercato si ha lo scambio organizzato di beni e servizi tra venditori e compratori in un determinato periodo di tempo</a:t>
            </a:r>
          </a:p>
          <a:p>
            <a:pPr lvl="1"/>
            <a:r>
              <a:rPr lang="it-IT" altLang="it-IT">
                <a:solidFill>
                  <a:srgbClr val="000000"/>
                </a:solidFill>
                <a:latin typeface="Verdana" panose="020B0604030504040204" pitchFamily="34" charset="0"/>
              </a:rPr>
              <a:t>Nei mercati si realizzano scambi volontari tra venditori che offrono un bene e compratori che lo domandano</a:t>
            </a:r>
            <a:endParaRPr lang="it-IT" altLang="it-IT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48724EC8-340C-40EA-9E2B-0A4F90B0B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82220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 build="p" bldLvl="2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F6E37-5252-465B-B350-178660FE1403}" type="slidenum">
              <a:rPr lang="it-IT" altLang="it-IT"/>
              <a:pPr/>
              <a:t>33</a:t>
            </a:fld>
            <a:endParaRPr lang="it-IT" altLang="it-IT"/>
          </a:p>
        </p:txBody>
      </p:sp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Schede di domanda e offerta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4191000" cy="4114800"/>
          </a:xfrm>
        </p:spPr>
        <p:txBody>
          <a:bodyPr/>
          <a:lstStyle/>
          <a:p>
            <a:r>
              <a:rPr lang="it-IT" altLang="it-IT" sz="1800" dirty="0">
                <a:solidFill>
                  <a:srgbClr val="000000"/>
                </a:solidFill>
                <a:latin typeface="Verdana" panose="020B0604030504040204" pitchFamily="34" charset="0"/>
              </a:rPr>
              <a:t>La tabella combina le schede di domanda e offerta per il bene x. Il prezzo varia da 10 a 90. La quantità domandata da 800 a 0. La quantità offerta da 0 a 800. </a:t>
            </a:r>
          </a:p>
          <a:p>
            <a:r>
              <a:rPr lang="it-IT" altLang="it-IT" sz="1800" dirty="0">
                <a:solidFill>
                  <a:srgbClr val="000000"/>
                </a:solidFill>
                <a:latin typeface="Verdana" panose="020B0604030504040204" pitchFamily="34" charset="0"/>
              </a:rPr>
              <a:t>Legge di domanda: Se il prezzo cresce da 10 a 90, la quantità domandata decresce da 800 a zero. </a:t>
            </a:r>
          </a:p>
          <a:p>
            <a:r>
              <a:rPr lang="it-IT" altLang="it-IT" sz="1800" dirty="0">
                <a:solidFill>
                  <a:srgbClr val="000000"/>
                </a:solidFill>
                <a:latin typeface="Verdana" panose="020B0604030504040204" pitchFamily="34" charset="0"/>
              </a:rPr>
              <a:t>Legge di offerta: se il prezzo cresce da 10 a 90, la quantità offerta cresce da zero a 800.</a:t>
            </a:r>
            <a:endParaRPr lang="it-IT" altLang="it-IT" sz="1800" dirty="0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098B8A50-80B5-4BEC-BC9C-EF36A24F6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1C72C0AD-B866-4712-B3A5-5ABE7869A5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390633"/>
              </p:ext>
            </p:extLst>
          </p:nvPr>
        </p:nvGraphicFramePr>
        <p:xfrm>
          <a:off x="5006240" y="2149730"/>
          <a:ext cx="3919927" cy="27242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5772">
                  <a:extLst>
                    <a:ext uri="{9D8B030D-6E8A-4147-A177-3AD203B41FA5}">
                      <a16:colId xmlns:a16="http://schemas.microsoft.com/office/drawing/2014/main" val="1039359141"/>
                    </a:ext>
                  </a:extLst>
                </a:gridCol>
                <a:gridCol w="725772">
                  <a:extLst>
                    <a:ext uri="{9D8B030D-6E8A-4147-A177-3AD203B41FA5}">
                      <a16:colId xmlns:a16="http://schemas.microsoft.com/office/drawing/2014/main" val="3689431868"/>
                    </a:ext>
                  </a:extLst>
                </a:gridCol>
                <a:gridCol w="1349483">
                  <a:extLst>
                    <a:ext uri="{9D8B030D-6E8A-4147-A177-3AD203B41FA5}">
                      <a16:colId xmlns:a16="http://schemas.microsoft.com/office/drawing/2014/main" val="2946557309"/>
                    </a:ext>
                  </a:extLst>
                </a:gridCol>
                <a:gridCol w="1118900">
                  <a:extLst>
                    <a:ext uri="{9D8B030D-6E8A-4147-A177-3AD203B41FA5}">
                      <a16:colId xmlns:a16="http://schemas.microsoft.com/office/drawing/2014/main" val="400622061"/>
                    </a:ext>
                  </a:extLst>
                </a:gridCol>
              </a:tblGrid>
              <a:tr h="681069">
                <a:tc>
                  <a:txBody>
                    <a:bodyPr/>
                    <a:lstStyle/>
                    <a:p>
                      <a:pPr algn="l" fontAlgn="b"/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u="none" strike="noStrike">
                          <a:effectLst/>
                        </a:rPr>
                        <a:t>Prezzo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u="none" strike="noStrike">
                          <a:effectLst/>
                        </a:rPr>
                        <a:t>Quantità domandata del bene x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u="none" strike="noStrike">
                          <a:effectLst/>
                        </a:rPr>
                        <a:t>Quantità offerta del bene x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extLst>
                  <a:ext uri="{0D108BD9-81ED-4DB2-BD59-A6C34878D82A}">
                    <a16:rowId xmlns:a16="http://schemas.microsoft.com/office/drawing/2014/main" val="2001648901"/>
                  </a:ext>
                </a:extLst>
              </a:tr>
              <a:tr h="227023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u="none" strike="noStrike">
                          <a:effectLst/>
                        </a:rPr>
                        <a:t>A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10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800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extLst>
                  <a:ext uri="{0D108BD9-81ED-4DB2-BD59-A6C34878D82A}">
                    <a16:rowId xmlns:a16="http://schemas.microsoft.com/office/drawing/2014/main" val="3059380723"/>
                  </a:ext>
                </a:extLst>
              </a:tr>
              <a:tr h="227023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u="none" strike="noStrike">
                          <a:effectLst/>
                        </a:rPr>
                        <a:t>B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20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700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100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extLst>
                  <a:ext uri="{0D108BD9-81ED-4DB2-BD59-A6C34878D82A}">
                    <a16:rowId xmlns:a16="http://schemas.microsoft.com/office/drawing/2014/main" val="3136352467"/>
                  </a:ext>
                </a:extLst>
              </a:tr>
              <a:tr h="227023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u="none" strike="noStrike">
                          <a:effectLst/>
                        </a:rPr>
                        <a:t>C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30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600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200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extLst>
                  <a:ext uri="{0D108BD9-81ED-4DB2-BD59-A6C34878D82A}">
                    <a16:rowId xmlns:a16="http://schemas.microsoft.com/office/drawing/2014/main" val="1623363156"/>
                  </a:ext>
                </a:extLst>
              </a:tr>
              <a:tr h="227023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u="none" strike="noStrike">
                          <a:effectLst/>
                        </a:rPr>
                        <a:t>D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40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500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300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extLst>
                  <a:ext uri="{0D108BD9-81ED-4DB2-BD59-A6C34878D82A}">
                    <a16:rowId xmlns:a16="http://schemas.microsoft.com/office/drawing/2014/main" val="2124871297"/>
                  </a:ext>
                </a:extLst>
              </a:tr>
              <a:tr h="227023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u="none" strike="noStrike">
                          <a:effectLst/>
                        </a:rPr>
                        <a:t>E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50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400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400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extLst>
                  <a:ext uri="{0D108BD9-81ED-4DB2-BD59-A6C34878D82A}">
                    <a16:rowId xmlns:a16="http://schemas.microsoft.com/office/drawing/2014/main" val="3135083855"/>
                  </a:ext>
                </a:extLst>
              </a:tr>
              <a:tr h="227023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u="none" strike="noStrike">
                          <a:effectLst/>
                        </a:rPr>
                        <a:t>F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60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300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500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extLst>
                  <a:ext uri="{0D108BD9-81ED-4DB2-BD59-A6C34878D82A}">
                    <a16:rowId xmlns:a16="http://schemas.microsoft.com/office/drawing/2014/main" val="1449259202"/>
                  </a:ext>
                </a:extLst>
              </a:tr>
              <a:tr h="227023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u="none" strike="noStrike">
                          <a:effectLst/>
                        </a:rPr>
                        <a:t>G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70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300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600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extLst>
                  <a:ext uri="{0D108BD9-81ED-4DB2-BD59-A6C34878D82A}">
                    <a16:rowId xmlns:a16="http://schemas.microsoft.com/office/drawing/2014/main" val="286091567"/>
                  </a:ext>
                </a:extLst>
              </a:tr>
              <a:tr h="227023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u="none" strike="noStrike">
                          <a:effectLst/>
                        </a:rPr>
                        <a:t>H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80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100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700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extLst>
                  <a:ext uri="{0D108BD9-81ED-4DB2-BD59-A6C34878D82A}">
                    <a16:rowId xmlns:a16="http://schemas.microsoft.com/office/drawing/2014/main" val="2397074402"/>
                  </a:ext>
                </a:extLst>
              </a:tr>
              <a:tr h="227023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u="none" strike="noStrike">
                          <a:effectLst/>
                        </a:rPr>
                        <a:t>I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90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>
                          <a:effectLst/>
                        </a:rPr>
                        <a:t>0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u="none" strike="noStrike" dirty="0">
                          <a:effectLst/>
                        </a:rPr>
                        <a:t>800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51" marR="11351" marT="11351" marB="0" anchor="b"/>
                </a:tc>
                <a:extLst>
                  <a:ext uri="{0D108BD9-81ED-4DB2-BD59-A6C34878D82A}">
                    <a16:rowId xmlns:a16="http://schemas.microsoft.com/office/drawing/2014/main" val="3199558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3234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34346-5335-4255-9563-1304BCC5D2A2}" type="slidenum">
              <a:rPr lang="it-IT" altLang="it-IT"/>
              <a:pPr/>
              <a:t>34</a:t>
            </a:fld>
            <a:endParaRPr lang="it-IT" altLang="it-IT"/>
          </a:p>
        </p:txBody>
      </p:sp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L’equilibrio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17298"/>
            <a:ext cx="3962400" cy="4267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400" dirty="0"/>
              <a:t>Cosa accade se i venditori e i compratori hanno di fronte un prezzo di 50</a:t>
            </a:r>
          </a:p>
          <a:p>
            <a:pPr lvl="1">
              <a:lnSpc>
                <a:spcPct val="90000"/>
              </a:lnSpc>
            </a:pPr>
            <a:r>
              <a:rPr lang="it-IT" altLang="it-IT" sz="1800" dirty="0"/>
              <a:t>La quantità domandata è 400</a:t>
            </a:r>
          </a:p>
          <a:p>
            <a:pPr lvl="1">
              <a:lnSpc>
                <a:spcPct val="90000"/>
              </a:lnSpc>
            </a:pPr>
            <a:r>
              <a:rPr lang="it-IT" altLang="it-IT" sz="1800" dirty="0"/>
              <a:t>La quantità offerta e 400</a:t>
            </a:r>
          </a:p>
          <a:p>
            <a:pPr lvl="1">
              <a:lnSpc>
                <a:spcPct val="90000"/>
              </a:lnSpc>
            </a:pPr>
            <a:r>
              <a:rPr lang="it-IT" altLang="it-IT" sz="1800" dirty="0"/>
              <a:t>Quantità domandata e offerta sono le stesse</a:t>
            </a:r>
          </a:p>
          <a:p>
            <a:pPr lvl="1">
              <a:lnSpc>
                <a:spcPct val="90000"/>
              </a:lnSpc>
            </a:pPr>
            <a:r>
              <a:rPr lang="it-IT" altLang="it-IT" sz="1800" dirty="0"/>
              <a:t>Questo è l’</a:t>
            </a:r>
            <a:r>
              <a:rPr lang="it-IT" altLang="it-IT" sz="1800" b="1" dirty="0"/>
              <a:t>equilibrio</a:t>
            </a:r>
          </a:p>
          <a:p>
            <a:pPr lvl="1">
              <a:lnSpc>
                <a:spcPct val="90000"/>
              </a:lnSpc>
            </a:pPr>
            <a:r>
              <a:rPr lang="it-IT" altLang="it-IT" sz="1800" dirty="0"/>
              <a:t>L’equilibrio permane finché non cambiano i fattori determinanti l’offerta e la domanda</a:t>
            </a:r>
          </a:p>
          <a:p>
            <a:pPr lvl="1">
              <a:lnSpc>
                <a:spcPct val="90000"/>
              </a:lnSpc>
            </a:pPr>
            <a:r>
              <a:rPr lang="it-IT" altLang="it-IT" sz="1800" dirty="0"/>
              <a:t>Questo prezzo è l’unico al quale la quantità domandata e offerta sono uguali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E6AD7DB2-BF9D-4CD5-92DD-1C0B0DB1B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4591B38F-ED47-4EBE-A074-C3DFF1860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997807"/>
              </p:ext>
            </p:extLst>
          </p:nvPr>
        </p:nvGraphicFramePr>
        <p:xfrm>
          <a:off x="4648199" y="1817298"/>
          <a:ext cx="4074772" cy="31741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4442">
                  <a:extLst>
                    <a:ext uri="{9D8B030D-6E8A-4147-A177-3AD203B41FA5}">
                      <a16:colId xmlns:a16="http://schemas.microsoft.com/office/drawing/2014/main" val="295543599"/>
                    </a:ext>
                  </a:extLst>
                </a:gridCol>
                <a:gridCol w="754442">
                  <a:extLst>
                    <a:ext uri="{9D8B030D-6E8A-4147-A177-3AD203B41FA5}">
                      <a16:colId xmlns:a16="http://schemas.microsoft.com/office/drawing/2014/main" val="3080159571"/>
                    </a:ext>
                  </a:extLst>
                </a:gridCol>
                <a:gridCol w="1402790">
                  <a:extLst>
                    <a:ext uri="{9D8B030D-6E8A-4147-A177-3AD203B41FA5}">
                      <a16:colId xmlns:a16="http://schemas.microsoft.com/office/drawing/2014/main" val="2200867937"/>
                    </a:ext>
                  </a:extLst>
                </a:gridCol>
                <a:gridCol w="1163098">
                  <a:extLst>
                    <a:ext uri="{9D8B030D-6E8A-4147-A177-3AD203B41FA5}">
                      <a16:colId xmlns:a16="http://schemas.microsoft.com/office/drawing/2014/main" val="3609580114"/>
                    </a:ext>
                  </a:extLst>
                </a:gridCol>
              </a:tblGrid>
              <a:tr h="797897"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Prezzo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Quantità domandata del bene x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Quantità offerta del bene x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86533026"/>
                  </a:ext>
                </a:extLst>
              </a:tr>
              <a:tr h="26402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800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57307458"/>
                  </a:ext>
                </a:extLst>
              </a:tr>
              <a:tr h="26402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B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700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4008012"/>
                  </a:ext>
                </a:extLst>
              </a:tr>
              <a:tr h="26402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C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8085303"/>
                  </a:ext>
                </a:extLst>
              </a:tr>
              <a:tr h="26402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D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09221846"/>
                  </a:ext>
                </a:extLst>
              </a:tr>
              <a:tr h="26402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E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50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400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400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45161955"/>
                  </a:ext>
                </a:extLst>
              </a:tr>
              <a:tr h="26402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F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3268183"/>
                  </a:ext>
                </a:extLst>
              </a:tr>
              <a:tr h="26402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G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70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2740206"/>
                  </a:ext>
                </a:extLst>
              </a:tr>
              <a:tr h="26402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H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80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700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29223277"/>
                  </a:ext>
                </a:extLst>
              </a:tr>
              <a:tr h="26402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90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800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937944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4161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9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9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9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9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3" grpId="0" build="p" bldLvl="2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8E3D2-2100-4669-AFB1-2FB26E9FCAB6}" type="slidenum">
              <a:rPr lang="it-IT" altLang="it-IT"/>
              <a:pPr/>
              <a:t>35</a:t>
            </a:fld>
            <a:endParaRPr lang="it-IT" altLang="it-IT"/>
          </a:p>
        </p:txBody>
      </p:sp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Le curve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3581400" cy="4114800"/>
          </a:xfrm>
        </p:spPr>
        <p:txBody>
          <a:bodyPr/>
          <a:lstStyle/>
          <a:p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Combinando le curve di domanda e offerta in un grafico si ha il grafico del mercato</a:t>
            </a:r>
          </a:p>
          <a:p>
            <a:pPr lvl="1"/>
            <a:r>
              <a:rPr lang="it-IT" altLang="it-IT" sz="2000">
                <a:solidFill>
                  <a:srgbClr val="000000"/>
                </a:solidFill>
                <a:latin typeface="Verdana" panose="020B0604030504040204" pitchFamily="34" charset="0"/>
              </a:rPr>
              <a:t>La pendenza negativa indica la legge di domanda</a:t>
            </a:r>
          </a:p>
          <a:p>
            <a:pPr lvl="1"/>
            <a:r>
              <a:rPr lang="it-IT" altLang="it-IT" sz="2000">
                <a:solidFill>
                  <a:srgbClr val="000000"/>
                </a:solidFill>
                <a:latin typeface="Verdana" panose="020B0604030504040204" pitchFamily="34" charset="0"/>
              </a:rPr>
              <a:t>La pendenza positiva indica la legge di offerta</a:t>
            </a:r>
          </a:p>
        </p:txBody>
      </p:sp>
      <p:pic>
        <p:nvPicPr>
          <p:cNvPr id="190468" name="Picture 4" descr="MkEq31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905000"/>
            <a:ext cx="4038600" cy="388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B795D554-CE90-47EA-940A-E11535F2F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DEF03E86-DCE3-4DBD-A8AB-8F3767291341}"/>
              </a:ext>
            </a:extLst>
          </p:cNvPr>
          <p:cNvCxnSpPr/>
          <p:nvPr/>
        </p:nvCxnSpPr>
        <p:spPr>
          <a:xfrm flipH="1">
            <a:off x="5276675" y="3582099"/>
            <a:ext cx="1374215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DFDE0FBE-EB97-44DD-9E86-6D788905E2A4}"/>
              </a:ext>
            </a:extLst>
          </p:cNvPr>
          <p:cNvCxnSpPr/>
          <p:nvPr/>
        </p:nvCxnSpPr>
        <p:spPr>
          <a:xfrm>
            <a:off x="6634112" y="3582099"/>
            <a:ext cx="0" cy="1350628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1067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7" grpId="0" build="p" bldLvl="2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E9C63-59FC-4BC0-8928-DA2E29AE2A75}" type="slidenum">
              <a:rPr lang="it-IT" altLang="it-IT"/>
              <a:pPr/>
              <a:t>36</a:t>
            </a:fld>
            <a:endParaRPr lang="it-IT" altLang="it-IT"/>
          </a:p>
        </p:txBody>
      </p:sp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Equazioni di domanda e offerta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sz="2800" i="1"/>
              <a:t>Q</a:t>
            </a:r>
            <a:r>
              <a:rPr lang="it-IT" altLang="it-IT" sz="2800" i="1" baseline="30000"/>
              <a:t>d</a:t>
            </a:r>
            <a:r>
              <a:rPr lang="it-IT" altLang="it-IT" sz="2800" i="1"/>
              <a:t>=0</a:t>
            </a:r>
            <a:r>
              <a:rPr lang="it-IT" altLang="it-IT" sz="2800"/>
              <a:t> </a:t>
            </a:r>
            <a:r>
              <a:rPr lang="it-IT" altLang="it-IT" sz="2800">
                <a:sym typeface="Symbol" panose="05050102010706020507" pitchFamily="18" charset="2"/>
              </a:rPr>
              <a:t></a:t>
            </a:r>
            <a:r>
              <a:rPr lang="it-IT" altLang="it-IT" sz="2800" i="1">
                <a:sym typeface="Symbol" panose="05050102010706020507" pitchFamily="18" charset="2"/>
              </a:rPr>
              <a:t>p</a:t>
            </a:r>
            <a:r>
              <a:rPr lang="it-IT" altLang="it-IT" sz="2800">
                <a:sym typeface="Symbol" panose="05050102010706020507" pitchFamily="18" charset="2"/>
              </a:rPr>
              <a:t>=90</a:t>
            </a:r>
          </a:p>
          <a:p>
            <a:r>
              <a:rPr lang="it-IT" altLang="it-IT" sz="2800">
                <a:sym typeface="Symbol" panose="05050102010706020507" pitchFamily="18" charset="2"/>
              </a:rPr>
              <a:t> </a:t>
            </a:r>
            <a:r>
              <a:rPr lang="it-IT" altLang="it-IT" sz="2800">
                <a:latin typeface="Symbol" panose="05050102010706020507" pitchFamily="18" charset="2"/>
                <a:sym typeface="Symbol" panose="05050102010706020507" pitchFamily="18" charset="2"/>
              </a:rPr>
              <a:t>D</a:t>
            </a:r>
            <a:r>
              <a:rPr lang="it-IT" altLang="it-IT" sz="2800" i="1">
                <a:sym typeface="Symbol" panose="05050102010706020507" pitchFamily="18" charset="2"/>
              </a:rPr>
              <a:t>p/</a:t>
            </a:r>
            <a:r>
              <a:rPr lang="it-IT" altLang="it-IT" sz="2800">
                <a:latin typeface="Symbol" panose="05050102010706020507" pitchFamily="18" charset="2"/>
                <a:sym typeface="Symbol" panose="05050102010706020507" pitchFamily="18" charset="2"/>
              </a:rPr>
              <a:t>D</a:t>
            </a:r>
            <a:r>
              <a:rPr lang="it-IT" altLang="it-IT" sz="2800" i="1">
                <a:sym typeface="Symbol" panose="05050102010706020507" pitchFamily="18" charset="2"/>
              </a:rPr>
              <a:t>Q</a:t>
            </a:r>
            <a:r>
              <a:rPr lang="it-IT" altLang="it-IT" sz="2800" i="1" baseline="30000">
                <a:sym typeface="Symbol" panose="05050102010706020507" pitchFamily="18" charset="2"/>
              </a:rPr>
              <a:t>d</a:t>
            </a:r>
            <a:r>
              <a:rPr lang="it-IT" altLang="it-IT" sz="2800">
                <a:sym typeface="Symbol" panose="05050102010706020507" pitchFamily="18" charset="2"/>
              </a:rPr>
              <a:t>=1/10</a:t>
            </a:r>
          </a:p>
          <a:p>
            <a:r>
              <a:rPr lang="it-IT" altLang="it-IT" sz="2800" i="1">
                <a:sym typeface="Symbol" panose="05050102010706020507" pitchFamily="18" charset="2"/>
              </a:rPr>
              <a:t>p</a:t>
            </a:r>
            <a:r>
              <a:rPr lang="it-IT" altLang="it-IT" sz="2800">
                <a:sym typeface="Symbol" panose="05050102010706020507" pitchFamily="18" charset="2"/>
              </a:rPr>
              <a:t>=90-1/10</a:t>
            </a:r>
            <a:r>
              <a:rPr lang="it-IT" altLang="it-IT" sz="2800" i="1">
                <a:sym typeface="Symbol" panose="05050102010706020507" pitchFamily="18" charset="2"/>
              </a:rPr>
              <a:t>Q</a:t>
            </a:r>
            <a:r>
              <a:rPr lang="it-IT" altLang="it-IT" sz="2800" i="1" baseline="30000">
                <a:sym typeface="Symbol" panose="05050102010706020507" pitchFamily="18" charset="2"/>
              </a:rPr>
              <a:t>d</a:t>
            </a:r>
            <a:endParaRPr lang="it-IT" altLang="it-IT" sz="2800" i="1">
              <a:sym typeface="Symbol" panose="05050102010706020507" pitchFamily="18" charset="2"/>
            </a:endParaRPr>
          </a:p>
          <a:p>
            <a:r>
              <a:rPr lang="it-IT" altLang="it-IT" sz="2800" i="1">
                <a:sym typeface="Symbol" panose="05050102010706020507" pitchFamily="18" charset="2"/>
              </a:rPr>
              <a:t>Q</a:t>
            </a:r>
            <a:r>
              <a:rPr lang="it-IT" altLang="it-IT" sz="2800" i="1" baseline="30000">
                <a:sym typeface="Symbol" panose="05050102010706020507" pitchFamily="18" charset="2"/>
              </a:rPr>
              <a:t>d</a:t>
            </a:r>
            <a:r>
              <a:rPr lang="it-IT" altLang="it-IT" sz="2800" i="1">
                <a:sym typeface="Symbol" panose="05050102010706020507" pitchFamily="18" charset="2"/>
              </a:rPr>
              <a:t>=</a:t>
            </a:r>
            <a:r>
              <a:rPr lang="it-IT" altLang="it-IT" sz="2800">
                <a:sym typeface="Symbol" panose="05050102010706020507" pitchFamily="18" charset="2"/>
              </a:rPr>
              <a:t>900-10</a:t>
            </a:r>
            <a:r>
              <a:rPr lang="it-IT" altLang="it-IT" sz="2800" i="1">
                <a:sym typeface="Symbol" panose="05050102010706020507" pitchFamily="18" charset="2"/>
              </a:rPr>
              <a:t>p</a:t>
            </a:r>
          </a:p>
          <a:p>
            <a:r>
              <a:rPr lang="it-IT" altLang="it-IT" sz="2800" i="1">
                <a:sym typeface="Symbol" panose="05050102010706020507" pitchFamily="18" charset="2"/>
              </a:rPr>
              <a:t>Q</a:t>
            </a:r>
            <a:r>
              <a:rPr lang="it-IT" altLang="it-IT" sz="2800" i="1" baseline="30000">
                <a:sym typeface="Symbol" panose="05050102010706020507" pitchFamily="18" charset="2"/>
              </a:rPr>
              <a:t>s</a:t>
            </a:r>
            <a:r>
              <a:rPr lang="it-IT" altLang="it-IT" sz="2800">
                <a:sym typeface="Symbol" panose="05050102010706020507" pitchFamily="18" charset="2"/>
              </a:rPr>
              <a:t>=0 </a:t>
            </a:r>
            <a:r>
              <a:rPr lang="it-IT" altLang="it-IT" sz="2800" i="1">
                <a:sym typeface="Symbol" panose="05050102010706020507" pitchFamily="18" charset="2"/>
              </a:rPr>
              <a:t>p</a:t>
            </a:r>
            <a:r>
              <a:rPr lang="it-IT" altLang="it-IT" sz="2800">
                <a:sym typeface="Symbol" panose="05050102010706020507" pitchFamily="18" charset="2"/>
              </a:rPr>
              <a:t>=10</a:t>
            </a:r>
          </a:p>
          <a:p>
            <a:r>
              <a:rPr lang="it-IT" altLang="it-IT" sz="2800">
                <a:sym typeface="Symbol" panose="05050102010706020507" pitchFamily="18" charset="2"/>
              </a:rPr>
              <a:t> </a:t>
            </a:r>
            <a:r>
              <a:rPr lang="it-IT" altLang="it-IT" sz="2800">
                <a:latin typeface="Symbol" panose="05050102010706020507" pitchFamily="18" charset="2"/>
                <a:sym typeface="Symbol" panose="05050102010706020507" pitchFamily="18" charset="2"/>
              </a:rPr>
              <a:t>D</a:t>
            </a:r>
            <a:r>
              <a:rPr lang="it-IT" altLang="it-IT" sz="2800" i="1">
                <a:sym typeface="Symbol" panose="05050102010706020507" pitchFamily="18" charset="2"/>
              </a:rPr>
              <a:t>p/</a:t>
            </a:r>
            <a:r>
              <a:rPr lang="it-IT" altLang="it-IT" sz="2800">
                <a:latin typeface="Symbol" panose="05050102010706020507" pitchFamily="18" charset="2"/>
                <a:sym typeface="Symbol" panose="05050102010706020507" pitchFamily="18" charset="2"/>
              </a:rPr>
              <a:t>D</a:t>
            </a:r>
            <a:r>
              <a:rPr lang="it-IT" altLang="it-IT" sz="2800" i="1">
                <a:sym typeface="Symbol" panose="05050102010706020507" pitchFamily="18" charset="2"/>
              </a:rPr>
              <a:t>Q</a:t>
            </a:r>
            <a:r>
              <a:rPr lang="it-IT" altLang="it-IT" sz="2800" i="1" baseline="30000">
                <a:sym typeface="Symbol" panose="05050102010706020507" pitchFamily="18" charset="2"/>
              </a:rPr>
              <a:t>s</a:t>
            </a:r>
            <a:r>
              <a:rPr lang="it-IT" altLang="it-IT" sz="2800">
                <a:sym typeface="Symbol" panose="05050102010706020507" pitchFamily="18" charset="2"/>
              </a:rPr>
              <a:t>=1/10</a:t>
            </a:r>
          </a:p>
          <a:p>
            <a:r>
              <a:rPr lang="it-IT" altLang="it-IT" sz="2800" i="1">
                <a:sym typeface="Symbol" panose="05050102010706020507" pitchFamily="18" charset="2"/>
              </a:rPr>
              <a:t>p</a:t>
            </a:r>
            <a:r>
              <a:rPr lang="it-IT" altLang="it-IT" sz="2800">
                <a:sym typeface="Symbol" panose="05050102010706020507" pitchFamily="18" charset="2"/>
              </a:rPr>
              <a:t>=10+1/10</a:t>
            </a:r>
            <a:r>
              <a:rPr lang="it-IT" altLang="it-IT" sz="2800" i="1">
                <a:sym typeface="Symbol" panose="05050102010706020507" pitchFamily="18" charset="2"/>
              </a:rPr>
              <a:t>Q</a:t>
            </a:r>
            <a:r>
              <a:rPr lang="it-IT" altLang="it-IT" sz="2800" i="1" baseline="30000">
                <a:sym typeface="Symbol" panose="05050102010706020507" pitchFamily="18" charset="2"/>
              </a:rPr>
              <a:t>s</a:t>
            </a:r>
            <a:endParaRPr lang="it-IT" altLang="it-IT" sz="2800" i="1">
              <a:sym typeface="Symbol" panose="05050102010706020507" pitchFamily="18" charset="2"/>
            </a:endParaRPr>
          </a:p>
          <a:p>
            <a:r>
              <a:rPr lang="it-IT" altLang="it-IT" sz="2800" i="1">
                <a:sym typeface="Symbol" panose="05050102010706020507" pitchFamily="18" charset="2"/>
              </a:rPr>
              <a:t>Q</a:t>
            </a:r>
            <a:r>
              <a:rPr lang="it-IT" altLang="it-IT" sz="2800" i="1" baseline="30000">
                <a:sym typeface="Symbol" panose="05050102010706020507" pitchFamily="18" charset="2"/>
              </a:rPr>
              <a:t>s</a:t>
            </a:r>
            <a:r>
              <a:rPr lang="it-IT" altLang="it-IT" sz="2800">
                <a:sym typeface="Symbol" panose="05050102010706020507" pitchFamily="18" charset="2"/>
              </a:rPr>
              <a:t>=-100+10</a:t>
            </a:r>
            <a:r>
              <a:rPr lang="it-IT" altLang="it-IT" sz="2800" i="1">
                <a:sym typeface="Symbol" panose="05050102010706020507" pitchFamily="18" charset="2"/>
              </a:rPr>
              <a:t>p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76A7B43F-21F9-4D2F-BDBA-8AEE9E8A2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52163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8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8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8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8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8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8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9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64EE-F2AA-4616-BB2A-5DCE909EF362}" type="slidenum">
              <a:rPr lang="it-IT" altLang="it-IT"/>
              <a:pPr/>
              <a:t>37</a:t>
            </a:fld>
            <a:endParaRPr lang="it-IT" altLang="it-IT"/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L’equilibrio tra le curve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39624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Questo grafico mostra l’equilibrio della domanda e dell’offerta. </a:t>
            </a:r>
          </a:p>
          <a:p>
            <a:pPr>
              <a:lnSpc>
                <a:spcPct val="90000"/>
              </a:lnSpc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L’equilibrio si ha nel punto in cui la curva di domanda incrocia la curva di offerta. </a:t>
            </a:r>
          </a:p>
          <a:p>
            <a:pPr>
              <a:lnSpc>
                <a:spcPct val="90000"/>
              </a:lnSpc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In questo punto il prezzo è 50 e le quantità domandata e offerta sono 400.</a:t>
            </a:r>
            <a:r>
              <a:rPr lang="it-IT" altLang="it-IT" sz="280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endParaRPr lang="it-IT" altLang="it-IT" sz="2800"/>
          </a:p>
        </p:txBody>
      </p:sp>
      <p:pic>
        <p:nvPicPr>
          <p:cNvPr id="191492" name="Picture 4" descr="MkEq32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981200"/>
            <a:ext cx="3886200" cy="373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D174A9D6-2810-470D-A68F-DDD2824CA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77579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1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3CAF-D4E3-4C11-8370-B8E8321BAFB6}" type="slidenum">
              <a:rPr lang="it-IT" altLang="it-IT"/>
              <a:pPr/>
              <a:t>38</a:t>
            </a:fld>
            <a:endParaRPr lang="it-IT" altLang="it-IT"/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Soluzione algebrica del modello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i="1"/>
              <a:t>Q</a:t>
            </a:r>
            <a:r>
              <a:rPr lang="it-IT" altLang="it-IT" i="1" baseline="30000"/>
              <a:t>d</a:t>
            </a:r>
            <a:r>
              <a:rPr lang="it-IT" altLang="it-IT" i="1"/>
              <a:t>=</a:t>
            </a:r>
            <a:r>
              <a:rPr lang="it-IT" altLang="it-IT"/>
              <a:t>900-10</a:t>
            </a:r>
            <a:r>
              <a:rPr lang="it-IT" altLang="it-IT" i="1"/>
              <a:t>p</a:t>
            </a:r>
          </a:p>
          <a:p>
            <a:r>
              <a:rPr lang="it-IT" altLang="it-IT" i="1"/>
              <a:t>Q</a:t>
            </a:r>
            <a:r>
              <a:rPr lang="it-IT" altLang="it-IT" i="1" baseline="30000"/>
              <a:t>s</a:t>
            </a:r>
            <a:r>
              <a:rPr lang="it-IT" altLang="it-IT"/>
              <a:t>=-100+10</a:t>
            </a:r>
            <a:r>
              <a:rPr lang="it-IT" altLang="it-IT" i="1"/>
              <a:t>p</a:t>
            </a:r>
            <a:endParaRPr lang="it-IT" altLang="it-IT"/>
          </a:p>
          <a:p>
            <a:r>
              <a:rPr lang="it-IT" altLang="it-IT" i="1"/>
              <a:t>Q</a:t>
            </a:r>
            <a:r>
              <a:rPr lang="it-IT" altLang="it-IT" i="1" baseline="30000"/>
              <a:t>d</a:t>
            </a:r>
            <a:r>
              <a:rPr lang="it-IT" altLang="it-IT" i="1"/>
              <a:t>=Q</a:t>
            </a:r>
            <a:r>
              <a:rPr lang="it-IT" altLang="it-IT" i="1" baseline="30000"/>
              <a:t>s</a:t>
            </a:r>
          </a:p>
          <a:p>
            <a:r>
              <a:rPr lang="it-IT" altLang="it-IT"/>
              <a:t>900-10</a:t>
            </a:r>
            <a:r>
              <a:rPr lang="it-IT" altLang="it-IT" i="1"/>
              <a:t>p </a:t>
            </a:r>
            <a:r>
              <a:rPr lang="it-IT" altLang="it-IT"/>
              <a:t>=</a:t>
            </a:r>
            <a:r>
              <a:rPr lang="it-IT" altLang="it-IT" i="1"/>
              <a:t> -</a:t>
            </a:r>
            <a:r>
              <a:rPr lang="it-IT" altLang="it-IT"/>
              <a:t>100+10</a:t>
            </a:r>
            <a:r>
              <a:rPr lang="it-IT" altLang="it-IT" i="1"/>
              <a:t>p</a:t>
            </a:r>
          </a:p>
          <a:p>
            <a:r>
              <a:rPr lang="it-IT" altLang="it-IT"/>
              <a:t>1000=20</a:t>
            </a:r>
            <a:r>
              <a:rPr lang="it-IT" altLang="it-IT" i="1"/>
              <a:t>p</a:t>
            </a:r>
            <a:endParaRPr lang="it-IT" altLang="it-IT"/>
          </a:p>
          <a:p>
            <a:r>
              <a:rPr lang="it-IT" altLang="it-IT" i="1"/>
              <a:t>p=</a:t>
            </a:r>
            <a:r>
              <a:rPr lang="it-IT" altLang="it-IT"/>
              <a:t>50</a:t>
            </a:r>
          </a:p>
          <a:p>
            <a:r>
              <a:rPr lang="it-IT" altLang="it-IT" i="1"/>
              <a:t>Q</a:t>
            </a:r>
            <a:r>
              <a:rPr lang="it-IT" altLang="it-IT" i="1" baseline="30000"/>
              <a:t>d</a:t>
            </a:r>
            <a:r>
              <a:rPr lang="it-IT" altLang="it-IT" i="1"/>
              <a:t>=Q</a:t>
            </a:r>
            <a:r>
              <a:rPr lang="it-IT" altLang="it-IT" i="1" baseline="30000"/>
              <a:t>s</a:t>
            </a:r>
            <a:r>
              <a:rPr lang="it-IT" altLang="it-IT"/>
              <a:t>=400</a:t>
            </a:r>
            <a:endParaRPr lang="it-IT" altLang="it-IT" i="1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5A1A29F9-8581-4F73-A10F-7DD6D551A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86156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9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9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9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9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A65F-9744-42A7-854B-D51317C6CF79}" type="slidenum">
              <a:rPr lang="it-IT" altLang="it-IT"/>
              <a:pPr/>
              <a:t>39</a:t>
            </a:fld>
            <a:endParaRPr lang="it-IT" altLang="it-IT"/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Auto-correzione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800">
                <a:solidFill>
                  <a:srgbClr val="000000"/>
                </a:solidFill>
                <a:latin typeface="Verdana" panose="020B0604030504040204" pitchFamily="34" charset="0"/>
              </a:rPr>
              <a:t>Nei mercati è insito un meccanismo di auto-correzione: </a:t>
            </a:r>
          </a:p>
          <a:p>
            <a:pPr>
              <a:lnSpc>
                <a:spcPct val="90000"/>
              </a:lnSpc>
            </a:pPr>
            <a:r>
              <a:rPr lang="it-IT" altLang="it-IT" sz="2800">
                <a:solidFill>
                  <a:srgbClr val="000000"/>
                </a:solidFill>
                <a:latin typeface="Verdana" panose="020B0604030504040204" pitchFamily="34" charset="0"/>
              </a:rPr>
              <a:t>Se il mercato è in equilibrio, rimane lì</a:t>
            </a:r>
          </a:p>
          <a:p>
            <a:pPr>
              <a:lnSpc>
                <a:spcPct val="90000"/>
              </a:lnSpc>
            </a:pPr>
            <a:r>
              <a:rPr lang="it-IT" altLang="it-IT" sz="2800">
                <a:solidFill>
                  <a:srgbClr val="000000"/>
                </a:solidFill>
                <a:latin typeface="Verdana" panose="020B0604030504040204" pitchFamily="34" charset="0"/>
              </a:rPr>
              <a:t>Se il mercato non è in equilibrio si muove verso l’equilibrio. </a:t>
            </a:r>
          </a:p>
          <a:p>
            <a:pPr lvl="1">
              <a:lnSpc>
                <a:spcPct val="90000"/>
              </a:lnSpc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Sotto l’equilibrio c’è eccesso di domanda.</a:t>
            </a:r>
          </a:p>
          <a:p>
            <a:pPr lvl="1">
              <a:lnSpc>
                <a:spcPct val="90000"/>
              </a:lnSpc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Sopra l’equilibrio c’è eccesso di offerta.</a:t>
            </a:r>
          </a:p>
          <a:p>
            <a:pPr lvl="1">
              <a:lnSpc>
                <a:spcPct val="90000"/>
              </a:lnSpc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Creando eccesso di offerta o di domanda, i prezzi non di equilibrio tendono a variare verso il prezzo di equilibrio.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4FA5D2DF-BDDF-401B-9B6F-43AF158CA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67434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2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2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5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D1F6-D4C4-46C6-B8A1-EE0E01C61ADF}" type="slidenum">
              <a:rPr lang="it-IT" altLang="it-IT"/>
              <a:pPr/>
              <a:t>4</a:t>
            </a:fld>
            <a:endParaRPr lang="it-IT" altLang="it-IT"/>
          </a:p>
        </p:txBody>
      </p:sp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La legge della domanda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dirty="0"/>
              <a:t>La legge della domanda dice che quando il prezzo di un bene aumenta la domanda diminuisce e viceversa</a:t>
            </a:r>
          </a:p>
          <a:p>
            <a:pPr lvl="1">
              <a:lnSpc>
                <a:spcPct val="90000"/>
              </a:lnSpc>
            </a:pPr>
            <a:r>
              <a:rPr lang="it-IT" altLang="it-IT" dirty="0"/>
              <a:t>Tuttavia altri fattori influenzano il consumo (il reddito, i gusti e i prezzi degli altri beni)</a:t>
            </a:r>
          </a:p>
          <a:p>
            <a:pPr>
              <a:lnSpc>
                <a:spcPct val="90000"/>
              </a:lnSpc>
            </a:pPr>
            <a:r>
              <a:rPr lang="it-IT" altLang="it-IT" dirty="0"/>
              <a:t>La legge della domanda può essere riformulata: </a:t>
            </a:r>
            <a:r>
              <a:rPr lang="it-IT" altLang="it-IT" i="1" dirty="0"/>
              <a:t>Tutte le altre cose rimanendo le stesse, </a:t>
            </a:r>
            <a:r>
              <a:rPr lang="it-IT" altLang="it-IT" dirty="0"/>
              <a:t>quando il prezzo cresce diminuisce la domanda e viceversa.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59192AC6-7CDE-43AB-B06F-EDA43B2F5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082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5" grpId="0" build="p" bldLvl="3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790DA-6E3A-4152-9840-68DD09CF6D42}" type="slidenum">
              <a:rPr lang="it-IT" altLang="it-IT"/>
              <a:pPr/>
              <a:t>40</a:t>
            </a:fld>
            <a:endParaRPr lang="it-IT" altLang="it-IT"/>
          </a:p>
        </p:txBody>
      </p:sp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Eccesso di domanda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4343400" cy="4648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Un eccesso di domanda si verifica quando la quantità domandata è più alta della quantità offerta al prezzo corrente di mercato</a:t>
            </a:r>
            <a:r>
              <a:rPr lang="it-IT" altLang="it-IT" sz="2800" dirty="0">
                <a:solidFill>
                  <a:srgbClr val="000000"/>
                </a:solidFill>
                <a:latin typeface="Verdana" panose="020B0604030504040204" pitchFamily="34" charset="0"/>
              </a:rPr>
              <a:t>. </a:t>
            </a:r>
          </a:p>
          <a:p>
            <a:pPr lvl="1">
              <a:lnSpc>
                <a:spcPct val="90000"/>
              </a:lnSpc>
            </a:pPr>
            <a:r>
              <a:rPr lang="it-IT" altLang="it-IT" sz="2000" dirty="0">
                <a:solidFill>
                  <a:srgbClr val="000000"/>
                </a:solidFill>
                <a:latin typeface="Verdana" panose="020B0604030504040204" pitchFamily="34" charset="0"/>
              </a:rPr>
              <a:t>In questo caso il prezzo di mercato è 30.</a:t>
            </a:r>
          </a:p>
          <a:p>
            <a:pPr lvl="1">
              <a:lnSpc>
                <a:spcPct val="90000"/>
              </a:lnSpc>
            </a:pPr>
            <a:r>
              <a:rPr lang="it-IT" altLang="it-IT" sz="2000" dirty="0">
                <a:solidFill>
                  <a:srgbClr val="000000"/>
                </a:solidFill>
                <a:latin typeface="Verdana" panose="020B0604030504040204" pitchFamily="34" charset="0"/>
              </a:rPr>
              <a:t>La quantità offerta è 200 e quella domandata è 600. C’è una carenza di 400 unità. </a:t>
            </a:r>
          </a:p>
          <a:p>
            <a:pPr lvl="1">
              <a:lnSpc>
                <a:spcPct val="90000"/>
              </a:lnSpc>
            </a:pPr>
            <a:r>
              <a:rPr lang="it-IT" altLang="it-IT" sz="2000" dirty="0">
                <a:solidFill>
                  <a:srgbClr val="000000"/>
                </a:solidFill>
                <a:latin typeface="Verdana" panose="020B0604030504040204" pitchFamily="34" charset="0"/>
              </a:rPr>
              <a:t>La carenza di beni fa crescere il prezzo fino al livello di equilibrio di 50</a:t>
            </a:r>
            <a:endParaRPr lang="it-IT" altLang="it-IT" sz="2000" dirty="0"/>
          </a:p>
        </p:txBody>
      </p:sp>
      <p:pic>
        <p:nvPicPr>
          <p:cNvPr id="193540" name="Picture 4" descr="MkEq42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133600"/>
            <a:ext cx="3810000" cy="366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F69C864F-EFAD-4CF3-8110-FB1A9A5D8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60478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3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3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3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3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9" grpId="0" build="p" bldLvl="2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29919-9E79-4233-B0B1-6E4954E7C70B}" type="slidenum">
              <a:rPr lang="it-IT" altLang="it-IT"/>
              <a:pPr/>
              <a:t>41</a:t>
            </a:fld>
            <a:endParaRPr lang="it-IT" altLang="it-IT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Eccesso di offerta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4191000" cy="4114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Un eccesso di offerta si verifica se la quantità domandata è minore della quantità offerta al prezzo corrente.</a:t>
            </a:r>
            <a:r>
              <a:rPr lang="it-IT" altLang="it-IT" sz="280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it-IT" altLang="it-IT" sz="2000" dirty="0">
                <a:solidFill>
                  <a:srgbClr val="000000"/>
                </a:solidFill>
                <a:latin typeface="Verdana" panose="020B0604030504040204" pitchFamily="34" charset="0"/>
              </a:rPr>
              <a:t>Un eccesso di offerta si verifica al prezzo di 70.</a:t>
            </a:r>
          </a:p>
          <a:p>
            <a:pPr lvl="1">
              <a:lnSpc>
                <a:spcPct val="90000"/>
              </a:lnSpc>
            </a:pPr>
            <a:r>
              <a:rPr lang="it-IT" altLang="it-IT" sz="2000" dirty="0">
                <a:solidFill>
                  <a:srgbClr val="000000"/>
                </a:solidFill>
                <a:latin typeface="Verdana" panose="020B0604030504040204" pitchFamily="34" charset="0"/>
              </a:rPr>
              <a:t>La quantità domandata è di 200 e quella offerta di 600, con un surplus invenduto di 400 unità. </a:t>
            </a:r>
          </a:p>
          <a:p>
            <a:pPr lvl="1">
              <a:lnSpc>
                <a:spcPct val="90000"/>
              </a:lnSpc>
            </a:pPr>
            <a:r>
              <a:rPr lang="it-IT" altLang="it-IT" sz="2000" dirty="0">
                <a:solidFill>
                  <a:srgbClr val="000000"/>
                </a:solidFill>
                <a:latin typeface="Verdana" panose="020B0604030504040204" pitchFamily="34" charset="0"/>
              </a:rPr>
              <a:t>Il surplus fa diminuire il prezzo fino al livello di equilibrio di 50.</a:t>
            </a:r>
            <a:endParaRPr lang="it-IT" altLang="it-IT" sz="2000" dirty="0"/>
          </a:p>
        </p:txBody>
      </p:sp>
      <p:pic>
        <p:nvPicPr>
          <p:cNvPr id="194564" name="Picture 4" descr="MkEq4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905000"/>
            <a:ext cx="3886200" cy="373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E91E8373-6D99-4529-B8DF-F5D869E8F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6255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3" grpId="0" build="p" bldLvl="2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EA396-B71C-4801-A5FD-097A8CFC985A}" type="slidenum">
              <a:rPr lang="it-IT" altLang="it-IT"/>
              <a:pPr/>
              <a:t>42</a:t>
            </a:fld>
            <a:endParaRPr lang="it-IT" altLang="it-IT"/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Cosa, come e per chi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sz="2800"/>
              <a:t>Il meccanismo di mercato:</a:t>
            </a:r>
          </a:p>
          <a:p>
            <a:pPr lvl="1"/>
            <a:r>
              <a:rPr lang="it-IT" altLang="it-IT" sz="2000"/>
              <a:t>Cosa: la ricerca del profitto da parte delle imprese porta a rispondere alla domanda “cosa” produrre. Se c’è eccesso di domanda la produzione aumenta e viceversa.</a:t>
            </a:r>
          </a:p>
          <a:p>
            <a:pPr lvl="1"/>
            <a:r>
              <a:rPr lang="it-IT" altLang="it-IT" sz="2000"/>
              <a:t>Come: stesso meccanismo - se c’è eccesso di domanda di lavoro e i salari salgono, le imprese utilizzeranno tecnologie che usano più capitale e meno lavoro</a:t>
            </a:r>
          </a:p>
          <a:p>
            <a:pPr lvl="1"/>
            <a:r>
              <a:rPr lang="it-IT" altLang="it-IT" sz="2000"/>
              <a:t>Per chi: dipende dalla domanda e dall’offerta dei fattori di produzione. Se si possiede un fattore con un alto prezzo si avrà un alto reddito e si comanderà un alto consumo e viceversa.</a:t>
            </a:r>
          </a:p>
          <a:p>
            <a:pPr lvl="2"/>
            <a:r>
              <a:rPr lang="it-IT" altLang="it-IT" sz="1800"/>
              <a:t>Questo meccanismo non sempre è equo, né democratico (non rispetta il principio “one man one vote”)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B3C42DC1-B09C-406D-9101-EE2D8B88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713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7" grpId="0" build="p" bldLvl="3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28026-E9BA-462C-A60F-B28892D70C9C}" type="slidenum">
              <a:rPr lang="it-IT" altLang="it-IT"/>
              <a:pPr/>
              <a:t>5</a:t>
            </a:fld>
            <a:endParaRPr lang="it-IT" altLang="it-IT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Una definizione più precisa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800" dirty="0">
                <a:solidFill>
                  <a:srgbClr val="000000"/>
                </a:solidFill>
                <a:latin typeface="Verdana" panose="020B0604030504040204" pitchFamily="34" charset="0"/>
              </a:rPr>
              <a:t>La domanda è la volontà e la capacità di comprare una serie di quantità di un bene collegata ad una serie di prezzi, durante un certo periodo di tempo Tre punti: </a:t>
            </a:r>
          </a:p>
          <a:p>
            <a:pPr>
              <a:lnSpc>
                <a:spcPct val="90000"/>
              </a:lnSpc>
            </a:pPr>
            <a:r>
              <a:rPr lang="it-IT" altLang="it-IT" sz="2800" dirty="0">
                <a:solidFill>
                  <a:srgbClr val="000000"/>
                </a:solidFill>
                <a:latin typeface="Verdana" panose="020B0604030504040204" pitchFamily="34" charset="0"/>
              </a:rPr>
              <a:t>Volontà e capacità. </a:t>
            </a:r>
          </a:p>
          <a:p>
            <a:pPr>
              <a:lnSpc>
                <a:spcPct val="90000"/>
              </a:lnSpc>
            </a:pPr>
            <a:r>
              <a:rPr lang="it-IT" altLang="it-IT" sz="2800" dirty="0">
                <a:solidFill>
                  <a:srgbClr val="000000"/>
                </a:solidFill>
                <a:latin typeface="Verdana" panose="020B0604030504040204" pitchFamily="34" charset="0"/>
              </a:rPr>
              <a:t>Serie di quantità e di prezzi.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Ad ogni prezzo corrisponde una distinta quantità </a:t>
            </a:r>
          </a:p>
          <a:p>
            <a:pPr>
              <a:lnSpc>
                <a:spcPct val="90000"/>
              </a:lnSpc>
            </a:pPr>
            <a:r>
              <a:rPr lang="it-IT" altLang="it-IT" sz="2800" dirty="0">
                <a:solidFill>
                  <a:srgbClr val="000000"/>
                </a:solidFill>
                <a:latin typeface="Verdana" panose="020B0604030504040204" pitchFamily="34" charset="0"/>
              </a:rPr>
              <a:t>Un determinato periodo di tempo.</a:t>
            </a:r>
            <a:endParaRPr lang="it-IT" altLang="it-IT" sz="2800" dirty="0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856D5EB2-E439-4E16-926B-2AFA9A84C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57229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2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2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9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46517-7A02-44A4-9BFF-64430884DC8A}" type="slidenum">
              <a:rPr lang="it-IT" altLang="it-IT"/>
              <a:pPr/>
              <a:t>6</a:t>
            </a:fld>
            <a:endParaRPr lang="it-IT" altLang="it-IT"/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Il prezzo di domanda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696200" cy="4038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Il prezzo di domanda è il prezzo </a:t>
            </a:r>
            <a:r>
              <a:rPr lang="it-IT" altLang="it-IT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massimo</a:t>
            </a: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 che il compratore vuole e può pagare per una data quantità di un bene</a:t>
            </a:r>
          </a:p>
          <a:p>
            <a:pPr lvl="1">
              <a:lnSpc>
                <a:spcPct val="90000"/>
              </a:lnSpc>
            </a:pPr>
            <a:r>
              <a:rPr lang="it-IT" altLang="it-IT" sz="2000" dirty="0">
                <a:solidFill>
                  <a:srgbClr val="000000"/>
                </a:solidFill>
                <a:latin typeface="Verdana" panose="020B0604030504040204" pitchFamily="34" charset="0"/>
              </a:rPr>
              <a:t>Si noti la parola massimo</a:t>
            </a:r>
          </a:p>
          <a:p>
            <a:pPr lvl="1">
              <a:lnSpc>
                <a:spcPct val="90000"/>
              </a:lnSpc>
            </a:pPr>
            <a:r>
              <a:rPr lang="it-IT" altLang="it-IT" sz="2000" dirty="0">
                <a:solidFill>
                  <a:srgbClr val="000000"/>
                </a:solidFill>
                <a:latin typeface="Verdana" panose="020B0604030504040204" pitchFamily="34" charset="0"/>
              </a:rPr>
              <a:t>I compratori sarebbero felici di comprare quella quantità ad un prezzo più basso e più felici ancora di averla gratis</a:t>
            </a:r>
          </a:p>
          <a:p>
            <a:pPr>
              <a:lnSpc>
                <a:spcPct val="90000"/>
              </a:lnSpc>
            </a:pPr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Quindi ciò che ci interessa è la quantità che sono disposti a comprare ad un determinato prezzo, visto che non possono avere il bene gratis, né decidere il prezzo da pagare.</a:t>
            </a:r>
          </a:p>
          <a:p>
            <a:pPr>
              <a:lnSpc>
                <a:spcPct val="90000"/>
              </a:lnSpc>
            </a:pPr>
            <a:endParaRPr lang="it-IT" altLang="it-IT" sz="2800" dirty="0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88E1CAEE-DAF3-4F91-A741-73ACD3C7B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357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1254D-57F2-4BC2-AB3F-E53546B4B169}" type="slidenum">
              <a:rPr lang="it-IT" altLang="it-IT"/>
              <a:pPr/>
              <a:t>7</a:t>
            </a:fld>
            <a:endParaRPr lang="it-IT" altLang="it-IT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La quantità domandata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200" y="1714500"/>
            <a:ext cx="7772400" cy="4114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800">
                <a:solidFill>
                  <a:srgbClr val="000000"/>
                </a:solidFill>
                <a:latin typeface="Verdana" panose="020B0604030504040204" pitchFamily="34" charset="0"/>
              </a:rPr>
              <a:t>La quantità domandata è la specifica quantità di un bene che i compratori vogliono e possono comprare ad un dato prezzo </a:t>
            </a:r>
          </a:p>
          <a:p>
            <a:pPr lvl="1">
              <a:lnSpc>
                <a:spcPct val="90000"/>
              </a:lnSpc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Il prezzo e la quantità sono due numeri collegati tra loro.</a:t>
            </a:r>
          </a:p>
          <a:p>
            <a:pPr>
              <a:lnSpc>
                <a:spcPct val="90000"/>
              </a:lnSpc>
            </a:pPr>
            <a:r>
              <a:rPr lang="it-IT" altLang="it-IT" sz="2800">
                <a:solidFill>
                  <a:srgbClr val="000000"/>
                </a:solidFill>
                <a:latin typeface="Verdana" panose="020B0604030504040204" pitchFamily="34" charset="0"/>
              </a:rPr>
              <a:t>La quantità domandata non è la stessa cosa della domanda. </a:t>
            </a:r>
          </a:p>
          <a:p>
            <a:pPr lvl="1">
              <a:lnSpc>
                <a:spcPct val="90000"/>
              </a:lnSpc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La domanda è l’intera serie dei prezzi e quantità collegati tra loro a due a due. </a:t>
            </a:r>
          </a:p>
          <a:p>
            <a:pPr lvl="1">
              <a:lnSpc>
                <a:spcPct val="90000"/>
              </a:lnSpc>
            </a:pP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La quantità domandata è </a:t>
            </a:r>
            <a:r>
              <a:rPr lang="it-IT" altLang="it-IT" sz="2400" b="1">
                <a:solidFill>
                  <a:srgbClr val="000000"/>
                </a:solidFill>
                <a:latin typeface="Verdana" panose="020B0604030504040204" pitchFamily="34" charset="0"/>
              </a:rPr>
              <a:t>una </a:t>
            </a: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specifica quantità collegata ad </a:t>
            </a:r>
            <a:r>
              <a:rPr lang="it-IT" altLang="it-IT" sz="2400" b="1">
                <a:solidFill>
                  <a:srgbClr val="000000"/>
                </a:solidFill>
                <a:latin typeface="Verdana" panose="020B0604030504040204" pitchFamily="34" charset="0"/>
              </a:rPr>
              <a:t>uno </a:t>
            </a:r>
            <a:r>
              <a:rPr lang="it-IT" altLang="it-IT" sz="2400">
                <a:solidFill>
                  <a:srgbClr val="000000"/>
                </a:solidFill>
                <a:latin typeface="Verdana" panose="020B0604030504040204" pitchFamily="34" charset="0"/>
              </a:rPr>
              <a:t>specifico prezzo.</a:t>
            </a:r>
            <a:endParaRPr lang="it-IT" altLang="it-IT" sz="2400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39195F16-B423-434D-83E1-7301A4946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0537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4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4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7" grpId="0" build="p" bldLvl="2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A2231-E87E-45C7-BEF7-7166A46F6DA5}" type="slidenum">
              <a:rPr lang="it-IT" altLang="it-IT"/>
              <a:pPr/>
              <a:t>8</a:t>
            </a:fld>
            <a:endParaRPr lang="it-IT" altLang="it-IT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La scheda di domanda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4707596"/>
            <a:ext cx="7823200" cy="1809750"/>
          </a:xfrm>
        </p:spPr>
        <p:txBody>
          <a:bodyPr>
            <a:normAutofit/>
          </a:bodyPr>
          <a:lstStyle/>
          <a:p>
            <a:r>
              <a:rPr lang="it-IT" altLang="it-IT" sz="2400" dirty="0"/>
              <a:t>Questa tabella è una scheda di domanda che presenta la relazione tra una serie di prezzi e una serie di quantità (tutto il resto rimanendo uguale o </a:t>
            </a:r>
            <a:r>
              <a:rPr lang="it-IT" altLang="it-IT" sz="2400" i="1" dirty="0" err="1"/>
              <a:t>ceteris</a:t>
            </a:r>
            <a:r>
              <a:rPr lang="it-IT" altLang="it-IT" sz="2400" i="1" dirty="0"/>
              <a:t> </a:t>
            </a:r>
            <a:r>
              <a:rPr lang="it-IT" altLang="it-IT" sz="2400" i="1" dirty="0" err="1"/>
              <a:t>paribus</a:t>
            </a:r>
            <a:r>
              <a:rPr lang="it-IT" altLang="it-IT" sz="2400" i="1" dirty="0"/>
              <a:t>)</a:t>
            </a:r>
            <a:endParaRPr lang="it-IT" altLang="it-IT" sz="2400" dirty="0"/>
          </a:p>
        </p:txBody>
      </p:sp>
      <p:pic>
        <p:nvPicPr>
          <p:cNvPr id="145412" name="Picture 4" descr="MkDm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1709693"/>
            <a:ext cx="3189287" cy="284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AE58630F-6E5E-43AF-A685-5EE4AD3A5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42978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506D-B521-496F-AC7E-AA19104F7603}" type="slidenum">
              <a:rPr lang="it-IT" altLang="it-IT"/>
              <a:pPr/>
              <a:t>9</a:t>
            </a:fld>
            <a:endParaRPr lang="it-IT" altLang="it-IT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772400" cy="1143000"/>
          </a:xfrm>
        </p:spPr>
        <p:txBody>
          <a:bodyPr/>
          <a:lstStyle/>
          <a:p>
            <a:r>
              <a:rPr lang="it-IT" altLang="it-IT"/>
              <a:t>La curva di domanda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157932"/>
            <a:ext cx="7670800" cy="2286000"/>
          </a:xfrm>
        </p:spPr>
        <p:txBody>
          <a:bodyPr/>
          <a:lstStyle/>
          <a:p>
            <a:r>
              <a:rPr lang="it-IT" altLang="it-IT" sz="2400" dirty="0">
                <a:solidFill>
                  <a:srgbClr val="000000"/>
                </a:solidFill>
                <a:latin typeface="Verdana" panose="020B0604030504040204" pitchFamily="34" charset="0"/>
              </a:rPr>
              <a:t>La scheda di domanda può essere usata per costruire una curva di domanda</a:t>
            </a:r>
            <a:r>
              <a:rPr lang="it-IT" altLang="it-IT" dirty="0">
                <a:solidFill>
                  <a:srgbClr val="000000"/>
                </a:solidFill>
                <a:latin typeface="Verdana" panose="020B0604030504040204" pitchFamily="34" charset="0"/>
              </a:rPr>
              <a:t>. </a:t>
            </a:r>
          </a:p>
          <a:p>
            <a:pPr lvl="1"/>
            <a:r>
              <a:rPr lang="it-IT" altLang="it-IT" sz="2000" dirty="0">
                <a:solidFill>
                  <a:srgbClr val="000000"/>
                </a:solidFill>
                <a:latin typeface="Verdana" panose="020B0604030504040204" pitchFamily="34" charset="0"/>
              </a:rPr>
              <a:t>I punti con le coordinate prese dalla scheda sono uniti e formano la curva. </a:t>
            </a:r>
          </a:p>
          <a:p>
            <a:pPr lvl="1"/>
            <a:r>
              <a:rPr lang="it-IT" altLang="it-IT" sz="2000" dirty="0">
                <a:solidFill>
                  <a:srgbClr val="000000"/>
                </a:solidFill>
                <a:latin typeface="Verdana" panose="020B0604030504040204" pitchFamily="34" charset="0"/>
              </a:rPr>
              <a:t>La curva di domanda ha una pendenza negativa</a:t>
            </a:r>
            <a:r>
              <a:rPr lang="it-IT" altLang="it-IT" dirty="0">
                <a:solidFill>
                  <a:srgbClr val="000000"/>
                </a:solidFill>
                <a:latin typeface="Verdana" panose="020B0604030504040204" pitchFamily="34" charset="0"/>
              </a:rPr>
              <a:t>.</a:t>
            </a:r>
          </a:p>
        </p:txBody>
      </p:sp>
      <p:pic>
        <p:nvPicPr>
          <p:cNvPr id="146436" name="Picture 4" descr="MkDm_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7019" y="1324634"/>
            <a:ext cx="3408362" cy="292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3DB20BB5-9285-41CB-B1C6-E443BEB29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Domanda e offerta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495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build="p" bldLvl="2" autoUpdateAnimBg="0"/>
    </p:bldLst>
  </p:timing>
</p:sld>
</file>

<file path=ppt/theme/theme1.xml><?xml version="1.0" encoding="utf-8"?>
<a:theme xmlns:a="http://schemas.openxmlformats.org/drawingml/2006/main" name="Slide_DirezioneAmministrativa_UNIM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16E692615186349ADC1572FF2D92EBC" ma:contentTypeVersion="14" ma:contentTypeDescription="Creare un nuovo documento." ma:contentTypeScope="" ma:versionID="7897c019c409ad344d3e44f860b2e5ea">
  <xsd:schema xmlns:xsd="http://www.w3.org/2001/XMLSchema" xmlns:xs="http://www.w3.org/2001/XMLSchema" xmlns:p="http://schemas.microsoft.com/office/2006/metadata/properties" xmlns:ns3="01510a4c-67e1-410d-b310-984d6c9b1061" xmlns:ns4="83daf61e-777c-49d6-807d-ede0f7c0ba28" targetNamespace="http://schemas.microsoft.com/office/2006/metadata/properties" ma:root="true" ma:fieldsID="7af788e08d1783d389115d5daecb2729" ns3:_="" ns4:_="">
    <xsd:import namespace="01510a4c-67e1-410d-b310-984d6c9b1061"/>
    <xsd:import namespace="83daf61e-777c-49d6-807d-ede0f7c0ba2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510a4c-67e1-410d-b310-984d6c9b10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daf61e-777c-49d6-807d-ede0f7c0ba2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4499433-4C81-436F-8118-6AEF45EAEAB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D53049B-16BD-4F6D-BCC5-AD885FC1E0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510a4c-67e1-410d-b310-984d6c9b1061"/>
    <ds:schemaRef ds:uri="83daf61e-777c-49d6-807d-ede0f7c0ba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C9D23C-429C-46CC-8075-A2AEBC5D3E68}">
  <ds:schemaRefs>
    <ds:schemaRef ds:uri="83daf61e-777c-49d6-807d-ede0f7c0ba28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01510a4c-67e1-410d-b310-984d6c9b1061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Slide__UNIMC_DipECONOMIA_DIRITTO</Template>
  <TotalTime>89</TotalTime>
  <Words>2976</Words>
  <Application>Microsoft Office PowerPoint</Application>
  <PresentationFormat>Presentazione su schermo (4:3)</PresentationFormat>
  <Paragraphs>375</Paragraphs>
  <Slides>42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42</vt:i4>
      </vt:variant>
    </vt:vector>
  </HeadingPairs>
  <TitlesOfParts>
    <vt:vector size="48" baseType="lpstr">
      <vt:lpstr>Arial</vt:lpstr>
      <vt:lpstr>Arial Italic</vt:lpstr>
      <vt:lpstr>Calibri</vt:lpstr>
      <vt:lpstr>Symbol</vt:lpstr>
      <vt:lpstr>Verdana</vt:lpstr>
      <vt:lpstr>Slide_DirezioneAmministrativa_UNIMC</vt:lpstr>
      <vt:lpstr>L’ordine del mercato</vt:lpstr>
      <vt:lpstr>Le precondizioni sociali</vt:lpstr>
      <vt:lpstr>La domanda</vt:lpstr>
      <vt:lpstr>La legge della domanda</vt:lpstr>
      <vt:lpstr>Una definizione più precisa</vt:lpstr>
      <vt:lpstr>Il prezzo di domanda</vt:lpstr>
      <vt:lpstr>La quantità domandata</vt:lpstr>
      <vt:lpstr>La scheda di domanda</vt:lpstr>
      <vt:lpstr>La curva di domanda</vt:lpstr>
      <vt:lpstr>L’equazione della curva di domanda</vt:lpstr>
      <vt:lpstr>Categorie di fattori determinanti</vt:lpstr>
      <vt:lpstr>Spostamento della curva di domanda: incremento</vt:lpstr>
      <vt:lpstr>Spostamento della curva di domanda: diminuzione</vt:lpstr>
      <vt:lpstr>La variazione della quantità domandata</vt:lpstr>
      <vt:lpstr>I venditori</vt:lpstr>
      <vt:lpstr>La regola dell’offerta</vt:lpstr>
      <vt:lpstr>Una definizione più formale</vt:lpstr>
      <vt:lpstr>Il prezzo di offerta</vt:lpstr>
      <vt:lpstr>La quantità offerta</vt:lpstr>
      <vt:lpstr>La legge dell’offerta</vt:lpstr>
      <vt:lpstr>La scheda di offerta</vt:lpstr>
      <vt:lpstr>La curva di offerta</vt:lpstr>
      <vt:lpstr>La funzione della retta di offerta</vt:lpstr>
      <vt:lpstr>I fattori determinanti l’offerta</vt:lpstr>
      <vt:lpstr>Lo spostamento della curva di offerta: un incremento</vt:lpstr>
      <vt:lpstr>Lo spostamento della curva di offerta: la diminuzione</vt:lpstr>
      <vt:lpstr>La variazione della quantità offerta</vt:lpstr>
      <vt:lpstr>Il prezzo di equilibrio</vt:lpstr>
      <vt:lpstr>Eccesso di offerta</vt:lpstr>
      <vt:lpstr>Eccesso di domanda</vt:lpstr>
      <vt:lpstr>Il prezzo di equilibrio</vt:lpstr>
      <vt:lpstr>Il meccanismo di mercato</vt:lpstr>
      <vt:lpstr>Schede di domanda e offerta</vt:lpstr>
      <vt:lpstr>L’equilibrio</vt:lpstr>
      <vt:lpstr>Le curve</vt:lpstr>
      <vt:lpstr>Equazioni di domanda e offerta</vt:lpstr>
      <vt:lpstr>L’equilibrio tra le curve</vt:lpstr>
      <vt:lpstr>Soluzione algebrica del modello</vt:lpstr>
      <vt:lpstr>Auto-correzione</vt:lpstr>
      <vt:lpstr>Eccesso di domanda</vt:lpstr>
      <vt:lpstr>Eccesso di offerta</vt:lpstr>
      <vt:lpstr>Cosa, come e per chi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L’ordine del mercato</dc:title>
  <dc:creator>stefano.perri@unimc.it</dc:creator>
  <cp:lastModifiedBy>stefano.perri@unimc.it</cp:lastModifiedBy>
  <cp:revision>10</cp:revision>
  <cp:lastPrinted>2023-09-13T09:17:15Z</cp:lastPrinted>
  <dcterms:created xsi:type="dcterms:W3CDTF">2022-03-15T09:25:36Z</dcterms:created>
  <dcterms:modified xsi:type="dcterms:W3CDTF">2023-10-02T10:44:02Z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0x010100616E692615186349ADC1572FF2D92EBC</vt:lpwstr>
  </property>
</Properties>
</file>