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34"/>
  </p:notesMasterIdLst>
  <p:handoutMasterIdLst>
    <p:handoutMasterId r:id="rId35"/>
  </p:handout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74" r:id="rId29"/>
    <p:sldId id="282" r:id="rId30"/>
    <p:sldId id="283" r:id="rId31"/>
    <p:sldId id="284" r:id="rId32"/>
    <p:sldId id="285" r:id="rId33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150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fano.perri@unimc.it" userId="fd893a24-a150-4a9e-8b22-13d2d7fef3a3" providerId="ADAL" clId="{8D90D8BB-319A-413E-A780-8DF85F0A6CBE}"/>
    <pc:docChg chg="delSld">
      <pc:chgData name="stefano.perri@unimc.it" userId="fd893a24-a150-4a9e-8b22-13d2d7fef3a3" providerId="ADAL" clId="{8D90D8BB-319A-413E-A780-8DF85F0A6CBE}" dt="2023-09-13T10:00:10.113" v="0" actId="2696"/>
      <pc:docMkLst>
        <pc:docMk/>
      </pc:docMkLst>
      <pc:sldChg chg="del">
        <pc:chgData name="stefano.perri@unimc.it" userId="fd893a24-a150-4a9e-8b22-13d2d7fef3a3" providerId="ADAL" clId="{8D90D8BB-319A-413E-A780-8DF85F0A6CBE}" dt="2023-09-13T10:00:10.113" v="0" actId="2696"/>
        <pc:sldMkLst>
          <pc:docMk/>
          <pc:sldMk cId="1259369803" sldId="256"/>
        </pc:sldMkLst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09/10/2023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09/10/2023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C736D-DD87-42A2-B679-50BDF3EA9AFE}" type="datetime1">
              <a:rPr lang="it-IT" smtClean="0"/>
              <a:t>09/10/2023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8A0DDA6B-5EB4-4131-9B6A-DD93DE5E76AC}" type="datetime1">
              <a:rPr lang="it-IT" smtClean="0"/>
              <a:t>09/10/2023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85CADF7E-2A1D-4D5A-80ED-247B545170CC}" type="datetime1">
              <a:rPr lang="it-IT" smtClean="0"/>
              <a:t>09/10/2023</a:t>
            </a:fld>
            <a:endParaRPr lang="it-IT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1A284CFC-741F-40BB-ADD3-2932C464F0CA}" type="datetime1">
              <a:rPr lang="it-IT" smtClean="0"/>
              <a:t>09/10/2023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F086E-4823-4EE6-AF5D-125E08A343C8}" type="datetime1">
              <a:rPr lang="it-IT" smtClean="0"/>
              <a:t>09/10/2023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79B7B94-3FFB-4923-A4C4-F82C3750DD77}" type="datetime1">
              <a:rPr lang="it-IT" smtClean="0"/>
              <a:t>09/10/2023</a:t>
            </a:fld>
            <a:endParaRPr lang="it-IT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2A2ACF0E-CC58-4D16-91B8-0FDFFE50995E}" type="datetime1">
              <a:rPr lang="it-IT" smtClean="0"/>
              <a:t>09/10/2023</a:t>
            </a:fld>
            <a:endParaRPr lang="it-IT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8B56CDA-B5FE-4F6A-A8C8-4303FDA112F7}" type="datetime1">
              <a:rPr lang="it-IT" smtClean="0"/>
              <a:t>09/10/2023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E105E477-A6FD-4A74-9E4F-FB108D58A6CE}" type="datetime1">
              <a:rPr lang="it-IT" smtClean="0"/>
              <a:t>09/10/2023</a:t>
            </a:fld>
            <a:endParaRPr lang="it-IT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8353F5F-28A8-4949-B874-D46D9FAADF20}" type="datetime1">
              <a:rPr lang="it-IT" smtClean="0"/>
              <a:t>09/10/2023</a:t>
            </a:fld>
            <a:endParaRPr lang="it-IT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666B5C3-AE6D-4C11-806D-D6845A73DE81}" type="datetime1">
              <a:rPr lang="it-IT" smtClean="0"/>
              <a:t>09/10/2023</a:t>
            </a:fld>
            <a:endParaRPr lang="it-IT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EE3E4-7A72-4B68-9E28-A10433EFB7F3}" type="datetime1">
              <a:rPr lang="it-IT" smtClean="0"/>
              <a:t>09/10/2023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9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0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1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2.png"/><Relationship Id="rId4" Type="http://schemas.openxmlformats.org/officeDocument/2006/relationships/image" Target="../media/image11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3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4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1026">
            <a:extLst>
              <a:ext uri="{FF2B5EF4-FFF2-40B4-BE49-F238E27FC236}">
                <a16:creationId xmlns:a16="http://schemas.microsoft.com/office/drawing/2014/main" id="{DAEA2BF2-C153-42C6-B1C0-A0D6EA4C852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it-IT" altLang="it-IT" sz="4400"/>
              <a:t>Elasticità e beni</a:t>
            </a:r>
          </a:p>
        </p:txBody>
      </p:sp>
      <p:sp>
        <p:nvSpPr>
          <p:cNvPr id="138243" name="Rectangle 1027">
            <a:extLst>
              <a:ext uri="{FF2B5EF4-FFF2-40B4-BE49-F238E27FC236}">
                <a16:creationId xmlns:a16="http://schemas.microsoft.com/office/drawing/2014/main" id="{DA1F8EB0-76F6-483A-ADDB-3381B65C588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it-IT" altLang="it-IT" sz="3200"/>
              <a:t>La reattività della domanda e dell’offerta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numero diapositiva 5">
            <a:extLst>
              <a:ext uri="{FF2B5EF4-FFF2-40B4-BE49-F238E27FC236}">
                <a16:creationId xmlns:a16="http://schemas.microsoft.com/office/drawing/2014/main" id="{FDC8EAA9-91C9-4988-834A-AE51AD967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D83A5-59A8-4830-A64A-B9A986725F1D}" type="slidenum">
              <a:rPr lang="it-IT" altLang="it-IT"/>
              <a:pPr/>
              <a:t>10</a:t>
            </a:fld>
            <a:endParaRPr lang="it-IT" altLang="it-IT"/>
          </a:p>
        </p:txBody>
      </p:sp>
      <p:sp>
        <p:nvSpPr>
          <p:cNvPr id="147458" name="Rectangle 2">
            <a:extLst>
              <a:ext uri="{FF2B5EF4-FFF2-40B4-BE49-F238E27FC236}">
                <a16:creationId xmlns:a16="http://schemas.microsoft.com/office/drawing/2014/main" id="{44F5B203-2271-4369-AF96-B1349AB623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Domanda relativamente elastica</a:t>
            </a:r>
          </a:p>
        </p:txBody>
      </p:sp>
      <p:sp>
        <p:nvSpPr>
          <p:cNvPr id="147459" name="Rectangle 3">
            <a:extLst>
              <a:ext uri="{FF2B5EF4-FFF2-40B4-BE49-F238E27FC236}">
                <a16:creationId xmlns:a16="http://schemas.microsoft.com/office/drawing/2014/main" id="{7C481343-2647-4E56-AC0D-DC84551E6B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72585"/>
            <a:ext cx="7772400" cy="2705100"/>
          </a:xfrm>
        </p:spPr>
        <p:txBody>
          <a:bodyPr>
            <a:normAutofit lnSpcReduction="10000"/>
          </a:bodyPr>
          <a:lstStyle/>
          <a:p>
            <a:r>
              <a:rPr lang="it-IT" altLang="it-IT" sz="2800" dirty="0"/>
              <a:t>1&lt;</a:t>
            </a:r>
            <a:r>
              <a:rPr lang="it-IT" altLang="it-IT" sz="2800" i="1" dirty="0"/>
              <a:t>e</a:t>
            </a:r>
            <a:r>
              <a:rPr lang="it-IT" altLang="it-IT" sz="2800" dirty="0"/>
              <a:t>&lt;</a:t>
            </a:r>
            <a:r>
              <a:rPr lang="it-IT" altLang="it-IT" sz="2800" dirty="0">
                <a:sym typeface="Symbol" panose="05050102010706020507" pitchFamily="18" charset="2"/>
              </a:rPr>
              <a:t></a:t>
            </a:r>
            <a:endParaRPr lang="it-IT" altLang="it-IT" sz="2800" dirty="0"/>
          </a:p>
          <a:p>
            <a:pPr lvl="1"/>
            <a:r>
              <a:rPr lang="it-IT" altLang="it-IT" sz="2400" dirty="0"/>
              <a:t>La domanda relativamente elastica si ha quando un cambiamento relativamente piccolo del prezzo causa un cambiamento relativamente grande della quantità</a:t>
            </a:r>
          </a:p>
          <a:p>
            <a:pPr lvl="1"/>
            <a:r>
              <a:rPr lang="it-IT" altLang="it-IT" sz="2400" dirty="0"/>
              <a:t>Le curve di domanda relativamente elastiche sono curve con una bassa pendenza      </a:t>
            </a:r>
          </a:p>
        </p:txBody>
      </p:sp>
      <p:grpSp>
        <p:nvGrpSpPr>
          <p:cNvPr id="147460" name="Group 4">
            <a:extLst>
              <a:ext uri="{FF2B5EF4-FFF2-40B4-BE49-F238E27FC236}">
                <a16:creationId xmlns:a16="http://schemas.microsoft.com/office/drawing/2014/main" id="{DFA5AEEF-866A-4118-8464-3B14FFB1034E}"/>
              </a:ext>
            </a:extLst>
          </p:cNvPr>
          <p:cNvGrpSpPr>
            <a:grpSpLocks/>
          </p:cNvGrpSpPr>
          <p:nvPr/>
        </p:nvGrpSpPr>
        <p:grpSpPr bwMode="auto">
          <a:xfrm>
            <a:off x="2311400" y="4262450"/>
            <a:ext cx="3708400" cy="2057400"/>
            <a:chOff x="1296" y="2880"/>
            <a:chExt cx="2672" cy="1296"/>
          </a:xfrm>
        </p:grpSpPr>
        <p:sp>
          <p:nvSpPr>
            <p:cNvPr id="147461" name="Line 5">
              <a:extLst>
                <a:ext uri="{FF2B5EF4-FFF2-40B4-BE49-F238E27FC236}">
                  <a16:creationId xmlns:a16="http://schemas.microsoft.com/office/drawing/2014/main" id="{3101F142-B06A-4ADA-840D-29F4FA889A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2880"/>
              <a:ext cx="0" cy="100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47462" name="Line 6">
              <a:extLst>
                <a:ext uri="{FF2B5EF4-FFF2-40B4-BE49-F238E27FC236}">
                  <a16:creationId xmlns:a16="http://schemas.microsoft.com/office/drawing/2014/main" id="{026F7C79-26BF-45C0-BF60-ED2C1E3226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3888"/>
              <a:ext cx="206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47463" name="Text Box 7">
              <a:extLst>
                <a:ext uri="{FF2B5EF4-FFF2-40B4-BE49-F238E27FC236}">
                  <a16:creationId xmlns:a16="http://schemas.microsoft.com/office/drawing/2014/main" id="{2BED2E0A-A447-4350-A924-1FB8C94875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880"/>
              <a:ext cx="4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/>
                <a:t>P</a:t>
              </a:r>
            </a:p>
          </p:txBody>
        </p:sp>
        <p:sp>
          <p:nvSpPr>
            <p:cNvPr id="147464" name="Text Box 8">
              <a:extLst>
                <a:ext uri="{FF2B5EF4-FFF2-40B4-BE49-F238E27FC236}">
                  <a16:creationId xmlns:a16="http://schemas.microsoft.com/office/drawing/2014/main" id="{109FE118-0228-43C2-A803-138674AFBF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3888"/>
              <a:ext cx="5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/>
                <a:t>Q</a:t>
              </a:r>
            </a:p>
          </p:txBody>
        </p:sp>
        <p:sp>
          <p:nvSpPr>
            <p:cNvPr id="147465" name="Line 9">
              <a:extLst>
                <a:ext uri="{FF2B5EF4-FFF2-40B4-BE49-F238E27FC236}">
                  <a16:creationId xmlns:a16="http://schemas.microsoft.com/office/drawing/2014/main" id="{DF0E6E67-0C3A-480F-B8F7-0320F038B3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3276"/>
              <a:ext cx="2016" cy="111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</p:grp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FCDC00C6-145D-4A15-9C9E-9A6536C3B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numero diapositiva 5">
            <a:extLst>
              <a:ext uri="{FF2B5EF4-FFF2-40B4-BE49-F238E27FC236}">
                <a16:creationId xmlns:a16="http://schemas.microsoft.com/office/drawing/2014/main" id="{60F0FB02-C482-4630-8AD2-4543ECFEF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CD362-D278-42F3-94C8-0BD010C08C7C}" type="slidenum">
              <a:rPr lang="it-IT" altLang="it-IT"/>
              <a:pPr/>
              <a:t>11</a:t>
            </a:fld>
            <a:endParaRPr lang="it-IT" altLang="it-IT"/>
          </a:p>
        </p:txBody>
      </p:sp>
      <p:sp>
        <p:nvSpPr>
          <p:cNvPr id="148482" name="Rectangle 2">
            <a:extLst>
              <a:ext uri="{FF2B5EF4-FFF2-40B4-BE49-F238E27FC236}">
                <a16:creationId xmlns:a16="http://schemas.microsoft.com/office/drawing/2014/main" id="{271DB8B0-7A3D-41CA-A7E9-5362D83DCB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Domanda perfettamente rigida</a:t>
            </a:r>
          </a:p>
        </p:txBody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E5805888-7F32-465E-86AF-FA0A90AA93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7574" y="1638300"/>
            <a:ext cx="7772400" cy="241935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800" i="1" dirty="0"/>
              <a:t>e</a:t>
            </a:r>
            <a:r>
              <a:rPr lang="it-IT" altLang="it-IT" sz="2800" dirty="0"/>
              <a:t> = 0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/>
              <a:t>La domanda è perfettamente rigida quando un cambiamento infinitamente grande del prezzo causa un cambiamento infinitamente piccolo della quantità.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/>
              <a:t>La domanda perfettamente rigida è rappresentata da una retta verticale</a:t>
            </a:r>
          </a:p>
        </p:txBody>
      </p:sp>
      <p:grpSp>
        <p:nvGrpSpPr>
          <p:cNvPr id="148484" name="Group 4">
            <a:extLst>
              <a:ext uri="{FF2B5EF4-FFF2-40B4-BE49-F238E27FC236}">
                <a16:creationId xmlns:a16="http://schemas.microsoft.com/office/drawing/2014/main" id="{59ED5B23-DFB4-4E6B-8BE1-72492A04D719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142647"/>
            <a:ext cx="3733800" cy="2209800"/>
            <a:chOff x="1296" y="2832"/>
            <a:chExt cx="2816" cy="1392"/>
          </a:xfrm>
        </p:grpSpPr>
        <p:sp>
          <p:nvSpPr>
            <p:cNvPr id="148485" name="Line 5">
              <a:extLst>
                <a:ext uri="{FF2B5EF4-FFF2-40B4-BE49-F238E27FC236}">
                  <a16:creationId xmlns:a16="http://schemas.microsoft.com/office/drawing/2014/main" id="{17B43B33-771A-4C1F-A6D4-DD10577C84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2832"/>
              <a:ext cx="0" cy="105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48486" name="Line 6">
              <a:extLst>
                <a:ext uri="{FF2B5EF4-FFF2-40B4-BE49-F238E27FC236}">
                  <a16:creationId xmlns:a16="http://schemas.microsoft.com/office/drawing/2014/main" id="{71F3DB1D-FA96-4A1E-B3E5-ECE86EEC99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3888"/>
              <a:ext cx="211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48487" name="Text Box 7">
              <a:extLst>
                <a:ext uri="{FF2B5EF4-FFF2-40B4-BE49-F238E27FC236}">
                  <a16:creationId xmlns:a16="http://schemas.microsoft.com/office/drawing/2014/main" id="{57DAE3E1-0862-4D8C-9BFB-1E6B44837A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832"/>
              <a:ext cx="4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/>
                <a:t>P</a:t>
              </a:r>
            </a:p>
          </p:txBody>
        </p:sp>
        <p:sp>
          <p:nvSpPr>
            <p:cNvPr id="148488" name="Text Box 8">
              <a:extLst>
                <a:ext uri="{FF2B5EF4-FFF2-40B4-BE49-F238E27FC236}">
                  <a16:creationId xmlns:a16="http://schemas.microsoft.com/office/drawing/2014/main" id="{45FEA575-2E8C-4AB6-8D02-417570F174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3936"/>
              <a:ext cx="5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/>
                <a:t>Q</a:t>
              </a:r>
            </a:p>
          </p:txBody>
        </p:sp>
        <p:sp>
          <p:nvSpPr>
            <p:cNvPr id="148489" name="Line 9">
              <a:extLst>
                <a:ext uri="{FF2B5EF4-FFF2-40B4-BE49-F238E27FC236}">
                  <a16:creationId xmlns:a16="http://schemas.microsoft.com/office/drawing/2014/main" id="{FB491ABC-A78F-4EC7-AFAD-B4A5392787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2988"/>
              <a:ext cx="0" cy="900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</p:grp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5D584CD7-2B6D-4F4B-ACA6-17F23EFE0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numero diapositiva 5">
            <a:extLst>
              <a:ext uri="{FF2B5EF4-FFF2-40B4-BE49-F238E27FC236}">
                <a16:creationId xmlns:a16="http://schemas.microsoft.com/office/drawing/2014/main" id="{92F6B6D9-16A2-424E-9888-3C610CD84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83B2D-A2CD-45B0-8668-0CBCB3F53A74}" type="slidenum">
              <a:rPr lang="it-IT" altLang="it-IT"/>
              <a:pPr/>
              <a:t>12</a:t>
            </a:fld>
            <a:endParaRPr lang="it-IT" altLang="it-IT"/>
          </a:p>
        </p:txBody>
      </p:sp>
      <p:sp>
        <p:nvSpPr>
          <p:cNvPr id="149506" name="Rectangle 2">
            <a:extLst>
              <a:ext uri="{FF2B5EF4-FFF2-40B4-BE49-F238E27FC236}">
                <a16:creationId xmlns:a16="http://schemas.microsoft.com/office/drawing/2014/main" id="{801BFFDE-D34A-4FF0-A2AB-E3CC18E3A9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Domanda relativamente rigida</a:t>
            </a:r>
          </a:p>
        </p:txBody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B491AF48-26E0-4961-BEB2-4951853812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77697"/>
            <a:ext cx="7772400" cy="24193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800" dirty="0"/>
              <a:t>0&lt;</a:t>
            </a:r>
            <a:r>
              <a:rPr lang="it-IT" altLang="it-IT" sz="2800" i="1" dirty="0"/>
              <a:t>e</a:t>
            </a:r>
            <a:r>
              <a:rPr lang="it-IT" altLang="it-IT" sz="2800" dirty="0"/>
              <a:t>&lt;1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/>
              <a:t>La domanda è relativamente rigida quando un grande cambiamento del prezzo causa una piccola variazione della quantità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/>
              <a:t>Una domanda relativamente rigida è rappresentata da una curva molto inclinata</a:t>
            </a:r>
          </a:p>
        </p:txBody>
      </p:sp>
      <p:grpSp>
        <p:nvGrpSpPr>
          <p:cNvPr id="149508" name="Group 4">
            <a:extLst>
              <a:ext uri="{FF2B5EF4-FFF2-40B4-BE49-F238E27FC236}">
                <a16:creationId xmlns:a16="http://schemas.microsoft.com/office/drawing/2014/main" id="{3E9E3BA5-DA55-42BD-93A1-BF9E6434B258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4106395"/>
            <a:ext cx="3632200" cy="2286000"/>
            <a:chOff x="1440" y="2784"/>
            <a:chExt cx="2624" cy="1440"/>
          </a:xfrm>
        </p:grpSpPr>
        <p:sp>
          <p:nvSpPr>
            <p:cNvPr id="149509" name="Line 5">
              <a:extLst>
                <a:ext uri="{FF2B5EF4-FFF2-40B4-BE49-F238E27FC236}">
                  <a16:creationId xmlns:a16="http://schemas.microsoft.com/office/drawing/2014/main" id="{1DDE8DB1-7EB9-4066-8CB3-A52E8F6106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2784"/>
              <a:ext cx="0" cy="110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49510" name="Line 6">
              <a:extLst>
                <a:ext uri="{FF2B5EF4-FFF2-40B4-BE49-F238E27FC236}">
                  <a16:creationId xmlns:a16="http://schemas.microsoft.com/office/drawing/2014/main" id="{E5AEC9C4-5C0E-484C-A02F-1E8B6BBA76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3888"/>
              <a:ext cx="206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49511" name="Text Box 7">
              <a:extLst>
                <a:ext uri="{FF2B5EF4-FFF2-40B4-BE49-F238E27FC236}">
                  <a16:creationId xmlns:a16="http://schemas.microsoft.com/office/drawing/2014/main" id="{FBC037D9-B275-46BF-A656-4B065FEFF5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832"/>
              <a:ext cx="4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/>
                <a:t>P</a:t>
              </a:r>
            </a:p>
          </p:txBody>
        </p:sp>
        <p:sp>
          <p:nvSpPr>
            <p:cNvPr id="149512" name="Text Box 8">
              <a:extLst>
                <a:ext uri="{FF2B5EF4-FFF2-40B4-BE49-F238E27FC236}">
                  <a16:creationId xmlns:a16="http://schemas.microsoft.com/office/drawing/2014/main" id="{62E466B3-EAD6-459C-85A7-E392087F2D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3936"/>
              <a:ext cx="5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/>
                <a:t>Q</a:t>
              </a:r>
            </a:p>
          </p:txBody>
        </p:sp>
        <p:sp>
          <p:nvSpPr>
            <p:cNvPr id="149513" name="Line 9">
              <a:extLst>
                <a:ext uri="{FF2B5EF4-FFF2-40B4-BE49-F238E27FC236}">
                  <a16:creationId xmlns:a16="http://schemas.microsoft.com/office/drawing/2014/main" id="{3A21109D-A22A-451A-AEC4-8490EECB78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2976"/>
              <a:ext cx="448" cy="900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</p:grp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22F46F75-9253-457D-AF7C-AEBF2A53E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numero diapositiva 5">
            <a:extLst>
              <a:ext uri="{FF2B5EF4-FFF2-40B4-BE49-F238E27FC236}">
                <a16:creationId xmlns:a16="http://schemas.microsoft.com/office/drawing/2014/main" id="{69476F4D-F908-497C-AABE-0ED838EB4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148F0-2BBA-4609-BB3D-B8041DAA4AAB}" type="slidenum">
              <a:rPr lang="it-IT" altLang="it-IT"/>
              <a:pPr/>
              <a:t>13</a:t>
            </a:fld>
            <a:endParaRPr lang="it-IT" altLang="it-IT"/>
          </a:p>
        </p:txBody>
      </p:sp>
      <p:sp>
        <p:nvSpPr>
          <p:cNvPr id="150530" name="Rectangle 2">
            <a:extLst>
              <a:ext uri="{FF2B5EF4-FFF2-40B4-BE49-F238E27FC236}">
                <a16:creationId xmlns:a16="http://schemas.microsoft.com/office/drawing/2014/main" id="{E540EB14-7919-4A3B-8CDD-BE754B7D8F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Elasticità unitaria</a:t>
            </a:r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D595BB5F-5CEB-4AB6-8ABC-ED36F5788B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22425"/>
            <a:ext cx="7772400" cy="2362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800" i="1" dirty="0"/>
              <a:t>e</a:t>
            </a:r>
            <a:r>
              <a:rPr lang="it-IT" altLang="it-IT" sz="2800" dirty="0"/>
              <a:t> = 1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/>
              <a:t>Una domanda ha una elasticità unitaria quando la variazione percentuale del prezzo causa una eguale variazione percentuale della quantità.</a:t>
            </a:r>
          </a:p>
          <a:p>
            <a:pPr lvl="1">
              <a:lnSpc>
                <a:spcPct val="90000"/>
              </a:lnSpc>
            </a:pPr>
            <a:r>
              <a:rPr lang="it-IT" altLang="it-IT" sz="2400" dirty="0"/>
              <a:t>Una curva che ha sempre elasticità unitaria è un iperbole equilatera</a:t>
            </a:r>
          </a:p>
        </p:txBody>
      </p:sp>
      <p:grpSp>
        <p:nvGrpSpPr>
          <p:cNvPr id="150532" name="Group 4">
            <a:extLst>
              <a:ext uri="{FF2B5EF4-FFF2-40B4-BE49-F238E27FC236}">
                <a16:creationId xmlns:a16="http://schemas.microsoft.com/office/drawing/2014/main" id="{58E2BC34-4C9C-4980-9878-11D5F0C0E2C2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070350"/>
            <a:ext cx="3251200" cy="2286000"/>
            <a:chOff x="1296" y="2784"/>
            <a:chExt cx="2384" cy="1440"/>
          </a:xfrm>
        </p:grpSpPr>
        <p:sp>
          <p:nvSpPr>
            <p:cNvPr id="150533" name="Line 5">
              <a:extLst>
                <a:ext uri="{FF2B5EF4-FFF2-40B4-BE49-F238E27FC236}">
                  <a16:creationId xmlns:a16="http://schemas.microsoft.com/office/drawing/2014/main" id="{A217245D-B537-4870-B3FC-DC1BEA6CFF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2784"/>
              <a:ext cx="0" cy="110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50534" name="Line 6">
              <a:extLst>
                <a:ext uri="{FF2B5EF4-FFF2-40B4-BE49-F238E27FC236}">
                  <a16:creationId xmlns:a16="http://schemas.microsoft.com/office/drawing/2014/main" id="{65000E47-5B8B-4E6D-A676-D35775249D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3888"/>
              <a:ext cx="16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50535" name="Text Box 7">
              <a:extLst>
                <a:ext uri="{FF2B5EF4-FFF2-40B4-BE49-F238E27FC236}">
                  <a16:creationId xmlns:a16="http://schemas.microsoft.com/office/drawing/2014/main" id="{8972E3FB-D874-4EED-88E2-E5BFCA4370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784"/>
              <a:ext cx="4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/>
                <a:t>P</a:t>
              </a:r>
            </a:p>
          </p:txBody>
        </p:sp>
        <p:sp>
          <p:nvSpPr>
            <p:cNvPr id="150536" name="Text Box 8">
              <a:extLst>
                <a:ext uri="{FF2B5EF4-FFF2-40B4-BE49-F238E27FC236}">
                  <a16:creationId xmlns:a16="http://schemas.microsoft.com/office/drawing/2014/main" id="{73CB7C4B-2141-4F54-8842-E6899B6EDE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3936"/>
              <a:ext cx="5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/>
                <a:t>Q</a:t>
              </a:r>
            </a:p>
          </p:txBody>
        </p:sp>
        <p:sp>
          <p:nvSpPr>
            <p:cNvPr id="150537" name="Freeform 9">
              <a:extLst>
                <a:ext uri="{FF2B5EF4-FFF2-40B4-BE49-F238E27FC236}">
                  <a16:creationId xmlns:a16="http://schemas.microsoft.com/office/drawing/2014/main" id="{73FA3476-4799-4B56-AE8D-FA8BBEB7744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4" y="2976"/>
              <a:ext cx="1536" cy="828"/>
            </a:xfrm>
            <a:custGeom>
              <a:avLst/>
              <a:gdLst>
                <a:gd name="T0" fmla="*/ 0 w 1152"/>
                <a:gd name="T1" fmla="*/ 0 h 1104"/>
                <a:gd name="T2" fmla="*/ 192 w 1152"/>
                <a:gd name="T3" fmla="*/ 912 h 1104"/>
                <a:gd name="T4" fmla="*/ 1152 w 1152"/>
                <a:gd name="T5" fmla="*/ 1104 h 1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2" h="1104">
                  <a:moveTo>
                    <a:pt x="0" y="0"/>
                  </a:moveTo>
                  <a:cubicBezTo>
                    <a:pt x="0" y="364"/>
                    <a:pt x="0" y="728"/>
                    <a:pt x="192" y="912"/>
                  </a:cubicBezTo>
                  <a:cubicBezTo>
                    <a:pt x="384" y="1096"/>
                    <a:pt x="768" y="1100"/>
                    <a:pt x="1152" y="1104"/>
                  </a:cubicBezTo>
                </a:path>
              </a:pathLst>
            </a:custGeom>
            <a:noFill/>
            <a:ln w="28575" cap="sq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</p:grp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01343857-A81E-4677-B586-635B10155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1" grpId="0" build="p" bldLvl="2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86F72345-C33E-4DB9-B24C-09E2F42E5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5A46-4F8A-4766-AD79-2EDA8D8803BF}" type="slidenum">
              <a:rPr lang="it-IT" altLang="it-IT"/>
              <a:pPr/>
              <a:t>14</a:t>
            </a:fld>
            <a:endParaRPr lang="it-IT" altLang="it-IT"/>
          </a:p>
        </p:txBody>
      </p:sp>
      <p:sp>
        <p:nvSpPr>
          <p:cNvPr id="151554" name="Rectangle 2">
            <a:extLst>
              <a:ext uri="{FF2B5EF4-FFF2-40B4-BE49-F238E27FC236}">
                <a16:creationId xmlns:a16="http://schemas.microsoft.com/office/drawing/2014/main" id="{D813BB72-DF48-4427-A531-8E2FE1141B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061405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La curva di domanda e l’elasticità</a:t>
            </a:r>
          </a:p>
        </p:txBody>
      </p:sp>
      <p:sp>
        <p:nvSpPr>
          <p:cNvPr id="151555" name="Rectangle 3">
            <a:extLst>
              <a:ext uri="{FF2B5EF4-FFF2-40B4-BE49-F238E27FC236}">
                <a16:creationId xmlns:a16="http://schemas.microsoft.com/office/drawing/2014/main" id="{B0B7EC02-D2F4-4736-B5A9-4145922C69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36679"/>
            <a:ext cx="8229600" cy="4525963"/>
          </a:xfrm>
        </p:spPr>
        <p:txBody>
          <a:bodyPr/>
          <a:lstStyle/>
          <a:p>
            <a:r>
              <a:rPr lang="it-IT" altLang="it-IT" sz="2800" dirty="0"/>
              <a:t>L’elasticità non è una costante lungo la curva di domanda (tranne i casi visti sopra, anche quando si tratta di una retta, la cui pendenza è costante) </a:t>
            </a:r>
          </a:p>
          <a:p>
            <a:pPr lvl="1"/>
            <a:r>
              <a:rPr lang="it-IT" altLang="it-IT" sz="2400" dirty="0"/>
              <a:t>La curva di domanda può essere divisa in diverse zone </a:t>
            </a:r>
          </a:p>
          <a:p>
            <a:pPr lvl="2"/>
            <a:r>
              <a:rPr lang="it-IT" altLang="it-IT" sz="2000" dirty="0"/>
              <a:t>Relativamente elastica: tra il punto di mezzo e l’asse verticale delle ordinate</a:t>
            </a:r>
          </a:p>
          <a:p>
            <a:pPr lvl="2"/>
            <a:r>
              <a:rPr lang="it-IT" altLang="it-IT" sz="2000" dirty="0"/>
              <a:t>Elasticità unitaria: nel punto di mezzo</a:t>
            </a:r>
          </a:p>
          <a:p>
            <a:pPr lvl="2"/>
            <a:r>
              <a:rPr lang="it-IT" altLang="it-IT" sz="2000" dirty="0"/>
              <a:t>Relativamente rigida: tra il punto di mezzo e l’asse orizzontale delle ascisse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B3973BE0-C50A-431C-8C8C-536C6F722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5" grpId="0" build="p" bldLvl="3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73BBF2E7-D7FE-4FC4-85A7-E0690C3A8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9A17F-21F9-4950-B83F-E1DDEE15D6EF}" type="slidenum">
              <a:rPr lang="it-IT" altLang="it-IT"/>
              <a:pPr/>
              <a:t>15</a:t>
            </a:fld>
            <a:endParaRPr lang="it-IT" altLang="it-IT"/>
          </a:p>
        </p:txBody>
      </p:sp>
      <p:sp>
        <p:nvSpPr>
          <p:cNvPr id="152578" name="Rectangle 2">
            <a:extLst>
              <a:ext uri="{FF2B5EF4-FFF2-40B4-BE49-F238E27FC236}">
                <a16:creationId xmlns:a16="http://schemas.microsoft.com/office/drawing/2014/main" id="{227060E3-EA78-4FE1-B789-F18BB23631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La pendenza e l’elasticità</a:t>
            </a:r>
          </a:p>
        </p:txBody>
      </p:sp>
      <p:sp>
        <p:nvSpPr>
          <p:cNvPr id="152579" name="Rectangle 3">
            <a:extLst>
              <a:ext uri="{FF2B5EF4-FFF2-40B4-BE49-F238E27FC236}">
                <a16:creationId xmlns:a16="http://schemas.microsoft.com/office/drawing/2014/main" id="{FB3AA78D-C94B-43DC-9EB2-2AC386C097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it-IT" altLang="it-IT" sz="2800"/>
          </a:p>
          <a:p>
            <a:pPr>
              <a:lnSpc>
                <a:spcPct val="90000"/>
              </a:lnSpc>
            </a:pPr>
            <a:r>
              <a:rPr lang="it-IT" altLang="it-IT" sz="2800"/>
              <a:t>A prima vista, potrebbe sembrare che una curva con pendenza costante debba avere elasticità costante: NON è così 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La pendenza misura il rapporto tra la variazione dei prezzi e la variazione della quantità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La pendenza è misurata in specifiche unità di misura (lire per settimana, chilogrammi..) mentre l’elasticità è misurata in percentuali, cioè senza riferimento alle unità di misura.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2FC470C2-0D34-4963-AA6C-7CB47B347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9" grpId="0" build="p" bldLvl="2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5F82D5B-003E-452F-AA7A-872EFC58B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DEF9-446F-4C3B-AAE7-CFEBE08B2373}" type="slidenum">
              <a:rPr lang="it-IT" altLang="it-IT"/>
              <a:pPr/>
              <a:t>16</a:t>
            </a:fld>
            <a:endParaRPr lang="it-IT" altLang="it-IT"/>
          </a:p>
        </p:txBody>
      </p:sp>
      <p:sp>
        <p:nvSpPr>
          <p:cNvPr id="153602" name="Rectangle 2">
            <a:extLst>
              <a:ext uri="{FF2B5EF4-FFF2-40B4-BE49-F238E27FC236}">
                <a16:creationId xmlns:a16="http://schemas.microsoft.com/office/drawing/2014/main" id="{DA6AF930-5569-40F4-BB5C-D2048D3F99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088824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La curva di domanda e l’elasticità</a:t>
            </a:r>
          </a:p>
        </p:txBody>
      </p:sp>
      <p:sp>
        <p:nvSpPr>
          <p:cNvPr id="153603" name="Rectangle 3">
            <a:extLst>
              <a:ext uri="{FF2B5EF4-FFF2-40B4-BE49-F238E27FC236}">
                <a16:creationId xmlns:a16="http://schemas.microsoft.com/office/drawing/2014/main" id="{931C1421-4925-41D1-A69E-3C80F7DFE5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514850"/>
            <a:ext cx="7772400" cy="1581150"/>
          </a:xfrm>
        </p:spPr>
        <p:txBody>
          <a:bodyPr>
            <a:normAutofit fontScale="92500"/>
          </a:bodyPr>
          <a:lstStyle/>
          <a:p>
            <a:r>
              <a:rPr lang="it-IT" altLang="it-IT" dirty="0"/>
              <a:t>L’elasticità varia anche lungo una retta: sopra il punto di mezzo, l’elasticità è maggiore di uno, sotto è inferiore ad uno</a:t>
            </a:r>
          </a:p>
        </p:txBody>
      </p:sp>
      <p:pic>
        <p:nvPicPr>
          <p:cNvPr id="153604" name="Picture 4" descr="elasticità1">
            <a:extLst>
              <a:ext uri="{FF2B5EF4-FFF2-40B4-BE49-F238E27FC236}">
                <a16:creationId xmlns:a16="http://schemas.microsoft.com/office/drawing/2014/main" id="{E7603123-4DE8-4DC5-A008-8DA0698789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885950"/>
            <a:ext cx="3657600" cy="268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C48B3F90-490B-4152-920F-1D46793C9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9BC7D3B6-F66C-4884-A38C-7FBAA6C1C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B423-D3D1-44DB-8269-839ACD161EF1}" type="slidenum">
              <a:rPr lang="it-IT" altLang="it-IT"/>
              <a:pPr/>
              <a:t>17</a:t>
            </a:fld>
            <a:endParaRPr lang="it-IT" altLang="it-IT"/>
          </a:p>
        </p:txBody>
      </p:sp>
      <p:sp>
        <p:nvSpPr>
          <p:cNvPr id="154626" name="Rectangle 2">
            <a:extLst>
              <a:ext uri="{FF2B5EF4-FFF2-40B4-BE49-F238E27FC236}">
                <a16:creationId xmlns:a16="http://schemas.microsoft.com/office/drawing/2014/main" id="{A716914E-59BB-4EF5-92F2-A423F3FE9D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L’elasticità e il ricavo totale</a:t>
            </a: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F72BE190-D612-413B-A7E0-6D5ABF79F8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800"/>
              <a:t>Si badi che l’elasticità determina il comportamento del ricavo totale in relazione ad una variazione del prezzo: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Se </a:t>
            </a:r>
            <a:r>
              <a:rPr lang="it-IT" altLang="it-IT" sz="2400" i="1"/>
              <a:t>e</a:t>
            </a:r>
            <a:r>
              <a:rPr lang="it-IT" altLang="it-IT" sz="2400"/>
              <a:t>(</a:t>
            </a:r>
            <a:r>
              <a:rPr lang="it-IT" altLang="it-IT" sz="2400" i="1"/>
              <a:t>d</a:t>
            </a:r>
            <a:r>
              <a:rPr lang="it-IT" altLang="it-IT" sz="2400"/>
              <a:t>)</a:t>
            </a:r>
            <a:r>
              <a:rPr lang="it-IT" altLang="it-IT" sz="2400">
                <a:latin typeface="Symbol" panose="05050102010706020507" pitchFamily="18" charset="2"/>
              </a:rPr>
              <a:t> </a:t>
            </a:r>
            <a:r>
              <a:rPr lang="it-IT" altLang="it-IT" sz="2400"/>
              <a:t>&gt; 1, la quantità aumenta più che proporzionalmente al diminuire del prezzo: il ricavo totale aumenta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Se </a:t>
            </a:r>
            <a:r>
              <a:rPr lang="it-IT" altLang="it-IT" sz="2400" i="1"/>
              <a:t>e</a:t>
            </a:r>
            <a:r>
              <a:rPr lang="it-IT" altLang="it-IT" sz="2400"/>
              <a:t>(</a:t>
            </a:r>
            <a:r>
              <a:rPr lang="it-IT" altLang="it-IT" sz="2400" i="1"/>
              <a:t>d</a:t>
            </a:r>
            <a:r>
              <a:rPr lang="it-IT" altLang="it-IT" sz="2400"/>
              <a:t>)</a:t>
            </a:r>
            <a:r>
              <a:rPr lang="it-IT" altLang="it-IT" sz="2400">
                <a:latin typeface="Symbol" panose="05050102010706020507" pitchFamily="18" charset="2"/>
              </a:rPr>
              <a:t> =</a:t>
            </a:r>
            <a:r>
              <a:rPr lang="it-IT" altLang="it-IT" sz="2400"/>
              <a:t> 1, la quantità aumenta proporzionalmente al diminuire del prezzo: il ricavo totale resta lo stesso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Se </a:t>
            </a:r>
            <a:r>
              <a:rPr lang="it-IT" altLang="it-IT" sz="2400" i="1"/>
              <a:t>e</a:t>
            </a:r>
            <a:r>
              <a:rPr lang="it-IT" altLang="it-IT" sz="2400"/>
              <a:t>(</a:t>
            </a:r>
            <a:r>
              <a:rPr lang="it-IT" altLang="it-IT" sz="2400" i="1"/>
              <a:t>d</a:t>
            </a:r>
            <a:r>
              <a:rPr lang="it-IT" altLang="it-IT" sz="2400"/>
              <a:t>)</a:t>
            </a:r>
            <a:r>
              <a:rPr lang="it-IT" altLang="it-IT" sz="2400">
                <a:latin typeface="Symbol" panose="05050102010706020507" pitchFamily="18" charset="2"/>
              </a:rPr>
              <a:t> </a:t>
            </a:r>
            <a:r>
              <a:rPr lang="it-IT" altLang="it-IT" sz="2400"/>
              <a:t>&lt; 1, la quantità aumenta meno che proporzionalmente al diminuire del prezzo: il ricavo totale diminuisce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6A568BA3-5AFD-421E-8A50-41AB5B2FC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7" grpId="0" build="p" bldLvl="2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egnaposto numero diapositiva 5">
            <a:extLst>
              <a:ext uri="{FF2B5EF4-FFF2-40B4-BE49-F238E27FC236}">
                <a16:creationId xmlns:a16="http://schemas.microsoft.com/office/drawing/2014/main" id="{229FE4AC-0BFF-4375-BD57-D08AE2EA0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B970-AC79-4686-BA6D-62FCDAE5DDF9}" type="slidenum">
              <a:rPr lang="it-IT" altLang="it-IT"/>
              <a:pPr/>
              <a:t>18</a:t>
            </a:fld>
            <a:endParaRPr lang="it-IT" altLang="it-IT"/>
          </a:p>
        </p:txBody>
      </p:sp>
      <p:sp>
        <p:nvSpPr>
          <p:cNvPr id="160770" name="Rectangle 2">
            <a:extLst>
              <a:ext uri="{FF2B5EF4-FFF2-40B4-BE49-F238E27FC236}">
                <a16:creationId xmlns:a16="http://schemas.microsoft.com/office/drawing/2014/main" id="{D0ABA5B7-9146-4C2C-A844-A98592FB14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9122" y="1161317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sz="4000" dirty="0"/>
              <a:t>Misura algebrica dell’elasticità della domanda</a:t>
            </a:r>
          </a:p>
        </p:txBody>
      </p:sp>
      <p:sp>
        <p:nvSpPr>
          <p:cNvPr id="160773" name="Rectangle 5">
            <a:extLst>
              <a:ext uri="{FF2B5EF4-FFF2-40B4-BE49-F238E27FC236}">
                <a16:creationId xmlns:a16="http://schemas.microsoft.com/office/drawing/2014/main" id="{D109647A-C57B-47B8-B31C-DC6E4256A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graphicFrame>
        <p:nvGraphicFramePr>
          <p:cNvPr id="160772" name="Object 4">
            <a:extLst>
              <a:ext uri="{FF2B5EF4-FFF2-40B4-BE49-F238E27FC236}">
                <a16:creationId xmlns:a16="http://schemas.microsoft.com/office/drawing/2014/main" id="{67C936EA-9766-4C03-80CE-79720272E5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1550" y="2133600"/>
          <a:ext cx="1800225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3" imgW="863225" imgH="418918" progId="Equation.3">
                  <p:embed/>
                </p:oleObj>
              </mc:Choice>
              <mc:Fallback>
                <p:oleObj name="Equation" r:id="rId3" imgW="863225" imgH="418918" progId="Equation.3">
                  <p:embed/>
                  <p:pic>
                    <p:nvPicPr>
                      <p:cNvPr id="160772" name="Object 4">
                        <a:extLst>
                          <a:ext uri="{FF2B5EF4-FFF2-40B4-BE49-F238E27FC236}">
                            <a16:creationId xmlns:a16="http://schemas.microsoft.com/office/drawing/2014/main" id="{67C936EA-9766-4C03-80CE-79720272E5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133600"/>
                        <a:ext cx="1800225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0775" name="Rectangle 7">
            <a:extLst>
              <a:ext uri="{FF2B5EF4-FFF2-40B4-BE49-F238E27FC236}">
                <a16:creationId xmlns:a16="http://schemas.microsoft.com/office/drawing/2014/main" id="{69D92416-CCE7-4795-9D30-491AD659E2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graphicFrame>
        <p:nvGraphicFramePr>
          <p:cNvPr id="160774" name="Object 6">
            <a:extLst>
              <a:ext uri="{FF2B5EF4-FFF2-40B4-BE49-F238E27FC236}">
                <a16:creationId xmlns:a16="http://schemas.microsoft.com/office/drawing/2014/main" id="{A12EE7FE-41BB-45E6-8FB1-34FBF5D946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8038" y="2060575"/>
          <a:ext cx="61753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5" imgW="279400" imgH="419100" progId="Equation.3">
                  <p:embed/>
                </p:oleObj>
              </mc:Choice>
              <mc:Fallback>
                <p:oleObj name="Equation" r:id="rId5" imgW="279400" imgH="419100" progId="Equation.3">
                  <p:embed/>
                  <p:pic>
                    <p:nvPicPr>
                      <p:cNvPr id="160774" name="Object 6">
                        <a:extLst>
                          <a:ext uri="{FF2B5EF4-FFF2-40B4-BE49-F238E27FC236}">
                            <a16:creationId xmlns:a16="http://schemas.microsoft.com/office/drawing/2014/main" id="{A12EE7FE-41BB-45E6-8FB1-34FBF5D946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2060575"/>
                        <a:ext cx="617537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0776" name="Rectangle 8">
            <a:extLst>
              <a:ext uri="{FF2B5EF4-FFF2-40B4-BE49-F238E27FC236}">
                <a16:creationId xmlns:a16="http://schemas.microsoft.com/office/drawing/2014/main" id="{48100B54-956B-4534-93BA-6DC1914F37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638" y="2276475"/>
            <a:ext cx="3355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it-IT" altLang="it-IT" i="1"/>
              <a:t>reciproco della pendenza</a:t>
            </a:r>
            <a:r>
              <a:rPr lang="it-IT" altLang="it-IT"/>
              <a:t> </a:t>
            </a:r>
          </a:p>
        </p:txBody>
      </p:sp>
      <p:sp>
        <p:nvSpPr>
          <p:cNvPr id="160778" name="Rectangle 10">
            <a:extLst>
              <a:ext uri="{FF2B5EF4-FFF2-40B4-BE49-F238E27FC236}">
                <a16:creationId xmlns:a16="http://schemas.microsoft.com/office/drawing/2014/main" id="{5D9E69AA-7BEB-43B2-850F-F8D3314E1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graphicFrame>
        <p:nvGraphicFramePr>
          <p:cNvPr id="160777" name="Object 9">
            <a:extLst>
              <a:ext uri="{FF2B5EF4-FFF2-40B4-BE49-F238E27FC236}">
                <a16:creationId xmlns:a16="http://schemas.microsoft.com/office/drawing/2014/main" id="{80C2FCAF-4240-4FAB-B89D-3B2301D68F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67625" y="2205038"/>
          <a:ext cx="522288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7" imgW="279400" imgH="419100" progId="Equation.3">
                  <p:embed/>
                </p:oleObj>
              </mc:Choice>
              <mc:Fallback>
                <p:oleObj name="Equation" r:id="rId7" imgW="279400" imgH="419100" progId="Equation.3">
                  <p:embed/>
                  <p:pic>
                    <p:nvPicPr>
                      <p:cNvPr id="160777" name="Object 9">
                        <a:extLst>
                          <a:ext uri="{FF2B5EF4-FFF2-40B4-BE49-F238E27FC236}">
                            <a16:creationId xmlns:a16="http://schemas.microsoft.com/office/drawing/2014/main" id="{80C2FCAF-4240-4FAB-B89D-3B2301D68F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25" y="2205038"/>
                        <a:ext cx="522288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0782" name="Group 14">
            <a:extLst>
              <a:ext uri="{FF2B5EF4-FFF2-40B4-BE49-F238E27FC236}">
                <a16:creationId xmlns:a16="http://schemas.microsoft.com/office/drawing/2014/main" id="{13295072-12C3-41B8-86C1-DF8B7C67DD55}"/>
              </a:ext>
            </a:extLst>
          </p:cNvPr>
          <p:cNvGrpSpPr>
            <a:grpSpLocks/>
          </p:cNvGrpSpPr>
          <p:nvPr/>
        </p:nvGrpSpPr>
        <p:grpSpPr bwMode="auto">
          <a:xfrm>
            <a:off x="827088" y="3429000"/>
            <a:ext cx="3167062" cy="1366838"/>
            <a:chOff x="431" y="1979"/>
            <a:chExt cx="1995" cy="861"/>
          </a:xfrm>
        </p:grpSpPr>
        <p:sp>
          <p:nvSpPr>
            <p:cNvPr id="160780" name="Rectangle 12">
              <a:extLst>
                <a:ext uri="{FF2B5EF4-FFF2-40B4-BE49-F238E27FC236}">
                  <a16:creationId xmlns:a16="http://schemas.microsoft.com/office/drawing/2014/main" id="{933A498C-DCF1-4F63-A9D3-FA753858CD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2" y="2296"/>
              <a:ext cx="72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just"/>
              <a:r>
                <a:rPr lang="en-US" altLang="it-IT" sz="1800" b="1" i="1">
                  <a:latin typeface="Arial" panose="020B0604020202020204" pitchFamily="34" charset="0"/>
                  <a:cs typeface="Times New Roman" panose="02020603050405020304" pitchFamily="18" charset="0"/>
                </a:rPr>
                <a:t>e</a:t>
              </a:r>
              <a:r>
                <a:rPr lang="en-US" altLang="it-IT" sz="1800" b="1">
                  <a:latin typeface="Arial" panose="020B0604020202020204" pitchFamily="34" charset="0"/>
                  <a:cs typeface="Times New Roman" panose="02020603050405020304" pitchFamily="18" charset="0"/>
                </a:rPr>
                <a:t>(</a:t>
              </a:r>
              <a:r>
                <a:rPr lang="en-US" altLang="it-IT" sz="1800" b="1" i="1">
                  <a:latin typeface="Arial" panose="020B0604020202020204" pitchFamily="34" charset="0"/>
                  <a:cs typeface="Times New Roman" panose="02020603050405020304" pitchFamily="18" charset="0"/>
                </a:rPr>
                <a:t>d</a:t>
              </a:r>
              <a:r>
                <a:rPr lang="en-US" altLang="it-IT" sz="1800" b="1">
                  <a:latin typeface="Arial" panose="020B0604020202020204" pitchFamily="34" charset="0"/>
                  <a:cs typeface="Times New Roman" panose="02020603050405020304" pitchFamily="18" charset="0"/>
                </a:rPr>
                <a:t>)</a:t>
              </a:r>
              <a:r>
                <a:rPr lang="en-US" altLang="it-IT" sz="1600" b="1">
                  <a:latin typeface="Arial" panose="020B0604020202020204" pitchFamily="34" charset="0"/>
                  <a:cs typeface="Times New Roman" panose="02020603050405020304" pitchFamily="18" charset="0"/>
                </a:rPr>
                <a:t> = </a:t>
              </a:r>
              <a:endParaRPr lang="en-US" altLang="it-IT" sz="3200" b="1">
                <a:latin typeface="Arial" panose="020B0604020202020204" pitchFamily="34" charset="0"/>
              </a:endParaRPr>
            </a:p>
          </p:txBody>
        </p:sp>
        <p:graphicFrame>
          <p:nvGraphicFramePr>
            <p:cNvPr id="160779" name="Object 11">
              <a:extLst>
                <a:ext uri="{FF2B5EF4-FFF2-40B4-BE49-F238E27FC236}">
                  <a16:creationId xmlns:a16="http://schemas.microsoft.com/office/drawing/2014/main" id="{3F54369A-E980-4B03-BFCA-2446CCDC664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92" y="2160"/>
            <a:ext cx="953" cy="4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1" name="Equation" r:id="rId9" imgW="850531" imgH="418918" progId="Equation.3">
                    <p:embed/>
                  </p:oleObj>
                </mc:Choice>
                <mc:Fallback>
                  <p:oleObj name="Equation" r:id="rId9" imgW="850531" imgH="418918" progId="Equation.3">
                    <p:embed/>
                    <p:pic>
                      <p:nvPicPr>
                        <p:cNvPr id="160779" name="Object 11">
                          <a:extLst>
                            <a:ext uri="{FF2B5EF4-FFF2-40B4-BE49-F238E27FC236}">
                              <a16:creationId xmlns:a16="http://schemas.microsoft.com/office/drawing/2014/main" id="{3F54369A-E980-4B03-BFCA-2446CCDC664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2" y="2160"/>
                          <a:ext cx="953" cy="47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0781" name="Rectangle 13">
              <a:extLst>
                <a:ext uri="{FF2B5EF4-FFF2-40B4-BE49-F238E27FC236}">
                  <a16:creationId xmlns:a16="http://schemas.microsoft.com/office/drawing/2014/main" id="{1D073AA5-3E07-425E-80FB-C0318CC119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" y="1979"/>
              <a:ext cx="1995" cy="86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60783" name="Rectangle 15">
            <a:extLst>
              <a:ext uri="{FF2B5EF4-FFF2-40B4-BE49-F238E27FC236}">
                <a16:creationId xmlns:a16="http://schemas.microsoft.com/office/drawing/2014/main" id="{76A2B9E8-1A11-4585-9229-43D0BC4459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5157788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it-IT" altLang="it-IT" b="1" i="1"/>
              <a:t>p</a:t>
            </a:r>
            <a:r>
              <a:rPr lang="it-IT" altLang="it-IT"/>
              <a:t>=50-1/2</a:t>
            </a:r>
            <a:r>
              <a:rPr lang="it-IT" altLang="it-IT" b="1" i="1"/>
              <a:t>Q</a:t>
            </a:r>
            <a:r>
              <a:rPr lang="en-US" altLang="it-IT"/>
              <a:t> </a:t>
            </a:r>
          </a:p>
        </p:txBody>
      </p:sp>
      <p:sp>
        <p:nvSpPr>
          <p:cNvPr id="160784" name="Rectangle 16">
            <a:extLst>
              <a:ext uri="{FF2B5EF4-FFF2-40B4-BE49-F238E27FC236}">
                <a16:creationId xmlns:a16="http://schemas.microsoft.com/office/drawing/2014/main" id="{D59562ED-30A5-4749-83BF-700DE1C56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5876925"/>
            <a:ext cx="3756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it-IT" altLang="it-IT" i="1"/>
              <a:t>reciproco della pendenza</a:t>
            </a:r>
            <a:r>
              <a:rPr lang="it-IT" altLang="it-IT"/>
              <a:t> = 2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0CB1814A-E18C-4450-A15C-40EF264C4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0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0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0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0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6" grpId="0"/>
      <p:bldP spid="160783" grpId="0"/>
      <p:bldP spid="16078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egnaposto numero diapositiva 5">
            <a:extLst>
              <a:ext uri="{FF2B5EF4-FFF2-40B4-BE49-F238E27FC236}">
                <a16:creationId xmlns:a16="http://schemas.microsoft.com/office/drawing/2014/main" id="{B3C965D4-6274-4FFB-84F4-0E7FC532B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3EAD-E2B8-467E-A149-B261E838E712}" type="slidenum">
              <a:rPr lang="it-IT" altLang="it-IT"/>
              <a:pPr/>
              <a:t>19</a:t>
            </a:fld>
            <a:endParaRPr lang="it-IT" altLang="it-IT"/>
          </a:p>
        </p:txBody>
      </p:sp>
      <p:sp>
        <p:nvSpPr>
          <p:cNvPr id="161794" name="Rectangle 2">
            <a:extLst>
              <a:ext uri="{FF2B5EF4-FFF2-40B4-BE49-F238E27FC236}">
                <a16:creationId xmlns:a16="http://schemas.microsoft.com/office/drawing/2014/main" id="{E615F937-D00B-4430-A36D-C5B73619F3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ESEMPIO</a:t>
            </a:r>
          </a:p>
        </p:txBody>
      </p:sp>
      <p:sp>
        <p:nvSpPr>
          <p:cNvPr id="161797" name="Rectangle 5">
            <a:extLst>
              <a:ext uri="{FF2B5EF4-FFF2-40B4-BE49-F238E27FC236}">
                <a16:creationId xmlns:a16="http://schemas.microsoft.com/office/drawing/2014/main" id="{2C8FFE23-4096-40E3-BEF0-C9E1ACAE1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19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161799" name="Line 7">
            <a:extLst>
              <a:ext uri="{FF2B5EF4-FFF2-40B4-BE49-F238E27FC236}">
                <a16:creationId xmlns:a16="http://schemas.microsoft.com/office/drawing/2014/main" id="{0D472983-C27B-4FAB-8F27-34A78766D0D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1050" y="3068638"/>
            <a:ext cx="0" cy="1008062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pSp>
        <p:nvGrpSpPr>
          <p:cNvPr id="161805" name="Group 13">
            <a:extLst>
              <a:ext uri="{FF2B5EF4-FFF2-40B4-BE49-F238E27FC236}">
                <a16:creationId xmlns:a16="http://schemas.microsoft.com/office/drawing/2014/main" id="{038A9D44-129A-407D-94E0-217A68D5B623}"/>
              </a:ext>
            </a:extLst>
          </p:cNvPr>
          <p:cNvGrpSpPr>
            <a:grpSpLocks/>
          </p:cNvGrpSpPr>
          <p:nvPr/>
        </p:nvGrpSpPr>
        <p:grpSpPr bwMode="auto">
          <a:xfrm>
            <a:off x="1630363" y="1930400"/>
            <a:ext cx="4429125" cy="2819400"/>
            <a:chOff x="470" y="1207"/>
            <a:chExt cx="2790" cy="1776"/>
          </a:xfrm>
        </p:grpSpPr>
        <p:graphicFrame>
          <p:nvGraphicFramePr>
            <p:cNvPr id="161796" name="Object 4">
              <a:extLst>
                <a:ext uri="{FF2B5EF4-FFF2-40B4-BE49-F238E27FC236}">
                  <a16:creationId xmlns:a16="http://schemas.microsoft.com/office/drawing/2014/main" id="{B068C9F0-3CF4-487F-A087-5A2C946A571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70" y="1207"/>
            <a:ext cx="2790" cy="17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Grafico" r:id="rId3" imgW="4429125" imgH="2819400" progId="MSGraph.Chart.8">
                    <p:embed/>
                  </p:oleObj>
                </mc:Choice>
                <mc:Fallback>
                  <p:oleObj name="Grafico" r:id="rId3" imgW="4429125" imgH="2819400" progId="MSGraph.Chart.8">
                    <p:embed/>
                    <p:pic>
                      <p:nvPicPr>
                        <p:cNvPr id="161796" name="Object 4">
                          <a:extLst>
                            <a:ext uri="{FF2B5EF4-FFF2-40B4-BE49-F238E27FC236}">
                              <a16:creationId xmlns:a16="http://schemas.microsoft.com/office/drawing/2014/main" id="{B068C9F0-3CF4-487F-A087-5A2C946A571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0" y="1207"/>
                          <a:ext cx="2790" cy="177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1798" name="Line 6">
              <a:extLst>
                <a:ext uri="{FF2B5EF4-FFF2-40B4-BE49-F238E27FC236}">
                  <a16:creationId xmlns:a16="http://schemas.microsoft.com/office/drawing/2014/main" id="{B43C2C22-ECC9-4482-80A3-CD379F7D14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0" y="1927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61800" name="Line 8">
              <a:extLst>
                <a:ext uri="{FF2B5EF4-FFF2-40B4-BE49-F238E27FC236}">
                  <a16:creationId xmlns:a16="http://schemas.microsoft.com/office/drawing/2014/main" id="{A3E3774B-F541-4580-9167-422FAFD480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08" y="1932"/>
              <a:ext cx="0" cy="6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61801" name="Line 9">
              <a:extLst>
                <a:ext uri="{FF2B5EF4-FFF2-40B4-BE49-F238E27FC236}">
                  <a16:creationId xmlns:a16="http://schemas.microsoft.com/office/drawing/2014/main" id="{DE55668B-40AF-4E20-842E-6103F39811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2" y="2238"/>
              <a:ext cx="13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61802" name="Line 10">
              <a:extLst>
                <a:ext uri="{FF2B5EF4-FFF2-40B4-BE49-F238E27FC236}">
                  <a16:creationId xmlns:a16="http://schemas.microsoft.com/office/drawing/2014/main" id="{7D40DB25-2E88-427C-993B-E0C3CB9C8C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96" y="2244"/>
              <a:ext cx="0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61803" name="Text Box 11">
              <a:extLst>
                <a:ext uri="{FF2B5EF4-FFF2-40B4-BE49-F238E27FC236}">
                  <a16:creationId xmlns:a16="http://schemas.microsoft.com/office/drawing/2014/main" id="{4CEA103C-126C-4DB2-9198-6147F24DC5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1698"/>
              <a:ext cx="43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1800" b="1" i="1"/>
                <a:t>H</a:t>
              </a:r>
            </a:p>
          </p:txBody>
        </p:sp>
        <p:sp>
          <p:nvSpPr>
            <p:cNvPr id="161804" name="Text Box 12">
              <a:extLst>
                <a:ext uri="{FF2B5EF4-FFF2-40B4-BE49-F238E27FC236}">
                  <a16:creationId xmlns:a16="http://schemas.microsoft.com/office/drawing/2014/main" id="{A3F48429-F91B-49EE-858B-9C7E226A2D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8" y="1956"/>
              <a:ext cx="48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1800" b="1" i="1"/>
                <a:t>D</a:t>
              </a:r>
            </a:p>
          </p:txBody>
        </p:sp>
      </p:grpSp>
      <p:sp>
        <p:nvSpPr>
          <p:cNvPr id="161806" name="Text Box 14">
            <a:extLst>
              <a:ext uri="{FF2B5EF4-FFF2-40B4-BE49-F238E27FC236}">
                <a16:creationId xmlns:a16="http://schemas.microsoft.com/office/drawing/2014/main" id="{52B4E826-8E29-4808-B681-A5523BFB3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921250"/>
            <a:ext cx="7239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/>
              <a:t>Punto </a:t>
            </a:r>
            <a:r>
              <a:rPr lang="it-IT" altLang="it-IT" b="1" i="1"/>
              <a:t>H</a:t>
            </a:r>
            <a:r>
              <a:rPr lang="it-IT" altLang="it-IT"/>
              <a:t>: </a:t>
            </a:r>
            <a:r>
              <a:rPr lang="it-IT" altLang="it-IT" b="1" i="1"/>
              <a:t>p</a:t>
            </a:r>
            <a:r>
              <a:rPr lang="it-IT" altLang="it-IT"/>
              <a:t>=40, </a:t>
            </a:r>
            <a:r>
              <a:rPr lang="it-IT" altLang="it-IT" b="1" i="1"/>
              <a:t>Q</a:t>
            </a:r>
            <a:r>
              <a:rPr lang="it-IT" altLang="it-IT"/>
              <a:t>=20  </a:t>
            </a:r>
            <a:r>
              <a:rPr lang="it-IT" altLang="it-IT" b="1" i="1"/>
              <a:t>e</a:t>
            </a:r>
            <a:r>
              <a:rPr lang="it-IT" altLang="it-IT" b="1"/>
              <a:t>(</a:t>
            </a:r>
            <a:r>
              <a:rPr lang="it-IT" altLang="it-IT" b="1" i="1"/>
              <a:t>H</a:t>
            </a:r>
            <a:r>
              <a:rPr lang="it-IT" altLang="it-IT"/>
              <a:t>)=2(40/20)=4</a:t>
            </a:r>
          </a:p>
          <a:p>
            <a:pPr algn="l">
              <a:spcBef>
                <a:spcPct val="50000"/>
              </a:spcBef>
            </a:pPr>
            <a:r>
              <a:rPr lang="it-IT" altLang="it-IT"/>
              <a:t>Punto </a:t>
            </a:r>
            <a:r>
              <a:rPr lang="it-IT" altLang="it-IT" b="1" i="1"/>
              <a:t>D: p=20, Q=</a:t>
            </a:r>
            <a:r>
              <a:rPr lang="it-IT" altLang="it-IT"/>
              <a:t>60 </a:t>
            </a:r>
            <a:r>
              <a:rPr lang="it-IT" altLang="it-IT" b="1" i="1"/>
              <a:t>e(D)</a:t>
            </a:r>
            <a:r>
              <a:rPr lang="it-IT" altLang="it-IT"/>
              <a:t>=2(20/60)=2/3</a:t>
            </a:r>
          </a:p>
          <a:p>
            <a:pPr algn="l">
              <a:spcBef>
                <a:spcPct val="50000"/>
              </a:spcBef>
            </a:pPr>
            <a:endParaRPr lang="it-IT" altLang="it-IT" b="1" i="1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F2ACA506-CBF6-4149-B16E-8FE17BA9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18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18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18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18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0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052DBE50-2E1A-468F-9025-C58DB55C5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F272C-F8BC-4462-BC29-5DDC54A5F0DC}" type="slidenum">
              <a:rPr lang="it-IT" altLang="it-IT"/>
              <a:pPr/>
              <a:t>2</a:t>
            </a:fld>
            <a:endParaRPr lang="it-IT" altLang="it-IT"/>
          </a:p>
        </p:txBody>
      </p:sp>
      <p:sp>
        <p:nvSpPr>
          <p:cNvPr id="139266" name="Rectangle 2">
            <a:extLst>
              <a:ext uri="{FF2B5EF4-FFF2-40B4-BE49-F238E27FC236}">
                <a16:creationId xmlns:a16="http://schemas.microsoft.com/office/drawing/2014/main" id="{00C23F5D-020E-43B9-862D-BACE0FA5EB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Beni economici</a:t>
            </a:r>
          </a:p>
        </p:txBody>
      </p:sp>
      <p:sp>
        <p:nvSpPr>
          <p:cNvPr id="139267" name="Rectangle 3">
            <a:extLst>
              <a:ext uri="{FF2B5EF4-FFF2-40B4-BE49-F238E27FC236}">
                <a16:creationId xmlns:a16="http://schemas.microsoft.com/office/drawing/2014/main" id="{2AF51655-65C9-4C84-9DAE-67655854CA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800"/>
              <a:t>Scarsità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Beni succedanei e complementari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Burro e margarina – auto e benzina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Beni finali e beni intermedi o strumentali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Lo stesso bene può essere finale o strumentale (es. la farina)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Beni pubblici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Non rivalità (indivisibilità del beneficio)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Non escludibilità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Es. il faro, l’illuminazione, ma anche la televisione via etere.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F844E2FF-2E6F-4DA1-8473-B3CF3B0D0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9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9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9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9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 build="p" bldLvl="3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numero diapositiva 5">
            <a:extLst>
              <a:ext uri="{FF2B5EF4-FFF2-40B4-BE49-F238E27FC236}">
                <a16:creationId xmlns:a16="http://schemas.microsoft.com/office/drawing/2014/main" id="{3CAB8F83-A2D4-4498-A4AF-AB6C83063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BB9A-1EA1-420A-A733-DE9C9ED6B405}" type="slidenum">
              <a:rPr lang="it-IT" altLang="it-IT"/>
              <a:pPr/>
              <a:t>20</a:t>
            </a:fld>
            <a:endParaRPr lang="it-IT" altLang="it-IT"/>
          </a:p>
        </p:txBody>
      </p:sp>
      <p:sp>
        <p:nvSpPr>
          <p:cNvPr id="162818" name="Rectangle 2">
            <a:extLst>
              <a:ext uri="{FF2B5EF4-FFF2-40B4-BE49-F238E27FC236}">
                <a16:creationId xmlns:a16="http://schemas.microsoft.com/office/drawing/2014/main" id="{75882E35-450D-4282-8E32-349EF08433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3225" y="1054588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sz="4000" dirty="0"/>
              <a:t>Misurazione geometrica dell’elasticità della domanda</a:t>
            </a:r>
          </a:p>
        </p:txBody>
      </p:sp>
      <p:sp>
        <p:nvSpPr>
          <p:cNvPr id="162821" name="Rectangle 5">
            <a:extLst>
              <a:ext uri="{FF2B5EF4-FFF2-40B4-BE49-F238E27FC236}">
                <a16:creationId xmlns:a16="http://schemas.microsoft.com/office/drawing/2014/main" id="{2012468C-E1DE-4891-B85E-D422BABDD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66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graphicFrame>
        <p:nvGraphicFramePr>
          <p:cNvPr id="162820" name="Object 4">
            <a:extLst>
              <a:ext uri="{FF2B5EF4-FFF2-40B4-BE49-F238E27FC236}">
                <a16:creationId xmlns:a16="http://schemas.microsoft.com/office/drawing/2014/main" id="{07B1017E-D898-4DFB-A87A-A2B0966091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0125" y="1892300"/>
          <a:ext cx="4495800" cy="252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Immagine" r:id="rId3" imgW="4495800" imgH="2523744" progId="Word.Picture.8">
                  <p:embed/>
                </p:oleObj>
              </mc:Choice>
              <mc:Fallback>
                <p:oleObj name="Immagine" r:id="rId3" imgW="4495800" imgH="2523744" progId="Word.Picture.8">
                  <p:embed/>
                  <p:pic>
                    <p:nvPicPr>
                      <p:cNvPr id="162820" name="Object 4">
                        <a:extLst>
                          <a:ext uri="{FF2B5EF4-FFF2-40B4-BE49-F238E27FC236}">
                            <a16:creationId xmlns:a16="http://schemas.microsoft.com/office/drawing/2014/main" id="{07B1017E-D898-4DFB-A87A-A2B0966091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125" y="1892300"/>
                        <a:ext cx="4495800" cy="2524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2822" name="Text Box 6">
            <a:extLst>
              <a:ext uri="{FF2B5EF4-FFF2-40B4-BE49-F238E27FC236}">
                <a16:creationId xmlns:a16="http://schemas.microsoft.com/office/drawing/2014/main" id="{D43A246F-F873-4C27-9A38-D27513DA1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875" y="4572000"/>
            <a:ext cx="7802563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/>
              <a:t>Pendenza retta = </a:t>
            </a:r>
            <a:r>
              <a:rPr lang="it-IT" altLang="it-IT" b="1" i="1"/>
              <a:t>GC/GE; </a:t>
            </a:r>
            <a:r>
              <a:rPr lang="it-IT" altLang="it-IT"/>
              <a:t>reciproco = </a:t>
            </a:r>
            <a:r>
              <a:rPr lang="it-IT" altLang="it-IT" b="1" i="1"/>
              <a:t>GE/GC</a:t>
            </a:r>
          </a:p>
          <a:p>
            <a:pPr algn="l">
              <a:spcBef>
                <a:spcPct val="50000"/>
              </a:spcBef>
            </a:pPr>
            <a:r>
              <a:rPr lang="it-IT" altLang="it-IT"/>
              <a:t>Rapporto </a:t>
            </a:r>
            <a:r>
              <a:rPr lang="it-IT" altLang="it-IT" b="1" i="1"/>
              <a:t>p/Q</a:t>
            </a:r>
            <a:r>
              <a:rPr lang="it-IT" altLang="it-IT"/>
              <a:t> = </a:t>
            </a:r>
            <a:r>
              <a:rPr lang="it-IT" altLang="it-IT" b="1" i="1"/>
              <a:t>GC/FC</a:t>
            </a:r>
          </a:p>
          <a:p>
            <a:pPr algn="l">
              <a:spcBef>
                <a:spcPct val="50000"/>
              </a:spcBef>
            </a:pPr>
            <a:r>
              <a:rPr lang="it-IT" altLang="it-IT"/>
              <a:t>Elasticità =</a:t>
            </a:r>
            <a:r>
              <a:rPr lang="it-IT" altLang="it-IT" b="1" i="1"/>
              <a:t> (GE/GC)(GC/FC)=GE/FC=GE/0G</a:t>
            </a:r>
          </a:p>
        </p:txBody>
      </p:sp>
      <p:grpSp>
        <p:nvGrpSpPr>
          <p:cNvPr id="162825" name="Group 9">
            <a:extLst>
              <a:ext uri="{FF2B5EF4-FFF2-40B4-BE49-F238E27FC236}">
                <a16:creationId xmlns:a16="http://schemas.microsoft.com/office/drawing/2014/main" id="{D241133D-6A71-4DB3-B39D-4D09AF4123D6}"/>
              </a:ext>
            </a:extLst>
          </p:cNvPr>
          <p:cNvGrpSpPr>
            <a:grpSpLocks/>
          </p:cNvGrpSpPr>
          <p:nvPr/>
        </p:nvGrpSpPr>
        <p:grpSpPr bwMode="auto">
          <a:xfrm>
            <a:off x="2771775" y="4068763"/>
            <a:ext cx="3294063" cy="1587"/>
            <a:chOff x="1746" y="2563"/>
            <a:chExt cx="2075" cy="1"/>
          </a:xfrm>
        </p:grpSpPr>
        <p:sp>
          <p:nvSpPr>
            <p:cNvPr id="162823" name="Line 7">
              <a:extLst>
                <a:ext uri="{FF2B5EF4-FFF2-40B4-BE49-F238E27FC236}">
                  <a16:creationId xmlns:a16="http://schemas.microsoft.com/office/drawing/2014/main" id="{DE8D702B-F01B-4477-83C2-C7C4AD1AE2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6" y="2564"/>
              <a:ext cx="663" cy="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62824" name="Line 8">
              <a:extLst>
                <a:ext uri="{FF2B5EF4-FFF2-40B4-BE49-F238E27FC236}">
                  <a16:creationId xmlns:a16="http://schemas.microsoft.com/office/drawing/2014/main" id="{6536CC48-216A-429C-B704-D519CDE497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97" y="2563"/>
              <a:ext cx="1424" cy="1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D502256A-6140-4754-9774-82FF15E92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2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2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28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28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2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2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2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2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gnaposto numero diapositiva 5">
            <a:extLst>
              <a:ext uri="{FF2B5EF4-FFF2-40B4-BE49-F238E27FC236}">
                <a16:creationId xmlns:a16="http://schemas.microsoft.com/office/drawing/2014/main" id="{5057AA9C-D0F4-4C57-AC2B-B108F0E1E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4FE98-DB0D-4DD3-8756-A14351B7DCE3}" type="slidenum">
              <a:rPr lang="it-IT" altLang="it-IT"/>
              <a:pPr/>
              <a:t>21</a:t>
            </a:fld>
            <a:endParaRPr lang="it-IT" altLang="it-IT"/>
          </a:p>
        </p:txBody>
      </p:sp>
      <p:sp>
        <p:nvSpPr>
          <p:cNvPr id="163842" name="Rectangle 2">
            <a:extLst>
              <a:ext uri="{FF2B5EF4-FFF2-40B4-BE49-F238E27FC236}">
                <a16:creationId xmlns:a16="http://schemas.microsoft.com/office/drawing/2014/main" id="{009334C3-FCC6-470E-92CA-8D6A3046A9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Esempio</a:t>
            </a:r>
          </a:p>
        </p:txBody>
      </p:sp>
      <p:sp>
        <p:nvSpPr>
          <p:cNvPr id="163843" name="Rectangle 3">
            <a:extLst>
              <a:ext uri="{FF2B5EF4-FFF2-40B4-BE49-F238E27FC236}">
                <a16:creationId xmlns:a16="http://schemas.microsoft.com/office/drawing/2014/main" id="{528AC5F4-0221-4B78-913A-6063091F56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557713"/>
            <a:ext cx="7772400" cy="2117725"/>
          </a:xfrm>
        </p:spPr>
        <p:txBody>
          <a:bodyPr/>
          <a:lstStyle/>
          <a:p>
            <a:r>
              <a:rPr lang="it-IT" altLang="it-IT"/>
              <a:t>Punto </a:t>
            </a:r>
            <a:r>
              <a:rPr lang="it-IT" altLang="it-IT" b="1" i="1"/>
              <a:t>H</a:t>
            </a:r>
            <a:r>
              <a:rPr lang="it-IT" altLang="it-IT"/>
              <a:t> </a:t>
            </a:r>
            <a:r>
              <a:rPr lang="it-IT" altLang="it-IT" b="1" i="1"/>
              <a:t>e(H)=</a:t>
            </a:r>
            <a:r>
              <a:rPr lang="it-IT" altLang="it-IT"/>
              <a:t>80/20=4</a:t>
            </a:r>
          </a:p>
          <a:p>
            <a:r>
              <a:rPr lang="it-IT" altLang="it-IT"/>
              <a:t>Punto </a:t>
            </a:r>
            <a:r>
              <a:rPr lang="it-IT" altLang="it-IT" b="1" i="1"/>
              <a:t>D e(D)</a:t>
            </a:r>
            <a:r>
              <a:rPr lang="it-IT" altLang="it-IT"/>
              <a:t>=40/60=2/3</a:t>
            </a:r>
          </a:p>
        </p:txBody>
      </p:sp>
      <p:grpSp>
        <p:nvGrpSpPr>
          <p:cNvPr id="163844" name="Group 4">
            <a:extLst>
              <a:ext uri="{FF2B5EF4-FFF2-40B4-BE49-F238E27FC236}">
                <a16:creationId xmlns:a16="http://schemas.microsoft.com/office/drawing/2014/main" id="{5E39C17C-DB6C-44E6-876F-CBC6ADE57110}"/>
              </a:ext>
            </a:extLst>
          </p:cNvPr>
          <p:cNvGrpSpPr>
            <a:grpSpLocks/>
          </p:cNvGrpSpPr>
          <p:nvPr/>
        </p:nvGrpSpPr>
        <p:grpSpPr bwMode="auto">
          <a:xfrm>
            <a:off x="2103438" y="1603331"/>
            <a:ext cx="4429125" cy="2819400"/>
            <a:chOff x="470" y="1207"/>
            <a:chExt cx="2790" cy="1776"/>
          </a:xfrm>
        </p:grpSpPr>
        <p:graphicFrame>
          <p:nvGraphicFramePr>
            <p:cNvPr id="163845" name="Object 5">
              <a:extLst>
                <a:ext uri="{FF2B5EF4-FFF2-40B4-BE49-F238E27FC236}">
                  <a16:creationId xmlns:a16="http://schemas.microsoft.com/office/drawing/2014/main" id="{46A883FA-6AAC-4F64-9EAB-41EBB1833EF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70" y="1207"/>
            <a:ext cx="2790" cy="17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4" name="Grafico" r:id="rId3" imgW="4429125" imgH="2819400" progId="MSGraph.Chart.8">
                    <p:embed/>
                  </p:oleObj>
                </mc:Choice>
                <mc:Fallback>
                  <p:oleObj name="Grafico" r:id="rId3" imgW="4429125" imgH="2819400" progId="MSGraph.Chart.8">
                    <p:embed/>
                    <p:pic>
                      <p:nvPicPr>
                        <p:cNvPr id="163845" name="Object 5">
                          <a:extLst>
                            <a:ext uri="{FF2B5EF4-FFF2-40B4-BE49-F238E27FC236}">
                              <a16:creationId xmlns:a16="http://schemas.microsoft.com/office/drawing/2014/main" id="{46A883FA-6AAC-4F64-9EAB-41EBB1833EF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0" y="1207"/>
                          <a:ext cx="2790" cy="177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3846" name="Line 6">
              <a:extLst>
                <a:ext uri="{FF2B5EF4-FFF2-40B4-BE49-F238E27FC236}">
                  <a16:creationId xmlns:a16="http://schemas.microsoft.com/office/drawing/2014/main" id="{D8FDFDFA-2861-4F2D-BF06-1980232261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0" y="1927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63847" name="Line 7">
              <a:extLst>
                <a:ext uri="{FF2B5EF4-FFF2-40B4-BE49-F238E27FC236}">
                  <a16:creationId xmlns:a16="http://schemas.microsoft.com/office/drawing/2014/main" id="{538CBBF5-82EF-46EB-B071-5D39A7C689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08" y="1932"/>
              <a:ext cx="0" cy="6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63848" name="Line 8">
              <a:extLst>
                <a:ext uri="{FF2B5EF4-FFF2-40B4-BE49-F238E27FC236}">
                  <a16:creationId xmlns:a16="http://schemas.microsoft.com/office/drawing/2014/main" id="{786E8C8E-19C5-4A89-AF5C-7120B68778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2" y="2238"/>
              <a:ext cx="13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63849" name="Line 9">
              <a:extLst>
                <a:ext uri="{FF2B5EF4-FFF2-40B4-BE49-F238E27FC236}">
                  <a16:creationId xmlns:a16="http://schemas.microsoft.com/office/drawing/2014/main" id="{C205EB45-A7A4-401E-9A0E-F3B44407AD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96" y="2244"/>
              <a:ext cx="0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63850" name="Text Box 10">
              <a:extLst>
                <a:ext uri="{FF2B5EF4-FFF2-40B4-BE49-F238E27FC236}">
                  <a16:creationId xmlns:a16="http://schemas.microsoft.com/office/drawing/2014/main" id="{A1338008-0E89-419B-BD33-824C5A9F4D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1698"/>
              <a:ext cx="43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1800" b="1" i="1"/>
                <a:t>H</a:t>
              </a:r>
            </a:p>
          </p:txBody>
        </p:sp>
        <p:sp>
          <p:nvSpPr>
            <p:cNvPr id="163851" name="Text Box 11">
              <a:extLst>
                <a:ext uri="{FF2B5EF4-FFF2-40B4-BE49-F238E27FC236}">
                  <a16:creationId xmlns:a16="http://schemas.microsoft.com/office/drawing/2014/main" id="{394CE6C2-3257-45B6-B296-B283072A9B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8" y="1956"/>
              <a:ext cx="48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1800" b="1" i="1"/>
                <a:t>D</a:t>
              </a:r>
            </a:p>
          </p:txBody>
        </p:sp>
      </p:grp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5F2CD977-9E77-4A40-A1A4-0FFB1729A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numero diapositiva 5">
            <a:extLst>
              <a:ext uri="{FF2B5EF4-FFF2-40B4-BE49-F238E27FC236}">
                <a16:creationId xmlns:a16="http://schemas.microsoft.com/office/drawing/2014/main" id="{7B4E4DC9-DC3F-476D-8BB1-C71298706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F9A5-94B4-4AD0-B9F6-7A104C3B190C}" type="slidenum">
              <a:rPr lang="it-IT" altLang="it-IT"/>
              <a:pPr/>
              <a:t>22</a:t>
            </a:fld>
            <a:endParaRPr lang="it-IT" altLang="it-IT"/>
          </a:p>
        </p:txBody>
      </p:sp>
      <p:graphicFrame>
        <p:nvGraphicFramePr>
          <p:cNvPr id="164868" name="Object 4">
            <a:extLst>
              <a:ext uri="{FF2B5EF4-FFF2-40B4-BE49-F238E27FC236}">
                <a16:creationId xmlns:a16="http://schemas.microsoft.com/office/drawing/2014/main" id="{D344C2F4-F9D5-48E2-999E-5110C144CC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6548605"/>
              </p:ext>
            </p:extLst>
          </p:nvPr>
        </p:nvGraphicFramePr>
        <p:xfrm>
          <a:off x="2330450" y="1619250"/>
          <a:ext cx="4495800" cy="252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Immagine" r:id="rId3" imgW="4495800" imgH="2523744" progId="Word.Picture.8">
                  <p:embed/>
                </p:oleObj>
              </mc:Choice>
              <mc:Fallback>
                <p:oleObj name="Immagine" r:id="rId3" imgW="4495800" imgH="2523744" progId="Word.Picture.8">
                  <p:embed/>
                  <p:pic>
                    <p:nvPicPr>
                      <p:cNvPr id="164868" name="Object 4">
                        <a:extLst>
                          <a:ext uri="{FF2B5EF4-FFF2-40B4-BE49-F238E27FC236}">
                            <a16:creationId xmlns:a16="http://schemas.microsoft.com/office/drawing/2014/main" id="{D344C2F4-F9D5-48E2-999E-5110C144CC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450" y="1619250"/>
                        <a:ext cx="4495800" cy="2524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66" name="Rectangle 2">
            <a:extLst>
              <a:ext uri="{FF2B5EF4-FFF2-40B4-BE49-F238E27FC236}">
                <a16:creationId xmlns:a16="http://schemas.microsoft.com/office/drawing/2014/main" id="{45BC8D73-0C40-418A-8D9A-2FEAF35336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Un altro metodo geometrico</a:t>
            </a:r>
          </a:p>
        </p:txBody>
      </p:sp>
      <p:sp>
        <p:nvSpPr>
          <p:cNvPr id="164867" name="Rectangle 3">
            <a:extLst>
              <a:ext uri="{FF2B5EF4-FFF2-40B4-BE49-F238E27FC236}">
                <a16:creationId xmlns:a16="http://schemas.microsoft.com/office/drawing/2014/main" id="{F14EF8E2-22D3-4E82-BF5D-629361FA43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267200"/>
            <a:ext cx="7772400" cy="2103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/>
              <a:t>Triangoli </a:t>
            </a:r>
            <a:r>
              <a:rPr lang="it-IT" altLang="it-IT" b="1" i="1"/>
              <a:t>CGE e AFC</a:t>
            </a:r>
            <a:r>
              <a:rPr lang="it-IT" altLang="it-IT"/>
              <a:t> sono simili</a:t>
            </a:r>
          </a:p>
          <a:p>
            <a:pPr>
              <a:lnSpc>
                <a:spcPct val="90000"/>
              </a:lnSpc>
            </a:pPr>
            <a:r>
              <a:rPr lang="it-IT" altLang="it-IT" b="1" i="1"/>
              <a:t>GE/FC=EC/AC</a:t>
            </a:r>
          </a:p>
          <a:p>
            <a:pPr>
              <a:lnSpc>
                <a:spcPct val="90000"/>
              </a:lnSpc>
            </a:pPr>
            <a:r>
              <a:rPr lang="it-IT" altLang="it-IT"/>
              <a:t>La misura dell’elasticità = rapporto tra i segmenti della domanda</a:t>
            </a:r>
          </a:p>
        </p:txBody>
      </p:sp>
      <p:sp>
        <p:nvSpPr>
          <p:cNvPr id="164869" name="Rectangle 5">
            <a:extLst>
              <a:ext uri="{FF2B5EF4-FFF2-40B4-BE49-F238E27FC236}">
                <a16:creationId xmlns:a16="http://schemas.microsoft.com/office/drawing/2014/main" id="{B2CA7D13-12AB-4CCB-B48E-4967A4C92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66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7123613D-F689-4E6C-BC2E-5AC580564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8F1545E6-F4B8-4505-BB5D-5AC2FD751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CA60-8543-4DB8-9EB8-C016D61975C9}" type="slidenum">
              <a:rPr lang="it-IT" altLang="it-IT"/>
              <a:pPr/>
              <a:t>23</a:t>
            </a:fld>
            <a:endParaRPr lang="it-IT" altLang="it-IT"/>
          </a:p>
        </p:txBody>
      </p:sp>
      <p:sp>
        <p:nvSpPr>
          <p:cNvPr id="165890" name="Rectangle 2">
            <a:extLst>
              <a:ext uri="{FF2B5EF4-FFF2-40B4-BE49-F238E27FC236}">
                <a16:creationId xmlns:a16="http://schemas.microsoft.com/office/drawing/2014/main" id="{04070ECA-F267-4633-9BEE-F4E604687A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 sz="4000"/>
              <a:t>Elasticità lungo la curva di domanda</a:t>
            </a:r>
          </a:p>
        </p:txBody>
      </p:sp>
      <p:sp>
        <p:nvSpPr>
          <p:cNvPr id="165891" name="Rectangle 3">
            <a:extLst>
              <a:ext uri="{FF2B5EF4-FFF2-40B4-BE49-F238E27FC236}">
                <a16:creationId xmlns:a16="http://schemas.microsoft.com/office/drawing/2014/main" id="{7617821D-EEB1-4C11-B65A-5ED9829C57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0088" y="4419600"/>
            <a:ext cx="7772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IT" altLang="it-IT" sz="2800"/>
              <a:t>Si comprende perché:</a:t>
            </a:r>
          </a:p>
          <a:p>
            <a:pPr>
              <a:lnSpc>
                <a:spcPct val="80000"/>
              </a:lnSpc>
            </a:pPr>
            <a:r>
              <a:rPr lang="it-IT" altLang="it-IT" sz="2800" b="1" i="1"/>
              <a:t>e(D)&lt;</a:t>
            </a:r>
            <a:r>
              <a:rPr lang="it-IT" altLang="it-IT" sz="2800" b="1"/>
              <a:t>1</a:t>
            </a:r>
          </a:p>
          <a:p>
            <a:pPr>
              <a:lnSpc>
                <a:spcPct val="80000"/>
              </a:lnSpc>
            </a:pPr>
            <a:r>
              <a:rPr lang="it-IT" altLang="it-IT" sz="2800" b="1" i="1"/>
              <a:t>e(H)&gt;1</a:t>
            </a:r>
          </a:p>
          <a:p>
            <a:pPr>
              <a:lnSpc>
                <a:spcPct val="80000"/>
              </a:lnSpc>
            </a:pPr>
            <a:r>
              <a:rPr lang="it-IT" altLang="it-IT" sz="2800"/>
              <a:t>Nel punto intermedio</a:t>
            </a:r>
            <a:r>
              <a:rPr lang="it-IT" altLang="it-IT" sz="2800" b="1" i="1"/>
              <a:t> </a:t>
            </a:r>
            <a:r>
              <a:rPr lang="it-IT" altLang="it-IT" sz="2800" i="1"/>
              <a:t>e</a:t>
            </a:r>
            <a:r>
              <a:rPr lang="it-IT" altLang="it-IT" sz="2800" b="1"/>
              <a:t>=1</a:t>
            </a:r>
            <a:endParaRPr lang="it-IT" altLang="it-IT" sz="2800" b="1" i="1"/>
          </a:p>
        </p:txBody>
      </p:sp>
      <p:sp>
        <p:nvSpPr>
          <p:cNvPr id="165893" name="Rectangle 5">
            <a:extLst>
              <a:ext uri="{FF2B5EF4-FFF2-40B4-BE49-F238E27FC236}">
                <a16:creationId xmlns:a16="http://schemas.microsoft.com/office/drawing/2014/main" id="{ECD9916B-9108-483F-9481-DABDF6E265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09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graphicFrame>
        <p:nvGraphicFramePr>
          <p:cNvPr id="165892" name="Object 4">
            <a:extLst>
              <a:ext uri="{FF2B5EF4-FFF2-40B4-BE49-F238E27FC236}">
                <a16:creationId xmlns:a16="http://schemas.microsoft.com/office/drawing/2014/main" id="{3AFE28EA-96CB-44BE-AC45-AC050F15E9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0" y="1855788"/>
          <a:ext cx="4205288" cy="2671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Immagine" r:id="rId3" imgW="3563112" imgH="2438400" progId="Word.Picture.8">
                  <p:embed/>
                </p:oleObj>
              </mc:Choice>
              <mc:Fallback>
                <p:oleObj name="Immagine" r:id="rId3" imgW="3563112" imgH="2438400" progId="Word.Picture.8">
                  <p:embed/>
                  <p:pic>
                    <p:nvPicPr>
                      <p:cNvPr id="165892" name="Object 4">
                        <a:extLst>
                          <a:ext uri="{FF2B5EF4-FFF2-40B4-BE49-F238E27FC236}">
                            <a16:creationId xmlns:a16="http://schemas.microsoft.com/office/drawing/2014/main" id="{3AFE28EA-96CB-44BE-AC45-AC050F15E9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1855788"/>
                        <a:ext cx="4205288" cy="2671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75AC4592-7573-4BD3-B276-7AEE5C2FF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B34E9E03-5BEC-4A91-8B74-3D5F039D7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1DB5E-A1E5-489E-8A2F-E0AF649290AB}" type="slidenum">
              <a:rPr lang="it-IT" altLang="it-IT"/>
              <a:pPr/>
              <a:t>24</a:t>
            </a:fld>
            <a:endParaRPr lang="it-IT" altLang="it-IT"/>
          </a:p>
        </p:txBody>
      </p:sp>
      <p:sp>
        <p:nvSpPr>
          <p:cNvPr id="155650" name="Rectangle 2">
            <a:extLst>
              <a:ext uri="{FF2B5EF4-FFF2-40B4-BE49-F238E27FC236}">
                <a16:creationId xmlns:a16="http://schemas.microsoft.com/office/drawing/2014/main" id="{D67E8DBC-DF06-45D1-A696-E1E0B267D7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L’elasticità dell’offerta</a:t>
            </a: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E68716AC-AD1F-47DE-B34E-3359135C02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/>
              <a:t>Come per la curva di domanda può essere calcolata l’elasticità dell’offerta</a:t>
            </a:r>
          </a:p>
          <a:p>
            <a:r>
              <a:rPr lang="it-IT" altLang="it-IT"/>
              <a:t>L’elasticità della offerta rispetto al prezzo è </a:t>
            </a:r>
            <a:r>
              <a:rPr lang="it-IT" altLang="it-IT" b="1"/>
              <a:t>il rapporto tra</a:t>
            </a:r>
            <a:r>
              <a:rPr lang="it-IT" altLang="it-IT"/>
              <a:t> </a:t>
            </a:r>
            <a:r>
              <a:rPr lang="it-IT" altLang="it-IT" b="1"/>
              <a:t>la variazione percentuale della quantità offerta e la variazione percentuale del prezzo.</a:t>
            </a:r>
            <a:endParaRPr lang="it-IT" altLang="it-IT"/>
          </a:p>
          <a:p>
            <a:endParaRPr lang="it-IT" altLang="it-IT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740860E1-C5C3-4B35-8482-45655C9A7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1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7E6935EB-BD62-4CAF-94D1-94AF6FA35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3E409-B8C0-4392-B160-43DA812620BD}" type="slidenum">
              <a:rPr lang="it-IT" altLang="it-IT"/>
              <a:pPr/>
              <a:t>25</a:t>
            </a:fld>
            <a:endParaRPr lang="it-IT" altLang="it-IT"/>
          </a:p>
        </p:txBody>
      </p:sp>
      <p:sp>
        <p:nvSpPr>
          <p:cNvPr id="156674" name="Rectangle 2">
            <a:extLst>
              <a:ext uri="{FF2B5EF4-FFF2-40B4-BE49-F238E27FC236}">
                <a16:creationId xmlns:a16="http://schemas.microsoft.com/office/drawing/2014/main" id="{E6EB5D2A-AA4C-43D9-83A3-4047F7CE94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Il coefficiente di elasticità</a:t>
            </a:r>
          </a:p>
        </p:txBody>
      </p:sp>
      <p:sp>
        <p:nvSpPr>
          <p:cNvPr id="156675" name="Rectangle 3">
            <a:extLst>
              <a:ext uri="{FF2B5EF4-FFF2-40B4-BE49-F238E27FC236}">
                <a16:creationId xmlns:a16="http://schemas.microsoft.com/office/drawing/2014/main" id="{3A78F55D-8CD0-4C61-AFD7-98C721A9B4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7848600" cy="2743200"/>
          </a:xfrm>
        </p:spPr>
        <p:txBody>
          <a:bodyPr>
            <a:normAutofit fontScale="92500"/>
          </a:bodyPr>
          <a:lstStyle/>
          <a:p>
            <a:r>
              <a:rPr lang="it-IT" altLang="it-IT"/>
              <a:t>Il coefficiente di elasticità è la misura numerica della risposta relativa della quantità offerta al cambiamento del prezzo.</a:t>
            </a:r>
          </a:p>
          <a:p>
            <a:r>
              <a:rPr lang="it-IT" altLang="it-IT"/>
              <a:t>La formula generale per calcolare il coefficiente di elasticità è: </a:t>
            </a:r>
          </a:p>
        </p:txBody>
      </p:sp>
      <p:graphicFrame>
        <p:nvGraphicFramePr>
          <p:cNvPr id="156676" name="Object 4">
            <a:extLst>
              <a:ext uri="{FF2B5EF4-FFF2-40B4-BE49-F238E27FC236}">
                <a16:creationId xmlns:a16="http://schemas.microsoft.com/office/drawing/2014/main" id="{DB4A97CC-1D35-42DE-B5C7-C07DB8F8CD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4648200"/>
          <a:ext cx="2692400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876240" imgH="393480" progId="Equation.3">
                  <p:embed/>
                </p:oleObj>
              </mc:Choice>
              <mc:Fallback>
                <p:oleObj name="Equation" r:id="rId3" imgW="876240" imgH="393480" progId="Equation.3">
                  <p:embed/>
                  <p:pic>
                    <p:nvPicPr>
                      <p:cNvPr id="156676" name="Object 4">
                        <a:extLst>
                          <a:ext uri="{FF2B5EF4-FFF2-40B4-BE49-F238E27FC236}">
                            <a16:creationId xmlns:a16="http://schemas.microsoft.com/office/drawing/2014/main" id="{DB4A97CC-1D35-42DE-B5C7-C07DB8F8CD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648200"/>
                        <a:ext cx="2692400" cy="830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6677" name="Text Box 5">
            <a:extLst>
              <a:ext uri="{FF2B5EF4-FFF2-40B4-BE49-F238E27FC236}">
                <a16:creationId xmlns:a16="http://schemas.microsoft.com/office/drawing/2014/main" id="{69EEAF3B-F76C-4EC1-A917-A8AAD378AB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7150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/>
              <a:t>L’elasticità dell’offerta è positiva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CFB9ADD0-D3F5-4BA8-9A6B-487D28AFA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5" grpId="0" build="p"/>
      <p:bldP spid="15667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5">
            <a:extLst>
              <a:ext uri="{FF2B5EF4-FFF2-40B4-BE49-F238E27FC236}">
                <a16:creationId xmlns:a16="http://schemas.microsoft.com/office/drawing/2014/main" id="{98E2CE22-3372-4225-AE80-25C69690E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B9FF6-7454-4BBF-A695-A3472EC76BDE}" type="slidenum">
              <a:rPr lang="it-IT" altLang="it-IT"/>
              <a:pPr/>
              <a:t>26</a:t>
            </a:fld>
            <a:endParaRPr lang="it-IT" altLang="it-IT"/>
          </a:p>
        </p:txBody>
      </p:sp>
      <p:sp>
        <p:nvSpPr>
          <p:cNvPr id="166914" name="Rectangle 2">
            <a:extLst>
              <a:ext uri="{FF2B5EF4-FFF2-40B4-BE49-F238E27FC236}">
                <a16:creationId xmlns:a16="http://schemas.microsoft.com/office/drawing/2014/main" id="{9CD5094C-8707-497A-9C4D-8A43A90A7D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2306" y="1230007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sz="4000" dirty="0"/>
              <a:t>La misura algebrica dell’elasticità dell’offerta</a:t>
            </a:r>
          </a:p>
        </p:txBody>
      </p:sp>
      <p:graphicFrame>
        <p:nvGraphicFramePr>
          <p:cNvPr id="166916" name="Object 4">
            <a:extLst>
              <a:ext uri="{FF2B5EF4-FFF2-40B4-BE49-F238E27FC236}">
                <a16:creationId xmlns:a16="http://schemas.microsoft.com/office/drawing/2014/main" id="{76ADCA08-F4C2-4A50-9F47-2CAF992C6B96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3417888" y="2316163"/>
          <a:ext cx="1820862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3" imgW="876240" imgH="393480" progId="Equation.3">
                  <p:embed/>
                </p:oleObj>
              </mc:Choice>
              <mc:Fallback>
                <p:oleObj name="Equation" r:id="rId3" imgW="876240" imgH="393480" progId="Equation.3">
                  <p:embed/>
                  <p:pic>
                    <p:nvPicPr>
                      <p:cNvPr id="166916" name="Object 4">
                        <a:extLst>
                          <a:ext uri="{FF2B5EF4-FFF2-40B4-BE49-F238E27FC236}">
                            <a16:creationId xmlns:a16="http://schemas.microsoft.com/office/drawing/2014/main" id="{76ADCA08-F4C2-4A50-9F47-2CAF992C6B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7888" y="2316163"/>
                        <a:ext cx="1820862" cy="817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6918" name="Text Box 6">
            <a:extLst>
              <a:ext uri="{FF2B5EF4-FFF2-40B4-BE49-F238E27FC236}">
                <a16:creationId xmlns:a16="http://schemas.microsoft.com/office/drawing/2014/main" id="{07713653-8AD2-4DE1-8713-916F4D179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717925"/>
            <a:ext cx="7208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/>
              <a:t>Anche in questo caso</a:t>
            </a:r>
          </a:p>
        </p:txBody>
      </p:sp>
      <p:sp>
        <p:nvSpPr>
          <p:cNvPr id="166920" name="Rectangle 8">
            <a:extLst>
              <a:ext uri="{FF2B5EF4-FFF2-40B4-BE49-F238E27FC236}">
                <a16:creationId xmlns:a16="http://schemas.microsoft.com/office/drawing/2014/main" id="{9A8F725F-5C66-4873-9C03-3F20880EE1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6919" name="Object 7">
                <a:extLst>
                  <a:ext uri="{FF2B5EF4-FFF2-40B4-BE49-F238E27FC236}">
                    <a16:creationId xmlns:a16="http://schemas.microsoft.com/office/drawing/2014/main" id="{022E5C61-CD1F-4DE5-BEE1-5F5FBAAA0798}"/>
                  </a:ext>
                </a:extLst>
              </p:cNvPr>
              <p:cNvSpPr txBox="1"/>
              <p:nvPr/>
            </p:nvSpPr>
            <p:spPr bwMode="auto">
              <a:xfrm>
                <a:off x="3168650" y="4819650"/>
                <a:ext cx="2125663" cy="708025"/>
              </a:xfrm>
              <a:prstGeom prst="rect">
                <a:avLst/>
              </a:prstGeom>
              <a:noFill/>
              <a:ex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it-IT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it-IT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𝑜</m:t>
                      </m:r>
                      <m:r>
                        <a:rPr lang="it-IT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𝑝𝑒𝑛𝑑𝑒𝑛𝑧𝑎</m:t>
                          </m:r>
                        </m:den>
                      </m:f>
                      <m:f>
                        <m:fPr>
                          <m:ctrlP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r>
                            <a:rPr lang="it-IT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den>
                      </m:f>
                    </m:oMath>
                  </m:oMathPara>
                </a14:m>
                <a:endParaRPr lang="it-IT" dirty="0"/>
              </a:p>
            </p:txBody>
          </p:sp>
        </mc:Choice>
        <mc:Fallback>
          <p:sp>
            <p:nvSpPr>
              <p:cNvPr id="166919" name="Object 7">
                <a:extLst>
                  <a:ext uri="{FF2B5EF4-FFF2-40B4-BE49-F238E27FC236}">
                    <a16:creationId xmlns:a16="http://schemas.microsoft.com/office/drawing/2014/main" id="{022E5C61-CD1F-4DE5-BEE1-5F5FBAAA07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68650" y="4819650"/>
                <a:ext cx="2125663" cy="70802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8692C11E-DA97-4F16-9CD9-A16999B97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5">
            <a:extLst>
              <a:ext uri="{FF2B5EF4-FFF2-40B4-BE49-F238E27FC236}">
                <a16:creationId xmlns:a16="http://schemas.microsoft.com/office/drawing/2014/main" id="{31A2057E-3C0F-4B1A-B4D4-A790F465E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625E2-134A-4156-B8F9-780AE7D6DB60}" type="slidenum">
              <a:rPr lang="it-IT" altLang="it-IT"/>
              <a:pPr/>
              <a:t>27</a:t>
            </a:fld>
            <a:endParaRPr lang="it-IT" altLang="it-IT"/>
          </a:p>
        </p:txBody>
      </p:sp>
      <p:sp>
        <p:nvSpPr>
          <p:cNvPr id="168962" name="Rectangle 2">
            <a:extLst>
              <a:ext uri="{FF2B5EF4-FFF2-40B4-BE49-F238E27FC236}">
                <a16:creationId xmlns:a16="http://schemas.microsoft.com/office/drawing/2014/main" id="{5EE71FE2-BB45-40E0-BE0A-BBB3D89F04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Elasticità=1</a:t>
            </a:r>
          </a:p>
        </p:txBody>
      </p:sp>
      <p:sp>
        <p:nvSpPr>
          <p:cNvPr id="168963" name="Rectangle 3">
            <a:extLst>
              <a:ext uri="{FF2B5EF4-FFF2-40B4-BE49-F238E27FC236}">
                <a16:creationId xmlns:a16="http://schemas.microsoft.com/office/drawing/2014/main" id="{4DDF403A-FE79-4BC3-9596-E3E3E29CFF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0541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IT" altLang="it-IT" sz="2400" b="1"/>
              <a:t>Una curva di offerta rappresentata da una retta che passa per l’origine degli assi ha in tutti i suoi punti elasticità unitaria</a:t>
            </a:r>
            <a:r>
              <a:rPr lang="it-IT" altLang="it-IT" sz="2400"/>
              <a:t> </a:t>
            </a:r>
          </a:p>
        </p:txBody>
      </p:sp>
      <p:sp>
        <p:nvSpPr>
          <p:cNvPr id="168965" name="Rectangle 5">
            <a:extLst>
              <a:ext uri="{FF2B5EF4-FFF2-40B4-BE49-F238E27FC236}">
                <a16:creationId xmlns:a16="http://schemas.microsoft.com/office/drawing/2014/main" id="{08FAE57D-A463-42A1-A1FA-D19B2ECD0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52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graphicFrame>
        <p:nvGraphicFramePr>
          <p:cNvPr id="168964" name="Object 4">
            <a:extLst>
              <a:ext uri="{FF2B5EF4-FFF2-40B4-BE49-F238E27FC236}">
                <a16:creationId xmlns:a16="http://schemas.microsoft.com/office/drawing/2014/main" id="{2368C244-9183-4466-998A-5EC6C522DF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8363" y="2990850"/>
          <a:ext cx="3886200" cy="255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Immagine" r:id="rId3" imgW="4495800" imgH="2933700" progId="Word.Picture.8">
                  <p:embed/>
                </p:oleObj>
              </mc:Choice>
              <mc:Fallback>
                <p:oleObj name="Immagine" r:id="rId3" imgW="4495800" imgH="2933700" progId="Word.Picture.8">
                  <p:embed/>
                  <p:pic>
                    <p:nvPicPr>
                      <p:cNvPr id="168964" name="Object 4">
                        <a:extLst>
                          <a:ext uri="{FF2B5EF4-FFF2-40B4-BE49-F238E27FC236}">
                            <a16:creationId xmlns:a16="http://schemas.microsoft.com/office/drawing/2014/main" id="{2368C244-9183-4466-998A-5EC6C522DF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363" y="2990850"/>
                        <a:ext cx="3886200" cy="255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8966" name="Text Box 6">
            <a:extLst>
              <a:ext uri="{FF2B5EF4-FFF2-40B4-BE49-F238E27FC236}">
                <a16:creationId xmlns:a16="http://schemas.microsoft.com/office/drawing/2014/main" id="{B43EB145-A845-47EA-A3AE-EA183142C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6638" y="2835275"/>
            <a:ext cx="3475037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/>
              <a:t>Pendenza=</a:t>
            </a:r>
            <a:r>
              <a:rPr lang="it-IT" altLang="it-IT" b="1" i="1"/>
              <a:t>BC/0C</a:t>
            </a:r>
          </a:p>
          <a:p>
            <a:pPr algn="l">
              <a:spcBef>
                <a:spcPct val="50000"/>
              </a:spcBef>
            </a:pPr>
            <a:r>
              <a:rPr lang="it-IT" altLang="it-IT" b="1" i="1"/>
              <a:t>p/Q</a:t>
            </a:r>
            <a:r>
              <a:rPr lang="it-IT" altLang="it-IT"/>
              <a:t>= </a:t>
            </a:r>
            <a:r>
              <a:rPr lang="it-IT" altLang="it-IT" b="1" i="1"/>
              <a:t>BC/AB</a:t>
            </a:r>
          </a:p>
          <a:p>
            <a:pPr algn="l">
              <a:spcBef>
                <a:spcPct val="50000"/>
              </a:spcBef>
            </a:pPr>
            <a:r>
              <a:rPr lang="it-IT" altLang="it-IT" b="1" i="1"/>
              <a:t>e(B)=(BC/AB)(0C/BC)</a:t>
            </a:r>
          </a:p>
          <a:p>
            <a:pPr algn="l">
              <a:spcBef>
                <a:spcPct val="50000"/>
              </a:spcBef>
            </a:pPr>
            <a:r>
              <a:rPr lang="it-IT" altLang="it-IT" b="1" i="1"/>
              <a:t>= AB/0C</a:t>
            </a:r>
          </a:p>
          <a:p>
            <a:pPr algn="l">
              <a:spcBef>
                <a:spcPct val="50000"/>
              </a:spcBef>
            </a:pPr>
            <a:r>
              <a:rPr lang="it-IT" altLang="it-IT" b="1" i="1"/>
              <a:t>Ma AB=0C</a:t>
            </a:r>
          </a:p>
          <a:p>
            <a:pPr algn="l">
              <a:spcBef>
                <a:spcPct val="50000"/>
              </a:spcBef>
            </a:pPr>
            <a:r>
              <a:rPr lang="it-IT" altLang="it-IT" b="1" i="1"/>
              <a:t>e(o)=</a:t>
            </a:r>
            <a:r>
              <a:rPr lang="it-IT" altLang="it-IT"/>
              <a:t>1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B2361CA2-1471-46B1-BFEA-5FA66EA80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8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8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8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8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8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8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8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8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89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89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89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89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3" grpId="0" build="p"/>
      <p:bldP spid="16896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5">
            <a:extLst>
              <a:ext uri="{FF2B5EF4-FFF2-40B4-BE49-F238E27FC236}">
                <a16:creationId xmlns:a16="http://schemas.microsoft.com/office/drawing/2014/main" id="{3021370E-7715-457D-B8DB-AC13FDBD8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5196-DE2B-4968-907B-D1CEACDEBB23}" type="slidenum">
              <a:rPr lang="it-IT" altLang="it-IT"/>
              <a:pPr/>
              <a:t>28</a:t>
            </a:fld>
            <a:endParaRPr lang="it-IT" altLang="it-IT"/>
          </a:p>
        </p:txBody>
      </p:sp>
      <p:sp>
        <p:nvSpPr>
          <p:cNvPr id="169986" name="Rectangle 2">
            <a:extLst>
              <a:ext uri="{FF2B5EF4-FFF2-40B4-BE49-F238E27FC236}">
                <a16:creationId xmlns:a16="http://schemas.microsoft.com/office/drawing/2014/main" id="{3B0ECDA3-82CD-405B-84E6-394D32449F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Elasticità minore di 1</a:t>
            </a:r>
          </a:p>
        </p:txBody>
      </p:sp>
      <p:sp>
        <p:nvSpPr>
          <p:cNvPr id="169987" name="Rectangle 3">
            <a:extLst>
              <a:ext uri="{FF2B5EF4-FFF2-40B4-BE49-F238E27FC236}">
                <a16:creationId xmlns:a16="http://schemas.microsoft.com/office/drawing/2014/main" id="{9A4E2F2D-7C2D-49B7-A4EB-D429AA8832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92163" y="1903413"/>
            <a:ext cx="7772400" cy="93186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it-IT" altLang="it-IT" sz="2800" b="1"/>
              <a:t>L’elasticità di una retta che interseca l’asse delle ascisse è minore di uno in ogni suo punto</a:t>
            </a:r>
            <a:r>
              <a:rPr lang="it-IT" altLang="it-IT" sz="2800"/>
              <a:t>. </a:t>
            </a:r>
          </a:p>
        </p:txBody>
      </p:sp>
      <p:sp>
        <p:nvSpPr>
          <p:cNvPr id="169989" name="Rectangle 5">
            <a:extLst>
              <a:ext uri="{FF2B5EF4-FFF2-40B4-BE49-F238E27FC236}">
                <a16:creationId xmlns:a16="http://schemas.microsoft.com/office/drawing/2014/main" id="{5E493909-83EF-4F2F-8259-FB1215E0C6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52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graphicFrame>
        <p:nvGraphicFramePr>
          <p:cNvPr id="169988" name="Object 4">
            <a:extLst>
              <a:ext uri="{FF2B5EF4-FFF2-40B4-BE49-F238E27FC236}">
                <a16:creationId xmlns:a16="http://schemas.microsoft.com/office/drawing/2014/main" id="{19D383FA-0789-4CC4-B4C7-F093F9C759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1350" y="2884488"/>
          <a:ext cx="3886200" cy="255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Immagine" r:id="rId3" imgW="4495800" imgH="2933700" progId="Word.Picture.8">
                  <p:embed/>
                </p:oleObj>
              </mc:Choice>
              <mc:Fallback>
                <p:oleObj name="Immagine" r:id="rId3" imgW="4495800" imgH="2933700" progId="Word.Picture.8">
                  <p:embed/>
                  <p:pic>
                    <p:nvPicPr>
                      <p:cNvPr id="169988" name="Object 4">
                        <a:extLst>
                          <a:ext uri="{FF2B5EF4-FFF2-40B4-BE49-F238E27FC236}">
                            <a16:creationId xmlns:a16="http://schemas.microsoft.com/office/drawing/2014/main" id="{19D383FA-0789-4CC4-B4C7-F093F9C759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2884488"/>
                        <a:ext cx="3886200" cy="255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9990" name="Text Box 6">
            <a:extLst>
              <a:ext uri="{FF2B5EF4-FFF2-40B4-BE49-F238E27FC236}">
                <a16:creationId xmlns:a16="http://schemas.microsoft.com/office/drawing/2014/main" id="{94E3B32A-7A84-4AA3-95BB-A77EDF46A7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6638" y="2835275"/>
            <a:ext cx="3475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/>
              <a:t>Pendenza=</a:t>
            </a:r>
            <a:r>
              <a:rPr lang="it-IT" altLang="it-IT" b="1" i="1"/>
              <a:t>BC/DC</a:t>
            </a:r>
          </a:p>
          <a:p>
            <a:pPr algn="l">
              <a:spcBef>
                <a:spcPct val="50000"/>
              </a:spcBef>
            </a:pPr>
            <a:r>
              <a:rPr lang="it-IT" altLang="it-IT" b="1" i="1"/>
              <a:t>p/Q</a:t>
            </a:r>
            <a:r>
              <a:rPr lang="it-IT" altLang="it-IT"/>
              <a:t>= </a:t>
            </a:r>
            <a:r>
              <a:rPr lang="it-IT" altLang="it-IT" b="1" i="1"/>
              <a:t>BC/AB</a:t>
            </a:r>
          </a:p>
          <a:p>
            <a:pPr algn="l">
              <a:spcBef>
                <a:spcPct val="50000"/>
              </a:spcBef>
            </a:pPr>
            <a:r>
              <a:rPr lang="it-IT" altLang="it-IT" b="1" i="1"/>
              <a:t>e(B)=(BC/AB)(DC/BC)</a:t>
            </a:r>
          </a:p>
          <a:p>
            <a:pPr algn="l">
              <a:spcBef>
                <a:spcPct val="50000"/>
              </a:spcBef>
            </a:pPr>
            <a:r>
              <a:rPr lang="it-IT" altLang="it-IT" b="1" i="1"/>
              <a:t>= DC/AB</a:t>
            </a:r>
          </a:p>
          <a:p>
            <a:pPr algn="l">
              <a:spcBef>
                <a:spcPct val="50000"/>
              </a:spcBef>
            </a:pPr>
            <a:r>
              <a:rPr lang="it-IT" altLang="it-IT" b="1" i="1"/>
              <a:t>AB=0C</a:t>
            </a:r>
          </a:p>
          <a:p>
            <a:pPr algn="l">
              <a:spcBef>
                <a:spcPct val="50000"/>
              </a:spcBef>
            </a:pPr>
            <a:r>
              <a:rPr lang="it-IT" altLang="it-IT" b="1" i="1"/>
              <a:t>Ma DC&lt;AB</a:t>
            </a:r>
          </a:p>
          <a:p>
            <a:pPr algn="l">
              <a:spcBef>
                <a:spcPct val="50000"/>
              </a:spcBef>
            </a:pPr>
            <a:r>
              <a:rPr lang="it-IT" altLang="it-IT" b="1" i="1"/>
              <a:t>e(o)&lt;1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E4EE9D2B-3FE5-47E7-810F-DEFF734FF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99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99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99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99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99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99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99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99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99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99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99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99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99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99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0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5">
            <a:extLst>
              <a:ext uri="{FF2B5EF4-FFF2-40B4-BE49-F238E27FC236}">
                <a16:creationId xmlns:a16="http://schemas.microsoft.com/office/drawing/2014/main" id="{FC755163-F32A-46C5-89A9-09935256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4C077-0490-4706-AC68-8654EBB41C22}" type="slidenum">
              <a:rPr lang="it-IT" altLang="it-IT"/>
              <a:pPr/>
              <a:t>29</a:t>
            </a:fld>
            <a:endParaRPr lang="it-IT" altLang="it-IT"/>
          </a:p>
        </p:txBody>
      </p:sp>
      <p:sp>
        <p:nvSpPr>
          <p:cNvPr id="171010" name="Rectangle 2">
            <a:extLst>
              <a:ext uri="{FF2B5EF4-FFF2-40B4-BE49-F238E27FC236}">
                <a16:creationId xmlns:a16="http://schemas.microsoft.com/office/drawing/2014/main" id="{6625C68A-F080-4AE4-AAA0-9EC37FE8C0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Elasticità maggiore di uno</a:t>
            </a:r>
          </a:p>
        </p:txBody>
      </p:sp>
      <p:sp>
        <p:nvSpPr>
          <p:cNvPr id="171011" name="Rectangle 3">
            <a:extLst>
              <a:ext uri="{FF2B5EF4-FFF2-40B4-BE49-F238E27FC236}">
                <a16:creationId xmlns:a16="http://schemas.microsoft.com/office/drawing/2014/main" id="{8FD55396-E63E-4E6C-88F7-59790AD18D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898525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it-IT" altLang="it-IT" sz="2400" b="1"/>
              <a:t>L’elasticità di una curva di offerta rappresentata da una retta che interseca l’asse delle ordinate è sempre maggiore di uno</a:t>
            </a:r>
            <a:r>
              <a:rPr lang="it-IT" altLang="it-IT" sz="2400"/>
              <a:t> </a:t>
            </a:r>
          </a:p>
        </p:txBody>
      </p:sp>
      <p:sp>
        <p:nvSpPr>
          <p:cNvPr id="171013" name="Rectangle 5">
            <a:extLst>
              <a:ext uri="{FF2B5EF4-FFF2-40B4-BE49-F238E27FC236}">
                <a16:creationId xmlns:a16="http://schemas.microsoft.com/office/drawing/2014/main" id="{F1E1D384-2E74-4158-AD05-ACC01CC473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52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graphicFrame>
        <p:nvGraphicFramePr>
          <p:cNvPr id="171012" name="Object 4">
            <a:extLst>
              <a:ext uri="{FF2B5EF4-FFF2-40B4-BE49-F238E27FC236}">
                <a16:creationId xmlns:a16="http://schemas.microsoft.com/office/drawing/2014/main" id="{1A8D338B-1674-4758-8970-87DC723CA2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7550" y="3281363"/>
          <a:ext cx="3886200" cy="255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Immagine" r:id="rId3" imgW="4495800" imgH="2933700" progId="Word.Picture.8">
                  <p:embed/>
                </p:oleObj>
              </mc:Choice>
              <mc:Fallback>
                <p:oleObj name="Immagine" r:id="rId3" imgW="4495800" imgH="2933700" progId="Word.Picture.8">
                  <p:embed/>
                  <p:pic>
                    <p:nvPicPr>
                      <p:cNvPr id="171012" name="Object 4">
                        <a:extLst>
                          <a:ext uri="{FF2B5EF4-FFF2-40B4-BE49-F238E27FC236}">
                            <a16:creationId xmlns:a16="http://schemas.microsoft.com/office/drawing/2014/main" id="{1A8D338B-1674-4758-8970-87DC723CA2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" y="3281363"/>
                        <a:ext cx="3886200" cy="255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1014" name="Text Box 6">
            <a:extLst>
              <a:ext uri="{FF2B5EF4-FFF2-40B4-BE49-F238E27FC236}">
                <a16:creationId xmlns:a16="http://schemas.microsoft.com/office/drawing/2014/main" id="{740F8A75-82A5-4B24-89A9-22F35B9B2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9038" y="2727325"/>
            <a:ext cx="3475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/>
              <a:t>Pendenza=</a:t>
            </a:r>
            <a:r>
              <a:rPr lang="it-IT" altLang="it-IT" b="1" i="1"/>
              <a:t>BE/DE</a:t>
            </a:r>
          </a:p>
          <a:p>
            <a:pPr algn="l">
              <a:spcBef>
                <a:spcPct val="50000"/>
              </a:spcBef>
            </a:pPr>
            <a:r>
              <a:rPr lang="it-IT" altLang="it-IT" b="1" i="1"/>
              <a:t>p/Q</a:t>
            </a:r>
            <a:r>
              <a:rPr lang="it-IT" altLang="it-IT"/>
              <a:t>= </a:t>
            </a:r>
            <a:r>
              <a:rPr lang="it-IT" altLang="it-IT" b="1" i="1"/>
              <a:t>BC/AB</a:t>
            </a:r>
          </a:p>
          <a:p>
            <a:pPr algn="l">
              <a:spcBef>
                <a:spcPct val="50000"/>
              </a:spcBef>
            </a:pPr>
            <a:r>
              <a:rPr lang="it-IT" altLang="it-IT" b="1" i="1"/>
              <a:t>e(B)=(BC/AB)(DE/BE)</a:t>
            </a:r>
          </a:p>
          <a:p>
            <a:pPr algn="l">
              <a:spcBef>
                <a:spcPct val="50000"/>
              </a:spcBef>
            </a:pPr>
            <a:r>
              <a:rPr lang="it-IT" altLang="it-IT" b="1" i="1"/>
              <a:t>AB=DE</a:t>
            </a:r>
          </a:p>
          <a:p>
            <a:pPr algn="l">
              <a:spcBef>
                <a:spcPct val="50000"/>
              </a:spcBef>
            </a:pPr>
            <a:r>
              <a:rPr lang="it-IT" altLang="it-IT" b="1" i="1"/>
              <a:t>e(B)== BC/BE</a:t>
            </a:r>
          </a:p>
          <a:p>
            <a:pPr algn="l">
              <a:spcBef>
                <a:spcPct val="50000"/>
              </a:spcBef>
            </a:pPr>
            <a:r>
              <a:rPr lang="it-IT" altLang="it-IT" b="1" i="1"/>
              <a:t>Ma BC&gt;BE</a:t>
            </a:r>
          </a:p>
          <a:p>
            <a:pPr algn="l">
              <a:spcBef>
                <a:spcPct val="50000"/>
              </a:spcBef>
            </a:pPr>
            <a:r>
              <a:rPr lang="it-IT" altLang="it-IT" b="1" i="1"/>
              <a:t>e(o)&gt;</a:t>
            </a:r>
            <a:r>
              <a:rPr lang="it-IT" altLang="it-IT" b="1"/>
              <a:t>1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B6627BEC-862E-438E-A71F-F7A5FF8A5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1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1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1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1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1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1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10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10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10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10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10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10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710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10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1" grpId="0" build="p"/>
      <p:bldP spid="17101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ED038210-8426-47AF-BC0B-5756B19BF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B7E8E-5402-4ACE-AC46-32C9B878CAAF}" type="slidenum">
              <a:rPr lang="it-IT" altLang="it-IT"/>
              <a:pPr/>
              <a:t>3</a:t>
            </a:fld>
            <a:endParaRPr lang="it-IT" altLang="it-IT"/>
          </a:p>
        </p:txBody>
      </p:sp>
      <p:sp>
        <p:nvSpPr>
          <p:cNvPr id="140290" name="Rectangle 2">
            <a:extLst>
              <a:ext uri="{FF2B5EF4-FFF2-40B4-BE49-F238E27FC236}">
                <a16:creationId xmlns:a16="http://schemas.microsoft.com/office/drawing/2014/main" id="{761CB1D3-3F0B-4FDD-9BC7-9111D55A10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Elasticità della domanda</a:t>
            </a:r>
          </a:p>
        </p:txBody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DEBF0BFF-7506-4412-865C-8B08660B34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800"/>
              <a:t>Molto spesso siamo interessati a conoscere </a:t>
            </a:r>
            <a:r>
              <a:rPr lang="it-IT" altLang="it-IT" sz="2800" b="1"/>
              <a:t>la sensibilità</a:t>
            </a:r>
            <a:r>
              <a:rPr lang="it-IT" altLang="it-IT" sz="2800"/>
              <a:t> con cui</a:t>
            </a:r>
            <a:r>
              <a:rPr lang="it-IT" altLang="it-IT" sz="2800" b="1"/>
              <a:t> </a:t>
            </a:r>
            <a:r>
              <a:rPr lang="it-IT" altLang="it-IT" sz="2800"/>
              <a:t>le vendite crescono o diminuiscono in relazione a un cambiamento di prezzo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Diverse reazioni: </a:t>
            </a:r>
          </a:p>
          <a:p>
            <a:pPr lvl="2">
              <a:lnSpc>
                <a:spcPct val="90000"/>
              </a:lnSpc>
            </a:pPr>
            <a:r>
              <a:rPr lang="it-IT" altLang="it-IT" sz="2000"/>
              <a:t>un incremento del prezzo del 30% dei mandarini può far diminuire la domanda del 70%</a:t>
            </a:r>
          </a:p>
          <a:p>
            <a:pPr lvl="2">
              <a:lnSpc>
                <a:spcPct val="90000"/>
              </a:lnSpc>
            </a:pPr>
            <a:r>
              <a:rPr lang="it-IT" altLang="it-IT" sz="2000"/>
              <a:t>Un incremento del prezzo del 50% della benzina può far diminuire la domanda del 10%</a:t>
            </a:r>
          </a:p>
          <a:p>
            <a:pPr lvl="1">
              <a:lnSpc>
                <a:spcPct val="90000"/>
              </a:lnSpc>
            </a:pPr>
            <a:r>
              <a:rPr lang="it-IT" altLang="it-IT" sz="2400"/>
              <a:t>Nel primo caso si dice che la domanda è elastica, nel secondo caso che è rigida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D6739221-D399-4DF8-A982-B16FDF586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1" grpId="0" build="p" bldLvl="3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BD871544-8475-4800-A51E-F4DE22CF8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5426A-B979-4C77-8DE4-30BB6EE14A98}" type="slidenum">
              <a:rPr lang="it-IT" altLang="it-IT"/>
              <a:pPr/>
              <a:t>4</a:t>
            </a:fld>
            <a:endParaRPr lang="it-IT" altLang="it-IT"/>
          </a:p>
        </p:txBody>
      </p:sp>
      <p:sp>
        <p:nvSpPr>
          <p:cNvPr id="141314" name="Rectangle 2">
            <a:extLst>
              <a:ext uri="{FF2B5EF4-FFF2-40B4-BE49-F238E27FC236}">
                <a16:creationId xmlns:a16="http://schemas.microsoft.com/office/drawing/2014/main" id="{E55CAEBA-7B50-4455-9AF8-B94AA4BDF3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Le cause dell’elasticità</a:t>
            </a:r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424DF80E-6E54-40C2-8ACF-2C85E3ABAC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sz="2800"/>
              <a:t>La domanda di un bene tende ad essere rigida (la quantità domandata diminuisce poco all’aumento del prezzo) quando ci sono pochi sostituiti: la benzina</a:t>
            </a:r>
          </a:p>
          <a:p>
            <a:r>
              <a:rPr lang="it-IT" altLang="it-IT" sz="2800"/>
              <a:t>La domanda tende ad essere elastica quando il bene ha molti sostituti: i mandarini</a:t>
            </a:r>
          </a:p>
          <a:p>
            <a:r>
              <a:rPr lang="it-IT" altLang="it-IT" sz="2800"/>
              <a:t>La domanda tende ad essere rigida se la spesa per quel bene rappresenta una piccola parte del reddito del consumatore (ad esempio il sale).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EEE1D926-2899-4B36-8206-45AA2827C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0F99C5F8-D6F8-45E9-8EE1-FD132320F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35432-9241-4F0F-8F6B-8D797816B748}" type="slidenum">
              <a:rPr lang="it-IT" altLang="it-IT"/>
              <a:pPr/>
              <a:t>5</a:t>
            </a:fld>
            <a:endParaRPr lang="it-IT" altLang="it-IT"/>
          </a:p>
        </p:txBody>
      </p:sp>
      <p:sp>
        <p:nvSpPr>
          <p:cNvPr id="142338" name="Rectangle 2">
            <a:extLst>
              <a:ext uri="{FF2B5EF4-FFF2-40B4-BE49-F238E27FC236}">
                <a16:creationId xmlns:a16="http://schemas.microsoft.com/office/drawing/2014/main" id="{393E13B6-54A7-485F-B801-09344E449F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Una definizione più formale</a:t>
            </a:r>
          </a:p>
        </p:txBody>
      </p:sp>
      <p:sp>
        <p:nvSpPr>
          <p:cNvPr id="142339" name="Rectangle 3">
            <a:extLst>
              <a:ext uri="{FF2B5EF4-FFF2-40B4-BE49-F238E27FC236}">
                <a16:creationId xmlns:a16="http://schemas.microsoft.com/office/drawing/2014/main" id="{0C8E0FDC-51A4-4CB6-8087-AAA7689683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2895600"/>
          </a:xfrm>
        </p:spPr>
        <p:txBody>
          <a:bodyPr/>
          <a:lstStyle/>
          <a:p>
            <a:r>
              <a:rPr lang="it-IT" altLang="it-IT" dirty="0"/>
              <a:t>L’elasticità della domanda rispetto al prezzo è </a:t>
            </a:r>
            <a:r>
              <a:rPr lang="it-IT" altLang="it-IT" b="1" dirty="0"/>
              <a:t>il rapporto tra</a:t>
            </a:r>
            <a:r>
              <a:rPr lang="it-IT" altLang="it-IT" dirty="0"/>
              <a:t> </a:t>
            </a:r>
            <a:r>
              <a:rPr lang="it-IT" altLang="it-IT" b="1" dirty="0"/>
              <a:t>la variazione </a:t>
            </a:r>
            <a:r>
              <a:rPr lang="it-IT" altLang="it-IT" b="1" dirty="0">
                <a:solidFill>
                  <a:srgbClr val="C00000"/>
                </a:solidFill>
              </a:rPr>
              <a:t>percentuale</a:t>
            </a:r>
            <a:r>
              <a:rPr lang="it-IT" altLang="it-IT" b="1" dirty="0"/>
              <a:t> della quantità domandata e la variazione </a:t>
            </a:r>
            <a:r>
              <a:rPr lang="it-IT" altLang="it-IT" b="1" dirty="0">
                <a:solidFill>
                  <a:srgbClr val="C00000"/>
                </a:solidFill>
              </a:rPr>
              <a:t>percentuale</a:t>
            </a:r>
            <a:r>
              <a:rPr lang="it-IT" altLang="it-IT" b="1" dirty="0"/>
              <a:t> del prezzo.</a:t>
            </a:r>
            <a:endParaRPr lang="it-IT" altLang="it-IT" dirty="0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A68A3349-B1E3-4F7A-966B-F3CB7BE16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1E088CE8-B676-429D-B5A6-D51BCE88C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4A70C-0D73-4EB7-AE38-D861FB6D7B4F}" type="slidenum">
              <a:rPr lang="it-IT" altLang="it-IT"/>
              <a:pPr/>
              <a:t>6</a:t>
            </a:fld>
            <a:endParaRPr lang="it-IT" altLang="it-IT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0ACB3334-C3F0-48AA-9651-B60B4582B2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Domanda elastica e rigida</a:t>
            </a:r>
          </a:p>
        </p:txBody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EE66C100-8C09-4318-A522-62398BEAB4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sz="2800"/>
              <a:t>La risposta della domanda può essere classificata in due grandi categorie:</a:t>
            </a:r>
          </a:p>
          <a:p>
            <a:pPr lvl="1"/>
            <a:r>
              <a:rPr lang="it-IT" altLang="it-IT" sz="2400"/>
              <a:t> </a:t>
            </a:r>
            <a:r>
              <a:rPr lang="it-IT" altLang="it-IT" sz="2400" b="1"/>
              <a:t>Elastica</a:t>
            </a:r>
            <a:r>
              <a:rPr lang="it-IT" altLang="it-IT" sz="2400"/>
              <a:t>: </a:t>
            </a:r>
          </a:p>
          <a:p>
            <a:pPr lvl="1"/>
            <a:r>
              <a:rPr lang="it-IT" altLang="it-IT" sz="2400"/>
              <a:t>Significa che la variazione percentuale della quantità è maggiore della variazione percentuale del prezzo</a:t>
            </a:r>
          </a:p>
          <a:p>
            <a:pPr lvl="1"/>
            <a:r>
              <a:rPr lang="it-IT" altLang="it-IT" sz="2400" b="1"/>
              <a:t>Rigida</a:t>
            </a:r>
            <a:r>
              <a:rPr lang="it-IT" altLang="it-IT" sz="2400"/>
              <a:t>: </a:t>
            </a:r>
          </a:p>
          <a:p>
            <a:pPr lvl="1"/>
            <a:r>
              <a:rPr lang="it-IT" altLang="it-IT" sz="2400"/>
              <a:t>Significa che la variazione percentuale della quantità è minore della variazione percentuale del prezzo.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D7D25267-22FA-45CE-B46D-D10AFB913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BAE07F98-B1FF-4C58-A3CB-CE4001841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3CA9F-56F6-4923-BA62-6F469F8D2377}" type="slidenum">
              <a:rPr lang="it-IT" altLang="it-IT"/>
              <a:pPr/>
              <a:t>7</a:t>
            </a:fld>
            <a:endParaRPr lang="it-IT" altLang="it-IT"/>
          </a:p>
        </p:txBody>
      </p:sp>
      <p:sp>
        <p:nvSpPr>
          <p:cNvPr id="144386" name="Rectangle 2">
            <a:extLst>
              <a:ext uri="{FF2B5EF4-FFF2-40B4-BE49-F238E27FC236}">
                <a16:creationId xmlns:a16="http://schemas.microsoft.com/office/drawing/2014/main" id="{D6F906EA-14B5-489B-810F-FE001C1B5F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Il coefficiente di elasticità</a:t>
            </a: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FCB4A25F-4674-42E4-8335-4BA9923EC6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239000" cy="2133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800"/>
              <a:t>Il coefficiente di elasticità è la misura numerica della risposta relativa della quantità al cambiamento del prezzo.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La formula generale per calcolare il coefficiente di elasticità è: </a:t>
            </a:r>
          </a:p>
        </p:txBody>
      </p:sp>
      <p:graphicFrame>
        <p:nvGraphicFramePr>
          <p:cNvPr id="144388" name="Object 4">
            <a:extLst>
              <a:ext uri="{FF2B5EF4-FFF2-40B4-BE49-F238E27FC236}">
                <a16:creationId xmlns:a16="http://schemas.microsoft.com/office/drawing/2014/main" id="{85F53285-2A38-469D-896C-18F475BE8C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7188" y="4038600"/>
          <a:ext cx="2665412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901440" imgH="393480" progId="Equation.3">
                  <p:embed/>
                </p:oleObj>
              </mc:Choice>
              <mc:Fallback>
                <p:oleObj name="Equation" r:id="rId3" imgW="901440" imgH="393480" progId="Equation.3">
                  <p:embed/>
                  <p:pic>
                    <p:nvPicPr>
                      <p:cNvPr id="144388" name="Object 4">
                        <a:extLst>
                          <a:ext uri="{FF2B5EF4-FFF2-40B4-BE49-F238E27FC236}">
                            <a16:creationId xmlns:a16="http://schemas.microsoft.com/office/drawing/2014/main" id="{85F53285-2A38-469D-896C-18F475BE8C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7188" y="4038600"/>
                        <a:ext cx="2665412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389" name="Text Box 5">
            <a:extLst>
              <a:ext uri="{FF2B5EF4-FFF2-40B4-BE49-F238E27FC236}">
                <a16:creationId xmlns:a16="http://schemas.microsoft.com/office/drawing/2014/main" id="{DAA08061-D096-4AEF-BEBD-EF252CB6E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143500"/>
            <a:ext cx="7620000" cy="890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/>
              <a:t>L’elasticità della domanda rispetto al prezzo è in genere negativa, ma si omette per comodità il segno meno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8ED20DBE-0E39-4079-91DF-86BF09CD0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7" grpId="0" build="p"/>
      <p:bldP spid="14438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egnaposto numero diapositiva 5">
            <a:extLst>
              <a:ext uri="{FF2B5EF4-FFF2-40B4-BE49-F238E27FC236}">
                <a16:creationId xmlns:a16="http://schemas.microsoft.com/office/drawing/2014/main" id="{771A46DD-FDFE-4A66-B68E-CFCE68317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E42A1-325B-4AF1-BEF9-6B65BD3B198F}" type="slidenum">
              <a:rPr lang="it-IT" altLang="it-IT"/>
              <a:pPr/>
              <a:t>8</a:t>
            </a:fld>
            <a:endParaRPr lang="it-IT" altLang="it-IT"/>
          </a:p>
        </p:txBody>
      </p:sp>
      <p:sp>
        <p:nvSpPr>
          <p:cNvPr id="145410" name="Rectangle 2">
            <a:extLst>
              <a:ext uri="{FF2B5EF4-FFF2-40B4-BE49-F238E27FC236}">
                <a16:creationId xmlns:a16="http://schemas.microsoft.com/office/drawing/2014/main" id="{4C3D7036-6D07-48C6-B59A-F7D625465C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Le diverse elasticità</a:t>
            </a:r>
          </a:p>
        </p:txBody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D5E694AF-9913-4B22-AF1F-BCAD6FA88D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2800" y="1492999"/>
            <a:ext cx="7772400" cy="241935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400" dirty="0"/>
              <a:t>L’elasticità della domanda rispetto al prezzo può essere divisa in cinque categorie</a:t>
            </a:r>
            <a:r>
              <a:rPr lang="it-IT" altLang="it-IT" sz="2800" dirty="0"/>
              <a:t>:</a:t>
            </a:r>
          </a:p>
          <a:p>
            <a:pPr lvl="1">
              <a:lnSpc>
                <a:spcPct val="90000"/>
              </a:lnSpc>
            </a:pPr>
            <a:r>
              <a:rPr lang="it-IT" altLang="it-IT" sz="2000" dirty="0"/>
              <a:t>Perfettamente elastica</a:t>
            </a:r>
          </a:p>
          <a:p>
            <a:pPr lvl="1">
              <a:lnSpc>
                <a:spcPct val="90000"/>
              </a:lnSpc>
            </a:pPr>
            <a:r>
              <a:rPr lang="it-IT" altLang="it-IT" sz="2000" dirty="0"/>
              <a:t>Relativamente elastica</a:t>
            </a:r>
          </a:p>
          <a:p>
            <a:pPr lvl="1">
              <a:lnSpc>
                <a:spcPct val="90000"/>
              </a:lnSpc>
            </a:pPr>
            <a:r>
              <a:rPr lang="it-IT" altLang="it-IT" sz="2000" dirty="0"/>
              <a:t>Elasticità unitaria</a:t>
            </a:r>
          </a:p>
          <a:p>
            <a:pPr lvl="1">
              <a:lnSpc>
                <a:spcPct val="90000"/>
              </a:lnSpc>
            </a:pPr>
            <a:r>
              <a:rPr lang="it-IT" altLang="it-IT" sz="2000" dirty="0"/>
              <a:t>Relativamente rigida</a:t>
            </a:r>
          </a:p>
          <a:p>
            <a:pPr lvl="1">
              <a:lnSpc>
                <a:spcPct val="90000"/>
              </a:lnSpc>
            </a:pPr>
            <a:r>
              <a:rPr lang="it-IT" altLang="it-IT" sz="2000" dirty="0"/>
              <a:t>Perfettamente rigida</a:t>
            </a:r>
          </a:p>
        </p:txBody>
      </p:sp>
      <p:graphicFrame>
        <p:nvGraphicFramePr>
          <p:cNvPr id="145437" name="Group 29">
            <a:extLst>
              <a:ext uri="{FF2B5EF4-FFF2-40B4-BE49-F238E27FC236}">
                <a16:creationId xmlns:a16="http://schemas.microsoft.com/office/drawing/2014/main" id="{F0E64801-0BA6-450F-BFD9-6719A7117C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720132"/>
              </p:ext>
            </p:extLst>
          </p:nvPr>
        </p:nvGraphicFramePr>
        <p:xfrm>
          <a:off x="1049323" y="3767269"/>
          <a:ext cx="7416800" cy="2377440"/>
        </p:xfrm>
        <a:graphic>
          <a:graphicData uri="http://schemas.openxmlformats.org/drawingml/2006/table">
            <a:tbl>
              <a:tblPr/>
              <a:tblGrid>
                <a:gridCol w="3708400">
                  <a:extLst>
                    <a:ext uri="{9D8B030D-6E8A-4147-A177-3AD203B41FA5}">
                      <a16:colId xmlns:a16="http://schemas.microsoft.com/office/drawing/2014/main" val="1772286453"/>
                    </a:ext>
                  </a:extLst>
                </a:gridCol>
                <a:gridCol w="3708400">
                  <a:extLst>
                    <a:ext uri="{9D8B030D-6E8A-4147-A177-3AD203B41FA5}">
                      <a16:colId xmlns:a16="http://schemas.microsoft.com/office/drawing/2014/main" val="2307665898"/>
                    </a:ext>
                  </a:extLst>
                </a:gridCol>
              </a:tblGrid>
              <a:tr h="2174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Categorie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Valore dell’elasticità </a:t>
                      </a:r>
                      <a:r>
                        <a:rPr kumimoji="0" lang="it-IT" alt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anose="05050102010706020507" pitchFamily="18" charset="2"/>
                        </a:rPr>
                        <a:t>e</a:t>
                      </a:r>
                      <a:endParaRPr kumimoji="0" lang="it-IT" alt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7923100"/>
                  </a:ext>
                </a:extLst>
              </a:tr>
              <a:tr h="3508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Perfettamente elastica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anose="02020603050405020304" pitchFamily="18" charset="0"/>
                        </a:rPr>
                        <a:t>e</a:t>
                      </a:r>
                      <a:r>
                        <a:rPr kumimoji="0" lang="it-IT" alt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Symbol" panose="05050102010706020507" pitchFamily="18" charset="2"/>
                        </a:rPr>
                        <a:t> = </a:t>
                      </a:r>
                      <a:r>
                        <a:rPr kumimoji="0" lang="it-IT" alt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Symbol" panose="05050102010706020507" pitchFamily="18" charset="2"/>
                          <a:sym typeface="Symbol" panose="05050102010706020507" pitchFamily="18" charset="2"/>
                        </a:rPr>
                        <a:t></a:t>
                      </a:r>
                      <a:endParaRPr kumimoji="0" lang="it-IT" alt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Symbol" panose="05050102010706020507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6531421"/>
                  </a:ext>
                </a:extLst>
              </a:tr>
              <a:tr h="3508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Relativamente elastica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anose="02020603050405020304" pitchFamily="18" charset="0"/>
                        </a:rPr>
                        <a:t>1&lt;</a:t>
                      </a:r>
                      <a:r>
                        <a:rPr kumimoji="0" lang="it-IT" altLang="it-IT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anose="02020603050405020304" pitchFamily="18" charset="0"/>
                        </a:rPr>
                        <a:t>e</a:t>
                      </a:r>
                      <a:r>
                        <a:rPr kumimoji="0" lang="it-IT" alt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anose="02020603050405020304" pitchFamily="18" charset="0"/>
                        </a:rPr>
                        <a:t>&lt;</a:t>
                      </a:r>
                      <a:r>
                        <a:rPr kumimoji="0" lang="it-IT" alt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</a:t>
                      </a:r>
                      <a:endParaRPr kumimoji="0" lang="it-IT" alt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556992"/>
                  </a:ext>
                </a:extLst>
              </a:tr>
              <a:tr h="3492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Elasticità unitaria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anose="02020603050405020304" pitchFamily="18" charset="0"/>
                        </a:rPr>
                        <a:t>e</a:t>
                      </a:r>
                      <a:r>
                        <a:rPr kumimoji="0" lang="it-IT" alt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anose="02020603050405020304" pitchFamily="18" charset="0"/>
                        </a:rPr>
                        <a:t> =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7244578"/>
                  </a:ext>
                </a:extLst>
              </a:tr>
              <a:tr h="3508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Relativamente rigida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anose="02020603050405020304" pitchFamily="18" charset="0"/>
                        </a:rPr>
                        <a:t>0&lt;</a:t>
                      </a:r>
                      <a:r>
                        <a:rPr kumimoji="0" lang="it-IT" altLang="it-IT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anose="02020603050405020304" pitchFamily="18" charset="0"/>
                        </a:rPr>
                        <a:t>e</a:t>
                      </a:r>
                      <a:r>
                        <a:rPr kumimoji="0" lang="it-IT" alt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anose="02020603050405020304" pitchFamily="18" charset="0"/>
                        </a:rPr>
                        <a:t>&lt;1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8949080"/>
                  </a:ext>
                </a:extLst>
              </a:tr>
              <a:tr h="3508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</a:rPr>
                        <a:t>Perfettamente rigida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anose="02020603050405020304" pitchFamily="18" charset="0"/>
                        </a:rPr>
                        <a:t>e </a:t>
                      </a:r>
                      <a:r>
                        <a:rPr kumimoji="0" lang="it-IT" alt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anose="02020603050405020304" pitchFamily="18" charset="0"/>
                        </a:rPr>
                        <a:t>=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5712052"/>
                  </a:ext>
                </a:extLst>
              </a:tr>
            </a:tbl>
          </a:graphicData>
        </a:graphic>
      </p:graphicFrame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76C6943E-897A-4CD3-8BC8-147AEB98D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5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5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 build="p" bldLvl="3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numero diapositiva 5">
            <a:extLst>
              <a:ext uri="{FF2B5EF4-FFF2-40B4-BE49-F238E27FC236}">
                <a16:creationId xmlns:a16="http://schemas.microsoft.com/office/drawing/2014/main" id="{62DBCAB1-4179-44E8-80E7-52F28829E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9D3F5-1172-4C6B-AE2D-B58907DEBB19}" type="slidenum">
              <a:rPr lang="it-IT" altLang="it-IT"/>
              <a:pPr/>
              <a:t>9</a:t>
            </a:fld>
            <a:endParaRPr lang="it-IT" altLang="it-IT"/>
          </a:p>
        </p:txBody>
      </p:sp>
      <p:sp>
        <p:nvSpPr>
          <p:cNvPr id="146434" name="Rectangle 2">
            <a:extLst>
              <a:ext uri="{FF2B5EF4-FFF2-40B4-BE49-F238E27FC236}">
                <a16:creationId xmlns:a16="http://schemas.microsoft.com/office/drawing/2014/main" id="{C611A048-7072-409B-8D91-264666125D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Domanda perfettamente elastica</a:t>
            </a: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6687DA3C-3CB5-4E8E-8228-D822E7E453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51830"/>
            <a:ext cx="7772400" cy="2476500"/>
          </a:xfrm>
        </p:spPr>
        <p:txBody>
          <a:bodyPr>
            <a:normAutofit fontScale="92500"/>
          </a:bodyPr>
          <a:lstStyle/>
          <a:p>
            <a:r>
              <a:rPr lang="it-IT" altLang="it-IT" sz="2800" i="1" dirty="0"/>
              <a:t>e</a:t>
            </a:r>
            <a:r>
              <a:rPr lang="it-IT" altLang="it-IT" sz="2800" dirty="0"/>
              <a:t> = </a:t>
            </a:r>
            <a:r>
              <a:rPr lang="it-IT" altLang="it-IT" sz="2800" dirty="0">
                <a:sym typeface="Symbol" panose="05050102010706020507" pitchFamily="18" charset="2"/>
              </a:rPr>
              <a:t></a:t>
            </a:r>
          </a:p>
          <a:p>
            <a:r>
              <a:rPr lang="it-IT" altLang="it-IT" sz="2800" dirty="0"/>
              <a:t>Un piccolissimo cambiamento del prezzo causa una variazione infinita nella quantità domandata</a:t>
            </a:r>
          </a:p>
          <a:p>
            <a:r>
              <a:rPr lang="it-IT" altLang="it-IT" sz="2800" dirty="0"/>
              <a:t>La domanda perfettamente elastica è rappresentata da una retta orizzontale. </a:t>
            </a:r>
          </a:p>
        </p:txBody>
      </p:sp>
      <p:grpSp>
        <p:nvGrpSpPr>
          <p:cNvPr id="146436" name="Group 4">
            <a:extLst>
              <a:ext uri="{FF2B5EF4-FFF2-40B4-BE49-F238E27FC236}">
                <a16:creationId xmlns:a16="http://schemas.microsoft.com/office/drawing/2014/main" id="{9BDC98BD-151F-435D-8E89-7D2158E65CA4}"/>
              </a:ext>
            </a:extLst>
          </p:cNvPr>
          <p:cNvGrpSpPr>
            <a:grpSpLocks/>
          </p:cNvGrpSpPr>
          <p:nvPr/>
        </p:nvGrpSpPr>
        <p:grpSpPr bwMode="auto">
          <a:xfrm>
            <a:off x="2870200" y="4028330"/>
            <a:ext cx="3403600" cy="2286000"/>
            <a:chOff x="1392" y="2784"/>
            <a:chExt cx="2864" cy="1440"/>
          </a:xfrm>
        </p:grpSpPr>
        <p:sp>
          <p:nvSpPr>
            <p:cNvPr id="146437" name="Line 5">
              <a:extLst>
                <a:ext uri="{FF2B5EF4-FFF2-40B4-BE49-F238E27FC236}">
                  <a16:creationId xmlns:a16="http://schemas.microsoft.com/office/drawing/2014/main" id="{AE665777-956C-417C-B885-A080A7E69A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2784"/>
              <a:ext cx="0" cy="110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46438" name="Line 6">
              <a:extLst>
                <a:ext uri="{FF2B5EF4-FFF2-40B4-BE49-F238E27FC236}">
                  <a16:creationId xmlns:a16="http://schemas.microsoft.com/office/drawing/2014/main" id="{367F8B56-6A37-46C6-9505-29B0C8775B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3888"/>
              <a:ext cx="220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  <p:sp>
          <p:nvSpPr>
            <p:cNvPr id="146439" name="Text Box 7">
              <a:extLst>
                <a:ext uri="{FF2B5EF4-FFF2-40B4-BE49-F238E27FC236}">
                  <a16:creationId xmlns:a16="http://schemas.microsoft.com/office/drawing/2014/main" id="{CF0DB89F-A087-4DBE-AF74-76DC35C634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2784"/>
              <a:ext cx="4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/>
                <a:t>P</a:t>
              </a:r>
            </a:p>
          </p:txBody>
        </p:sp>
        <p:sp>
          <p:nvSpPr>
            <p:cNvPr id="146440" name="Text Box 8">
              <a:extLst>
                <a:ext uri="{FF2B5EF4-FFF2-40B4-BE49-F238E27FC236}">
                  <a16:creationId xmlns:a16="http://schemas.microsoft.com/office/drawing/2014/main" id="{3CF4D433-455E-4910-BEEF-81F609E490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3936"/>
              <a:ext cx="5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it-IT" altLang="it-IT"/>
                <a:t>Q</a:t>
              </a:r>
            </a:p>
          </p:txBody>
        </p:sp>
        <p:sp>
          <p:nvSpPr>
            <p:cNvPr id="146441" name="Line 9">
              <a:extLst>
                <a:ext uri="{FF2B5EF4-FFF2-40B4-BE49-F238E27FC236}">
                  <a16:creationId xmlns:a16="http://schemas.microsoft.com/office/drawing/2014/main" id="{1B4ECB07-D602-47AA-9458-77EEEA486A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8" y="3384"/>
              <a:ext cx="2160" cy="0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t-IT"/>
            </a:p>
          </p:txBody>
        </p:sp>
      </p:grp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F4F06E74-1213-4E05-9632-8B6EB789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Economia delle Imprese e dei mercati - modulo a - Elasticità della domanda e dell'offerta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build="p"/>
    </p:bldLst>
  </p:timing>
</p:sld>
</file>

<file path=ppt/theme/theme1.xml><?xml version="1.0" encoding="utf-8"?>
<a:theme xmlns:a="http://schemas.openxmlformats.org/drawingml/2006/main" name="Slide_DirezioneAmministrativa_UNIM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zione standard1" id="{FA56ABB7-5D95-44E3-B2E9-0D8680879744}" vid="{1C909BAD-7D3A-46A3-B195-CC3BB4E8B6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16E692615186349ADC1572FF2D92EBC" ma:contentTypeVersion="14" ma:contentTypeDescription="Creare un nuovo documento." ma:contentTypeScope="" ma:versionID="7897c019c409ad344d3e44f860b2e5ea">
  <xsd:schema xmlns:xsd="http://www.w3.org/2001/XMLSchema" xmlns:xs="http://www.w3.org/2001/XMLSchema" xmlns:p="http://schemas.microsoft.com/office/2006/metadata/properties" xmlns:ns3="01510a4c-67e1-410d-b310-984d6c9b1061" xmlns:ns4="83daf61e-777c-49d6-807d-ede0f7c0ba28" targetNamespace="http://schemas.microsoft.com/office/2006/metadata/properties" ma:root="true" ma:fieldsID="7af788e08d1783d389115d5daecb2729" ns3:_="" ns4:_="">
    <xsd:import namespace="01510a4c-67e1-410d-b310-984d6c9b1061"/>
    <xsd:import namespace="83daf61e-777c-49d6-807d-ede0f7c0ba2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510a4c-67e1-410d-b310-984d6c9b10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daf61e-777c-49d6-807d-ede0f7c0ba2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95BA48-13E8-4B67-BFC0-6B5CAC8291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0973A0-AF49-4007-8C86-65AB14DAA02D}">
  <ds:schemaRefs>
    <ds:schemaRef ds:uri="http://purl.org/dc/elements/1.1/"/>
    <ds:schemaRef ds:uri="http://schemas.microsoft.com/office/infopath/2007/PartnerControls"/>
    <ds:schemaRef ds:uri="http://www.w3.org/XML/1998/namespace"/>
    <ds:schemaRef ds:uri="http://purl.org/dc/terms/"/>
    <ds:schemaRef ds:uri="http://schemas.microsoft.com/office/2006/metadata/properties"/>
    <ds:schemaRef ds:uri="83daf61e-777c-49d6-807d-ede0f7c0ba28"/>
    <ds:schemaRef ds:uri="http://schemas.microsoft.com/office/2006/documentManagement/types"/>
    <ds:schemaRef ds:uri="http://schemas.openxmlformats.org/package/2006/metadata/core-properties"/>
    <ds:schemaRef ds:uri="01510a4c-67e1-410d-b310-984d6c9b1061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E0E81AE-C412-4BBC-941D-F89AAA11C9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510a4c-67e1-410d-b310-984d6c9b1061"/>
    <ds:schemaRef ds:uri="83daf61e-777c-49d6-807d-ede0f7c0ba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Slide__UNIMC_DipECONOMIA_DIRITTO</Template>
  <TotalTime>32</TotalTime>
  <Words>1765</Words>
  <Application>Microsoft Office PowerPoint</Application>
  <PresentationFormat>Presentazione su schermo (4:3)</PresentationFormat>
  <Paragraphs>221</Paragraphs>
  <Slides>29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3</vt:i4>
      </vt:variant>
      <vt:variant>
        <vt:lpstr>Titoli diapositive</vt:lpstr>
      </vt:variant>
      <vt:variant>
        <vt:i4>29</vt:i4>
      </vt:variant>
    </vt:vector>
  </HeadingPairs>
  <TitlesOfParts>
    <vt:vector size="39" baseType="lpstr">
      <vt:lpstr>Arial</vt:lpstr>
      <vt:lpstr>Arial Italic</vt:lpstr>
      <vt:lpstr>Calibri</vt:lpstr>
      <vt:lpstr>Cambria Math</vt:lpstr>
      <vt:lpstr>Symbol</vt:lpstr>
      <vt:lpstr>Times New Roman</vt:lpstr>
      <vt:lpstr>Slide_DirezioneAmministrativa_UNIMC</vt:lpstr>
      <vt:lpstr>Equation</vt:lpstr>
      <vt:lpstr>Grafico</vt:lpstr>
      <vt:lpstr>Immagine</vt:lpstr>
      <vt:lpstr>Elasticità e beni</vt:lpstr>
      <vt:lpstr>Beni economici</vt:lpstr>
      <vt:lpstr>Elasticità della domanda</vt:lpstr>
      <vt:lpstr>Le cause dell’elasticità</vt:lpstr>
      <vt:lpstr>Una definizione più formale</vt:lpstr>
      <vt:lpstr>Domanda elastica e rigida</vt:lpstr>
      <vt:lpstr>Il coefficiente di elasticità</vt:lpstr>
      <vt:lpstr>Le diverse elasticità</vt:lpstr>
      <vt:lpstr>Domanda perfettamente elastica</vt:lpstr>
      <vt:lpstr>Domanda relativamente elastica</vt:lpstr>
      <vt:lpstr>Domanda perfettamente rigida</vt:lpstr>
      <vt:lpstr>Domanda relativamente rigida</vt:lpstr>
      <vt:lpstr>Elasticità unitaria</vt:lpstr>
      <vt:lpstr>La curva di domanda e l’elasticità</vt:lpstr>
      <vt:lpstr>La pendenza e l’elasticità</vt:lpstr>
      <vt:lpstr>La curva di domanda e l’elasticità</vt:lpstr>
      <vt:lpstr>L’elasticità e il ricavo totale</vt:lpstr>
      <vt:lpstr>Misura algebrica dell’elasticità della domanda</vt:lpstr>
      <vt:lpstr>ESEMPIO</vt:lpstr>
      <vt:lpstr>Misurazione geometrica dell’elasticità della domanda</vt:lpstr>
      <vt:lpstr>Esempio</vt:lpstr>
      <vt:lpstr>Un altro metodo geometrico</vt:lpstr>
      <vt:lpstr>Elasticità lungo la curva di domanda</vt:lpstr>
      <vt:lpstr>L’elasticità dell’offerta</vt:lpstr>
      <vt:lpstr>Il coefficiente di elasticità</vt:lpstr>
      <vt:lpstr>La misura algebrica dell’elasticità dell’offerta</vt:lpstr>
      <vt:lpstr>Elasticità=1</vt:lpstr>
      <vt:lpstr>Elasticità minore di 1</vt:lpstr>
      <vt:lpstr>Elasticità maggiore di uno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stefano.perri@unimc.it</dc:creator>
  <cp:lastModifiedBy>stefano.perri@unimc.it</cp:lastModifiedBy>
  <cp:revision>4</cp:revision>
  <dcterms:created xsi:type="dcterms:W3CDTF">2023-09-13T09:45:56Z</dcterms:created>
  <dcterms:modified xsi:type="dcterms:W3CDTF">2023-10-09T08:48:27Z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0x010100616E692615186349ADC1572FF2D92EBC</vt:lpwstr>
  </property>
</Properties>
</file>