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82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9144000" cy="6858000" type="screen4x3"/>
  <p:notesSz cx="9866313" cy="6735763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13/09/2023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55533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13/09/2023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670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48740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Segnaposto note 2"/>
          <p:cNvSpPr txBox="1"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Segnaposto note 2"/>
          <p:cNvSpPr txBox="1"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Segnaposto note 2"/>
          <p:cNvSpPr txBox="1"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 txBox="1"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072A1-F289-45B0-B4B6-C81811BE572E}" type="datetime1">
              <a:rPr lang="it-IT" smtClean="0"/>
              <a:t>13/09/2023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64F4620-5CE0-405A-AF0A-7EB6C5FBB523}" type="datetime1">
              <a:rPr lang="it-IT" smtClean="0"/>
              <a:t>13/09/2023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D3C3097-126F-4AE3-AFEA-44337A383522}" type="datetime1">
              <a:rPr lang="it-IT" smtClean="0"/>
              <a:t>13/09/2023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50F19D58-0E65-4DD6-8F15-CFD498A2466D}" type="datetime1">
              <a:rPr lang="it-IT" smtClean="0"/>
              <a:t>13/09/2023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91E8D-BA79-4DEC-B67B-9AE30BC65B40}" type="datetime1">
              <a:rPr lang="it-IT" smtClean="0"/>
              <a:t>13/09/2023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55FCC136-479F-4586-850A-F6D06645C7C7}" type="datetime1">
              <a:rPr lang="it-IT" smtClean="0"/>
              <a:t>13/09/2023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5E5C5C16-F9E5-4133-9D41-D4B2AAFFCE6E}" type="datetime1">
              <a:rPr lang="it-IT" smtClean="0"/>
              <a:t>13/09/2023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9833CBA-FBA2-4333-AC22-7A6AA31A7107}" type="datetime1">
              <a:rPr lang="it-IT" smtClean="0"/>
              <a:t>13/09/2023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E6D89DE3-06A7-4055-ACB5-BBC07158AF47}" type="datetime1">
              <a:rPr lang="it-IT" smtClean="0"/>
              <a:t>13/09/2023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E2A55B7B-1892-4141-B711-1F4935635529}" type="datetime1">
              <a:rPr lang="it-IT" smtClean="0"/>
              <a:t>13/09/2023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AC81D33-0771-457A-AD5D-C253C203586E}" type="datetime1">
              <a:rPr lang="it-IT" smtClean="0"/>
              <a:t>13/09/2023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126DF-0E08-4ACF-8462-9509A2D4F566}" type="datetime1">
              <a:rPr lang="it-IT" smtClean="0"/>
              <a:t>13/09/2023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1675" y="2198688"/>
            <a:ext cx="7816850" cy="13319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CHE COSA </a:t>
            </a:r>
            <a:r>
              <a:rPr lang="it-IT">
                <a:cs typeface="Times New Roman" pitchFamily="18" charset="0"/>
              </a:rPr>
              <a:t>È L’ECONOMIA POLITICA?</a:t>
            </a:r>
            <a:endParaRPr lang="it-IT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Introduzione al corso</a:t>
            </a:r>
          </a:p>
        </p:txBody>
      </p:sp>
    </p:spTree>
    <p:extLst>
      <p:ext uri="{BB962C8B-B14F-4D97-AF65-F5344CB8AC3E}">
        <p14:creationId xmlns:p14="http://schemas.microsoft.com/office/powerpoint/2010/main" val="1221578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Transizione</a:t>
            </a:r>
          </a:p>
        </p:txBody>
      </p:sp>
      <p:pic>
        <p:nvPicPr>
          <p:cNvPr id="11268" name="Picture 2" descr="C:\Documents and Settings\Administrator\Documenti\CD\TESTI ECONOMIA\marconi\lezioni\01-Introduzione\Mappe\transizion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25" y="1830388"/>
            <a:ext cx="7027863" cy="449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351F492-558B-40C9-9F5A-1A379929A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189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59204"/>
            <a:ext cx="7772400" cy="1371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I Mercati e il Sistema di Mercato – Le merci</a:t>
            </a: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609600" y="2133600"/>
            <a:ext cx="8229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altLang="it-IT" sz="2800"/>
              <a:t>Le merci </a:t>
            </a:r>
            <a:r>
              <a:rPr lang="it-IT" altLang="it-IT" sz="2800">
                <a:sym typeface="Symbol" pitchFamily="18" charset="2"/>
              </a:rPr>
              <a:t></a:t>
            </a:r>
            <a:r>
              <a:rPr lang="it-IT" altLang="it-IT" sz="2800"/>
              <a:t> beni e servizi prodotti per essere venduti</a:t>
            </a: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762000" y="2895600"/>
            <a:ext cx="7848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Economia di mercato </a:t>
            </a:r>
            <a:r>
              <a:rPr lang="it-IT" altLang="it-IT" sz="2800">
                <a:sym typeface="Symbol" pitchFamily="18" charset="2"/>
              </a:rPr>
              <a:t></a:t>
            </a:r>
            <a:r>
              <a:rPr lang="it-IT" altLang="it-IT" sz="2800"/>
              <a:t>  la maggior parte di beni e servizi è diventata merce</a:t>
            </a:r>
          </a:p>
        </p:txBody>
      </p: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762000" y="4184708"/>
            <a:ext cx="8077200" cy="1902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/>
            <a:r>
              <a:rPr lang="it-IT" altLang="it-IT" dirty="0"/>
              <a:t>storia precedente: i mercati sono alla periferia della attività economica</a:t>
            </a:r>
          </a:p>
          <a:p>
            <a:pPr lvl="1" eaLnBrk="1" hangingPunct="1"/>
            <a:r>
              <a:rPr lang="it-IT" altLang="it-IT" dirty="0"/>
              <a:t>Prevalgono piccole unità che producono per se stesse.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BE378092-B27D-4435-B955-1EAE112A2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4029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autoUpdateAnimBg="0"/>
      <p:bldP spid="81925" grpId="0" autoUpdateAnimBg="0"/>
      <p:bldP spid="81926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15861"/>
            <a:ext cx="7696200" cy="1981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I Mercati e il Sistema di Mercato  I Fattori di produzione</a:t>
            </a:r>
          </a:p>
        </p:txBody>
      </p:sp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838200" y="2667000"/>
            <a:ext cx="769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I beni e servizi richiedono per essere prodotti:</a:t>
            </a:r>
            <a:endParaRPr lang="it-IT" altLang="it-IT" sz="2400"/>
          </a:p>
        </p:txBody>
      </p:sp>
      <p:sp>
        <p:nvSpPr>
          <p:cNvPr id="82948" name="WordArt 4" descr="Carta"/>
          <p:cNvSpPr>
            <a:spLocks noChangeArrowheads="1" noChangeShapeType="1" noTextEdit="1"/>
          </p:cNvSpPr>
          <p:nvPr/>
        </p:nvSpPr>
        <p:spPr bwMode="auto">
          <a:xfrm>
            <a:off x="762000" y="3581400"/>
            <a:ext cx="1981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3600" kern="10"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/>
                  </a:outerShdw>
                </a:effectLst>
                <a:latin typeface="Times New Roman"/>
                <a:cs typeface="Times New Roman"/>
              </a:rPr>
              <a:t>Il lavoro</a:t>
            </a:r>
          </a:p>
        </p:txBody>
      </p:sp>
      <p:sp>
        <p:nvSpPr>
          <p:cNvPr id="82949" name="WordArt 5" descr="Carta"/>
          <p:cNvSpPr>
            <a:spLocks noChangeArrowheads="1" noChangeShapeType="1" noTextEdit="1"/>
          </p:cNvSpPr>
          <p:nvPr/>
        </p:nvSpPr>
        <p:spPr bwMode="auto">
          <a:xfrm>
            <a:off x="3581400" y="3657600"/>
            <a:ext cx="1600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3600" kern="10"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/>
                  </a:outerShdw>
                </a:effectLst>
                <a:latin typeface="Times New Roman"/>
                <a:cs typeface="Times New Roman"/>
              </a:rPr>
              <a:t>La terra</a:t>
            </a:r>
          </a:p>
        </p:txBody>
      </p:sp>
      <p:sp>
        <p:nvSpPr>
          <p:cNvPr id="82950" name="WordArt 6" descr="Carta"/>
          <p:cNvSpPr>
            <a:spLocks noChangeArrowheads="1" noChangeShapeType="1" noTextEdit="1"/>
          </p:cNvSpPr>
          <p:nvPr/>
        </p:nvSpPr>
        <p:spPr bwMode="auto">
          <a:xfrm>
            <a:off x="6096000" y="3581400"/>
            <a:ext cx="2133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3600" kern="10"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/>
                  </a:outerShdw>
                </a:effectLst>
                <a:latin typeface="Times New Roman"/>
                <a:cs typeface="Times New Roman"/>
              </a:rPr>
              <a:t>Il capitale</a:t>
            </a: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609600" y="4267200"/>
            <a:ext cx="792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/>
              <a:t>La terra e il lavoro non sono prodotti</a:t>
            </a:r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685800" y="4747761"/>
            <a:ext cx="7848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dirty="0"/>
              <a:t>Capitalismo</a:t>
            </a:r>
            <a:r>
              <a:rPr lang="it-IT" altLang="it-IT" sz="2800" dirty="0">
                <a:sym typeface="Symbol" pitchFamily="18" charset="2"/>
              </a:rPr>
              <a:t></a:t>
            </a:r>
            <a:r>
              <a:rPr lang="it-IT" altLang="it-IT" sz="2800" dirty="0"/>
              <a:t> Terra, Lavoro e Capitale divengono merci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dirty="0"/>
              <a:t>Il loro uso è diretto dalle forze del mercato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A0F4FA53-42CB-48F0-8408-960E4853B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2145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29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29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29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29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autoUpdateAnimBg="0"/>
      <p:bldP spid="82948" grpId="0" animBg="1"/>
      <p:bldP spid="82949" grpId="0" animBg="1"/>
      <p:bldP spid="82950" grpId="0" animBg="1"/>
      <p:bldP spid="82951" grpId="0" autoUpdateAnimBg="0"/>
      <p:bldP spid="82952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I Tre Passi verso il Capitalismo</a:t>
            </a: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990600" y="2133600"/>
            <a:ext cx="762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I beni e servizi = merci</a:t>
            </a:r>
            <a:endParaRPr lang="it-IT" altLang="it-IT" sz="2400"/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990600" y="2819400"/>
            <a:ext cx="784860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altLang="it-IT" sz="2800" dirty="0"/>
              <a:t>I </a:t>
            </a:r>
            <a:r>
              <a:rPr lang="it-IT" altLang="it-IT" sz="2800" b="1" dirty="0"/>
              <a:t>prezzi</a:t>
            </a:r>
            <a:r>
              <a:rPr lang="it-IT" altLang="it-IT" sz="2800" dirty="0"/>
              <a:t> dirigono la produzione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/>
              <a:t> spostano il lavoro da un impiego all’altro e decidono l’uso della terra</a:t>
            </a:r>
            <a:endParaRPr lang="it-IT" altLang="it-IT" sz="2400" dirty="0"/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990600" y="4343400"/>
            <a:ext cx="7315200" cy="145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 dirty="0"/>
              <a:t>dal mercante al capitalista:</a:t>
            </a:r>
          </a:p>
          <a:p>
            <a:pPr eaLnBrk="1" hangingPunct="1"/>
            <a:r>
              <a:rPr lang="it-IT" altLang="it-IT" sz="2800" dirty="0"/>
              <a:t> dal profitto dallo </a:t>
            </a:r>
            <a:r>
              <a:rPr lang="it-IT" altLang="it-IT" sz="2800" b="1" dirty="0"/>
              <a:t>scambio</a:t>
            </a:r>
            <a:r>
              <a:rPr lang="it-IT" altLang="it-IT" sz="2800" dirty="0"/>
              <a:t> al profitto dalla </a:t>
            </a:r>
            <a:r>
              <a:rPr lang="it-IT" altLang="it-IT" sz="2800" b="1" dirty="0"/>
              <a:t>produzione</a:t>
            </a:r>
            <a:endParaRPr lang="it-IT" altLang="it-IT" sz="2400" b="1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F7712403-7A60-406D-8136-3587F69BE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2240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autoUpdateAnimBg="0"/>
      <p:bldP spid="84996" grpId="0" autoUpdateAnimBg="0"/>
      <p:bldP spid="8499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48749"/>
            <a:ext cx="7772400" cy="1371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Le caratteristiche del capitalismo</a:t>
            </a:r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762000" y="2133600"/>
            <a:ext cx="8175625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altLang="it-IT"/>
              <a:t>Profitto </a:t>
            </a:r>
            <a:r>
              <a:rPr lang="it-IT" altLang="it-IT" sz="2800">
                <a:sym typeface="Symbol" pitchFamily="18" charset="2"/>
              </a:rPr>
              <a:t></a:t>
            </a:r>
            <a:r>
              <a:rPr lang="it-IT" altLang="it-IT"/>
              <a:t> cosa e come produrre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762000" y="2971800"/>
            <a:ext cx="8175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La produzione </a:t>
            </a:r>
            <a:r>
              <a:rPr lang="it-IT" altLang="it-IT" sz="2800">
                <a:sym typeface="Symbol" pitchFamily="18" charset="2"/>
              </a:rPr>
              <a:t></a:t>
            </a:r>
            <a:r>
              <a:rPr lang="it-IT" altLang="it-IT" sz="2800"/>
              <a:t> redditi (salari, rendite e profitti).</a:t>
            </a: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762000" y="3810000"/>
            <a:ext cx="80184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redditi spesi per acquistare beni e servizi</a:t>
            </a:r>
            <a:endParaRPr lang="it-IT" altLang="it-IT" sz="2400"/>
          </a:p>
        </p:txBody>
      </p:sp>
      <p:sp>
        <p:nvSpPr>
          <p:cNvPr id="86022" name="Text Box 6"/>
          <p:cNvSpPr txBox="1">
            <a:spLocks noChangeArrowheads="1"/>
          </p:cNvSpPr>
          <p:nvPr/>
        </p:nvSpPr>
        <p:spPr bwMode="auto">
          <a:xfrm>
            <a:off x="914400" y="4648200"/>
            <a:ext cx="7848600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altLang="it-IT" sz="2800" dirty="0"/>
              <a:t>dalla spesa dei redditi: condizioni per la nuova produzione</a:t>
            </a:r>
            <a:endParaRPr lang="it-IT" altLang="it-IT" sz="2400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EEA89A3F-BC7D-426F-A2BC-43665E3E2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4445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6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86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autoUpdateAnimBg="0"/>
      <p:bldP spid="86020" grpId="0" autoUpdateAnimBg="0"/>
      <p:bldP spid="86021" grpId="0" autoUpdateAnimBg="0"/>
      <p:bldP spid="86022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709613"/>
            <a:ext cx="7772400" cy="1295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Lo Scambio Merci Contro Danaro</a:t>
            </a:r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800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2800"/>
              <a:t>Circolazione non capitalistica:</a:t>
            </a:r>
            <a:endParaRPr lang="it-IT" altLang="it-IT"/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838200" y="2438400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2800" dirty="0"/>
              <a:t>Artigiano: es. idraulico</a:t>
            </a:r>
            <a:endParaRPr lang="it-IT" altLang="it-IT" sz="2000" dirty="0"/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914400" y="2895600"/>
            <a:ext cx="784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800"/>
              <a:t>Vende la </a:t>
            </a:r>
            <a:r>
              <a:rPr lang="it-IT" sz="28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it-IT" sz="2800"/>
              <a:t>erce “servizi idraulici”</a:t>
            </a:r>
            <a:endParaRPr lang="it-IT"/>
          </a:p>
        </p:txBody>
      </p:sp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1066800" y="3429000"/>
            <a:ext cx="73152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it-IT" altLang="it-IT" sz="2800"/>
              <a:t>Acquista con la moneta ricavata (</a:t>
            </a:r>
            <a:r>
              <a:rPr lang="it-IT" altLang="it-IT" sz="2800" b="1">
                <a:solidFill>
                  <a:srgbClr val="CC3300"/>
                </a:solidFill>
              </a:rPr>
              <a:t>D</a:t>
            </a:r>
            <a:r>
              <a:rPr lang="it-IT" altLang="it-IT" sz="2800"/>
              <a:t>enaro) i beni (</a:t>
            </a:r>
            <a:r>
              <a:rPr lang="it-IT" altLang="it-IT" sz="2800" b="1">
                <a:solidFill>
                  <a:srgbClr val="CC3300"/>
                </a:solidFill>
              </a:rPr>
              <a:t>M’</a:t>
            </a:r>
            <a:r>
              <a:rPr lang="it-IT" altLang="it-IT" sz="2800"/>
              <a:t>erci) che consuma</a:t>
            </a:r>
            <a:endParaRPr lang="it-IT" altLang="it-IT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371600" y="4572000"/>
            <a:ext cx="6019800" cy="609600"/>
            <a:chOff x="864" y="2784"/>
            <a:chExt cx="3792" cy="384"/>
          </a:xfrm>
        </p:grpSpPr>
        <p:sp>
          <p:nvSpPr>
            <p:cNvPr id="87047" name="AutoShape 7"/>
            <p:cNvSpPr>
              <a:spLocks noChangeArrowheads="1"/>
            </p:cNvSpPr>
            <p:nvPr/>
          </p:nvSpPr>
          <p:spPr bwMode="auto">
            <a:xfrm>
              <a:off x="864" y="2784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</a:t>
              </a:r>
            </a:p>
          </p:txBody>
        </p:sp>
        <p:sp>
          <p:nvSpPr>
            <p:cNvPr id="28683" name="AutoShape 8"/>
            <p:cNvSpPr>
              <a:spLocks noChangeArrowheads="1"/>
            </p:cNvSpPr>
            <p:nvPr/>
          </p:nvSpPr>
          <p:spPr bwMode="auto">
            <a:xfrm>
              <a:off x="1776" y="2856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87049" name="AutoShape 9"/>
            <p:cNvSpPr>
              <a:spLocks noChangeArrowheads="1"/>
            </p:cNvSpPr>
            <p:nvPr/>
          </p:nvSpPr>
          <p:spPr bwMode="auto">
            <a:xfrm>
              <a:off x="2304" y="2784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</a:p>
          </p:txBody>
        </p:sp>
        <p:sp>
          <p:nvSpPr>
            <p:cNvPr id="28685" name="AutoShape 10"/>
            <p:cNvSpPr>
              <a:spLocks noChangeArrowheads="1"/>
            </p:cNvSpPr>
            <p:nvPr/>
          </p:nvSpPr>
          <p:spPr bwMode="auto">
            <a:xfrm>
              <a:off x="3216" y="2856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87051" name="AutoShape 11"/>
            <p:cNvSpPr>
              <a:spLocks noChangeArrowheads="1"/>
            </p:cNvSpPr>
            <p:nvPr/>
          </p:nvSpPr>
          <p:spPr bwMode="auto">
            <a:xfrm>
              <a:off x="3744" y="2784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M’</a:t>
              </a:r>
            </a:p>
          </p:txBody>
        </p:sp>
      </p:grpSp>
      <p:sp>
        <p:nvSpPr>
          <p:cNvPr id="87052" name="Text Box 12"/>
          <p:cNvSpPr txBox="1">
            <a:spLocks noChangeArrowheads="1"/>
          </p:cNvSpPr>
          <p:nvPr/>
        </p:nvSpPr>
        <p:spPr bwMode="auto">
          <a:xfrm>
            <a:off x="1104900" y="5334699"/>
            <a:ext cx="7315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M’:</a:t>
            </a:r>
            <a:r>
              <a:rPr lang="it-IT" sz="2800" b="1" dirty="0">
                <a:sym typeface="Symbol" pitchFamily="18" charset="2"/>
              </a:rPr>
              <a:t> </a:t>
            </a:r>
            <a:r>
              <a:rPr lang="it-IT" sz="2800" dirty="0">
                <a:sym typeface="Symbol" pitchFamily="18" charset="2"/>
              </a:rPr>
              <a:t>diversa come </a:t>
            </a: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qualità</a:t>
            </a:r>
            <a:r>
              <a:rPr lang="it-IT" sz="2800" dirty="0">
                <a:sym typeface="Symbol" pitchFamily="18" charset="2"/>
              </a:rPr>
              <a:t>, ma </a:t>
            </a: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stesso valore monetario</a:t>
            </a:r>
            <a:r>
              <a:rPr lang="it-IT" sz="2800" dirty="0">
                <a:sym typeface="Symbol" pitchFamily="18" charset="2"/>
              </a:rPr>
              <a:t> della prima </a:t>
            </a:r>
            <a:r>
              <a:rPr lang="it-IT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M</a:t>
            </a:r>
            <a:endParaRPr lang="it-IT" sz="2800" dirty="0">
              <a:sym typeface="Symbol" pitchFamily="18" charset="2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5A5AE57-8017-439C-97B8-80A2CC5B9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742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7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8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autoUpdateAnimBg="0"/>
      <p:bldP spid="87044" grpId="0" autoUpdateAnimBg="0"/>
      <p:bldP spid="87045" grpId="0" autoUpdateAnimBg="0"/>
      <p:bldP spid="87046" grpId="0" autoUpdateAnimBg="0"/>
      <p:bldP spid="87052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Il Capitalista e i Profitti</a:t>
            </a: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812800" y="1828800"/>
            <a:ext cx="833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it-IT" altLang="it-IT" sz="2800"/>
              <a:t>Il capitalista agisce diversamente</a:t>
            </a:r>
            <a:endParaRPr lang="it-IT" altLang="it-IT"/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685800" y="2366423"/>
            <a:ext cx="825182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32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it-IT" sz="2000" dirty="0"/>
              <a:t>enaro </a:t>
            </a:r>
            <a:r>
              <a:rPr lang="it-IT" sz="3200" dirty="0">
                <a:sym typeface="Symbol" pitchFamily="18" charset="2"/>
              </a:rPr>
              <a:t></a:t>
            </a:r>
            <a:r>
              <a:rPr lang="it-IT" sz="2000" dirty="0"/>
              <a:t> mezzi di produzione (</a:t>
            </a:r>
            <a:r>
              <a:rPr lang="it-IT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it-IT" sz="2000" dirty="0"/>
              <a:t>erci) </a:t>
            </a:r>
            <a:r>
              <a:rPr lang="it-IT" sz="3200" dirty="0">
                <a:sym typeface="Symbol" pitchFamily="18" charset="2"/>
              </a:rPr>
              <a:t></a:t>
            </a:r>
            <a:r>
              <a:rPr lang="it-IT" sz="2000" dirty="0"/>
              <a:t> produzione di altre merci </a:t>
            </a:r>
            <a:r>
              <a:rPr lang="it-IT" sz="3200" dirty="0">
                <a:sym typeface="Symbol" pitchFamily="18" charset="2"/>
              </a:rPr>
              <a:t></a:t>
            </a:r>
            <a:r>
              <a:rPr lang="it-IT" sz="2000" dirty="0"/>
              <a:t> vendita (</a:t>
            </a:r>
            <a:r>
              <a:rPr lang="it-IT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it-IT" sz="2000" dirty="0"/>
              <a:t>enaro)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447800" y="3657600"/>
            <a:ext cx="6019800" cy="609600"/>
            <a:chOff x="912" y="2304"/>
            <a:chExt cx="3792" cy="384"/>
          </a:xfrm>
        </p:grpSpPr>
        <p:sp>
          <p:nvSpPr>
            <p:cNvPr id="88069" name="AutoShape 5"/>
            <p:cNvSpPr>
              <a:spLocks noChangeArrowheads="1"/>
            </p:cNvSpPr>
            <p:nvPr/>
          </p:nvSpPr>
          <p:spPr bwMode="auto">
            <a:xfrm>
              <a:off x="912" y="2304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</a:p>
          </p:txBody>
        </p:sp>
        <p:sp>
          <p:nvSpPr>
            <p:cNvPr id="29707" name="AutoShape 6"/>
            <p:cNvSpPr>
              <a:spLocks noChangeArrowheads="1"/>
            </p:cNvSpPr>
            <p:nvPr/>
          </p:nvSpPr>
          <p:spPr bwMode="auto">
            <a:xfrm>
              <a:off x="1824" y="2376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88071" name="AutoShape 7"/>
            <p:cNvSpPr>
              <a:spLocks noChangeArrowheads="1"/>
            </p:cNvSpPr>
            <p:nvPr/>
          </p:nvSpPr>
          <p:spPr bwMode="auto">
            <a:xfrm>
              <a:off x="2352" y="2304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</a:t>
              </a:r>
            </a:p>
          </p:txBody>
        </p:sp>
        <p:sp>
          <p:nvSpPr>
            <p:cNvPr id="29709" name="AutoShape 8"/>
            <p:cNvSpPr>
              <a:spLocks noChangeArrowheads="1"/>
            </p:cNvSpPr>
            <p:nvPr/>
          </p:nvSpPr>
          <p:spPr bwMode="auto">
            <a:xfrm>
              <a:off x="3264" y="2376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88073" name="AutoShape 9"/>
            <p:cNvSpPr>
              <a:spLocks noChangeArrowheads="1"/>
            </p:cNvSpPr>
            <p:nvPr/>
          </p:nvSpPr>
          <p:spPr bwMode="auto">
            <a:xfrm>
              <a:off x="3792" y="2304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D’</a:t>
              </a:r>
            </a:p>
          </p:txBody>
        </p:sp>
      </p:grpSp>
      <p:sp>
        <p:nvSpPr>
          <p:cNvPr id="88074" name="Text Box 10"/>
          <p:cNvSpPr txBox="1">
            <a:spLocks noChangeArrowheads="1"/>
          </p:cNvSpPr>
          <p:nvPr/>
        </p:nvSpPr>
        <p:spPr bwMode="auto">
          <a:xfrm>
            <a:off x="990600" y="44196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it-IT" altLang="it-IT"/>
          </a:p>
        </p:txBody>
      </p:sp>
      <p:sp>
        <p:nvSpPr>
          <p:cNvPr id="88075" name="Text Box 11"/>
          <p:cNvSpPr txBox="1">
            <a:spLocks noChangeArrowheads="1"/>
          </p:cNvSpPr>
          <p:nvPr/>
        </p:nvSpPr>
        <p:spPr bwMode="auto">
          <a:xfrm>
            <a:off x="685800" y="4419600"/>
            <a:ext cx="8153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000" dirty="0"/>
              <a:t>Il capitalista si aspetta che </a:t>
            </a:r>
            <a:r>
              <a:rPr lang="it-IT" sz="20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D’</a:t>
            </a:r>
            <a:r>
              <a:rPr lang="it-IT" sz="20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&gt;D</a:t>
            </a:r>
            <a:endParaRPr lang="it-IT" sz="2000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000" dirty="0">
                <a:cs typeface="Arial" charset="0"/>
              </a:rPr>
              <a:t>I beni prodotti =</a:t>
            </a:r>
            <a:r>
              <a:rPr lang="it-IT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valore maggiore</a:t>
            </a:r>
            <a:r>
              <a:rPr lang="it-IT" sz="2000" dirty="0">
                <a:cs typeface="Arial" charset="0"/>
              </a:rPr>
              <a:t> dei fattori di produzione</a:t>
            </a:r>
            <a:endParaRPr lang="it-IT" sz="2400" dirty="0"/>
          </a:p>
        </p:txBody>
      </p:sp>
      <p:sp>
        <p:nvSpPr>
          <p:cNvPr id="88076" name="Text Box 12"/>
          <p:cNvSpPr txBox="1">
            <a:spLocks noChangeArrowheads="1"/>
          </p:cNvSpPr>
          <p:nvPr/>
        </p:nvSpPr>
        <p:spPr bwMode="auto">
          <a:xfrm>
            <a:off x="609600" y="5486400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800">
                <a:cs typeface="Arial" charset="0"/>
              </a:rPr>
              <a:t>Il sovrappiù sociale prende il nome di </a:t>
            </a:r>
            <a:r>
              <a:rPr lang="it-IT" sz="28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PROFITTO</a:t>
            </a:r>
            <a:endParaRPr lang="it-IT" sz="2800" b="1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B2B44DF-0554-4423-AB55-E8A72B51E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234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8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8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autoUpdateAnimBg="0"/>
      <p:bldP spid="88068" grpId="0" autoUpdateAnimBg="0"/>
      <p:bldP spid="88074" grpId="0" autoUpdateAnimBg="0"/>
      <p:bldP spid="88075" grpId="0" build="p" bldLvl="2" autoUpdateAnimBg="0"/>
      <p:bldP spid="88076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Il capitalismo</a:t>
            </a:r>
          </a:p>
        </p:txBody>
      </p:sp>
      <p:pic>
        <p:nvPicPr>
          <p:cNvPr id="16387" name="Segnaposto contenuto 4" descr="capitalismo.gif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52550" y="1981200"/>
            <a:ext cx="6438900" cy="4114800"/>
          </a:xfrm>
        </p:spPr>
      </p:pic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FCECA80-60B8-4202-929D-99F9BE679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638150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/>
              <a:t>Il sovrappiù</a:t>
            </a:r>
          </a:p>
        </p:txBody>
      </p:sp>
      <p:sp>
        <p:nvSpPr>
          <p:cNvPr id="17411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sz="2800" dirty="0"/>
              <a:t>Il profitto è una forma di sovrappiù</a:t>
            </a:r>
          </a:p>
          <a:p>
            <a:r>
              <a:rPr lang="it-IT" altLang="it-IT" sz="2800" dirty="0"/>
              <a:t>Teoria </a:t>
            </a:r>
            <a:r>
              <a:rPr lang="it-IT" altLang="it-IT" sz="2800" b="1" dirty="0"/>
              <a:t>classica</a:t>
            </a:r>
            <a:r>
              <a:rPr lang="it-IT" altLang="it-IT" sz="2800" dirty="0"/>
              <a:t>: TEORIA DEL SOVRAPPIU’</a:t>
            </a:r>
          </a:p>
          <a:p>
            <a:r>
              <a:rPr lang="it-IT" altLang="it-IT" sz="2800" dirty="0"/>
              <a:t>Il profitto viene investito: accumulazione del capitale e </a:t>
            </a:r>
            <a:r>
              <a:rPr lang="it-IT" altLang="it-IT" sz="2800" b="1" dirty="0"/>
              <a:t>sviluppo economico</a:t>
            </a:r>
          </a:p>
          <a:p>
            <a:r>
              <a:rPr lang="it-IT" altLang="it-IT" sz="2800" dirty="0"/>
              <a:t>Il valore serve a determinare il sovrappiù e l’accumulazione del capitale</a:t>
            </a:r>
          </a:p>
          <a:p>
            <a:r>
              <a:rPr lang="it-IT" altLang="it-IT" sz="2800" dirty="0"/>
              <a:t>La </a:t>
            </a:r>
            <a:r>
              <a:rPr lang="it-IT" altLang="it-IT" sz="2800" b="1" dirty="0"/>
              <a:t>teoria dei prezzi </a:t>
            </a:r>
            <a:r>
              <a:rPr lang="it-IT" altLang="it-IT" sz="2800" dirty="0"/>
              <a:t>è elaborata per formulare una </a:t>
            </a:r>
            <a:r>
              <a:rPr lang="it-IT" altLang="it-IT" sz="2800" b="1" dirty="0"/>
              <a:t>teoria dello sviluppo</a:t>
            </a:r>
          </a:p>
          <a:p>
            <a:endParaRPr lang="it-IT" altLang="it-IT" sz="2800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6613377-28F5-4D34-BBBE-8BD870A19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0722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59204"/>
            <a:ext cx="7772400" cy="1371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Una definizione alternativa: l’economia neoclassica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838200" y="2133600"/>
            <a:ext cx="762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800" dirty="0"/>
              <a:t>Rivoluzione </a:t>
            </a: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MARGINALISTA</a:t>
            </a:r>
            <a:r>
              <a:rPr lang="it-IT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sz="2800" dirty="0"/>
              <a:t>(1870)</a:t>
            </a:r>
            <a:endParaRPr lang="it-IT" sz="2800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838200" y="27432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ECONOMIA PURA</a:t>
            </a:r>
            <a:r>
              <a:rPr lang="it-IT" sz="2800" dirty="0"/>
              <a:t>: isolare i fenomeni economici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914400" y="3352800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800"/>
              <a:t>Modello: scienze naturali ( fisica) </a:t>
            </a:r>
            <a:r>
              <a:rPr lang="it-IT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ECONOMICS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838200" y="4114800"/>
            <a:ext cx="7924800" cy="201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dirty="0"/>
              <a:t>Lionel Robbins (</a:t>
            </a:r>
            <a:r>
              <a:rPr lang="it-IT" altLang="it-IT" sz="2800" dirty="0">
                <a:cs typeface="Times New Roman" pitchFamily="18" charset="0"/>
              </a:rPr>
              <a:t>1898-1984</a:t>
            </a:r>
            <a:r>
              <a:rPr lang="it-IT" altLang="it-IT" sz="2800" dirty="0"/>
              <a:t>) in </a:t>
            </a:r>
            <a:r>
              <a:rPr lang="it-IT" altLang="it-IT" sz="2800" i="1" dirty="0" err="1">
                <a:cs typeface="Times New Roman" pitchFamily="18" charset="0"/>
              </a:rPr>
              <a:t>Essay</a:t>
            </a:r>
            <a:r>
              <a:rPr lang="it-IT" altLang="it-IT" sz="2800" i="1" dirty="0">
                <a:cs typeface="Times New Roman" pitchFamily="18" charset="0"/>
              </a:rPr>
              <a:t> on the Nature and </a:t>
            </a:r>
            <a:r>
              <a:rPr lang="it-IT" altLang="it-IT" sz="2800" i="1" dirty="0" err="1">
                <a:cs typeface="Times New Roman" pitchFamily="18" charset="0"/>
              </a:rPr>
              <a:t>Significance</a:t>
            </a:r>
            <a:r>
              <a:rPr lang="it-IT" altLang="it-IT" sz="2800" i="1" dirty="0">
                <a:cs typeface="Times New Roman" pitchFamily="18" charset="0"/>
              </a:rPr>
              <a:t> of </a:t>
            </a:r>
            <a:r>
              <a:rPr lang="it-IT" altLang="it-IT" sz="2800" i="1" dirty="0" err="1">
                <a:cs typeface="Times New Roman" pitchFamily="18" charset="0"/>
              </a:rPr>
              <a:t>Economic</a:t>
            </a:r>
            <a:r>
              <a:rPr lang="it-IT" altLang="it-IT" sz="2800" i="1" dirty="0">
                <a:cs typeface="Times New Roman" pitchFamily="18" charset="0"/>
              </a:rPr>
              <a:t> Science</a:t>
            </a:r>
            <a:r>
              <a:rPr lang="it-IT" altLang="it-IT" sz="2800" dirty="0">
                <a:cs typeface="Times New Roman" pitchFamily="18" charset="0"/>
              </a:rPr>
              <a:t> </a:t>
            </a:r>
            <a:r>
              <a:rPr lang="it-IT" altLang="it-IT" sz="2800" dirty="0"/>
              <a:t>(1932):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1" dirty="0">
                <a:solidFill>
                  <a:schemeClr val="tx2"/>
                </a:solidFill>
              </a:rPr>
              <a:t>“studio della condotta umana come relazione tra </a:t>
            </a:r>
            <a:r>
              <a:rPr lang="it-IT" alt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scopi</a:t>
            </a:r>
            <a:r>
              <a:rPr lang="it-IT" altLang="it-IT" sz="2800" b="1" dirty="0">
                <a:solidFill>
                  <a:schemeClr val="tx2"/>
                </a:solidFill>
              </a:rPr>
              <a:t> e </a:t>
            </a:r>
            <a:r>
              <a:rPr lang="it-IT" alt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mezzi</a:t>
            </a:r>
            <a:r>
              <a:rPr lang="it-IT" altLang="it-IT" sz="2800" b="1" dirty="0">
                <a:solidFill>
                  <a:schemeClr val="tx2"/>
                </a:solidFill>
              </a:rPr>
              <a:t> scarsi per </a:t>
            </a:r>
            <a:r>
              <a:rPr lang="it-IT" alt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 alternativi</a:t>
            </a:r>
            <a:r>
              <a:rPr lang="it-IT" altLang="it-IT" sz="2800" b="1" dirty="0">
                <a:solidFill>
                  <a:schemeClr val="tx2"/>
                </a:solidFill>
              </a:rPr>
              <a:t>”.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E8B0FBA9-46E6-4407-928D-33E8F7012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0753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9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9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9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9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autoUpdateAnimBg="0"/>
      <p:bldP spid="89092" grpId="0" autoUpdateAnimBg="0"/>
      <p:bldP spid="89093" grpId="0" autoUpdateAnimBg="0"/>
      <p:bldP spid="8909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036238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L’attività economica e le formazioni sociali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990600" y="1905000"/>
            <a:ext cx="7620000" cy="164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400" dirty="0"/>
              <a:t>Attività economica: produzione e distribuzione beni e servizi</a:t>
            </a:r>
          </a:p>
          <a:p>
            <a:pPr eaLnBrk="1" hangingPunct="1"/>
            <a:r>
              <a:rPr lang="it-IT" altLang="it-IT" sz="2400" dirty="0"/>
              <a:t>Modi diversi di organizzare l’attività economica nelle diverse società</a:t>
            </a:r>
            <a:endParaRPr lang="it-IT" altLang="it-IT" sz="2000" dirty="0"/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952500" y="3286307"/>
            <a:ext cx="723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 dirty="0"/>
              <a:t>Ad </a:t>
            </a:r>
            <a:r>
              <a:rPr lang="it-IT" altLang="it-IT" sz="2400" dirty="0"/>
              <a:t>esempio</a:t>
            </a:r>
            <a:r>
              <a:rPr lang="it-IT" altLang="it-IT" sz="2800" dirty="0"/>
              <a:t>:</a:t>
            </a:r>
            <a:endParaRPr lang="it-IT" altLang="it-IT" sz="2000" dirty="0"/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914400" y="3672384"/>
            <a:ext cx="7620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800" dirty="0"/>
              <a:t>Il </a:t>
            </a:r>
            <a:r>
              <a:rPr lang="it-IT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feudalesimo</a:t>
            </a:r>
            <a:r>
              <a:rPr lang="it-IT" sz="2800" b="1" dirty="0"/>
              <a:t> </a:t>
            </a:r>
            <a:r>
              <a:rPr lang="it-IT" sz="2800" dirty="0"/>
              <a:t>(Europa occidentale del medio evo)</a:t>
            </a:r>
            <a:endParaRPr lang="it-IT" dirty="0"/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1447800" y="4577243"/>
            <a:ext cx="6705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400" dirty="0"/>
              <a:t>- L’economia </a:t>
            </a:r>
            <a:r>
              <a:rPr lang="it-IT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pianificata</a:t>
            </a:r>
            <a:r>
              <a:rPr lang="it-IT" sz="2400" dirty="0"/>
              <a:t> dell’ Unione Sovietica</a:t>
            </a: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990600" y="5146270"/>
            <a:ext cx="7315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400" dirty="0"/>
              <a:t>Il </a:t>
            </a:r>
            <a:r>
              <a:rPr lang="it-IT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capitalismo</a:t>
            </a:r>
            <a:r>
              <a:rPr lang="it-IT" sz="2400" dirty="0"/>
              <a:t> dell’Europa occidentale, degli Stati Uniti e del Giappone</a:t>
            </a:r>
            <a:endParaRPr lang="it-IT" sz="1600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E3D328D1-A010-4A13-877C-8D41C5EBE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5173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autoUpdateAnimBg="0"/>
      <p:bldP spid="68612" grpId="0" autoUpdateAnimBg="0"/>
      <p:bldP spid="68613" grpId="0" autoUpdateAnimBg="0"/>
      <p:bldP spid="68614" grpId="0" autoUpdateAnimBg="0"/>
      <p:bldP spid="68615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La definizione dell’economica</a:t>
            </a: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9248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FontTx/>
              <a:buChar char="•"/>
              <a:defRPr/>
            </a:pPr>
            <a:r>
              <a:rPr lang="it-IT" sz="2600" dirty="0"/>
              <a:t>L</a:t>
            </a:r>
            <a:r>
              <a:rPr lang="it-IT" sz="2600" dirty="0">
                <a:solidFill>
                  <a:srgbClr val="C00000"/>
                </a:solidFill>
              </a:rPr>
              <a:t>’</a:t>
            </a:r>
            <a:r>
              <a:rPr lang="it-IT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economica</a:t>
            </a:r>
            <a:r>
              <a:rPr lang="it-IT" sz="2600" dirty="0"/>
              <a:t> è “lo studio di come le società decidono di allocare risorse scarse tra usi alternativi”.</a:t>
            </a:r>
            <a:endParaRPr lang="it-IT" dirty="0"/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838200" y="2667000"/>
            <a:ext cx="78486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FontTx/>
              <a:buChar char="•"/>
              <a:defRPr/>
            </a:pPr>
            <a:r>
              <a:rPr lang="it-IT" sz="2600" dirty="0"/>
              <a:t>Parole chiave: </a:t>
            </a:r>
            <a:r>
              <a:rPr lang="it-IT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risorse, allocazione, scarsità e usi alternativi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838200" y="3505200"/>
            <a:ext cx="7772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FontTx/>
              <a:buChar char="•"/>
              <a:defRPr/>
            </a:pP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Risorse</a:t>
            </a:r>
            <a:r>
              <a:rPr lang="it-IT" sz="2600" dirty="0"/>
              <a:t>: per produrre beni e servizi</a:t>
            </a:r>
            <a:endParaRPr lang="it-IT" dirty="0"/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838200" y="3962400"/>
            <a:ext cx="769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FontTx/>
              <a:buChar char="•"/>
              <a:defRPr/>
            </a:pP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Allocazione</a:t>
            </a:r>
            <a:r>
              <a:rPr lang="it-IT" sz="2600" dirty="0"/>
              <a:t>: che cosa produrre?</a:t>
            </a:r>
            <a:endParaRPr lang="it-IT" dirty="0"/>
          </a:p>
        </p:txBody>
      </p:sp>
      <p:sp>
        <p:nvSpPr>
          <p:cNvPr id="90119" name="Text Box 7"/>
          <p:cNvSpPr txBox="1">
            <a:spLocks noChangeArrowheads="1"/>
          </p:cNvSpPr>
          <p:nvPr/>
        </p:nvSpPr>
        <p:spPr bwMode="auto">
          <a:xfrm>
            <a:off x="838200" y="4495800"/>
            <a:ext cx="7620000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Scarsità</a:t>
            </a:r>
            <a:r>
              <a:rPr lang="it-IT" sz="2600" dirty="0"/>
              <a:t>: le risorse sono limitate – alcuni bisogni sono insoddisfatti</a:t>
            </a:r>
            <a:endParaRPr lang="it-IT" dirty="0"/>
          </a:p>
        </p:txBody>
      </p: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838200" y="5334000"/>
            <a:ext cx="79248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t-IT" sz="2600" dirty="0"/>
              <a:t>Le risorse </a:t>
            </a:r>
            <a:r>
              <a:rPr lang="it-IT" sz="2800" dirty="0">
                <a:sym typeface="Symbol" pitchFamily="18" charset="2"/>
              </a:rPr>
              <a:t></a:t>
            </a:r>
            <a:r>
              <a:rPr lang="it-IT" sz="2600" dirty="0"/>
              <a:t> utilizzate per fare cose diverse </a:t>
            </a:r>
            <a:r>
              <a:rPr lang="it-IT" sz="2800" dirty="0">
                <a:sym typeface="Symbol" pitchFamily="18" charset="2"/>
              </a:rPr>
              <a:t></a:t>
            </a:r>
            <a:r>
              <a:rPr lang="it-IT" sz="2600" dirty="0"/>
              <a:t> </a:t>
            </a:r>
            <a:r>
              <a:rPr lang="it-IT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scelta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B04D9557-1B1F-446C-AAC8-702C42442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97328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autoUpdateAnimBg="0"/>
      <p:bldP spid="90116" grpId="0" autoUpdateAnimBg="0"/>
      <p:bldP spid="90117" grpId="0" autoUpdateAnimBg="0"/>
      <p:bldP spid="90118" grpId="0" autoUpdateAnimBg="0"/>
      <p:bldP spid="90119" grpId="0" autoUpdateAnimBg="0"/>
      <p:bldP spid="90120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04144"/>
            <a:ext cx="7772400" cy="1295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Il comportamento degli individui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914400" y="2133600"/>
            <a:ext cx="7772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/>
            <a:r>
              <a:rPr lang="it-IT" altLang="it-IT" dirty="0"/>
              <a:t>L’individuo valuta i suoi bisogni e decide quali soddisfare.</a:t>
            </a:r>
            <a:endParaRPr lang="it-IT" altLang="it-IT" sz="2400" dirty="0"/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914400" y="3048000"/>
            <a:ext cx="8001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800" dirty="0"/>
              <a:t>obiettivo </a:t>
            </a:r>
            <a:r>
              <a:rPr lang="it-IT" sz="2800" dirty="0">
                <a:sym typeface="Symbol" pitchFamily="18" charset="2"/>
              </a:rPr>
              <a:t></a:t>
            </a:r>
            <a:r>
              <a:rPr lang="it-IT" sz="2800" dirty="0"/>
              <a:t> la </a:t>
            </a: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massimizzazione</a:t>
            </a:r>
            <a:r>
              <a:rPr lang="it-IT" sz="2800" dirty="0"/>
              <a:t> delle soddisfazioni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914400" y="3886200"/>
            <a:ext cx="7924800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800" dirty="0"/>
              <a:t>Scelta tra alternative </a:t>
            </a:r>
            <a:r>
              <a:rPr lang="it-IT" sz="2800" dirty="0">
                <a:sym typeface="Symbol" pitchFamily="18" charset="2"/>
              </a:rPr>
              <a:t></a:t>
            </a:r>
            <a:r>
              <a:rPr lang="it-IT" sz="2800" dirty="0"/>
              <a:t>  aspetto economico.</a:t>
            </a:r>
          </a:p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800" dirty="0"/>
              <a:t>Quando si è trovata la migliore: </a:t>
            </a: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equilibrio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914400" y="5000625"/>
            <a:ext cx="7772400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/>
            <a:r>
              <a:rPr lang="it-IT" altLang="it-IT"/>
              <a:t>solo le questioni di allocazione sono questioni economiche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6654E3B-0A7A-41E5-900A-9945694D1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235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autoUpdateAnimBg="0"/>
      <p:bldP spid="91140" grpId="0" autoUpdateAnimBg="0"/>
      <p:bldP spid="91141" grpId="0" autoUpdateAnimBg="0"/>
      <p:bldP spid="91142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/>
              <a:t>La differenza tra i due paradigmi</a:t>
            </a:r>
          </a:p>
        </p:txBody>
      </p:sp>
      <p:sp>
        <p:nvSpPr>
          <p:cNvPr id="21507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Paradigma classico: </a:t>
            </a:r>
          </a:p>
          <a:p>
            <a:r>
              <a:rPr lang="it-IT" altLang="it-IT" dirty="0"/>
              <a:t>condizioni dell’accumulazione del capitale</a:t>
            </a:r>
          </a:p>
          <a:p>
            <a:r>
              <a:rPr lang="it-IT" altLang="it-IT" dirty="0"/>
              <a:t>Il sovrappiù può essere accumulato</a:t>
            </a:r>
          </a:p>
          <a:p>
            <a:r>
              <a:rPr lang="it-IT" altLang="it-IT" dirty="0"/>
              <a:t>Paradigma marginalista</a:t>
            </a:r>
          </a:p>
          <a:p>
            <a:r>
              <a:rPr lang="it-IT" altLang="it-IT" dirty="0"/>
              <a:t>Il mercato è un sistema di coordinamento delle decisioni</a:t>
            </a:r>
          </a:p>
          <a:p>
            <a:r>
              <a:rPr lang="it-IT" altLang="it-IT" dirty="0"/>
              <a:t>Il sistema è efficiente nel adattarsi ai dati esterni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E9B3A24-A26D-42F1-9504-7627270E9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66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Economia “pura”</a:t>
            </a:r>
          </a:p>
        </p:txBody>
      </p:sp>
      <p:pic>
        <p:nvPicPr>
          <p:cNvPr id="22531" name="Segnaposto contenuto 4" descr="robbins.gif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52550" y="1981200"/>
            <a:ext cx="6438900" cy="4114800"/>
          </a:xfrm>
        </p:spPr>
      </p:pic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6B206A3-815D-43B6-BB46-502614AE4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5240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2305" y="762000"/>
            <a:ext cx="7772400" cy="1295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L’Organizzazione della Vita Materiale</a:t>
            </a:r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990600" y="2057400"/>
            <a:ext cx="7848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dirty="0"/>
              <a:t>Le tre forme basilari dell’organizzazione della attività economica</a:t>
            </a:r>
            <a:endParaRPr lang="it-IT" altLang="it-IT" sz="2400" dirty="0"/>
          </a:p>
        </p:txBody>
      </p:sp>
      <p:sp>
        <p:nvSpPr>
          <p:cNvPr id="70660" name="WordArt 4"/>
          <p:cNvSpPr>
            <a:spLocks noChangeArrowheads="1" noChangeShapeType="1" noTextEdit="1"/>
          </p:cNvSpPr>
          <p:nvPr/>
        </p:nvSpPr>
        <p:spPr bwMode="auto">
          <a:xfrm>
            <a:off x="1600200" y="3124200"/>
            <a:ext cx="3852863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3600" kern="1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La tradizione</a:t>
            </a:r>
          </a:p>
        </p:txBody>
      </p:sp>
      <p:sp>
        <p:nvSpPr>
          <p:cNvPr id="70661" name="WordArt 5"/>
          <p:cNvSpPr>
            <a:spLocks noChangeArrowheads="1" noChangeShapeType="1" noTextEdit="1"/>
          </p:cNvSpPr>
          <p:nvPr/>
        </p:nvSpPr>
        <p:spPr bwMode="auto">
          <a:xfrm>
            <a:off x="1600200" y="4038600"/>
            <a:ext cx="335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3600" kern="1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Il comando</a:t>
            </a:r>
          </a:p>
        </p:txBody>
      </p:sp>
      <p:sp>
        <p:nvSpPr>
          <p:cNvPr id="70662" name="WordArt 6"/>
          <p:cNvSpPr>
            <a:spLocks noChangeArrowheads="1" noChangeShapeType="1" noTextEdit="1"/>
          </p:cNvSpPr>
          <p:nvPr/>
        </p:nvSpPr>
        <p:spPr bwMode="auto">
          <a:xfrm>
            <a:off x="1524000" y="5105400"/>
            <a:ext cx="5334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3600" kern="1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Il mercato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EE78C874-4DFC-47A7-9874-8AF9E5498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8581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autoUpdateAnimBg="0"/>
      <p:bldP spid="70660" grpId="0" animBg="1"/>
      <p:bldP spid="70661" grpId="0" animBg="1"/>
      <p:bldP spid="706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Il mercato 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315341"/>
            <a:ext cx="7772400" cy="304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dirty="0"/>
              <a:t>Esempio: il programmatore di computer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dirty="0"/>
              <a:t>Probabilmente i genitori non erano programmatori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dirty="0"/>
              <a:t>Il governo non ha ordinato a quella persona di fare il programmatore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Forze di mercato</a:t>
            </a:r>
            <a:r>
              <a:rPr lang="it-IT" sz="2800" dirty="0"/>
              <a:t>: dati i gusti e le abilità, i compensi  previsti stimolano a diventare programmatori</a:t>
            </a: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914400" y="1838587"/>
            <a:ext cx="78486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800" dirty="0"/>
              <a:t>Relazioni sociali contrattuali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800" dirty="0"/>
              <a:t>Scambi volontari → massimo beneficio individuale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800" dirty="0"/>
              <a:t>Innovazione per ottenere il massimo profitto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66A4E584-D4C1-465E-A08A-2A77896E1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54201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 autoUpdateAnimBg="0"/>
      <p:bldP spid="7373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10268"/>
            <a:ext cx="7772400" cy="1447800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/>
              <a:t>L’economia come attività che ha regole proprie</a:t>
            </a:r>
          </a:p>
        </p:txBody>
      </p:sp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838200" y="2286000"/>
            <a:ext cx="7696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altLang="it-IT" sz="2800"/>
              <a:t>Economia di mercato: relazioni sociali </a:t>
            </a:r>
            <a:r>
              <a:rPr lang="it-IT" altLang="it-IT" sz="2800" b="1"/>
              <a:t>complesse</a:t>
            </a:r>
            <a:endParaRPr lang="it-IT" altLang="it-IT" sz="2400" b="1"/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838200" y="2903499"/>
            <a:ext cx="769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 dirty="0"/>
              <a:t>Lo schiavo dipende direttamente dal padrone</a:t>
            </a:r>
            <a:endParaRPr lang="it-IT" altLang="it-IT" sz="2000" dirty="0"/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838200" y="3775730"/>
            <a:ext cx="777240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 dirty="0"/>
              <a:t>Il lavoratore: il suo salario è determinato dalla  </a:t>
            </a:r>
            <a:r>
              <a:rPr lang="it-IT" altLang="it-IT" sz="2800" b="1" dirty="0"/>
              <a:t>domanda e dall’offerta</a:t>
            </a:r>
            <a:r>
              <a:rPr lang="it-IT" altLang="it-IT" sz="2800" dirty="0"/>
              <a:t> </a:t>
            </a:r>
            <a:r>
              <a:rPr lang="it-IT" altLang="it-IT" sz="2800" dirty="0">
                <a:sym typeface="Symbol" pitchFamily="18" charset="2"/>
              </a:rPr>
              <a:t> </a:t>
            </a:r>
            <a:r>
              <a:rPr lang="it-IT" altLang="it-IT" sz="2800" b="1" dirty="0"/>
              <a:t>eventi lontani</a:t>
            </a:r>
          </a:p>
          <a:p>
            <a:pPr eaLnBrk="1" hangingPunct="1"/>
            <a:r>
              <a:rPr lang="it-IT" altLang="it-IT" sz="2800" b="1" dirty="0"/>
              <a:t>Il mercato come luogo di interazione tra agenti economici</a:t>
            </a:r>
            <a:endParaRPr lang="it-IT" altLang="it-IT" sz="2000" b="1" dirty="0"/>
          </a:p>
          <a:p>
            <a:pPr eaLnBrk="1" hangingPunct="1"/>
            <a:endParaRPr lang="it-IT" altLang="it-IT" sz="2800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64FBEA4C-BD92-4F5A-AC21-D921671FA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1478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autoUpdateAnimBg="0"/>
      <p:bldP spid="74756" grpId="0" autoUpdateAnimBg="0"/>
      <p:bldP spid="7475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Forme di organizzazione e storia</a:t>
            </a:r>
          </a:p>
        </p:txBody>
      </p:sp>
      <p:pic>
        <p:nvPicPr>
          <p:cNvPr id="7172" name="Picture 2" descr="C:\Documents and Settings\Administrator\Documenti\CD\TESTI ECONOMIA\marconi\lezioni\01-Introduzione\Mappe\form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863" y="1897063"/>
            <a:ext cx="7331075" cy="468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B290BF-8038-4701-8509-76637795A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83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Una definizione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3962400"/>
          </a:xfrm>
        </p:spPr>
        <p:txBody>
          <a:bodyPr/>
          <a:lstStyle/>
          <a:p>
            <a:pPr eaLnBrk="1" hangingPunct="1"/>
            <a:r>
              <a:rPr lang="it-IT" altLang="it-IT" sz="3600" b="1" i="1" dirty="0">
                <a:solidFill>
                  <a:srgbClr val="000099"/>
                </a:solidFill>
              </a:rPr>
              <a:t>L’economia politica è lo studio dell’</a:t>
            </a:r>
            <a:r>
              <a:rPr lang="it-IT" altLang="it-IT" sz="3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interazione</a:t>
            </a:r>
            <a:r>
              <a:rPr lang="it-IT" altLang="it-IT" sz="3600" b="1" i="1" dirty="0">
                <a:solidFill>
                  <a:srgbClr val="000099"/>
                </a:solidFill>
              </a:rPr>
              <a:t> e dell’</a:t>
            </a:r>
            <a:r>
              <a:rPr lang="it-IT" altLang="it-IT" sz="3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evoluzione </a:t>
            </a:r>
            <a:r>
              <a:rPr lang="it-IT" altLang="it-IT" sz="3600" b="1" i="1" dirty="0">
                <a:solidFill>
                  <a:srgbClr val="000099"/>
                </a:solidFill>
              </a:rPr>
              <a:t>dei </a:t>
            </a:r>
            <a:r>
              <a:rPr lang="it-IT" altLang="it-IT" sz="3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mercati</a:t>
            </a:r>
            <a:r>
              <a:rPr lang="it-IT" altLang="it-IT" sz="3600" b="1" i="1" dirty="0">
                <a:solidFill>
                  <a:srgbClr val="000099"/>
                </a:solidFill>
              </a:rPr>
              <a:t>, delle forze </a:t>
            </a:r>
            <a:r>
              <a:rPr lang="it-IT" altLang="it-IT" sz="3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istituzionali</a:t>
            </a:r>
            <a:r>
              <a:rPr lang="it-IT" altLang="it-IT" sz="3600" b="1" i="1" dirty="0">
                <a:solidFill>
                  <a:srgbClr val="000099"/>
                </a:solidFill>
              </a:rPr>
              <a:t> e </a:t>
            </a:r>
            <a:r>
              <a:rPr lang="it-IT" altLang="it-IT" sz="3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tecnologiche</a:t>
            </a:r>
            <a:r>
              <a:rPr lang="it-IT" altLang="it-IT" sz="3600" b="1" i="1" dirty="0">
                <a:solidFill>
                  <a:srgbClr val="000099"/>
                </a:solidFill>
              </a:rPr>
              <a:t>  che influenzano la </a:t>
            </a:r>
            <a:r>
              <a:rPr lang="it-IT" altLang="it-IT" sz="3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produzione</a:t>
            </a:r>
            <a:r>
              <a:rPr lang="it-IT" altLang="it-IT" sz="3600" b="1" i="1" dirty="0">
                <a:solidFill>
                  <a:srgbClr val="000099"/>
                </a:solidFill>
              </a:rPr>
              <a:t> e la </a:t>
            </a:r>
            <a:r>
              <a:rPr lang="it-IT" altLang="it-IT" sz="3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distribuzione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995BCEAE-ED6F-4CA1-9813-454552DE3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6656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35435"/>
            <a:ext cx="7772400" cy="1295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Il Capitalismo Come Formazione Sociale</a:t>
            </a:r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762000" y="2133600"/>
            <a:ext cx="8077200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it-IT" sz="2800"/>
              <a:t>Sostituisce il feudalesimo </a:t>
            </a:r>
          </a:p>
          <a:p>
            <a:pPr eaLnBrk="1" hangingPunct="1">
              <a:buFontTx/>
              <a:buNone/>
            </a:pPr>
            <a:r>
              <a:rPr lang="it-IT" altLang="it-IT" sz="2800"/>
              <a:t>Europa occidentale tra il 1400 e il 1800</a:t>
            </a:r>
            <a:endParaRPr lang="it-IT" altLang="it-IT" sz="2400"/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838200" y="3429000"/>
            <a:ext cx="75438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/>
            <a:r>
              <a:rPr lang="it-IT" altLang="it-IT" dirty="0"/>
              <a:t>Con la </a:t>
            </a:r>
            <a:r>
              <a:rPr lang="it-IT" altLang="it-IT" b="1" dirty="0"/>
              <a:t>rivoluzione industriale </a:t>
            </a:r>
            <a:r>
              <a:rPr lang="it-IT" altLang="it-IT" dirty="0"/>
              <a:t>(Gran Bretagna nella metà del 1700) sistema dominante</a:t>
            </a:r>
            <a:endParaRPr lang="it-IT" altLang="it-IT" sz="2400" dirty="0"/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838200" y="4843024"/>
            <a:ext cx="7315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/>
            <a:r>
              <a:rPr lang="it-IT" altLang="it-IT" dirty="0"/>
              <a:t>Si espande per varie ragioni a gran parte del mondo (scelta delle classi dirigenti, colonizzazione)</a:t>
            </a:r>
            <a:endParaRPr lang="it-IT" altLang="it-IT" sz="2400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1E5C1E69-16F3-4C82-927C-B0FB27B34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594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autoUpdateAnimBg="0"/>
      <p:bldP spid="77828" grpId="0" autoUpdateAnimBg="0"/>
      <p:bldP spid="7782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18657"/>
            <a:ext cx="7772400" cy="1447800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/>
              <a:t>Le Caratteristiche del Capitalismo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685800" y="2261532"/>
            <a:ext cx="7239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dirty="0"/>
              <a:t>Il capitale = forma particolare di ricchezza</a:t>
            </a: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685800" y="2876527"/>
            <a:ext cx="792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dirty="0"/>
              <a:t>Il castello: forma di ricchezza, ma </a:t>
            </a:r>
            <a:r>
              <a:rPr lang="it-IT" altLang="it-IT" sz="2800" b="1" dirty="0"/>
              <a:t>non produce nulla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685800" y="3532464"/>
            <a:ext cx="82296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dirty="0"/>
              <a:t>Un impianto di fabbricazione di microchip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1" dirty="0"/>
              <a:t>Produce beni </a:t>
            </a:r>
            <a:r>
              <a:rPr lang="it-IT" altLang="it-IT" sz="2800" dirty="0">
                <a:sym typeface="Symbol" pitchFamily="18" charset="2"/>
              </a:rPr>
              <a:t></a:t>
            </a:r>
            <a:r>
              <a:rPr lang="it-IT" altLang="it-IT" sz="2800" dirty="0"/>
              <a:t> valore superiore alle spese di produzione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685800" y="5260596"/>
            <a:ext cx="8229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800" dirty="0"/>
              <a:t>Questo valore in più </a:t>
            </a:r>
            <a:r>
              <a:rPr lang="it-IT" sz="2800" dirty="0">
                <a:sym typeface="Symbol" pitchFamily="18" charset="2"/>
              </a:rPr>
              <a:t></a:t>
            </a:r>
            <a:r>
              <a:rPr lang="it-IT" sz="2800" dirty="0"/>
              <a:t>  sovrappiù del capitalismo: </a:t>
            </a:r>
            <a:r>
              <a:rPr lang="it-IT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profitto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Introduzione</a:t>
            </a:r>
            <a:endParaRPr lang="it-IT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FE4B39EE-2DEF-46FB-81E1-DAC61850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89988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88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autoUpdateAnimBg="0"/>
      <p:bldP spid="78852" grpId="0" autoUpdateAnimBg="0"/>
      <p:bldP spid="78853" grpId="0" build="p" autoUpdateAnimBg="0"/>
      <p:bldP spid="78854" grpId="0" autoUpdateAnimBg="0"/>
    </p:bldLst>
  </p:timing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6E692615186349ADC1572FF2D92EBC" ma:contentTypeVersion="14" ma:contentTypeDescription="Creare un nuovo documento." ma:contentTypeScope="" ma:versionID="7897c019c409ad344d3e44f860b2e5ea">
  <xsd:schema xmlns:xsd="http://www.w3.org/2001/XMLSchema" xmlns:xs="http://www.w3.org/2001/XMLSchema" xmlns:p="http://schemas.microsoft.com/office/2006/metadata/properties" xmlns:ns3="01510a4c-67e1-410d-b310-984d6c9b1061" xmlns:ns4="83daf61e-777c-49d6-807d-ede0f7c0ba28" targetNamespace="http://schemas.microsoft.com/office/2006/metadata/properties" ma:root="true" ma:fieldsID="7af788e08d1783d389115d5daecb2729" ns3:_="" ns4:_="">
    <xsd:import namespace="01510a4c-67e1-410d-b310-984d6c9b1061"/>
    <xsd:import namespace="83daf61e-777c-49d6-807d-ede0f7c0ba2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10a4c-67e1-410d-b310-984d6c9b1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daf61e-777c-49d6-807d-ede0f7c0ba2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78336F-40DC-4716-ABD3-A4F8A0A5A48B}">
  <ds:schemaRefs>
    <ds:schemaRef ds:uri="http://schemas.microsoft.com/office/2006/metadata/properties"/>
    <ds:schemaRef ds:uri="01510a4c-67e1-410d-b310-984d6c9b1061"/>
    <ds:schemaRef ds:uri="http://schemas.microsoft.com/office/2006/documentManagement/types"/>
    <ds:schemaRef ds:uri="83daf61e-777c-49d6-807d-ede0f7c0ba28"/>
    <ds:schemaRef ds:uri="http://purl.org/dc/elements/1.1/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AA1CA0FE-C51D-43C0-BB49-3575DED834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AA0E18-20D1-47E7-AE77-C3EC70B87A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10a4c-67e1-410d-b310-984d6c9b1061"/>
    <ds:schemaRef ds:uri="83daf61e-777c-49d6-807d-ede0f7c0ba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94</TotalTime>
  <Words>1135</Words>
  <Application>Microsoft Office PowerPoint</Application>
  <PresentationFormat>Presentazione su schermo (4:3)</PresentationFormat>
  <Paragraphs>162</Paragraphs>
  <Slides>23</Slides>
  <Notes>21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30" baseType="lpstr">
      <vt:lpstr>Arial</vt:lpstr>
      <vt:lpstr>Arial Italic</vt:lpstr>
      <vt:lpstr>Calibri</vt:lpstr>
      <vt:lpstr>Impact</vt:lpstr>
      <vt:lpstr>Symbol</vt:lpstr>
      <vt:lpstr>Times New Roman</vt:lpstr>
      <vt:lpstr>Slide__UNIMC_DipECONOMIA_DIRITTO</vt:lpstr>
      <vt:lpstr>CHE COSA È L’ECONOMIA POLITICA?</vt:lpstr>
      <vt:lpstr>L’attività economica e le formazioni sociali</vt:lpstr>
      <vt:lpstr>L’Organizzazione della Vita Materiale</vt:lpstr>
      <vt:lpstr>Il mercato </vt:lpstr>
      <vt:lpstr>L’economia come attività che ha regole proprie</vt:lpstr>
      <vt:lpstr>Forme di organizzazione e storia</vt:lpstr>
      <vt:lpstr>Una definizione</vt:lpstr>
      <vt:lpstr>Il Capitalismo Come Formazione Sociale</vt:lpstr>
      <vt:lpstr>Le Caratteristiche del Capitalismo</vt:lpstr>
      <vt:lpstr>Transizione</vt:lpstr>
      <vt:lpstr>I Mercati e il Sistema di Mercato – Le merci</vt:lpstr>
      <vt:lpstr>I Mercati e il Sistema di Mercato  I Fattori di produzione</vt:lpstr>
      <vt:lpstr>I Tre Passi verso il Capitalismo</vt:lpstr>
      <vt:lpstr>Le caratteristiche del capitalismo</vt:lpstr>
      <vt:lpstr>Lo Scambio Merci Contro Danaro</vt:lpstr>
      <vt:lpstr>Il Capitalista e i Profitti</vt:lpstr>
      <vt:lpstr>Il capitalismo</vt:lpstr>
      <vt:lpstr>Il sovrappiù</vt:lpstr>
      <vt:lpstr>Una definizione alternativa: l’economia neoclassica</vt:lpstr>
      <vt:lpstr>La definizione dell’economica</vt:lpstr>
      <vt:lpstr>Il comportamento degli individui</vt:lpstr>
      <vt:lpstr>La differenza tra i due paradigmi</vt:lpstr>
      <vt:lpstr>Economia “pura”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 COSA È L’ECONOMIA POLITICA?</dc:title>
  <dc:creator>Stefano Perri</dc:creator>
  <cp:lastModifiedBy>stefano.perri@unimc.it</cp:lastModifiedBy>
  <cp:revision>9</cp:revision>
  <cp:lastPrinted>2017-10-02T10:03:23Z</cp:lastPrinted>
  <dcterms:created xsi:type="dcterms:W3CDTF">2017-10-02T09:14:33Z</dcterms:created>
  <dcterms:modified xsi:type="dcterms:W3CDTF">2023-09-13T08:44:30Z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0x010100616E692615186349ADC1572FF2D92EBC</vt:lpwstr>
  </property>
</Properties>
</file>