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16/03/2023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16/03/2023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16/03/2023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5789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EB90-DEFB-40BC-82EB-129F9E29D552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Domanda perfettamente elastica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476500"/>
          </a:xfrm>
        </p:spPr>
        <p:txBody>
          <a:bodyPr>
            <a:normAutofit fontScale="92500"/>
          </a:bodyPr>
          <a:lstStyle/>
          <a:p>
            <a:r>
              <a:rPr lang="it-IT" altLang="it-IT" sz="2800" i="1"/>
              <a:t>e</a:t>
            </a:r>
            <a:r>
              <a:rPr lang="it-IT" altLang="it-IT" sz="2800"/>
              <a:t> = </a:t>
            </a:r>
            <a:r>
              <a:rPr lang="it-IT" altLang="it-IT" sz="2800">
                <a:sym typeface="Symbol" panose="05050102010706020507" pitchFamily="18" charset="2"/>
              </a:rPr>
              <a:t></a:t>
            </a:r>
          </a:p>
          <a:p>
            <a:r>
              <a:rPr lang="it-IT" altLang="it-IT" sz="2800"/>
              <a:t>Un piccolissimo cambiamento del prezzo causa una variazione infinita nella quantità domandata</a:t>
            </a:r>
          </a:p>
          <a:p>
            <a:r>
              <a:rPr lang="it-IT" altLang="it-IT" sz="2800"/>
              <a:t>La domanda perfettamente elastica è rappresentata da una retta orizzontale. </a:t>
            </a:r>
          </a:p>
        </p:txBody>
      </p:sp>
      <p:grpSp>
        <p:nvGrpSpPr>
          <p:cNvPr id="146436" name="Group 4"/>
          <p:cNvGrpSpPr>
            <a:grpSpLocks/>
          </p:cNvGrpSpPr>
          <p:nvPr/>
        </p:nvGrpSpPr>
        <p:grpSpPr bwMode="auto">
          <a:xfrm>
            <a:off x="2819400" y="4381500"/>
            <a:ext cx="3403600" cy="2286000"/>
            <a:chOff x="1392" y="2784"/>
            <a:chExt cx="2864" cy="1440"/>
          </a:xfrm>
        </p:grpSpPr>
        <p:sp>
          <p:nvSpPr>
            <p:cNvPr id="146437" name="Line 5"/>
            <p:cNvSpPr>
              <a:spLocks noChangeShapeType="1"/>
            </p:cNvSpPr>
            <p:nvPr/>
          </p:nvSpPr>
          <p:spPr bwMode="auto">
            <a:xfrm>
              <a:off x="1728" y="2784"/>
              <a:ext cx="0" cy="11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6438" name="Line 6"/>
            <p:cNvSpPr>
              <a:spLocks noChangeShapeType="1"/>
            </p:cNvSpPr>
            <p:nvPr/>
          </p:nvSpPr>
          <p:spPr bwMode="auto">
            <a:xfrm>
              <a:off x="1728" y="3888"/>
              <a:ext cx="220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6439" name="Text Box 7"/>
            <p:cNvSpPr txBox="1">
              <a:spLocks noChangeArrowheads="1"/>
            </p:cNvSpPr>
            <p:nvPr/>
          </p:nvSpPr>
          <p:spPr bwMode="auto">
            <a:xfrm>
              <a:off x="1392" y="2784"/>
              <a:ext cx="4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P</a:t>
              </a:r>
            </a:p>
          </p:txBody>
        </p:sp>
        <p:sp>
          <p:nvSpPr>
            <p:cNvPr id="146440" name="Text Box 8"/>
            <p:cNvSpPr txBox="1">
              <a:spLocks noChangeArrowheads="1"/>
            </p:cNvSpPr>
            <p:nvPr/>
          </p:nvSpPr>
          <p:spPr bwMode="auto">
            <a:xfrm>
              <a:off x="3744" y="3936"/>
              <a:ext cx="5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Q</a:t>
              </a:r>
            </a:p>
          </p:txBody>
        </p:sp>
        <p:sp>
          <p:nvSpPr>
            <p:cNvPr id="146441" name="Line 9"/>
            <p:cNvSpPr>
              <a:spLocks noChangeShapeType="1"/>
            </p:cNvSpPr>
            <p:nvPr/>
          </p:nvSpPr>
          <p:spPr bwMode="auto">
            <a:xfrm flipV="1">
              <a:off x="1728" y="3384"/>
              <a:ext cx="2160" cy="0"/>
            </a:xfrm>
            <a:prstGeom prst="line">
              <a:avLst/>
            </a:prstGeom>
            <a:noFill/>
            <a:ln w="28575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96377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181D6-2971-46B5-B438-473E840D807F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Domanda relativamente elastica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90700"/>
            <a:ext cx="7772400" cy="2705100"/>
          </a:xfrm>
        </p:spPr>
        <p:txBody>
          <a:bodyPr>
            <a:normAutofit lnSpcReduction="10000"/>
          </a:bodyPr>
          <a:lstStyle/>
          <a:p>
            <a:r>
              <a:rPr lang="it-IT" altLang="it-IT" sz="2800" dirty="0"/>
              <a:t>1&lt;</a:t>
            </a:r>
            <a:r>
              <a:rPr lang="it-IT" altLang="it-IT" sz="2800" i="1" dirty="0"/>
              <a:t>e</a:t>
            </a:r>
            <a:r>
              <a:rPr lang="it-IT" altLang="it-IT" sz="2800" dirty="0"/>
              <a:t>&lt;</a:t>
            </a:r>
            <a:r>
              <a:rPr lang="it-IT" altLang="it-IT" sz="2800" dirty="0">
                <a:sym typeface="Symbol" panose="05050102010706020507" pitchFamily="18" charset="2"/>
              </a:rPr>
              <a:t></a:t>
            </a:r>
            <a:endParaRPr lang="it-IT" altLang="it-IT" sz="2800" dirty="0"/>
          </a:p>
          <a:p>
            <a:pPr lvl="1"/>
            <a:r>
              <a:rPr lang="it-IT" altLang="it-IT" sz="2400" dirty="0"/>
              <a:t>La domanda relativamente elastica si ha quando un cambiamento relativamente piccolo del prezzo causa un cambiamento relativamente grande della quantità</a:t>
            </a:r>
          </a:p>
          <a:p>
            <a:pPr lvl="1"/>
            <a:r>
              <a:rPr lang="it-IT" altLang="it-IT" sz="2400" dirty="0"/>
              <a:t>Le curve di domanda relativamente elastiche sono curve con una bassa pendenza      </a:t>
            </a:r>
          </a:p>
        </p:txBody>
      </p:sp>
      <p:grpSp>
        <p:nvGrpSpPr>
          <p:cNvPr id="147460" name="Group 4"/>
          <p:cNvGrpSpPr>
            <a:grpSpLocks/>
          </p:cNvGrpSpPr>
          <p:nvPr/>
        </p:nvGrpSpPr>
        <p:grpSpPr bwMode="auto">
          <a:xfrm>
            <a:off x="2286000" y="4495800"/>
            <a:ext cx="3708400" cy="2057400"/>
            <a:chOff x="1296" y="2880"/>
            <a:chExt cx="2672" cy="1296"/>
          </a:xfrm>
        </p:grpSpPr>
        <p:sp>
          <p:nvSpPr>
            <p:cNvPr id="147461" name="Line 5"/>
            <p:cNvSpPr>
              <a:spLocks noChangeShapeType="1"/>
            </p:cNvSpPr>
            <p:nvPr/>
          </p:nvSpPr>
          <p:spPr bwMode="auto">
            <a:xfrm>
              <a:off x="1728" y="2880"/>
              <a:ext cx="0" cy="100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7462" name="Line 6"/>
            <p:cNvSpPr>
              <a:spLocks noChangeShapeType="1"/>
            </p:cNvSpPr>
            <p:nvPr/>
          </p:nvSpPr>
          <p:spPr bwMode="auto">
            <a:xfrm>
              <a:off x="1728" y="3888"/>
              <a:ext cx="20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7463" name="Text Box 7"/>
            <p:cNvSpPr txBox="1">
              <a:spLocks noChangeArrowheads="1"/>
            </p:cNvSpPr>
            <p:nvPr/>
          </p:nvSpPr>
          <p:spPr bwMode="auto">
            <a:xfrm>
              <a:off x="1296" y="2880"/>
              <a:ext cx="4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P</a:t>
              </a:r>
            </a:p>
          </p:txBody>
        </p:sp>
        <p:sp>
          <p:nvSpPr>
            <p:cNvPr id="147464" name="Text Box 8"/>
            <p:cNvSpPr txBox="1">
              <a:spLocks noChangeArrowheads="1"/>
            </p:cNvSpPr>
            <p:nvPr/>
          </p:nvSpPr>
          <p:spPr bwMode="auto">
            <a:xfrm>
              <a:off x="3456" y="3888"/>
              <a:ext cx="5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Q</a:t>
              </a:r>
            </a:p>
          </p:txBody>
        </p:sp>
        <p:sp>
          <p:nvSpPr>
            <p:cNvPr id="147465" name="Line 9"/>
            <p:cNvSpPr>
              <a:spLocks noChangeShapeType="1"/>
            </p:cNvSpPr>
            <p:nvPr/>
          </p:nvSpPr>
          <p:spPr bwMode="auto">
            <a:xfrm>
              <a:off x="1728" y="3276"/>
              <a:ext cx="2016" cy="111"/>
            </a:xfrm>
            <a:prstGeom prst="line">
              <a:avLst/>
            </a:prstGeom>
            <a:noFill/>
            <a:ln w="28575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22922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D406-104A-4430-A52C-521D78780140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Domanda perfettamente rigida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4193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 i="1"/>
              <a:t>e</a:t>
            </a:r>
            <a:r>
              <a:rPr lang="it-IT" altLang="it-IT" sz="2800"/>
              <a:t> = 0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domanda è perfettamente rigida quando un cambiamento infinitamente grande del prezzo causa un cambiamento infinitamente piccolo della quantità.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domanda perfettamente rigida è rappresentata da una retta verticale</a:t>
            </a:r>
          </a:p>
        </p:txBody>
      </p:sp>
      <p:grpSp>
        <p:nvGrpSpPr>
          <p:cNvPr id="148484" name="Group 4"/>
          <p:cNvGrpSpPr>
            <a:grpSpLocks/>
          </p:cNvGrpSpPr>
          <p:nvPr/>
        </p:nvGrpSpPr>
        <p:grpSpPr bwMode="auto">
          <a:xfrm>
            <a:off x="2590800" y="4419600"/>
            <a:ext cx="3733800" cy="2209800"/>
            <a:chOff x="1296" y="2832"/>
            <a:chExt cx="2816" cy="1392"/>
          </a:xfrm>
        </p:grpSpPr>
        <p:sp>
          <p:nvSpPr>
            <p:cNvPr id="148485" name="Line 5"/>
            <p:cNvSpPr>
              <a:spLocks noChangeShapeType="1"/>
            </p:cNvSpPr>
            <p:nvPr/>
          </p:nvSpPr>
          <p:spPr bwMode="auto">
            <a:xfrm>
              <a:off x="1728" y="2832"/>
              <a:ext cx="0" cy="105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8486" name="Line 6"/>
            <p:cNvSpPr>
              <a:spLocks noChangeShapeType="1"/>
            </p:cNvSpPr>
            <p:nvPr/>
          </p:nvSpPr>
          <p:spPr bwMode="auto">
            <a:xfrm>
              <a:off x="1728" y="3888"/>
              <a:ext cx="211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8487" name="Text Box 7"/>
            <p:cNvSpPr txBox="1">
              <a:spLocks noChangeArrowheads="1"/>
            </p:cNvSpPr>
            <p:nvPr/>
          </p:nvSpPr>
          <p:spPr bwMode="auto">
            <a:xfrm>
              <a:off x="1296" y="2832"/>
              <a:ext cx="4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P</a:t>
              </a:r>
            </a:p>
          </p:txBody>
        </p:sp>
        <p:sp>
          <p:nvSpPr>
            <p:cNvPr id="148488" name="Text Box 8"/>
            <p:cNvSpPr txBox="1">
              <a:spLocks noChangeArrowheads="1"/>
            </p:cNvSpPr>
            <p:nvPr/>
          </p:nvSpPr>
          <p:spPr bwMode="auto">
            <a:xfrm>
              <a:off x="3600" y="3936"/>
              <a:ext cx="5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Q</a:t>
              </a:r>
            </a:p>
          </p:txBody>
        </p:sp>
        <p:sp>
          <p:nvSpPr>
            <p:cNvPr id="148489" name="Line 9"/>
            <p:cNvSpPr>
              <a:spLocks noChangeShapeType="1"/>
            </p:cNvSpPr>
            <p:nvPr/>
          </p:nvSpPr>
          <p:spPr bwMode="auto">
            <a:xfrm>
              <a:off x="2944" y="2988"/>
              <a:ext cx="0" cy="900"/>
            </a:xfrm>
            <a:prstGeom prst="line">
              <a:avLst/>
            </a:prstGeom>
            <a:noFill/>
            <a:ln w="28575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02890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ED60-2753-474E-A342-665FCB5D2987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Domanda relativamente rigida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419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0&lt;</a:t>
            </a:r>
            <a:r>
              <a:rPr lang="it-IT" altLang="it-IT" sz="2800" i="1"/>
              <a:t>e</a:t>
            </a:r>
            <a:r>
              <a:rPr lang="it-IT" altLang="it-IT" sz="2800"/>
              <a:t>&lt;1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domanda è relativamente rigida quando un grande cambiamento del prezzo causa una piccola variazione della quantità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Una domanda relativamente rigida è rappresentata da una curva molto inclinata</a:t>
            </a:r>
          </a:p>
        </p:txBody>
      </p:sp>
      <p:grpSp>
        <p:nvGrpSpPr>
          <p:cNvPr id="149508" name="Group 4"/>
          <p:cNvGrpSpPr>
            <a:grpSpLocks/>
          </p:cNvGrpSpPr>
          <p:nvPr/>
        </p:nvGrpSpPr>
        <p:grpSpPr bwMode="auto">
          <a:xfrm>
            <a:off x="2819400" y="4419600"/>
            <a:ext cx="3632200" cy="2286000"/>
            <a:chOff x="1440" y="2784"/>
            <a:chExt cx="2624" cy="1440"/>
          </a:xfrm>
        </p:grpSpPr>
        <p:sp>
          <p:nvSpPr>
            <p:cNvPr id="149509" name="Line 5"/>
            <p:cNvSpPr>
              <a:spLocks noChangeShapeType="1"/>
            </p:cNvSpPr>
            <p:nvPr/>
          </p:nvSpPr>
          <p:spPr bwMode="auto">
            <a:xfrm>
              <a:off x="1728" y="2784"/>
              <a:ext cx="0" cy="11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0" name="Line 6"/>
            <p:cNvSpPr>
              <a:spLocks noChangeShapeType="1"/>
            </p:cNvSpPr>
            <p:nvPr/>
          </p:nvSpPr>
          <p:spPr bwMode="auto">
            <a:xfrm>
              <a:off x="1728" y="3888"/>
              <a:ext cx="206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49511" name="Text Box 7"/>
            <p:cNvSpPr txBox="1">
              <a:spLocks noChangeArrowheads="1"/>
            </p:cNvSpPr>
            <p:nvPr/>
          </p:nvSpPr>
          <p:spPr bwMode="auto">
            <a:xfrm>
              <a:off x="1440" y="2832"/>
              <a:ext cx="4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P</a:t>
              </a:r>
            </a:p>
          </p:txBody>
        </p:sp>
        <p:sp>
          <p:nvSpPr>
            <p:cNvPr id="149512" name="Text Box 8"/>
            <p:cNvSpPr txBox="1">
              <a:spLocks noChangeArrowheads="1"/>
            </p:cNvSpPr>
            <p:nvPr/>
          </p:nvSpPr>
          <p:spPr bwMode="auto">
            <a:xfrm>
              <a:off x="3552" y="3936"/>
              <a:ext cx="5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Q</a:t>
              </a:r>
            </a:p>
          </p:txBody>
        </p:sp>
        <p:sp>
          <p:nvSpPr>
            <p:cNvPr id="149513" name="Line 9"/>
            <p:cNvSpPr>
              <a:spLocks noChangeShapeType="1"/>
            </p:cNvSpPr>
            <p:nvPr/>
          </p:nvSpPr>
          <p:spPr bwMode="auto">
            <a:xfrm>
              <a:off x="2544" y="2976"/>
              <a:ext cx="448" cy="900"/>
            </a:xfrm>
            <a:prstGeom prst="line">
              <a:avLst/>
            </a:prstGeom>
            <a:noFill/>
            <a:ln w="28575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69123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4474-B990-4025-940C-1949AEAD5789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Elasticità unitaria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772400" cy="2362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i="1"/>
              <a:t>e</a:t>
            </a:r>
            <a:r>
              <a:rPr lang="it-IT" altLang="it-IT" sz="2800"/>
              <a:t> = 1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Una domanda ha una elasticità unitaria quando la variazione percentuale del prezzo causa una eguale variazione percentuale della quantità.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Una curva che ha sempre elasticità unitaria è un iperbole equilatera</a:t>
            </a:r>
          </a:p>
        </p:txBody>
      </p:sp>
      <p:grpSp>
        <p:nvGrpSpPr>
          <p:cNvPr id="150532" name="Group 4"/>
          <p:cNvGrpSpPr>
            <a:grpSpLocks/>
          </p:cNvGrpSpPr>
          <p:nvPr/>
        </p:nvGrpSpPr>
        <p:grpSpPr bwMode="auto">
          <a:xfrm>
            <a:off x="2590800" y="4267200"/>
            <a:ext cx="3251200" cy="2286000"/>
            <a:chOff x="1296" y="2784"/>
            <a:chExt cx="2384" cy="1440"/>
          </a:xfrm>
        </p:grpSpPr>
        <p:sp>
          <p:nvSpPr>
            <p:cNvPr id="150533" name="Line 5"/>
            <p:cNvSpPr>
              <a:spLocks noChangeShapeType="1"/>
            </p:cNvSpPr>
            <p:nvPr/>
          </p:nvSpPr>
          <p:spPr bwMode="auto">
            <a:xfrm>
              <a:off x="1728" y="2784"/>
              <a:ext cx="0" cy="11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0534" name="Line 6"/>
            <p:cNvSpPr>
              <a:spLocks noChangeShapeType="1"/>
            </p:cNvSpPr>
            <p:nvPr/>
          </p:nvSpPr>
          <p:spPr bwMode="auto">
            <a:xfrm>
              <a:off x="1728" y="3888"/>
              <a:ext cx="168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  <p:sp>
          <p:nvSpPr>
            <p:cNvPr id="150535" name="Text Box 7"/>
            <p:cNvSpPr txBox="1">
              <a:spLocks noChangeArrowheads="1"/>
            </p:cNvSpPr>
            <p:nvPr/>
          </p:nvSpPr>
          <p:spPr bwMode="auto">
            <a:xfrm>
              <a:off x="1296" y="2784"/>
              <a:ext cx="4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P</a:t>
              </a:r>
            </a:p>
          </p:txBody>
        </p:sp>
        <p:sp>
          <p:nvSpPr>
            <p:cNvPr id="150536" name="Text Box 8"/>
            <p:cNvSpPr txBox="1">
              <a:spLocks noChangeArrowheads="1"/>
            </p:cNvSpPr>
            <p:nvPr/>
          </p:nvSpPr>
          <p:spPr bwMode="auto">
            <a:xfrm>
              <a:off x="3168" y="3936"/>
              <a:ext cx="5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it-IT" altLang="it-IT"/>
                <a:t>Q</a:t>
              </a:r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auto">
            <a:xfrm>
              <a:off x="1824" y="2976"/>
              <a:ext cx="1536" cy="828"/>
            </a:xfrm>
            <a:custGeom>
              <a:avLst/>
              <a:gdLst>
                <a:gd name="T0" fmla="*/ 0 w 1152"/>
                <a:gd name="T1" fmla="*/ 0 h 1104"/>
                <a:gd name="T2" fmla="*/ 192 w 1152"/>
                <a:gd name="T3" fmla="*/ 912 h 1104"/>
                <a:gd name="T4" fmla="*/ 1152 w 1152"/>
                <a:gd name="T5" fmla="*/ 1104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2" h="1104">
                  <a:moveTo>
                    <a:pt x="0" y="0"/>
                  </a:moveTo>
                  <a:cubicBezTo>
                    <a:pt x="0" y="364"/>
                    <a:pt x="0" y="728"/>
                    <a:pt x="192" y="912"/>
                  </a:cubicBezTo>
                  <a:cubicBezTo>
                    <a:pt x="384" y="1096"/>
                    <a:pt x="768" y="1100"/>
                    <a:pt x="1152" y="1104"/>
                  </a:cubicBezTo>
                </a:path>
              </a:pathLst>
            </a:custGeom>
            <a:noFill/>
            <a:ln w="28575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8968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0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0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DC689-11BD-4227-BB4B-DEB144060EA8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29275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La curva di domanda e l’elasticità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30387"/>
            <a:ext cx="8229600" cy="4525963"/>
          </a:xfrm>
        </p:spPr>
        <p:txBody>
          <a:bodyPr/>
          <a:lstStyle/>
          <a:p>
            <a:r>
              <a:rPr lang="it-IT" altLang="it-IT" sz="2800" dirty="0"/>
              <a:t>L’elasticità non è una costante lungo la curva di domanda (tranne i casi visti sopra, anche quando si tratta di una retta, la cui pendenza è costante) </a:t>
            </a:r>
          </a:p>
          <a:p>
            <a:pPr lvl="1"/>
            <a:r>
              <a:rPr lang="it-IT" altLang="it-IT" sz="2400" dirty="0"/>
              <a:t>La curva di domanda può essere divisa in diverse zone </a:t>
            </a:r>
          </a:p>
          <a:p>
            <a:pPr lvl="2"/>
            <a:r>
              <a:rPr lang="it-IT" altLang="it-IT" sz="2000" dirty="0"/>
              <a:t>Relativamente elastica: tra il punto di mezzo e l’asse verticale delle ordinate</a:t>
            </a:r>
          </a:p>
          <a:p>
            <a:pPr lvl="2"/>
            <a:r>
              <a:rPr lang="it-IT" altLang="it-IT" sz="2000" dirty="0"/>
              <a:t>Elasticità unitaria: nel punto di mezzo</a:t>
            </a:r>
          </a:p>
          <a:p>
            <a:pPr lvl="2"/>
            <a:r>
              <a:rPr lang="it-IT" altLang="it-IT" sz="2000" dirty="0"/>
              <a:t>Relativamente rigida: tra il punto di mezzo e l’asse orizzontale delle ascisse</a:t>
            </a:r>
          </a:p>
        </p:txBody>
      </p:sp>
    </p:spTree>
    <p:extLst>
      <p:ext uri="{BB962C8B-B14F-4D97-AF65-F5344CB8AC3E}">
        <p14:creationId xmlns:p14="http://schemas.microsoft.com/office/powerpoint/2010/main" val="280433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 build="p" bldLvl="3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A284D-922B-45E2-9274-32B3FC860381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pendenza e l’elasticità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it-IT" altLang="it-IT" sz="2800"/>
          </a:p>
          <a:p>
            <a:pPr>
              <a:lnSpc>
                <a:spcPct val="90000"/>
              </a:lnSpc>
            </a:pPr>
            <a:r>
              <a:rPr lang="it-IT" altLang="it-IT" sz="2800"/>
              <a:t>A prima vista, potrebbe sembrare che una curva con pendenza costante debba avere elasticità costante: NON è così 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pendenza misura il rapporto tra la variazione dei prezzi e la variazione della quantità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La pendenza è misurata in specifiche unità di misura (lire per settimana, chilogrammi..) mentre l’elasticità è misurata in percentuali, cioè senza riferimento alle unità di misura.</a:t>
            </a:r>
          </a:p>
        </p:txBody>
      </p:sp>
    </p:spTree>
    <p:extLst>
      <p:ext uri="{BB962C8B-B14F-4D97-AF65-F5344CB8AC3E}">
        <p14:creationId xmlns:p14="http://schemas.microsoft.com/office/powerpoint/2010/main" val="131787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9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048AF-734E-43A2-9C42-E140CD0AC767}" type="slidenum">
              <a:rPr lang="it-IT" altLang="it-IT"/>
              <a:pPr/>
              <a:t>17</a:t>
            </a:fld>
            <a:endParaRPr lang="it-IT" altLang="it-IT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7654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dirty="0"/>
              <a:t>La curva di domanda e l’elasticità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14850"/>
            <a:ext cx="7772400" cy="1581150"/>
          </a:xfrm>
        </p:spPr>
        <p:txBody>
          <a:bodyPr>
            <a:normAutofit fontScale="92500"/>
          </a:bodyPr>
          <a:lstStyle/>
          <a:p>
            <a:r>
              <a:rPr lang="it-IT" altLang="it-IT"/>
              <a:t>L’elasticità varia anche lungo una retta: sopra il punto di mezzo, l’elasticità è maggiore di uno, sotto e inferiore ad uno</a:t>
            </a:r>
          </a:p>
        </p:txBody>
      </p:sp>
      <p:pic>
        <p:nvPicPr>
          <p:cNvPr id="153604" name="Picture 4" descr="elasticità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85950"/>
            <a:ext cx="36576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28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73B6F-A4A4-4482-8946-D5E8D1517BE4}" type="slidenum">
              <a:rPr lang="it-IT" altLang="it-IT"/>
              <a:pPr/>
              <a:t>18</a:t>
            </a:fld>
            <a:endParaRPr lang="it-IT" altLang="it-IT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L’elasticità e il ricavo totale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Si badi che l’elasticità determina il comportamento del ricavo totale in relazione ad una variazione del prezzo: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Se </a:t>
            </a:r>
            <a:r>
              <a:rPr lang="it-IT" altLang="it-IT" sz="2400" i="1"/>
              <a:t>e</a:t>
            </a:r>
            <a:r>
              <a:rPr lang="it-IT" altLang="it-IT" sz="2400"/>
              <a:t>(</a:t>
            </a:r>
            <a:r>
              <a:rPr lang="it-IT" altLang="it-IT" sz="2400" i="1"/>
              <a:t>d</a:t>
            </a:r>
            <a:r>
              <a:rPr lang="it-IT" altLang="it-IT" sz="2400"/>
              <a:t>)</a:t>
            </a:r>
            <a:r>
              <a:rPr lang="it-IT" altLang="it-IT" sz="2400">
                <a:latin typeface="Symbol" panose="05050102010706020507" pitchFamily="18" charset="2"/>
              </a:rPr>
              <a:t> </a:t>
            </a:r>
            <a:r>
              <a:rPr lang="it-IT" altLang="it-IT" sz="2400"/>
              <a:t>&gt; 1, la quantità aumenta più che proporzionalmente al diminuire del prezzo: il ricavo totale aumenta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Se </a:t>
            </a:r>
            <a:r>
              <a:rPr lang="it-IT" altLang="it-IT" sz="2400" i="1"/>
              <a:t>e</a:t>
            </a:r>
            <a:r>
              <a:rPr lang="it-IT" altLang="it-IT" sz="2400"/>
              <a:t>(</a:t>
            </a:r>
            <a:r>
              <a:rPr lang="it-IT" altLang="it-IT" sz="2400" i="1"/>
              <a:t>d</a:t>
            </a:r>
            <a:r>
              <a:rPr lang="it-IT" altLang="it-IT" sz="2400"/>
              <a:t>)</a:t>
            </a:r>
            <a:r>
              <a:rPr lang="it-IT" altLang="it-IT" sz="2400">
                <a:latin typeface="Symbol" panose="05050102010706020507" pitchFamily="18" charset="2"/>
              </a:rPr>
              <a:t> =</a:t>
            </a:r>
            <a:r>
              <a:rPr lang="it-IT" altLang="it-IT" sz="2400"/>
              <a:t> 1, la quantità aumenta proporzionalmente al diminuire del prezzo: il ricavo totale resta lo stesso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Se </a:t>
            </a:r>
            <a:r>
              <a:rPr lang="it-IT" altLang="it-IT" sz="2400" i="1"/>
              <a:t>e</a:t>
            </a:r>
            <a:r>
              <a:rPr lang="it-IT" altLang="it-IT" sz="2400"/>
              <a:t>(</a:t>
            </a:r>
            <a:r>
              <a:rPr lang="it-IT" altLang="it-IT" sz="2400" i="1"/>
              <a:t>d</a:t>
            </a:r>
            <a:r>
              <a:rPr lang="it-IT" altLang="it-IT" sz="2400"/>
              <a:t>)</a:t>
            </a:r>
            <a:r>
              <a:rPr lang="it-IT" altLang="it-IT" sz="2400">
                <a:latin typeface="Symbol" panose="05050102010706020507" pitchFamily="18" charset="2"/>
              </a:rPr>
              <a:t> </a:t>
            </a:r>
            <a:r>
              <a:rPr lang="it-IT" altLang="it-IT" sz="2400"/>
              <a:t>&lt; 1, la quantità aumenta meno che proporzionalmente al diminuire del prezzo: il ricavo totale diminuisce</a:t>
            </a:r>
          </a:p>
        </p:txBody>
      </p:sp>
    </p:spTree>
    <p:extLst>
      <p:ext uri="{BB962C8B-B14F-4D97-AF65-F5344CB8AC3E}">
        <p14:creationId xmlns:p14="http://schemas.microsoft.com/office/powerpoint/2010/main" val="207794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614C2-FCD8-4C4B-B5FC-4E0A69AA7088}" type="slidenum">
              <a:rPr lang="it-IT" altLang="it-IT"/>
              <a:pPr/>
              <a:t>19</a:t>
            </a:fld>
            <a:endParaRPr lang="it-IT" altLang="it-IT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56211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sz="4000" dirty="0"/>
              <a:t>Misura algebrica dell’elasticità della domanda</a:t>
            </a:r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60774" name="Object 6"/>
          <p:cNvGraphicFramePr>
            <a:graphicFrameLocks noChangeAspect="1"/>
          </p:cNvGraphicFramePr>
          <p:nvPr/>
        </p:nvGraphicFramePr>
        <p:xfrm>
          <a:off x="3348038" y="2060575"/>
          <a:ext cx="6175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279400" imgH="419100" progId="Equation.3">
                  <p:embed/>
                </p:oleObj>
              </mc:Choice>
              <mc:Fallback>
                <p:oleObj name="Equation" r:id="rId3" imgW="279400" imgH="419100" progId="Equation.3">
                  <p:embed/>
                  <p:pic>
                    <p:nvPicPr>
                      <p:cNvPr id="16077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060575"/>
                        <a:ext cx="617537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4211638" y="2276475"/>
            <a:ext cx="3355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it-IT" altLang="it-IT" i="1"/>
              <a:t>reciproco della pendenza</a:t>
            </a:r>
            <a:r>
              <a:rPr lang="it-IT" altLang="it-IT"/>
              <a:t> </a:t>
            </a:r>
          </a:p>
        </p:txBody>
      </p:sp>
      <p:sp>
        <p:nvSpPr>
          <p:cNvPr id="160778" name="Rectangle 10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60777" name="Object 9"/>
          <p:cNvGraphicFramePr>
            <a:graphicFrameLocks noChangeAspect="1"/>
          </p:cNvGraphicFramePr>
          <p:nvPr/>
        </p:nvGraphicFramePr>
        <p:xfrm>
          <a:off x="7667625" y="2205038"/>
          <a:ext cx="522288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5" imgW="279400" imgH="419100" progId="Equation.3">
                  <p:embed/>
                </p:oleObj>
              </mc:Choice>
              <mc:Fallback>
                <p:oleObj name="Equation" r:id="rId5" imgW="279400" imgH="419100" progId="Equation.3">
                  <p:embed/>
                  <p:pic>
                    <p:nvPicPr>
                      <p:cNvPr id="16077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2205038"/>
                        <a:ext cx="522288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0782" name="Group 14"/>
          <p:cNvGrpSpPr>
            <a:grpSpLocks/>
          </p:cNvGrpSpPr>
          <p:nvPr/>
        </p:nvGrpSpPr>
        <p:grpSpPr bwMode="auto">
          <a:xfrm>
            <a:off x="827088" y="3429000"/>
            <a:ext cx="3167062" cy="1366838"/>
            <a:chOff x="431" y="1979"/>
            <a:chExt cx="1995" cy="861"/>
          </a:xfrm>
        </p:grpSpPr>
        <p:sp>
          <p:nvSpPr>
            <p:cNvPr id="160780" name="Rectangle 12"/>
            <p:cNvSpPr>
              <a:spLocks noChangeArrowheads="1"/>
            </p:cNvSpPr>
            <p:nvPr/>
          </p:nvSpPr>
          <p:spPr bwMode="auto">
            <a:xfrm>
              <a:off x="612" y="2296"/>
              <a:ext cx="72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just"/>
              <a:r>
                <a:rPr lang="en-US" altLang="it-IT" sz="1800" b="1" i="1">
                  <a:latin typeface="Arial" panose="020B0604020202020204" pitchFamily="34" charset="0"/>
                  <a:cs typeface="Times New Roman" panose="02020603050405020304" pitchFamily="18" charset="0"/>
                </a:rPr>
                <a:t>e</a:t>
              </a:r>
              <a:r>
                <a:rPr lang="en-US" altLang="it-IT" sz="1800" b="1">
                  <a:latin typeface="Arial" panose="020B0604020202020204" pitchFamily="34" charset="0"/>
                  <a:cs typeface="Times New Roman" panose="02020603050405020304" pitchFamily="18" charset="0"/>
                </a:rPr>
                <a:t>(</a:t>
              </a:r>
              <a:r>
                <a:rPr lang="en-US" altLang="it-IT" sz="1800" b="1" i="1">
                  <a:latin typeface="Arial" panose="020B0604020202020204" pitchFamily="34" charset="0"/>
                  <a:cs typeface="Times New Roman" panose="02020603050405020304" pitchFamily="18" charset="0"/>
                </a:rPr>
                <a:t>d</a:t>
              </a:r>
              <a:r>
                <a:rPr lang="en-US" altLang="it-IT" sz="1800" b="1">
                  <a:latin typeface="Arial" panose="020B0604020202020204" pitchFamily="34" charset="0"/>
                  <a:cs typeface="Times New Roman" panose="02020603050405020304" pitchFamily="18" charset="0"/>
                </a:rPr>
                <a:t>)</a:t>
              </a:r>
              <a:r>
                <a:rPr lang="en-US" altLang="it-IT" sz="1600" b="1">
                  <a:latin typeface="Arial" panose="020B0604020202020204" pitchFamily="34" charset="0"/>
                  <a:cs typeface="Times New Roman" panose="02020603050405020304" pitchFamily="18" charset="0"/>
                </a:rPr>
                <a:t> = </a:t>
              </a:r>
              <a:endParaRPr lang="en-US" altLang="it-IT" sz="3200" b="1">
                <a:latin typeface="Arial" panose="020B0604020202020204" pitchFamily="34" charset="0"/>
              </a:endParaRPr>
            </a:p>
          </p:txBody>
        </p:sp>
        <p:graphicFrame>
          <p:nvGraphicFramePr>
            <p:cNvPr id="160779" name="Object 11"/>
            <p:cNvGraphicFramePr>
              <a:graphicFrameLocks noChangeAspect="1"/>
            </p:cNvGraphicFramePr>
            <p:nvPr/>
          </p:nvGraphicFramePr>
          <p:xfrm>
            <a:off x="1292" y="2160"/>
            <a:ext cx="953" cy="4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4" name="Equation" r:id="rId7" imgW="850531" imgH="418918" progId="Equation.3">
                    <p:embed/>
                  </p:oleObj>
                </mc:Choice>
                <mc:Fallback>
                  <p:oleObj name="Equation" r:id="rId7" imgW="850531" imgH="418918" progId="Equation.3">
                    <p:embed/>
                    <p:pic>
                      <p:nvPicPr>
                        <p:cNvPr id="160779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2" y="2160"/>
                          <a:ext cx="953" cy="47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0781" name="Rectangle 13"/>
            <p:cNvSpPr>
              <a:spLocks noChangeArrowheads="1"/>
            </p:cNvSpPr>
            <p:nvPr/>
          </p:nvSpPr>
          <p:spPr bwMode="auto">
            <a:xfrm>
              <a:off x="431" y="1979"/>
              <a:ext cx="1995" cy="8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60783" name="Rectangle 15"/>
          <p:cNvSpPr>
            <a:spLocks noChangeArrowheads="1"/>
          </p:cNvSpPr>
          <p:nvPr/>
        </p:nvSpPr>
        <p:spPr bwMode="auto">
          <a:xfrm>
            <a:off x="1116013" y="5157788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it-IT" altLang="it-IT" b="1" i="1"/>
              <a:t>p</a:t>
            </a:r>
            <a:r>
              <a:rPr lang="it-IT" altLang="it-IT"/>
              <a:t>=50-1/2</a:t>
            </a:r>
            <a:r>
              <a:rPr lang="it-IT" altLang="it-IT" b="1" i="1"/>
              <a:t>Q</a:t>
            </a:r>
            <a:r>
              <a:rPr lang="en-US" altLang="it-IT"/>
              <a:t> </a:t>
            </a:r>
          </a:p>
        </p:txBody>
      </p:sp>
      <p:sp>
        <p:nvSpPr>
          <p:cNvPr id="160784" name="Rectangle 16"/>
          <p:cNvSpPr>
            <a:spLocks noChangeArrowheads="1"/>
          </p:cNvSpPr>
          <p:nvPr/>
        </p:nvSpPr>
        <p:spPr bwMode="auto">
          <a:xfrm>
            <a:off x="1042988" y="5876925"/>
            <a:ext cx="3756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it-IT" altLang="it-IT" i="1"/>
              <a:t>reciproco della pendenza</a:t>
            </a:r>
            <a:r>
              <a:rPr lang="it-IT" altLang="it-IT"/>
              <a:t> = 2</a:t>
            </a:r>
          </a:p>
        </p:txBody>
      </p:sp>
      <p:graphicFrame>
        <p:nvGraphicFramePr>
          <p:cNvPr id="1607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776929"/>
              </p:ext>
            </p:extLst>
          </p:nvPr>
        </p:nvGraphicFramePr>
        <p:xfrm>
          <a:off x="971550" y="2133600"/>
          <a:ext cx="1800225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9" imgW="863225" imgH="418918" progId="Equation.3">
                  <p:embed/>
                </p:oleObj>
              </mc:Choice>
              <mc:Fallback>
                <p:oleObj name="Equation" r:id="rId9" imgW="863225" imgH="418918" progId="Equation.3">
                  <p:embed/>
                  <p:pic>
                    <p:nvPicPr>
                      <p:cNvPr id="160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133600"/>
                        <a:ext cx="1800225" cy="87153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120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6" grpId="0"/>
      <p:bldP spid="160783" grpId="0"/>
      <p:bldP spid="1607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0240A6D7-62D2-452B-99C8-855E7D11C26D}" type="slidenum">
              <a:rPr lang="it-IT" altLang="it-IT"/>
              <a:pPr/>
              <a:t>2</a:t>
            </a:fld>
            <a:endParaRPr lang="it-IT" altLang="it-IT"/>
          </a:p>
        </p:txBody>
      </p:sp>
      <p:sp>
        <p:nvSpPr>
          <p:cNvPr id="13824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it-IT" altLang="it-IT" sz="4400"/>
              <a:t>Elasticità e beni</a:t>
            </a:r>
          </a:p>
        </p:txBody>
      </p:sp>
      <p:sp>
        <p:nvSpPr>
          <p:cNvPr id="13824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it-IT" altLang="it-IT" sz="3200"/>
              <a:t>La reattività della domanda e dell’offerta</a:t>
            </a:r>
          </a:p>
        </p:txBody>
      </p:sp>
    </p:spTree>
    <p:extLst>
      <p:ext uri="{BB962C8B-B14F-4D97-AF65-F5344CB8AC3E}">
        <p14:creationId xmlns:p14="http://schemas.microsoft.com/office/powerpoint/2010/main" val="292932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0B16-FD35-4B7D-B342-B3B738757790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ESEMPIO</a:t>
            </a: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61799" name="Line 7"/>
          <p:cNvSpPr>
            <a:spLocks noChangeShapeType="1"/>
          </p:cNvSpPr>
          <p:nvPr/>
        </p:nvSpPr>
        <p:spPr bwMode="auto">
          <a:xfrm flipV="1">
            <a:off x="2051050" y="3068638"/>
            <a:ext cx="0" cy="1008062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61805" name="Group 13"/>
          <p:cNvGrpSpPr>
            <a:grpSpLocks/>
          </p:cNvGrpSpPr>
          <p:nvPr/>
        </p:nvGrpSpPr>
        <p:grpSpPr bwMode="auto">
          <a:xfrm>
            <a:off x="1630363" y="1930400"/>
            <a:ext cx="4429125" cy="2819400"/>
            <a:chOff x="470" y="1207"/>
            <a:chExt cx="2790" cy="1776"/>
          </a:xfrm>
        </p:grpSpPr>
        <p:graphicFrame>
          <p:nvGraphicFramePr>
            <p:cNvPr id="161796" name="Object 4"/>
            <p:cNvGraphicFramePr>
              <a:graphicFrameLocks noChangeAspect="1"/>
            </p:cNvGraphicFramePr>
            <p:nvPr/>
          </p:nvGraphicFramePr>
          <p:xfrm>
            <a:off x="470" y="1207"/>
            <a:ext cx="2790" cy="17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Grafico" r:id="rId3" imgW="4429125" imgH="2819400" progId="MSGraph.Chart.8">
                    <p:embed/>
                  </p:oleObj>
                </mc:Choice>
                <mc:Fallback>
                  <p:oleObj name="Grafico" r:id="rId3" imgW="4429125" imgH="2819400" progId="MSGraph.Chart.8">
                    <p:embed/>
                    <p:pic>
                      <p:nvPicPr>
                        <p:cNvPr id="161796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" y="1207"/>
                          <a:ext cx="2790" cy="17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1798" name="Line 6"/>
            <p:cNvSpPr>
              <a:spLocks noChangeShapeType="1"/>
            </p:cNvSpPr>
            <p:nvPr/>
          </p:nvSpPr>
          <p:spPr bwMode="auto">
            <a:xfrm>
              <a:off x="860" y="1927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1800" name="Line 8"/>
            <p:cNvSpPr>
              <a:spLocks noChangeShapeType="1"/>
            </p:cNvSpPr>
            <p:nvPr/>
          </p:nvSpPr>
          <p:spPr bwMode="auto">
            <a:xfrm flipV="1">
              <a:off x="1308" y="1932"/>
              <a:ext cx="0" cy="6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1801" name="Line 9"/>
            <p:cNvSpPr>
              <a:spLocks noChangeShapeType="1"/>
            </p:cNvSpPr>
            <p:nvPr/>
          </p:nvSpPr>
          <p:spPr bwMode="auto">
            <a:xfrm>
              <a:off x="852" y="2238"/>
              <a:ext cx="13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1802" name="Line 10"/>
            <p:cNvSpPr>
              <a:spLocks noChangeShapeType="1"/>
            </p:cNvSpPr>
            <p:nvPr/>
          </p:nvSpPr>
          <p:spPr bwMode="auto">
            <a:xfrm flipV="1">
              <a:off x="2196" y="2244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1803" name="Text Box 11"/>
            <p:cNvSpPr txBox="1">
              <a:spLocks noChangeArrowheads="1"/>
            </p:cNvSpPr>
            <p:nvPr/>
          </p:nvSpPr>
          <p:spPr bwMode="auto">
            <a:xfrm>
              <a:off x="1200" y="1698"/>
              <a:ext cx="43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1800" b="1" i="1"/>
                <a:t>H</a:t>
              </a:r>
            </a:p>
          </p:txBody>
        </p:sp>
        <p:sp>
          <p:nvSpPr>
            <p:cNvPr id="161804" name="Text Box 12"/>
            <p:cNvSpPr txBox="1">
              <a:spLocks noChangeArrowheads="1"/>
            </p:cNvSpPr>
            <p:nvPr/>
          </p:nvSpPr>
          <p:spPr bwMode="auto">
            <a:xfrm>
              <a:off x="2028" y="1956"/>
              <a:ext cx="4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1800" b="1" i="1"/>
                <a:t>D</a:t>
              </a:r>
            </a:p>
          </p:txBody>
        </p:sp>
      </p:grpSp>
      <p:sp>
        <p:nvSpPr>
          <p:cNvPr id="161806" name="Text Box 14"/>
          <p:cNvSpPr txBox="1">
            <a:spLocks noChangeArrowheads="1"/>
          </p:cNvSpPr>
          <p:nvPr/>
        </p:nvSpPr>
        <p:spPr bwMode="auto">
          <a:xfrm>
            <a:off x="914400" y="4921250"/>
            <a:ext cx="7239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Punto </a:t>
            </a:r>
            <a:r>
              <a:rPr lang="it-IT" altLang="it-IT" b="1" i="1"/>
              <a:t>H</a:t>
            </a:r>
            <a:r>
              <a:rPr lang="it-IT" altLang="it-IT"/>
              <a:t>: </a:t>
            </a:r>
            <a:r>
              <a:rPr lang="it-IT" altLang="it-IT" b="1" i="1"/>
              <a:t>p</a:t>
            </a:r>
            <a:r>
              <a:rPr lang="it-IT" altLang="it-IT"/>
              <a:t>=40, </a:t>
            </a:r>
            <a:r>
              <a:rPr lang="it-IT" altLang="it-IT" b="1" i="1"/>
              <a:t>Q</a:t>
            </a:r>
            <a:r>
              <a:rPr lang="it-IT" altLang="it-IT"/>
              <a:t>=20  </a:t>
            </a:r>
            <a:r>
              <a:rPr lang="it-IT" altLang="it-IT" b="1" i="1"/>
              <a:t>e</a:t>
            </a:r>
            <a:r>
              <a:rPr lang="it-IT" altLang="it-IT" b="1"/>
              <a:t>(</a:t>
            </a:r>
            <a:r>
              <a:rPr lang="it-IT" altLang="it-IT" b="1" i="1"/>
              <a:t>H</a:t>
            </a:r>
            <a:r>
              <a:rPr lang="it-IT" altLang="it-IT"/>
              <a:t>)=2(40/20)=4</a:t>
            </a:r>
          </a:p>
          <a:p>
            <a:pPr algn="l">
              <a:spcBef>
                <a:spcPct val="50000"/>
              </a:spcBef>
            </a:pPr>
            <a:r>
              <a:rPr lang="it-IT" altLang="it-IT"/>
              <a:t>Punto </a:t>
            </a:r>
            <a:r>
              <a:rPr lang="it-IT" altLang="it-IT" b="1" i="1"/>
              <a:t>D: p=20, Q=</a:t>
            </a:r>
            <a:r>
              <a:rPr lang="it-IT" altLang="it-IT"/>
              <a:t>60 </a:t>
            </a:r>
            <a:r>
              <a:rPr lang="it-IT" altLang="it-IT" b="1" i="1"/>
              <a:t>e(D)</a:t>
            </a:r>
            <a:r>
              <a:rPr lang="it-IT" altLang="it-IT"/>
              <a:t>=2(20/60)=2/3</a:t>
            </a:r>
          </a:p>
          <a:p>
            <a:pPr algn="l">
              <a:spcBef>
                <a:spcPct val="50000"/>
              </a:spcBef>
            </a:pPr>
            <a:endParaRPr lang="it-IT" altLang="it-IT" b="1" i="1"/>
          </a:p>
        </p:txBody>
      </p:sp>
    </p:spTree>
    <p:extLst>
      <p:ext uri="{BB962C8B-B14F-4D97-AF65-F5344CB8AC3E}">
        <p14:creationId xmlns:p14="http://schemas.microsoft.com/office/powerpoint/2010/main" val="137109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1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1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1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1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8951B-FC57-4C54-AEF8-B2F489879231}" type="slidenum">
              <a:rPr lang="it-IT" altLang="it-IT"/>
              <a:pPr/>
              <a:t>21</a:t>
            </a:fld>
            <a:endParaRPr lang="it-IT" altLang="it-IT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02579"/>
            <a:ext cx="8229600" cy="557946"/>
          </a:xfrm>
        </p:spPr>
        <p:txBody>
          <a:bodyPr>
            <a:normAutofit fontScale="90000"/>
          </a:bodyPr>
          <a:lstStyle/>
          <a:p>
            <a:r>
              <a:rPr lang="it-IT" altLang="it-IT" sz="4000" dirty="0"/>
              <a:t>Misurazione geometrica dell’elasticità della domanda</a:t>
            </a: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62820" name="Object 4"/>
          <p:cNvGraphicFramePr>
            <a:graphicFrameLocks noChangeAspect="1"/>
          </p:cNvGraphicFramePr>
          <p:nvPr/>
        </p:nvGraphicFramePr>
        <p:xfrm>
          <a:off x="2270125" y="1892300"/>
          <a:ext cx="4495800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Immagine" r:id="rId3" imgW="4495800" imgH="2523744" progId="Word.Picture.8">
                  <p:embed/>
                </p:oleObj>
              </mc:Choice>
              <mc:Fallback>
                <p:oleObj name="Immagine" r:id="rId3" imgW="4495800" imgH="2523744" progId="Word.Picture.8">
                  <p:embed/>
                  <p:pic>
                    <p:nvPicPr>
                      <p:cNvPr id="162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0125" y="1892300"/>
                        <a:ext cx="4495800" cy="2524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777875" y="4572000"/>
            <a:ext cx="780256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Pendenza retta = </a:t>
            </a:r>
            <a:r>
              <a:rPr lang="it-IT" altLang="it-IT" b="1" i="1"/>
              <a:t>GC/GE; </a:t>
            </a:r>
            <a:r>
              <a:rPr lang="it-IT" altLang="it-IT"/>
              <a:t>reciproco = </a:t>
            </a:r>
            <a:r>
              <a:rPr lang="it-IT" altLang="it-IT" b="1" i="1"/>
              <a:t>GE/GC</a:t>
            </a:r>
          </a:p>
          <a:p>
            <a:pPr algn="l">
              <a:spcBef>
                <a:spcPct val="50000"/>
              </a:spcBef>
            </a:pPr>
            <a:r>
              <a:rPr lang="it-IT" altLang="it-IT"/>
              <a:t>Rapporto </a:t>
            </a:r>
            <a:r>
              <a:rPr lang="it-IT" altLang="it-IT" b="1" i="1"/>
              <a:t>p/Q</a:t>
            </a:r>
            <a:r>
              <a:rPr lang="it-IT" altLang="it-IT"/>
              <a:t> = </a:t>
            </a:r>
            <a:r>
              <a:rPr lang="it-IT" altLang="it-IT" b="1" i="1"/>
              <a:t>GC/FC</a:t>
            </a:r>
          </a:p>
          <a:p>
            <a:pPr algn="l">
              <a:spcBef>
                <a:spcPct val="50000"/>
              </a:spcBef>
            </a:pPr>
            <a:r>
              <a:rPr lang="it-IT" altLang="it-IT"/>
              <a:t>Elasticità =</a:t>
            </a:r>
            <a:r>
              <a:rPr lang="it-IT" altLang="it-IT" b="1" i="1"/>
              <a:t> (GE/GC)(GC/FC)=GE/FC=GE/0G</a:t>
            </a:r>
          </a:p>
        </p:txBody>
      </p:sp>
      <p:grpSp>
        <p:nvGrpSpPr>
          <p:cNvPr id="162825" name="Group 9"/>
          <p:cNvGrpSpPr>
            <a:grpSpLocks/>
          </p:cNvGrpSpPr>
          <p:nvPr/>
        </p:nvGrpSpPr>
        <p:grpSpPr bwMode="auto">
          <a:xfrm>
            <a:off x="2771775" y="4068763"/>
            <a:ext cx="3294063" cy="1587"/>
            <a:chOff x="1746" y="2563"/>
            <a:chExt cx="2075" cy="1"/>
          </a:xfrm>
        </p:grpSpPr>
        <p:sp>
          <p:nvSpPr>
            <p:cNvPr id="162823" name="Line 7"/>
            <p:cNvSpPr>
              <a:spLocks noChangeShapeType="1"/>
            </p:cNvSpPr>
            <p:nvPr/>
          </p:nvSpPr>
          <p:spPr bwMode="auto">
            <a:xfrm>
              <a:off x="1746" y="2564"/>
              <a:ext cx="663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24" name="Line 8"/>
            <p:cNvSpPr>
              <a:spLocks noChangeShapeType="1"/>
            </p:cNvSpPr>
            <p:nvPr/>
          </p:nvSpPr>
          <p:spPr bwMode="auto">
            <a:xfrm flipH="1" flipV="1">
              <a:off x="2397" y="2563"/>
              <a:ext cx="1424" cy="1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22176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C895-00E8-4F0F-9472-C199690CF38C}" type="slidenum">
              <a:rPr lang="it-IT" altLang="it-IT"/>
              <a:pPr/>
              <a:t>22</a:t>
            </a:fld>
            <a:endParaRPr lang="it-IT" altLang="it-IT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Esempio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57713"/>
            <a:ext cx="7772400" cy="2117725"/>
          </a:xfrm>
        </p:spPr>
        <p:txBody>
          <a:bodyPr/>
          <a:lstStyle/>
          <a:p>
            <a:r>
              <a:rPr lang="it-IT" altLang="it-IT"/>
              <a:t>Punto </a:t>
            </a:r>
            <a:r>
              <a:rPr lang="it-IT" altLang="it-IT" b="1" i="1"/>
              <a:t>H</a:t>
            </a:r>
            <a:r>
              <a:rPr lang="it-IT" altLang="it-IT"/>
              <a:t> </a:t>
            </a:r>
            <a:r>
              <a:rPr lang="it-IT" altLang="it-IT" b="1" i="1"/>
              <a:t>e(H)=</a:t>
            </a:r>
            <a:r>
              <a:rPr lang="it-IT" altLang="it-IT"/>
              <a:t>80/20=4</a:t>
            </a:r>
          </a:p>
          <a:p>
            <a:r>
              <a:rPr lang="it-IT" altLang="it-IT"/>
              <a:t>Punto </a:t>
            </a:r>
            <a:r>
              <a:rPr lang="it-IT" altLang="it-IT" b="1" i="1"/>
              <a:t>D e(D)</a:t>
            </a:r>
            <a:r>
              <a:rPr lang="it-IT" altLang="it-IT"/>
              <a:t>=40/60=2/3</a:t>
            </a:r>
          </a:p>
        </p:txBody>
      </p:sp>
      <p:grpSp>
        <p:nvGrpSpPr>
          <p:cNvPr id="163844" name="Group 4"/>
          <p:cNvGrpSpPr>
            <a:grpSpLocks/>
          </p:cNvGrpSpPr>
          <p:nvPr/>
        </p:nvGrpSpPr>
        <p:grpSpPr bwMode="auto">
          <a:xfrm>
            <a:off x="2103438" y="1747838"/>
            <a:ext cx="4429125" cy="2819400"/>
            <a:chOff x="470" y="1207"/>
            <a:chExt cx="2790" cy="1776"/>
          </a:xfrm>
        </p:grpSpPr>
        <p:graphicFrame>
          <p:nvGraphicFramePr>
            <p:cNvPr id="163845" name="Object 5"/>
            <p:cNvGraphicFramePr>
              <a:graphicFrameLocks noChangeAspect="1"/>
            </p:cNvGraphicFramePr>
            <p:nvPr/>
          </p:nvGraphicFramePr>
          <p:xfrm>
            <a:off x="470" y="1207"/>
            <a:ext cx="2790" cy="17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5" name="Grafico" r:id="rId3" imgW="4429125" imgH="2819400" progId="MSGraph.Chart.8">
                    <p:embed/>
                  </p:oleObj>
                </mc:Choice>
                <mc:Fallback>
                  <p:oleObj name="Grafico" r:id="rId3" imgW="4429125" imgH="2819400" progId="MSGraph.Chart.8">
                    <p:embed/>
                    <p:pic>
                      <p:nvPicPr>
                        <p:cNvPr id="16384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" y="1207"/>
                          <a:ext cx="2790" cy="17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846" name="Line 6"/>
            <p:cNvSpPr>
              <a:spLocks noChangeShapeType="1"/>
            </p:cNvSpPr>
            <p:nvPr/>
          </p:nvSpPr>
          <p:spPr bwMode="auto">
            <a:xfrm>
              <a:off x="860" y="1927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3847" name="Line 7"/>
            <p:cNvSpPr>
              <a:spLocks noChangeShapeType="1"/>
            </p:cNvSpPr>
            <p:nvPr/>
          </p:nvSpPr>
          <p:spPr bwMode="auto">
            <a:xfrm flipV="1">
              <a:off x="1308" y="1932"/>
              <a:ext cx="0" cy="6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3848" name="Line 8"/>
            <p:cNvSpPr>
              <a:spLocks noChangeShapeType="1"/>
            </p:cNvSpPr>
            <p:nvPr/>
          </p:nvSpPr>
          <p:spPr bwMode="auto">
            <a:xfrm>
              <a:off x="852" y="2238"/>
              <a:ext cx="13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3849" name="Line 9"/>
            <p:cNvSpPr>
              <a:spLocks noChangeShapeType="1"/>
            </p:cNvSpPr>
            <p:nvPr/>
          </p:nvSpPr>
          <p:spPr bwMode="auto">
            <a:xfrm flipV="1">
              <a:off x="2196" y="2244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3850" name="Text Box 10"/>
            <p:cNvSpPr txBox="1">
              <a:spLocks noChangeArrowheads="1"/>
            </p:cNvSpPr>
            <p:nvPr/>
          </p:nvSpPr>
          <p:spPr bwMode="auto">
            <a:xfrm>
              <a:off x="1200" y="1698"/>
              <a:ext cx="43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1800" b="1" i="1"/>
                <a:t>H</a:t>
              </a:r>
            </a:p>
          </p:txBody>
        </p:sp>
        <p:sp>
          <p:nvSpPr>
            <p:cNvPr id="163851" name="Text Box 11"/>
            <p:cNvSpPr txBox="1">
              <a:spLocks noChangeArrowheads="1"/>
            </p:cNvSpPr>
            <p:nvPr/>
          </p:nvSpPr>
          <p:spPr bwMode="auto">
            <a:xfrm>
              <a:off x="2028" y="1956"/>
              <a:ext cx="4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altLang="it-IT" sz="1800" b="1" i="1"/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992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77FE-760E-4362-8CE6-352606C699AE}" type="slidenum">
              <a:rPr lang="it-IT" altLang="it-IT"/>
              <a:pPr/>
              <a:t>23</a:t>
            </a:fld>
            <a:endParaRPr lang="it-IT" altLang="it-IT"/>
          </a:p>
        </p:txBody>
      </p:sp>
      <p:graphicFrame>
        <p:nvGraphicFramePr>
          <p:cNvPr id="164868" name="Object 4"/>
          <p:cNvGraphicFramePr>
            <a:graphicFrameLocks noChangeAspect="1"/>
          </p:cNvGraphicFramePr>
          <p:nvPr/>
        </p:nvGraphicFramePr>
        <p:xfrm>
          <a:off x="2330450" y="1922463"/>
          <a:ext cx="4495800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Immagine" r:id="rId3" imgW="4495800" imgH="2523744" progId="Word.Picture.8">
                  <p:embed/>
                </p:oleObj>
              </mc:Choice>
              <mc:Fallback>
                <p:oleObj name="Immagine" r:id="rId3" imgW="4495800" imgH="2523744" progId="Word.Picture.8">
                  <p:embed/>
                  <p:pic>
                    <p:nvPicPr>
                      <p:cNvPr id="1648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0450" y="1922463"/>
                        <a:ext cx="4495800" cy="2524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Un altro metodo geometrico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267200"/>
            <a:ext cx="7772400" cy="21034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/>
              <a:t>Triangoli </a:t>
            </a:r>
            <a:r>
              <a:rPr lang="it-IT" altLang="it-IT" b="1" i="1"/>
              <a:t>CGE e AFC</a:t>
            </a:r>
            <a:r>
              <a:rPr lang="it-IT" altLang="it-IT"/>
              <a:t> sono simili</a:t>
            </a:r>
          </a:p>
          <a:p>
            <a:pPr>
              <a:lnSpc>
                <a:spcPct val="90000"/>
              </a:lnSpc>
            </a:pPr>
            <a:r>
              <a:rPr lang="it-IT" altLang="it-IT" b="1" i="1"/>
              <a:t>GE/FC=EC/AC</a:t>
            </a:r>
          </a:p>
          <a:p>
            <a:pPr>
              <a:lnSpc>
                <a:spcPct val="90000"/>
              </a:lnSpc>
            </a:pPr>
            <a:r>
              <a:rPr lang="it-IT" altLang="it-IT"/>
              <a:t>La misura dell’elasticità = rapporto tra i segmenti della domanda</a:t>
            </a: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164873" name="Group 9"/>
          <p:cNvGrpSpPr>
            <a:grpSpLocks/>
          </p:cNvGrpSpPr>
          <p:nvPr/>
        </p:nvGrpSpPr>
        <p:grpSpPr bwMode="auto">
          <a:xfrm>
            <a:off x="2819400" y="2881313"/>
            <a:ext cx="3246438" cy="1143000"/>
            <a:chOff x="1786" y="1709"/>
            <a:chExt cx="2045" cy="720"/>
          </a:xfrm>
        </p:grpSpPr>
        <p:sp>
          <p:nvSpPr>
            <p:cNvPr id="164870" name="Line 6"/>
            <p:cNvSpPr>
              <a:spLocks noChangeShapeType="1"/>
            </p:cNvSpPr>
            <p:nvPr/>
          </p:nvSpPr>
          <p:spPr bwMode="auto">
            <a:xfrm>
              <a:off x="2439" y="1949"/>
              <a:ext cx="1392" cy="48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871" name="Line 7"/>
            <p:cNvSpPr>
              <a:spLocks noChangeShapeType="1"/>
            </p:cNvSpPr>
            <p:nvPr/>
          </p:nvSpPr>
          <p:spPr bwMode="auto">
            <a:xfrm>
              <a:off x="1786" y="1709"/>
              <a:ext cx="662" cy="24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21125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E3FE2-0A20-4A5D-8557-A8D8B2488826}" type="slidenum">
              <a:rPr lang="it-IT" altLang="it-IT"/>
              <a:pPr/>
              <a:t>24</a:t>
            </a:fld>
            <a:endParaRPr lang="it-IT" altLang="it-IT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/>
              <a:t>Elasticità lungo la curva di domanda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088" y="4419600"/>
            <a:ext cx="77724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altLang="it-IT" sz="2800"/>
              <a:t>Si comprende perché:</a:t>
            </a:r>
          </a:p>
          <a:p>
            <a:pPr>
              <a:lnSpc>
                <a:spcPct val="80000"/>
              </a:lnSpc>
            </a:pPr>
            <a:r>
              <a:rPr lang="it-IT" altLang="it-IT" sz="2800" b="1" i="1"/>
              <a:t>e(D)&lt;</a:t>
            </a:r>
            <a:r>
              <a:rPr lang="it-IT" altLang="it-IT" sz="2800" b="1"/>
              <a:t>1</a:t>
            </a:r>
          </a:p>
          <a:p>
            <a:pPr>
              <a:lnSpc>
                <a:spcPct val="80000"/>
              </a:lnSpc>
            </a:pPr>
            <a:r>
              <a:rPr lang="it-IT" altLang="it-IT" sz="2800" b="1" i="1"/>
              <a:t>e(H)&gt;1</a:t>
            </a:r>
          </a:p>
          <a:p>
            <a:pPr>
              <a:lnSpc>
                <a:spcPct val="80000"/>
              </a:lnSpc>
            </a:pPr>
            <a:r>
              <a:rPr lang="it-IT" altLang="it-IT" sz="2800"/>
              <a:t>Nel punto intermedio</a:t>
            </a:r>
            <a:r>
              <a:rPr lang="it-IT" altLang="it-IT" sz="2800" b="1" i="1"/>
              <a:t> </a:t>
            </a:r>
            <a:r>
              <a:rPr lang="it-IT" altLang="it-IT" sz="2800" i="1"/>
              <a:t>e</a:t>
            </a:r>
            <a:r>
              <a:rPr lang="it-IT" altLang="it-IT" sz="2800" b="1"/>
              <a:t>=1</a:t>
            </a:r>
            <a:endParaRPr lang="it-IT" altLang="it-IT" sz="2800" b="1" i="1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0" y="2209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65892" name="Object 4"/>
          <p:cNvGraphicFramePr>
            <a:graphicFrameLocks noChangeAspect="1"/>
          </p:cNvGraphicFramePr>
          <p:nvPr/>
        </p:nvGraphicFramePr>
        <p:xfrm>
          <a:off x="2317750" y="1855788"/>
          <a:ext cx="4205288" cy="267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Immagine" r:id="rId3" imgW="3563112" imgH="2438400" progId="Word.Picture.8">
                  <p:embed/>
                </p:oleObj>
              </mc:Choice>
              <mc:Fallback>
                <p:oleObj name="Immagine" r:id="rId3" imgW="3563112" imgH="2438400" progId="Word.Picture.8">
                  <p:embed/>
                  <p:pic>
                    <p:nvPicPr>
                      <p:cNvPr id="1658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0" y="1855788"/>
                        <a:ext cx="4205288" cy="2671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16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D5253-E549-407E-B34D-11BA12001CDD}" type="slidenum">
              <a:rPr lang="it-IT" altLang="it-IT"/>
              <a:pPr/>
              <a:t>25</a:t>
            </a:fld>
            <a:endParaRPr lang="it-IT" altLang="it-IT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L’elasticità dell’offerta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Come per la curva di domanda può essere calcolata l’elasticità dell’offerta</a:t>
            </a:r>
          </a:p>
          <a:p>
            <a:r>
              <a:rPr lang="it-IT" altLang="it-IT"/>
              <a:t>L’elasticità della offerta rispetto al prezzo è </a:t>
            </a:r>
            <a:r>
              <a:rPr lang="it-IT" altLang="it-IT" b="1"/>
              <a:t>il rapporto tra</a:t>
            </a:r>
            <a:r>
              <a:rPr lang="it-IT" altLang="it-IT"/>
              <a:t> </a:t>
            </a:r>
            <a:r>
              <a:rPr lang="it-IT" altLang="it-IT" b="1"/>
              <a:t>la variazione percentuale della quantità offerta e la variazione percentuale del prezzo.</a:t>
            </a:r>
            <a:endParaRPr lang="it-IT" altLang="it-IT"/>
          </a:p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954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156-4CD1-476E-BB4D-9F4FE275D9E1}" type="slidenum">
              <a:rPr lang="it-IT" altLang="it-IT"/>
              <a:pPr/>
              <a:t>26</a:t>
            </a:fld>
            <a:endParaRPr lang="it-IT" altLang="it-IT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coefficiente di elasticità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848600" cy="2743200"/>
          </a:xfrm>
        </p:spPr>
        <p:txBody>
          <a:bodyPr>
            <a:normAutofit fontScale="92500"/>
          </a:bodyPr>
          <a:lstStyle/>
          <a:p>
            <a:r>
              <a:rPr lang="it-IT" altLang="it-IT"/>
              <a:t>Il coefficiente di elasticità è la misura numerica della risposta relativa della quantità offerta al cambiamento del prezzo.</a:t>
            </a:r>
          </a:p>
          <a:p>
            <a:r>
              <a:rPr lang="it-IT" altLang="it-IT"/>
              <a:t>La formula generale per calcolare il coefficiente di elasticità è: </a:t>
            </a:r>
          </a:p>
        </p:txBody>
      </p:sp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3200400" y="4648200"/>
          <a:ext cx="26924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quation" r:id="rId3" imgW="876240" imgH="393480" progId="Equation.3">
                  <p:embed/>
                </p:oleObj>
              </mc:Choice>
              <mc:Fallback>
                <p:oleObj name="Equation" r:id="rId3" imgW="876240" imgH="393480" progId="Equation.3">
                  <p:embed/>
                  <p:pic>
                    <p:nvPicPr>
                      <p:cNvPr id="1566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648200"/>
                        <a:ext cx="26924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762000" y="57150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L’elasticità dell’offerta è positiva</a:t>
            </a:r>
          </a:p>
        </p:txBody>
      </p:sp>
    </p:spTree>
    <p:extLst>
      <p:ext uri="{BB962C8B-B14F-4D97-AF65-F5344CB8AC3E}">
        <p14:creationId xmlns:p14="http://schemas.microsoft.com/office/powerpoint/2010/main" val="375440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/>
      <p:bldP spid="15667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2B52-4CF3-4A9D-AFA0-DBCB2B731BFF}" type="slidenum">
              <a:rPr lang="it-IT" altLang="it-IT"/>
              <a:pPr/>
              <a:t>27</a:t>
            </a:fld>
            <a:endParaRPr lang="it-IT" altLang="it-IT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/>
              <a:t>La misura algebrica dell’elasticità dell’offerta</a:t>
            </a:r>
          </a:p>
        </p:txBody>
      </p:sp>
      <p:graphicFrame>
        <p:nvGraphicFramePr>
          <p:cNvPr id="166916" name="Object 4"/>
          <p:cNvGraphicFramePr>
            <a:graphicFrameLocks noChangeAspect="1"/>
          </p:cNvGraphicFramePr>
          <p:nvPr>
            <p:ph idx="1"/>
          </p:nvPr>
        </p:nvGraphicFramePr>
        <p:xfrm>
          <a:off x="3417888" y="2316163"/>
          <a:ext cx="1820862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876240" imgH="393480" progId="Equation.3">
                  <p:embed/>
                </p:oleObj>
              </mc:Choice>
              <mc:Fallback>
                <p:oleObj name="Equation" r:id="rId3" imgW="876240" imgH="393480" progId="Equation.3">
                  <p:embed/>
                  <p:pic>
                    <p:nvPicPr>
                      <p:cNvPr id="1669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7888" y="2316163"/>
                        <a:ext cx="1820862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838200" y="3717925"/>
            <a:ext cx="7208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/>
              <a:t>Anche in questo caso</a:t>
            </a:r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66919" name="Object 7"/>
          <p:cNvGraphicFramePr>
            <a:graphicFrameLocks noChangeAspect="1"/>
          </p:cNvGraphicFramePr>
          <p:nvPr/>
        </p:nvGraphicFramePr>
        <p:xfrm>
          <a:off x="3168650" y="4819650"/>
          <a:ext cx="2125663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5" imgW="1257300" imgH="419100" progId="Equation.3">
                  <p:embed/>
                </p:oleObj>
              </mc:Choice>
              <mc:Fallback>
                <p:oleObj name="Equation" r:id="rId5" imgW="1257300" imgH="419100" progId="Equation.3">
                  <p:embed/>
                  <p:pic>
                    <p:nvPicPr>
                      <p:cNvPr id="16691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650" y="4819650"/>
                        <a:ext cx="2125663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99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44C3-F687-467A-B010-5E553B0B6BB0}" type="slidenum">
              <a:rPr lang="it-IT" altLang="it-IT"/>
              <a:pPr/>
              <a:t>28</a:t>
            </a:fld>
            <a:endParaRPr lang="it-IT" altLang="it-IT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Elasticità=1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0541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altLang="it-IT" sz="2400" b="1"/>
              <a:t>Una curva di offerta rappresentata da una retta che passa per l’origine degli assi ha in tutti i suoi punti elasticità unitaria</a:t>
            </a:r>
            <a:r>
              <a:rPr lang="it-IT" altLang="it-IT" sz="2400"/>
              <a:t> </a:t>
            </a: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68964" name="Object 4"/>
          <p:cNvGraphicFramePr>
            <a:graphicFrameLocks noChangeAspect="1"/>
          </p:cNvGraphicFramePr>
          <p:nvPr/>
        </p:nvGraphicFramePr>
        <p:xfrm>
          <a:off x="868363" y="2990850"/>
          <a:ext cx="3886200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Immagine" r:id="rId3" imgW="4495800" imgH="2933700" progId="Word.Picture.8">
                  <p:embed/>
                </p:oleObj>
              </mc:Choice>
              <mc:Fallback>
                <p:oleObj name="Immagine" r:id="rId3" imgW="4495800" imgH="2933700" progId="Word.Picture.8">
                  <p:embed/>
                  <p:pic>
                    <p:nvPicPr>
                      <p:cNvPr id="1689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2990850"/>
                        <a:ext cx="3886200" cy="2552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4846638" y="2835275"/>
            <a:ext cx="3475037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Pendenza=</a:t>
            </a:r>
            <a:r>
              <a:rPr lang="it-IT" altLang="it-IT" b="1" i="1"/>
              <a:t>BC/0C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p/Q</a:t>
            </a:r>
            <a:r>
              <a:rPr lang="it-IT" altLang="it-IT"/>
              <a:t>= </a:t>
            </a:r>
            <a:r>
              <a:rPr lang="it-IT" altLang="it-IT" b="1" i="1"/>
              <a:t>BC/AB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e(B)=(BC/AB)(0C/BC)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= AB/0C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Ma AB=0C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e(o)=</a:t>
            </a:r>
            <a:r>
              <a:rPr lang="it-IT" altLang="it-IT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1447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8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8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8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8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 build="p"/>
      <p:bldP spid="16896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A696-F005-4C3B-9D51-635DADCF4DCA}" type="slidenum">
              <a:rPr lang="it-IT" altLang="it-IT"/>
              <a:pPr/>
              <a:t>29</a:t>
            </a:fld>
            <a:endParaRPr lang="it-IT" altLang="it-IT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Elasticità minore di 1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2163" y="1903413"/>
            <a:ext cx="7772400" cy="93186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sz="2800" b="1"/>
              <a:t>L’elasticità di una retta che interseca l’asse delle ascisse è minore di uno in ogni suo punto</a:t>
            </a:r>
            <a:r>
              <a:rPr lang="it-IT" altLang="it-IT" sz="2800"/>
              <a:t>. </a:t>
            </a:r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69988" name="Object 4"/>
          <p:cNvGraphicFramePr>
            <a:graphicFrameLocks noChangeAspect="1"/>
          </p:cNvGraphicFramePr>
          <p:nvPr/>
        </p:nvGraphicFramePr>
        <p:xfrm>
          <a:off x="641350" y="2884488"/>
          <a:ext cx="3886200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Immagine" r:id="rId3" imgW="4495800" imgH="2933700" progId="Word.Picture.8">
                  <p:embed/>
                </p:oleObj>
              </mc:Choice>
              <mc:Fallback>
                <p:oleObj name="Immagine" r:id="rId3" imgW="4495800" imgH="2933700" progId="Word.Picture.8">
                  <p:embed/>
                  <p:pic>
                    <p:nvPicPr>
                      <p:cNvPr id="1699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2884488"/>
                        <a:ext cx="3886200" cy="2552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4846638" y="2835275"/>
            <a:ext cx="3475037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Pendenza=</a:t>
            </a:r>
            <a:r>
              <a:rPr lang="it-IT" altLang="it-IT" b="1" i="1"/>
              <a:t>BC/DC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p/Q</a:t>
            </a:r>
            <a:r>
              <a:rPr lang="it-IT" altLang="it-IT"/>
              <a:t>= </a:t>
            </a:r>
            <a:r>
              <a:rPr lang="it-IT" altLang="it-IT" b="1" i="1"/>
              <a:t>BC/AB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e(B)=(BC/AB)(DC/BC)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= DC/AB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AB=0C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Ma DC&lt;AB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e(o)&lt;1</a:t>
            </a:r>
          </a:p>
        </p:txBody>
      </p:sp>
    </p:spTree>
    <p:extLst>
      <p:ext uri="{BB962C8B-B14F-4D97-AF65-F5344CB8AC3E}">
        <p14:creationId xmlns:p14="http://schemas.microsoft.com/office/powerpoint/2010/main" val="342508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9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9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9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9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9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9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9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9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9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9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9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9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99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99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9C693-7E91-4A9E-BE47-E8187DB6BEAD}" type="slidenum">
              <a:rPr lang="it-IT" altLang="it-IT"/>
              <a:pPr/>
              <a:t>3</a:t>
            </a:fld>
            <a:endParaRPr lang="it-IT" altLang="it-IT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Beni economici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800"/>
              <a:t>Scarsità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Beni succedanei e complementari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Burro e margarina – auto e benzina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Beni finali e beni intermedi o strumentali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Lo stesso bene può essere finale o strumentale (es. la farina)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Beni pubblici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Non rivalità (indivisibilità del beneficio)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Non escludibilità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Es. il faro, l’illuminazione, ma anche la televisione via etere.</a:t>
            </a:r>
          </a:p>
        </p:txBody>
      </p:sp>
    </p:spTree>
    <p:extLst>
      <p:ext uri="{BB962C8B-B14F-4D97-AF65-F5344CB8AC3E}">
        <p14:creationId xmlns:p14="http://schemas.microsoft.com/office/powerpoint/2010/main" val="249885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9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9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9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 bldLvl="3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1412-3546-40CF-8C45-521A0255957F}" type="slidenum">
              <a:rPr lang="it-IT" altLang="it-IT"/>
              <a:pPr/>
              <a:t>30</a:t>
            </a:fld>
            <a:endParaRPr lang="it-IT" altLang="it-IT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Elasticità maggiore di uno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8985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it-IT" altLang="it-IT" sz="2400" b="1"/>
              <a:t>L’elasticità di una curva di offerta rappresentata da una retta che interseca l’asse delle ordinate è sempre maggiore di uno</a:t>
            </a:r>
            <a:r>
              <a:rPr lang="it-IT" altLang="it-IT" sz="2400"/>
              <a:t> </a:t>
            </a: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/>
          </a:p>
        </p:txBody>
      </p:sp>
      <p:graphicFrame>
        <p:nvGraphicFramePr>
          <p:cNvPr id="171012" name="Object 4"/>
          <p:cNvGraphicFramePr>
            <a:graphicFrameLocks noChangeAspect="1"/>
          </p:cNvGraphicFramePr>
          <p:nvPr/>
        </p:nvGraphicFramePr>
        <p:xfrm>
          <a:off x="717550" y="3281363"/>
          <a:ext cx="3886200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Immagine" r:id="rId3" imgW="4495800" imgH="2933700" progId="Word.Picture.8">
                  <p:embed/>
                </p:oleObj>
              </mc:Choice>
              <mc:Fallback>
                <p:oleObj name="Immagine" r:id="rId3" imgW="4495800" imgH="2933700" progId="Word.Picture.8">
                  <p:embed/>
                  <p:pic>
                    <p:nvPicPr>
                      <p:cNvPr id="1710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3281363"/>
                        <a:ext cx="3886200" cy="2552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4999038" y="2727325"/>
            <a:ext cx="3475037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Pendenza=</a:t>
            </a:r>
            <a:r>
              <a:rPr lang="it-IT" altLang="it-IT" b="1" i="1"/>
              <a:t>BE/DE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p/Q</a:t>
            </a:r>
            <a:r>
              <a:rPr lang="it-IT" altLang="it-IT"/>
              <a:t>= </a:t>
            </a:r>
            <a:r>
              <a:rPr lang="it-IT" altLang="it-IT" b="1" i="1"/>
              <a:t>BC/AB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e(B)=(BC/AB)(DE/BE)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AB=DE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e(B)== BC/BE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Ma BC&gt;BE</a:t>
            </a:r>
          </a:p>
          <a:p>
            <a:pPr algn="l">
              <a:spcBef>
                <a:spcPct val="50000"/>
              </a:spcBef>
            </a:pPr>
            <a:r>
              <a:rPr lang="it-IT" altLang="it-IT" b="1" i="1"/>
              <a:t>e(o)&gt;</a:t>
            </a:r>
            <a:r>
              <a:rPr lang="it-IT" altLang="it-IT" b="1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1756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1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1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1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1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1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1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1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1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10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10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/>
      <p:bldP spid="1710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0226-8FFF-45C3-96B1-AB3749EF6FA4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Elasticità della domanda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Molto spesso siamo interessati a conoscere </a:t>
            </a:r>
            <a:r>
              <a:rPr lang="it-IT" altLang="it-IT" sz="2800" b="1"/>
              <a:t>la sensibilità</a:t>
            </a:r>
            <a:r>
              <a:rPr lang="it-IT" altLang="it-IT" sz="2800"/>
              <a:t> con cui</a:t>
            </a:r>
            <a:r>
              <a:rPr lang="it-IT" altLang="it-IT" sz="2800" b="1"/>
              <a:t> </a:t>
            </a:r>
            <a:r>
              <a:rPr lang="it-IT" altLang="it-IT" sz="2800"/>
              <a:t>le vendite crescono o diminuiscono in relazione a un cambiamento di prezzo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Diverse reazioni: </a:t>
            </a:r>
          </a:p>
          <a:p>
            <a:pPr lvl="2">
              <a:lnSpc>
                <a:spcPct val="90000"/>
              </a:lnSpc>
            </a:pPr>
            <a:r>
              <a:rPr lang="it-IT" altLang="it-IT" sz="2000"/>
              <a:t>un incremento del prezzo del 30% dei mandarini può far diminuire la domanda del 70%</a:t>
            </a:r>
          </a:p>
          <a:p>
            <a:pPr lvl="2">
              <a:lnSpc>
                <a:spcPct val="90000"/>
              </a:lnSpc>
            </a:pPr>
            <a:r>
              <a:rPr lang="it-IT" altLang="it-IT" sz="2000"/>
              <a:t>Un incremento del prezzo del 50% della benzina può far diminuire la domanda del 10%</a:t>
            </a:r>
          </a:p>
          <a:p>
            <a:pPr lvl="1">
              <a:lnSpc>
                <a:spcPct val="90000"/>
              </a:lnSpc>
            </a:pPr>
            <a:r>
              <a:rPr lang="it-IT" altLang="it-IT" sz="2400"/>
              <a:t>Nel primo caso si dice che la domanda è elastica, nel secondo caso che è rigida</a:t>
            </a:r>
          </a:p>
        </p:txBody>
      </p:sp>
    </p:spTree>
    <p:extLst>
      <p:ext uri="{BB962C8B-B14F-4D97-AF65-F5344CB8AC3E}">
        <p14:creationId xmlns:p14="http://schemas.microsoft.com/office/powerpoint/2010/main" val="43957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0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0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E99C8-C48B-4BEA-A65E-A82BFE42768A}" type="slidenum">
              <a:rPr lang="it-IT" altLang="it-IT"/>
              <a:pPr/>
              <a:t>5</a:t>
            </a:fld>
            <a:endParaRPr lang="it-IT" altLang="it-IT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Le cause dell’elasticità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/>
              <a:t>La domanda di un bene tende ad essere rigida (la quantità domandata diminuisce poco all’aumento del prezzo) quando ci sono pochi sostituiti: la benzina</a:t>
            </a:r>
          </a:p>
          <a:p>
            <a:r>
              <a:rPr lang="it-IT" altLang="it-IT" sz="2800"/>
              <a:t>La domanda tende ad essere elastica quando il bene ha molti sostituti: i mandarini</a:t>
            </a:r>
          </a:p>
          <a:p>
            <a:r>
              <a:rPr lang="it-IT" altLang="it-IT" sz="2800"/>
              <a:t>La domanda tende ad essere rigida se la spesa per quel bene rappresenta una piccola parte del reddito del consumatore (ad esempio il sale).</a:t>
            </a:r>
          </a:p>
        </p:txBody>
      </p:sp>
    </p:spTree>
    <p:extLst>
      <p:ext uri="{BB962C8B-B14F-4D97-AF65-F5344CB8AC3E}">
        <p14:creationId xmlns:p14="http://schemas.microsoft.com/office/powerpoint/2010/main" val="110975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B22C6-A738-4D85-BD30-CCBB44009976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Una definizione più formale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2895600"/>
          </a:xfrm>
        </p:spPr>
        <p:txBody>
          <a:bodyPr/>
          <a:lstStyle/>
          <a:p>
            <a:r>
              <a:rPr lang="it-IT" altLang="it-IT"/>
              <a:t>L’elasticità della domanda rispetto al prezzo è </a:t>
            </a:r>
            <a:r>
              <a:rPr lang="it-IT" altLang="it-IT" b="1"/>
              <a:t>il rapporto tra</a:t>
            </a:r>
            <a:r>
              <a:rPr lang="it-IT" altLang="it-IT"/>
              <a:t> </a:t>
            </a:r>
            <a:r>
              <a:rPr lang="it-IT" altLang="it-IT" b="1"/>
              <a:t>la variazione percentuale della quantità domandata e la variazione percentuale del prezzo.</a:t>
            </a:r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2388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A86E-4DF6-4D14-915C-C321008B4AAB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Domanda elastica e rigida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sz="2800"/>
              <a:t>La risposta della domanda può essere classificata in due grandi categorie:</a:t>
            </a:r>
          </a:p>
          <a:p>
            <a:pPr lvl="1"/>
            <a:r>
              <a:rPr lang="it-IT" altLang="it-IT" sz="2400"/>
              <a:t> </a:t>
            </a:r>
            <a:r>
              <a:rPr lang="it-IT" altLang="it-IT" sz="2400" b="1"/>
              <a:t>Elastica</a:t>
            </a:r>
            <a:r>
              <a:rPr lang="it-IT" altLang="it-IT" sz="2400"/>
              <a:t>: </a:t>
            </a:r>
          </a:p>
          <a:p>
            <a:pPr lvl="1"/>
            <a:r>
              <a:rPr lang="it-IT" altLang="it-IT" sz="2400"/>
              <a:t>Significa che la variazione percentuale della quantità è maggiore della variazione percentuale del prezzo</a:t>
            </a:r>
          </a:p>
          <a:p>
            <a:pPr lvl="1"/>
            <a:r>
              <a:rPr lang="it-IT" altLang="it-IT" sz="2400" b="1"/>
              <a:t>Rigida</a:t>
            </a:r>
            <a:r>
              <a:rPr lang="it-IT" altLang="it-IT" sz="2400"/>
              <a:t>: </a:t>
            </a:r>
          </a:p>
          <a:p>
            <a:pPr lvl="1"/>
            <a:r>
              <a:rPr lang="it-IT" altLang="it-IT" sz="2400"/>
              <a:t>Significa che la variazione percentuale della quantità è minore della variazione percentuale del prezzo.</a:t>
            </a:r>
          </a:p>
        </p:txBody>
      </p:sp>
    </p:spTree>
    <p:extLst>
      <p:ext uri="{BB962C8B-B14F-4D97-AF65-F5344CB8AC3E}">
        <p14:creationId xmlns:p14="http://schemas.microsoft.com/office/powerpoint/2010/main" val="269516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015D4-37FE-42BF-AAAE-EA457B7D2008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coefficiente di elasticità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2390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/>
              <a:t>Il coefficiente di elasticità è la misura numerica della risposta relativa della quantità al cambiamento del prezzo.</a:t>
            </a:r>
          </a:p>
          <a:p>
            <a:pPr>
              <a:lnSpc>
                <a:spcPct val="90000"/>
              </a:lnSpc>
            </a:pPr>
            <a:r>
              <a:rPr lang="it-IT" altLang="it-IT" sz="2800"/>
              <a:t>La formula generale per calcolare il coefficiente di elasticità è: </a:t>
            </a:r>
          </a:p>
        </p:txBody>
      </p:sp>
      <p:graphicFrame>
        <p:nvGraphicFramePr>
          <p:cNvPr id="144388" name="Object 4"/>
          <p:cNvGraphicFramePr>
            <a:graphicFrameLocks noChangeAspect="1"/>
          </p:cNvGraphicFramePr>
          <p:nvPr/>
        </p:nvGraphicFramePr>
        <p:xfrm>
          <a:off x="2897188" y="4038600"/>
          <a:ext cx="26654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901440" imgH="393480" progId="Equation.3">
                  <p:embed/>
                </p:oleObj>
              </mc:Choice>
              <mc:Fallback>
                <p:oleObj name="Equation" r:id="rId3" imgW="901440" imgH="393480" progId="Equation.3">
                  <p:embed/>
                  <p:pic>
                    <p:nvPicPr>
                      <p:cNvPr id="1443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4038600"/>
                        <a:ext cx="2665412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914400" y="5143500"/>
            <a:ext cx="7620000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altLang="it-IT"/>
              <a:t>L’elasticità della domanda rispetto al prezzo è in genere negativa, ma si omette per comodità il segno meno</a:t>
            </a:r>
          </a:p>
        </p:txBody>
      </p:sp>
    </p:spTree>
    <p:extLst>
      <p:ext uri="{BB962C8B-B14F-4D97-AF65-F5344CB8AC3E}">
        <p14:creationId xmlns:p14="http://schemas.microsoft.com/office/powerpoint/2010/main" val="173611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  <p:bldP spid="1443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2735E-3A54-473C-871D-533050C8D552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Le diverse elasticità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06575"/>
            <a:ext cx="7772400" cy="241935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altLang="it-IT" sz="2400"/>
              <a:t>L’elasticità della domanda rispetto al prezzo può essere divisa in cinque categorie</a:t>
            </a:r>
            <a:r>
              <a:rPr lang="it-IT" altLang="it-IT" sz="2800"/>
              <a:t>: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Perfettamente elastica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Relativamente elastica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Elasticità unitaria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Relativamente rigida</a:t>
            </a:r>
          </a:p>
          <a:p>
            <a:pPr lvl="1">
              <a:lnSpc>
                <a:spcPct val="90000"/>
              </a:lnSpc>
            </a:pPr>
            <a:r>
              <a:rPr lang="it-IT" altLang="it-IT" sz="2000"/>
              <a:t>Perfettamente rigida</a:t>
            </a:r>
          </a:p>
        </p:txBody>
      </p:sp>
      <p:graphicFrame>
        <p:nvGraphicFramePr>
          <p:cNvPr id="145437" name="Group 29"/>
          <p:cNvGraphicFramePr>
            <a:graphicFrameLocks noGrp="1"/>
          </p:cNvGraphicFramePr>
          <p:nvPr/>
        </p:nvGraphicFramePr>
        <p:xfrm>
          <a:off x="990600" y="4295775"/>
          <a:ext cx="7416800" cy="2377440"/>
        </p:xfrm>
        <a:graphic>
          <a:graphicData uri="http://schemas.openxmlformats.org/drawingml/2006/table">
            <a:tbl>
              <a:tblPr/>
              <a:tblGrid>
                <a:gridCol w="3708400">
                  <a:extLst>
                    <a:ext uri="{9D8B030D-6E8A-4147-A177-3AD203B41FA5}">
                      <a16:colId xmlns:a16="http://schemas.microsoft.com/office/drawing/2014/main" val="3724328766"/>
                    </a:ext>
                  </a:extLst>
                </a:gridCol>
                <a:gridCol w="3708400">
                  <a:extLst>
                    <a:ext uri="{9D8B030D-6E8A-4147-A177-3AD203B41FA5}">
                      <a16:colId xmlns:a16="http://schemas.microsoft.com/office/drawing/2014/main" val="4232114507"/>
                    </a:ext>
                  </a:extLst>
                </a:gridCol>
              </a:tblGrid>
              <a:tr h="2174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Categorie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Valore dell’elasticità 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e</a:t>
                      </a: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2122473"/>
                  </a:ext>
                </a:extLst>
              </a:tr>
              <a:tr h="3508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</a:rPr>
                        <a:t>Perfettamente elastica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e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ymbol" panose="05050102010706020507" pitchFamily="18" charset="2"/>
                        </a:rPr>
                        <a:t> = 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Symbol" panose="05050102010706020507" pitchFamily="18" charset="2"/>
                          <a:sym typeface="Symbol" panose="05050102010706020507" pitchFamily="18" charset="2"/>
                        </a:rPr>
                        <a:t></a:t>
                      </a: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4710233"/>
                  </a:ext>
                </a:extLst>
              </a:tr>
              <a:tr h="3508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</a:rPr>
                        <a:t>Relativamente elastica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1&lt;</a:t>
                      </a:r>
                      <a:r>
                        <a:rPr kumimoji="0" lang="it-IT" altLang="it-IT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e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&lt;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  <a:sym typeface="Symbol" panose="05050102010706020507" pitchFamily="18" charset="2"/>
                        </a:rPr>
                        <a:t></a:t>
                      </a:r>
                      <a:endParaRPr kumimoji="0" lang="it-IT" altLang="it-IT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2926469"/>
                  </a:ext>
                </a:extLst>
              </a:tr>
              <a:tr h="34925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</a:rPr>
                        <a:t>Elasticità unitaria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e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 =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5922065"/>
                  </a:ext>
                </a:extLst>
              </a:tr>
              <a:tr h="3508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</a:rPr>
                        <a:t>Relativamente rigida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0&lt;</a:t>
                      </a:r>
                      <a:r>
                        <a:rPr kumimoji="0" lang="it-IT" altLang="it-IT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e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3896615"/>
                  </a:ext>
                </a:extLst>
              </a:tr>
              <a:tr h="3508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</a:rPr>
                        <a:t>Perfettamente rigida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e </a:t>
                      </a:r>
                      <a:r>
                        <a:rPr kumimoji="0" lang="it-IT" alt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anose="02020603050405020304" pitchFamily="18" charset="0"/>
                        </a:rPr>
                        <a:t>=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2638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42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5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5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bldLvl="3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1" id="{FA56ABB7-5D95-44E3-B2E9-0D8680879744}" vid="{1C909BAD-7D3A-46A3-B195-CC3BB4E8B6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13" ma:contentTypeDescription="Creare un nuovo documento." ma:contentTypeScope="" ma:versionID="a2fae167dc6776dc55a688a465445a1d">
  <xsd:schema xmlns:xsd="http://www.w3.org/2001/XMLSchema" xmlns:xs="http://www.w3.org/2001/XMLSchema" xmlns:p="http://schemas.microsoft.com/office/2006/metadata/properties" xmlns:ns3="01510a4c-67e1-410d-b310-984d6c9b1061" xmlns:ns4="83daf61e-777c-49d6-807d-ede0f7c0ba28" targetNamespace="http://schemas.microsoft.com/office/2006/metadata/properties" ma:root="true" ma:fieldsID="9919d90d80285b2a228ea8ed81560274" ns3:_="" ns4:_="">
    <xsd:import namespace="01510a4c-67e1-410d-b310-984d6c9b1061"/>
    <xsd:import namespace="83daf61e-777c-49d6-807d-ede0f7c0ba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daf61e-777c-49d6-807d-ede0f7c0ba2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DA0A69-4C01-416C-9EFA-D60259C5FC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83daf61e-777c-49d6-807d-ede0f7c0ba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50AD2C-BA36-47A9-9A90-7927D767F5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ECED7A-008D-4421-A18B-8FBA4734C3AA}">
  <ds:schemaRefs>
    <ds:schemaRef ds:uri="http://purl.org/dc/terms/"/>
    <ds:schemaRef ds:uri="01510a4c-67e1-410d-b310-984d6c9b1061"/>
    <ds:schemaRef ds:uri="http://purl.org/dc/dcmitype/"/>
    <ds:schemaRef ds:uri="http://purl.org/dc/elements/1.1/"/>
    <ds:schemaRef ds:uri="83daf61e-777c-49d6-807d-ede0f7c0ba28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20</TotalTime>
  <Words>1204</Words>
  <Application>Microsoft Office PowerPoint</Application>
  <PresentationFormat>Presentazione su schermo (4:3)</PresentationFormat>
  <Paragraphs>193</Paragraphs>
  <Slides>30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30</vt:i4>
      </vt:variant>
    </vt:vector>
  </HeadingPairs>
  <TitlesOfParts>
    <vt:vector size="39" baseType="lpstr">
      <vt:lpstr>Arial</vt:lpstr>
      <vt:lpstr>Arial Italic</vt:lpstr>
      <vt:lpstr>Calibri</vt:lpstr>
      <vt:lpstr>Symbol</vt:lpstr>
      <vt:lpstr>Times New Roman</vt:lpstr>
      <vt:lpstr>Slide_DirezioneAmministrativa_UNIMC</vt:lpstr>
      <vt:lpstr>Microsoft Equation 3.0</vt:lpstr>
      <vt:lpstr>Grafico di Microsoft Graph</vt:lpstr>
      <vt:lpstr>Immagine di Microsoft Word</vt:lpstr>
      <vt:lpstr>Presentazione standard di PowerPoint</vt:lpstr>
      <vt:lpstr>Elasticità e beni</vt:lpstr>
      <vt:lpstr>Beni economici</vt:lpstr>
      <vt:lpstr>Elasticità della domanda</vt:lpstr>
      <vt:lpstr>Le cause dell’elasticità</vt:lpstr>
      <vt:lpstr>Una definizione più formale</vt:lpstr>
      <vt:lpstr>Domanda elastica e rigida</vt:lpstr>
      <vt:lpstr>Il coefficiente di elasticità</vt:lpstr>
      <vt:lpstr>Le diverse elasticità</vt:lpstr>
      <vt:lpstr>Domanda perfettamente elastica</vt:lpstr>
      <vt:lpstr>Domanda relativamente elastica</vt:lpstr>
      <vt:lpstr>Domanda perfettamente rigida</vt:lpstr>
      <vt:lpstr>Domanda relativamente rigida</vt:lpstr>
      <vt:lpstr>Elasticità unitaria</vt:lpstr>
      <vt:lpstr>La curva di domanda e l’elasticità</vt:lpstr>
      <vt:lpstr>La pendenza e l’elasticità</vt:lpstr>
      <vt:lpstr>La curva di domanda e l’elasticità</vt:lpstr>
      <vt:lpstr>L’elasticità e il ricavo totale</vt:lpstr>
      <vt:lpstr>Misura algebrica dell’elasticità della domanda</vt:lpstr>
      <vt:lpstr>ESEMPIO</vt:lpstr>
      <vt:lpstr>Misurazione geometrica dell’elasticità della domanda</vt:lpstr>
      <vt:lpstr>Esempio</vt:lpstr>
      <vt:lpstr>Un altro metodo geometrico</vt:lpstr>
      <vt:lpstr>Elasticità lungo la curva di domanda</vt:lpstr>
      <vt:lpstr>L’elasticità dell’offerta</vt:lpstr>
      <vt:lpstr>Il coefficiente di elasticità</vt:lpstr>
      <vt:lpstr>La misura algebrica dell’elasticità dell’offerta</vt:lpstr>
      <vt:lpstr>Elasticità=1</vt:lpstr>
      <vt:lpstr>Elasticità minore di 1</vt:lpstr>
      <vt:lpstr>Elasticità maggiore di uno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stefano.perri@unimc.it</dc:creator>
  <cp:lastModifiedBy>stefano.perri@unimc.it</cp:lastModifiedBy>
  <cp:revision>3</cp:revision>
  <dcterms:created xsi:type="dcterms:W3CDTF">2023-03-16T11:23:22Z</dcterms:created>
  <dcterms:modified xsi:type="dcterms:W3CDTF">2023-03-16T11:43:35Z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