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8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3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18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16/02/2023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553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16/02/2023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48740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4C02-ED10-4661-9654-06807E0C83A1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137F9FBE-8383-4C9E-A46E-EC5A9DAF10C9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136DB401-3B4C-4C7A-87EF-8D91F672694A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2C33A8A-5600-44D6-97A0-F4C1EFEDB792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35B7-C7B0-480B-86B3-3149B7F14375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B8F79FA8-9E7F-4D2B-94F6-BF0D73C16486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7918AD-F80E-47D5-9CE3-0359B38EE92E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05A1BC8-1F26-42CB-AF0F-B7D9C197657C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1645D64-7CAE-4382-A27A-B11BCB788F94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FFFEF3D-8A0D-4667-A8D0-A044074115FE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24BC57F-ACB1-4FF2-B100-FA79C543D2DF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2EC22-3EF3-427C-BC32-0CA0E0D615C3}" type="datetime1">
              <a:rPr lang="it-IT" smtClean="0"/>
              <a:t>16/02/2023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1675" y="2198688"/>
            <a:ext cx="7816850" cy="13319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CHE COSA </a:t>
            </a:r>
            <a:r>
              <a:rPr lang="it-IT" smtClean="0">
                <a:cs typeface="Times New Roman" pitchFamily="18" charset="0"/>
              </a:rPr>
              <a:t>È L’ECONOMIA POLITICA?</a:t>
            </a:r>
            <a:endParaRPr lang="it-IT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Introduzione al corso</a:t>
            </a:r>
          </a:p>
        </p:txBody>
      </p:sp>
    </p:spTree>
    <p:extLst>
      <p:ext uri="{BB962C8B-B14F-4D97-AF65-F5344CB8AC3E}">
        <p14:creationId xmlns:p14="http://schemas.microsoft.com/office/powerpoint/2010/main" val="122157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Transizione</a:t>
            </a:r>
          </a:p>
        </p:txBody>
      </p:sp>
      <p:sp>
        <p:nvSpPr>
          <p:cNvPr id="11267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92411ED-5E71-4FF9-86A1-447D4CCC991D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 smtClean="0"/>
          </a:p>
        </p:txBody>
      </p:sp>
      <p:pic>
        <p:nvPicPr>
          <p:cNvPr id="11268" name="Picture 2" descr="C:\Documents and Settings\Administrator\Documenti\CD\TESTI ECONOMIA\marconi\lezioni\01-Introduzione\Mappe\transizion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1830388"/>
            <a:ext cx="7027863" cy="44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18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D74A298-0728-452D-BB85-12194DDDFCED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 smtClean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59204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 Mercati e il Sistema di Mercato – Le merci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609600" y="2133600"/>
            <a:ext cx="8229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/>
              <a:t>Le merci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 sz="2800"/>
              <a:t> beni e servizi prodotti per essere venduti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762000" y="2895600"/>
            <a:ext cx="784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Economia di mercato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 sz="2800"/>
              <a:t>  la maggior parte di beni e servizi è diventata merce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762000" y="4184708"/>
            <a:ext cx="8077200" cy="190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storia precedente: i mercati sono alla periferia della attività </a:t>
            </a:r>
            <a:r>
              <a:rPr lang="it-IT" altLang="it-IT" dirty="0" smtClean="0"/>
              <a:t>economica</a:t>
            </a:r>
          </a:p>
          <a:p>
            <a:pPr lvl="1" eaLnBrk="1" hangingPunct="1"/>
            <a:r>
              <a:rPr lang="it-IT" altLang="it-IT" dirty="0" smtClean="0"/>
              <a:t>Prevalgono piccole unità che producono per se stesse.</a:t>
            </a:r>
            <a:endParaRPr lang="it-IT" alt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402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utoUpdateAnimBg="0"/>
      <p:bldP spid="81925" grpId="0" autoUpdateAnimBg="0"/>
      <p:bldP spid="81926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3B785D1-0A77-40BE-97AE-8ECE0FB2C9E4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 smtClean="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5861"/>
            <a:ext cx="7696200" cy="1981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 Mercati e il Sistema di Mercato  I Fattori di produzione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838200" y="26670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I beni e servizi richiedono per essere prodotti:</a:t>
            </a:r>
            <a:endParaRPr lang="it-IT" altLang="it-IT" sz="2400"/>
          </a:p>
        </p:txBody>
      </p:sp>
      <p:sp>
        <p:nvSpPr>
          <p:cNvPr id="82948" name="WordArt 4" descr="Carta"/>
          <p:cNvSpPr>
            <a:spLocks noChangeArrowheads="1" noChangeShapeType="1" noTextEdit="1"/>
          </p:cNvSpPr>
          <p:nvPr/>
        </p:nvSpPr>
        <p:spPr bwMode="auto">
          <a:xfrm>
            <a:off x="762000" y="3581400"/>
            <a:ext cx="1981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/>
                <a:cs typeface="Times New Roman"/>
              </a:rPr>
              <a:t>Il lavoro</a:t>
            </a:r>
          </a:p>
        </p:txBody>
      </p:sp>
      <p:sp>
        <p:nvSpPr>
          <p:cNvPr id="82949" name="WordArt 5" descr="Carta"/>
          <p:cNvSpPr>
            <a:spLocks noChangeArrowheads="1" noChangeShapeType="1" noTextEdit="1"/>
          </p:cNvSpPr>
          <p:nvPr/>
        </p:nvSpPr>
        <p:spPr bwMode="auto">
          <a:xfrm>
            <a:off x="3581400" y="3657600"/>
            <a:ext cx="1600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/>
                <a:cs typeface="Times New Roman"/>
              </a:rPr>
              <a:t>La terra</a:t>
            </a:r>
          </a:p>
        </p:txBody>
      </p:sp>
      <p:sp>
        <p:nvSpPr>
          <p:cNvPr id="82950" name="WordArt 6" descr="Carta"/>
          <p:cNvSpPr>
            <a:spLocks noChangeArrowheads="1" noChangeShapeType="1" noTextEdit="1"/>
          </p:cNvSpPr>
          <p:nvPr/>
        </p:nvSpPr>
        <p:spPr bwMode="auto">
          <a:xfrm>
            <a:off x="6096000" y="3581400"/>
            <a:ext cx="2133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/>
                <a:cs typeface="Times New Roman"/>
              </a:rPr>
              <a:t>Il capitale</a:t>
            </a: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609600" y="426720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/>
              <a:t>La terra e il lavoro non sono prodotti</a:t>
            </a: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685800" y="4747761"/>
            <a:ext cx="784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Capitalismo</a:t>
            </a:r>
            <a:r>
              <a:rPr lang="it-IT" altLang="it-IT" sz="2800" dirty="0">
                <a:sym typeface="Symbol" pitchFamily="18" charset="2"/>
              </a:rPr>
              <a:t></a:t>
            </a:r>
            <a:r>
              <a:rPr lang="it-IT" altLang="it-IT" sz="2800" dirty="0"/>
              <a:t> Terra, Lavoro e Capitale divengono merci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Il loro uso è diretto dalle forze del mercato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214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autoUpdateAnimBg="0"/>
      <p:bldP spid="82948" grpId="0" animBg="1"/>
      <p:bldP spid="82949" grpId="0" animBg="1"/>
      <p:bldP spid="82950" grpId="0" animBg="1"/>
      <p:bldP spid="82951" grpId="0" autoUpdateAnimBg="0"/>
      <p:bldP spid="82952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A2B41FE-EA11-49FE-96D8-40FD45F289D4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 smtClean="0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Tre Passi verso il Capitalismo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990600" y="2133600"/>
            <a:ext cx="762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I beni e servizi = merci</a:t>
            </a:r>
            <a:endParaRPr lang="it-IT" altLang="it-IT" sz="2400"/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990600" y="2819400"/>
            <a:ext cx="784860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I </a:t>
            </a:r>
            <a:r>
              <a:rPr lang="it-IT" altLang="it-IT" sz="2800" b="1" dirty="0"/>
              <a:t>prezzi</a:t>
            </a:r>
            <a:r>
              <a:rPr lang="it-IT" altLang="it-IT" sz="2800" dirty="0"/>
              <a:t> dirigono la 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 spostano il lavoro da un impiego all’altro e decidono l’uso della terra</a:t>
            </a:r>
            <a:endParaRPr lang="it-IT" altLang="it-IT" sz="2400" dirty="0"/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990600" y="4343400"/>
            <a:ext cx="731520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dal mercante al capitalista:</a:t>
            </a:r>
          </a:p>
          <a:p>
            <a:pPr eaLnBrk="1" hangingPunct="1"/>
            <a:r>
              <a:rPr lang="it-IT" altLang="it-IT" sz="2800" dirty="0"/>
              <a:t> dal profitto dallo </a:t>
            </a:r>
            <a:r>
              <a:rPr lang="it-IT" altLang="it-IT" sz="2800" b="1" dirty="0"/>
              <a:t>scambio</a:t>
            </a:r>
            <a:r>
              <a:rPr lang="it-IT" altLang="it-IT" sz="2800" dirty="0"/>
              <a:t> al profitto dalla </a:t>
            </a:r>
            <a:r>
              <a:rPr lang="it-IT" altLang="it-IT" sz="2800" b="1" dirty="0"/>
              <a:t>produzione</a:t>
            </a:r>
            <a:endParaRPr lang="it-IT" altLang="it-IT" sz="2400" b="1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224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utoUpdateAnimBg="0"/>
      <p:bldP spid="84996" grpId="0" autoUpdateAnimBg="0"/>
      <p:bldP spid="8499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7D7CE05-206F-40AF-BEE4-88B8EDB84F00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400" smtClean="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48749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Le caratteristiche del capitalismo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81756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/>
              <a:t>Profitto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/>
              <a:t> cosa e come produrre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62000" y="2971800"/>
            <a:ext cx="817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La produzione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 sz="2800"/>
              <a:t> redditi (salari, rendite e profitti).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762000" y="3810000"/>
            <a:ext cx="8018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redditi spesi per acquistare beni e servizi</a:t>
            </a:r>
            <a:endParaRPr lang="it-IT" altLang="it-IT" sz="2400"/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914400" y="4648200"/>
            <a:ext cx="78486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dalla spesa dei </a:t>
            </a:r>
            <a:r>
              <a:rPr lang="it-IT" altLang="it-IT" sz="2800" dirty="0" smtClean="0"/>
              <a:t>redditi: condizioni per la </a:t>
            </a:r>
            <a:r>
              <a:rPr lang="it-IT" altLang="it-IT" sz="2800" dirty="0"/>
              <a:t>nuova produzione</a:t>
            </a:r>
            <a:endParaRPr lang="it-IT" altLang="it-IT" sz="2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444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autoUpdateAnimBg="0"/>
      <p:bldP spid="86020" grpId="0" autoUpdateAnimBg="0"/>
      <p:bldP spid="86021" grpId="0" autoUpdateAnimBg="0"/>
      <p:bldP spid="8602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circuito economico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072514"/>
            <a:ext cx="8229600" cy="1053649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Le imprese decidono la produzione e pagano i redditi (salari, profitti e redditi) alle famiglie. Le famiglie spendono i loro redditi che ripagano le imprese dei loro costi </a:t>
            </a:r>
            <a:r>
              <a:rPr lang="it-IT" smtClean="0"/>
              <a:t>di produzione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6" name="Rettangolo arrotondato 5"/>
          <p:cNvSpPr/>
          <p:nvPr/>
        </p:nvSpPr>
        <p:spPr>
          <a:xfrm>
            <a:off x="3636344" y="1578543"/>
            <a:ext cx="1482291" cy="394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Imprese</a:t>
            </a:r>
            <a:endParaRPr lang="it-IT" dirty="0"/>
          </a:p>
        </p:txBody>
      </p:sp>
      <p:cxnSp>
        <p:nvCxnSpPr>
          <p:cNvPr id="8" name="Connettore 2 7"/>
          <p:cNvCxnSpPr>
            <a:stCxn id="6" idx="2"/>
            <a:endCxn id="10" idx="0"/>
          </p:cNvCxnSpPr>
          <p:nvPr/>
        </p:nvCxnSpPr>
        <p:spPr>
          <a:xfrm>
            <a:off x="4377490" y="1973179"/>
            <a:ext cx="0" cy="346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arrotondato 9"/>
          <p:cNvSpPr/>
          <p:nvPr/>
        </p:nvSpPr>
        <p:spPr>
          <a:xfrm>
            <a:off x="3124200" y="2319688"/>
            <a:ext cx="2506579" cy="6930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PRODUZIONE</a:t>
            </a:r>
            <a:endParaRPr lang="it-IT" dirty="0"/>
          </a:p>
        </p:txBody>
      </p:sp>
      <p:cxnSp>
        <p:nvCxnSpPr>
          <p:cNvPr id="12" name="Connettore diritto 11"/>
          <p:cNvCxnSpPr>
            <a:stCxn id="10" idx="3"/>
          </p:cNvCxnSpPr>
          <p:nvPr/>
        </p:nvCxnSpPr>
        <p:spPr>
          <a:xfrm>
            <a:off x="5630779" y="2666198"/>
            <a:ext cx="1020111" cy="53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/>
          <p:cNvCxnSpPr/>
          <p:nvPr/>
        </p:nvCxnSpPr>
        <p:spPr>
          <a:xfrm>
            <a:off x="6650890" y="2671507"/>
            <a:ext cx="0" cy="17657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endCxn id="19" idx="3"/>
          </p:cNvCxnSpPr>
          <p:nvPr/>
        </p:nvCxnSpPr>
        <p:spPr>
          <a:xfrm flipH="1">
            <a:off x="5118635" y="4437246"/>
            <a:ext cx="15458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arrotondato 16"/>
          <p:cNvSpPr/>
          <p:nvPr/>
        </p:nvSpPr>
        <p:spPr>
          <a:xfrm>
            <a:off x="3124200" y="3242894"/>
            <a:ext cx="2506579" cy="6930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CONSUMO E RISPARMIO</a:t>
            </a:r>
            <a:endParaRPr lang="it-IT" dirty="0"/>
          </a:p>
        </p:txBody>
      </p:sp>
      <p:sp>
        <p:nvSpPr>
          <p:cNvPr id="19" name="Rettangolo arrotondato 18"/>
          <p:cNvSpPr/>
          <p:nvPr/>
        </p:nvSpPr>
        <p:spPr>
          <a:xfrm>
            <a:off x="3636344" y="4239928"/>
            <a:ext cx="1482291" cy="394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Famiglie</a:t>
            </a:r>
            <a:endParaRPr lang="it-IT" dirty="0"/>
          </a:p>
        </p:txBody>
      </p:sp>
      <p:sp>
        <p:nvSpPr>
          <p:cNvPr id="21" name="Rettangolo arrotondato 20"/>
          <p:cNvSpPr/>
          <p:nvPr/>
        </p:nvSpPr>
        <p:spPr>
          <a:xfrm>
            <a:off x="5957028" y="3332995"/>
            <a:ext cx="1414998" cy="4427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Redditi</a:t>
            </a:r>
            <a:endParaRPr lang="it-IT" dirty="0"/>
          </a:p>
        </p:txBody>
      </p:sp>
      <p:cxnSp>
        <p:nvCxnSpPr>
          <p:cNvPr id="23" name="Connettore 2 22"/>
          <p:cNvCxnSpPr/>
          <p:nvPr/>
        </p:nvCxnSpPr>
        <p:spPr>
          <a:xfrm flipV="1">
            <a:off x="4320741" y="3935913"/>
            <a:ext cx="0" cy="304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/>
          <p:cNvCxnSpPr>
            <a:stCxn id="17" idx="1"/>
          </p:cNvCxnSpPr>
          <p:nvPr/>
        </p:nvCxnSpPr>
        <p:spPr>
          <a:xfrm flipH="1" flipV="1">
            <a:off x="2021305" y="3580598"/>
            <a:ext cx="1102895" cy="8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/>
          <p:cNvCxnSpPr/>
          <p:nvPr/>
        </p:nvCxnSpPr>
        <p:spPr>
          <a:xfrm flipV="1">
            <a:off x="2021305" y="1775861"/>
            <a:ext cx="0" cy="18135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/>
          <p:nvPr/>
        </p:nvCxnSpPr>
        <p:spPr>
          <a:xfrm>
            <a:off x="2021305" y="1775861"/>
            <a:ext cx="161503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ttangolo arrotondato 34"/>
          <p:cNvSpPr/>
          <p:nvPr/>
        </p:nvSpPr>
        <p:spPr>
          <a:xfrm>
            <a:off x="1244357" y="2951459"/>
            <a:ext cx="1540042" cy="3815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Spesa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7386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3783C8-81A0-4E91-9353-82886744EABB}" type="slidenum">
              <a:rPr lang="it-IT" altLang="it-IT" sz="1400" smtClean="0"/>
              <a:pPr eaLnBrk="1" hangingPunct="1"/>
              <a:t>16</a:t>
            </a:fld>
            <a:endParaRPr lang="it-IT" altLang="it-IT" sz="1400" smtClean="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09613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Lo Scambio Merci Contro Danaro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838200" y="1905000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2800"/>
              <a:t>Circolazione non capitalistica:</a:t>
            </a:r>
            <a:endParaRPr lang="it-IT" altLang="it-IT"/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38200" y="24384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2800" dirty="0"/>
              <a:t>Artigiano: </a:t>
            </a:r>
            <a:r>
              <a:rPr lang="it-IT" altLang="it-IT" sz="2800" dirty="0" smtClean="0"/>
              <a:t>es. idraulico</a:t>
            </a:r>
            <a:endParaRPr lang="it-IT" altLang="it-IT" sz="2000" dirty="0"/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/>
              <a:t>Vende la </a:t>
            </a:r>
            <a:r>
              <a:rPr lang="it-IT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t-IT" sz="2800"/>
              <a:t>erce “servizi idraulici”</a:t>
            </a:r>
            <a:endParaRPr lang="it-IT"/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1066800" y="3429000"/>
            <a:ext cx="73152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l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it-IT" altLang="it-IT" sz="2800"/>
              <a:t>Acquista con la moneta ricavata (</a:t>
            </a:r>
            <a:r>
              <a:rPr lang="it-IT" altLang="it-IT" sz="2800" b="1">
                <a:solidFill>
                  <a:srgbClr val="CC3300"/>
                </a:solidFill>
              </a:rPr>
              <a:t>D</a:t>
            </a:r>
            <a:r>
              <a:rPr lang="it-IT" altLang="it-IT" sz="2800"/>
              <a:t>enaro) i beni (</a:t>
            </a:r>
            <a:r>
              <a:rPr lang="it-IT" altLang="it-IT" sz="2800" b="1">
                <a:solidFill>
                  <a:srgbClr val="CC3300"/>
                </a:solidFill>
              </a:rPr>
              <a:t>M’</a:t>
            </a:r>
            <a:r>
              <a:rPr lang="it-IT" altLang="it-IT" sz="2800"/>
              <a:t>erci) che consuma</a:t>
            </a:r>
            <a:endParaRPr lang="it-IT" altLang="it-IT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371600" y="4572000"/>
            <a:ext cx="6019800" cy="609600"/>
            <a:chOff x="864" y="2784"/>
            <a:chExt cx="3792" cy="384"/>
          </a:xfrm>
        </p:grpSpPr>
        <p:sp>
          <p:nvSpPr>
            <p:cNvPr id="87047" name="AutoShape 7"/>
            <p:cNvSpPr>
              <a:spLocks noChangeArrowheads="1"/>
            </p:cNvSpPr>
            <p:nvPr/>
          </p:nvSpPr>
          <p:spPr bwMode="auto">
            <a:xfrm>
              <a:off x="864" y="27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  <p:sp>
          <p:nvSpPr>
            <p:cNvPr id="28683" name="AutoShape 8"/>
            <p:cNvSpPr>
              <a:spLocks noChangeArrowheads="1"/>
            </p:cNvSpPr>
            <p:nvPr/>
          </p:nvSpPr>
          <p:spPr bwMode="auto">
            <a:xfrm>
              <a:off x="1776" y="285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2304" y="27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</a:p>
          </p:txBody>
        </p:sp>
        <p:sp>
          <p:nvSpPr>
            <p:cNvPr id="28685" name="AutoShape 10"/>
            <p:cNvSpPr>
              <a:spLocks noChangeArrowheads="1"/>
            </p:cNvSpPr>
            <p:nvPr/>
          </p:nvSpPr>
          <p:spPr bwMode="auto">
            <a:xfrm>
              <a:off x="3216" y="285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7051" name="AutoShape 11"/>
            <p:cNvSpPr>
              <a:spLocks noChangeArrowheads="1"/>
            </p:cNvSpPr>
            <p:nvPr/>
          </p:nvSpPr>
          <p:spPr bwMode="auto">
            <a:xfrm>
              <a:off x="3744" y="27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M’</a:t>
              </a:r>
            </a:p>
          </p:txBody>
        </p:sp>
      </p:grpSp>
      <p:sp>
        <p:nvSpPr>
          <p:cNvPr id="87052" name="Text Box 12"/>
          <p:cNvSpPr txBox="1">
            <a:spLocks noChangeArrowheads="1"/>
          </p:cNvSpPr>
          <p:nvPr/>
        </p:nvSpPr>
        <p:spPr bwMode="auto">
          <a:xfrm>
            <a:off x="1104900" y="5334699"/>
            <a:ext cx="7315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M’:</a:t>
            </a:r>
            <a:r>
              <a:rPr lang="it-IT" sz="2800" b="1" dirty="0">
                <a:sym typeface="Symbol" pitchFamily="18" charset="2"/>
              </a:rPr>
              <a:t> </a:t>
            </a:r>
            <a:r>
              <a:rPr lang="it-IT" sz="2800" dirty="0">
                <a:sym typeface="Symbol" pitchFamily="18" charset="2"/>
              </a:rPr>
              <a:t>diversa come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qualità</a:t>
            </a:r>
            <a:r>
              <a:rPr lang="it-IT" sz="2800" dirty="0">
                <a:sym typeface="Symbol" pitchFamily="18" charset="2"/>
              </a:rPr>
              <a:t>, ma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stesso valore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monetario</a:t>
            </a:r>
            <a:r>
              <a:rPr lang="it-IT" sz="2800" dirty="0" smtClean="0">
                <a:sym typeface="Symbol" pitchFamily="18" charset="2"/>
              </a:rPr>
              <a:t> della </a:t>
            </a:r>
            <a:r>
              <a:rPr lang="it-IT" sz="2800" dirty="0">
                <a:sym typeface="Symbol" pitchFamily="18" charset="2"/>
              </a:rPr>
              <a:t>prima </a:t>
            </a: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M</a:t>
            </a:r>
            <a:endParaRPr lang="it-IT" sz="2800" dirty="0">
              <a:sym typeface="Symbol" pitchFamily="18" charset="2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742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autoUpdateAnimBg="0"/>
      <p:bldP spid="87044" grpId="0" autoUpdateAnimBg="0"/>
      <p:bldP spid="87045" grpId="0" autoUpdateAnimBg="0"/>
      <p:bldP spid="87046" grpId="0" autoUpdateAnimBg="0"/>
      <p:bldP spid="8705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3771B8-E9FB-485B-B3A1-4A622CE2EFEF}" type="slidenum">
              <a:rPr lang="it-IT" altLang="it-IT" sz="1400" smtClean="0"/>
              <a:pPr eaLnBrk="1" hangingPunct="1"/>
              <a:t>17</a:t>
            </a:fld>
            <a:endParaRPr lang="it-IT" altLang="it-IT" sz="1400" smtClean="0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Capitalista e i Profitti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812800" y="1828800"/>
            <a:ext cx="833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altLang="it-IT" sz="2800"/>
              <a:t>Il capitalista agisce diversamente</a:t>
            </a:r>
            <a:endParaRPr lang="it-IT" altLang="it-IT"/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685800" y="2366423"/>
            <a:ext cx="82518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it-IT" sz="2000" dirty="0"/>
              <a:t>enaro </a:t>
            </a:r>
            <a:r>
              <a:rPr lang="it-IT" sz="3200" dirty="0">
                <a:sym typeface="Symbol" pitchFamily="18" charset="2"/>
              </a:rPr>
              <a:t></a:t>
            </a:r>
            <a:r>
              <a:rPr lang="it-IT" sz="2000" dirty="0"/>
              <a:t> mezzi di produzione (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t-IT" sz="2000" dirty="0"/>
              <a:t>erci) </a:t>
            </a:r>
            <a:r>
              <a:rPr lang="it-IT" sz="3200" dirty="0">
                <a:sym typeface="Symbol" pitchFamily="18" charset="2"/>
              </a:rPr>
              <a:t></a:t>
            </a:r>
            <a:r>
              <a:rPr lang="it-IT" sz="2000" dirty="0"/>
              <a:t> produzione di altre merci </a:t>
            </a:r>
            <a:r>
              <a:rPr lang="it-IT" sz="3200" dirty="0">
                <a:sym typeface="Symbol" pitchFamily="18" charset="2"/>
              </a:rPr>
              <a:t></a:t>
            </a:r>
            <a:r>
              <a:rPr lang="it-IT" sz="2000" dirty="0"/>
              <a:t> vendita (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it-IT" sz="2000" dirty="0"/>
              <a:t>enaro)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447800" y="3657600"/>
            <a:ext cx="6019800" cy="609600"/>
            <a:chOff x="912" y="2304"/>
            <a:chExt cx="3792" cy="384"/>
          </a:xfrm>
        </p:grpSpPr>
        <p:sp>
          <p:nvSpPr>
            <p:cNvPr id="88069" name="AutoShape 5"/>
            <p:cNvSpPr>
              <a:spLocks noChangeArrowheads="1"/>
            </p:cNvSpPr>
            <p:nvPr/>
          </p:nvSpPr>
          <p:spPr bwMode="auto">
            <a:xfrm>
              <a:off x="912" y="230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</a:p>
          </p:txBody>
        </p:sp>
        <p:sp>
          <p:nvSpPr>
            <p:cNvPr id="29707" name="AutoShape 6"/>
            <p:cNvSpPr>
              <a:spLocks noChangeArrowheads="1"/>
            </p:cNvSpPr>
            <p:nvPr/>
          </p:nvSpPr>
          <p:spPr bwMode="auto">
            <a:xfrm>
              <a:off x="1824" y="237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8071" name="AutoShape 7"/>
            <p:cNvSpPr>
              <a:spLocks noChangeArrowheads="1"/>
            </p:cNvSpPr>
            <p:nvPr/>
          </p:nvSpPr>
          <p:spPr bwMode="auto">
            <a:xfrm>
              <a:off x="2352" y="230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  <p:sp>
          <p:nvSpPr>
            <p:cNvPr id="29709" name="AutoShape 8"/>
            <p:cNvSpPr>
              <a:spLocks noChangeArrowheads="1"/>
            </p:cNvSpPr>
            <p:nvPr/>
          </p:nvSpPr>
          <p:spPr bwMode="auto">
            <a:xfrm>
              <a:off x="3264" y="237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8073" name="AutoShape 9"/>
            <p:cNvSpPr>
              <a:spLocks noChangeArrowheads="1"/>
            </p:cNvSpPr>
            <p:nvPr/>
          </p:nvSpPr>
          <p:spPr bwMode="auto">
            <a:xfrm>
              <a:off x="3792" y="230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</a:t>
              </a:r>
            </a:p>
          </p:txBody>
        </p:sp>
      </p:grp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990600" y="44196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685800" y="4419600"/>
            <a:ext cx="8153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000" dirty="0"/>
              <a:t>Il capitalista si aspetta che </a:t>
            </a:r>
            <a:r>
              <a:rPr lang="it-IT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D’</a:t>
            </a:r>
            <a:r>
              <a:rPr lang="it-IT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&gt;D</a:t>
            </a:r>
            <a:endParaRPr lang="it-IT" sz="20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000" dirty="0">
                <a:cs typeface="Arial" charset="0"/>
              </a:rPr>
              <a:t>I beni prodotti =</a:t>
            </a:r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valore maggiore</a:t>
            </a:r>
            <a:r>
              <a:rPr lang="it-IT" sz="2000" dirty="0">
                <a:cs typeface="Arial" charset="0"/>
              </a:rPr>
              <a:t> dei </a:t>
            </a:r>
            <a:r>
              <a:rPr lang="it-IT" sz="2000" dirty="0" smtClean="0">
                <a:cs typeface="Arial" charset="0"/>
              </a:rPr>
              <a:t>fattori di produzione</a:t>
            </a:r>
            <a:endParaRPr lang="it-IT" sz="2400" dirty="0"/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609600" y="54864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>
                <a:cs typeface="Arial" charset="0"/>
              </a:rPr>
              <a:t>Il sovrappiù sociale prende il nome di </a:t>
            </a: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PROFITTO</a:t>
            </a:r>
            <a:endParaRPr lang="it-IT" sz="28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234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8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utoUpdateAnimBg="0"/>
      <p:bldP spid="88068" grpId="0" autoUpdateAnimBg="0"/>
      <p:bldP spid="88074" grpId="0" autoUpdateAnimBg="0"/>
      <p:bldP spid="88075" grpId="0" build="p" bldLvl="2" autoUpdateAnimBg="0"/>
      <p:bldP spid="8807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capitalismo</a:t>
            </a:r>
          </a:p>
        </p:txBody>
      </p:sp>
      <p:pic>
        <p:nvPicPr>
          <p:cNvPr id="16387" name="Segnaposto contenuto 4" descr="capitalismo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550" y="1981200"/>
            <a:ext cx="6438900" cy="4114800"/>
          </a:xfrm>
        </p:spPr>
      </p:pic>
      <p:sp>
        <p:nvSpPr>
          <p:cNvPr id="1638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295B6C7-D6CF-433E-AD7F-6C7DC39180C1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381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sovrappiù</a:t>
            </a:r>
            <a:endParaRPr lang="it-IT" dirty="0"/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800" dirty="0" smtClean="0"/>
              <a:t>Il profitto è una forma di sovrappiù</a:t>
            </a:r>
          </a:p>
          <a:p>
            <a:r>
              <a:rPr lang="it-IT" altLang="it-IT" sz="2800" dirty="0" smtClean="0"/>
              <a:t>Teoria </a:t>
            </a:r>
            <a:r>
              <a:rPr lang="it-IT" altLang="it-IT" sz="2800" b="1" dirty="0" smtClean="0"/>
              <a:t>classica</a:t>
            </a:r>
            <a:r>
              <a:rPr lang="it-IT" altLang="it-IT" sz="2800" dirty="0" smtClean="0"/>
              <a:t>: TEORIA DEL SOVRAPPIU’</a:t>
            </a:r>
          </a:p>
          <a:p>
            <a:r>
              <a:rPr lang="it-IT" altLang="it-IT" sz="2800" dirty="0" smtClean="0"/>
              <a:t>Il profitto viene investito: accumulazione del capitale e </a:t>
            </a:r>
            <a:r>
              <a:rPr lang="it-IT" altLang="it-IT" sz="2800" b="1" dirty="0" smtClean="0"/>
              <a:t>sviluppo economico</a:t>
            </a:r>
          </a:p>
          <a:p>
            <a:r>
              <a:rPr lang="it-IT" altLang="it-IT" sz="2800" dirty="0" smtClean="0"/>
              <a:t>Il valore serve a determinare il sovrappiù e l’accumulazione del capitale</a:t>
            </a:r>
          </a:p>
          <a:p>
            <a:r>
              <a:rPr lang="it-IT" altLang="it-IT" sz="2800" dirty="0" smtClean="0"/>
              <a:t>La </a:t>
            </a:r>
            <a:r>
              <a:rPr lang="it-IT" altLang="it-IT" sz="2800" b="1" dirty="0" smtClean="0"/>
              <a:t>teoria dei prezzi </a:t>
            </a:r>
            <a:r>
              <a:rPr lang="it-IT" altLang="it-IT" sz="2800" dirty="0" smtClean="0"/>
              <a:t>è elaborata per formulare una </a:t>
            </a:r>
            <a:r>
              <a:rPr lang="it-IT" altLang="it-IT" sz="2800" b="1" dirty="0" smtClean="0"/>
              <a:t>teoria dello sviluppo</a:t>
            </a:r>
          </a:p>
          <a:p>
            <a:endParaRPr lang="it-IT" altLang="it-IT" sz="2800" dirty="0" smtClean="0"/>
          </a:p>
        </p:txBody>
      </p:sp>
      <p:sp>
        <p:nvSpPr>
          <p:cNvPr id="1741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505F121-7DA9-4FAD-BCC1-925B51887BB4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722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4BCEE88-0573-4F7A-B0A4-93F1083F4FF3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it-IT" altLang="it-IT" sz="1400" smtClean="0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036238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L’attività economica e le formazioni sociali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990600" y="1905000"/>
            <a:ext cx="7620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Modi diversi di organizzare l’attività economica nelle diverse società</a:t>
            </a:r>
            <a:endParaRPr lang="it-IT" altLang="it-IT" sz="2400" dirty="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990600" y="2819400"/>
            <a:ext cx="723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Ad esempio:</a:t>
            </a:r>
            <a:endParaRPr lang="it-IT" altLang="it-IT" sz="2000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914400" y="3471863"/>
            <a:ext cx="7620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Il </a:t>
            </a:r>
            <a:r>
              <a:rPr lang="it-IT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feudalesimo</a:t>
            </a:r>
            <a:r>
              <a:rPr lang="it-IT" sz="2800" b="1" dirty="0"/>
              <a:t> </a:t>
            </a:r>
            <a:r>
              <a:rPr lang="it-IT" sz="2800" dirty="0"/>
              <a:t>(Europa occidentale del medio evo)</a:t>
            </a:r>
            <a:endParaRPr lang="it-IT" dirty="0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447800" y="4331676"/>
            <a:ext cx="6705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- L’economia </a:t>
            </a:r>
            <a:r>
              <a:rPr lang="it-IT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pianificata</a:t>
            </a:r>
            <a:r>
              <a:rPr lang="it-IT" sz="2800" dirty="0"/>
              <a:t> dell’ Unione Sovietica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990600" y="5277826"/>
            <a:ext cx="7315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Il </a:t>
            </a:r>
            <a:r>
              <a:rPr lang="it-IT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capitalismo</a:t>
            </a:r>
            <a:r>
              <a:rPr lang="it-IT" sz="2800" dirty="0"/>
              <a:t> dell’Europa occidentale, degli Stati Uniti e del Giappone</a:t>
            </a:r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173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  <p:bldP spid="68612" grpId="0" autoUpdateAnimBg="0"/>
      <p:bldP spid="68613" grpId="0" autoUpdateAnimBg="0"/>
      <p:bldP spid="68614" grpId="0" autoUpdateAnimBg="0"/>
      <p:bldP spid="6861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9D91545-0FF8-400B-9BA4-2748F9D37347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it-IT" altLang="it-IT" sz="1400" smtClean="0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59204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Una definizione alternativa: l’economia neoclassica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838200" y="21336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Rivoluzione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MARGINALISTA</a:t>
            </a: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800" dirty="0"/>
              <a:t>(1870)</a:t>
            </a:r>
            <a:endParaRPr lang="it-IT" sz="28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838200" y="27432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ECONOMIA PURA</a:t>
            </a:r>
            <a:r>
              <a:rPr lang="it-IT" sz="2800" dirty="0"/>
              <a:t>: isolare i fenomeni economici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914400" y="33528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/>
              <a:t>Modello: scienze naturali ( fisica) </a:t>
            </a:r>
            <a:r>
              <a:rPr lang="it-IT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ECONOMICS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838200" y="4114800"/>
            <a:ext cx="79248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Lionel Robbins (</a:t>
            </a:r>
            <a:r>
              <a:rPr lang="it-IT" altLang="it-IT" sz="2800" dirty="0">
                <a:cs typeface="Times New Roman" pitchFamily="18" charset="0"/>
              </a:rPr>
              <a:t>1898-1984</a:t>
            </a:r>
            <a:r>
              <a:rPr lang="it-IT" altLang="it-IT" sz="2800" dirty="0"/>
              <a:t>) in </a:t>
            </a:r>
            <a:r>
              <a:rPr lang="it-IT" altLang="it-IT" sz="2800" i="1" dirty="0" err="1">
                <a:cs typeface="Times New Roman" pitchFamily="18" charset="0"/>
              </a:rPr>
              <a:t>Essay</a:t>
            </a:r>
            <a:r>
              <a:rPr lang="it-IT" altLang="it-IT" sz="2800" i="1" dirty="0">
                <a:cs typeface="Times New Roman" pitchFamily="18" charset="0"/>
              </a:rPr>
              <a:t> on the Nature and </a:t>
            </a:r>
            <a:r>
              <a:rPr lang="it-IT" altLang="it-IT" sz="2800" i="1" dirty="0" err="1">
                <a:cs typeface="Times New Roman" pitchFamily="18" charset="0"/>
              </a:rPr>
              <a:t>Significance</a:t>
            </a:r>
            <a:r>
              <a:rPr lang="it-IT" altLang="it-IT" sz="2800" i="1" dirty="0">
                <a:cs typeface="Times New Roman" pitchFamily="18" charset="0"/>
              </a:rPr>
              <a:t> of </a:t>
            </a:r>
            <a:r>
              <a:rPr lang="it-IT" altLang="it-IT" sz="2800" i="1" dirty="0" err="1">
                <a:cs typeface="Times New Roman" pitchFamily="18" charset="0"/>
              </a:rPr>
              <a:t>Economic</a:t>
            </a:r>
            <a:r>
              <a:rPr lang="it-IT" altLang="it-IT" sz="2800" i="1" dirty="0">
                <a:cs typeface="Times New Roman" pitchFamily="18" charset="0"/>
              </a:rPr>
              <a:t> Science</a:t>
            </a:r>
            <a:r>
              <a:rPr lang="it-IT" altLang="it-IT" sz="2800" dirty="0">
                <a:cs typeface="Times New Roman" pitchFamily="18" charset="0"/>
              </a:rPr>
              <a:t> </a:t>
            </a:r>
            <a:r>
              <a:rPr lang="it-IT" altLang="it-IT" sz="2800" dirty="0"/>
              <a:t>(1932):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dirty="0">
                <a:solidFill>
                  <a:schemeClr val="tx2"/>
                </a:solidFill>
              </a:rPr>
              <a:t>“studio della condotta umana come relazione tra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scopi</a:t>
            </a:r>
            <a:r>
              <a:rPr lang="it-IT" altLang="it-IT" sz="2800" b="1" dirty="0">
                <a:solidFill>
                  <a:schemeClr val="tx2"/>
                </a:solidFill>
              </a:rPr>
              <a:t> e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mezzi</a:t>
            </a:r>
            <a:r>
              <a:rPr lang="it-IT" altLang="it-IT" sz="2800" b="1" dirty="0">
                <a:solidFill>
                  <a:schemeClr val="tx2"/>
                </a:solidFill>
              </a:rPr>
              <a:t> scarsi per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 alternativi</a:t>
            </a:r>
            <a:r>
              <a:rPr lang="it-IT" altLang="it-IT" sz="2800" b="1" dirty="0">
                <a:solidFill>
                  <a:schemeClr val="tx2"/>
                </a:solidFill>
              </a:rPr>
              <a:t>”.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75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autoUpdateAnimBg="0"/>
      <p:bldP spid="89092" grpId="0" autoUpdateAnimBg="0"/>
      <p:bldP spid="89093" grpId="0" autoUpdateAnimBg="0"/>
      <p:bldP spid="89094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5EDB583-E654-45CA-A479-B49D69FF372B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it-IT" altLang="it-IT" sz="1400" smtClean="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definizione dell’economica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838200" y="1752600"/>
            <a:ext cx="7924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600" dirty="0"/>
              <a:t>L</a:t>
            </a:r>
            <a:r>
              <a:rPr lang="it-IT" sz="2600" dirty="0">
                <a:solidFill>
                  <a:srgbClr val="C00000"/>
                </a:solidFill>
              </a:rPr>
              <a:t>’</a:t>
            </a:r>
            <a:r>
              <a:rPr lang="it-IT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economica</a:t>
            </a:r>
            <a:r>
              <a:rPr lang="it-IT" sz="2600" dirty="0"/>
              <a:t> è “lo studio di come le società decidono di allocare risorse scarse tra usi alternativi”.</a:t>
            </a:r>
            <a:endParaRPr lang="it-IT" dirty="0"/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838200" y="2667000"/>
            <a:ext cx="78486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600" dirty="0"/>
              <a:t>Parole chiave: </a:t>
            </a:r>
            <a:r>
              <a:rPr lang="it-IT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risorse, allocazione, scarsità e usi alternativi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838200" y="3505200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Risorse</a:t>
            </a:r>
            <a:r>
              <a:rPr lang="it-IT" sz="2600" dirty="0"/>
              <a:t>: per produrre beni e servizi</a:t>
            </a:r>
            <a:endParaRPr lang="it-IT" dirty="0"/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838200" y="3962400"/>
            <a:ext cx="7696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Allocazione</a:t>
            </a:r>
            <a:r>
              <a:rPr lang="it-IT" sz="2600" dirty="0"/>
              <a:t>: che cosa produrre?</a:t>
            </a:r>
            <a:endParaRPr lang="it-IT" dirty="0"/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838200" y="4495800"/>
            <a:ext cx="76200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Scarsità</a:t>
            </a:r>
            <a:r>
              <a:rPr lang="it-IT" sz="2600" dirty="0"/>
              <a:t>: le risorse sono limitate – alcuni bisogni sono insoddisfatti</a:t>
            </a:r>
            <a:endParaRPr lang="it-IT" dirty="0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838200" y="5334000"/>
            <a:ext cx="79248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600" dirty="0"/>
              <a:t>Le risorse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600" dirty="0"/>
              <a:t> utilizzate per fare cose diverse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600" dirty="0"/>
              <a:t> </a:t>
            </a:r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scelta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732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autoUpdateAnimBg="0"/>
      <p:bldP spid="90116" grpId="0" autoUpdateAnimBg="0"/>
      <p:bldP spid="90117" grpId="0" autoUpdateAnimBg="0"/>
      <p:bldP spid="90118" grpId="0" autoUpdateAnimBg="0"/>
      <p:bldP spid="90119" grpId="0" autoUpdateAnimBg="0"/>
      <p:bldP spid="9012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28E3197-3248-45D3-8D9F-03145610F44A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it-IT" altLang="it-IT" sz="1400" smtClean="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04144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comportamento degli individui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914400" y="2133600"/>
            <a:ext cx="7772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L’individuo valuta i suoi bisogni e decide quali soddisfare.</a:t>
            </a:r>
            <a:endParaRPr lang="it-IT" altLang="it-IT" sz="2400" dirty="0"/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914400" y="30480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obiettivo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800" dirty="0"/>
              <a:t> la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massimizzazione</a:t>
            </a:r>
            <a:r>
              <a:rPr lang="it-IT" sz="2800" dirty="0"/>
              <a:t> delle soddisfazioni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914400" y="3886200"/>
            <a:ext cx="79248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Scelta tra alternative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800" dirty="0"/>
              <a:t>  aspetto economico.</a:t>
            </a:r>
          </a:p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Quando si è trovata la migliore: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equilibrio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914400" y="5000625"/>
            <a:ext cx="777240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/>
              <a:t>solo le questioni di allocazione sono questioni economiche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35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autoUpdateAnimBg="0"/>
      <p:bldP spid="91140" grpId="0" autoUpdateAnimBg="0"/>
      <p:bldP spid="91141" grpId="0" autoUpdateAnimBg="0"/>
      <p:bldP spid="91142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La differenza tra i due paradigmi</a:t>
            </a:r>
            <a:endParaRPr lang="it-IT" dirty="0"/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 smtClean="0"/>
              <a:t>Paradigma classico: </a:t>
            </a:r>
          </a:p>
          <a:p>
            <a:r>
              <a:rPr lang="it-IT" altLang="it-IT" dirty="0" smtClean="0"/>
              <a:t>condizioni dell’accumulazione del capitale</a:t>
            </a:r>
          </a:p>
          <a:p>
            <a:r>
              <a:rPr lang="it-IT" altLang="it-IT" dirty="0" smtClean="0"/>
              <a:t>Il sovrappiù può essere accumulato</a:t>
            </a:r>
          </a:p>
          <a:p>
            <a:r>
              <a:rPr lang="it-IT" altLang="it-IT" dirty="0" smtClean="0"/>
              <a:t>Paradigma marginalista</a:t>
            </a:r>
          </a:p>
          <a:p>
            <a:r>
              <a:rPr lang="it-IT" altLang="it-IT" dirty="0" smtClean="0"/>
              <a:t>Il mercato è un sistema di coordinamento delle decisioni</a:t>
            </a:r>
          </a:p>
          <a:p>
            <a:r>
              <a:rPr lang="it-IT" altLang="it-IT" dirty="0" smtClean="0"/>
              <a:t>Il sistema è efficiente nel adattarsi ai dati esterni</a:t>
            </a:r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4E060DF-F89D-474D-B2CC-73F78BF53E8B}" type="slidenum">
              <a:rPr lang="it-IT" altLang="it-IT" sz="1400" smtClean="0"/>
              <a:pPr eaLnBrk="1" hangingPunct="1"/>
              <a:t>23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66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Economia “pura”</a:t>
            </a:r>
          </a:p>
        </p:txBody>
      </p:sp>
      <p:pic>
        <p:nvPicPr>
          <p:cNvPr id="22531" name="Segnaposto contenuto 4" descr="robbins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550" y="1981200"/>
            <a:ext cx="6438900" cy="4114800"/>
          </a:xfrm>
        </p:spPr>
      </p:pic>
      <p:sp>
        <p:nvSpPr>
          <p:cNvPr id="2253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858849A-AD30-4036-8A0F-AB01565A381E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it-IT" altLang="it-IT" sz="140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24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21710D7-63FD-4338-A62D-81893F530242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it-IT" altLang="it-IT" sz="1400" smtClean="0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2305" y="762000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L’Organizzazione della Vita Materiale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90600" y="20574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Le tre forme basilari dell’organizzazione della attività economica</a:t>
            </a:r>
            <a:endParaRPr lang="it-IT" altLang="it-IT" sz="2400" dirty="0"/>
          </a:p>
        </p:txBody>
      </p:sp>
      <p:sp>
        <p:nvSpPr>
          <p:cNvPr id="70660" name="WordArt 4"/>
          <p:cNvSpPr>
            <a:spLocks noChangeArrowheads="1" noChangeShapeType="1" noTextEdit="1"/>
          </p:cNvSpPr>
          <p:nvPr/>
        </p:nvSpPr>
        <p:spPr bwMode="auto">
          <a:xfrm>
            <a:off x="1600200" y="3124200"/>
            <a:ext cx="3852863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La tradizione</a:t>
            </a:r>
          </a:p>
        </p:txBody>
      </p:sp>
      <p:sp>
        <p:nvSpPr>
          <p:cNvPr id="70661" name="WordArt 5"/>
          <p:cNvSpPr>
            <a:spLocks noChangeArrowheads="1" noChangeShapeType="1" noTextEdit="1"/>
          </p:cNvSpPr>
          <p:nvPr/>
        </p:nvSpPr>
        <p:spPr bwMode="auto">
          <a:xfrm>
            <a:off x="1600200" y="4038600"/>
            <a:ext cx="3352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Il comando</a:t>
            </a:r>
          </a:p>
        </p:txBody>
      </p:sp>
      <p:sp>
        <p:nvSpPr>
          <p:cNvPr id="70662" name="WordArt 6"/>
          <p:cNvSpPr>
            <a:spLocks noChangeArrowheads="1" noChangeShapeType="1" noTextEdit="1"/>
          </p:cNvSpPr>
          <p:nvPr/>
        </p:nvSpPr>
        <p:spPr bwMode="auto">
          <a:xfrm>
            <a:off x="1524000" y="5105400"/>
            <a:ext cx="5334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Il mercato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858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autoUpdateAnimBg="0"/>
      <p:bldP spid="70660" grpId="0" animBg="1"/>
      <p:bldP spid="70661" grpId="0" animBg="1"/>
      <p:bldP spid="706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5BD4465-063E-4C22-A800-DDD53AE5274F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it-IT" altLang="it-IT" sz="1400" smtClean="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mercato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315341"/>
            <a:ext cx="7772400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Esempio: il programmatore di computer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Probabilmente i genitori non erano programmatori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Il governo non ha ordinato a quella persona di fare il programmatore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Forze di mercato</a:t>
            </a:r>
            <a:r>
              <a:rPr lang="it-IT" sz="2800" dirty="0" smtClean="0"/>
              <a:t>: dati i gusti e le abilità, i compensi  previsti stimolano a diventare programmatori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914400" y="1838587"/>
            <a:ext cx="7848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Relazioni sociali contrattuali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Scambi volontari </a:t>
            </a:r>
            <a:r>
              <a:rPr lang="it-IT" altLang="it-IT" sz="2800" dirty="0" smtClean="0"/>
              <a:t>→ </a:t>
            </a:r>
            <a:r>
              <a:rPr lang="it-IT" altLang="it-IT" sz="2800" dirty="0"/>
              <a:t>massimo beneficio individuale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Innovazione per ottenere il massimo profitto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420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  <p:bldP spid="7373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D1E644A-2133-4577-9486-DDA68AF6E3FA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it-IT" altLang="it-IT" sz="1400" smtClean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0268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L’economia come attività che ha regole proprie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838200" y="2286000"/>
            <a:ext cx="7696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/>
              <a:t>Economia di mercato: relazioni sociali </a:t>
            </a:r>
            <a:r>
              <a:rPr lang="it-IT" altLang="it-IT" sz="2800" b="1"/>
              <a:t>complesse</a:t>
            </a:r>
            <a:endParaRPr lang="it-IT" altLang="it-IT" sz="2400" b="1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838200" y="32004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Lo schiavo dipende direttamente dal padrone</a:t>
            </a:r>
            <a:endParaRPr lang="it-IT" altLang="it-IT" sz="2000"/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838200" y="3962400"/>
            <a:ext cx="77724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Il lavoratore: il suo salario è determinato dalla  </a:t>
            </a:r>
            <a:r>
              <a:rPr lang="it-IT" altLang="it-IT" sz="2800" b="1"/>
              <a:t>domanda e dall’offerta</a:t>
            </a:r>
            <a:r>
              <a:rPr lang="it-IT" altLang="it-IT" sz="2800"/>
              <a:t> </a:t>
            </a:r>
            <a:r>
              <a:rPr lang="it-IT" altLang="it-IT" sz="2800">
                <a:sym typeface="Symbol" pitchFamily="18" charset="2"/>
              </a:rPr>
              <a:t> </a:t>
            </a:r>
            <a:r>
              <a:rPr lang="it-IT" altLang="it-IT" sz="2800" b="1"/>
              <a:t>eventi lontani</a:t>
            </a:r>
          </a:p>
          <a:p>
            <a:pPr eaLnBrk="1" hangingPunct="1"/>
            <a:r>
              <a:rPr lang="it-IT" altLang="it-IT" sz="2800" b="1"/>
              <a:t>Il mercato come luogo di interazione tra agenti economici</a:t>
            </a:r>
            <a:endParaRPr lang="it-IT" altLang="it-IT" sz="2000" b="1"/>
          </a:p>
          <a:p>
            <a:pPr eaLnBrk="1" hangingPunct="1"/>
            <a:endParaRPr lang="it-IT" altLang="it-IT" sz="280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478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56" grpId="0" autoUpdateAnimBg="0"/>
      <p:bldP spid="7475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Forme di organizzazione e storia</a:t>
            </a: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E62FF48-4C05-4347-8504-780C1B87F703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it-IT" altLang="it-IT" sz="1400" smtClean="0"/>
          </a:p>
        </p:txBody>
      </p:sp>
      <p:pic>
        <p:nvPicPr>
          <p:cNvPr id="7172" name="Picture 2" descr="C:\Documents and Settings\Administrator\Documenti\CD\TESTI ECONOMIA\marconi\lezioni\01-Introduzione\Mappe\form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1897063"/>
            <a:ext cx="73310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3803039-942D-4566-A590-7921E77C7F4A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400" smtClean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Una definizione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3962400"/>
          </a:xfrm>
        </p:spPr>
        <p:txBody>
          <a:bodyPr/>
          <a:lstStyle/>
          <a:p>
            <a:pPr eaLnBrk="1" hangingPunct="1"/>
            <a:r>
              <a:rPr lang="it-IT" altLang="it-IT" sz="3600" b="1" i="1" dirty="0" smtClean="0">
                <a:solidFill>
                  <a:srgbClr val="000099"/>
                </a:solidFill>
              </a:rPr>
              <a:t>L’economia politica è lo studio dell’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interazione</a:t>
            </a:r>
            <a:r>
              <a:rPr lang="it-IT" altLang="it-IT" sz="3600" b="1" i="1" dirty="0" smtClean="0">
                <a:solidFill>
                  <a:srgbClr val="000099"/>
                </a:solidFill>
              </a:rPr>
              <a:t> e dell’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</a:t>
            </a:r>
            <a:r>
              <a:rPr lang="it-IT" altLang="it-IT" sz="3600" b="1" i="1" dirty="0" smtClean="0">
                <a:solidFill>
                  <a:srgbClr val="000099"/>
                </a:solidFill>
              </a:rPr>
              <a:t>dei 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mercati</a:t>
            </a:r>
            <a:r>
              <a:rPr lang="it-IT" altLang="it-IT" sz="3600" b="1" i="1" dirty="0" smtClean="0">
                <a:solidFill>
                  <a:srgbClr val="000099"/>
                </a:solidFill>
              </a:rPr>
              <a:t>, delle forze 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istituzionali</a:t>
            </a:r>
            <a:r>
              <a:rPr lang="it-IT" altLang="it-IT" sz="3600" b="1" i="1" dirty="0" smtClean="0">
                <a:solidFill>
                  <a:srgbClr val="000099"/>
                </a:solidFill>
              </a:rPr>
              <a:t> e 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tecnologiche</a:t>
            </a:r>
            <a:r>
              <a:rPr lang="it-IT" altLang="it-IT" sz="3600" b="1" i="1" dirty="0" smtClean="0">
                <a:solidFill>
                  <a:srgbClr val="000099"/>
                </a:solidFill>
              </a:rPr>
              <a:t>  che influenzano la 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produzione</a:t>
            </a:r>
            <a:r>
              <a:rPr lang="it-IT" altLang="it-IT" sz="3600" b="1" i="1" dirty="0" smtClean="0">
                <a:solidFill>
                  <a:srgbClr val="000099"/>
                </a:solidFill>
              </a:rPr>
              <a:t> e la </a:t>
            </a:r>
            <a:r>
              <a:rPr lang="it-IT" altLang="it-IT" sz="3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distribuzione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656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F17513C-B3ED-475B-BB0A-A5440439ACDD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it-IT" altLang="it-IT" sz="1400" smtClean="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35435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Capitalismo Come Formazione Sociale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80772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800"/>
              <a:t>Sostituisce il feudalesimo </a:t>
            </a:r>
          </a:p>
          <a:p>
            <a:pPr eaLnBrk="1" hangingPunct="1">
              <a:buFontTx/>
              <a:buNone/>
            </a:pPr>
            <a:r>
              <a:rPr lang="it-IT" altLang="it-IT" sz="2800"/>
              <a:t>Europa occidentale tra il 1400 e il 1800</a:t>
            </a:r>
            <a:endParaRPr lang="it-IT" altLang="it-IT" sz="240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838200" y="3429000"/>
            <a:ext cx="7543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Con la </a:t>
            </a:r>
            <a:r>
              <a:rPr lang="it-IT" altLang="it-IT" b="1" dirty="0"/>
              <a:t>rivoluzione industriale </a:t>
            </a:r>
            <a:r>
              <a:rPr lang="it-IT" altLang="it-IT" dirty="0"/>
              <a:t>(Gran Bretagna nella metà del 1700) sistema dominante</a:t>
            </a:r>
            <a:endParaRPr lang="it-IT" altLang="it-IT" sz="2400" dirty="0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838200" y="4843024"/>
            <a:ext cx="7315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Si espande per varie ragioni a gran parte del </a:t>
            </a:r>
            <a:r>
              <a:rPr lang="it-IT" altLang="it-IT" dirty="0" smtClean="0"/>
              <a:t>mondo (scelta delle classi dirigenti, colonizzazione)</a:t>
            </a:r>
            <a:endParaRPr lang="it-IT" altLang="it-IT" sz="2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9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28" grpId="0" autoUpdateAnimBg="0"/>
      <p:bldP spid="7782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55B4936-254A-4B1E-BACB-DEA695D9F581}" type="slidenum">
              <a:rPr lang="it-IT" altLang="it-IT" sz="1400" smtClean="0"/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400" smtClean="0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8657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Le Caratteristiche del Capitalismo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685800" y="2261532"/>
            <a:ext cx="723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Il capitale = forma particolare di ricchezza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685800" y="2876527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Il castello: forma di ricchezza, ma </a:t>
            </a:r>
            <a:r>
              <a:rPr lang="it-IT" altLang="it-IT" sz="2800" b="1" dirty="0"/>
              <a:t>non produce nulla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685800" y="3532464"/>
            <a:ext cx="82296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Un impianto di fabbricazione di microchip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dirty="0"/>
              <a:t>Produce beni </a:t>
            </a:r>
            <a:r>
              <a:rPr lang="it-IT" altLang="it-IT" sz="2800" dirty="0">
                <a:sym typeface="Symbol" pitchFamily="18" charset="2"/>
              </a:rPr>
              <a:t></a:t>
            </a:r>
            <a:r>
              <a:rPr lang="it-IT" altLang="it-IT" sz="2800" dirty="0"/>
              <a:t> valore superiore alle spese di produzione</a:t>
            </a: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685800" y="5260596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Questo valore in più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800" dirty="0"/>
              <a:t>  sovrappiù del capitalismo: </a:t>
            </a: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profitto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Economia delle imprese e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98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utoUpdateAnimBg="0"/>
      <p:bldP spid="78852" grpId="0" autoUpdateAnimBg="0"/>
      <p:bldP spid="78853" grpId="0" build="p" autoUpdateAnimBg="0"/>
      <p:bldP spid="78854" grpId="0" autoUpdateAnimBg="0"/>
    </p:bld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1CA0FE-C51D-43C0-BB49-3575DED834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78336F-40DC-4716-ABD3-A4F8A0A5A48B}">
  <ds:schemaRefs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83daf61e-777c-49d6-807d-ede0f7c0ba28"/>
    <ds:schemaRef ds:uri="01510a4c-67e1-410d-b310-984d6c9b106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14679A3-CC9B-4F68-A0CF-ED6C40C378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88</TotalTime>
  <Words>1068</Words>
  <Application>Microsoft Office PowerPoint</Application>
  <PresentationFormat>Presentazione su schermo (4:3)</PresentationFormat>
  <Paragraphs>171</Paragraphs>
  <Slides>24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Arial Italic</vt:lpstr>
      <vt:lpstr>Calibri</vt:lpstr>
      <vt:lpstr>Impact</vt:lpstr>
      <vt:lpstr>Symbol</vt:lpstr>
      <vt:lpstr>Times New Roman</vt:lpstr>
      <vt:lpstr>Slide__UNIMC_DipECONOMIA_DIRITTO</vt:lpstr>
      <vt:lpstr>CHE COSA È L’ECONOMIA POLITICA?</vt:lpstr>
      <vt:lpstr>L’attività economica e le formazioni sociali</vt:lpstr>
      <vt:lpstr>L’Organizzazione della Vita Materiale</vt:lpstr>
      <vt:lpstr>Il mercato </vt:lpstr>
      <vt:lpstr>L’economia come attività che ha regole proprie</vt:lpstr>
      <vt:lpstr>Forme di organizzazione e storia</vt:lpstr>
      <vt:lpstr>Una definizione</vt:lpstr>
      <vt:lpstr>Il Capitalismo Come Formazione Sociale</vt:lpstr>
      <vt:lpstr>Le Caratteristiche del Capitalismo</vt:lpstr>
      <vt:lpstr>Transizione</vt:lpstr>
      <vt:lpstr>I Mercati e il Sistema di Mercato – Le merci</vt:lpstr>
      <vt:lpstr>I Mercati e il Sistema di Mercato  I Fattori di produzione</vt:lpstr>
      <vt:lpstr>I Tre Passi verso il Capitalismo</vt:lpstr>
      <vt:lpstr>Le caratteristiche del capitalismo</vt:lpstr>
      <vt:lpstr>Il circuito economico</vt:lpstr>
      <vt:lpstr>Lo Scambio Merci Contro Danaro</vt:lpstr>
      <vt:lpstr>Il Capitalista e i Profitti</vt:lpstr>
      <vt:lpstr>Il capitalismo</vt:lpstr>
      <vt:lpstr>Il sovrappiù</vt:lpstr>
      <vt:lpstr>Una definizione alternativa: l’economia neoclassica</vt:lpstr>
      <vt:lpstr>La definizione dell’economica</vt:lpstr>
      <vt:lpstr>Il comportamento degli individui</vt:lpstr>
      <vt:lpstr>La differenza tra i due paradigmi</vt:lpstr>
      <vt:lpstr>Economia “pura”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 COSA È L’ECONOMIA POLITICA?</dc:title>
  <dc:creator>Stefano Perri</dc:creator>
  <cp:lastModifiedBy>stefano.perri@unimc.it</cp:lastModifiedBy>
  <cp:revision>10</cp:revision>
  <cp:lastPrinted>2017-10-02T10:03:23Z</cp:lastPrinted>
  <dcterms:created xsi:type="dcterms:W3CDTF">2017-10-02T09:14:33Z</dcterms:created>
  <dcterms:modified xsi:type="dcterms:W3CDTF">2023-02-16T16:18:07Z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