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4"/>
  </p:sldMasterIdLst>
  <p:notesMasterIdLst>
    <p:notesMasterId r:id="rId29"/>
  </p:notesMasterIdLst>
  <p:handoutMasterIdLst>
    <p:handoutMasterId r:id="rId30"/>
  </p:handoutMasterIdLst>
  <p:sldIdLst>
    <p:sldId id="282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83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</p:sldIdLst>
  <p:sldSz cx="9144000" cy="6858000" type="screen4x3"/>
  <p:notesSz cx="9866313" cy="6735763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7823"/>
    <a:srgbClr val="4F0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9" d="100"/>
          <a:sy n="99" d="100"/>
        </p:scale>
        <p:origin x="183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DAF882-3615-CC40-AABB-F107669C1F0B}" type="datetimeFigureOut">
              <a:rPr lang="it-IT" smtClean="0"/>
              <a:pPr/>
              <a:t>16/02/2023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073650-BE25-7242-AC9E-C76181C8761E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355533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588628" y="0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D88A5F-DB3E-214A-9E95-2A8E24980C5C}" type="datetimeFigureOut">
              <a:rPr lang="it-IT" smtClean="0"/>
              <a:pPr/>
              <a:t>16/02/2023</a:t>
            </a:fld>
            <a:endParaRPr lang="it-I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49613" y="504825"/>
            <a:ext cx="3367087" cy="25257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86632" y="3199488"/>
            <a:ext cx="7893050" cy="30310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Click to edit Master text styles</a:t>
            </a:r>
          </a:p>
          <a:p>
            <a:pPr lvl="1"/>
            <a:r>
              <a:rPr lang="it-IT" smtClean="0"/>
              <a:t>Second level</a:t>
            </a:r>
          </a:p>
          <a:p>
            <a:pPr lvl="2"/>
            <a:r>
              <a:rPr lang="it-IT" smtClean="0"/>
              <a:t>Third level</a:t>
            </a:r>
          </a:p>
          <a:p>
            <a:pPr lvl="3"/>
            <a:r>
              <a:rPr lang="it-IT" smtClean="0"/>
              <a:t>Fourth level</a:t>
            </a:r>
          </a:p>
          <a:p>
            <a:pPr lvl="4"/>
            <a:r>
              <a:rPr lang="it-IT" smtClean="0"/>
              <a:t>Fifth level</a:t>
            </a:r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588628" y="6397806"/>
            <a:ext cx="4275402" cy="3367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D9AFFB-A531-2245-8930-D012CEB0EB8B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487406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4819" name="Segnaposto note 2"/>
          <p:cNvSpPr txBox="1"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584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891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451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53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Segnaposto note 2"/>
          <p:cNvSpPr txBox="1"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63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98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Segnaposto note 2"/>
          <p:cNvSpPr txBox="1"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0723" name="Segnaposto note 2"/>
          <p:cNvSpPr txBox="1"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249613" y="504825"/>
            <a:ext cx="3367087" cy="25257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Rectangle 3"/>
          <p:cNvSpPr txBox="1"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 dirty="0"/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04C02-ED10-4661-9654-06807E0C83A1}" type="datetime1">
              <a:rPr lang="it-IT" smtClean="0"/>
              <a:t>16/02/2023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 smtClean="0"/>
              <a:t>Economia delle imprese e dei mercati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/>
                <a:cs typeface="Arial"/>
              </a:defRPr>
            </a:lvl1pPr>
            <a:lvl2pPr>
              <a:defRPr>
                <a:latin typeface="Arial"/>
                <a:cs typeface="Arial"/>
              </a:defRPr>
            </a:lvl2pPr>
            <a:lvl3pPr>
              <a:defRPr>
                <a:latin typeface="Arial"/>
                <a:cs typeface="Arial"/>
              </a:defRPr>
            </a:lvl3pPr>
            <a:lvl4pPr>
              <a:defRPr>
                <a:latin typeface="Arial"/>
                <a:cs typeface="Arial"/>
              </a:defRPr>
            </a:lvl4pPr>
            <a:lvl5pPr>
              <a:defRPr>
                <a:latin typeface="Arial"/>
                <a:cs typeface="Arial"/>
              </a:defRPr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137F9FBE-8383-4C9E-A46E-EC5A9DAF10C9}" type="datetime1">
              <a:rPr lang="it-IT" smtClean="0"/>
              <a:t>16/02/2023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Economia delle imprese e dei mercati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720802"/>
            <a:ext cx="2057400" cy="5405361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20802"/>
            <a:ext cx="6019800" cy="5405361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136DB401-3B4C-4C7A-87EF-8D91F672694A}" type="datetime1">
              <a:rPr lang="it-IT" smtClean="0"/>
              <a:t>16/02/2023</a:t>
            </a:fld>
            <a:endParaRPr lang="it-IT" dirty="0"/>
          </a:p>
        </p:txBody>
      </p:sp>
      <p:sp>
        <p:nvSpPr>
          <p:cNvPr id="1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Economia delle imprese e dei mercati</a:t>
            </a:r>
            <a:endParaRPr lang="it-IT" dirty="0"/>
          </a:p>
        </p:txBody>
      </p:sp>
      <p:sp>
        <p:nvSpPr>
          <p:cNvPr id="1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C2C33A8A-5600-44D6-97A0-F4C1EFEDB792}" type="datetime1">
              <a:rPr lang="it-IT" smtClean="0"/>
              <a:t>16/02/2023</a:t>
            </a:fld>
            <a:endParaRPr lang="it-IT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 smtClean="0"/>
              <a:t>Economia delle imprese e dei mercati</a:t>
            </a:r>
            <a:endParaRPr lang="it-IT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 b="0" i="1">
                <a:solidFill>
                  <a:schemeClr val="tx1">
                    <a:tint val="75000"/>
                  </a:schemeClr>
                </a:solidFill>
                <a:latin typeface="Arial Italic"/>
                <a:cs typeface="Arial Italic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cxnSp>
        <p:nvCxnSpPr>
          <p:cNvPr id="4" name="Straight Connector 3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F535B7-C7B0-480B-86B3-3149B7F14375}" type="datetime1">
              <a:rPr lang="it-IT" smtClean="0"/>
              <a:t>16/02/2023</a:t>
            </a:fld>
            <a:endParaRPr lang="it-IT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 smtClean="0"/>
              <a:t>Economia delle imprese e dei mercati</a:t>
            </a:r>
            <a:endParaRPr lang="it-IT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>
            <a:lvl1pPr>
              <a:defRPr sz="36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latin typeface="Arial"/>
                <a:cs typeface="Arial"/>
              </a:defRPr>
            </a:lvl1pPr>
            <a:lvl2pPr>
              <a:defRPr sz="2400">
                <a:latin typeface="Arial"/>
                <a:cs typeface="Arial"/>
              </a:defRPr>
            </a:lvl2pPr>
            <a:lvl3pPr>
              <a:defRPr sz="2000">
                <a:latin typeface="Arial"/>
                <a:cs typeface="Arial"/>
              </a:defRPr>
            </a:lvl3pPr>
            <a:lvl4pPr>
              <a:defRPr sz="1800">
                <a:latin typeface="Arial"/>
                <a:cs typeface="Arial"/>
              </a:defRPr>
            </a:lvl4pPr>
            <a:lvl5pPr>
              <a:defRPr sz="1800">
                <a:latin typeface="Arial"/>
                <a:cs typeface="Arial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B8F79FA8-9E7F-4D2B-94F6-BF0D73C16486}" type="datetime1">
              <a:rPr lang="it-IT" smtClean="0"/>
              <a:t>16/02/2023</a:t>
            </a:fld>
            <a:endParaRPr lang="it-IT" dirty="0"/>
          </a:p>
        </p:txBody>
      </p:sp>
      <p:sp>
        <p:nvSpPr>
          <p:cNvPr id="13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r>
              <a:rPr lang="it-IT" smtClean="0"/>
              <a:t>Economia delle imprese e dei mercati</a:t>
            </a:r>
            <a:endParaRPr lang="it-IT" dirty="0"/>
          </a:p>
        </p:txBody>
      </p:sp>
      <p:sp>
        <p:nvSpPr>
          <p:cNvPr id="14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solidFill>
                  <a:srgbClr val="000000"/>
                </a:solidFill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latin typeface="Arial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Arial"/>
                <a:cs typeface="Arial"/>
              </a:defRPr>
            </a:lvl1pPr>
            <a:lvl2pPr>
              <a:defRPr sz="2000">
                <a:latin typeface="Arial"/>
                <a:cs typeface="Arial"/>
              </a:defRPr>
            </a:lvl2pPr>
            <a:lvl3pPr>
              <a:defRPr sz="1800">
                <a:latin typeface="Arial"/>
                <a:cs typeface="Arial"/>
              </a:defRPr>
            </a:lvl3pPr>
            <a:lvl4pPr>
              <a:defRPr sz="1600">
                <a:latin typeface="Arial"/>
                <a:cs typeface="Arial"/>
              </a:defRPr>
            </a:lvl4pPr>
            <a:lvl5pPr>
              <a:defRPr sz="1600">
                <a:latin typeface="Arial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lang="it-IT" sz="2000" b="1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457200" rtl="0" eaLnBrk="1" latinLnBrk="0" hangingPunct="1">
              <a:spcBef>
                <a:spcPct val="20000"/>
              </a:spcBef>
              <a:buFont typeface="Arial"/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1pPr>
            <a:lvl2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algn="l" defTabSz="457200" rtl="0" eaLnBrk="1" latinLnBrk="0" hangingPunct="1">
              <a:spcBef>
                <a:spcPct val="20000"/>
              </a:spcBef>
              <a:buFont typeface="Arial"/>
              <a:defRPr lang="it-IT" sz="2400" kern="1200" dirty="0" smtClean="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14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287918AD-F80E-47D5-9CE3-0359B38EE92E}" type="datetime1">
              <a:rPr lang="it-IT" smtClean="0"/>
              <a:t>16/02/2023</a:t>
            </a:fld>
            <a:endParaRPr lang="it-IT" dirty="0"/>
          </a:p>
        </p:txBody>
      </p:sp>
      <p:sp>
        <p:nvSpPr>
          <p:cNvPr id="15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r>
              <a:rPr lang="it-IT" smtClean="0"/>
              <a:t>Economia delle imprese e dei mercati</a:t>
            </a:r>
            <a:endParaRPr lang="it-IT" dirty="0"/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7" name="Straight Connector 1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E05A1BC8-1F26-42CB-AF0F-B7D9C197657C}" type="datetime1">
              <a:rPr lang="it-IT" smtClean="0"/>
              <a:t>16/02/2023</a:t>
            </a:fld>
            <a:endParaRPr lang="it-IT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Economia delle imprese e dei mercati</a:t>
            </a:r>
            <a:endParaRPr lang="it-IT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" name="Straight Connector 9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D1645D64-7CAE-4382-A27A-B11BCB788F94}" type="datetime1">
              <a:rPr lang="it-IT" smtClean="0"/>
              <a:t>16/02/2023</a:t>
            </a:fld>
            <a:endParaRPr lang="it-IT" dirty="0"/>
          </a:p>
        </p:txBody>
      </p:sp>
      <p:sp>
        <p:nvSpPr>
          <p:cNvPr id="12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Economia delle imprese e dei mercati</a:t>
            </a:r>
            <a:endParaRPr lang="it-IT" dirty="0"/>
          </a:p>
        </p:txBody>
      </p:sp>
      <p:sp>
        <p:nvSpPr>
          <p:cNvPr id="1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4000"/>
            <a:ext cx="3008313" cy="571100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4000"/>
            <a:ext cx="5111750" cy="5262163"/>
          </a:xfrm>
        </p:spPr>
        <p:txBody>
          <a:bodyPr/>
          <a:lstStyle>
            <a:lvl1pPr>
              <a:defRPr sz="3200">
                <a:latin typeface="Arial"/>
                <a:cs typeface="Arial"/>
              </a:defRPr>
            </a:lvl1pPr>
            <a:lvl2pPr>
              <a:defRPr sz="2800">
                <a:latin typeface="Arial"/>
                <a:cs typeface="Arial"/>
              </a:defRPr>
            </a:lvl2pPr>
            <a:lvl3pPr>
              <a:defRPr sz="2400">
                <a:latin typeface="Arial"/>
                <a:cs typeface="Arial"/>
              </a:defRPr>
            </a:lvl3pPr>
            <a:lvl4pPr>
              <a:defRPr sz="2000">
                <a:latin typeface="Arial"/>
                <a:cs typeface="Arial"/>
              </a:defRPr>
            </a:lvl4pPr>
            <a:lvl5pPr>
              <a:defRPr sz="2000">
                <a:latin typeface="Arial"/>
                <a:cs typeface="Arial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8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2FFFEF3D-8A0D-4667-A8D0-A044074115FE}" type="datetime1">
              <a:rPr lang="it-IT" smtClean="0"/>
              <a:t>16/02/2023</a:t>
            </a:fld>
            <a:endParaRPr lang="it-IT" dirty="0"/>
          </a:p>
        </p:txBody>
      </p:sp>
      <p:sp>
        <p:nvSpPr>
          <p:cNvPr id="9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Economia delle imprese e dei mercati</a:t>
            </a:r>
            <a:endParaRPr lang="it-IT" dirty="0"/>
          </a:p>
        </p:txBody>
      </p:sp>
      <p:sp>
        <p:nvSpPr>
          <p:cNvPr id="10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Arial"/>
                <a:cs typeface="Arial"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5839"/>
            <a:ext cx="5486400" cy="381173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 smtClean="0"/>
              <a:t>Fare clic sull'icona per inserire un'immagine</a:t>
            </a:r>
            <a:endParaRPr lang="it-I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Arial"/>
                <a:cs typeface="Arial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9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24BC57F-ACB1-4FF2-B100-FA79C543D2DF}" type="datetime1">
              <a:rPr lang="it-IT" smtClean="0"/>
              <a:t>16/02/2023</a:t>
            </a:fld>
            <a:endParaRPr lang="it-IT" dirty="0"/>
          </a:p>
        </p:txBody>
      </p:sp>
      <p:sp>
        <p:nvSpPr>
          <p:cNvPr id="10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 sz="800" b="1" i="0">
                <a:latin typeface="Arial"/>
                <a:cs typeface="Arial"/>
              </a:defRPr>
            </a:lvl1pPr>
          </a:lstStyle>
          <a:p>
            <a:r>
              <a:rPr lang="it-IT" smtClean="0"/>
              <a:t>Economia delle imprese e dei mercati</a:t>
            </a:r>
            <a:endParaRPr lang="it-IT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650890" y="6356350"/>
            <a:ext cx="2133600" cy="365125"/>
          </a:xfrm>
        </p:spPr>
        <p:txBody>
          <a:bodyPr/>
          <a:lstStyle>
            <a:lvl1pPr>
              <a:defRPr sz="800">
                <a:latin typeface="Arial"/>
                <a:cs typeface="Arial"/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10403"/>
            <a:ext cx="8229600" cy="55794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2EC22-3EF3-427C-BC32-0CA0E0D615C3}" type="datetime1">
              <a:rPr lang="it-IT" smtClean="0"/>
              <a:t>16/02/2023</a:t>
            </a:fld>
            <a:endParaRPr lang="it-I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rgbClr val="000000"/>
                </a:solidFill>
              </a:defRPr>
            </a:lvl1pPr>
          </a:lstStyle>
          <a:p>
            <a:r>
              <a:rPr lang="it-IT" smtClean="0"/>
              <a:t>Economia delle imprese e dei mercati</a:t>
            </a:r>
            <a:endParaRPr lang="it-I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5D2F2-A109-7144-80E6-3AAACABD5BA2}" type="slidenum">
              <a:rPr lang="it-IT" smtClean="0"/>
              <a:pPr/>
              <a:t>‹N›</a:t>
            </a:fld>
            <a:endParaRPr lang="it-IT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457200" y="6223853"/>
            <a:ext cx="8342923" cy="1588"/>
          </a:xfrm>
          <a:prstGeom prst="line">
            <a:avLst/>
          </a:prstGeom>
          <a:ln w="6350">
            <a:solidFill>
              <a:srgbClr val="E4782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Slide_DIp_EconomiaeDiritto.png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457200" y="152525"/>
            <a:ext cx="8229600" cy="68593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Arial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01675" y="2198688"/>
            <a:ext cx="7816850" cy="1331912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CHE COSA </a:t>
            </a:r>
            <a:r>
              <a:rPr lang="it-IT" smtClean="0">
                <a:cs typeface="Times New Roman" pitchFamily="18" charset="0"/>
              </a:rPr>
              <a:t>È L’ECONOMIA POLITICA?</a:t>
            </a:r>
            <a:endParaRPr lang="it-IT" smtClean="0"/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it-IT" altLang="it-IT" smtClean="0"/>
              <a:t>Introduzione al corso</a:t>
            </a:r>
          </a:p>
        </p:txBody>
      </p:sp>
    </p:spTree>
    <p:extLst>
      <p:ext uri="{BB962C8B-B14F-4D97-AF65-F5344CB8AC3E}">
        <p14:creationId xmlns:p14="http://schemas.microsoft.com/office/powerpoint/2010/main" val="122157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Transizione</a:t>
            </a:r>
          </a:p>
        </p:txBody>
      </p:sp>
      <p:sp>
        <p:nvSpPr>
          <p:cNvPr id="11267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992411ED-5E71-4FF9-86A1-447D4CCC991D}" type="slidenum">
              <a:rPr lang="it-IT" altLang="it-IT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10</a:t>
            </a:fld>
            <a:endParaRPr lang="it-IT" altLang="it-IT" sz="1400" smtClean="0"/>
          </a:p>
        </p:txBody>
      </p:sp>
      <p:pic>
        <p:nvPicPr>
          <p:cNvPr id="11268" name="Picture 2" descr="C:\Documents and Settings\Administrator\Documenti\CD\TESTI ECONOMIA\marconi\lezioni\01-Introduzione\Mappe\transizion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2825" y="1830388"/>
            <a:ext cx="7027863" cy="4491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Economia delle imprese e dei mercati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91892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DD74A298-0728-452D-BB85-12194DDDFCED}" type="slidenum">
              <a:rPr lang="it-IT" altLang="it-IT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11</a:t>
            </a:fld>
            <a:endParaRPr lang="it-IT" altLang="it-IT" sz="1400" smtClean="0"/>
          </a:p>
        </p:txBody>
      </p:sp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59204"/>
            <a:ext cx="7772400" cy="1371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I Mercati e il Sistema di Mercato – Le merci</a:t>
            </a:r>
          </a:p>
        </p:txBody>
      </p:sp>
      <p:sp>
        <p:nvSpPr>
          <p:cNvPr id="81924" name="Text Box 4"/>
          <p:cNvSpPr txBox="1">
            <a:spLocks noChangeArrowheads="1"/>
          </p:cNvSpPr>
          <p:nvPr/>
        </p:nvSpPr>
        <p:spPr bwMode="auto">
          <a:xfrm>
            <a:off x="609600" y="2133600"/>
            <a:ext cx="8229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altLang="it-IT" sz="2800"/>
              <a:t>Le merci </a:t>
            </a:r>
            <a:r>
              <a:rPr lang="it-IT" altLang="it-IT" sz="2800">
                <a:sym typeface="Symbol" pitchFamily="18" charset="2"/>
              </a:rPr>
              <a:t></a:t>
            </a:r>
            <a:r>
              <a:rPr lang="it-IT" altLang="it-IT" sz="2800"/>
              <a:t> beni e servizi prodotti per essere venduti</a:t>
            </a:r>
          </a:p>
        </p:txBody>
      </p:sp>
      <p:sp>
        <p:nvSpPr>
          <p:cNvPr id="81925" name="Text Box 5"/>
          <p:cNvSpPr txBox="1">
            <a:spLocks noChangeArrowheads="1"/>
          </p:cNvSpPr>
          <p:nvPr/>
        </p:nvSpPr>
        <p:spPr bwMode="auto">
          <a:xfrm>
            <a:off x="762000" y="2895600"/>
            <a:ext cx="78486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800"/>
              <a:t>Economia di mercato </a:t>
            </a:r>
            <a:r>
              <a:rPr lang="it-IT" altLang="it-IT" sz="2800">
                <a:sym typeface="Symbol" pitchFamily="18" charset="2"/>
              </a:rPr>
              <a:t></a:t>
            </a:r>
            <a:r>
              <a:rPr lang="it-IT" altLang="it-IT" sz="2800"/>
              <a:t>  la maggior parte di beni e servizi è diventata merce</a:t>
            </a:r>
          </a:p>
        </p:txBody>
      </p:sp>
      <p:sp>
        <p:nvSpPr>
          <p:cNvPr id="81926" name="Text Box 6"/>
          <p:cNvSpPr txBox="1">
            <a:spLocks noChangeArrowheads="1"/>
          </p:cNvSpPr>
          <p:nvPr/>
        </p:nvSpPr>
        <p:spPr bwMode="auto">
          <a:xfrm>
            <a:off x="762000" y="4184708"/>
            <a:ext cx="8077200" cy="1902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eaLnBrk="1" hangingPunct="1"/>
            <a:r>
              <a:rPr lang="it-IT" altLang="it-IT" dirty="0"/>
              <a:t>storia precedente: i mercati sono alla periferia della attività </a:t>
            </a:r>
            <a:r>
              <a:rPr lang="it-IT" altLang="it-IT" dirty="0" smtClean="0"/>
              <a:t>economica</a:t>
            </a:r>
          </a:p>
          <a:p>
            <a:pPr lvl="1" eaLnBrk="1" hangingPunct="1"/>
            <a:r>
              <a:rPr lang="it-IT" altLang="it-IT" dirty="0" smtClean="0"/>
              <a:t>Prevalgono piccole unità che producono per se stesse.</a:t>
            </a:r>
            <a:endParaRPr lang="it-IT" altLang="it-IT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Economia delle imprese e dei mercati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44029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819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19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24" grpId="0" autoUpdateAnimBg="0"/>
      <p:bldP spid="81925" grpId="0" autoUpdateAnimBg="0"/>
      <p:bldP spid="81926" grpId="0" build="p" bldLvl="2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53B785D1-0A77-40BE-97AE-8ECE0FB2C9E4}" type="slidenum">
              <a:rPr lang="it-IT" altLang="it-IT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12</a:t>
            </a:fld>
            <a:endParaRPr lang="it-IT" altLang="it-IT" sz="1400" smtClean="0"/>
          </a:p>
        </p:txBody>
      </p:sp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15861"/>
            <a:ext cx="7696200" cy="19812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I Mercati e il Sistema di Mercato  I Fattori di produzione</a:t>
            </a:r>
          </a:p>
        </p:txBody>
      </p:sp>
      <p:sp>
        <p:nvSpPr>
          <p:cNvPr id="82947" name="Text Box 3"/>
          <p:cNvSpPr txBox="1">
            <a:spLocks noChangeArrowheads="1"/>
          </p:cNvSpPr>
          <p:nvPr/>
        </p:nvSpPr>
        <p:spPr bwMode="auto">
          <a:xfrm>
            <a:off x="838200" y="2667000"/>
            <a:ext cx="7696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800"/>
              <a:t>I beni e servizi richiedono per essere prodotti:</a:t>
            </a:r>
            <a:endParaRPr lang="it-IT" altLang="it-IT" sz="2400"/>
          </a:p>
        </p:txBody>
      </p:sp>
      <p:sp>
        <p:nvSpPr>
          <p:cNvPr id="82948" name="WordArt 4" descr="Carta"/>
          <p:cNvSpPr>
            <a:spLocks noChangeArrowheads="1" noChangeShapeType="1" noTextEdit="1"/>
          </p:cNvSpPr>
          <p:nvPr/>
        </p:nvSpPr>
        <p:spPr bwMode="auto">
          <a:xfrm>
            <a:off x="762000" y="3581400"/>
            <a:ext cx="19812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it-IT" sz="3600" kern="10">
                <a:ln w="9525">
                  <a:solidFill>
                    <a:srgbClr val="008000"/>
                  </a:solidFill>
                  <a:miter lim="800000"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/>
                  </a:outerShdw>
                </a:effectLst>
                <a:latin typeface="Times New Roman"/>
                <a:cs typeface="Times New Roman"/>
              </a:rPr>
              <a:t>Il lavoro</a:t>
            </a:r>
          </a:p>
        </p:txBody>
      </p:sp>
      <p:sp>
        <p:nvSpPr>
          <p:cNvPr id="82949" name="WordArt 5" descr="Carta"/>
          <p:cNvSpPr>
            <a:spLocks noChangeArrowheads="1" noChangeShapeType="1" noTextEdit="1"/>
          </p:cNvSpPr>
          <p:nvPr/>
        </p:nvSpPr>
        <p:spPr bwMode="auto">
          <a:xfrm>
            <a:off x="3581400" y="3657600"/>
            <a:ext cx="16002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it-IT" sz="3600" kern="10">
                <a:ln w="9525">
                  <a:solidFill>
                    <a:srgbClr val="008000"/>
                  </a:solidFill>
                  <a:miter lim="800000"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/>
                  </a:outerShdw>
                </a:effectLst>
                <a:latin typeface="Times New Roman"/>
                <a:cs typeface="Times New Roman"/>
              </a:rPr>
              <a:t>La terra</a:t>
            </a:r>
          </a:p>
        </p:txBody>
      </p:sp>
      <p:sp>
        <p:nvSpPr>
          <p:cNvPr id="82950" name="WordArt 6" descr="Carta"/>
          <p:cNvSpPr>
            <a:spLocks noChangeArrowheads="1" noChangeShapeType="1" noTextEdit="1"/>
          </p:cNvSpPr>
          <p:nvPr/>
        </p:nvSpPr>
        <p:spPr bwMode="auto">
          <a:xfrm>
            <a:off x="6096000" y="3581400"/>
            <a:ext cx="21336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it-IT" sz="3600" kern="10">
                <a:ln w="9525">
                  <a:solidFill>
                    <a:srgbClr val="008000"/>
                  </a:solidFill>
                  <a:miter lim="800000"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/>
                  </a:outerShdw>
                </a:effectLst>
                <a:latin typeface="Times New Roman"/>
                <a:cs typeface="Times New Roman"/>
              </a:rPr>
              <a:t>Il capitale</a:t>
            </a:r>
          </a:p>
        </p:txBody>
      </p:sp>
      <p:sp>
        <p:nvSpPr>
          <p:cNvPr id="82951" name="Text Box 7"/>
          <p:cNvSpPr txBox="1">
            <a:spLocks noChangeArrowheads="1"/>
          </p:cNvSpPr>
          <p:nvPr/>
        </p:nvSpPr>
        <p:spPr bwMode="auto">
          <a:xfrm>
            <a:off x="609600" y="4267200"/>
            <a:ext cx="792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/>
              <a:t>La terra e il lavoro non sono prodotti</a:t>
            </a:r>
          </a:p>
        </p:txBody>
      </p:sp>
      <p:sp>
        <p:nvSpPr>
          <p:cNvPr id="82952" name="Text Box 8"/>
          <p:cNvSpPr txBox="1">
            <a:spLocks noChangeArrowheads="1"/>
          </p:cNvSpPr>
          <p:nvPr/>
        </p:nvSpPr>
        <p:spPr bwMode="auto">
          <a:xfrm>
            <a:off x="685800" y="4747761"/>
            <a:ext cx="7848600" cy="1600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 dirty="0"/>
              <a:t>Capitalismo</a:t>
            </a:r>
            <a:r>
              <a:rPr lang="it-IT" altLang="it-IT" sz="2800" dirty="0">
                <a:sym typeface="Symbol" pitchFamily="18" charset="2"/>
              </a:rPr>
              <a:t></a:t>
            </a:r>
            <a:r>
              <a:rPr lang="it-IT" altLang="it-IT" sz="2800" dirty="0"/>
              <a:t> Terra, Lavoro e Capitale divengono merci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 dirty="0"/>
              <a:t>Il loro uso è diretto dalle forze del mercato</a:t>
            </a: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Economia delle imprese e dei mercati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521452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829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29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829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829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3" presetClass="entr" presetSubtype="52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829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29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29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3" presetClass="entr" presetSubtype="27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829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8295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2/3*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47" grpId="0" autoUpdateAnimBg="0"/>
      <p:bldP spid="82948" grpId="0" animBg="1"/>
      <p:bldP spid="82949" grpId="0" animBg="1"/>
      <p:bldP spid="82950" grpId="0" animBg="1"/>
      <p:bldP spid="82951" grpId="0" autoUpdateAnimBg="0"/>
      <p:bldP spid="82952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3A2B41FE-EA11-49FE-96D8-40FD45F289D4}" type="slidenum">
              <a:rPr lang="it-IT" altLang="it-IT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13</a:t>
            </a:fld>
            <a:endParaRPr lang="it-IT" altLang="it-IT" sz="1400" smtClean="0"/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 Tre Passi verso il Capitalismo</a:t>
            </a:r>
          </a:p>
        </p:txBody>
      </p:sp>
      <p:sp>
        <p:nvSpPr>
          <p:cNvPr id="84995" name="Text Box 3"/>
          <p:cNvSpPr txBox="1">
            <a:spLocks noChangeArrowheads="1"/>
          </p:cNvSpPr>
          <p:nvPr/>
        </p:nvSpPr>
        <p:spPr bwMode="auto">
          <a:xfrm>
            <a:off x="990600" y="2133600"/>
            <a:ext cx="7620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800"/>
              <a:t>I beni e servizi = merci</a:t>
            </a:r>
            <a:endParaRPr lang="it-IT" altLang="it-IT" sz="2400"/>
          </a:p>
        </p:txBody>
      </p:sp>
      <p:sp>
        <p:nvSpPr>
          <p:cNvPr id="84996" name="Text Box 4"/>
          <p:cNvSpPr txBox="1">
            <a:spLocks noChangeArrowheads="1"/>
          </p:cNvSpPr>
          <p:nvPr/>
        </p:nvSpPr>
        <p:spPr bwMode="auto">
          <a:xfrm>
            <a:off x="990600" y="2819400"/>
            <a:ext cx="7848600" cy="1330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altLang="it-IT" sz="2800" dirty="0"/>
              <a:t>I </a:t>
            </a:r>
            <a:r>
              <a:rPr lang="it-IT" altLang="it-IT" sz="2800" b="1" dirty="0"/>
              <a:t>prezzi</a:t>
            </a:r>
            <a:r>
              <a:rPr lang="it-IT" altLang="it-IT" sz="2800" dirty="0"/>
              <a:t> dirigono la produzione</a:t>
            </a:r>
          </a:p>
          <a:p>
            <a:pPr eaLnBrk="1" hangingPunct="1">
              <a:lnSpc>
                <a:spcPct val="90000"/>
              </a:lnSpc>
            </a:pPr>
            <a:r>
              <a:rPr lang="it-IT" altLang="it-IT" sz="2800" dirty="0"/>
              <a:t> spostano il lavoro da un impiego all’altro e decidono l’uso della terra</a:t>
            </a:r>
            <a:endParaRPr lang="it-IT" altLang="it-IT" sz="2400" dirty="0"/>
          </a:p>
        </p:txBody>
      </p:sp>
      <p:sp>
        <p:nvSpPr>
          <p:cNvPr id="84997" name="Text Box 5"/>
          <p:cNvSpPr txBox="1">
            <a:spLocks noChangeArrowheads="1"/>
          </p:cNvSpPr>
          <p:nvPr/>
        </p:nvSpPr>
        <p:spPr bwMode="auto">
          <a:xfrm>
            <a:off x="990600" y="4343400"/>
            <a:ext cx="7315200" cy="1458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800" dirty="0"/>
              <a:t>dal mercante al capitalista:</a:t>
            </a:r>
          </a:p>
          <a:p>
            <a:pPr eaLnBrk="1" hangingPunct="1"/>
            <a:r>
              <a:rPr lang="it-IT" altLang="it-IT" sz="2800" dirty="0"/>
              <a:t> dal profitto dallo </a:t>
            </a:r>
            <a:r>
              <a:rPr lang="it-IT" altLang="it-IT" sz="2800" b="1" dirty="0"/>
              <a:t>scambio</a:t>
            </a:r>
            <a:r>
              <a:rPr lang="it-IT" altLang="it-IT" sz="2800" dirty="0"/>
              <a:t> al profitto dalla </a:t>
            </a:r>
            <a:r>
              <a:rPr lang="it-IT" altLang="it-IT" sz="2800" b="1" dirty="0"/>
              <a:t>produzione</a:t>
            </a:r>
            <a:endParaRPr lang="it-IT" altLang="it-IT" sz="2400" b="1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Economia delle imprese e dei mercati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32240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849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5" grpId="0" autoUpdateAnimBg="0"/>
      <p:bldP spid="84996" grpId="0" autoUpdateAnimBg="0"/>
      <p:bldP spid="84997" grpId="0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27D7CE05-206F-40AF-BEE4-88B8EDB84F00}" type="slidenum">
              <a:rPr lang="it-IT" altLang="it-IT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14</a:t>
            </a:fld>
            <a:endParaRPr lang="it-IT" altLang="it-IT" sz="1400" smtClean="0"/>
          </a:p>
        </p:txBody>
      </p:sp>
      <p:sp>
        <p:nvSpPr>
          <p:cNvPr id="8601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48749"/>
            <a:ext cx="7772400" cy="1371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Le caratteristiche del capitalismo</a:t>
            </a:r>
          </a:p>
        </p:txBody>
      </p:sp>
      <p:sp>
        <p:nvSpPr>
          <p:cNvPr id="86019" name="Text Box 3"/>
          <p:cNvSpPr txBox="1">
            <a:spLocks noChangeArrowheads="1"/>
          </p:cNvSpPr>
          <p:nvPr/>
        </p:nvSpPr>
        <p:spPr bwMode="auto">
          <a:xfrm>
            <a:off x="762000" y="2133600"/>
            <a:ext cx="8175625" cy="53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altLang="it-IT"/>
              <a:t>Profitto </a:t>
            </a:r>
            <a:r>
              <a:rPr lang="it-IT" altLang="it-IT" sz="2800">
                <a:sym typeface="Symbol" pitchFamily="18" charset="2"/>
              </a:rPr>
              <a:t></a:t>
            </a:r>
            <a:r>
              <a:rPr lang="it-IT" altLang="it-IT"/>
              <a:t> cosa e come produrre</a:t>
            </a:r>
          </a:p>
        </p:txBody>
      </p:sp>
      <p:sp>
        <p:nvSpPr>
          <p:cNvPr id="86020" name="Text Box 4"/>
          <p:cNvSpPr txBox="1">
            <a:spLocks noChangeArrowheads="1"/>
          </p:cNvSpPr>
          <p:nvPr/>
        </p:nvSpPr>
        <p:spPr bwMode="auto">
          <a:xfrm>
            <a:off x="762000" y="2971800"/>
            <a:ext cx="8175625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800"/>
              <a:t>La produzione </a:t>
            </a:r>
            <a:r>
              <a:rPr lang="it-IT" altLang="it-IT" sz="2800">
                <a:sym typeface="Symbol" pitchFamily="18" charset="2"/>
              </a:rPr>
              <a:t></a:t>
            </a:r>
            <a:r>
              <a:rPr lang="it-IT" altLang="it-IT" sz="2800"/>
              <a:t> redditi (salari, rendite e profitti).</a:t>
            </a:r>
          </a:p>
        </p:txBody>
      </p:sp>
      <p:sp>
        <p:nvSpPr>
          <p:cNvPr id="86021" name="Text Box 5"/>
          <p:cNvSpPr txBox="1">
            <a:spLocks noChangeArrowheads="1"/>
          </p:cNvSpPr>
          <p:nvPr/>
        </p:nvSpPr>
        <p:spPr bwMode="auto">
          <a:xfrm>
            <a:off x="762000" y="3810000"/>
            <a:ext cx="80184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800"/>
              <a:t>redditi spesi per acquistare beni e servizi</a:t>
            </a:r>
            <a:endParaRPr lang="it-IT" altLang="it-IT" sz="2400"/>
          </a:p>
        </p:txBody>
      </p:sp>
      <p:sp>
        <p:nvSpPr>
          <p:cNvPr id="86022" name="Text Box 6"/>
          <p:cNvSpPr txBox="1">
            <a:spLocks noChangeArrowheads="1"/>
          </p:cNvSpPr>
          <p:nvPr/>
        </p:nvSpPr>
        <p:spPr bwMode="auto">
          <a:xfrm>
            <a:off x="914400" y="4648200"/>
            <a:ext cx="7848600" cy="86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altLang="it-IT" sz="2800" dirty="0"/>
              <a:t>dalla spesa dei </a:t>
            </a:r>
            <a:r>
              <a:rPr lang="it-IT" altLang="it-IT" sz="2800" dirty="0" smtClean="0"/>
              <a:t>redditi: condizioni per la </a:t>
            </a:r>
            <a:r>
              <a:rPr lang="it-IT" altLang="it-IT" sz="2800" dirty="0"/>
              <a:t>nuova produzione</a:t>
            </a:r>
            <a:endParaRPr lang="it-IT" altLang="it-IT" sz="2400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Economia delle imprese e dei mercati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74445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6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86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860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86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autoUpdateAnimBg="0"/>
      <p:bldP spid="86020" grpId="0" autoUpdateAnimBg="0"/>
      <p:bldP spid="86021" grpId="0" autoUpdateAnimBg="0"/>
      <p:bldP spid="86022" grpId="0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Il circuito economico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072514"/>
            <a:ext cx="8229600" cy="1053649"/>
          </a:xfrm>
        </p:spPr>
        <p:txBody>
          <a:bodyPr>
            <a:normAutofit fontScale="70000" lnSpcReduction="20000"/>
          </a:bodyPr>
          <a:lstStyle/>
          <a:p>
            <a:r>
              <a:rPr lang="it-IT" dirty="0" smtClean="0"/>
              <a:t>Le imprese decidono la produzione e pagano i redditi (salari, profitti e redditi) alle famiglie. Le famiglie spendono i loro redditi che ripagano le imprese dei loro costi </a:t>
            </a:r>
            <a:r>
              <a:rPr lang="it-IT" smtClean="0"/>
              <a:t>di produzione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Economia delle imprese e dei mercati</a:t>
            </a:r>
            <a:endParaRPr lang="it-IT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5D2F2-A109-7144-80E6-3AAACABD5BA2}" type="slidenum">
              <a:rPr lang="it-IT" smtClean="0"/>
              <a:pPr/>
              <a:t>15</a:t>
            </a:fld>
            <a:endParaRPr lang="it-IT" dirty="0"/>
          </a:p>
        </p:txBody>
      </p:sp>
      <p:sp>
        <p:nvSpPr>
          <p:cNvPr id="6" name="Rettangolo arrotondato 5"/>
          <p:cNvSpPr/>
          <p:nvPr/>
        </p:nvSpPr>
        <p:spPr>
          <a:xfrm>
            <a:off x="3636344" y="1578543"/>
            <a:ext cx="1482291" cy="39463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Imprese</a:t>
            </a:r>
            <a:endParaRPr lang="it-IT" dirty="0"/>
          </a:p>
        </p:txBody>
      </p:sp>
      <p:cxnSp>
        <p:nvCxnSpPr>
          <p:cNvPr id="8" name="Connettore 2 7"/>
          <p:cNvCxnSpPr>
            <a:stCxn id="6" idx="2"/>
            <a:endCxn id="10" idx="0"/>
          </p:cNvCxnSpPr>
          <p:nvPr/>
        </p:nvCxnSpPr>
        <p:spPr>
          <a:xfrm>
            <a:off x="4377490" y="1973179"/>
            <a:ext cx="0" cy="346509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ttangolo arrotondato 9"/>
          <p:cNvSpPr/>
          <p:nvPr/>
        </p:nvSpPr>
        <p:spPr>
          <a:xfrm>
            <a:off x="3124200" y="2319688"/>
            <a:ext cx="2506579" cy="69301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PRODUZIONE</a:t>
            </a:r>
            <a:endParaRPr lang="it-IT" dirty="0"/>
          </a:p>
        </p:txBody>
      </p:sp>
      <p:cxnSp>
        <p:nvCxnSpPr>
          <p:cNvPr id="12" name="Connettore diritto 11"/>
          <p:cNvCxnSpPr>
            <a:stCxn id="10" idx="3"/>
          </p:cNvCxnSpPr>
          <p:nvPr/>
        </p:nvCxnSpPr>
        <p:spPr>
          <a:xfrm>
            <a:off x="5630779" y="2666198"/>
            <a:ext cx="1020111" cy="530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Connettore diritto 13"/>
          <p:cNvCxnSpPr/>
          <p:nvPr/>
        </p:nvCxnSpPr>
        <p:spPr>
          <a:xfrm>
            <a:off x="6650890" y="2671507"/>
            <a:ext cx="0" cy="176573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Connettore 2 15"/>
          <p:cNvCxnSpPr>
            <a:endCxn id="19" idx="3"/>
          </p:cNvCxnSpPr>
          <p:nvPr/>
        </p:nvCxnSpPr>
        <p:spPr>
          <a:xfrm flipH="1">
            <a:off x="5118635" y="4437246"/>
            <a:ext cx="154589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ettangolo arrotondato 16"/>
          <p:cNvSpPr/>
          <p:nvPr/>
        </p:nvSpPr>
        <p:spPr>
          <a:xfrm>
            <a:off x="3124200" y="3242894"/>
            <a:ext cx="2506579" cy="693019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CONSUMO E RISPARMIO</a:t>
            </a:r>
            <a:endParaRPr lang="it-IT" dirty="0"/>
          </a:p>
        </p:txBody>
      </p:sp>
      <p:sp>
        <p:nvSpPr>
          <p:cNvPr id="19" name="Rettangolo arrotondato 18"/>
          <p:cNvSpPr/>
          <p:nvPr/>
        </p:nvSpPr>
        <p:spPr>
          <a:xfrm>
            <a:off x="3636344" y="4239928"/>
            <a:ext cx="1482291" cy="39463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Famiglie</a:t>
            </a:r>
            <a:endParaRPr lang="it-IT" dirty="0"/>
          </a:p>
        </p:txBody>
      </p:sp>
      <p:sp>
        <p:nvSpPr>
          <p:cNvPr id="21" name="Rettangolo arrotondato 20"/>
          <p:cNvSpPr/>
          <p:nvPr/>
        </p:nvSpPr>
        <p:spPr>
          <a:xfrm>
            <a:off x="5957028" y="3332995"/>
            <a:ext cx="1414998" cy="44276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Redditi</a:t>
            </a:r>
            <a:endParaRPr lang="it-IT" dirty="0"/>
          </a:p>
        </p:txBody>
      </p:sp>
      <p:cxnSp>
        <p:nvCxnSpPr>
          <p:cNvPr id="23" name="Connettore 2 22"/>
          <p:cNvCxnSpPr/>
          <p:nvPr/>
        </p:nvCxnSpPr>
        <p:spPr>
          <a:xfrm flipV="1">
            <a:off x="4320741" y="3935913"/>
            <a:ext cx="0" cy="304016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diritto 29"/>
          <p:cNvCxnSpPr>
            <a:stCxn id="17" idx="1"/>
          </p:cNvCxnSpPr>
          <p:nvPr/>
        </p:nvCxnSpPr>
        <p:spPr>
          <a:xfrm flipH="1" flipV="1">
            <a:off x="2021305" y="3580598"/>
            <a:ext cx="1102895" cy="88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Connettore diritto 31"/>
          <p:cNvCxnSpPr/>
          <p:nvPr/>
        </p:nvCxnSpPr>
        <p:spPr>
          <a:xfrm flipV="1">
            <a:off x="2021305" y="1775861"/>
            <a:ext cx="0" cy="181354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ttore 2 33"/>
          <p:cNvCxnSpPr/>
          <p:nvPr/>
        </p:nvCxnSpPr>
        <p:spPr>
          <a:xfrm>
            <a:off x="2021305" y="1775861"/>
            <a:ext cx="161503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ettangolo arrotondato 34"/>
          <p:cNvSpPr/>
          <p:nvPr/>
        </p:nvSpPr>
        <p:spPr>
          <a:xfrm>
            <a:off x="1244357" y="2951459"/>
            <a:ext cx="1540042" cy="381536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/>
              <a:t>Spesa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2738642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C43783C8-81A0-4E91-9353-82886744EABB}" type="slidenum">
              <a:rPr lang="it-IT" altLang="it-IT" sz="1400" smtClean="0"/>
              <a:pPr eaLnBrk="1" hangingPunct="1"/>
              <a:t>16</a:t>
            </a:fld>
            <a:endParaRPr lang="it-IT" altLang="it-IT" sz="1400" smtClean="0"/>
          </a:p>
        </p:txBody>
      </p:sp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647700" y="709613"/>
            <a:ext cx="7772400" cy="12954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Lo Scambio Merci Contro Danaro</a:t>
            </a:r>
          </a:p>
        </p:txBody>
      </p:sp>
      <p:sp>
        <p:nvSpPr>
          <p:cNvPr id="87043" name="Text Box 3"/>
          <p:cNvSpPr txBox="1">
            <a:spLocks noChangeArrowheads="1"/>
          </p:cNvSpPr>
          <p:nvPr/>
        </p:nvSpPr>
        <p:spPr bwMode="auto">
          <a:xfrm>
            <a:off x="838200" y="1905000"/>
            <a:ext cx="8001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20000"/>
              </a:spcBef>
              <a:buFontTx/>
              <a:buChar char="•"/>
            </a:pPr>
            <a:r>
              <a:rPr lang="it-IT" altLang="it-IT" sz="2800"/>
              <a:t>Circolazione non capitalistica:</a:t>
            </a:r>
            <a:endParaRPr lang="it-IT" altLang="it-IT"/>
          </a:p>
        </p:txBody>
      </p:sp>
      <p:sp>
        <p:nvSpPr>
          <p:cNvPr id="87044" name="Text Box 4"/>
          <p:cNvSpPr txBox="1">
            <a:spLocks noChangeArrowheads="1"/>
          </p:cNvSpPr>
          <p:nvPr/>
        </p:nvSpPr>
        <p:spPr bwMode="auto">
          <a:xfrm>
            <a:off x="838200" y="2438400"/>
            <a:ext cx="78486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20000"/>
              </a:spcBef>
              <a:buFontTx/>
              <a:buChar char="•"/>
            </a:pPr>
            <a:r>
              <a:rPr lang="it-IT" altLang="it-IT" sz="2800" dirty="0"/>
              <a:t>Artigiano: </a:t>
            </a:r>
            <a:r>
              <a:rPr lang="it-IT" altLang="it-IT" sz="2800" dirty="0" smtClean="0"/>
              <a:t>es. idraulico</a:t>
            </a:r>
            <a:endParaRPr lang="it-IT" altLang="it-IT" sz="2000" dirty="0"/>
          </a:p>
        </p:txBody>
      </p:sp>
      <p:sp>
        <p:nvSpPr>
          <p:cNvPr id="87045" name="Text Box 5"/>
          <p:cNvSpPr txBox="1">
            <a:spLocks noChangeArrowheads="1"/>
          </p:cNvSpPr>
          <p:nvPr/>
        </p:nvSpPr>
        <p:spPr bwMode="auto">
          <a:xfrm>
            <a:off x="914400" y="2895600"/>
            <a:ext cx="7848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algn="l">
              <a:spcBef>
                <a:spcPct val="20000"/>
              </a:spcBef>
              <a:buFontTx/>
              <a:buChar char="–"/>
              <a:defRPr/>
            </a:pPr>
            <a:r>
              <a:rPr lang="it-IT" sz="2800"/>
              <a:t>Vende la </a:t>
            </a:r>
            <a:r>
              <a:rPr lang="it-IT" sz="2800" b="1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</a:t>
            </a:r>
            <a:r>
              <a:rPr lang="it-IT" sz="2800"/>
              <a:t>erce “servizi idraulici”</a:t>
            </a:r>
            <a:endParaRPr lang="it-IT"/>
          </a:p>
        </p:txBody>
      </p:sp>
      <p:sp>
        <p:nvSpPr>
          <p:cNvPr id="87046" name="Text Box 6"/>
          <p:cNvSpPr txBox="1">
            <a:spLocks noChangeArrowheads="1"/>
          </p:cNvSpPr>
          <p:nvPr/>
        </p:nvSpPr>
        <p:spPr bwMode="auto">
          <a:xfrm>
            <a:off x="1066800" y="3429000"/>
            <a:ext cx="7315200" cy="860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algn="l" eaLnBrk="1" hangingPunct="1">
              <a:lnSpc>
                <a:spcPct val="90000"/>
              </a:lnSpc>
              <a:spcBef>
                <a:spcPct val="20000"/>
              </a:spcBef>
              <a:buFontTx/>
              <a:buChar char="–"/>
            </a:pPr>
            <a:r>
              <a:rPr lang="it-IT" altLang="it-IT" sz="2800"/>
              <a:t>Acquista con la moneta ricavata (</a:t>
            </a:r>
            <a:r>
              <a:rPr lang="it-IT" altLang="it-IT" sz="2800" b="1">
                <a:solidFill>
                  <a:srgbClr val="CC3300"/>
                </a:solidFill>
              </a:rPr>
              <a:t>D</a:t>
            </a:r>
            <a:r>
              <a:rPr lang="it-IT" altLang="it-IT" sz="2800"/>
              <a:t>enaro) i beni (</a:t>
            </a:r>
            <a:r>
              <a:rPr lang="it-IT" altLang="it-IT" sz="2800" b="1">
                <a:solidFill>
                  <a:srgbClr val="CC3300"/>
                </a:solidFill>
              </a:rPr>
              <a:t>M’</a:t>
            </a:r>
            <a:r>
              <a:rPr lang="it-IT" altLang="it-IT" sz="2800"/>
              <a:t>erci) che consuma</a:t>
            </a:r>
            <a:endParaRPr lang="it-IT" altLang="it-IT"/>
          </a:p>
        </p:txBody>
      </p:sp>
      <p:grpSp>
        <p:nvGrpSpPr>
          <p:cNvPr id="2" name="Group 13"/>
          <p:cNvGrpSpPr>
            <a:grpSpLocks/>
          </p:cNvGrpSpPr>
          <p:nvPr/>
        </p:nvGrpSpPr>
        <p:grpSpPr bwMode="auto">
          <a:xfrm>
            <a:off x="1371600" y="4572000"/>
            <a:ext cx="6019800" cy="609600"/>
            <a:chOff x="864" y="2784"/>
            <a:chExt cx="3792" cy="384"/>
          </a:xfrm>
        </p:grpSpPr>
        <p:sp>
          <p:nvSpPr>
            <p:cNvPr id="87047" name="AutoShape 7"/>
            <p:cNvSpPr>
              <a:spLocks noChangeArrowheads="1"/>
            </p:cNvSpPr>
            <p:nvPr/>
          </p:nvSpPr>
          <p:spPr bwMode="auto">
            <a:xfrm>
              <a:off x="864" y="2784"/>
              <a:ext cx="912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>
                <a:defRPr/>
              </a:pPr>
              <a:r>
                <a:rPr lang="it-IT" sz="3200" b="1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M</a:t>
              </a:r>
            </a:p>
          </p:txBody>
        </p:sp>
        <p:sp>
          <p:nvSpPr>
            <p:cNvPr id="28683" name="AutoShape 8"/>
            <p:cNvSpPr>
              <a:spLocks noChangeArrowheads="1"/>
            </p:cNvSpPr>
            <p:nvPr/>
          </p:nvSpPr>
          <p:spPr bwMode="auto">
            <a:xfrm>
              <a:off x="1776" y="2856"/>
              <a:ext cx="528" cy="240"/>
            </a:xfrm>
            <a:prstGeom prst="rightArrow">
              <a:avLst>
                <a:gd name="adj1" fmla="val 50000"/>
                <a:gd name="adj2" fmla="val 55000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87049" name="AutoShape 9"/>
            <p:cNvSpPr>
              <a:spLocks noChangeArrowheads="1"/>
            </p:cNvSpPr>
            <p:nvPr/>
          </p:nvSpPr>
          <p:spPr bwMode="auto">
            <a:xfrm>
              <a:off x="2304" y="2784"/>
              <a:ext cx="912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>
                <a:defRPr/>
              </a:pPr>
              <a:r>
                <a:rPr lang="it-IT" sz="3200" b="1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</a:t>
              </a:r>
            </a:p>
          </p:txBody>
        </p:sp>
        <p:sp>
          <p:nvSpPr>
            <p:cNvPr id="28685" name="AutoShape 10"/>
            <p:cNvSpPr>
              <a:spLocks noChangeArrowheads="1"/>
            </p:cNvSpPr>
            <p:nvPr/>
          </p:nvSpPr>
          <p:spPr bwMode="auto">
            <a:xfrm>
              <a:off x="3216" y="2856"/>
              <a:ext cx="528" cy="240"/>
            </a:xfrm>
            <a:prstGeom prst="rightArrow">
              <a:avLst>
                <a:gd name="adj1" fmla="val 50000"/>
                <a:gd name="adj2" fmla="val 55000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87051" name="AutoShape 11"/>
            <p:cNvSpPr>
              <a:spLocks noChangeArrowheads="1"/>
            </p:cNvSpPr>
            <p:nvPr/>
          </p:nvSpPr>
          <p:spPr bwMode="auto">
            <a:xfrm>
              <a:off x="3744" y="2784"/>
              <a:ext cx="912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>
                <a:defRPr/>
              </a:pPr>
              <a:r>
                <a:rPr lang="it-IT" sz="3200" b="1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M’</a:t>
              </a:r>
            </a:p>
          </p:txBody>
        </p:sp>
      </p:grpSp>
      <p:sp>
        <p:nvSpPr>
          <p:cNvPr id="87052" name="Text Box 12"/>
          <p:cNvSpPr txBox="1">
            <a:spLocks noChangeArrowheads="1"/>
          </p:cNvSpPr>
          <p:nvPr/>
        </p:nvSpPr>
        <p:spPr bwMode="auto">
          <a:xfrm>
            <a:off x="1104900" y="5334699"/>
            <a:ext cx="7315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it-IT" sz="28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M’:</a:t>
            </a:r>
            <a:r>
              <a:rPr lang="it-IT" sz="2800" b="1" dirty="0">
                <a:sym typeface="Symbol" pitchFamily="18" charset="2"/>
              </a:rPr>
              <a:t> </a:t>
            </a:r>
            <a:r>
              <a:rPr lang="it-IT" sz="2800" dirty="0">
                <a:sym typeface="Symbol" pitchFamily="18" charset="2"/>
              </a:rPr>
              <a:t>diversa come </a:t>
            </a:r>
            <a:r>
              <a:rPr lang="it-IT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qualità</a:t>
            </a:r>
            <a:r>
              <a:rPr lang="it-IT" sz="2800" dirty="0">
                <a:sym typeface="Symbol" pitchFamily="18" charset="2"/>
              </a:rPr>
              <a:t>, ma </a:t>
            </a:r>
            <a:r>
              <a:rPr lang="it-IT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stesso valore </a:t>
            </a:r>
            <a:r>
              <a:rPr lang="it-IT" sz="28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Symbol" pitchFamily="18" charset="2"/>
              </a:rPr>
              <a:t>monetario</a:t>
            </a:r>
            <a:r>
              <a:rPr lang="it-IT" sz="2800" dirty="0" smtClean="0">
                <a:sym typeface="Symbol" pitchFamily="18" charset="2"/>
              </a:rPr>
              <a:t> della </a:t>
            </a:r>
            <a:r>
              <a:rPr lang="it-IT" sz="2800" dirty="0">
                <a:sym typeface="Symbol" pitchFamily="18" charset="2"/>
              </a:rPr>
              <a:t>prima </a:t>
            </a:r>
            <a:r>
              <a:rPr lang="it-IT" sz="28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sym typeface="Symbol" pitchFamily="18" charset="2"/>
              </a:rPr>
              <a:t>M</a:t>
            </a:r>
            <a:endParaRPr lang="it-IT" sz="2800" dirty="0">
              <a:sym typeface="Symbol" pitchFamily="18" charset="2"/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Economia delle imprese e dei mercati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47427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870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870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870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870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3" dur="500"/>
                                        <p:tgtEl>
                                          <p:spTgt spid="87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3" grpId="0" autoUpdateAnimBg="0"/>
      <p:bldP spid="87044" grpId="0" autoUpdateAnimBg="0"/>
      <p:bldP spid="87045" grpId="0" autoUpdateAnimBg="0"/>
      <p:bldP spid="87046" grpId="0" autoUpdateAnimBg="0"/>
      <p:bldP spid="87052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5F3771B8-E9FB-485B-B3A1-4A622CE2EFEF}" type="slidenum">
              <a:rPr lang="it-IT" altLang="it-IT" sz="1400" smtClean="0"/>
              <a:pPr eaLnBrk="1" hangingPunct="1"/>
              <a:t>17</a:t>
            </a:fld>
            <a:endParaRPr lang="it-IT" altLang="it-IT" sz="1400" smtClean="0"/>
          </a:p>
        </p:txBody>
      </p:sp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Il Capitalista e i Profitti</a:t>
            </a:r>
          </a:p>
        </p:txBody>
      </p:sp>
      <p:sp>
        <p:nvSpPr>
          <p:cNvPr id="88067" name="Text Box 3"/>
          <p:cNvSpPr txBox="1">
            <a:spLocks noChangeArrowheads="1"/>
          </p:cNvSpPr>
          <p:nvPr/>
        </p:nvSpPr>
        <p:spPr bwMode="auto">
          <a:xfrm>
            <a:off x="812800" y="1828800"/>
            <a:ext cx="8331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it-IT" altLang="it-IT" sz="2800"/>
              <a:t>Il capitalista agisce diversamente</a:t>
            </a:r>
            <a:endParaRPr lang="it-IT" altLang="it-IT"/>
          </a:p>
        </p:txBody>
      </p:sp>
      <p:sp>
        <p:nvSpPr>
          <p:cNvPr id="88068" name="Text Box 4"/>
          <p:cNvSpPr txBox="1">
            <a:spLocks noChangeArrowheads="1"/>
          </p:cNvSpPr>
          <p:nvPr/>
        </p:nvSpPr>
        <p:spPr bwMode="auto">
          <a:xfrm>
            <a:off x="685800" y="2366423"/>
            <a:ext cx="8251825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algn="l">
              <a:spcBef>
                <a:spcPct val="20000"/>
              </a:spcBef>
              <a:buFontTx/>
              <a:buChar char="–"/>
              <a:defRPr/>
            </a:pPr>
            <a:r>
              <a:rPr lang="it-IT" sz="32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r>
              <a:rPr lang="it-IT" sz="2000" dirty="0"/>
              <a:t>enaro </a:t>
            </a:r>
            <a:r>
              <a:rPr lang="it-IT" sz="3200" dirty="0">
                <a:sym typeface="Symbol" pitchFamily="18" charset="2"/>
              </a:rPr>
              <a:t></a:t>
            </a:r>
            <a:r>
              <a:rPr lang="it-IT" sz="2000" dirty="0"/>
              <a:t> mezzi di produzione (</a:t>
            </a:r>
            <a:r>
              <a:rPr lang="it-IT" sz="32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</a:t>
            </a:r>
            <a:r>
              <a:rPr lang="it-IT" sz="2000" dirty="0"/>
              <a:t>erci) </a:t>
            </a:r>
            <a:r>
              <a:rPr lang="it-IT" sz="3200" dirty="0">
                <a:sym typeface="Symbol" pitchFamily="18" charset="2"/>
              </a:rPr>
              <a:t></a:t>
            </a:r>
            <a:r>
              <a:rPr lang="it-IT" sz="2000" dirty="0"/>
              <a:t> produzione di altre merci </a:t>
            </a:r>
            <a:r>
              <a:rPr lang="it-IT" sz="3200" dirty="0">
                <a:sym typeface="Symbol" pitchFamily="18" charset="2"/>
              </a:rPr>
              <a:t></a:t>
            </a:r>
            <a:r>
              <a:rPr lang="it-IT" sz="2000" dirty="0"/>
              <a:t> vendita (</a:t>
            </a:r>
            <a:r>
              <a:rPr lang="it-IT" sz="32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</a:t>
            </a:r>
            <a:r>
              <a:rPr lang="it-IT" sz="2000" dirty="0"/>
              <a:t>enaro)</a:t>
            </a:r>
          </a:p>
        </p:txBody>
      </p:sp>
      <p:grpSp>
        <p:nvGrpSpPr>
          <p:cNvPr id="2" name="Group 14"/>
          <p:cNvGrpSpPr>
            <a:grpSpLocks/>
          </p:cNvGrpSpPr>
          <p:nvPr/>
        </p:nvGrpSpPr>
        <p:grpSpPr bwMode="auto">
          <a:xfrm>
            <a:off x="1447800" y="3657600"/>
            <a:ext cx="6019800" cy="609600"/>
            <a:chOff x="912" y="2304"/>
            <a:chExt cx="3792" cy="384"/>
          </a:xfrm>
        </p:grpSpPr>
        <p:sp>
          <p:nvSpPr>
            <p:cNvPr id="88069" name="AutoShape 5"/>
            <p:cNvSpPr>
              <a:spLocks noChangeArrowheads="1"/>
            </p:cNvSpPr>
            <p:nvPr/>
          </p:nvSpPr>
          <p:spPr bwMode="auto">
            <a:xfrm>
              <a:off x="912" y="2304"/>
              <a:ext cx="912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>
                <a:defRPr/>
              </a:pPr>
              <a:r>
                <a:rPr lang="it-IT" sz="3200" b="1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</a:t>
              </a:r>
            </a:p>
          </p:txBody>
        </p:sp>
        <p:sp>
          <p:nvSpPr>
            <p:cNvPr id="29707" name="AutoShape 6"/>
            <p:cNvSpPr>
              <a:spLocks noChangeArrowheads="1"/>
            </p:cNvSpPr>
            <p:nvPr/>
          </p:nvSpPr>
          <p:spPr bwMode="auto">
            <a:xfrm>
              <a:off x="1824" y="2376"/>
              <a:ext cx="528" cy="240"/>
            </a:xfrm>
            <a:prstGeom prst="rightArrow">
              <a:avLst>
                <a:gd name="adj1" fmla="val 50000"/>
                <a:gd name="adj2" fmla="val 55000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88071" name="AutoShape 7"/>
            <p:cNvSpPr>
              <a:spLocks noChangeArrowheads="1"/>
            </p:cNvSpPr>
            <p:nvPr/>
          </p:nvSpPr>
          <p:spPr bwMode="auto">
            <a:xfrm>
              <a:off x="2352" y="2304"/>
              <a:ext cx="912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>
                <a:defRPr/>
              </a:pPr>
              <a:r>
                <a:rPr lang="it-IT" sz="3200" b="1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M</a:t>
              </a:r>
            </a:p>
          </p:txBody>
        </p:sp>
        <p:sp>
          <p:nvSpPr>
            <p:cNvPr id="29709" name="AutoShape 8"/>
            <p:cNvSpPr>
              <a:spLocks noChangeArrowheads="1"/>
            </p:cNvSpPr>
            <p:nvPr/>
          </p:nvSpPr>
          <p:spPr bwMode="auto">
            <a:xfrm>
              <a:off x="3264" y="2376"/>
              <a:ext cx="528" cy="240"/>
            </a:xfrm>
            <a:prstGeom prst="rightArrow">
              <a:avLst>
                <a:gd name="adj1" fmla="val 50000"/>
                <a:gd name="adj2" fmla="val 55000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algn="ctr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 altLang="it-IT"/>
            </a:p>
          </p:txBody>
        </p:sp>
        <p:sp>
          <p:nvSpPr>
            <p:cNvPr id="88073" name="AutoShape 9"/>
            <p:cNvSpPr>
              <a:spLocks noChangeArrowheads="1"/>
            </p:cNvSpPr>
            <p:nvPr/>
          </p:nvSpPr>
          <p:spPr bwMode="auto">
            <a:xfrm>
              <a:off x="3792" y="2304"/>
              <a:ext cx="912" cy="384"/>
            </a:xfrm>
            <a:prstGeom prst="roundRect">
              <a:avLst>
                <a:gd name="adj" fmla="val 16667"/>
              </a:avLst>
            </a:prstGeom>
            <a:solidFill>
              <a:schemeClr val="accent1"/>
            </a:solidFill>
            <a:ln w="9525">
              <a:miter lim="800000"/>
              <a:headEnd/>
              <a:tailEnd/>
            </a:ln>
            <a:effectLst/>
            <a:scene3d>
              <a:camera prst="legacyObliqueTopRight"/>
              <a:lightRig rig="legacyFlat3" dir="b"/>
            </a:scene3d>
            <a:sp3d extrusionH="430200" prstMaterial="legacyMatte">
              <a:bevelT w="13500" h="13500" prst="angle"/>
              <a:bevelB w="13500" h="13500" prst="angle"/>
              <a:extrusionClr>
                <a:schemeClr val="accent1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>
                <a:defRPr/>
              </a:pPr>
              <a:r>
                <a:rPr lang="it-IT" sz="3200" b="1">
                  <a:solidFill>
                    <a:srgbClr val="CC33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D’</a:t>
              </a:r>
            </a:p>
          </p:txBody>
        </p:sp>
      </p:grpSp>
      <p:sp>
        <p:nvSpPr>
          <p:cNvPr id="88074" name="Text Box 10"/>
          <p:cNvSpPr txBox="1">
            <a:spLocks noChangeArrowheads="1"/>
          </p:cNvSpPr>
          <p:nvPr/>
        </p:nvSpPr>
        <p:spPr bwMode="auto">
          <a:xfrm>
            <a:off x="990600" y="4419600"/>
            <a:ext cx="7467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l" eaLnBrk="1" hangingPunct="1">
              <a:spcBef>
                <a:spcPct val="50000"/>
              </a:spcBef>
            </a:pPr>
            <a:endParaRPr lang="it-IT" altLang="it-IT"/>
          </a:p>
        </p:txBody>
      </p:sp>
      <p:sp>
        <p:nvSpPr>
          <p:cNvPr id="88075" name="Text Box 11"/>
          <p:cNvSpPr txBox="1">
            <a:spLocks noChangeArrowheads="1"/>
          </p:cNvSpPr>
          <p:nvPr/>
        </p:nvSpPr>
        <p:spPr bwMode="auto">
          <a:xfrm>
            <a:off x="685800" y="4419600"/>
            <a:ext cx="81534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algn="l">
              <a:spcBef>
                <a:spcPct val="20000"/>
              </a:spcBef>
              <a:buFontTx/>
              <a:buChar char="–"/>
              <a:defRPr/>
            </a:pPr>
            <a:r>
              <a:rPr lang="it-IT" sz="2000" dirty="0"/>
              <a:t>Il capitalista si aspetta che </a:t>
            </a:r>
            <a:r>
              <a:rPr lang="it-IT" sz="20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D’</a:t>
            </a:r>
            <a:r>
              <a:rPr lang="it-IT" sz="20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&gt;D</a:t>
            </a:r>
            <a:endParaRPr lang="it-IT" sz="2000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Arial" charset="0"/>
            </a:endParaRPr>
          </a:p>
          <a:p>
            <a:pPr lvl="1" algn="l">
              <a:spcBef>
                <a:spcPct val="20000"/>
              </a:spcBef>
              <a:buFontTx/>
              <a:buChar char="–"/>
              <a:defRPr/>
            </a:pPr>
            <a:r>
              <a:rPr lang="it-IT" sz="2000" dirty="0">
                <a:cs typeface="Arial" charset="0"/>
              </a:rPr>
              <a:t>I beni prodotti =</a:t>
            </a:r>
            <a:r>
              <a:rPr lang="it-IT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charset="0"/>
              </a:rPr>
              <a:t>valore maggiore</a:t>
            </a:r>
            <a:r>
              <a:rPr lang="it-IT" sz="2000" dirty="0">
                <a:cs typeface="Arial" charset="0"/>
              </a:rPr>
              <a:t> dei </a:t>
            </a:r>
            <a:r>
              <a:rPr lang="it-IT" sz="2000" dirty="0" smtClean="0">
                <a:cs typeface="Arial" charset="0"/>
              </a:rPr>
              <a:t>fattori di produzione</a:t>
            </a:r>
            <a:endParaRPr lang="it-IT" sz="2400" dirty="0"/>
          </a:p>
        </p:txBody>
      </p:sp>
      <p:sp>
        <p:nvSpPr>
          <p:cNvPr id="88076" name="Text Box 12"/>
          <p:cNvSpPr txBox="1">
            <a:spLocks noChangeArrowheads="1"/>
          </p:cNvSpPr>
          <p:nvPr/>
        </p:nvSpPr>
        <p:spPr bwMode="auto">
          <a:xfrm>
            <a:off x="609600" y="5486400"/>
            <a:ext cx="822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algn="l">
              <a:spcBef>
                <a:spcPct val="20000"/>
              </a:spcBef>
              <a:buFontTx/>
              <a:buChar char="–"/>
              <a:defRPr/>
            </a:pPr>
            <a:r>
              <a:rPr lang="it-IT" sz="2800">
                <a:cs typeface="Arial" charset="0"/>
              </a:rPr>
              <a:t>Il sovrappiù sociale prende il nome di </a:t>
            </a:r>
            <a:r>
              <a:rPr lang="it-IT" sz="2800" b="1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Arial" charset="0"/>
              </a:rPr>
              <a:t>PROFITTO</a:t>
            </a:r>
            <a:endParaRPr lang="it-IT" sz="2800" b="1">
              <a:solidFill>
                <a:srgbClr val="CC00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Economia delle imprese e dei mercati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123468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8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8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9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88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88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88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88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autoUpdateAnimBg="0"/>
      <p:bldP spid="88068" grpId="0" autoUpdateAnimBg="0"/>
      <p:bldP spid="88074" grpId="0" autoUpdateAnimBg="0"/>
      <p:bldP spid="88075" grpId="0" build="p" bldLvl="2" autoUpdateAnimBg="0"/>
      <p:bldP spid="88076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Il capitalismo</a:t>
            </a:r>
          </a:p>
        </p:txBody>
      </p:sp>
      <p:pic>
        <p:nvPicPr>
          <p:cNvPr id="16387" name="Segnaposto contenuto 4" descr="capitalismo.gif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52550" y="1981200"/>
            <a:ext cx="6438900" cy="4114800"/>
          </a:xfrm>
        </p:spPr>
      </p:pic>
      <p:sp>
        <p:nvSpPr>
          <p:cNvPr id="16388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C295B6C7-D6CF-433E-AD7F-6C7DC39180C1}" type="slidenum">
              <a:rPr lang="it-IT" altLang="it-IT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18</a:t>
            </a:fld>
            <a:endParaRPr lang="it-IT" altLang="it-IT" sz="1400" smtClean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Economia delle imprese e dei mercati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63815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Il sovrappiù</a:t>
            </a:r>
            <a:endParaRPr lang="it-IT" dirty="0"/>
          </a:p>
        </p:txBody>
      </p:sp>
      <p:sp>
        <p:nvSpPr>
          <p:cNvPr id="17411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sz="2800" dirty="0" smtClean="0"/>
              <a:t>Il profitto è una forma di sovrappiù</a:t>
            </a:r>
          </a:p>
          <a:p>
            <a:r>
              <a:rPr lang="it-IT" altLang="it-IT" sz="2800" dirty="0" smtClean="0"/>
              <a:t>Teoria </a:t>
            </a:r>
            <a:r>
              <a:rPr lang="it-IT" altLang="it-IT" sz="2800" b="1" dirty="0" smtClean="0"/>
              <a:t>classica</a:t>
            </a:r>
            <a:r>
              <a:rPr lang="it-IT" altLang="it-IT" sz="2800" dirty="0" smtClean="0"/>
              <a:t>: TEORIA DEL SOVRAPPIU’</a:t>
            </a:r>
          </a:p>
          <a:p>
            <a:r>
              <a:rPr lang="it-IT" altLang="it-IT" sz="2800" dirty="0" smtClean="0"/>
              <a:t>Il profitto viene investito: accumulazione del capitale e </a:t>
            </a:r>
            <a:r>
              <a:rPr lang="it-IT" altLang="it-IT" sz="2800" b="1" dirty="0" smtClean="0"/>
              <a:t>sviluppo economico</a:t>
            </a:r>
          </a:p>
          <a:p>
            <a:r>
              <a:rPr lang="it-IT" altLang="it-IT" sz="2800" dirty="0" smtClean="0"/>
              <a:t>Il valore serve a determinare il sovrappiù e l’accumulazione del capitale</a:t>
            </a:r>
          </a:p>
          <a:p>
            <a:r>
              <a:rPr lang="it-IT" altLang="it-IT" sz="2800" dirty="0" smtClean="0"/>
              <a:t>La </a:t>
            </a:r>
            <a:r>
              <a:rPr lang="it-IT" altLang="it-IT" sz="2800" b="1" dirty="0" smtClean="0"/>
              <a:t>teoria dei prezzi </a:t>
            </a:r>
            <a:r>
              <a:rPr lang="it-IT" altLang="it-IT" sz="2800" dirty="0" smtClean="0"/>
              <a:t>è elaborata per formulare una </a:t>
            </a:r>
            <a:r>
              <a:rPr lang="it-IT" altLang="it-IT" sz="2800" b="1" dirty="0" smtClean="0"/>
              <a:t>teoria dello sviluppo</a:t>
            </a:r>
          </a:p>
          <a:p>
            <a:endParaRPr lang="it-IT" altLang="it-IT" sz="2800" dirty="0" smtClean="0"/>
          </a:p>
        </p:txBody>
      </p:sp>
      <p:sp>
        <p:nvSpPr>
          <p:cNvPr id="17412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0505F121-7DA9-4FAD-BCC1-925B51887BB4}" type="slidenum">
              <a:rPr lang="it-IT" altLang="it-IT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19</a:t>
            </a:fld>
            <a:endParaRPr lang="it-IT" altLang="it-IT" sz="1400" smtClean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Economia delle imprese e dei mercati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07226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94BCEE88-0573-4F7A-B0A4-93F1083F4FF3}" type="slidenum">
              <a:rPr lang="it-IT" altLang="it-IT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2</a:t>
            </a:fld>
            <a:endParaRPr lang="it-IT" altLang="it-IT" sz="1400" smtClean="0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1036238"/>
            <a:ext cx="8229600" cy="557946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L’attività economica e le formazioni sociali</a:t>
            </a:r>
          </a:p>
        </p:txBody>
      </p:sp>
      <p:sp>
        <p:nvSpPr>
          <p:cNvPr id="68611" name="Text Box 3"/>
          <p:cNvSpPr txBox="1">
            <a:spLocks noChangeArrowheads="1"/>
          </p:cNvSpPr>
          <p:nvPr/>
        </p:nvSpPr>
        <p:spPr bwMode="auto">
          <a:xfrm>
            <a:off x="990600" y="1905000"/>
            <a:ext cx="7620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800" dirty="0"/>
              <a:t>Modi diversi di organizzare l’attività economica nelle diverse società</a:t>
            </a:r>
            <a:endParaRPr lang="it-IT" altLang="it-IT" sz="2400" dirty="0"/>
          </a:p>
        </p:txBody>
      </p:sp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990600" y="2819400"/>
            <a:ext cx="7239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800"/>
              <a:t>Ad esempio:</a:t>
            </a:r>
            <a:endParaRPr lang="it-IT" altLang="it-IT" sz="2000"/>
          </a:p>
        </p:txBody>
      </p:sp>
      <p:sp>
        <p:nvSpPr>
          <p:cNvPr id="68613" name="Text Box 5"/>
          <p:cNvSpPr txBox="1">
            <a:spLocks noChangeArrowheads="1"/>
          </p:cNvSpPr>
          <p:nvPr/>
        </p:nvSpPr>
        <p:spPr bwMode="auto">
          <a:xfrm>
            <a:off x="914400" y="3471863"/>
            <a:ext cx="7620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algn="l">
              <a:spcBef>
                <a:spcPct val="20000"/>
              </a:spcBef>
              <a:buFontTx/>
              <a:buChar char="–"/>
              <a:defRPr/>
            </a:pPr>
            <a:r>
              <a:rPr lang="it-IT" sz="2800" dirty="0"/>
              <a:t>Il </a:t>
            </a:r>
            <a:r>
              <a:rPr lang="it-IT" sz="28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feudalesimo</a:t>
            </a:r>
            <a:r>
              <a:rPr lang="it-IT" sz="2800" b="1" dirty="0"/>
              <a:t> </a:t>
            </a:r>
            <a:r>
              <a:rPr lang="it-IT" sz="2800" dirty="0"/>
              <a:t>(Europa occidentale del medio evo)</a:t>
            </a:r>
            <a:endParaRPr lang="it-IT" dirty="0"/>
          </a:p>
        </p:txBody>
      </p:sp>
      <p:sp>
        <p:nvSpPr>
          <p:cNvPr id="68614" name="Text Box 6"/>
          <p:cNvSpPr txBox="1">
            <a:spLocks noChangeArrowheads="1"/>
          </p:cNvSpPr>
          <p:nvPr/>
        </p:nvSpPr>
        <p:spPr bwMode="auto">
          <a:xfrm>
            <a:off x="1447800" y="4331676"/>
            <a:ext cx="6705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it-IT" sz="2800" dirty="0"/>
              <a:t>- L’economia </a:t>
            </a:r>
            <a:r>
              <a:rPr lang="it-IT" sz="28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pianificata</a:t>
            </a:r>
            <a:r>
              <a:rPr lang="it-IT" sz="2800" dirty="0"/>
              <a:t> dell’ Unione Sovietica</a:t>
            </a:r>
          </a:p>
        </p:txBody>
      </p:sp>
      <p:sp>
        <p:nvSpPr>
          <p:cNvPr id="68615" name="Text Box 7"/>
          <p:cNvSpPr txBox="1">
            <a:spLocks noChangeArrowheads="1"/>
          </p:cNvSpPr>
          <p:nvPr/>
        </p:nvSpPr>
        <p:spPr bwMode="auto">
          <a:xfrm>
            <a:off x="990600" y="5277826"/>
            <a:ext cx="73152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algn="l">
              <a:spcBef>
                <a:spcPct val="20000"/>
              </a:spcBef>
              <a:buFontTx/>
              <a:buChar char="–"/>
              <a:defRPr/>
            </a:pPr>
            <a:r>
              <a:rPr lang="it-IT" sz="2800" dirty="0"/>
              <a:t>Il </a:t>
            </a:r>
            <a:r>
              <a:rPr lang="it-IT" sz="2800" b="1" dirty="0">
                <a:solidFill>
                  <a:srgbClr val="A5002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capitalismo</a:t>
            </a:r>
            <a:r>
              <a:rPr lang="it-IT" sz="2800" dirty="0"/>
              <a:t> dell’Europa occidentale, degli Stati Uniti e del Giappone</a:t>
            </a:r>
            <a:endParaRPr lang="it-IT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Economia delle imprese e dei mercati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551734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686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686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686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686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0" fill="hold"/>
                                        <p:tgtEl>
                                          <p:spTgt spid="686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autoUpdateAnimBg="0"/>
      <p:bldP spid="68612" grpId="0" autoUpdateAnimBg="0"/>
      <p:bldP spid="68613" grpId="0" autoUpdateAnimBg="0"/>
      <p:bldP spid="68614" grpId="0" autoUpdateAnimBg="0"/>
      <p:bldP spid="68615" grpId="0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egnaposto numero diapositiva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A9D91545-0FF8-400B-9BA4-2748F9D37347}" type="slidenum">
              <a:rPr lang="it-IT" altLang="it-IT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20</a:t>
            </a:fld>
            <a:endParaRPr lang="it-IT" altLang="it-IT" sz="1400" smtClean="0"/>
          </a:p>
        </p:txBody>
      </p:sp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59204"/>
            <a:ext cx="7772400" cy="1371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Una definizione alternativa: l’economia neoclassica</a:t>
            </a:r>
          </a:p>
        </p:txBody>
      </p:sp>
      <p:sp>
        <p:nvSpPr>
          <p:cNvPr id="89091" name="Text Box 3"/>
          <p:cNvSpPr txBox="1">
            <a:spLocks noChangeArrowheads="1"/>
          </p:cNvSpPr>
          <p:nvPr/>
        </p:nvSpPr>
        <p:spPr bwMode="auto">
          <a:xfrm>
            <a:off x="838200" y="2133600"/>
            <a:ext cx="7620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it-IT" sz="2800" dirty="0"/>
              <a:t>Rivoluzione </a:t>
            </a:r>
            <a:r>
              <a:rPr lang="it-IT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MARGINALISTA</a:t>
            </a:r>
            <a:r>
              <a:rPr lang="it-IT" sz="28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  <a:r>
              <a:rPr lang="it-IT" sz="2800" dirty="0"/>
              <a:t>(1870)</a:t>
            </a:r>
            <a:endParaRPr lang="it-IT" sz="2800" dirty="0">
              <a:solidFill>
                <a:srgbClr val="CC33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89092" name="Text Box 4"/>
          <p:cNvSpPr txBox="1">
            <a:spLocks noChangeArrowheads="1"/>
          </p:cNvSpPr>
          <p:nvPr/>
        </p:nvSpPr>
        <p:spPr bwMode="auto">
          <a:xfrm>
            <a:off x="838200" y="2743200"/>
            <a:ext cx="8001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it-IT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ECONOMIA PURA</a:t>
            </a:r>
            <a:r>
              <a:rPr lang="it-IT" sz="2800" dirty="0"/>
              <a:t>: isolare i fenomeni economici</a:t>
            </a:r>
          </a:p>
        </p:txBody>
      </p:sp>
      <p:sp>
        <p:nvSpPr>
          <p:cNvPr id="89093" name="Text Box 5"/>
          <p:cNvSpPr txBox="1">
            <a:spLocks noChangeArrowheads="1"/>
          </p:cNvSpPr>
          <p:nvPr/>
        </p:nvSpPr>
        <p:spPr bwMode="auto">
          <a:xfrm>
            <a:off x="914400" y="3352800"/>
            <a:ext cx="8229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it-IT" sz="2800"/>
              <a:t>Modello: scienze naturali ( fisica) </a:t>
            </a:r>
            <a:r>
              <a:rPr lang="it-IT" sz="2800" b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ECONOMICS</a:t>
            </a:r>
          </a:p>
        </p:txBody>
      </p:sp>
      <p:sp>
        <p:nvSpPr>
          <p:cNvPr id="89094" name="Text Box 6"/>
          <p:cNvSpPr txBox="1">
            <a:spLocks noChangeArrowheads="1"/>
          </p:cNvSpPr>
          <p:nvPr/>
        </p:nvSpPr>
        <p:spPr bwMode="auto">
          <a:xfrm>
            <a:off x="838200" y="4114800"/>
            <a:ext cx="7924800" cy="2014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 dirty="0"/>
              <a:t>Lionel Robbins (</a:t>
            </a:r>
            <a:r>
              <a:rPr lang="it-IT" altLang="it-IT" sz="2800" dirty="0">
                <a:cs typeface="Times New Roman" pitchFamily="18" charset="0"/>
              </a:rPr>
              <a:t>1898-1984</a:t>
            </a:r>
            <a:r>
              <a:rPr lang="it-IT" altLang="it-IT" sz="2800" dirty="0"/>
              <a:t>) in </a:t>
            </a:r>
            <a:r>
              <a:rPr lang="it-IT" altLang="it-IT" sz="2800" i="1" dirty="0" err="1">
                <a:cs typeface="Times New Roman" pitchFamily="18" charset="0"/>
              </a:rPr>
              <a:t>Essay</a:t>
            </a:r>
            <a:r>
              <a:rPr lang="it-IT" altLang="it-IT" sz="2800" i="1" dirty="0">
                <a:cs typeface="Times New Roman" pitchFamily="18" charset="0"/>
              </a:rPr>
              <a:t> on the Nature and </a:t>
            </a:r>
            <a:r>
              <a:rPr lang="it-IT" altLang="it-IT" sz="2800" i="1" dirty="0" err="1">
                <a:cs typeface="Times New Roman" pitchFamily="18" charset="0"/>
              </a:rPr>
              <a:t>Significance</a:t>
            </a:r>
            <a:r>
              <a:rPr lang="it-IT" altLang="it-IT" sz="2800" i="1" dirty="0">
                <a:cs typeface="Times New Roman" pitchFamily="18" charset="0"/>
              </a:rPr>
              <a:t> of </a:t>
            </a:r>
            <a:r>
              <a:rPr lang="it-IT" altLang="it-IT" sz="2800" i="1" dirty="0" err="1">
                <a:cs typeface="Times New Roman" pitchFamily="18" charset="0"/>
              </a:rPr>
              <a:t>Economic</a:t>
            </a:r>
            <a:r>
              <a:rPr lang="it-IT" altLang="it-IT" sz="2800" i="1" dirty="0">
                <a:cs typeface="Times New Roman" pitchFamily="18" charset="0"/>
              </a:rPr>
              <a:t> Science</a:t>
            </a:r>
            <a:r>
              <a:rPr lang="it-IT" altLang="it-IT" sz="2800" dirty="0">
                <a:cs typeface="Times New Roman" pitchFamily="18" charset="0"/>
              </a:rPr>
              <a:t> </a:t>
            </a:r>
            <a:r>
              <a:rPr lang="it-IT" altLang="it-IT" sz="2800" dirty="0"/>
              <a:t>(1932):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 b="1" dirty="0">
                <a:solidFill>
                  <a:schemeClr val="tx2"/>
                </a:solidFill>
              </a:rPr>
              <a:t>“studio della condotta umana come relazione tra </a:t>
            </a:r>
            <a:r>
              <a:rPr lang="it-IT" altLang="it-IT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scopi</a:t>
            </a:r>
            <a:r>
              <a:rPr lang="it-IT" altLang="it-IT" sz="2800" b="1" dirty="0">
                <a:solidFill>
                  <a:schemeClr val="tx2"/>
                </a:solidFill>
              </a:rPr>
              <a:t> e </a:t>
            </a:r>
            <a:r>
              <a:rPr lang="it-IT" altLang="it-IT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mezzi</a:t>
            </a:r>
            <a:r>
              <a:rPr lang="it-IT" altLang="it-IT" sz="2800" b="1" dirty="0">
                <a:solidFill>
                  <a:schemeClr val="tx2"/>
                </a:solidFill>
              </a:rPr>
              <a:t> scarsi per </a:t>
            </a:r>
            <a:r>
              <a:rPr lang="it-IT" altLang="it-IT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usi alternativi</a:t>
            </a:r>
            <a:r>
              <a:rPr lang="it-IT" altLang="it-IT" sz="2800" b="1" dirty="0">
                <a:solidFill>
                  <a:schemeClr val="tx2"/>
                </a:solidFill>
              </a:rPr>
              <a:t>”.</a:t>
            </a: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Economia delle imprese e dei mercati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07539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890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90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90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9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89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9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909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90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90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90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909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 autoUpdateAnimBg="0"/>
      <p:bldP spid="89092" grpId="0" autoUpdateAnimBg="0"/>
      <p:bldP spid="89093" grpId="0" autoUpdateAnimBg="0"/>
      <p:bldP spid="89094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A5EDB583-E654-45CA-A479-B49D69FF372B}" type="slidenum">
              <a:rPr lang="it-IT" altLang="it-IT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21</a:t>
            </a:fld>
            <a:endParaRPr lang="it-IT" altLang="it-IT" sz="1400" smtClean="0"/>
          </a:p>
        </p:txBody>
      </p:sp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La definizione dell’economica</a:t>
            </a:r>
          </a:p>
        </p:txBody>
      </p:sp>
      <p:sp>
        <p:nvSpPr>
          <p:cNvPr id="90115" name="Text Box 3"/>
          <p:cNvSpPr txBox="1">
            <a:spLocks noChangeArrowheads="1"/>
          </p:cNvSpPr>
          <p:nvPr/>
        </p:nvSpPr>
        <p:spPr bwMode="auto">
          <a:xfrm>
            <a:off x="838200" y="1752600"/>
            <a:ext cx="79248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FontTx/>
              <a:buChar char="•"/>
              <a:defRPr/>
            </a:pPr>
            <a:r>
              <a:rPr lang="it-IT" sz="2600" dirty="0"/>
              <a:t>L</a:t>
            </a:r>
            <a:r>
              <a:rPr lang="it-IT" sz="2600" dirty="0">
                <a:solidFill>
                  <a:srgbClr val="C00000"/>
                </a:solidFill>
              </a:rPr>
              <a:t>’</a:t>
            </a:r>
            <a:r>
              <a:rPr lang="it-IT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economica</a:t>
            </a:r>
            <a:r>
              <a:rPr lang="it-IT" sz="2600" dirty="0"/>
              <a:t> è “lo studio di come le società decidono di allocare risorse scarse tra usi alternativi”.</a:t>
            </a:r>
            <a:endParaRPr lang="it-IT" dirty="0"/>
          </a:p>
        </p:txBody>
      </p:sp>
      <p:sp>
        <p:nvSpPr>
          <p:cNvPr id="90116" name="Text Box 4"/>
          <p:cNvSpPr txBox="1">
            <a:spLocks noChangeArrowheads="1"/>
          </p:cNvSpPr>
          <p:nvPr/>
        </p:nvSpPr>
        <p:spPr bwMode="auto">
          <a:xfrm>
            <a:off x="838200" y="2667000"/>
            <a:ext cx="7848600" cy="885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FontTx/>
              <a:buChar char="•"/>
              <a:defRPr/>
            </a:pPr>
            <a:r>
              <a:rPr lang="it-IT" sz="2600" dirty="0"/>
              <a:t>Parole chiave: </a:t>
            </a:r>
            <a:r>
              <a:rPr lang="it-IT" sz="26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risorse, allocazione, scarsità e usi alternativi</a:t>
            </a:r>
            <a:endParaRPr lang="it-IT" dirty="0">
              <a:solidFill>
                <a:srgbClr val="C00000"/>
              </a:solidFill>
            </a:endParaRPr>
          </a:p>
        </p:txBody>
      </p:sp>
      <p:sp>
        <p:nvSpPr>
          <p:cNvPr id="90117" name="Text Box 5"/>
          <p:cNvSpPr txBox="1">
            <a:spLocks noChangeArrowheads="1"/>
          </p:cNvSpPr>
          <p:nvPr/>
        </p:nvSpPr>
        <p:spPr bwMode="auto">
          <a:xfrm>
            <a:off x="838200" y="3505200"/>
            <a:ext cx="7772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FontTx/>
              <a:buChar char="•"/>
              <a:defRPr/>
            </a:pPr>
            <a:r>
              <a:rPr lang="it-IT" sz="2800" b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Risorse</a:t>
            </a:r>
            <a:r>
              <a:rPr lang="it-IT" sz="2600" dirty="0"/>
              <a:t>: per produrre beni e servizi</a:t>
            </a:r>
            <a:endParaRPr lang="it-IT" dirty="0"/>
          </a:p>
        </p:txBody>
      </p:sp>
      <p:sp>
        <p:nvSpPr>
          <p:cNvPr id="90118" name="Text Box 6"/>
          <p:cNvSpPr txBox="1">
            <a:spLocks noChangeArrowheads="1"/>
          </p:cNvSpPr>
          <p:nvPr/>
        </p:nvSpPr>
        <p:spPr bwMode="auto">
          <a:xfrm>
            <a:off x="838200" y="3962400"/>
            <a:ext cx="76962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20000"/>
              </a:spcBef>
              <a:buFontTx/>
              <a:buChar char="•"/>
              <a:defRPr/>
            </a:pPr>
            <a:r>
              <a:rPr lang="it-IT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Allocazione</a:t>
            </a:r>
            <a:r>
              <a:rPr lang="it-IT" sz="2600" dirty="0"/>
              <a:t>: che cosa produrre?</a:t>
            </a:r>
            <a:endParaRPr lang="it-IT" dirty="0"/>
          </a:p>
        </p:txBody>
      </p:sp>
      <p:sp>
        <p:nvSpPr>
          <p:cNvPr id="90119" name="Text Box 7"/>
          <p:cNvSpPr txBox="1">
            <a:spLocks noChangeArrowheads="1"/>
          </p:cNvSpPr>
          <p:nvPr/>
        </p:nvSpPr>
        <p:spPr bwMode="auto">
          <a:xfrm>
            <a:off x="838200" y="4495800"/>
            <a:ext cx="7620000" cy="839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it-IT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Scarsità</a:t>
            </a:r>
            <a:r>
              <a:rPr lang="it-IT" sz="2600" dirty="0"/>
              <a:t>: le risorse sono limitate – alcuni bisogni sono insoddisfatti</a:t>
            </a:r>
            <a:endParaRPr lang="it-IT" dirty="0"/>
          </a:p>
        </p:txBody>
      </p:sp>
      <p:sp>
        <p:nvSpPr>
          <p:cNvPr id="90120" name="Text Box 8"/>
          <p:cNvSpPr txBox="1">
            <a:spLocks noChangeArrowheads="1"/>
          </p:cNvSpPr>
          <p:nvPr/>
        </p:nvSpPr>
        <p:spPr bwMode="auto">
          <a:xfrm>
            <a:off x="838200" y="5334000"/>
            <a:ext cx="7924800" cy="5909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it-IT" sz="2600" dirty="0"/>
              <a:t>Le risorse </a:t>
            </a:r>
            <a:r>
              <a:rPr lang="it-IT" sz="2800" dirty="0">
                <a:sym typeface="Symbol" pitchFamily="18" charset="2"/>
              </a:rPr>
              <a:t></a:t>
            </a:r>
            <a:r>
              <a:rPr lang="it-IT" sz="2600" dirty="0"/>
              <a:t> utilizzate per fare cose diverse </a:t>
            </a:r>
            <a:r>
              <a:rPr lang="it-IT" sz="2800" dirty="0">
                <a:sym typeface="Symbol" pitchFamily="18" charset="2"/>
              </a:rPr>
              <a:t></a:t>
            </a:r>
            <a:r>
              <a:rPr lang="it-IT" sz="2600" dirty="0"/>
              <a:t> </a:t>
            </a:r>
            <a:r>
              <a:rPr lang="it-IT" sz="36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scelta</a:t>
            </a: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Economia delle imprese e dei mercati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97328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01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01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0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90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90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01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01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0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90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901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901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90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90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90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90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0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0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901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901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0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0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autoUpdateAnimBg="0"/>
      <p:bldP spid="90116" grpId="0" autoUpdateAnimBg="0"/>
      <p:bldP spid="90117" grpId="0" autoUpdateAnimBg="0"/>
      <p:bldP spid="90118" grpId="0" autoUpdateAnimBg="0"/>
      <p:bldP spid="90119" grpId="0" autoUpdateAnimBg="0"/>
      <p:bldP spid="90120" grpId="0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B28E3197-3248-45D3-8D9F-03145610F44A}" type="slidenum">
              <a:rPr lang="it-IT" altLang="it-IT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22</a:t>
            </a:fld>
            <a:endParaRPr lang="it-IT" altLang="it-IT" sz="1400" smtClean="0"/>
          </a:p>
        </p:txBody>
      </p:sp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04144"/>
            <a:ext cx="7772400" cy="12954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Il comportamento degli individui</a:t>
            </a:r>
          </a:p>
        </p:txBody>
      </p:sp>
      <p:sp>
        <p:nvSpPr>
          <p:cNvPr id="91139" name="Text Box 3"/>
          <p:cNvSpPr txBox="1">
            <a:spLocks noChangeArrowheads="1"/>
          </p:cNvSpPr>
          <p:nvPr/>
        </p:nvSpPr>
        <p:spPr bwMode="auto">
          <a:xfrm>
            <a:off x="914400" y="2133600"/>
            <a:ext cx="777240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eaLnBrk="1" hangingPunct="1"/>
            <a:r>
              <a:rPr lang="it-IT" altLang="it-IT" dirty="0"/>
              <a:t>L’individuo valuta i suoi bisogni e decide quali soddisfare.</a:t>
            </a:r>
            <a:endParaRPr lang="it-IT" altLang="it-IT" sz="2400" dirty="0"/>
          </a:p>
        </p:txBody>
      </p:sp>
      <p:sp>
        <p:nvSpPr>
          <p:cNvPr id="91140" name="Text Box 4"/>
          <p:cNvSpPr txBox="1">
            <a:spLocks noChangeArrowheads="1"/>
          </p:cNvSpPr>
          <p:nvPr/>
        </p:nvSpPr>
        <p:spPr bwMode="auto">
          <a:xfrm>
            <a:off x="914400" y="3048000"/>
            <a:ext cx="8001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algn="l">
              <a:spcBef>
                <a:spcPct val="20000"/>
              </a:spcBef>
              <a:buFontTx/>
              <a:buChar char="–"/>
              <a:defRPr/>
            </a:pPr>
            <a:r>
              <a:rPr lang="it-IT" sz="2800" dirty="0"/>
              <a:t>obiettivo </a:t>
            </a:r>
            <a:r>
              <a:rPr lang="it-IT" sz="2800" dirty="0">
                <a:sym typeface="Symbol" pitchFamily="18" charset="2"/>
              </a:rPr>
              <a:t></a:t>
            </a:r>
            <a:r>
              <a:rPr lang="it-IT" sz="2800" dirty="0"/>
              <a:t> la </a:t>
            </a:r>
            <a:r>
              <a:rPr lang="it-IT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massimizzazione</a:t>
            </a:r>
            <a:r>
              <a:rPr lang="it-IT" sz="2800" dirty="0"/>
              <a:t> delle soddisfazioni</a:t>
            </a:r>
          </a:p>
        </p:txBody>
      </p:sp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914400" y="3886200"/>
            <a:ext cx="7924800" cy="1039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lvl="1" algn="l">
              <a:spcBef>
                <a:spcPct val="20000"/>
              </a:spcBef>
              <a:buFontTx/>
              <a:buChar char="–"/>
              <a:defRPr/>
            </a:pPr>
            <a:r>
              <a:rPr lang="it-IT" sz="2800" dirty="0"/>
              <a:t>Scelta tra alternative </a:t>
            </a:r>
            <a:r>
              <a:rPr lang="it-IT" sz="2800" dirty="0">
                <a:sym typeface="Symbol" pitchFamily="18" charset="2"/>
              </a:rPr>
              <a:t></a:t>
            </a:r>
            <a:r>
              <a:rPr lang="it-IT" sz="2800" dirty="0"/>
              <a:t>  aspetto economico.</a:t>
            </a:r>
          </a:p>
          <a:p>
            <a:pPr lvl="1" algn="l">
              <a:spcBef>
                <a:spcPct val="20000"/>
              </a:spcBef>
              <a:buFontTx/>
              <a:buChar char="–"/>
              <a:defRPr/>
            </a:pPr>
            <a:r>
              <a:rPr lang="it-IT" sz="2800" dirty="0"/>
              <a:t>Quando si è trovata la migliore: </a:t>
            </a:r>
            <a:r>
              <a:rPr lang="it-IT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equilibrio</a:t>
            </a:r>
          </a:p>
        </p:txBody>
      </p:sp>
      <p:sp>
        <p:nvSpPr>
          <p:cNvPr id="91142" name="Text Box 6"/>
          <p:cNvSpPr txBox="1">
            <a:spLocks noChangeArrowheads="1"/>
          </p:cNvSpPr>
          <p:nvPr/>
        </p:nvSpPr>
        <p:spPr bwMode="auto">
          <a:xfrm>
            <a:off x="914400" y="5000625"/>
            <a:ext cx="7772400" cy="1493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eaLnBrk="1" hangingPunct="1"/>
            <a:r>
              <a:rPr lang="it-IT" altLang="it-IT"/>
              <a:t>solo le questioni di allocazione sono questioni economiche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it-IT" altLang="it-IT" sz="240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Economia delle imprese e dei mercati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02355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91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91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91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91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1139" grpId="0" autoUpdateAnimBg="0"/>
      <p:bldP spid="91140" grpId="0" autoUpdateAnimBg="0"/>
      <p:bldP spid="91141" grpId="0" autoUpdateAnimBg="0"/>
      <p:bldP spid="91142" grpId="0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it-IT" dirty="0" smtClean="0"/>
              <a:t>La differenza tra i due paradigmi</a:t>
            </a:r>
            <a:endParaRPr lang="it-IT" dirty="0"/>
          </a:p>
        </p:txBody>
      </p:sp>
      <p:sp>
        <p:nvSpPr>
          <p:cNvPr id="21507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dirty="0" smtClean="0"/>
              <a:t>Paradigma classico: </a:t>
            </a:r>
          </a:p>
          <a:p>
            <a:r>
              <a:rPr lang="it-IT" altLang="it-IT" dirty="0" smtClean="0"/>
              <a:t>condizioni dell’accumulazione del capitale</a:t>
            </a:r>
          </a:p>
          <a:p>
            <a:r>
              <a:rPr lang="it-IT" altLang="it-IT" dirty="0" smtClean="0"/>
              <a:t>Il sovrappiù può essere accumulato</a:t>
            </a:r>
          </a:p>
          <a:p>
            <a:r>
              <a:rPr lang="it-IT" altLang="it-IT" dirty="0" smtClean="0"/>
              <a:t>Paradigma marginalista</a:t>
            </a:r>
          </a:p>
          <a:p>
            <a:r>
              <a:rPr lang="it-IT" altLang="it-IT" dirty="0" smtClean="0"/>
              <a:t>Il mercato è un sistema di coordinamento delle decisioni</a:t>
            </a:r>
          </a:p>
          <a:p>
            <a:r>
              <a:rPr lang="it-IT" altLang="it-IT" dirty="0" smtClean="0"/>
              <a:t>Il sistema è efficiente nel adattarsi ai dati esterni</a:t>
            </a:r>
          </a:p>
        </p:txBody>
      </p:sp>
      <p:sp>
        <p:nvSpPr>
          <p:cNvPr id="21508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14E060DF-F89D-474D-B2CC-73F78BF53E8B}" type="slidenum">
              <a:rPr lang="it-IT" altLang="it-IT" sz="1400" smtClean="0"/>
              <a:pPr eaLnBrk="1" hangingPunct="1"/>
              <a:t>23</a:t>
            </a:fld>
            <a:endParaRPr lang="it-IT" altLang="it-IT" sz="1400" smtClean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Economia delle imprese e dei mercati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0661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Economia “pura”</a:t>
            </a:r>
          </a:p>
        </p:txBody>
      </p:sp>
      <p:pic>
        <p:nvPicPr>
          <p:cNvPr id="22531" name="Segnaposto contenuto 4" descr="robbins.gif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352550" y="1981200"/>
            <a:ext cx="6438900" cy="4114800"/>
          </a:xfrm>
        </p:spPr>
      </p:pic>
      <p:sp>
        <p:nvSpPr>
          <p:cNvPr id="22532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9858849A-AD30-4036-8A0F-AB01565A381E}" type="slidenum">
              <a:rPr lang="it-IT" altLang="it-IT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24</a:t>
            </a:fld>
            <a:endParaRPr lang="it-IT" altLang="it-IT" sz="1400" smtClean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Economia delle imprese e dei mercati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5240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A21710D7-63FD-4338-A62D-81893F530242}" type="slidenum">
              <a:rPr lang="it-IT" altLang="it-IT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it-IT" altLang="it-IT" sz="1400" smtClean="0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2305" y="762000"/>
            <a:ext cx="7772400" cy="12954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L’Organizzazione della Vita Materiale</a:t>
            </a:r>
          </a:p>
        </p:txBody>
      </p:sp>
      <p:sp>
        <p:nvSpPr>
          <p:cNvPr id="70659" name="Text Box 3"/>
          <p:cNvSpPr txBox="1">
            <a:spLocks noChangeArrowheads="1"/>
          </p:cNvSpPr>
          <p:nvPr/>
        </p:nvSpPr>
        <p:spPr bwMode="auto">
          <a:xfrm>
            <a:off x="990600" y="2057400"/>
            <a:ext cx="78486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dirty="0"/>
              <a:t>Le tre forme basilari dell’organizzazione della attività economica</a:t>
            </a:r>
            <a:endParaRPr lang="it-IT" altLang="it-IT" sz="2400" dirty="0"/>
          </a:p>
        </p:txBody>
      </p:sp>
      <p:sp>
        <p:nvSpPr>
          <p:cNvPr id="70660" name="WordArt 4"/>
          <p:cNvSpPr>
            <a:spLocks noChangeArrowheads="1" noChangeShapeType="1" noTextEdit="1"/>
          </p:cNvSpPr>
          <p:nvPr/>
        </p:nvSpPr>
        <p:spPr bwMode="auto">
          <a:xfrm>
            <a:off x="1600200" y="3124200"/>
            <a:ext cx="3852863" cy="685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it-IT" sz="3600" kern="10">
                <a:ln w="19050">
                  <a:solidFill>
                    <a:srgbClr val="99CCFF"/>
                  </a:solidFill>
                  <a:miter lim="800000"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La tradizione</a:t>
            </a:r>
          </a:p>
        </p:txBody>
      </p:sp>
      <p:sp>
        <p:nvSpPr>
          <p:cNvPr id="70661" name="WordArt 5"/>
          <p:cNvSpPr>
            <a:spLocks noChangeArrowheads="1" noChangeShapeType="1" noTextEdit="1"/>
          </p:cNvSpPr>
          <p:nvPr/>
        </p:nvSpPr>
        <p:spPr bwMode="auto">
          <a:xfrm>
            <a:off x="1600200" y="4038600"/>
            <a:ext cx="3352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it-IT" sz="3600" kern="10">
                <a:ln w="19050">
                  <a:solidFill>
                    <a:srgbClr val="99CCFF"/>
                  </a:solidFill>
                  <a:miter lim="800000"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Il comando</a:t>
            </a:r>
          </a:p>
        </p:txBody>
      </p:sp>
      <p:sp>
        <p:nvSpPr>
          <p:cNvPr id="70662" name="WordArt 6"/>
          <p:cNvSpPr>
            <a:spLocks noChangeArrowheads="1" noChangeShapeType="1" noTextEdit="1"/>
          </p:cNvSpPr>
          <p:nvPr/>
        </p:nvSpPr>
        <p:spPr bwMode="auto">
          <a:xfrm>
            <a:off x="1524000" y="5105400"/>
            <a:ext cx="5334000" cy="1143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r>
              <a:rPr lang="it-IT" sz="3600" kern="10">
                <a:ln w="19050">
                  <a:solidFill>
                    <a:srgbClr val="99CCFF"/>
                  </a:solidFill>
                  <a:miter lim="800000"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Impact"/>
              </a:rPr>
              <a:t>Il mercato</a:t>
            </a: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Economia delle imprese e dei mercati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48581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06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06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06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06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autoUpdateAnimBg="0"/>
      <p:bldP spid="70660" grpId="0" animBg="1"/>
      <p:bldP spid="70661" grpId="0" animBg="1"/>
      <p:bldP spid="7066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15BD4465-063E-4C22-A800-DDD53AE5274F}" type="slidenum">
              <a:rPr lang="it-IT" altLang="it-IT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4</a:t>
            </a:fld>
            <a:endParaRPr lang="it-IT" altLang="it-IT" sz="1400" smtClean="0"/>
          </a:p>
        </p:txBody>
      </p:sp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Il mercato 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3315341"/>
            <a:ext cx="7772400" cy="3048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it-IT" sz="2800" dirty="0" smtClean="0"/>
              <a:t>Esempio: il programmatore di computer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sz="2400" dirty="0" smtClean="0"/>
              <a:t>Probabilmente i genitori non erano programmatori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it-IT" sz="2400" dirty="0" smtClean="0"/>
              <a:t>Il governo non ha ordinato a quella persona di fare il programmatore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it-IT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Forze di mercato</a:t>
            </a:r>
            <a:r>
              <a:rPr lang="it-IT" sz="2800" dirty="0" smtClean="0"/>
              <a:t>: dati i gusti e le abilità, i compensi  previsti stimolano a diventare programmatori</a:t>
            </a:r>
          </a:p>
        </p:txBody>
      </p:sp>
      <p:sp>
        <p:nvSpPr>
          <p:cNvPr id="73732" name="Text Box 4"/>
          <p:cNvSpPr txBox="1">
            <a:spLocks noChangeArrowheads="1"/>
          </p:cNvSpPr>
          <p:nvPr/>
        </p:nvSpPr>
        <p:spPr bwMode="auto">
          <a:xfrm>
            <a:off x="914400" y="1838587"/>
            <a:ext cx="7848600" cy="1373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800" dirty="0"/>
              <a:t>Relazioni sociali contrattuali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800" dirty="0"/>
              <a:t>Scambi volontari </a:t>
            </a:r>
            <a:r>
              <a:rPr lang="it-IT" altLang="it-IT" sz="2800" dirty="0" smtClean="0"/>
              <a:t>→ </a:t>
            </a:r>
            <a:r>
              <a:rPr lang="it-IT" altLang="it-IT" sz="2800" dirty="0"/>
              <a:t>massimo beneficio individuale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it-IT" altLang="it-IT" sz="2800" dirty="0"/>
              <a:t>Innovazione per ottenere il massimo profitto</a:t>
            </a: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Economia delle imprese e dei mercati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54201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3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737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731" grpId="0" build="p" autoUpdateAnimBg="0"/>
      <p:bldP spid="73732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9D1E644A-2133-4577-9486-DDA68AF6E3FA}" type="slidenum">
              <a:rPr lang="it-IT" altLang="it-IT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5</a:t>
            </a:fld>
            <a:endParaRPr lang="it-IT" altLang="it-IT" sz="1400" smtClean="0"/>
          </a:p>
        </p:txBody>
      </p:sp>
      <p:sp>
        <p:nvSpPr>
          <p:cNvPr id="7475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10268"/>
            <a:ext cx="7772400" cy="1447800"/>
          </a:xfrm>
        </p:spPr>
        <p:txBody>
          <a:bodyPr/>
          <a:lstStyle/>
          <a:p>
            <a:pPr eaLnBrk="1" hangingPunct="1">
              <a:defRPr/>
            </a:pPr>
            <a:r>
              <a:rPr lang="it-IT" dirty="0" smtClean="0"/>
              <a:t>L’economia come attività che ha regole proprie</a:t>
            </a:r>
          </a:p>
        </p:txBody>
      </p:sp>
      <p:sp>
        <p:nvSpPr>
          <p:cNvPr id="74755" name="Text Box 3"/>
          <p:cNvSpPr txBox="1">
            <a:spLocks noChangeArrowheads="1"/>
          </p:cNvSpPr>
          <p:nvPr/>
        </p:nvSpPr>
        <p:spPr bwMode="auto">
          <a:xfrm>
            <a:off x="838200" y="2286000"/>
            <a:ext cx="76962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lnSpc>
                <a:spcPct val="90000"/>
              </a:lnSpc>
            </a:pPr>
            <a:r>
              <a:rPr lang="it-IT" altLang="it-IT" sz="2800"/>
              <a:t>Economia di mercato: relazioni sociali </a:t>
            </a:r>
            <a:r>
              <a:rPr lang="it-IT" altLang="it-IT" sz="2800" b="1"/>
              <a:t>complesse</a:t>
            </a:r>
            <a:endParaRPr lang="it-IT" altLang="it-IT" sz="2400" b="1"/>
          </a:p>
        </p:txBody>
      </p:sp>
      <p:sp>
        <p:nvSpPr>
          <p:cNvPr id="74756" name="Text Box 4"/>
          <p:cNvSpPr txBox="1">
            <a:spLocks noChangeArrowheads="1"/>
          </p:cNvSpPr>
          <p:nvPr/>
        </p:nvSpPr>
        <p:spPr bwMode="auto">
          <a:xfrm>
            <a:off x="838200" y="3200400"/>
            <a:ext cx="76962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800"/>
              <a:t>Lo schiavo dipende direttamente dal padrone</a:t>
            </a:r>
            <a:endParaRPr lang="it-IT" altLang="it-IT" sz="2000"/>
          </a:p>
        </p:txBody>
      </p:sp>
      <p:sp>
        <p:nvSpPr>
          <p:cNvPr id="74757" name="Text Box 5"/>
          <p:cNvSpPr txBox="1">
            <a:spLocks noChangeArrowheads="1"/>
          </p:cNvSpPr>
          <p:nvPr/>
        </p:nvSpPr>
        <p:spPr bwMode="auto">
          <a:xfrm>
            <a:off x="838200" y="3962400"/>
            <a:ext cx="7772400" cy="2419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altLang="it-IT" sz="2800"/>
              <a:t>Il lavoratore: il suo salario è determinato dalla  </a:t>
            </a:r>
            <a:r>
              <a:rPr lang="it-IT" altLang="it-IT" sz="2800" b="1"/>
              <a:t>domanda e dall’offerta</a:t>
            </a:r>
            <a:r>
              <a:rPr lang="it-IT" altLang="it-IT" sz="2800"/>
              <a:t> </a:t>
            </a:r>
            <a:r>
              <a:rPr lang="it-IT" altLang="it-IT" sz="2800">
                <a:sym typeface="Symbol" pitchFamily="18" charset="2"/>
              </a:rPr>
              <a:t> </a:t>
            </a:r>
            <a:r>
              <a:rPr lang="it-IT" altLang="it-IT" sz="2800" b="1"/>
              <a:t>eventi lontani</a:t>
            </a:r>
          </a:p>
          <a:p>
            <a:pPr eaLnBrk="1" hangingPunct="1"/>
            <a:r>
              <a:rPr lang="it-IT" altLang="it-IT" sz="2800" b="1"/>
              <a:t>Il mercato come luogo di interazione tra agenti economici</a:t>
            </a:r>
            <a:endParaRPr lang="it-IT" altLang="it-IT" sz="2000" b="1"/>
          </a:p>
          <a:p>
            <a:pPr eaLnBrk="1" hangingPunct="1"/>
            <a:endParaRPr lang="it-IT" altLang="it-IT" sz="280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Economia delle imprese e dei mercati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314789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4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74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500"/>
                                        <p:tgtEl>
                                          <p:spTgt spid="747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55" grpId="0" autoUpdateAnimBg="0"/>
      <p:bldP spid="74756" grpId="0" autoUpdateAnimBg="0"/>
      <p:bldP spid="74757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Forme di organizzazione e storia</a:t>
            </a:r>
          </a:p>
        </p:txBody>
      </p:sp>
      <p:sp>
        <p:nvSpPr>
          <p:cNvPr id="7171" name="Segnaposto numero diapositiva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0E62FF48-4C05-4347-8504-780C1B87F703}" type="slidenum">
              <a:rPr lang="it-IT" altLang="it-IT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6</a:t>
            </a:fld>
            <a:endParaRPr lang="it-IT" altLang="it-IT" sz="1400" smtClean="0"/>
          </a:p>
        </p:txBody>
      </p:sp>
      <p:pic>
        <p:nvPicPr>
          <p:cNvPr id="7172" name="Picture 2" descr="C:\Documents and Settings\Administrator\Documenti\CD\TESTI ECONOMIA\marconi\lezioni\01-Introduzione\Mappe\form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8863" y="1897063"/>
            <a:ext cx="7331075" cy="468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Economia delle imprese e dei mercati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383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33803039-942D-4566-A590-7921E77C7F4A}" type="slidenum">
              <a:rPr lang="it-IT" altLang="it-IT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7</a:t>
            </a:fld>
            <a:endParaRPr lang="it-IT" altLang="it-IT" sz="1400" smtClean="0"/>
          </a:p>
        </p:txBody>
      </p:sp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smtClean="0"/>
              <a:t>Una definizione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057400"/>
            <a:ext cx="7772400" cy="3962400"/>
          </a:xfrm>
        </p:spPr>
        <p:txBody>
          <a:bodyPr/>
          <a:lstStyle/>
          <a:p>
            <a:pPr eaLnBrk="1" hangingPunct="1"/>
            <a:r>
              <a:rPr lang="it-IT" altLang="it-IT" sz="3600" b="1" i="1" dirty="0" smtClean="0">
                <a:solidFill>
                  <a:srgbClr val="000099"/>
                </a:solidFill>
              </a:rPr>
              <a:t>L’economia politica è lo studio dell’</a:t>
            </a:r>
            <a:r>
              <a:rPr lang="it-IT" altLang="it-IT" sz="3600" b="1" i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interazione</a:t>
            </a:r>
            <a:r>
              <a:rPr lang="it-IT" altLang="it-IT" sz="3600" b="1" i="1" dirty="0" smtClean="0">
                <a:solidFill>
                  <a:srgbClr val="000099"/>
                </a:solidFill>
              </a:rPr>
              <a:t> e dell’</a:t>
            </a:r>
            <a:r>
              <a:rPr lang="it-IT" altLang="it-IT" sz="3600" b="1" i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evoluzione </a:t>
            </a:r>
            <a:r>
              <a:rPr lang="it-IT" altLang="it-IT" sz="3600" b="1" i="1" dirty="0" smtClean="0">
                <a:solidFill>
                  <a:srgbClr val="000099"/>
                </a:solidFill>
              </a:rPr>
              <a:t>dei </a:t>
            </a:r>
            <a:r>
              <a:rPr lang="it-IT" altLang="it-IT" sz="3600" b="1" i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mercati</a:t>
            </a:r>
            <a:r>
              <a:rPr lang="it-IT" altLang="it-IT" sz="3600" b="1" i="1" dirty="0" smtClean="0">
                <a:solidFill>
                  <a:srgbClr val="000099"/>
                </a:solidFill>
              </a:rPr>
              <a:t>, delle forze </a:t>
            </a:r>
            <a:r>
              <a:rPr lang="it-IT" altLang="it-IT" sz="3600" b="1" i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istituzionali</a:t>
            </a:r>
            <a:r>
              <a:rPr lang="it-IT" altLang="it-IT" sz="3600" b="1" i="1" dirty="0" smtClean="0">
                <a:solidFill>
                  <a:srgbClr val="000099"/>
                </a:solidFill>
              </a:rPr>
              <a:t> e </a:t>
            </a:r>
            <a:r>
              <a:rPr lang="it-IT" altLang="it-IT" sz="3600" b="1" i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tecnologiche</a:t>
            </a:r>
            <a:r>
              <a:rPr lang="it-IT" altLang="it-IT" sz="3600" b="1" i="1" dirty="0" smtClean="0">
                <a:solidFill>
                  <a:srgbClr val="000099"/>
                </a:solidFill>
              </a:rPr>
              <a:t>  che influenzano la </a:t>
            </a:r>
            <a:r>
              <a:rPr lang="it-IT" altLang="it-IT" sz="3600" b="1" i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produzione</a:t>
            </a:r>
            <a:r>
              <a:rPr lang="it-IT" altLang="it-IT" sz="3600" b="1" i="1" dirty="0" smtClean="0">
                <a:solidFill>
                  <a:srgbClr val="000099"/>
                </a:solidFill>
              </a:rPr>
              <a:t> e la </a:t>
            </a:r>
            <a:r>
              <a:rPr lang="it-IT" altLang="it-IT" sz="3600" b="1" i="1" dirty="0" smtClean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distribuzione</a:t>
            </a: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Economia delle imprese e dei mercati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66567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7F17513C-B3ED-475B-BB0A-A5440439ACDD}" type="slidenum">
              <a:rPr lang="it-IT" altLang="it-IT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8</a:t>
            </a:fld>
            <a:endParaRPr lang="it-IT" altLang="it-IT" sz="1400" smtClean="0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35435"/>
            <a:ext cx="7772400" cy="12954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it-IT" dirty="0" smtClean="0"/>
              <a:t>Il Capitalismo Come Formazione Sociale</a:t>
            </a:r>
          </a:p>
        </p:txBody>
      </p:sp>
      <p:sp>
        <p:nvSpPr>
          <p:cNvPr id="77827" name="Text Box 3"/>
          <p:cNvSpPr txBox="1">
            <a:spLocks noChangeArrowheads="1"/>
          </p:cNvSpPr>
          <p:nvPr/>
        </p:nvSpPr>
        <p:spPr bwMode="auto">
          <a:xfrm>
            <a:off x="762000" y="2133600"/>
            <a:ext cx="8077200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it-IT" altLang="it-IT" sz="2800"/>
              <a:t>Sostituisce il feudalesimo </a:t>
            </a:r>
          </a:p>
          <a:p>
            <a:pPr eaLnBrk="1" hangingPunct="1">
              <a:buFontTx/>
              <a:buNone/>
            </a:pPr>
            <a:r>
              <a:rPr lang="it-IT" altLang="it-IT" sz="2800"/>
              <a:t>Europa occidentale tra il 1400 e il 1800</a:t>
            </a:r>
            <a:endParaRPr lang="it-IT" altLang="it-IT" sz="2400"/>
          </a:p>
        </p:txBody>
      </p:sp>
      <p:sp>
        <p:nvSpPr>
          <p:cNvPr id="77828" name="Text Box 4"/>
          <p:cNvSpPr txBox="1">
            <a:spLocks noChangeArrowheads="1"/>
          </p:cNvSpPr>
          <p:nvPr/>
        </p:nvSpPr>
        <p:spPr bwMode="auto">
          <a:xfrm>
            <a:off x="838200" y="3429000"/>
            <a:ext cx="75438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eaLnBrk="1" hangingPunct="1"/>
            <a:r>
              <a:rPr lang="it-IT" altLang="it-IT" dirty="0"/>
              <a:t>Con la </a:t>
            </a:r>
            <a:r>
              <a:rPr lang="it-IT" altLang="it-IT" b="1" dirty="0"/>
              <a:t>rivoluzione industriale </a:t>
            </a:r>
            <a:r>
              <a:rPr lang="it-IT" altLang="it-IT" dirty="0"/>
              <a:t>(Gran Bretagna nella metà del 1700) sistema dominante</a:t>
            </a:r>
            <a:endParaRPr lang="it-IT" altLang="it-IT" sz="2400" dirty="0"/>
          </a:p>
        </p:txBody>
      </p:sp>
      <p:sp>
        <p:nvSpPr>
          <p:cNvPr id="77829" name="Text Box 5"/>
          <p:cNvSpPr txBox="1">
            <a:spLocks noChangeArrowheads="1"/>
          </p:cNvSpPr>
          <p:nvPr/>
        </p:nvSpPr>
        <p:spPr bwMode="auto">
          <a:xfrm>
            <a:off x="838200" y="4843024"/>
            <a:ext cx="7315200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1" eaLnBrk="1" hangingPunct="1"/>
            <a:r>
              <a:rPr lang="it-IT" altLang="it-IT" dirty="0"/>
              <a:t>Si espande per varie ragioni a gran parte del </a:t>
            </a:r>
            <a:r>
              <a:rPr lang="it-IT" altLang="it-IT" dirty="0" smtClean="0"/>
              <a:t>mondo (scelta delle classi dirigenti, colonizzazione)</a:t>
            </a:r>
            <a:endParaRPr lang="it-IT" altLang="it-IT" sz="2400" dirty="0"/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Economia delle imprese e dei mercati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95942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78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7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7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77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7827" grpId="0" autoUpdateAnimBg="0"/>
      <p:bldP spid="77828" grpId="0" autoUpdateAnimBg="0"/>
      <p:bldP spid="77829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egnaposto numero diapositiva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E55B4936-254A-4B1E-BACB-DEA695D9F581}" type="slidenum">
              <a:rPr lang="it-IT" altLang="it-IT" sz="1400" smtClean="0"/>
              <a:pPr algn="r" eaLnBrk="1" hangingPunct="1">
                <a:spcBef>
                  <a:spcPct val="0"/>
                </a:spcBef>
                <a:buFontTx/>
                <a:buNone/>
              </a:pPr>
              <a:t>9</a:t>
            </a:fld>
            <a:endParaRPr lang="it-IT" altLang="it-IT" sz="1400" smtClean="0"/>
          </a:p>
        </p:txBody>
      </p:sp>
      <p:sp>
        <p:nvSpPr>
          <p:cNvPr id="788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18657"/>
            <a:ext cx="7772400" cy="1447800"/>
          </a:xfrm>
        </p:spPr>
        <p:txBody>
          <a:bodyPr/>
          <a:lstStyle/>
          <a:p>
            <a:pPr eaLnBrk="1" hangingPunct="1">
              <a:defRPr/>
            </a:pPr>
            <a:r>
              <a:rPr lang="it-IT" dirty="0" smtClean="0"/>
              <a:t>Le Caratteristiche del Capitalismo</a:t>
            </a:r>
          </a:p>
        </p:txBody>
      </p:sp>
      <p:sp>
        <p:nvSpPr>
          <p:cNvPr id="78851" name="Text Box 3"/>
          <p:cNvSpPr txBox="1">
            <a:spLocks noChangeArrowheads="1"/>
          </p:cNvSpPr>
          <p:nvPr/>
        </p:nvSpPr>
        <p:spPr bwMode="auto">
          <a:xfrm>
            <a:off x="685800" y="2261532"/>
            <a:ext cx="72390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 dirty="0"/>
              <a:t>Il capitale = forma particolare di ricchezza</a:t>
            </a:r>
          </a:p>
        </p:txBody>
      </p:sp>
      <p:sp>
        <p:nvSpPr>
          <p:cNvPr id="78852" name="Text Box 4"/>
          <p:cNvSpPr txBox="1">
            <a:spLocks noChangeArrowheads="1"/>
          </p:cNvSpPr>
          <p:nvPr/>
        </p:nvSpPr>
        <p:spPr bwMode="auto">
          <a:xfrm>
            <a:off x="685800" y="2876527"/>
            <a:ext cx="7924800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 dirty="0"/>
              <a:t>Il castello: forma di ricchezza, ma </a:t>
            </a:r>
            <a:r>
              <a:rPr lang="it-IT" altLang="it-IT" sz="2800" b="1" dirty="0"/>
              <a:t>non produce nulla</a:t>
            </a:r>
          </a:p>
        </p:txBody>
      </p:sp>
      <p:sp>
        <p:nvSpPr>
          <p:cNvPr id="78853" name="Text Box 5"/>
          <p:cNvSpPr txBox="1">
            <a:spLocks noChangeArrowheads="1"/>
          </p:cNvSpPr>
          <p:nvPr/>
        </p:nvSpPr>
        <p:spPr bwMode="auto">
          <a:xfrm>
            <a:off x="685800" y="3532464"/>
            <a:ext cx="8229600" cy="158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 dirty="0"/>
              <a:t>Un impianto di fabbricazione di microchip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it-IT" altLang="it-IT" sz="2800" b="1" dirty="0"/>
              <a:t>Produce beni </a:t>
            </a:r>
            <a:r>
              <a:rPr lang="it-IT" altLang="it-IT" sz="2800" dirty="0">
                <a:sym typeface="Symbol" pitchFamily="18" charset="2"/>
              </a:rPr>
              <a:t></a:t>
            </a:r>
            <a:r>
              <a:rPr lang="it-IT" altLang="it-IT" sz="2800" dirty="0"/>
              <a:t> valore superiore alle spese di produzione</a:t>
            </a:r>
          </a:p>
        </p:txBody>
      </p:sp>
      <p:sp>
        <p:nvSpPr>
          <p:cNvPr id="78854" name="Text Box 6"/>
          <p:cNvSpPr txBox="1">
            <a:spLocks noChangeArrowheads="1"/>
          </p:cNvSpPr>
          <p:nvPr/>
        </p:nvSpPr>
        <p:spPr bwMode="auto">
          <a:xfrm>
            <a:off x="685800" y="5260596"/>
            <a:ext cx="82296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defRPr/>
            </a:pPr>
            <a:r>
              <a:rPr lang="it-IT" sz="2800" dirty="0"/>
              <a:t>Questo valore in più </a:t>
            </a:r>
            <a:r>
              <a:rPr lang="it-IT" sz="2800" dirty="0">
                <a:sym typeface="Symbol" pitchFamily="18" charset="2"/>
              </a:rPr>
              <a:t></a:t>
            </a:r>
            <a:r>
              <a:rPr lang="it-IT" sz="2800" dirty="0"/>
              <a:t>  sovrappiù del capitalismo: </a:t>
            </a:r>
            <a:r>
              <a:rPr lang="it-IT" sz="2800" b="1" dirty="0">
                <a:solidFill>
                  <a:srgbClr val="CC33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profitto</a:t>
            </a:r>
          </a:p>
        </p:txBody>
      </p:sp>
      <p:sp>
        <p:nvSpPr>
          <p:cNvPr id="2" name="Segnaposto piè di pagina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Economia delle imprese e dei mercati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89988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8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88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88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7885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788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8851" grpId="0" autoUpdateAnimBg="0"/>
      <p:bldP spid="78852" grpId="0" autoUpdateAnimBg="0"/>
      <p:bldP spid="78853" grpId="0" build="p" autoUpdateAnimBg="0"/>
      <p:bldP spid="78854" grpId="0" autoUpdateAnimBg="0"/>
    </p:bldLst>
  </p:timing>
</p:sld>
</file>

<file path=ppt/theme/theme1.xml><?xml version="1.0" encoding="utf-8"?>
<a:theme xmlns:a="http://schemas.openxmlformats.org/drawingml/2006/main" name="Slide__UNIMC_DipECONOMIA_DIRIT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16E692615186349ADC1572FF2D92EBC" ma:contentTypeVersion="13" ma:contentTypeDescription="Creare un nuovo documento." ma:contentTypeScope="" ma:versionID="a2fae167dc6776dc55a688a465445a1d">
  <xsd:schema xmlns:xsd="http://www.w3.org/2001/XMLSchema" xmlns:xs="http://www.w3.org/2001/XMLSchema" xmlns:p="http://schemas.microsoft.com/office/2006/metadata/properties" xmlns:ns3="01510a4c-67e1-410d-b310-984d6c9b1061" xmlns:ns4="83daf61e-777c-49d6-807d-ede0f7c0ba28" targetNamespace="http://schemas.microsoft.com/office/2006/metadata/properties" ma:root="true" ma:fieldsID="9919d90d80285b2a228ea8ed81560274" ns3:_="" ns4:_="">
    <xsd:import namespace="01510a4c-67e1-410d-b310-984d6c9b1061"/>
    <xsd:import namespace="83daf61e-777c-49d6-807d-ede0f7c0ba2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LengthInSecond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510a4c-67e1-410d-b310-984d6c9b10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daf61e-777c-49d6-807d-ede0f7c0ba28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Condivis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Condiviso con dettagl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Hash suggerimento condivisione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A1CA0FE-C51D-43C0-BB49-3575DED8348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78336F-40DC-4716-ABD3-A4F8A0A5A48B}">
  <ds:schemaRefs>
    <ds:schemaRef ds:uri="http://schemas.openxmlformats.org/package/2006/metadata/core-properties"/>
    <ds:schemaRef ds:uri="http://www.w3.org/XML/1998/namespace"/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83daf61e-777c-49d6-807d-ede0f7c0ba28"/>
    <ds:schemaRef ds:uri="01510a4c-67e1-410d-b310-984d6c9b1061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514679A3-CC9B-4F68-A0CF-ED6C40C378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510a4c-67e1-410d-b310-984d6c9b1061"/>
    <ds:schemaRef ds:uri="83daf61e-777c-49d6-807d-ede0f7c0ba2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Slide__UNIMC_DipECONOMIA_DIRITTO</Template>
  <TotalTime>88</TotalTime>
  <Words>1068</Words>
  <Application>Microsoft Office PowerPoint</Application>
  <PresentationFormat>Presentazione su schermo (4:3)</PresentationFormat>
  <Paragraphs>171</Paragraphs>
  <Slides>24</Slides>
  <Notes>21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6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31" baseType="lpstr">
      <vt:lpstr>Arial</vt:lpstr>
      <vt:lpstr>Arial Italic</vt:lpstr>
      <vt:lpstr>Calibri</vt:lpstr>
      <vt:lpstr>Impact</vt:lpstr>
      <vt:lpstr>Symbol</vt:lpstr>
      <vt:lpstr>Times New Roman</vt:lpstr>
      <vt:lpstr>Slide__UNIMC_DipECONOMIA_DIRITTO</vt:lpstr>
      <vt:lpstr>CHE COSA È L’ECONOMIA POLITICA?</vt:lpstr>
      <vt:lpstr>L’attività economica e le formazioni sociali</vt:lpstr>
      <vt:lpstr>L’Organizzazione della Vita Materiale</vt:lpstr>
      <vt:lpstr>Il mercato </vt:lpstr>
      <vt:lpstr>L’economia come attività che ha regole proprie</vt:lpstr>
      <vt:lpstr>Forme di organizzazione e storia</vt:lpstr>
      <vt:lpstr>Una definizione</vt:lpstr>
      <vt:lpstr>Il Capitalismo Come Formazione Sociale</vt:lpstr>
      <vt:lpstr>Le Caratteristiche del Capitalismo</vt:lpstr>
      <vt:lpstr>Transizione</vt:lpstr>
      <vt:lpstr>I Mercati e il Sistema di Mercato – Le merci</vt:lpstr>
      <vt:lpstr>I Mercati e il Sistema di Mercato  I Fattori di produzione</vt:lpstr>
      <vt:lpstr>I Tre Passi verso il Capitalismo</vt:lpstr>
      <vt:lpstr>Le caratteristiche del capitalismo</vt:lpstr>
      <vt:lpstr>Il circuito economico</vt:lpstr>
      <vt:lpstr>Lo Scambio Merci Contro Danaro</vt:lpstr>
      <vt:lpstr>Il Capitalista e i Profitti</vt:lpstr>
      <vt:lpstr>Il capitalismo</vt:lpstr>
      <vt:lpstr>Il sovrappiù</vt:lpstr>
      <vt:lpstr>Una definizione alternativa: l’economia neoclassica</vt:lpstr>
      <vt:lpstr>La definizione dell’economica</vt:lpstr>
      <vt:lpstr>Il comportamento degli individui</vt:lpstr>
      <vt:lpstr>La differenza tra i due paradigmi</vt:lpstr>
      <vt:lpstr>Economia “pura”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 COSA È L’ECONOMIA POLITICA?</dc:title>
  <dc:creator>Stefano Perri</dc:creator>
  <cp:lastModifiedBy>stefano.perri@unimc.it</cp:lastModifiedBy>
  <cp:revision>10</cp:revision>
  <cp:lastPrinted>2017-10-02T10:03:23Z</cp:lastPrinted>
  <dcterms:created xsi:type="dcterms:W3CDTF">2017-10-02T09:14:33Z</dcterms:created>
  <dcterms:modified xsi:type="dcterms:W3CDTF">2023-02-16T16:18:07Z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0x010100616E692615186349ADC1572FF2D92EBC</vt:lpwstr>
  </property>
</Properties>
</file>