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258" r:id="rId5"/>
    <p:sldId id="297" r:id="rId6"/>
    <p:sldId id="298" r:id="rId7"/>
    <p:sldId id="299" r:id="rId8"/>
    <p:sldId id="300" r:id="rId9"/>
    <p:sldId id="259" r:id="rId10"/>
    <p:sldId id="260" r:id="rId11"/>
    <p:sldId id="261" r:id="rId12"/>
    <p:sldId id="262" r:id="rId13"/>
    <p:sldId id="294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95" r:id="rId26"/>
    <p:sldId id="296" r:id="rId27"/>
    <p:sldId id="274" r:id="rId28"/>
    <p:sldId id="275" r:id="rId29"/>
    <p:sldId id="276" r:id="rId30"/>
    <p:sldId id="277" r:id="rId31"/>
    <p:sldId id="278" r:id="rId32"/>
    <p:sldId id="279" r:id="rId33"/>
    <p:sldId id="28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50758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21302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subtitle</a:t>
            </a:r>
            <a:r>
              <a:rPr lang="it-IT" dirty="0" smtClean="0"/>
              <a:t> style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7CB4E4-2479-4774-8570-F96502AFD6FD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it-IT" altLang="it-IT" sz="1400" smtClean="0"/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762000" y="762000"/>
            <a:ext cx="7696200" cy="25146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40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038600"/>
            <a:ext cx="6400800" cy="99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it-IT" altLang="it-IT" smtClean="0"/>
              <a:t>Fisiocratici- Classici – Marx - Sraffa</a:t>
            </a:r>
          </a:p>
        </p:txBody>
      </p:sp>
      <p:sp>
        <p:nvSpPr>
          <p:cNvPr id="2053" name="WordArt 4"/>
          <p:cNvSpPr>
            <a:spLocks noChangeArrowheads="1" noChangeShapeType="1" noTextEdit="1"/>
          </p:cNvSpPr>
          <p:nvPr/>
        </p:nvSpPr>
        <p:spPr bwMode="auto">
          <a:xfrm>
            <a:off x="914400" y="1295400"/>
            <a:ext cx="7467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La Teoria del Sovrappiù </a:t>
            </a:r>
          </a:p>
        </p:txBody>
      </p:sp>
    </p:spTree>
    <p:extLst>
      <p:ext uri="{BB962C8B-B14F-4D97-AF65-F5344CB8AC3E}">
        <p14:creationId xmlns:p14="http://schemas.microsoft.com/office/powerpoint/2010/main" val="115422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Un esempio numerico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D2961-7752-8147-9F32-6FFB67B11C2A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TITOLO PRESENTAZIONE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588960"/>
              </p:ext>
            </p:extLst>
          </p:nvPr>
        </p:nvGraphicFramePr>
        <p:xfrm>
          <a:off x="1572769" y="1584078"/>
          <a:ext cx="5751578" cy="1340961"/>
        </p:xfrm>
        <a:graphic>
          <a:graphicData uri="http://schemas.openxmlformats.org/drawingml/2006/table">
            <a:tbl>
              <a:tblPr/>
              <a:tblGrid>
                <a:gridCol w="821654">
                  <a:extLst>
                    <a:ext uri="{9D8B030D-6E8A-4147-A177-3AD203B41FA5}">
                      <a16:colId xmlns:a16="http://schemas.microsoft.com/office/drawing/2014/main" val="3382103666"/>
                    </a:ext>
                  </a:extLst>
                </a:gridCol>
                <a:gridCol w="653577">
                  <a:extLst>
                    <a:ext uri="{9D8B030D-6E8A-4147-A177-3AD203B41FA5}">
                      <a16:colId xmlns:a16="http://schemas.microsoft.com/office/drawing/2014/main" val="2500231879"/>
                    </a:ext>
                  </a:extLst>
                </a:gridCol>
                <a:gridCol w="994611">
                  <a:extLst>
                    <a:ext uri="{9D8B030D-6E8A-4147-A177-3AD203B41FA5}">
                      <a16:colId xmlns:a16="http://schemas.microsoft.com/office/drawing/2014/main" val="2001052140"/>
                    </a:ext>
                  </a:extLst>
                </a:gridCol>
                <a:gridCol w="816774">
                  <a:extLst>
                    <a:ext uri="{9D8B030D-6E8A-4147-A177-3AD203B41FA5}">
                      <a16:colId xmlns:a16="http://schemas.microsoft.com/office/drawing/2014/main" val="1041975339"/>
                    </a:ext>
                  </a:extLst>
                </a:gridCol>
                <a:gridCol w="821654">
                  <a:extLst>
                    <a:ext uri="{9D8B030D-6E8A-4147-A177-3AD203B41FA5}">
                      <a16:colId xmlns:a16="http://schemas.microsoft.com/office/drawing/2014/main" val="553620700"/>
                    </a:ext>
                  </a:extLst>
                </a:gridCol>
                <a:gridCol w="821654">
                  <a:extLst>
                    <a:ext uri="{9D8B030D-6E8A-4147-A177-3AD203B41FA5}">
                      <a16:colId xmlns:a16="http://schemas.microsoft.com/office/drawing/2014/main" val="2942205618"/>
                    </a:ext>
                  </a:extLst>
                </a:gridCol>
                <a:gridCol w="821654">
                  <a:extLst>
                    <a:ext uri="{9D8B030D-6E8A-4147-A177-3AD203B41FA5}">
                      <a16:colId xmlns:a16="http://schemas.microsoft.com/office/drawing/2014/main" val="3698369728"/>
                    </a:ext>
                  </a:extLst>
                </a:gridCol>
              </a:tblGrid>
              <a:tr h="270771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 (t)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 (t)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 (q)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837217"/>
                  </a:ext>
                </a:extLst>
              </a:tr>
              <a:tr h="257877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179553"/>
                  </a:ext>
                </a:extLst>
              </a:tr>
              <a:tr h="257877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557049"/>
                  </a:ext>
                </a:extLst>
              </a:tr>
              <a:tr h="270771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554834"/>
                  </a:ext>
                </a:extLst>
              </a:tr>
              <a:tr h="283665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772884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001269" y="3040768"/>
            <a:ext cx="672998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Rige</a:t>
            </a:r>
            <a:r>
              <a:rPr lang="it-IT" sz="1600" dirty="0" smtClean="0"/>
              <a:t>: singole industrie. Per produrre 180 di ferro servono 90 di ferro, 120 di carbone, 60 di grano e 0,1875 di lavoro.</a:t>
            </a:r>
          </a:p>
          <a:p>
            <a:r>
              <a:rPr lang="it-IT" sz="1600" dirty="0" smtClean="0"/>
              <a:t>Colonne: impieghi di un bene nelle varie industrie: 90 di ferro sono impiegati per produrre 180 di ferro, 50 di ferro per produrre 450 di carbone e 40 di ferro per produrre 480 di grano.</a:t>
            </a:r>
          </a:p>
          <a:p>
            <a:r>
              <a:rPr lang="it-IT" sz="1600" dirty="0" smtClean="0"/>
              <a:t>Il lavoro totale impiegato nel sistema economico è posto uguale ad uno. </a:t>
            </a:r>
          </a:p>
          <a:p>
            <a:r>
              <a:rPr lang="it-IT" sz="1600" dirty="0" smtClean="0"/>
              <a:t>Nell’esempio il ferro non entra nel sovrappiù. Questo dipende dalla configurazione produttiva (come sono impiegate le risorse).</a:t>
            </a:r>
          </a:p>
          <a:p>
            <a:r>
              <a:rPr lang="it-IT" sz="1600" dirty="0" smtClean="0"/>
              <a:t>Il sovrappiù è dato dal prodotto meno la somma degli impieghi</a:t>
            </a:r>
          </a:p>
          <a:p>
            <a:r>
              <a:rPr lang="it-IT" sz="1600" dirty="0" smtClean="0"/>
              <a:t>Ferro prodotto=180. Impieghi di ferro nelle industrie 180. Sovrappiù=0</a:t>
            </a:r>
          </a:p>
          <a:p>
            <a:r>
              <a:rPr lang="it-IT" sz="1600" dirty="0" smtClean="0"/>
              <a:t>Carbone prodotto=450: Impieghi di ferro nelle industrie = 285. Sovrappiù = 165 </a:t>
            </a:r>
          </a:p>
          <a:p>
            <a:r>
              <a:rPr lang="it-IT" sz="1600" dirty="0" smtClean="0"/>
              <a:t>Grano Prodotto = 480. Impieghi di grano nelle industrie = 410. Sovrappiù 70</a:t>
            </a:r>
            <a:r>
              <a:rPr lang="it-IT" dirty="0" smtClean="0"/>
              <a:t>.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 flipV="1">
            <a:off x="2039112" y="2039112"/>
            <a:ext cx="4315968" cy="182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614863" y="2005679"/>
            <a:ext cx="0" cy="919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8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F3E4A7-DD16-4857-9EA9-B104C64D0947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 smtClean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Problemi da Risolvere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762000" y="1956047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3200" b="0" dirty="0"/>
              <a:t>Come </a:t>
            </a:r>
            <a:r>
              <a:rPr lang="it-IT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RILEVARE</a:t>
            </a:r>
            <a:r>
              <a:rPr lang="it-IT" sz="3200" b="0" dirty="0"/>
              <a:t> il sovrappiù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762000" y="2870447"/>
            <a:ext cx="777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3200" b="0"/>
              <a:t>Quale è l’</a:t>
            </a:r>
            <a:r>
              <a:rPr lang="it-IT" sz="32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ORIGINE</a:t>
            </a:r>
            <a:r>
              <a:rPr lang="it-IT" sz="3200" b="0"/>
              <a:t> del sovrappiù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685800" y="3630613"/>
            <a:ext cx="7772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3200" b="0" dirty="0"/>
              <a:t>Come </a:t>
            </a:r>
            <a:r>
              <a:rPr lang="it-IT" sz="32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MISURARE</a:t>
            </a:r>
            <a:r>
              <a:rPr lang="it-IT" sz="3200" b="0" dirty="0"/>
              <a:t> il </a:t>
            </a:r>
            <a:r>
              <a:rPr lang="it-IT" sz="3200" b="0" dirty="0" smtClean="0"/>
              <a:t>sovrappiù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3200" dirty="0" smtClean="0"/>
              <a:t>Come è distribuito il sovrappiù</a:t>
            </a:r>
            <a:endParaRPr lang="it-IT" sz="3200" b="0" dirty="0"/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62000" y="4851647"/>
            <a:ext cx="838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3200" b="0" dirty="0"/>
              <a:t>Condizioni di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RIPRODUZIONE</a:t>
            </a:r>
            <a:r>
              <a:rPr lang="it-IT" sz="3200" b="0" dirty="0"/>
              <a:t> del sovrappiù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 ECONOMICO</a:t>
            </a:r>
          </a:p>
        </p:txBody>
      </p:sp>
    </p:spTree>
    <p:extLst>
      <p:ext uri="{BB962C8B-B14F-4D97-AF65-F5344CB8AC3E}">
        <p14:creationId xmlns:p14="http://schemas.microsoft.com/office/powerpoint/2010/main" val="120989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utoUpdateAnimBg="0"/>
      <p:bldP spid="71684" grpId="0" autoUpdateAnimBg="0"/>
      <p:bldP spid="71685" grpId="0" autoUpdateAnimBg="0"/>
      <p:bldP spid="71686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623573-BCBF-4326-9354-5EC15B6D7D3C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 smtClean="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00100"/>
            <a:ext cx="7772400" cy="1066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3600" dirty="0" smtClean="0"/>
              <a:t>Il Caso Più Semplice. Produzione di Grano a Mezzo di Grano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000" y="1866900"/>
            <a:ext cx="7467600" cy="2286000"/>
            <a:chOff x="480" y="1104"/>
            <a:chExt cx="4704" cy="1440"/>
          </a:xfrm>
        </p:grpSpPr>
        <p:sp>
          <p:nvSpPr>
            <p:cNvPr id="8200" name="AutoShape 4"/>
            <p:cNvSpPr>
              <a:spLocks noChangeArrowheads="1"/>
            </p:cNvSpPr>
            <p:nvPr/>
          </p:nvSpPr>
          <p:spPr bwMode="auto">
            <a:xfrm>
              <a:off x="864" y="1680"/>
              <a:ext cx="1056" cy="432"/>
            </a:xfrm>
            <a:prstGeom prst="roundRect">
              <a:avLst>
                <a:gd name="adj" fmla="val 16667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/>
                <a:t>1000 Kg</a:t>
              </a:r>
            </a:p>
          </p:txBody>
        </p:sp>
        <p:sp>
          <p:nvSpPr>
            <p:cNvPr id="8201" name="Text Box 5"/>
            <p:cNvSpPr txBox="1">
              <a:spLocks noChangeArrowheads="1"/>
            </p:cNvSpPr>
            <p:nvPr/>
          </p:nvSpPr>
          <p:spPr bwMode="auto">
            <a:xfrm>
              <a:off x="960" y="2160"/>
              <a:ext cx="9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800"/>
                <a:t>sementi</a:t>
              </a:r>
            </a:p>
          </p:txBody>
        </p:sp>
        <p:sp>
          <p:nvSpPr>
            <p:cNvPr id="8202" name="AutoShape 6"/>
            <p:cNvSpPr>
              <a:spLocks noChangeArrowheads="1"/>
            </p:cNvSpPr>
            <p:nvPr/>
          </p:nvSpPr>
          <p:spPr bwMode="auto">
            <a:xfrm>
              <a:off x="2208" y="1680"/>
              <a:ext cx="1056" cy="432"/>
            </a:xfrm>
            <a:prstGeom prst="roundRect">
              <a:avLst>
                <a:gd name="adj" fmla="val 16667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/>
                <a:t>500 Kg</a:t>
              </a:r>
            </a:p>
          </p:txBody>
        </p:sp>
        <p:sp>
          <p:nvSpPr>
            <p:cNvPr id="8203" name="Text Box 7"/>
            <p:cNvSpPr txBox="1">
              <a:spLocks noChangeArrowheads="1"/>
            </p:cNvSpPr>
            <p:nvPr/>
          </p:nvSpPr>
          <p:spPr bwMode="auto">
            <a:xfrm>
              <a:off x="1920" y="1733"/>
              <a:ext cx="2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800"/>
                <a:t>+</a:t>
              </a:r>
            </a:p>
          </p:txBody>
        </p:sp>
        <p:sp>
          <p:nvSpPr>
            <p:cNvPr id="8204" name="Text Box 8"/>
            <p:cNvSpPr txBox="1">
              <a:spLocks noChangeArrowheads="1"/>
            </p:cNvSpPr>
            <p:nvPr/>
          </p:nvSpPr>
          <p:spPr bwMode="auto">
            <a:xfrm>
              <a:off x="3360" y="1733"/>
              <a:ext cx="2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800"/>
                <a:t>=</a:t>
              </a:r>
            </a:p>
          </p:txBody>
        </p:sp>
        <p:sp>
          <p:nvSpPr>
            <p:cNvPr id="8205" name="AutoShape 9"/>
            <p:cNvSpPr>
              <a:spLocks noChangeArrowheads="1"/>
            </p:cNvSpPr>
            <p:nvPr/>
          </p:nvSpPr>
          <p:spPr bwMode="auto">
            <a:xfrm>
              <a:off x="3792" y="1680"/>
              <a:ext cx="1056" cy="432"/>
            </a:xfrm>
            <a:prstGeom prst="roundRect">
              <a:avLst>
                <a:gd name="adj" fmla="val 16667"/>
              </a:avLst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/>
                <a:t>2000 Kg</a:t>
              </a:r>
            </a:p>
          </p:txBody>
        </p:sp>
        <p:sp>
          <p:nvSpPr>
            <p:cNvPr id="8206" name="Text Box 10"/>
            <p:cNvSpPr txBox="1">
              <a:spLocks noChangeArrowheads="1"/>
            </p:cNvSpPr>
            <p:nvPr/>
          </p:nvSpPr>
          <p:spPr bwMode="auto">
            <a:xfrm>
              <a:off x="2208" y="2160"/>
              <a:ext cx="10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800"/>
                <a:t>salari</a:t>
              </a:r>
            </a:p>
          </p:txBody>
        </p:sp>
        <p:sp>
          <p:nvSpPr>
            <p:cNvPr id="8207" name="Text Box 11"/>
            <p:cNvSpPr txBox="1">
              <a:spLocks noChangeArrowheads="1"/>
            </p:cNvSpPr>
            <p:nvPr/>
          </p:nvSpPr>
          <p:spPr bwMode="auto">
            <a:xfrm>
              <a:off x="3792" y="2160"/>
              <a:ext cx="10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800"/>
                <a:t>Prodotto</a:t>
              </a:r>
            </a:p>
          </p:txBody>
        </p:sp>
        <p:sp>
          <p:nvSpPr>
            <p:cNvPr id="72716" name="Text Box 12"/>
            <p:cNvSpPr txBox="1">
              <a:spLocks noChangeArrowheads="1"/>
            </p:cNvSpPr>
            <p:nvPr/>
          </p:nvSpPr>
          <p:spPr bwMode="auto">
            <a:xfrm>
              <a:off x="2304" y="1104"/>
              <a:ext cx="120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it-IT" sz="320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GRANO</a:t>
              </a:r>
            </a:p>
          </p:txBody>
        </p:sp>
        <p:sp>
          <p:nvSpPr>
            <p:cNvPr id="8209" name="Line 13"/>
            <p:cNvSpPr>
              <a:spLocks noChangeShapeType="1"/>
            </p:cNvSpPr>
            <p:nvPr/>
          </p:nvSpPr>
          <p:spPr bwMode="auto">
            <a:xfrm flipH="1">
              <a:off x="1392" y="1392"/>
              <a:ext cx="76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210" name="Line 14"/>
            <p:cNvSpPr>
              <a:spLocks noChangeShapeType="1"/>
            </p:cNvSpPr>
            <p:nvPr/>
          </p:nvSpPr>
          <p:spPr bwMode="auto">
            <a:xfrm>
              <a:off x="2784" y="144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211" name="Line 15"/>
            <p:cNvSpPr>
              <a:spLocks noChangeShapeType="1"/>
            </p:cNvSpPr>
            <p:nvPr/>
          </p:nvSpPr>
          <p:spPr bwMode="auto">
            <a:xfrm>
              <a:off x="3360" y="1392"/>
              <a:ext cx="96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8212" name="Rectangle 16"/>
            <p:cNvSpPr>
              <a:spLocks noChangeArrowheads="1"/>
            </p:cNvSpPr>
            <p:nvPr/>
          </p:nvSpPr>
          <p:spPr bwMode="auto">
            <a:xfrm>
              <a:off x="480" y="1104"/>
              <a:ext cx="4704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</p:grp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762000" y="4191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Un solo bene funge da mezzo di produzione, salario e prodotto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838200" y="49149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400" b="0"/>
              <a:t>Sovrappiù: </a:t>
            </a:r>
            <a:r>
              <a:rPr lang="it-IT" sz="28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2000 kg –1500 kg =500 kg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914400" y="55245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400" b="0"/>
              <a:t>Saggio di sovrappiù = </a:t>
            </a:r>
            <a:r>
              <a:rPr lang="it-IT" sz="28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500/1500 = 33%</a:t>
            </a:r>
          </a:p>
        </p:txBody>
      </p:sp>
    </p:spTree>
    <p:extLst>
      <p:ext uri="{BB962C8B-B14F-4D97-AF65-F5344CB8AC3E}">
        <p14:creationId xmlns:p14="http://schemas.microsoft.com/office/powerpoint/2010/main" val="183268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21" grpId="0" autoUpdateAnimBg="0"/>
      <p:bldP spid="72722" grpId="0" autoUpdateAnimBg="0"/>
      <p:bldP spid="7272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AF9138-D32C-468E-AA95-312CA4AD37B6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 smtClean="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67855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Casi Complessi: il Problema del Valore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762000" y="1915357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Più beni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62000" y="2524957"/>
            <a:ext cx="777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Ciascun bene è prodotto utilizzando più beni: il grano è prodotto con grano ferro e carbone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762000" y="3439357"/>
            <a:ext cx="777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Beni diversi non si possono sommare o sottrarre tra loro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762000" y="4277557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Come si rileva e come si misura il sovrappiù?</a:t>
            </a:r>
          </a:p>
        </p:txBody>
      </p:sp>
      <p:sp>
        <p:nvSpPr>
          <p:cNvPr id="73735" name="WordArt 7"/>
          <p:cNvSpPr>
            <a:spLocks noChangeArrowheads="1" noChangeShapeType="1" noTextEdit="1"/>
          </p:cNvSpPr>
          <p:nvPr/>
        </p:nvSpPr>
        <p:spPr bwMode="auto">
          <a:xfrm>
            <a:off x="5029200" y="4793456"/>
            <a:ext cx="2590800" cy="1447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7875"/>
              </a:avLst>
            </a:prstTxWarp>
          </a:bodyPr>
          <a:lstStyle/>
          <a:p>
            <a:pPr algn="ctr"/>
            <a:r>
              <a:rPr lang="it-IT" sz="3600" kern="10" dirty="0"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chemeClr val="folHlink"/>
                </a:solidFill>
                <a:latin typeface="Impact"/>
              </a:rPr>
              <a:t>VALORE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762000" y="5257800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E’ necessaria la teoria del</a:t>
            </a:r>
          </a:p>
        </p:txBody>
      </p:sp>
    </p:spTree>
    <p:extLst>
      <p:ext uri="{BB962C8B-B14F-4D97-AF65-F5344CB8AC3E}">
        <p14:creationId xmlns:p14="http://schemas.microsoft.com/office/powerpoint/2010/main" val="303150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utoUpdateAnimBg="0"/>
      <p:bldP spid="73732" grpId="0" autoUpdateAnimBg="0"/>
      <p:bldP spid="73733" grpId="0" autoUpdateAnimBg="0"/>
      <p:bldP spid="73734" grpId="0" autoUpdateAnimBg="0"/>
      <p:bldP spid="73735" grpId="0" animBg="1"/>
      <p:bldP spid="7373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481B93-451F-4B27-8D6F-ECE412736F05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 smtClean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914400" y="990600"/>
            <a:ext cx="7467600" cy="2590800"/>
          </a:xfrm>
          <a:prstGeom prst="rect">
            <a:avLst/>
          </a:prstGeom>
          <a:solidFill>
            <a:srgbClr val="FDE9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400"/>
          </a:p>
        </p:txBody>
      </p:sp>
      <p:sp>
        <p:nvSpPr>
          <p:cNvPr id="10244" name="WordArt 2"/>
          <p:cNvSpPr>
            <a:spLocks noChangeArrowheads="1" noChangeShapeType="1" noTextEdit="1"/>
          </p:cNvSpPr>
          <p:nvPr/>
        </p:nvSpPr>
        <p:spPr bwMode="auto">
          <a:xfrm>
            <a:off x="1371600" y="1447800"/>
            <a:ext cx="6481763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La Fisiocrazia</a:t>
            </a:r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1219200" y="3962400"/>
            <a:ext cx="7010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b="0" dirty="0"/>
              <a:t>La produzione del sovrappiù in </a:t>
            </a:r>
            <a:r>
              <a:rPr lang="it-IT" altLang="it-IT" b="0" dirty="0" smtClean="0"/>
              <a:t>agricoltura e le condizioni di riproduzione del </a:t>
            </a:r>
            <a:r>
              <a:rPr lang="it-IT" altLang="it-IT" b="0" smtClean="0"/>
              <a:t>sistema economico</a:t>
            </a:r>
            <a:endParaRPr lang="it-IT" altLang="it-IT" b="0"/>
          </a:p>
        </p:txBody>
      </p:sp>
    </p:spTree>
    <p:extLst>
      <p:ext uri="{BB962C8B-B14F-4D97-AF65-F5344CB8AC3E}">
        <p14:creationId xmlns:p14="http://schemas.microsoft.com/office/powerpoint/2010/main" val="32451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B9A95A-204C-4047-B26F-F8E9524ADABF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it-IT" altLang="it-IT" sz="1400" smtClean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Fisiocrazia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914400" y="1775618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 dirty="0"/>
              <a:t>Tra il 1750 e il 1780 in Francia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85825" y="2356643"/>
            <a:ext cx="670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b="0"/>
              <a:t>Prima “scuola” 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885825" y="2918618"/>
            <a:ext cx="5410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leader (Francois Quesnay – medico di corte)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657225" y="3985418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buFontTx/>
              <a:buNone/>
            </a:pPr>
            <a:r>
              <a:rPr lang="it-IT" altLang="it-IT" b="0"/>
              <a:t>base teorica forte</a:t>
            </a:r>
            <a:endParaRPr lang="it-IT" altLang="it-IT" sz="2400" b="0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81025" y="4671218"/>
            <a:ext cx="7543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buFontTx/>
              <a:buNone/>
            </a:pPr>
            <a:r>
              <a:rPr lang="it-IT" altLang="it-IT" b="0"/>
              <a:t>Francia arretrata rispetto alla più ricca Gran Bretagna</a:t>
            </a:r>
            <a:endParaRPr lang="it-IT" altLang="it-IT" sz="2400" b="0"/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57225" y="5661818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buFontTx/>
              <a:buNone/>
            </a:pPr>
            <a:r>
              <a:rPr lang="it-IT" altLang="it-IT" b="0"/>
              <a:t>Nord agricoltura prospera: affittanza</a:t>
            </a:r>
          </a:p>
        </p:txBody>
      </p:sp>
      <p:pic>
        <p:nvPicPr>
          <p:cNvPr id="1127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1905793"/>
            <a:ext cx="1706563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72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56" grpId="0" autoUpdateAnimBg="0"/>
      <p:bldP spid="74758" grpId="0" autoUpdateAnimBg="0"/>
      <p:bldP spid="74759" grpId="0" autoUpdateAnimBg="0"/>
      <p:bldP spid="74760" grpId="0" autoUpdateAnimBg="0"/>
      <p:bldP spid="7476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9FC88C-6ED7-445E-ACE0-EE34EF31F7AA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 smtClean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6204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Centro della Teoria dei Fisiocratici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990600" y="2057400"/>
            <a:ext cx="79248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Font typeface="Times New Roman" pitchFamily="18" charset="0"/>
              <a:buChar char="•"/>
            </a:pPr>
            <a:r>
              <a:rPr lang="it-IT" altLang="it-IT" b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quadro macroeconomico dello sviluppo</a:t>
            </a:r>
            <a:endParaRPr lang="it-IT" altLang="it-IT" sz="2400" b="0">
              <a:solidFill>
                <a:schemeClr val="bg1"/>
              </a:solidFill>
            </a:endParaRP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990600" y="2856390"/>
            <a:ext cx="7696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Font typeface="Times New Roman" pitchFamily="18" charset="0"/>
              <a:buChar char="•"/>
            </a:pPr>
            <a:r>
              <a:rPr lang="it-IT" altLang="it-IT" b="0" dirty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Relazione tra i settori (o classi) economici</a:t>
            </a:r>
            <a:endParaRPr lang="it-IT" altLang="it-IT" sz="2400" b="0" dirty="0">
              <a:solidFill>
                <a:schemeClr val="bg1"/>
              </a:solidFill>
            </a:endParaRP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990600" y="354219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Times New Roman" pitchFamily="18" charset="0"/>
              <a:buChar char="–"/>
            </a:pPr>
            <a:r>
              <a:rPr lang="it-IT" altLang="it-IT" b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Proprietari fondiari</a:t>
            </a:r>
            <a:endParaRPr lang="it-IT" altLang="it-IT" sz="2400" b="0">
              <a:solidFill>
                <a:schemeClr val="bg1"/>
              </a:solidFill>
            </a:endParaRP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990600" y="399939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Times New Roman" pitchFamily="18" charset="0"/>
              <a:buChar char="–"/>
            </a:pPr>
            <a:r>
              <a:rPr lang="it-IT" altLang="it-IT" b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Agricoltori (classe produttiva)</a:t>
            </a:r>
            <a:endParaRPr lang="it-IT" altLang="it-IT" sz="2400" b="0">
              <a:solidFill>
                <a:schemeClr val="bg1"/>
              </a:solidFill>
            </a:endParaRP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auto">
          <a:xfrm>
            <a:off x="990600" y="4532790"/>
            <a:ext cx="7239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Times New Roman" pitchFamily="18" charset="0"/>
              <a:buChar char="–"/>
            </a:pPr>
            <a:r>
              <a:rPr lang="it-IT" altLang="it-IT" b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Artigiani (classe sterile)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 b="0">
              <a:solidFill>
                <a:schemeClr val="bg1"/>
              </a:solidFill>
            </a:endParaRPr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990600" y="5066190"/>
            <a:ext cx="69342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ts val="700"/>
              </a:spcBef>
              <a:buClr>
                <a:srgbClr val="000000"/>
              </a:buClr>
              <a:buFont typeface="Times New Roman" pitchFamily="18" charset="0"/>
              <a:buChar char="–"/>
            </a:pPr>
            <a:r>
              <a:rPr lang="it-IT" altLang="it-IT" b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Ritengono che lo sviluppo sia trainato dall’agricoltura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9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utoUpdateAnimBg="0"/>
      <p:bldP spid="75782" grpId="0" autoUpdateAnimBg="0"/>
      <p:bldP spid="75783" grpId="0" autoUpdateAnimBg="0"/>
      <p:bldP spid="75784" grpId="0" autoUpdateAnimBg="0"/>
      <p:bldP spid="75785" grpId="0" autoUpdateAnimBg="0"/>
      <p:bldP spid="7578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DC6816-FCAA-427F-AA35-A6A08EC78731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it-IT" altLang="it-IT" sz="1400" smtClean="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699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Agricoltura e Sovrappiù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762000" y="1600200"/>
            <a:ext cx="716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Solo l’agricoltura produce sovrappiù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62000" y="2133600"/>
            <a:ext cx="655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sz="2400" b="0"/>
              <a:t>produce le sussistenze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762000" y="25908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sz="2400" b="0"/>
              <a:t>il lavoro è applicato alla natura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62000" y="31242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sz="2400" b="0"/>
              <a:t>Solo la natura può creare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762000" y="3581400"/>
            <a:ext cx="777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b="0"/>
              <a:t>E’ prioritario sviluppare l’agricoltura</a:t>
            </a:r>
            <a:endParaRPr lang="it-IT" altLang="it-IT" sz="2400" b="0"/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762000" y="4267200"/>
            <a:ext cx="7391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b="0"/>
              <a:t>Settore manifatturiero sterile – trasforma la materia</a:t>
            </a:r>
            <a:endParaRPr lang="it-IT" altLang="it-IT" sz="2400" b="0"/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762000" y="51816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/>
              <a:t>Sovrappiù agricolo </a:t>
            </a:r>
            <a:r>
              <a:rPr lang="it-IT" altLang="it-IT" sz="2800" b="0">
                <a:sym typeface="Symbol" pitchFamily="18" charset="2"/>
              </a:rPr>
              <a:t></a:t>
            </a:r>
            <a:r>
              <a:rPr lang="it-IT" altLang="it-IT" sz="2800" b="0"/>
              <a:t> rendita</a:t>
            </a:r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762000" y="5791200"/>
            <a:ext cx="762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sz="2400" b="0"/>
              <a:t>– va ai proprietari terrieri</a:t>
            </a:r>
          </a:p>
        </p:txBody>
      </p:sp>
    </p:spTree>
    <p:extLst>
      <p:ext uri="{BB962C8B-B14F-4D97-AF65-F5344CB8AC3E}">
        <p14:creationId xmlns:p14="http://schemas.microsoft.com/office/powerpoint/2010/main" val="253053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autoUpdateAnimBg="0"/>
      <p:bldP spid="76804" grpId="0" autoUpdateAnimBg="0"/>
      <p:bldP spid="76805" grpId="0" autoUpdateAnimBg="0"/>
      <p:bldP spid="76806" grpId="0" autoUpdateAnimBg="0"/>
      <p:bldP spid="76807" grpId="0" autoUpdateAnimBg="0"/>
      <p:bldP spid="76808" grpId="0" autoUpdateAnimBg="0"/>
      <p:bldP spid="76809" grpId="0" autoUpdateAnimBg="0"/>
      <p:bldP spid="7681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C57A51-446A-403E-AD02-6ADE9CD08C2B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it-IT" altLang="it-IT" sz="1400" smtClean="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0699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Il Sovrappiù Agricolo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823913" y="1465308"/>
            <a:ext cx="754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 b="0" dirty="0"/>
              <a:t>Per</a:t>
            </a:r>
            <a:r>
              <a:rPr lang="it-IT" altLang="it-IT" sz="2000" b="0" dirty="0"/>
              <a:t> produrre grano occorrono </a:t>
            </a:r>
            <a:r>
              <a:rPr lang="it-IT" altLang="it-IT" sz="2000" b="0" dirty="0" smtClean="0"/>
              <a:t>grano, ferro e carbone</a:t>
            </a:r>
            <a:endParaRPr lang="it-IT" altLang="it-IT" sz="2000" b="0" dirty="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823913" y="1863775"/>
            <a:ext cx="7696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0" dirty="0" smtClean="0"/>
              <a:t>Grano ferro e carbone entrano nella produzione di tutti i beni</a:t>
            </a:r>
            <a:endParaRPr lang="it-IT" altLang="it-IT" sz="2000" b="0" dirty="0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823913" y="2171122"/>
            <a:ext cx="762000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 b="0" dirty="0"/>
              <a:t>Come rilevare il sovrappiù</a:t>
            </a:r>
            <a:r>
              <a:rPr lang="it-IT" altLang="it-IT" sz="2000" b="0" dirty="0" smtClean="0"/>
              <a:t>?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 dirty="0" smtClean="0"/>
              <a:t>Basta sottrarre per ciascuna merce alla quantità prodotta nell’industria la somme degli impieghi in tutte le industrie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 dirty="0" smtClean="0"/>
              <a:t>Il sovrappiù può essere determinato solo a livello aggregato e non per la singola industria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it-IT" altLang="it-IT" sz="2000" dirty="0" smtClean="0"/>
              <a:t>Nel nostro caso esiste solo sovrappiù di grano </a:t>
            </a:r>
            <a:endParaRPr lang="it-IT" altLang="it-IT" sz="2000" b="0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612915"/>
              </p:ext>
            </p:extLst>
          </p:nvPr>
        </p:nvGraphicFramePr>
        <p:xfrm>
          <a:off x="1335025" y="4340948"/>
          <a:ext cx="5532121" cy="1748956"/>
        </p:xfrm>
        <a:graphic>
          <a:graphicData uri="http://schemas.openxmlformats.org/drawingml/2006/table">
            <a:tbl>
              <a:tblPr/>
              <a:tblGrid>
                <a:gridCol w="790303">
                  <a:extLst>
                    <a:ext uri="{9D8B030D-6E8A-4147-A177-3AD203B41FA5}">
                      <a16:colId xmlns:a16="http://schemas.microsoft.com/office/drawing/2014/main" val="272138608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3802799372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1847205969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1344100598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3085461167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1983680257"/>
                    </a:ext>
                  </a:extLst>
                </a:gridCol>
                <a:gridCol w="790303">
                  <a:extLst>
                    <a:ext uri="{9D8B030D-6E8A-4147-A177-3AD203B41FA5}">
                      <a16:colId xmlns:a16="http://schemas.microsoft.com/office/drawing/2014/main" val="1263637591"/>
                    </a:ext>
                  </a:extLst>
                </a:gridCol>
              </a:tblGrid>
              <a:tr h="35315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595539"/>
                  </a:ext>
                </a:extLst>
              </a:tr>
              <a:tr h="33633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358184"/>
                  </a:ext>
                </a:extLst>
              </a:tr>
              <a:tr h="33633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607093"/>
                  </a:ext>
                </a:extLst>
              </a:tr>
              <a:tr h="35315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098933"/>
                  </a:ext>
                </a:extLst>
              </a:tr>
              <a:tr h="36997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598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47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7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7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7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28" grpId="0" autoUpdateAnimBg="0"/>
      <p:bldP spid="7782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8733D0-EF21-4FAB-A3B4-33155716AB8E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Coefficienti Tecnici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914400" y="1471691"/>
            <a:ext cx="7315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0" dirty="0"/>
              <a:t>Dividendo le quantità degli input per il prodotto: coefficienti </a:t>
            </a:r>
            <a:r>
              <a:rPr lang="it-IT" altLang="it-IT" sz="2400" b="0" dirty="0" smtClean="0"/>
              <a:t>tecnici: quantità delle singole merci necessarie per produrre un’unità di prodotto</a:t>
            </a:r>
            <a:endParaRPr lang="it-IT" altLang="it-IT" sz="2400" b="0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645957"/>
              </p:ext>
            </p:extLst>
          </p:nvPr>
        </p:nvGraphicFramePr>
        <p:xfrm>
          <a:off x="1005840" y="2740774"/>
          <a:ext cx="6492240" cy="1328306"/>
        </p:xfrm>
        <a:graphic>
          <a:graphicData uri="http://schemas.openxmlformats.org/drawingml/2006/table">
            <a:tbl>
              <a:tblPr/>
              <a:tblGrid>
                <a:gridCol w="1082040">
                  <a:extLst>
                    <a:ext uri="{9D8B030D-6E8A-4147-A177-3AD203B41FA5}">
                      <a16:colId xmlns:a16="http://schemas.microsoft.com/office/drawing/2014/main" val="4060310442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1928083691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3369664937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764649740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582097437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3604276785"/>
                    </a:ext>
                  </a:extLst>
                </a:gridCol>
              </a:tblGrid>
              <a:tr h="34017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894725"/>
                  </a:ext>
                </a:extLst>
              </a:tr>
              <a:tr h="32397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0,6667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788749"/>
                  </a:ext>
                </a:extLst>
              </a:tr>
              <a:tr h="32397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45268"/>
                  </a:ext>
                </a:extLst>
              </a:tr>
              <a:tr h="34017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0,0833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0,0833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0,4167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624637"/>
                  </a:ext>
                </a:extLst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914400" y="4270248"/>
            <a:ext cx="74066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Ad esempio per </a:t>
            </a:r>
            <a:r>
              <a:rPr lang="it-IT" dirty="0" smtClean="0"/>
              <a:t>ottenere </a:t>
            </a:r>
            <a:r>
              <a:rPr lang="it-IT" dirty="0" smtClean="0"/>
              <a:t>i coefficienti tecnici nella produzione del </a:t>
            </a:r>
            <a:r>
              <a:rPr lang="it-IT" dirty="0" smtClean="0"/>
              <a:t>ferro </a:t>
            </a:r>
            <a:r>
              <a:rPr lang="it-IT" dirty="0" smtClean="0"/>
              <a:t>si divide per 158 (produzione del ferro) la quantità di ferro (79), di carbone (106), di grano (53) impiegata nell’industria che produce il ferro.</a:t>
            </a:r>
          </a:p>
          <a:p>
            <a:r>
              <a:rPr lang="it-IT" dirty="0" smtClean="0"/>
              <a:t>I coefficienti tecnici esprimono le condizioni tecniche di produzione. La tecnologia a disposizione ci permette di ottenere un’unità di prodotto, impiegando una certa quantità di lavoro e di beni utilizzati come materie prime e mezzi di produzione.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45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Il sovrappiù e l’economia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4030"/>
            <a:ext cx="8229600" cy="4756150"/>
          </a:xfrm>
        </p:spPr>
        <p:txBody>
          <a:bodyPr>
            <a:noAutofit/>
          </a:bodyPr>
          <a:lstStyle/>
          <a:p>
            <a:r>
              <a:rPr lang="it-IT" sz="2500" dirty="0" smtClean="0"/>
              <a:t>Jared Diamond: storico e biologo, non economista.</a:t>
            </a:r>
          </a:p>
          <a:p>
            <a:r>
              <a:rPr lang="it-IT" sz="2500" i="1" dirty="0" smtClean="0"/>
              <a:t>Armi, acciaio e malattie </a:t>
            </a:r>
            <a:r>
              <a:rPr lang="it-IT" sz="2500" dirty="0" smtClean="0"/>
              <a:t>(1997)</a:t>
            </a:r>
            <a:endParaRPr lang="it-IT" sz="2500" i="1" dirty="0" smtClean="0"/>
          </a:p>
          <a:p>
            <a:r>
              <a:rPr lang="it-IT" sz="2500" dirty="0" smtClean="0"/>
              <a:t>Suo problema: quando parte lo sviluppo economico (cioè si passa dalla preistoria alla storia economica) e perché alcune regioni si sviluppano più di altre:</a:t>
            </a:r>
          </a:p>
          <a:p>
            <a:r>
              <a:rPr lang="it-IT" sz="2500" dirty="0" smtClean="0"/>
              <a:t>Lo sviluppo parte (11 mila anni fa) con l’agricoltura e l’allevamento. Prima società di cacciatori raccoglitori.</a:t>
            </a:r>
          </a:p>
          <a:p>
            <a:r>
              <a:rPr lang="it-IT" sz="2500" dirty="0" smtClean="0"/>
              <a:t>Tesi Smith - </a:t>
            </a:r>
            <a:r>
              <a:rPr lang="it-IT" sz="2500" dirty="0" err="1" smtClean="0"/>
              <a:t>Turgot</a:t>
            </a:r>
            <a:r>
              <a:rPr lang="it-IT" sz="2500" dirty="0" smtClean="0"/>
              <a:t> – i quattro stadi</a:t>
            </a:r>
          </a:p>
          <a:p>
            <a:r>
              <a:rPr lang="it-IT" sz="2500" dirty="0" smtClean="0"/>
              <a:t>Agricoltura: sovrappiù. I lavoratori agricoli producono </a:t>
            </a:r>
            <a:r>
              <a:rPr lang="it-IT" sz="2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 beni di sussistenza</a:t>
            </a:r>
            <a:r>
              <a:rPr lang="it-IT" sz="2500" i="1" dirty="0" smtClean="0"/>
              <a:t> </a:t>
            </a:r>
            <a:r>
              <a:rPr lang="it-IT" sz="2500" dirty="0" smtClean="0"/>
              <a:t>di quelli necessari al loro </a:t>
            </a:r>
            <a:r>
              <a:rPr lang="it-IT" sz="2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sostentamento</a:t>
            </a:r>
            <a:endParaRPr lang="it-IT" sz="2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80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B76781-F60C-4BA5-A5E0-DF028B1E8BB1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it-IT" altLang="it-IT" sz="1400" smtClean="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Sovrappiù in Tutti i Settori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027544"/>
              </p:ext>
            </p:extLst>
          </p:nvPr>
        </p:nvGraphicFramePr>
        <p:xfrm>
          <a:off x="737616" y="1694530"/>
          <a:ext cx="8046871" cy="1798477"/>
        </p:xfrm>
        <a:graphic>
          <a:graphicData uri="http://schemas.openxmlformats.org/drawingml/2006/table">
            <a:tbl>
              <a:tblPr/>
              <a:tblGrid>
                <a:gridCol w="1149553">
                  <a:extLst>
                    <a:ext uri="{9D8B030D-6E8A-4147-A177-3AD203B41FA5}">
                      <a16:colId xmlns:a16="http://schemas.microsoft.com/office/drawing/2014/main" val="3626671516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1099470786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2985629163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1604479746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3196519881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499343875"/>
                    </a:ext>
                  </a:extLst>
                </a:gridCol>
                <a:gridCol w="1149553">
                  <a:extLst>
                    <a:ext uri="{9D8B030D-6E8A-4147-A177-3AD203B41FA5}">
                      <a16:colId xmlns:a16="http://schemas.microsoft.com/office/drawing/2014/main" val="317267400"/>
                    </a:ext>
                  </a:extLst>
                </a:gridCol>
              </a:tblGrid>
              <a:tr h="3631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185673"/>
                  </a:ext>
                </a:extLst>
              </a:tr>
              <a:tr h="34586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3918"/>
                  </a:ext>
                </a:extLst>
              </a:tr>
              <a:tr h="34586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014338"/>
                  </a:ext>
                </a:extLst>
              </a:tr>
              <a:tr h="3631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157144"/>
                  </a:ext>
                </a:extLst>
              </a:tr>
              <a:tr h="38044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861241"/>
                  </a:ext>
                </a:extLst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737616" y="3712464"/>
            <a:ext cx="8046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I fisiocratici non avevano capito che utilizzando la stessa tecnologia (gli stessi coefficienti) e la stessa quantità di lavoro, possiamo cambiare la configurazione produttiva, spostando le risorse dalla produzione del grano a quelle del ferro e del carbone otteniamo il surplus in </a:t>
            </a: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tutti i settori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Tutte le industrie possono produrre sovrappiù. Se il sovrappiù appare solo in una od alcune industrie dipende dalla produzione totale delle industrie.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7269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7C41B7F-16B4-4529-9815-C9DD1D56BB9B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it-IT" altLang="it-IT" sz="1400" smtClean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Politica Economica</a:t>
            </a: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71513" y="2114627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sz="2800" dirty="0" smtClean="0"/>
              <a:t>I fisiocratici ritengono che ci siano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leggi naturali</a:t>
            </a:r>
          </a:p>
          <a:p>
            <a:pPr eaLnBrk="1" hangingPunct="1">
              <a:defRPr/>
            </a:pPr>
            <a:r>
              <a:rPr lang="it-IT" sz="2800" dirty="0" smtClean="0"/>
              <a:t>In economia gli individui debbono essere liberi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err="1" smtClean="0"/>
              <a:t>Laissez</a:t>
            </a:r>
            <a:r>
              <a:rPr lang="it-IT" sz="2800" dirty="0" smtClean="0"/>
              <a:t> </a:t>
            </a:r>
            <a:r>
              <a:rPr lang="it-IT" sz="2800" dirty="0" err="1" smtClean="0"/>
              <a:t>faire</a:t>
            </a:r>
            <a:endParaRPr lang="it-IT" sz="2800" dirty="0" smtClean="0"/>
          </a:p>
          <a:p>
            <a:pPr eaLnBrk="1" hangingPunct="1">
              <a:defRPr/>
            </a:pPr>
            <a:r>
              <a:rPr lang="it-IT" sz="2800" dirty="0" smtClean="0"/>
              <a:t>Le politiche mercantiliste impediscono il benessere economico</a:t>
            </a:r>
          </a:p>
          <a:p>
            <a:pPr eaLnBrk="1" hangingPunct="1">
              <a:defRPr/>
            </a:pPr>
            <a:r>
              <a:rPr lang="it-IT" sz="2800" dirty="0" smtClean="0"/>
              <a:t>Imposta unica sulla rendita </a:t>
            </a:r>
          </a:p>
          <a:p>
            <a:pPr lvl="1" eaLnBrk="1" hangingPunct="1">
              <a:buFontTx/>
              <a:buChar char="•"/>
              <a:defRPr/>
            </a:pPr>
            <a:r>
              <a:rPr lang="it-IT" dirty="0" smtClean="0"/>
              <a:t>unico reddito del sovrappiù</a:t>
            </a:r>
          </a:p>
        </p:txBody>
      </p:sp>
    </p:spTree>
    <p:extLst>
      <p:ext uri="{BB962C8B-B14F-4D97-AF65-F5344CB8AC3E}">
        <p14:creationId xmlns:p14="http://schemas.microsoft.com/office/powerpoint/2010/main" val="73205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8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8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8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6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9104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Le condizioni di riproduzione del sistema economico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1208" y="2075688"/>
            <a:ext cx="8165592" cy="4050475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Il contributo principale dei fisiocratici alla teoria </a:t>
            </a:r>
            <a:r>
              <a:rPr lang="it-IT" dirty="0" smtClean="0"/>
              <a:t>economica </a:t>
            </a:r>
            <a:r>
              <a:rPr lang="it-IT" dirty="0" smtClean="0"/>
              <a:t>è lo studio delle condizioni di riproduzione. Le industrie per produrre il loro bene devono ottenere le risorse utilizzate dagli altri settori produttivi.</a:t>
            </a:r>
          </a:p>
          <a:p>
            <a:r>
              <a:rPr lang="it-IT" dirty="0" smtClean="0"/>
              <a:t>Self </a:t>
            </a:r>
            <a:r>
              <a:rPr lang="it-IT" dirty="0" err="1" smtClean="0"/>
              <a:t>replacing</a:t>
            </a:r>
            <a:r>
              <a:rPr lang="it-IT" dirty="0" smtClean="0"/>
              <a:t> state</a:t>
            </a:r>
          </a:p>
          <a:p>
            <a:r>
              <a:rPr lang="it-IT" dirty="0" smtClean="0"/>
              <a:t>L’industria del ferro può ottenere il grano e il carbone di cui ha bisogno attraverso </a:t>
            </a:r>
            <a:r>
              <a:rPr lang="it-IT" b="1" dirty="0" smtClean="0">
                <a:solidFill>
                  <a:srgbClr val="C00000"/>
                </a:solidFill>
              </a:rPr>
              <a:t>lo scambio</a:t>
            </a:r>
            <a:r>
              <a:rPr lang="it-IT" dirty="0" smtClean="0"/>
              <a:t> con le altre industrie. Cede il ferro e ottiene in cambio grano e carbone.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534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rapporti di scambio (i prezzi)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Quali sono le condizioni di scambio tra le industrie che permettono di ricostruire le condizioni attraverso cui è possibile ripetere la produzione? L’industria del ferro deve ottenere 106 t. di carbone e 53 q. di grano. In cambio può </a:t>
            </a:r>
            <a:r>
              <a:rPr lang="it-IT" dirty="0" smtClean="0"/>
              <a:t>dare in tutto </a:t>
            </a:r>
            <a:r>
              <a:rPr lang="it-IT" dirty="0"/>
              <a:t>79t. di ferro. La produzione di ferro è 158, ma 79 servono alla stessa industria del ferro per produrre</a:t>
            </a:r>
            <a:r>
              <a:rPr lang="it-IT" dirty="0" smtClean="0"/>
              <a:t>.</a:t>
            </a:r>
          </a:p>
          <a:p>
            <a:r>
              <a:rPr lang="it-IT" dirty="0" smtClean="0"/>
              <a:t>Le condizioni di riproduzione si realizzano attraverso lo scambio. I prezzi dei beni debbono essere tali da permettere alle industrie di ottenere esattamente ciò di cui hanno bisogno per ripetere la produzione. 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640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A2C48D-4159-4405-BB6D-7913CBAB1F37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it-IT" altLang="it-IT" sz="1400" smtClean="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Tableau </a:t>
            </a:r>
            <a:r>
              <a:rPr lang="it-IT" dirty="0" err="1" smtClean="0">
                <a:cs typeface="Times New Roman" pitchFamily="18" charset="0"/>
              </a:rPr>
              <a:t>É</a:t>
            </a:r>
            <a:r>
              <a:rPr lang="it-IT" dirty="0" err="1" smtClean="0"/>
              <a:t>conomique</a:t>
            </a:r>
            <a:endParaRPr lang="it-IT" dirty="0" smtClean="0"/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819150" y="1383527"/>
            <a:ext cx="7696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 dirty="0"/>
              <a:t>Analisi della </a:t>
            </a:r>
            <a:r>
              <a:rPr lang="it-IT" altLang="it-IT" sz="2400" b="0" dirty="0" smtClean="0"/>
              <a:t>circolazione dei beni tra i settori. </a:t>
            </a:r>
            <a:r>
              <a:rPr lang="it-IT" altLang="it-IT" sz="2400" b="0" dirty="0"/>
              <a:t>Condotta in termini </a:t>
            </a:r>
            <a:r>
              <a:rPr lang="it-IT" altLang="it-IT" sz="2400" b="0" dirty="0" smtClean="0"/>
              <a:t>monetari. I prezzi sono già determinati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it-IT" altLang="it-IT" sz="2400" dirty="0" smtClean="0"/>
              <a:t>Settori – solo due: classe agricola (</a:t>
            </a:r>
            <a:r>
              <a:rPr lang="it-IT" altLang="it-IT" sz="2400" b="1" dirty="0" smtClean="0">
                <a:solidFill>
                  <a:srgbClr val="C00000"/>
                </a:solidFill>
              </a:rPr>
              <a:t>produttivi</a:t>
            </a:r>
            <a:r>
              <a:rPr lang="it-IT" altLang="it-IT" sz="2400" dirty="0" smtClean="0"/>
              <a:t>), classe manifatturiera (</a:t>
            </a:r>
            <a:r>
              <a:rPr lang="it-IT" altLang="it-IT" sz="2400" b="1" dirty="0" smtClean="0">
                <a:solidFill>
                  <a:srgbClr val="C00000"/>
                </a:solidFill>
              </a:rPr>
              <a:t>sterili</a:t>
            </a:r>
            <a:r>
              <a:rPr lang="it-IT" altLang="it-IT" sz="2400" dirty="0" smtClean="0"/>
              <a:t>), </a:t>
            </a:r>
            <a:r>
              <a:rPr lang="it-IT" altLang="it-IT" sz="2400" b="1" dirty="0" smtClean="0">
                <a:solidFill>
                  <a:srgbClr val="C00000"/>
                </a:solidFill>
              </a:rPr>
              <a:t>proprietari fondiari</a:t>
            </a:r>
            <a:endParaRPr lang="it-IT" altLang="it-IT" sz="2400" b="1" dirty="0">
              <a:solidFill>
                <a:srgbClr val="C00000"/>
              </a:solidFill>
            </a:endParaRP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225394" y="2939779"/>
            <a:ext cx="2311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 dirty="0"/>
              <a:t>iniziano gli scambi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04862" y="2923051"/>
            <a:ext cx="8077200" cy="3254375"/>
            <a:chOff x="528" y="2016"/>
            <a:chExt cx="5088" cy="2050"/>
          </a:xfrm>
        </p:grpSpPr>
        <p:sp>
          <p:nvSpPr>
            <p:cNvPr id="18439" name="Rectangle 6"/>
            <p:cNvSpPr>
              <a:spLocks noChangeArrowheads="1"/>
            </p:cNvSpPr>
            <p:nvPr/>
          </p:nvSpPr>
          <p:spPr bwMode="auto">
            <a:xfrm>
              <a:off x="1058" y="2972"/>
              <a:ext cx="420" cy="25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MP</a:t>
              </a:r>
            </a:p>
          </p:txBody>
        </p:sp>
        <p:sp>
          <p:nvSpPr>
            <p:cNvPr id="18440" name="Rectangle 7"/>
            <p:cNvSpPr>
              <a:spLocks noChangeArrowheads="1"/>
            </p:cNvSpPr>
            <p:nvPr/>
          </p:nvSpPr>
          <p:spPr bwMode="auto">
            <a:xfrm>
              <a:off x="1058" y="3218"/>
              <a:ext cx="420" cy="25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MP</a:t>
              </a:r>
            </a:p>
          </p:txBody>
        </p:sp>
        <p:sp>
          <p:nvSpPr>
            <p:cNvPr id="18441" name="Rectangle 8"/>
            <p:cNvSpPr>
              <a:spLocks noChangeArrowheads="1"/>
            </p:cNvSpPr>
            <p:nvPr/>
          </p:nvSpPr>
          <p:spPr bwMode="auto">
            <a:xfrm>
              <a:off x="1474" y="2972"/>
              <a:ext cx="419" cy="252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  <p:sp>
          <p:nvSpPr>
            <p:cNvPr id="18442" name="Rectangle 9"/>
            <p:cNvSpPr>
              <a:spLocks noChangeArrowheads="1"/>
            </p:cNvSpPr>
            <p:nvPr/>
          </p:nvSpPr>
          <p:spPr bwMode="auto">
            <a:xfrm>
              <a:off x="1474" y="3224"/>
              <a:ext cx="419" cy="252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  <p:sp>
          <p:nvSpPr>
            <p:cNvPr id="18443" name="Rectangle 10"/>
            <p:cNvSpPr>
              <a:spLocks noChangeArrowheads="1"/>
            </p:cNvSpPr>
            <p:nvPr/>
          </p:nvSpPr>
          <p:spPr bwMode="auto">
            <a:xfrm>
              <a:off x="1474" y="3476"/>
              <a:ext cx="419" cy="251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  <p:sp>
          <p:nvSpPr>
            <p:cNvPr id="18444" name="Rectangle 11"/>
            <p:cNvSpPr>
              <a:spLocks noChangeArrowheads="1"/>
            </p:cNvSpPr>
            <p:nvPr/>
          </p:nvSpPr>
          <p:spPr bwMode="auto">
            <a:xfrm>
              <a:off x="2389" y="3476"/>
              <a:ext cx="420" cy="251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</a:p>
          </p:txBody>
        </p:sp>
        <p:sp>
          <p:nvSpPr>
            <p:cNvPr id="18445" name="Rectangle 12"/>
            <p:cNvSpPr>
              <a:spLocks noChangeArrowheads="1"/>
            </p:cNvSpPr>
            <p:nvPr/>
          </p:nvSpPr>
          <p:spPr bwMode="auto">
            <a:xfrm>
              <a:off x="2389" y="3224"/>
              <a:ext cx="420" cy="25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</a:p>
          </p:txBody>
        </p:sp>
        <p:sp>
          <p:nvSpPr>
            <p:cNvPr id="18446" name="Rectangle 13"/>
            <p:cNvSpPr>
              <a:spLocks noChangeArrowheads="1"/>
            </p:cNvSpPr>
            <p:nvPr/>
          </p:nvSpPr>
          <p:spPr bwMode="auto">
            <a:xfrm>
              <a:off x="2389" y="2966"/>
              <a:ext cx="420" cy="25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</a:p>
          </p:txBody>
        </p:sp>
        <p:sp>
          <p:nvSpPr>
            <p:cNvPr id="18447" name="Rectangle 14"/>
            <p:cNvSpPr>
              <a:spLocks noChangeArrowheads="1"/>
            </p:cNvSpPr>
            <p:nvPr/>
          </p:nvSpPr>
          <p:spPr bwMode="auto">
            <a:xfrm>
              <a:off x="2052" y="2469"/>
              <a:ext cx="420" cy="252"/>
            </a:xfrm>
            <a:prstGeom prst="rect">
              <a:avLst/>
            </a:prstGeom>
            <a:solidFill>
              <a:srgbClr val="95FF9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M</a:t>
              </a:r>
            </a:p>
          </p:txBody>
        </p:sp>
        <p:sp>
          <p:nvSpPr>
            <p:cNvPr id="18448" name="Rectangle 15"/>
            <p:cNvSpPr>
              <a:spLocks noChangeArrowheads="1"/>
            </p:cNvSpPr>
            <p:nvPr/>
          </p:nvSpPr>
          <p:spPr bwMode="auto">
            <a:xfrm>
              <a:off x="1667" y="2469"/>
              <a:ext cx="419" cy="252"/>
            </a:xfrm>
            <a:prstGeom prst="rect">
              <a:avLst/>
            </a:prstGeom>
            <a:solidFill>
              <a:srgbClr val="95FF9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M</a:t>
              </a:r>
            </a:p>
          </p:txBody>
        </p:sp>
        <p:sp>
          <p:nvSpPr>
            <p:cNvPr id="18449" name="Text Box 16"/>
            <p:cNvSpPr txBox="1">
              <a:spLocks noChangeArrowheads="1"/>
            </p:cNvSpPr>
            <p:nvPr/>
          </p:nvSpPr>
          <p:spPr bwMode="auto">
            <a:xfrm>
              <a:off x="1570" y="2016"/>
              <a:ext cx="9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Proprietari</a:t>
              </a:r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auto">
            <a:xfrm>
              <a:off x="2305" y="3778"/>
              <a:ext cx="11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Classe sterile</a:t>
              </a:r>
            </a:p>
          </p:txBody>
        </p:sp>
        <p:sp>
          <p:nvSpPr>
            <p:cNvPr id="18451" name="Rectangle 18"/>
            <p:cNvSpPr>
              <a:spLocks noChangeArrowheads="1"/>
            </p:cNvSpPr>
            <p:nvPr/>
          </p:nvSpPr>
          <p:spPr bwMode="auto">
            <a:xfrm>
              <a:off x="2871" y="2016"/>
              <a:ext cx="2745" cy="100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18452" name="Rectangle 19"/>
            <p:cNvSpPr>
              <a:spLocks noChangeArrowheads="1"/>
            </p:cNvSpPr>
            <p:nvPr/>
          </p:nvSpPr>
          <p:spPr bwMode="auto">
            <a:xfrm>
              <a:off x="3006" y="2066"/>
              <a:ext cx="299" cy="215"/>
            </a:xfrm>
            <a:prstGeom prst="rect">
              <a:avLst/>
            </a:prstGeom>
            <a:solidFill>
              <a:srgbClr val="95FF9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M</a:t>
              </a:r>
            </a:p>
          </p:txBody>
        </p:sp>
        <p:sp>
          <p:nvSpPr>
            <p:cNvPr id="18453" name="Text Box 20"/>
            <p:cNvSpPr txBox="1">
              <a:spLocks noChangeArrowheads="1"/>
            </p:cNvSpPr>
            <p:nvPr/>
          </p:nvSpPr>
          <p:spPr bwMode="auto">
            <a:xfrm>
              <a:off x="3305" y="2016"/>
              <a:ext cx="2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moneta</a:t>
              </a:r>
            </a:p>
          </p:txBody>
        </p:sp>
        <p:sp>
          <p:nvSpPr>
            <p:cNvPr id="18454" name="Rectangle 21"/>
            <p:cNvSpPr>
              <a:spLocks noChangeArrowheads="1"/>
            </p:cNvSpPr>
            <p:nvPr/>
          </p:nvSpPr>
          <p:spPr bwMode="auto">
            <a:xfrm>
              <a:off x="3006" y="2318"/>
              <a:ext cx="294" cy="20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MP</a:t>
              </a:r>
            </a:p>
          </p:txBody>
        </p:sp>
        <p:sp>
          <p:nvSpPr>
            <p:cNvPr id="18455" name="Rectangle 22"/>
            <p:cNvSpPr>
              <a:spLocks noChangeArrowheads="1"/>
            </p:cNvSpPr>
            <p:nvPr/>
          </p:nvSpPr>
          <p:spPr bwMode="auto">
            <a:xfrm>
              <a:off x="3006" y="2570"/>
              <a:ext cx="294" cy="182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A</a:t>
              </a:r>
            </a:p>
          </p:txBody>
        </p:sp>
        <p:sp>
          <p:nvSpPr>
            <p:cNvPr id="18456" name="Rectangle 23"/>
            <p:cNvSpPr>
              <a:spLocks noChangeArrowheads="1"/>
            </p:cNvSpPr>
            <p:nvPr/>
          </p:nvSpPr>
          <p:spPr bwMode="auto">
            <a:xfrm>
              <a:off x="3006" y="2821"/>
              <a:ext cx="296" cy="17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BM</a:t>
              </a:r>
            </a:p>
          </p:txBody>
        </p:sp>
        <p:sp>
          <p:nvSpPr>
            <p:cNvPr id="18457" name="Text Box 24"/>
            <p:cNvSpPr txBox="1">
              <a:spLocks noChangeArrowheads="1"/>
            </p:cNvSpPr>
            <p:nvPr/>
          </p:nvSpPr>
          <p:spPr bwMode="auto">
            <a:xfrm>
              <a:off x="3305" y="2268"/>
              <a:ext cx="22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materie prime</a:t>
              </a:r>
            </a:p>
          </p:txBody>
        </p:sp>
        <p:sp>
          <p:nvSpPr>
            <p:cNvPr id="18458" name="Text Box 25"/>
            <p:cNvSpPr txBox="1">
              <a:spLocks noChangeArrowheads="1"/>
            </p:cNvSpPr>
            <p:nvPr/>
          </p:nvSpPr>
          <p:spPr bwMode="auto">
            <a:xfrm>
              <a:off x="3305" y="2469"/>
              <a:ext cx="17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alimenti</a:t>
              </a:r>
            </a:p>
          </p:txBody>
        </p:sp>
        <p:sp>
          <p:nvSpPr>
            <p:cNvPr id="18459" name="Text Box 26"/>
            <p:cNvSpPr txBox="1">
              <a:spLocks noChangeArrowheads="1"/>
            </p:cNvSpPr>
            <p:nvPr/>
          </p:nvSpPr>
          <p:spPr bwMode="auto">
            <a:xfrm>
              <a:off x="3305" y="2721"/>
              <a:ext cx="22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beni manufatti</a:t>
              </a:r>
            </a:p>
          </p:txBody>
        </p:sp>
        <p:sp>
          <p:nvSpPr>
            <p:cNvPr id="18460" name="Text Box 27"/>
            <p:cNvSpPr txBox="1">
              <a:spLocks noChangeArrowheads="1"/>
            </p:cNvSpPr>
            <p:nvPr/>
          </p:nvSpPr>
          <p:spPr bwMode="auto">
            <a:xfrm>
              <a:off x="528" y="3778"/>
              <a:ext cx="1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Classe produttiva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968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autoUpdateAnimBg="0"/>
      <p:bldP spid="13414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20F582-6711-4522-93C2-9A4927644F18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it-IT" altLang="it-IT" sz="1400" smtClean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Gli Scambi: I fase</a:t>
            </a:r>
          </a:p>
        </p:txBody>
      </p:sp>
      <p:sp>
        <p:nvSpPr>
          <p:cNvPr id="19460" name="Rectangle 50"/>
          <p:cNvSpPr>
            <a:spLocks noChangeArrowheads="1"/>
          </p:cNvSpPr>
          <p:nvPr/>
        </p:nvSpPr>
        <p:spPr bwMode="auto">
          <a:xfrm>
            <a:off x="1284288" y="4573588"/>
            <a:ext cx="666750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19461" name="Rectangle 51"/>
          <p:cNvSpPr>
            <a:spLocks noChangeArrowheads="1"/>
          </p:cNvSpPr>
          <p:nvPr/>
        </p:nvSpPr>
        <p:spPr bwMode="auto">
          <a:xfrm>
            <a:off x="1284288" y="5008563"/>
            <a:ext cx="666750" cy="39846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79924" name="Rectangle 52"/>
          <p:cNvSpPr>
            <a:spLocks noChangeArrowheads="1"/>
          </p:cNvSpPr>
          <p:nvPr/>
        </p:nvSpPr>
        <p:spPr bwMode="auto">
          <a:xfrm>
            <a:off x="2006600" y="4573588"/>
            <a:ext cx="665163" cy="400050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19463" name="Rectangle 53"/>
          <p:cNvSpPr>
            <a:spLocks noChangeArrowheads="1"/>
          </p:cNvSpPr>
          <p:nvPr/>
        </p:nvSpPr>
        <p:spPr bwMode="auto">
          <a:xfrm>
            <a:off x="2006600" y="5006975"/>
            <a:ext cx="665163" cy="400050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19464" name="Rectangle 54"/>
          <p:cNvSpPr>
            <a:spLocks noChangeArrowheads="1"/>
          </p:cNvSpPr>
          <p:nvPr/>
        </p:nvSpPr>
        <p:spPr bwMode="auto">
          <a:xfrm>
            <a:off x="2006600" y="5445125"/>
            <a:ext cx="665163" cy="398463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19465" name="Rectangle 55"/>
          <p:cNvSpPr>
            <a:spLocks noChangeArrowheads="1"/>
          </p:cNvSpPr>
          <p:nvPr/>
        </p:nvSpPr>
        <p:spPr bwMode="auto">
          <a:xfrm>
            <a:off x="3459163" y="5445125"/>
            <a:ext cx="666750" cy="398463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</a:p>
        </p:txBody>
      </p:sp>
      <p:sp>
        <p:nvSpPr>
          <p:cNvPr id="19466" name="Rectangle 56"/>
          <p:cNvSpPr>
            <a:spLocks noChangeArrowheads="1"/>
          </p:cNvSpPr>
          <p:nvPr/>
        </p:nvSpPr>
        <p:spPr bwMode="auto">
          <a:xfrm>
            <a:off x="3459163" y="5006975"/>
            <a:ext cx="666750" cy="400050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</a:p>
        </p:txBody>
      </p:sp>
      <p:sp>
        <p:nvSpPr>
          <p:cNvPr id="79929" name="Rectangle 57"/>
          <p:cNvSpPr>
            <a:spLocks noChangeArrowheads="1"/>
          </p:cNvSpPr>
          <p:nvPr/>
        </p:nvSpPr>
        <p:spPr bwMode="auto">
          <a:xfrm>
            <a:off x="3459163" y="4573588"/>
            <a:ext cx="666750" cy="400050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</a:p>
        </p:txBody>
      </p:sp>
      <p:sp>
        <p:nvSpPr>
          <p:cNvPr id="79930" name="Rectangle 58"/>
          <p:cNvSpPr>
            <a:spLocks noChangeArrowheads="1"/>
          </p:cNvSpPr>
          <p:nvPr/>
        </p:nvSpPr>
        <p:spPr bwMode="auto">
          <a:xfrm>
            <a:off x="3014663" y="3775075"/>
            <a:ext cx="666750" cy="400050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79931" name="Rectangle 59"/>
          <p:cNvSpPr>
            <a:spLocks noChangeArrowheads="1"/>
          </p:cNvSpPr>
          <p:nvPr/>
        </p:nvSpPr>
        <p:spPr bwMode="auto">
          <a:xfrm>
            <a:off x="2279650" y="3775075"/>
            <a:ext cx="665163" cy="400050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19470" name="Text Box 60"/>
          <p:cNvSpPr txBox="1">
            <a:spLocks noChangeArrowheads="1"/>
          </p:cNvSpPr>
          <p:nvPr/>
        </p:nvSpPr>
        <p:spPr bwMode="auto">
          <a:xfrm>
            <a:off x="2159000" y="3216275"/>
            <a:ext cx="148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Proprietari</a:t>
            </a:r>
          </a:p>
        </p:txBody>
      </p:sp>
      <p:sp>
        <p:nvSpPr>
          <p:cNvPr id="19471" name="Text Box 61"/>
          <p:cNvSpPr txBox="1">
            <a:spLocks noChangeArrowheads="1"/>
          </p:cNvSpPr>
          <p:nvPr/>
        </p:nvSpPr>
        <p:spPr bwMode="auto">
          <a:xfrm>
            <a:off x="3325813" y="5853113"/>
            <a:ext cx="1798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sterile</a:t>
            </a:r>
          </a:p>
        </p:txBody>
      </p:sp>
      <p:grpSp>
        <p:nvGrpSpPr>
          <p:cNvPr id="19472" name="Group 74"/>
          <p:cNvGrpSpPr>
            <a:grpSpLocks/>
          </p:cNvGrpSpPr>
          <p:nvPr/>
        </p:nvGrpSpPr>
        <p:grpSpPr bwMode="auto">
          <a:xfrm>
            <a:off x="4786313" y="4303713"/>
            <a:ext cx="4357687" cy="1598612"/>
            <a:chOff x="2871" y="2016"/>
            <a:chExt cx="2745" cy="1007"/>
          </a:xfrm>
        </p:grpSpPr>
        <p:sp>
          <p:nvSpPr>
            <p:cNvPr id="19477" name="Rectangle 62"/>
            <p:cNvSpPr>
              <a:spLocks noChangeArrowheads="1"/>
            </p:cNvSpPr>
            <p:nvPr/>
          </p:nvSpPr>
          <p:spPr bwMode="auto">
            <a:xfrm>
              <a:off x="2871" y="2016"/>
              <a:ext cx="2745" cy="100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19478" name="Rectangle 63"/>
            <p:cNvSpPr>
              <a:spLocks noChangeArrowheads="1"/>
            </p:cNvSpPr>
            <p:nvPr/>
          </p:nvSpPr>
          <p:spPr bwMode="auto">
            <a:xfrm>
              <a:off x="3006" y="2066"/>
              <a:ext cx="299" cy="215"/>
            </a:xfrm>
            <a:prstGeom prst="rect">
              <a:avLst/>
            </a:prstGeom>
            <a:solidFill>
              <a:srgbClr val="95FF9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M</a:t>
              </a:r>
            </a:p>
          </p:txBody>
        </p:sp>
        <p:sp>
          <p:nvSpPr>
            <p:cNvPr id="19479" name="Text Box 64"/>
            <p:cNvSpPr txBox="1">
              <a:spLocks noChangeArrowheads="1"/>
            </p:cNvSpPr>
            <p:nvPr/>
          </p:nvSpPr>
          <p:spPr bwMode="auto">
            <a:xfrm>
              <a:off x="3305" y="2016"/>
              <a:ext cx="2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moneta</a:t>
              </a:r>
            </a:p>
          </p:txBody>
        </p:sp>
        <p:sp>
          <p:nvSpPr>
            <p:cNvPr id="19480" name="Rectangle 65"/>
            <p:cNvSpPr>
              <a:spLocks noChangeArrowheads="1"/>
            </p:cNvSpPr>
            <p:nvPr/>
          </p:nvSpPr>
          <p:spPr bwMode="auto">
            <a:xfrm>
              <a:off x="3006" y="2318"/>
              <a:ext cx="294" cy="20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MP</a:t>
              </a:r>
            </a:p>
          </p:txBody>
        </p:sp>
        <p:sp>
          <p:nvSpPr>
            <p:cNvPr id="19481" name="Rectangle 66"/>
            <p:cNvSpPr>
              <a:spLocks noChangeArrowheads="1"/>
            </p:cNvSpPr>
            <p:nvPr/>
          </p:nvSpPr>
          <p:spPr bwMode="auto">
            <a:xfrm>
              <a:off x="3006" y="2570"/>
              <a:ext cx="294" cy="182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A</a:t>
              </a:r>
            </a:p>
          </p:txBody>
        </p:sp>
        <p:sp>
          <p:nvSpPr>
            <p:cNvPr id="19482" name="Rectangle 67"/>
            <p:cNvSpPr>
              <a:spLocks noChangeArrowheads="1"/>
            </p:cNvSpPr>
            <p:nvPr/>
          </p:nvSpPr>
          <p:spPr bwMode="auto">
            <a:xfrm>
              <a:off x="3006" y="2821"/>
              <a:ext cx="296" cy="17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200">
                  <a:latin typeface="Times" pitchFamily="18" charset="0"/>
                </a:rPr>
                <a:t>BM</a:t>
              </a:r>
            </a:p>
          </p:txBody>
        </p:sp>
        <p:sp>
          <p:nvSpPr>
            <p:cNvPr id="19483" name="Text Box 68"/>
            <p:cNvSpPr txBox="1">
              <a:spLocks noChangeArrowheads="1"/>
            </p:cNvSpPr>
            <p:nvPr/>
          </p:nvSpPr>
          <p:spPr bwMode="auto">
            <a:xfrm>
              <a:off x="3305" y="2268"/>
              <a:ext cx="22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materie prime</a:t>
              </a:r>
            </a:p>
          </p:txBody>
        </p:sp>
        <p:sp>
          <p:nvSpPr>
            <p:cNvPr id="19484" name="Text Box 69"/>
            <p:cNvSpPr txBox="1">
              <a:spLocks noChangeArrowheads="1"/>
            </p:cNvSpPr>
            <p:nvPr/>
          </p:nvSpPr>
          <p:spPr bwMode="auto">
            <a:xfrm>
              <a:off x="3305" y="2469"/>
              <a:ext cx="17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alimenti</a:t>
              </a:r>
            </a:p>
          </p:txBody>
        </p:sp>
        <p:sp>
          <p:nvSpPr>
            <p:cNvPr id="19485" name="Text Box 70"/>
            <p:cNvSpPr txBox="1">
              <a:spLocks noChangeArrowheads="1"/>
            </p:cNvSpPr>
            <p:nvPr/>
          </p:nvSpPr>
          <p:spPr bwMode="auto">
            <a:xfrm>
              <a:off x="3305" y="2721"/>
              <a:ext cx="22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 b="0">
                  <a:solidFill>
                    <a:srgbClr val="000000"/>
                  </a:solidFill>
                </a:rPr>
                <a:t>1 miliardo in beni manufatti</a:t>
              </a:r>
            </a:p>
          </p:txBody>
        </p:sp>
      </p:grpSp>
      <p:sp>
        <p:nvSpPr>
          <p:cNvPr id="19473" name="Text Box 71"/>
          <p:cNvSpPr txBox="1">
            <a:spLocks noChangeArrowheads="1"/>
          </p:cNvSpPr>
          <p:nvPr/>
        </p:nvSpPr>
        <p:spPr bwMode="auto">
          <a:xfrm>
            <a:off x="504825" y="5853113"/>
            <a:ext cx="230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produttiva</a:t>
            </a:r>
          </a:p>
        </p:txBody>
      </p:sp>
      <p:sp>
        <p:nvSpPr>
          <p:cNvPr id="79947" name="Text Box 75"/>
          <p:cNvSpPr txBox="1">
            <a:spLocks noChangeArrowheads="1"/>
          </p:cNvSpPr>
          <p:nvPr/>
        </p:nvSpPr>
        <p:spPr bwMode="auto">
          <a:xfrm>
            <a:off x="1249363" y="1976438"/>
            <a:ext cx="6602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I proprietari acquistano 1 miliardo di beni manufatti</a:t>
            </a:r>
          </a:p>
        </p:txBody>
      </p:sp>
      <p:sp>
        <p:nvSpPr>
          <p:cNvPr id="79949" name="Rectangle 77"/>
          <p:cNvSpPr>
            <a:spLocks noChangeArrowheads="1"/>
          </p:cNvSpPr>
          <p:nvPr/>
        </p:nvSpPr>
        <p:spPr bwMode="auto">
          <a:xfrm>
            <a:off x="1204913" y="2030413"/>
            <a:ext cx="6691312" cy="552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0"/>
              <a:t>E 1 miliardo di alimenti</a:t>
            </a:r>
          </a:p>
        </p:txBody>
      </p:sp>
      <p:sp>
        <p:nvSpPr>
          <p:cNvPr id="79950" name="Text Box 78"/>
          <p:cNvSpPr txBox="1">
            <a:spLocks noChangeArrowheads="1"/>
          </p:cNvSpPr>
          <p:nvPr/>
        </p:nvSpPr>
        <p:spPr bwMode="auto">
          <a:xfrm>
            <a:off x="1219200" y="1962150"/>
            <a:ext cx="7561263" cy="1314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/>
              <a:t>I proprietari restano con 1 miliardo di alimenti e 1 miliardo di beni manufatti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/>
              <a:t>La classe sterile rimane con 1 miliardo in moneta e 2 miliardi di beni manufatti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/>
              <a:t>La classe produttiva rimane con 1 miliardo in moneta, 2 miliardi di alimenti e 2 miliardi di materie prime</a:t>
            </a:r>
          </a:p>
        </p:txBody>
      </p:sp>
    </p:spTree>
    <p:extLst>
      <p:ext uri="{BB962C8B-B14F-4D97-AF65-F5344CB8AC3E}">
        <p14:creationId xmlns:p14="http://schemas.microsoft.com/office/powerpoint/2010/main" val="113630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162 L 0.04705 0.113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99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8" y="57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-0.0507 -0.1180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99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5" y="-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0185 L -0.02951 0.115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99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" y="588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0.03177 -0.118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9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24" grpId="0" animBg="1"/>
      <p:bldP spid="79929" grpId="0" animBg="1"/>
      <p:bldP spid="79930" grpId="0" animBg="1"/>
      <p:bldP spid="79931" grpId="0" animBg="1"/>
      <p:bldP spid="79947" grpId="0"/>
      <p:bldP spid="79949" grpId="0" animBg="1"/>
      <p:bldP spid="799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73DB59-984B-436A-BC72-E158A2EC3FD2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it-IT" altLang="it-IT" sz="1400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Gli Scambi: II fase</a:t>
            </a:r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1128713" y="1741488"/>
            <a:ext cx="723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La classe produttiva acquista un miliardo di beni manufatti. </a:t>
            </a:r>
          </a:p>
        </p:txBody>
      </p:sp>
      <p:sp>
        <p:nvSpPr>
          <p:cNvPr id="20485" name="Rectangle 23"/>
          <p:cNvSpPr>
            <a:spLocks noChangeArrowheads="1"/>
          </p:cNvSpPr>
          <p:nvPr/>
        </p:nvSpPr>
        <p:spPr bwMode="auto">
          <a:xfrm>
            <a:off x="1958975" y="4311650"/>
            <a:ext cx="666750" cy="3476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3000"/>
              </a:spcBef>
              <a:spcAft>
                <a:spcPts val="1000"/>
              </a:spcAft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20486" name="Rectangle 24"/>
          <p:cNvSpPr>
            <a:spLocks noChangeArrowheads="1"/>
          </p:cNvSpPr>
          <p:nvPr/>
        </p:nvSpPr>
        <p:spPr bwMode="auto">
          <a:xfrm>
            <a:off x="1954213" y="4695825"/>
            <a:ext cx="665162" cy="3460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20487" name="Rectangle 25"/>
          <p:cNvSpPr>
            <a:spLocks noChangeArrowheads="1"/>
          </p:cNvSpPr>
          <p:nvPr/>
        </p:nvSpPr>
        <p:spPr bwMode="auto">
          <a:xfrm>
            <a:off x="2663825" y="5073650"/>
            <a:ext cx="665163" cy="344488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81946" name="Rectangle 26"/>
          <p:cNvSpPr>
            <a:spLocks noChangeArrowheads="1"/>
          </p:cNvSpPr>
          <p:nvPr/>
        </p:nvSpPr>
        <p:spPr bwMode="auto">
          <a:xfrm>
            <a:off x="2663825" y="4697413"/>
            <a:ext cx="665163" cy="344487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0489" name="Rectangle 27"/>
          <p:cNvSpPr>
            <a:spLocks noChangeArrowheads="1"/>
          </p:cNvSpPr>
          <p:nvPr/>
        </p:nvSpPr>
        <p:spPr bwMode="auto">
          <a:xfrm>
            <a:off x="4830763" y="5073650"/>
            <a:ext cx="665162" cy="344488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81948" name="Rectangle 28"/>
          <p:cNvSpPr>
            <a:spLocks noChangeArrowheads="1"/>
          </p:cNvSpPr>
          <p:nvPr/>
        </p:nvSpPr>
        <p:spPr bwMode="auto">
          <a:xfrm>
            <a:off x="4830763" y="4692650"/>
            <a:ext cx="665162" cy="344488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81949" name="Rectangle 29"/>
          <p:cNvSpPr>
            <a:spLocks noChangeArrowheads="1"/>
          </p:cNvSpPr>
          <p:nvPr/>
        </p:nvSpPr>
        <p:spPr bwMode="auto">
          <a:xfrm>
            <a:off x="4830763" y="4311650"/>
            <a:ext cx="665162" cy="344488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20492" name="Rectangle 30"/>
          <p:cNvSpPr>
            <a:spLocks noChangeArrowheads="1"/>
          </p:cNvSpPr>
          <p:nvPr/>
        </p:nvSpPr>
        <p:spPr bwMode="auto">
          <a:xfrm>
            <a:off x="4340225" y="3776663"/>
            <a:ext cx="665163" cy="34766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20493" name="Rectangle 31"/>
          <p:cNvSpPr>
            <a:spLocks noChangeArrowheads="1"/>
          </p:cNvSpPr>
          <p:nvPr/>
        </p:nvSpPr>
        <p:spPr bwMode="auto">
          <a:xfrm>
            <a:off x="3656013" y="3776663"/>
            <a:ext cx="665162" cy="347662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0494" name="Text Box 32"/>
          <p:cNvSpPr txBox="1">
            <a:spLocks noChangeArrowheads="1"/>
          </p:cNvSpPr>
          <p:nvPr/>
        </p:nvSpPr>
        <p:spPr bwMode="auto">
          <a:xfrm>
            <a:off x="3430588" y="3143250"/>
            <a:ext cx="14843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Proprietari</a:t>
            </a:r>
          </a:p>
        </p:txBody>
      </p:sp>
      <p:sp>
        <p:nvSpPr>
          <p:cNvPr id="20495" name="Text Box 33"/>
          <p:cNvSpPr txBox="1">
            <a:spLocks noChangeArrowheads="1"/>
          </p:cNvSpPr>
          <p:nvPr/>
        </p:nvSpPr>
        <p:spPr bwMode="auto">
          <a:xfrm>
            <a:off x="1546225" y="5407025"/>
            <a:ext cx="23066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produttiva</a:t>
            </a:r>
          </a:p>
        </p:txBody>
      </p:sp>
      <p:sp>
        <p:nvSpPr>
          <p:cNvPr id="20496" name="Text Box 34"/>
          <p:cNvSpPr txBox="1">
            <a:spLocks noChangeArrowheads="1"/>
          </p:cNvSpPr>
          <p:nvPr/>
        </p:nvSpPr>
        <p:spPr bwMode="auto">
          <a:xfrm>
            <a:off x="4873625" y="5407025"/>
            <a:ext cx="17986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sterile</a:t>
            </a:r>
          </a:p>
        </p:txBody>
      </p:sp>
      <p:sp>
        <p:nvSpPr>
          <p:cNvPr id="81955" name="Rectangle 35"/>
          <p:cNvSpPr>
            <a:spLocks noChangeArrowheads="1"/>
          </p:cNvSpPr>
          <p:nvPr/>
        </p:nvSpPr>
        <p:spPr bwMode="auto">
          <a:xfrm>
            <a:off x="2663825" y="4311650"/>
            <a:ext cx="665163" cy="347663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81962" name="Text Box 42"/>
          <p:cNvSpPr txBox="1">
            <a:spLocks noChangeArrowheads="1"/>
          </p:cNvSpPr>
          <p:nvPr/>
        </p:nvSpPr>
        <p:spPr bwMode="auto">
          <a:xfrm>
            <a:off x="1147763" y="1801813"/>
            <a:ext cx="6545262" cy="1004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La classe sterile acquista un miliardo di alimenti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/>
          </a:p>
        </p:txBody>
      </p:sp>
      <p:sp>
        <p:nvSpPr>
          <p:cNvPr id="81963" name="Text Box 43"/>
          <p:cNvSpPr txBox="1">
            <a:spLocks noChangeArrowheads="1"/>
          </p:cNvSpPr>
          <p:nvPr/>
        </p:nvSpPr>
        <p:spPr bwMode="auto">
          <a:xfrm>
            <a:off x="638175" y="1858963"/>
            <a:ext cx="7969250" cy="13287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800"/>
              <a:t>La classe sterile rimane con 1 miliardo di moneta, 1 miliardo di beni manufatti e un miliardo di alimenti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1800"/>
              <a:t>La classe produttiva rimane con 1 miliardo di moneta, 1 miliardo di beni manufatti, 1 miliardo di alimenti e 2 miliardi di materie prime</a:t>
            </a:r>
          </a:p>
        </p:txBody>
      </p:sp>
    </p:spTree>
    <p:extLst>
      <p:ext uri="{BB962C8B-B14F-4D97-AF65-F5344CB8AC3E}">
        <p14:creationId xmlns:p14="http://schemas.microsoft.com/office/powerpoint/2010/main" val="358657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186 L 0.23802 0.05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19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27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-0.23663 -0.0534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19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40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0115 L -0.23576 0.056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1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27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23767 -0.05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1" grpId="0" autoUpdateAnimBg="0"/>
      <p:bldP spid="81946" grpId="0" animBg="1"/>
      <p:bldP spid="81948" grpId="0" animBg="1"/>
      <p:bldP spid="81949" grpId="0" animBg="1"/>
      <p:bldP spid="81955" grpId="0" animBg="1"/>
      <p:bldP spid="81962" grpId="0" animBg="1"/>
      <p:bldP spid="8196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359074-7437-41F7-A4E2-32562D1E870D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it-IT" altLang="it-IT" sz="1400" smtClean="0"/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2208213" y="4506913"/>
            <a:ext cx="731837" cy="3587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ts val="3000"/>
              </a:spcBef>
              <a:spcAft>
                <a:spcPts val="1000"/>
              </a:spcAft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Gli Scambi: III fase</a:t>
            </a:r>
          </a:p>
        </p:txBody>
      </p:sp>
      <p:sp>
        <p:nvSpPr>
          <p:cNvPr id="82963" name="Text Box 19"/>
          <p:cNvSpPr txBox="1">
            <a:spLocks noChangeArrowheads="1"/>
          </p:cNvSpPr>
          <p:nvPr/>
        </p:nvSpPr>
        <p:spPr bwMode="auto">
          <a:xfrm>
            <a:off x="1295400" y="1752600"/>
            <a:ext cx="6629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3. La classe sterile acquista un miliardo di materie prime</a:t>
            </a:r>
          </a:p>
        </p:txBody>
      </p:sp>
      <p:sp>
        <p:nvSpPr>
          <p:cNvPr id="21510" name="Rectangle 22"/>
          <p:cNvSpPr>
            <a:spLocks noChangeArrowheads="1"/>
          </p:cNvSpPr>
          <p:nvPr/>
        </p:nvSpPr>
        <p:spPr bwMode="auto">
          <a:xfrm>
            <a:off x="2208213" y="4884738"/>
            <a:ext cx="728662" cy="3571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21511" name="Rectangle 23"/>
          <p:cNvSpPr>
            <a:spLocks noChangeArrowheads="1"/>
          </p:cNvSpPr>
          <p:nvPr/>
        </p:nvSpPr>
        <p:spPr bwMode="auto">
          <a:xfrm>
            <a:off x="2986088" y="5270500"/>
            <a:ext cx="728662" cy="357188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1512" name="Rectangle 24"/>
          <p:cNvSpPr>
            <a:spLocks noChangeArrowheads="1"/>
          </p:cNvSpPr>
          <p:nvPr/>
        </p:nvSpPr>
        <p:spPr bwMode="auto">
          <a:xfrm>
            <a:off x="2986088" y="4884738"/>
            <a:ext cx="728662" cy="357187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</a:p>
        </p:txBody>
      </p:sp>
      <p:sp>
        <p:nvSpPr>
          <p:cNvPr id="21513" name="Rectangle 25"/>
          <p:cNvSpPr>
            <a:spLocks noChangeArrowheads="1"/>
          </p:cNvSpPr>
          <p:nvPr/>
        </p:nvSpPr>
        <p:spPr bwMode="auto">
          <a:xfrm>
            <a:off x="5381625" y="5272088"/>
            <a:ext cx="728663" cy="355600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21514" name="Rectangle 26"/>
          <p:cNvSpPr>
            <a:spLocks noChangeArrowheads="1"/>
          </p:cNvSpPr>
          <p:nvPr/>
        </p:nvSpPr>
        <p:spPr bwMode="auto">
          <a:xfrm>
            <a:off x="5381625" y="4884738"/>
            <a:ext cx="728663" cy="355600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  <a:endParaRPr lang="it-IT" altLang="it-IT" sz="1200" b="0"/>
          </a:p>
        </p:txBody>
      </p:sp>
      <p:sp>
        <p:nvSpPr>
          <p:cNvPr id="82971" name="Rectangle 27"/>
          <p:cNvSpPr>
            <a:spLocks noChangeArrowheads="1"/>
          </p:cNvSpPr>
          <p:nvPr/>
        </p:nvSpPr>
        <p:spPr bwMode="auto">
          <a:xfrm>
            <a:off x="5381625" y="4506913"/>
            <a:ext cx="728663" cy="357187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21516" name="Rectangle 28"/>
          <p:cNvSpPr>
            <a:spLocks noChangeArrowheads="1"/>
          </p:cNvSpPr>
          <p:nvPr/>
        </p:nvSpPr>
        <p:spPr bwMode="auto">
          <a:xfrm>
            <a:off x="4846638" y="3935413"/>
            <a:ext cx="728662" cy="357187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21517" name="Rectangle 29"/>
          <p:cNvSpPr>
            <a:spLocks noChangeArrowheads="1"/>
          </p:cNvSpPr>
          <p:nvPr/>
        </p:nvSpPr>
        <p:spPr bwMode="auto">
          <a:xfrm>
            <a:off x="4075113" y="3935413"/>
            <a:ext cx="728662" cy="357187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1518" name="Text Box 30"/>
          <p:cNvSpPr txBox="1">
            <a:spLocks noChangeArrowheads="1"/>
          </p:cNvSpPr>
          <p:nvPr/>
        </p:nvSpPr>
        <p:spPr bwMode="auto">
          <a:xfrm>
            <a:off x="3830638" y="3281363"/>
            <a:ext cx="148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Proprietari</a:t>
            </a:r>
          </a:p>
        </p:txBody>
      </p:sp>
      <p:sp>
        <p:nvSpPr>
          <p:cNvPr id="21519" name="Text Box 31"/>
          <p:cNvSpPr txBox="1">
            <a:spLocks noChangeArrowheads="1"/>
          </p:cNvSpPr>
          <p:nvPr/>
        </p:nvSpPr>
        <p:spPr bwMode="auto">
          <a:xfrm>
            <a:off x="1766888" y="5616575"/>
            <a:ext cx="2306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produttiva</a:t>
            </a:r>
          </a:p>
        </p:txBody>
      </p:sp>
      <p:sp>
        <p:nvSpPr>
          <p:cNvPr id="21520" name="Text Box 32"/>
          <p:cNvSpPr txBox="1">
            <a:spLocks noChangeArrowheads="1"/>
          </p:cNvSpPr>
          <p:nvPr/>
        </p:nvSpPr>
        <p:spPr bwMode="auto">
          <a:xfrm>
            <a:off x="5411788" y="5616575"/>
            <a:ext cx="1798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sterile</a:t>
            </a:r>
          </a:p>
        </p:txBody>
      </p:sp>
      <p:sp>
        <p:nvSpPr>
          <p:cNvPr id="21521" name="Rectangle 33"/>
          <p:cNvSpPr>
            <a:spLocks noChangeArrowheads="1"/>
          </p:cNvSpPr>
          <p:nvPr/>
        </p:nvSpPr>
        <p:spPr bwMode="auto">
          <a:xfrm>
            <a:off x="2986088" y="4506913"/>
            <a:ext cx="728662" cy="358775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82981" name="Text Box 37"/>
          <p:cNvSpPr txBox="1">
            <a:spLocks noChangeArrowheads="1"/>
          </p:cNvSpPr>
          <p:nvPr/>
        </p:nvSpPr>
        <p:spPr bwMode="auto">
          <a:xfrm>
            <a:off x="1017588" y="1798638"/>
            <a:ext cx="7270750" cy="13287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800"/>
              <a:t>La classe sterile rimane con 1 miliardo di beni manufatti, un miliardo di alimenti e 1 miliardo di materie prime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1800"/>
              <a:t>La classe produttiva rimane con 2 miliardi di moneta, 1 miliardo di beni manufatti, un miliardo di alimenti e 1 miliardo di materie prime</a:t>
            </a:r>
          </a:p>
        </p:txBody>
      </p:sp>
    </p:spTree>
    <p:extLst>
      <p:ext uri="{BB962C8B-B14F-4D97-AF65-F5344CB8AC3E}">
        <p14:creationId xmlns:p14="http://schemas.microsoft.com/office/powerpoint/2010/main" val="6325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0046 L -0.34791 -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0.34445 -0.000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5" grpId="0" animBg="1"/>
      <p:bldP spid="82963" grpId="0" autoUpdateAnimBg="0"/>
      <p:bldP spid="82971" grpId="0" animBg="1"/>
      <p:bldP spid="8298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199" y="5850601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BB54DD-7C53-4715-8A5F-593180406F63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it-IT" altLang="it-IT" sz="1400" smtClean="0"/>
          </a:p>
        </p:txBody>
      </p:sp>
      <p:sp>
        <p:nvSpPr>
          <p:cNvPr id="83989" name="Rectangle 21"/>
          <p:cNvSpPr>
            <a:spLocks noChangeArrowheads="1"/>
          </p:cNvSpPr>
          <p:nvPr/>
        </p:nvSpPr>
        <p:spPr bwMode="auto">
          <a:xfrm>
            <a:off x="1392239" y="2953598"/>
            <a:ext cx="558800" cy="292100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3000"/>
              </a:spcBef>
              <a:spcAft>
                <a:spcPts val="1000"/>
              </a:spcAft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22532" name="Rectangle 23"/>
          <p:cNvSpPr>
            <a:spLocks noChangeArrowheads="1"/>
          </p:cNvSpPr>
          <p:nvPr/>
        </p:nvSpPr>
        <p:spPr bwMode="auto">
          <a:xfrm>
            <a:off x="1974851" y="3585423"/>
            <a:ext cx="557213" cy="290512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2533" name="Rectangle 24"/>
          <p:cNvSpPr>
            <a:spLocks noChangeArrowheads="1"/>
          </p:cNvSpPr>
          <p:nvPr/>
        </p:nvSpPr>
        <p:spPr bwMode="auto">
          <a:xfrm>
            <a:off x="1979614" y="3266335"/>
            <a:ext cx="557212" cy="290513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</a:p>
        </p:txBody>
      </p:sp>
      <p:sp>
        <p:nvSpPr>
          <p:cNvPr id="22534" name="Rectangle 25"/>
          <p:cNvSpPr>
            <a:spLocks noChangeArrowheads="1"/>
          </p:cNvSpPr>
          <p:nvPr/>
        </p:nvSpPr>
        <p:spPr bwMode="auto">
          <a:xfrm>
            <a:off x="3822701" y="3585423"/>
            <a:ext cx="557213" cy="290512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22535" name="Rectangle 26"/>
          <p:cNvSpPr>
            <a:spLocks noChangeArrowheads="1"/>
          </p:cNvSpPr>
          <p:nvPr/>
        </p:nvSpPr>
        <p:spPr bwMode="auto">
          <a:xfrm>
            <a:off x="3822701" y="3266335"/>
            <a:ext cx="557213" cy="290513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  <a:endParaRPr lang="it-IT" altLang="it-IT" sz="1200" b="0"/>
          </a:p>
        </p:txBody>
      </p:sp>
      <p:sp>
        <p:nvSpPr>
          <p:cNvPr id="22536" name="Rectangle 27"/>
          <p:cNvSpPr>
            <a:spLocks noChangeArrowheads="1"/>
          </p:cNvSpPr>
          <p:nvPr/>
        </p:nvSpPr>
        <p:spPr bwMode="auto">
          <a:xfrm>
            <a:off x="3822701" y="2948835"/>
            <a:ext cx="557213" cy="29051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84001" name="Rectangle 33"/>
          <p:cNvSpPr>
            <a:spLocks noChangeArrowheads="1"/>
          </p:cNvSpPr>
          <p:nvPr/>
        </p:nvSpPr>
        <p:spPr bwMode="auto">
          <a:xfrm>
            <a:off x="1979614" y="2948835"/>
            <a:ext cx="557212" cy="292100"/>
          </a:xfrm>
          <a:prstGeom prst="rect">
            <a:avLst/>
          </a:prstGeom>
          <a:solidFill>
            <a:srgbClr val="95FF9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020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dirty="0" smtClean="0"/>
              <a:t>Consumo, pagamenti rendita e produzione</a:t>
            </a:r>
          </a:p>
        </p:txBody>
      </p:sp>
      <p:sp>
        <p:nvSpPr>
          <p:cNvPr id="83996" name="Rectangle 28"/>
          <p:cNvSpPr>
            <a:spLocks noChangeArrowheads="1"/>
          </p:cNvSpPr>
          <p:nvPr/>
        </p:nvSpPr>
        <p:spPr bwMode="auto">
          <a:xfrm>
            <a:off x="3194051" y="2307485"/>
            <a:ext cx="557213" cy="292100"/>
          </a:xfrm>
          <a:prstGeom prst="rect">
            <a:avLst/>
          </a:prstGeom>
          <a:solidFill>
            <a:srgbClr val="00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BM</a:t>
            </a:r>
            <a:endParaRPr lang="it-IT" altLang="it-IT" sz="1200" b="0"/>
          </a:p>
        </p:txBody>
      </p:sp>
      <p:sp>
        <p:nvSpPr>
          <p:cNvPr id="83997" name="Rectangle 29"/>
          <p:cNvSpPr>
            <a:spLocks noChangeArrowheads="1"/>
          </p:cNvSpPr>
          <p:nvPr/>
        </p:nvSpPr>
        <p:spPr bwMode="auto">
          <a:xfrm>
            <a:off x="2603501" y="2307485"/>
            <a:ext cx="557213" cy="292100"/>
          </a:xfrm>
          <a:prstGeom prst="rect">
            <a:avLst/>
          </a:prstGeom>
          <a:solidFill>
            <a:srgbClr val="FF93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/>
              <a:t>A</a:t>
            </a:r>
          </a:p>
        </p:txBody>
      </p:sp>
      <p:sp>
        <p:nvSpPr>
          <p:cNvPr id="22541" name="Text Box 30"/>
          <p:cNvSpPr txBox="1">
            <a:spLocks noChangeArrowheads="1"/>
          </p:cNvSpPr>
          <p:nvPr/>
        </p:nvSpPr>
        <p:spPr bwMode="auto">
          <a:xfrm>
            <a:off x="2422526" y="1774085"/>
            <a:ext cx="148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Proprietari</a:t>
            </a:r>
          </a:p>
        </p:txBody>
      </p:sp>
      <p:sp>
        <p:nvSpPr>
          <p:cNvPr id="22542" name="Text Box 31"/>
          <p:cNvSpPr txBox="1">
            <a:spLocks noChangeArrowheads="1"/>
          </p:cNvSpPr>
          <p:nvPr/>
        </p:nvSpPr>
        <p:spPr bwMode="auto">
          <a:xfrm>
            <a:off x="1047751" y="3853710"/>
            <a:ext cx="230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produttiva</a:t>
            </a:r>
          </a:p>
        </p:txBody>
      </p:sp>
      <p:sp>
        <p:nvSpPr>
          <p:cNvPr id="22543" name="Text Box 32"/>
          <p:cNvSpPr txBox="1">
            <a:spLocks noChangeArrowheads="1"/>
          </p:cNvSpPr>
          <p:nvPr/>
        </p:nvSpPr>
        <p:spPr bwMode="auto">
          <a:xfrm>
            <a:off x="3835401" y="3853710"/>
            <a:ext cx="1798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0">
                <a:solidFill>
                  <a:srgbClr val="000000"/>
                </a:solidFill>
              </a:rPr>
              <a:t>Classe sterile</a:t>
            </a:r>
          </a:p>
        </p:txBody>
      </p:sp>
      <p:sp>
        <p:nvSpPr>
          <p:cNvPr id="84003" name="Text Box 35"/>
          <p:cNvSpPr txBox="1">
            <a:spLocks noChangeArrowheads="1"/>
          </p:cNvSpPr>
          <p:nvPr/>
        </p:nvSpPr>
        <p:spPr bwMode="auto">
          <a:xfrm>
            <a:off x="871537" y="4386262"/>
            <a:ext cx="759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0"/>
              <a:t>I proprietari consumano i loro beni</a:t>
            </a:r>
          </a:p>
        </p:txBody>
      </p:sp>
      <p:sp>
        <p:nvSpPr>
          <p:cNvPr id="84004" name="Text Box 36"/>
          <p:cNvSpPr txBox="1">
            <a:spLocks noChangeArrowheads="1"/>
          </p:cNvSpPr>
          <p:nvPr/>
        </p:nvSpPr>
        <p:spPr bwMode="auto">
          <a:xfrm>
            <a:off x="930274" y="4369464"/>
            <a:ext cx="506412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0"/>
              <a:t>La classe produttiva paga le rendite</a:t>
            </a:r>
          </a:p>
        </p:txBody>
      </p:sp>
      <p:sp>
        <p:nvSpPr>
          <p:cNvPr id="84005" name="Text Box 37"/>
          <p:cNvSpPr txBox="1">
            <a:spLocks noChangeArrowheads="1"/>
          </p:cNvSpPr>
          <p:nvPr/>
        </p:nvSpPr>
        <p:spPr bwMode="auto">
          <a:xfrm>
            <a:off x="971549" y="4428201"/>
            <a:ext cx="521017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0"/>
              <a:t>Si effettua una nuova produzione</a:t>
            </a:r>
          </a:p>
        </p:txBody>
      </p:sp>
      <p:sp>
        <p:nvSpPr>
          <p:cNvPr id="84015" name="Text Box 47"/>
          <p:cNvSpPr txBox="1">
            <a:spLocks noChangeArrowheads="1"/>
          </p:cNvSpPr>
          <p:nvPr/>
        </p:nvSpPr>
        <p:spPr bwMode="auto">
          <a:xfrm>
            <a:off x="957262" y="4409151"/>
            <a:ext cx="7908925" cy="1768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0"/>
              <a:t>La classe produttiva produce 3 miliardi di alimenti e 2 miliardi di materie prime con 1 miliardo di alimenti, 1 miliardo di materie prime e un miliardo di beni manufatti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0"/>
              <a:t>La classe sterile produce 3 miliardi di beni manufatti con 1 miliardo di alimenti, 1 miliardo di materie prime e un miliardo di beni manufatti</a:t>
            </a: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1393826" y="2945660"/>
            <a:ext cx="2987675" cy="927100"/>
            <a:chOff x="1023" y="2268"/>
            <a:chExt cx="1882" cy="584"/>
          </a:xfrm>
        </p:grpSpPr>
        <p:sp>
          <p:nvSpPr>
            <p:cNvPr id="22551" name="Rectangle 54"/>
            <p:cNvSpPr>
              <a:spLocks noChangeArrowheads="1"/>
            </p:cNvSpPr>
            <p:nvPr/>
          </p:nvSpPr>
          <p:spPr bwMode="auto">
            <a:xfrm>
              <a:off x="1390" y="2669"/>
              <a:ext cx="351" cy="183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  <p:sp>
          <p:nvSpPr>
            <p:cNvPr id="22552" name="Rectangle 55"/>
            <p:cNvSpPr>
              <a:spLocks noChangeArrowheads="1"/>
            </p:cNvSpPr>
            <p:nvPr/>
          </p:nvSpPr>
          <p:spPr bwMode="auto">
            <a:xfrm>
              <a:off x="1393" y="2468"/>
              <a:ext cx="351" cy="183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  <p:sp>
          <p:nvSpPr>
            <p:cNvPr id="22553" name="Rectangle 56"/>
            <p:cNvSpPr>
              <a:spLocks noChangeArrowheads="1"/>
            </p:cNvSpPr>
            <p:nvPr/>
          </p:nvSpPr>
          <p:spPr bwMode="auto">
            <a:xfrm>
              <a:off x="2554" y="2669"/>
              <a:ext cx="351" cy="183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  <a:endParaRPr lang="it-IT" altLang="it-IT" sz="1200" b="0"/>
            </a:p>
          </p:txBody>
        </p:sp>
        <p:sp>
          <p:nvSpPr>
            <p:cNvPr id="22554" name="Rectangle 57"/>
            <p:cNvSpPr>
              <a:spLocks noChangeArrowheads="1"/>
            </p:cNvSpPr>
            <p:nvPr/>
          </p:nvSpPr>
          <p:spPr bwMode="auto">
            <a:xfrm>
              <a:off x="2554" y="2468"/>
              <a:ext cx="351" cy="183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  <a:endParaRPr lang="it-IT" altLang="it-IT" sz="1200" b="0"/>
            </a:p>
          </p:txBody>
        </p:sp>
        <p:sp>
          <p:nvSpPr>
            <p:cNvPr id="22555" name="Rectangle 58"/>
            <p:cNvSpPr>
              <a:spLocks noChangeArrowheads="1"/>
            </p:cNvSpPr>
            <p:nvPr/>
          </p:nvSpPr>
          <p:spPr bwMode="auto">
            <a:xfrm>
              <a:off x="2554" y="2268"/>
              <a:ext cx="351" cy="183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BM</a:t>
              </a:r>
            </a:p>
          </p:txBody>
        </p:sp>
        <p:sp>
          <p:nvSpPr>
            <p:cNvPr id="22556" name="Rectangle 62"/>
            <p:cNvSpPr>
              <a:spLocks noChangeArrowheads="1"/>
            </p:cNvSpPr>
            <p:nvPr/>
          </p:nvSpPr>
          <p:spPr bwMode="auto">
            <a:xfrm>
              <a:off x="1023" y="2268"/>
              <a:ext cx="352" cy="18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ts val="3000"/>
                </a:spcBef>
                <a:spcAft>
                  <a:spcPts val="1000"/>
                </a:spcAft>
                <a:buFontTx/>
                <a:buNone/>
              </a:pPr>
              <a:r>
                <a:rPr lang="it-IT" altLang="it-IT" sz="1400"/>
                <a:t>MP</a:t>
              </a:r>
            </a:p>
          </p:txBody>
        </p:sp>
        <p:sp>
          <p:nvSpPr>
            <p:cNvPr id="22557" name="Rectangle 63"/>
            <p:cNvSpPr>
              <a:spLocks noChangeArrowheads="1"/>
            </p:cNvSpPr>
            <p:nvPr/>
          </p:nvSpPr>
          <p:spPr bwMode="auto">
            <a:xfrm>
              <a:off x="1023" y="2467"/>
              <a:ext cx="351" cy="18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MP</a:t>
              </a:r>
            </a:p>
          </p:txBody>
        </p:sp>
        <p:sp>
          <p:nvSpPr>
            <p:cNvPr id="22558" name="Rectangle 64"/>
            <p:cNvSpPr>
              <a:spLocks noChangeArrowheads="1"/>
            </p:cNvSpPr>
            <p:nvPr/>
          </p:nvSpPr>
          <p:spPr bwMode="auto">
            <a:xfrm>
              <a:off x="1393" y="2268"/>
              <a:ext cx="351" cy="184"/>
            </a:xfrm>
            <a:prstGeom prst="rect">
              <a:avLst/>
            </a:prstGeom>
            <a:solidFill>
              <a:srgbClr val="FF937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400"/>
                <a:t>A</a:t>
              </a:r>
            </a:p>
          </p:txBody>
        </p:sp>
      </p:grpSp>
      <p:sp>
        <p:nvSpPr>
          <p:cNvPr id="22549" name="Rectangle 50"/>
          <p:cNvSpPr>
            <a:spLocks noChangeArrowheads="1"/>
          </p:cNvSpPr>
          <p:nvPr/>
        </p:nvSpPr>
        <p:spPr bwMode="auto">
          <a:xfrm>
            <a:off x="1392239" y="3264748"/>
            <a:ext cx="557212" cy="292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1392239" y="3263160"/>
            <a:ext cx="557212" cy="292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/>
              <a:t>MP</a:t>
            </a:r>
          </a:p>
        </p:txBody>
      </p:sp>
    </p:spTree>
    <p:extLst>
      <p:ext uri="{BB962C8B-B14F-4D97-AF65-F5344CB8AC3E}">
        <p14:creationId xmlns:p14="http://schemas.microsoft.com/office/powerpoint/2010/main" val="138212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83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83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3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386 -0.0923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4" y="-463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13229 -0.0944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4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4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9" grpId="0" animBg="1"/>
      <p:bldP spid="84001" grpId="0" animBg="1"/>
      <p:bldP spid="83996" grpId="0" animBg="1"/>
      <p:bldP spid="83997" grpId="0" animBg="1"/>
      <p:bldP spid="84003" grpId="0"/>
      <p:bldP spid="84004" grpId="0" animBg="1"/>
      <p:bldP spid="84005" grpId="0" animBg="1"/>
      <p:bldP spid="840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FD2814-2BF1-4595-B2FF-8E3179AD5B4E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it-IT" altLang="it-IT" sz="1400" smtClean="0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 Circolazione Secondo i Fisiocratici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755650" y="2577901"/>
            <a:ext cx="7848600" cy="2971800"/>
            <a:chOff x="528" y="2256"/>
            <a:chExt cx="4944" cy="1872"/>
          </a:xfrm>
        </p:grpSpPr>
        <p:sp>
          <p:nvSpPr>
            <p:cNvPr id="23557" name="Text Box 41"/>
            <p:cNvSpPr txBox="1">
              <a:spLocks noChangeArrowheads="1"/>
            </p:cNvSpPr>
            <p:nvPr/>
          </p:nvSpPr>
          <p:spPr bwMode="auto">
            <a:xfrm>
              <a:off x="576" y="2256"/>
              <a:ext cx="4848" cy="1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	Grano				Ferro		        Prodotto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Agricoltura	2 m	+		1 m	</a:t>
              </a:r>
              <a:r>
                <a:rPr lang="it-IT" altLang="it-IT" sz="2400" b="0">
                  <a:sym typeface="Symbol" pitchFamily="18" charset="2"/>
                </a:rPr>
                <a:t>	5 m di Grano</a:t>
              </a:r>
              <a:endParaRPr lang="it-IT" altLang="it-IT" sz="2400" b="0"/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Manifattura	2 m	+		1 m	</a:t>
              </a:r>
              <a:r>
                <a:rPr lang="it-IT" altLang="it-IT" sz="2400" b="0">
                  <a:sym typeface="Symbol" pitchFamily="18" charset="2"/>
                </a:rPr>
                <a:t>	3 m di Ferro</a:t>
              </a:r>
              <a:endParaRPr lang="it-IT" altLang="it-IT" sz="2400" b="0"/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Totale Impieghi	4 m			2 m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	Prodotto		Impiegato			Sovrappiù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Grano	5 m			4 m		1 m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Ferro	3 m			2 m		1 m	</a:t>
              </a:r>
            </a:p>
          </p:txBody>
        </p:sp>
        <p:sp>
          <p:nvSpPr>
            <p:cNvPr id="23558" name="Rectangle 42"/>
            <p:cNvSpPr>
              <a:spLocks noChangeArrowheads="1"/>
            </p:cNvSpPr>
            <p:nvPr/>
          </p:nvSpPr>
          <p:spPr bwMode="auto">
            <a:xfrm>
              <a:off x="528" y="2256"/>
              <a:ext cx="4944" cy="1872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23559" name="Line 43"/>
            <p:cNvSpPr>
              <a:spLocks noChangeShapeType="1"/>
            </p:cNvSpPr>
            <p:nvPr/>
          </p:nvSpPr>
          <p:spPr bwMode="auto">
            <a:xfrm>
              <a:off x="528" y="2544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3560" name="Line 44"/>
            <p:cNvSpPr>
              <a:spLocks noChangeShapeType="1"/>
            </p:cNvSpPr>
            <p:nvPr/>
          </p:nvSpPr>
          <p:spPr bwMode="auto">
            <a:xfrm>
              <a:off x="528" y="2784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3561" name="Line 45"/>
            <p:cNvSpPr>
              <a:spLocks noChangeShapeType="1"/>
            </p:cNvSpPr>
            <p:nvPr/>
          </p:nvSpPr>
          <p:spPr bwMode="auto">
            <a:xfrm>
              <a:off x="528" y="3072"/>
              <a:ext cx="4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3562" name="Line 46"/>
            <p:cNvSpPr>
              <a:spLocks noChangeShapeType="1"/>
            </p:cNvSpPr>
            <p:nvPr/>
          </p:nvSpPr>
          <p:spPr bwMode="auto">
            <a:xfrm>
              <a:off x="528" y="3360"/>
              <a:ext cx="4944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3563" name="Line 47"/>
            <p:cNvSpPr>
              <a:spLocks noChangeShapeType="1"/>
            </p:cNvSpPr>
            <p:nvPr/>
          </p:nvSpPr>
          <p:spPr bwMode="auto">
            <a:xfrm>
              <a:off x="576" y="3600"/>
              <a:ext cx="4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3564" name="Line 48"/>
            <p:cNvSpPr>
              <a:spLocks noChangeShapeType="1"/>
            </p:cNvSpPr>
            <p:nvPr/>
          </p:nvSpPr>
          <p:spPr bwMode="auto">
            <a:xfrm>
              <a:off x="528" y="3840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94839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sovrappiù agricolo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Lo sviluppo nasce con la produzione di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sovrappiù sui beni di sussistenza</a:t>
            </a:r>
            <a:r>
              <a:rPr lang="it-IT" b="1" dirty="0" smtClean="0"/>
              <a:t>.</a:t>
            </a:r>
          </a:p>
          <a:p>
            <a:r>
              <a:rPr lang="it-IT" dirty="0" smtClean="0"/>
              <a:t>Con l’agricoltura si formano le città e lo stato</a:t>
            </a:r>
          </a:p>
          <a:p>
            <a:r>
              <a:rPr lang="it-IT" dirty="0" smtClean="0"/>
              <a:t>L’esistenza di questo sovrappiù permette di sviluppare altri settori:</a:t>
            </a:r>
          </a:p>
          <a:p>
            <a:r>
              <a:rPr lang="it-IT" dirty="0" smtClean="0"/>
              <a:t>Élite improduttiva (di sussistenze): politici e militari: si formano gli stati con le classi dirigenti e le comunità divengono più numerose</a:t>
            </a:r>
          </a:p>
          <a:p>
            <a:r>
              <a:rPr lang="it-IT" dirty="0" smtClean="0"/>
              <a:t>Lavoratori dell’artigianato (la futura industria)</a:t>
            </a:r>
          </a:p>
          <a:p>
            <a:r>
              <a:rPr lang="it-IT" dirty="0" smtClean="0"/>
              <a:t>Infine lavoratori che producono conoscenza (progresso scientifico)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433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Sintesi del tableau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323425"/>
            <a:ext cx="8229600" cy="1802738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Flussi monetari tra le classi: Classe produttiva: due miliardi agli aristocratici (rendita) e un miliardo alla classe sterile (in cambio di beni manufatti). Classe aristocratica: 1miliardo alla classe produttiva e uno alla classe sterile (in cambio di beni). Classe sterile 2 miliardi alla classe produttiva in cambio di alimenti e materie prime.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23/02/2023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TITOLO PRESENTAZIONE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629" y="1427825"/>
            <a:ext cx="50101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53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45F64E-CDA4-4925-AF23-2D49B7828374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it-IT" altLang="it-IT" sz="1400" smtClean="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9079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Limiti dell’Analisi dei Fisiocratici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9969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Non solo l’agricoltura, ma tutti i settori possono produrre il sovrappiù</a:t>
            </a:r>
          </a:p>
          <a:p>
            <a:pPr eaLnBrk="1" hangingPunct="1">
              <a:defRPr/>
            </a:pPr>
            <a:r>
              <a:rPr lang="it-IT" dirty="0" smtClean="0"/>
              <a:t>L’analisi monetaria, non ci dice come si formano i prezzi</a:t>
            </a:r>
          </a:p>
          <a:p>
            <a:pPr eaLnBrk="1" hangingPunct="1">
              <a:defRPr/>
            </a:pPr>
            <a:r>
              <a:rPr lang="it-IT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Pregio</a:t>
            </a:r>
            <a:r>
              <a:rPr lang="it-IT" dirty="0" smtClean="0"/>
              <a:t>:</a:t>
            </a:r>
          </a:p>
          <a:p>
            <a:pPr eaLnBrk="1" hangingPunct="1">
              <a:defRPr/>
            </a:pPr>
            <a:r>
              <a:rPr lang="it-IT" dirty="0" smtClean="0"/>
              <a:t>L’analisi può essere generalizzata a molti settori produttivi</a:t>
            </a:r>
          </a:p>
        </p:txBody>
      </p:sp>
    </p:spTree>
    <p:extLst>
      <p:ext uri="{BB962C8B-B14F-4D97-AF65-F5344CB8AC3E}">
        <p14:creationId xmlns:p14="http://schemas.microsoft.com/office/powerpoint/2010/main" val="315180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5B8B9B-808E-4338-BECE-0140C7D7C0BB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it-IT" altLang="it-IT" sz="1400" smtClean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Prezzi Relativi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914400" y="1828800"/>
            <a:ext cx="7696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 dirty="0"/>
              <a:t>In realtà: il sovrappiù </a:t>
            </a:r>
            <a:r>
              <a:rPr lang="it-IT" altLang="it-IT" sz="2800" b="0" dirty="0" smtClean="0"/>
              <a:t>agricolo che si trasforma in rendita: </a:t>
            </a:r>
            <a:r>
              <a:rPr lang="it-IT" altLang="it-IT" sz="2800" b="0" dirty="0"/>
              <a:t>impliciti i prezzi relativi di “equilibrio”</a:t>
            </a:r>
            <a:endParaRPr lang="it-IT" altLang="it-IT" sz="2800" b="0" dirty="0">
              <a:solidFill>
                <a:schemeClr val="bg1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38200" y="2895600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Regola: tutto il sovrappiù va all’ agricoltura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914400" y="44196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Nella manifattura i prezzi sono uguali ai costi</a:t>
            </a:r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1908175" y="5157788"/>
            <a:ext cx="6553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Prezzo del ferro = i costi (mezzi di produzione + i salari )</a:t>
            </a:r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1600200" y="3429000"/>
            <a:ext cx="6553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Prezzo del grano = somma dei costi (i mezzi di produzione + i salari) + la rendita</a:t>
            </a:r>
          </a:p>
        </p:txBody>
      </p:sp>
    </p:spTree>
    <p:extLst>
      <p:ext uri="{BB962C8B-B14F-4D97-AF65-F5344CB8AC3E}">
        <p14:creationId xmlns:p14="http://schemas.microsoft.com/office/powerpoint/2010/main" val="219913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  <p:bldP spid="86020" grpId="0"/>
      <p:bldP spid="86021" grpId="0"/>
      <p:bldP spid="86024" grpId="0"/>
      <p:bldP spid="860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F1944D-8AB4-4583-8EA4-A94C51BA78BF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it-IT" altLang="it-IT" sz="1400" smtClean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82663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Il Modello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914400" y="1981200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A</a:t>
            </a:r>
            <a:r>
              <a:rPr lang="it-IT" altLang="it-IT" sz="2400" i="1"/>
              <a:t>= </a:t>
            </a:r>
            <a:r>
              <a:rPr lang="it-IT" altLang="it-IT" sz="2400" b="0"/>
              <a:t>Produzione agricola</a:t>
            </a: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4343400" y="1981200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F</a:t>
            </a:r>
            <a:r>
              <a:rPr lang="it-IT" altLang="it-IT" sz="2400" i="1"/>
              <a:t> = </a:t>
            </a:r>
            <a:r>
              <a:rPr lang="it-IT" altLang="it-IT" sz="2400" b="0"/>
              <a:t>Produzione della manifattura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914400" y="2438400"/>
            <a:ext cx="647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A</a:t>
            </a:r>
            <a:r>
              <a:rPr lang="it-IT" altLang="it-IT" sz="2800" i="1" baseline="-25000"/>
              <a:t>a</a:t>
            </a:r>
            <a:r>
              <a:rPr lang="it-IT" altLang="it-IT" sz="2400" i="1"/>
              <a:t>= </a:t>
            </a:r>
            <a:r>
              <a:rPr lang="it-IT" altLang="it-IT" sz="2400" b="0"/>
              <a:t>Prodotto agricolo impiegato nell’ agricoltura</a:t>
            </a:r>
            <a:endParaRPr lang="it-IT" altLang="it-IT" sz="2400" b="0">
              <a:solidFill>
                <a:schemeClr val="bg1"/>
              </a:solidFill>
            </a:endParaRP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914400" y="29718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A</a:t>
            </a:r>
            <a:r>
              <a:rPr lang="it-IT" altLang="it-IT" sz="2800" i="1" baseline="-25000"/>
              <a:t>f</a:t>
            </a:r>
            <a:r>
              <a:rPr lang="it-IT" altLang="it-IT" sz="2400" i="1"/>
              <a:t>= </a:t>
            </a:r>
            <a:r>
              <a:rPr lang="it-IT" altLang="it-IT" sz="2400" b="0"/>
              <a:t>Prodotto agricolo impiegato nella manifattura</a:t>
            </a:r>
          </a:p>
        </p:txBody>
      </p:sp>
      <p:sp>
        <p:nvSpPr>
          <p:cNvPr id="87050" name="Text Box 10"/>
          <p:cNvSpPr txBox="1">
            <a:spLocks noChangeArrowheads="1"/>
          </p:cNvSpPr>
          <p:nvPr/>
        </p:nvSpPr>
        <p:spPr bwMode="auto">
          <a:xfrm>
            <a:off x="914400" y="35052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F</a:t>
            </a:r>
            <a:r>
              <a:rPr lang="it-IT" altLang="it-IT" sz="2800" i="1" baseline="-25000"/>
              <a:t>a </a:t>
            </a:r>
            <a:r>
              <a:rPr lang="it-IT" altLang="it-IT" sz="2800" b="0"/>
              <a:t>=</a:t>
            </a:r>
            <a:r>
              <a:rPr lang="it-IT" altLang="it-IT" sz="2800" i="1"/>
              <a:t> </a:t>
            </a:r>
            <a:r>
              <a:rPr lang="it-IT" altLang="it-IT" sz="2400" b="0"/>
              <a:t>Prodotto della manifattura impiegato nella agricoltura</a:t>
            </a:r>
            <a:endParaRPr lang="it-IT" altLang="it-IT" sz="2800" i="1"/>
          </a:p>
        </p:txBody>
      </p:sp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914400" y="40386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F</a:t>
            </a:r>
            <a:r>
              <a:rPr lang="it-IT" altLang="it-IT" sz="2800" i="1" baseline="-25000"/>
              <a:t>f </a:t>
            </a:r>
            <a:r>
              <a:rPr lang="it-IT" altLang="it-IT" sz="2800" b="0"/>
              <a:t>=</a:t>
            </a:r>
            <a:r>
              <a:rPr lang="it-IT" altLang="it-IT" sz="2800" i="1"/>
              <a:t> </a:t>
            </a:r>
            <a:r>
              <a:rPr lang="it-IT" altLang="it-IT" sz="2400" b="0"/>
              <a:t>Prodotto della manifattura impiegato nella manifattura</a:t>
            </a:r>
            <a:endParaRPr lang="it-IT" altLang="it-IT" sz="2800" i="1"/>
          </a:p>
        </p:txBody>
      </p:sp>
      <p:sp>
        <p:nvSpPr>
          <p:cNvPr id="87052" name="Text Box 12"/>
          <p:cNvSpPr txBox="1">
            <a:spLocks noChangeArrowheads="1"/>
          </p:cNvSpPr>
          <p:nvPr/>
        </p:nvSpPr>
        <p:spPr bwMode="auto">
          <a:xfrm>
            <a:off x="914400" y="1600200"/>
            <a:ext cx="236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Dati</a:t>
            </a:r>
          </a:p>
        </p:txBody>
      </p:sp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914400" y="45720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Incognite</a:t>
            </a: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914400" y="5029200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P</a:t>
            </a:r>
            <a:r>
              <a:rPr lang="it-IT" altLang="it-IT" sz="2800" i="1" baseline="-25000"/>
              <a:t>a</a:t>
            </a:r>
            <a:r>
              <a:rPr lang="it-IT" altLang="it-IT" sz="2400" b="0"/>
              <a:t>= Prezzo del </a:t>
            </a:r>
            <a:r>
              <a:rPr lang="it-IT" altLang="it-IT" sz="2400" b="0" i="1"/>
              <a:t>grano</a:t>
            </a:r>
            <a:endParaRPr lang="it-IT" altLang="it-IT" sz="2400" i="1"/>
          </a:p>
        </p:txBody>
      </p:sp>
      <p:sp>
        <p:nvSpPr>
          <p:cNvPr id="87056" name="Text Box 16"/>
          <p:cNvSpPr txBox="1">
            <a:spLocks noChangeArrowheads="1"/>
          </p:cNvSpPr>
          <p:nvPr/>
        </p:nvSpPr>
        <p:spPr bwMode="auto">
          <a:xfrm>
            <a:off x="4114800" y="4953000"/>
            <a:ext cx="403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P</a:t>
            </a:r>
            <a:r>
              <a:rPr lang="it-IT" altLang="it-IT" sz="2800" i="1" baseline="-25000"/>
              <a:t>f</a:t>
            </a:r>
            <a:r>
              <a:rPr lang="it-IT" altLang="it-IT" b="0"/>
              <a:t>= </a:t>
            </a:r>
            <a:r>
              <a:rPr lang="it-IT" altLang="it-IT" sz="2400" b="0"/>
              <a:t>Prezzo del ferro</a:t>
            </a:r>
            <a:endParaRPr lang="it-IT" altLang="it-IT" sz="2000" i="1"/>
          </a:p>
        </p:txBody>
      </p:sp>
      <p:sp>
        <p:nvSpPr>
          <p:cNvPr id="87057" name="Text Box 17"/>
          <p:cNvSpPr txBox="1">
            <a:spLocks noChangeArrowheads="1"/>
          </p:cNvSpPr>
          <p:nvPr/>
        </p:nvSpPr>
        <p:spPr bwMode="auto">
          <a:xfrm>
            <a:off x="914400" y="5715000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R</a:t>
            </a:r>
            <a:r>
              <a:rPr lang="it-IT" altLang="it-IT" sz="2400" b="0"/>
              <a:t>= Rendita totale</a:t>
            </a:r>
            <a:endParaRPr lang="it-IT" altLang="it-IT" sz="2800" i="1"/>
          </a:p>
        </p:txBody>
      </p:sp>
    </p:spTree>
    <p:extLst>
      <p:ext uri="{BB962C8B-B14F-4D97-AF65-F5344CB8AC3E}">
        <p14:creationId xmlns:p14="http://schemas.microsoft.com/office/powerpoint/2010/main" val="125734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utoUpdateAnimBg="0"/>
      <p:bldP spid="87046" grpId="0" autoUpdateAnimBg="0"/>
      <p:bldP spid="87047" grpId="0" autoUpdateAnimBg="0"/>
      <p:bldP spid="87049" grpId="0" autoUpdateAnimBg="0"/>
      <p:bldP spid="87050" grpId="0" autoUpdateAnimBg="0"/>
      <p:bldP spid="87051" grpId="0" autoUpdateAnimBg="0"/>
      <p:bldP spid="87052" grpId="0" autoUpdateAnimBg="0"/>
      <p:bldP spid="87054" grpId="0" autoUpdateAnimBg="0"/>
      <p:bldP spid="87055" grpId="0" autoUpdateAnimBg="0"/>
      <p:bldP spid="87056" grpId="0" autoUpdateAnimBg="0"/>
      <p:bldP spid="87057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8C9DD4-88EB-4165-B64C-80BB124BF496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it-IT" altLang="it-IT" sz="1400" smtClean="0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Prezzi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838200" y="1981200"/>
            <a:ext cx="60198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88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de-DE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de-DE" altLang="it-IT" i="1" baseline="-30000">
                <a:latin typeface="Garamond" pitchFamily="2" charset="0"/>
                <a:ea typeface="MS Mincho" pitchFamily="49" charset="-128"/>
              </a:rPr>
              <a:t>a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A</a:t>
            </a:r>
            <a:r>
              <a:rPr lang="de-DE" altLang="it-IT" i="1" baseline="-30000">
                <a:latin typeface="Garamond" pitchFamily="2" charset="0"/>
                <a:ea typeface="MS Mincho" pitchFamily="49" charset="-128"/>
              </a:rPr>
              <a:t>a</a:t>
            </a:r>
            <a:r>
              <a:rPr lang="de-DE" altLang="it-IT" baseline="-30000">
                <a:latin typeface="Garamond" pitchFamily="2" charset="0"/>
                <a:ea typeface="MS Mincho" pitchFamily="49" charset="-128"/>
              </a:rPr>
              <a:t> </a:t>
            </a:r>
            <a:r>
              <a:rPr lang="de-DE" altLang="it-IT">
                <a:latin typeface="Garamond" pitchFamily="2" charset="0"/>
                <a:ea typeface="MS Mincho" pitchFamily="49" charset="-128"/>
              </a:rPr>
              <a:t>+ 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de-DE" altLang="it-IT" i="1" baseline="-30000">
                <a:latin typeface="Garamond" pitchFamily="2" charset="0"/>
                <a:ea typeface="MS Mincho" pitchFamily="49" charset="-128"/>
              </a:rPr>
              <a:t>f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F</a:t>
            </a:r>
            <a:r>
              <a:rPr lang="de-DE" altLang="it-IT" i="1" baseline="-30000">
                <a:latin typeface="Garamond" pitchFamily="2" charset="0"/>
                <a:ea typeface="MS Mincho" pitchFamily="49" charset="-128"/>
              </a:rPr>
              <a:t>a</a:t>
            </a:r>
            <a:r>
              <a:rPr lang="de-DE" altLang="it-IT">
                <a:latin typeface="Garamond" pitchFamily="2" charset="0"/>
                <a:ea typeface="MS Mincho" pitchFamily="49" charset="-128"/>
              </a:rPr>
              <a:t> + 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R</a:t>
            </a:r>
            <a:r>
              <a:rPr lang="de-DE" altLang="it-IT">
                <a:latin typeface="Garamond" pitchFamily="2" charset="0"/>
                <a:ea typeface="MS Mincho" pitchFamily="49" charset="-128"/>
              </a:rPr>
              <a:t> =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de-DE" altLang="it-IT" i="1" baseline="-30000">
                <a:latin typeface="Garamond" pitchFamily="2" charset="0"/>
                <a:ea typeface="MS Mincho" pitchFamily="49" charset="-128"/>
              </a:rPr>
              <a:t>a</a:t>
            </a:r>
            <a:r>
              <a:rPr lang="de-DE" altLang="it-IT" i="1">
                <a:latin typeface="Garamond" pitchFamily="2" charset="0"/>
                <a:ea typeface="MS Mincho" pitchFamily="49" charset="-128"/>
              </a:rPr>
              <a:t>A</a:t>
            </a:r>
            <a:endParaRPr lang="it-IT" altLang="it-IT">
              <a:latin typeface="Garamond" pitchFamily="2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r>
              <a:rPr lang="it-IT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it-IT" altLang="it-IT" i="1" baseline="-30000">
                <a:latin typeface="Garamond" pitchFamily="2" charset="0"/>
                <a:ea typeface="MS Mincho" pitchFamily="49" charset="-128"/>
              </a:rPr>
              <a:t>a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A</a:t>
            </a:r>
            <a:r>
              <a:rPr lang="it-IT" altLang="it-IT" i="1" baseline="-30000">
                <a:latin typeface="Garamond" pitchFamily="2" charset="0"/>
                <a:ea typeface="MS Mincho" pitchFamily="49" charset="-128"/>
              </a:rPr>
              <a:t>f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 </a:t>
            </a:r>
            <a:r>
              <a:rPr lang="it-IT" altLang="it-IT">
                <a:latin typeface="Garamond" pitchFamily="2" charset="0"/>
                <a:ea typeface="MS Mincho" pitchFamily="49" charset="-128"/>
              </a:rPr>
              <a:t>+ 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it-IT" altLang="it-IT" i="1" baseline="-30000">
                <a:latin typeface="Garamond" pitchFamily="2" charset="0"/>
                <a:ea typeface="MS Mincho" pitchFamily="49" charset="-128"/>
              </a:rPr>
              <a:t>f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F</a:t>
            </a:r>
            <a:r>
              <a:rPr lang="it-IT" altLang="it-IT" i="1" baseline="-30000">
                <a:latin typeface="Garamond" pitchFamily="2" charset="0"/>
                <a:ea typeface="MS Mincho" pitchFamily="49" charset="-128"/>
              </a:rPr>
              <a:t>f</a:t>
            </a:r>
            <a:r>
              <a:rPr lang="it-IT" altLang="it-IT">
                <a:latin typeface="Garamond" pitchFamily="2" charset="0"/>
                <a:ea typeface="MS Mincho" pitchFamily="49" charset="-128"/>
              </a:rPr>
              <a:t> = 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p</a:t>
            </a:r>
            <a:r>
              <a:rPr lang="it-IT" altLang="it-IT" i="1" baseline="-30000">
                <a:latin typeface="Garamond" pitchFamily="2" charset="0"/>
                <a:ea typeface="MS Mincho" pitchFamily="49" charset="-128"/>
              </a:rPr>
              <a:t>f</a:t>
            </a:r>
            <a:r>
              <a:rPr lang="it-IT" altLang="it-IT" i="1">
                <a:latin typeface="Garamond" pitchFamily="2" charset="0"/>
                <a:ea typeface="MS Mincho" pitchFamily="49" charset="-128"/>
              </a:rPr>
              <a:t>F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62000" y="3429000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3 incognite e 2 equazioni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914400" y="39624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Prezzi relativi </a:t>
            </a:r>
            <a:r>
              <a:rPr lang="it-IT" sz="2800" b="0" dirty="0"/>
              <a:t>(quanto vale il ferro in termini di grano)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838200" y="48768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i="1"/>
              <a:t>P</a:t>
            </a:r>
            <a:r>
              <a:rPr lang="it-IT" altLang="it-IT" sz="2800" i="1" baseline="-25000"/>
              <a:t>a</a:t>
            </a:r>
            <a:r>
              <a:rPr lang="it-IT" altLang="it-IT" sz="2800" i="1"/>
              <a:t>=</a:t>
            </a:r>
            <a:r>
              <a:rPr lang="it-IT" altLang="it-IT" sz="2800"/>
              <a:t>1</a:t>
            </a:r>
            <a:endParaRPr lang="it-IT" altLang="it-IT" sz="2800" i="1"/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914400" y="5562600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Sistema determinato</a:t>
            </a:r>
          </a:p>
        </p:txBody>
      </p:sp>
    </p:spTree>
    <p:extLst>
      <p:ext uri="{BB962C8B-B14F-4D97-AF65-F5344CB8AC3E}">
        <p14:creationId xmlns:p14="http://schemas.microsoft.com/office/powerpoint/2010/main" val="64647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  <p:bldP spid="88068" grpId="0" autoUpdateAnimBg="0"/>
      <p:bldP spid="88069" grpId="0" autoUpdateAnimBg="0"/>
      <p:bldP spid="88070" grpId="0" autoUpdateAnimBg="0"/>
      <p:bldP spid="8807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Un esempio</a:t>
            </a:r>
            <a:endParaRPr lang="it-IT" dirty="0"/>
          </a:p>
        </p:txBody>
      </p:sp>
      <p:sp>
        <p:nvSpPr>
          <p:cNvPr id="28675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4ED1EE-5D58-467D-9222-A513A41A2263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it-IT" altLang="it-IT" sz="1400" smtClean="0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765175" y="1905001"/>
            <a:ext cx="7848600" cy="2989263"/>
            <a:chOff x="528" y="2256"/>
            <a:chExt cx="4944" cy="1883"/>
          </a:xfrm>
        </p:grpSpPr>
        <p:sp>
          <p:nvSpPr>
            <p:cNvPr id="28678" name="Text Box 7"/>
            <p:cNvSpPr txBox="1">
              <a:spLocks noChangeArrowheads="1"/>
            </p:cNvSpPr>
            <p:nvPr/>
          </p:nvSpPr>
          <p:spPr bwMode="auto">
            <a:xfrm>
              <a:off x="576" y="2256"/>
              <a:ext cx="4848" cy="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768600" algn="dec"/>
                  <a:tab pos="2857500" algn="l"/>
                  <a:tab pos="3140075" algn="l"/>
                  <a:tab pos="3721100" algn="dec"/>
                  <a:tab pos="4375150" algn="dec"/>
                  <a:tab pos="4956175" algn="dec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	Grano				Ferro		        Prodotto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Agricoltura	280 q	+		10 q	</a:t>
              </a:r>
              <a:r>
                <a:rPr lang="it-IT" altLang="it-IT" sz="2400" b="0" dirty="0">
                  <a:sym typeface="Symbol" pitchFamily="18" charset="2"/>
                </a:rPr>
                <a:t>	575 q di Grano</a:t>
              </a:r>
              <a:endParaRPr lang="it-IT" altLang="it-IT" sz="2400" b="0" dirty="0"/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Manifattura	142 </a:t>
              </a:r>
              <a:r>
                <a:rPr lang="it-IT" altLang="it-IT" sz="2400" b="0" dirty="0" smtClean="0"/>
                <a:t>t</a:t>
              </a:r>
              <a:r>
                <a:rPr lang="it-IT" altLang="it-IT" sz="2400" b="0" dirty="0"/>
                <a:t>	+		10 </a:t>
              </a:r>
              <a:r>
                <a:rPr lang="it-IT" altLang="it-IT" sz="2400" b="0" dirty="0" smtClean="0"/>
                <a:t>t</a:t>
              </a:r>
              <a:r>
                <a:rPr lang="it-IT" altLang="it-IT" sz="2400" b="0" dirty="0"/>
                <a:t>	</a:t>
              </a:r>
              <a:r>
                <a:rPr lang="it-IT" altLang="it-IT" sz="2400" b="0" dirty="0">
                  <a:sym typeface="Symbol" pitchFamily="18" charset="2"/>
                </a:rPr>
                <a:t>	20 </a:t>
              </a:r>
              <a:r>
                <a:rPr lang="it-IT" altLang="it-IT" sz="2400" b="0" dirty="0" smtClean="0">
                  <a:sym typeface="Symbol" pitchFamily="18" charset="2"/>
                </a:rPr>
                <a:t>t </a:t>
              </a:r>
              <a:r>
                <a:rPr lang="it-IT" altLang="it-IT" sz="2400" b="0" dirty="0">
                  <a:sym typeface="Symbol" pitchFamily="18" charset="2"/>
                </a:rPr>
                <a:t>di Ferro</a:t>
              </a:r>
              <a:endParaRPr lang="it-IT" altLang="it-IT" sz="2400" b="0" dirty="0"/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Totale Impieghi	422 q			20 q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	Prodotto		Impiegato			Sovrappiù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Grano	575 q			422 q		153 q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0" dirty="0"/>
                <a:t>Ferro	</a:t>
              </a:r>
              <a:r>
                <a:rPr lang="it-IT" altLang="it-IT" sz="2400" b="0"/>
                <a:t>20 </a:t>
              </a:r>
              <a:r>
                <a:rPr lang="it-IT" altLang="it-IT" sz="2400" b="0" smtClean="0"/>
                <a:t>t</a:t>
              </a:r>
              <a:r>
                <a:rPr lang="it-IT" altLang="it-IT" sz="2400" b="0" dirty="0"/>
                <a:t>			</a:t>
              </a:r>
              <a:r>
                <a:rPr lang="it-IT" altLang="it-IT" sz="2400" b="0"/>
                <a:t>20 </a:t>
              </a:r>
              <a:r>
                <a:rPr lang="it-IT" altLang="it-IT" sz="2400" b="0" smtClean="0"/>
                <a:t>t</a:t>
              </a:r>
              <a:r>
                <a:rPr lang="it-IT" altLang="it-IT" sz="2400" b="0" dirty="0"/>
                <a:t>		</a:t>
              </a:r>
              <a:r>
                <a:rPr lang="it-IT" altLang="it-IT" sz="2400" b="0"/>
                <a:t>0 </a:t>
              </a:r>
              <a:r>
                <a:rPr lang="it-IT" altLang="it-IT" sz="2400" b="0" smtClean="0"/>
                <a:t>t</a:t>
              </a:r>
              <a:r>
                <a:rPr lang="it-IT" altLang="it-IT" sz="2400" b="0" dirty="0"/>
                <a:t>	</a:t>
              </a:r>
            </a:p>
          </p:txBody>
        </p:sp>
        <p:sp>
          <p:nvSpPr>
            <p:cNvPr id="28679" name="Rectangle 8"/>
            <p:cNvSpPr>
              <a:spLocks noChangeArrowheads="1"/>
            </p:cNvSpPr>
            <p:nvPr/>
          </p:nvSpPr>
          <p:spPr bwMode="auto">
            <a:xfrm>
              <a:off x="528" y="2256"/>
              <a:ext cx="4944" cy="1872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28680" name="Line 9"/>
            <p:cNvSpPr>
              <a:spLocks noChangeShapeType="1"/>
            </p:cNvSpPr>
            <p:nvPr/>
          </p:nvSpPr>
          <p:spPr bwMode="auto">
            <a:xfrm>
              <a:off x="528" y="2544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8681" name="Line 10"/>
            <p:cNvSpPr>
              <a:spLocks noChangeShapeType="1"/>
            </p:cNvSpPr>
            <p:nvPr/>
          </p:nvSpPr>
          <p:spPr bwMode="auto">
            <a:xfrm>
              <a:off x="528" y="2784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8682" name="Line 11"/>
            <p:cNvSpPr>
              <a:spLocks noChangeShapeType="1"/>
            </p:cNvSpPr>
            <p:nvPr/>
          </p:nvSpPr>
          <p:spPr bwMode="auto">
            <a:xfrm>
              <a:off x="528" y="3072"/>
              <a:ext cx="4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8683" name="Line 12"/>
            <p:cNvSpPr>
              <a:spLocks noChangeShapeType="1"/>
            </p:cNvSpPr>
            <p:nvPr/>
          </p:nvSpPr>
          <p:spPr bwMode="auto">
            <a:xfrm>
              <a:off x="528" y="3360"/>
              <a:ext cx="4944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8684" name="Line 13"/>
            <p:cNvSpPr>
              <a:spLocks noChangeShapeType="1"/>
            </p:cNvSpPr>
            <p:nvPr/>
          </p:nvSpPr>
          <p:spPr bwMode="auto">
            <a:xfrm>
              <a:off x="576" y="3600"/>
              <a:ext cx="4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8685" name="Line 14"/>
            <p:cNvSpPr>
              <a:spLocks noChangeShapeType="1"/>
            </p:cNvSpPr>
            <p:nvPr/>
          </p:nvSpPr>
          <p:spPr bwMode="auto">
            <a:xfrm>
              <a:off x="528" y="3840"/>
              <a:ext cx="49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8677" name="CasellaDiTesto 12"/>
          <p:cNvSpPr txBox="1">
            <a:spLocks noChangeArrowheads="1"/>
          </p:cNvSpPr>
          <p:nvPr/>
        </p:nvSpPr>
        <p:spPr bwMode="auto">
          <a:xfrm>
            <a:off x="803275" y="4931869"/>
            <a:ext cx="7772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i="1" dirty="0"/>
              <a:t>p</a:t>
            </a:r>
            <a:r>
              <a:rPr lang="it-IT" altLang="it-IT" sz="2400" i="1" baseline="-25000" dirty="0"/>
              <a:t>a</a:t>
            </a:r>
            <a:r>
              <a:rPr lang="it-IT" altLang="it-IT" sz="2400" i="1" dirty="0"/>
              <a:t>280+p</a:t>
            </a:r>
            <a:r>
              <a:rPr lang="it-IT" altLang="it-IT" sz="2400" i="1" baseline="-25000" dirty="0"/>
              <a:t>f</a:t>
            </a:r>
            <a:r>
              <a:rPr lang="it-IT" altLang="it-IT" sz="2400" dirty="0"/>
              <a:t>10</a:t>
            </a:r>
            <a:r>
              <a:rPr lang="it-IT" altLang="it-IT" sz="2400" i="1" dirty="0"/>
              <a:t>+R=p</a:t>
            </a:r>
            <a:r>
              <a:rPr lang="it-IT" altLang="it-IT" sz="2400" i="1" baseline="-25000" dirty="0"/>
              <a:t>a</a:t>
            </a:r>
            <a:r>
              <a:rPr lang="it-IT" altLang="it-IT" sz="2400" dirty="0"/>
              <a:t>575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i="1" dirty="0"/>
              <a:t>p</a:t>
            </a:r>
            <a:r>
              <a:rPr lang="it-IT" altLang="it-IT" sz="2400" i="1" baseline="-25000" dirty="0"/>
              <a:t>a</a:t>
            </a:r>
            <a:r>
              <a:rPr lang="it-IT" altLang="it-IT" sz="2400" dirty="0"/>
              <a:t>142</a:t>
            </a:r>
            <a:r>
              <a:rPr lang="it-IT" altLang="it-IT" sz="2400" i="1" dirty="0"/>
              <a:t>+p</a:t>
            </a:r>
            <a:r>
              <a:rPr lang="it-IT" altLang="it-IT" sz="2400" i="1" baseline="-25000" dirty="0"/>
              <a:t>f</a:t>
            </a:r>
            <a:r>
              <a:rPr lang="it-IT" altLang="it-IT" sz="2400" dirty="0"/>
              <a:t>10</a:t>
            </a:r>
            <a:r>
              <a:rPr lang="it-IT" altLang="it-IT" sz="2400" i="1" dirty="0"/>
              <a:t>=p</a:t>
            </a:r>
            <a:r>
              <a:rPr lang="it-IT" altLang="it-IT" sz="2400" i="1" baseline="-25000" dirty="0"/>
              <a:t>f</a:t>
            </a:r>
            <a:r>
              <a:rPr lang="it-IT" altLang="it-IT" sz="2400" dirty="0"/>
              <a:t>20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i="1" dirty="0" err="1"/>
              <a:t>p</a:t>
            </a:r>
            <a:r>
              <a:rPr lang="it-IT" altLang="it-IT" sz="2400" i="1" baseline="-25000" dirty="0" err="1"/>
              <a:t>a</a:t>
            </a:r>
            <a:r>
              <a:rPr lang="it-IT" altLang="it-IT" sz="2400" i="1" dirty="0"/>
              <a:t>=</a:t>
            </a:r>
            <a:r>
              <a:rPr lang="it-IT" altLang="it-IT" sz="2400" dirty="0"/>
              <a:t>1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i="1" baseline="-25000" dirty="0"/>
          </a:p>
        </p:txBody>
      </p:sp>
    </p:spTree>
    <p:extLst>
      <p:ext uri="{BB962C8B-B14F-4D97-AF65-F5344CB8AC3E}">
        <p14:creationId xmlns:p14="http://schemas.microsoft.com/office/powerpoint/2010/main" val="317054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S</a:t>
            </a:r>
            <a:r>
              <a:rPr lang="it-IT" dirty="0" smtClean="0"/>
              <a:t>oluzione</a:t>
            </a:r>
            <a:endParaRPr lang="it-IT" dirty="0"/>
          </a:p>
        </p:txBody>
      </p:sp>
      <p:sp>
        <p:nvSpPr>
          <p:cNvPr id="29699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i="1" dirty="0" err="1" smtClean="0"/>
              <a:t>p</a:t>
            </a:r>
            <a:r>
              <a:rPr lang="it-IT" altLang="it-IT" i="1" baseline="-25000" dirty="0" err="1"/>
              <a:t>a</a:t>
            </a:r>
            <a:r>
              <a:rPr lang="it-IT" altLang="it-IT" i="1" baseline="-25000" dirty="0" smtClean="0"/>
              <a:t>=</a:t>
            </a:r>
            <a:r>
              <a:rPr lang="it-IT" altLang="it-IT" dirty="0" smtClean="0"/>
              <a:t>=1</a:t>
            </a:r>
          </a:p>
          <a:p>
            <a:r>
              <a:rPr lang="it-IT" altLang="it-IT" dirty="0" smtClean="0"/>
              <a:t>142+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r>
              <a:rPr lang="it-IT" altLang="it-IT" dirty="0" smtClean="0"/>
              <a:t>10=p</a:t>
            </a:r>
            <a:r>
              <a:rPr lang="it-IT" altLang="it-IT" baseline="-25000" dirty="0" smtClean="0"/>
              <a:t>f</a:t>
            </a:r>
            <a:r>
              <a:rPr lang="it-IT" altLang="it-IT" dirty="0" smtClean="0"/>
              <a:t>20</a:t>
            </a:r>
          </a:p>
          <a:p>
            <a:r>
              <a:rPr lang="it-IT" altLang="it-IT" dirty="0" smtClean="0"/>
              <a:t>142=</a:t>
            </a:r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f</a:t>
            </a:r>
            <a:r>
              <a:rPr lang="it-IT" altLang="it-IT" dirty="0" smtClean="0"/>
              <a:t>(20-10)</a:t>
            </a:r>
          </a:p>
          <a:p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f</a:t>
            </a:r>
            <a:r>
              <a:rPr lang="it-IT" altLang="it-IT" dirty="0" smtClean="0"/>
              <a:t>=142/10=14,2</a:t>
            </a:r>
          </a:p>
          <a:p>
            <a:r>
              <a:rPr lang="it-IT" altLang="it-IT" dirty="0" smtClean="0"/>
              <a:t>Il prezzo del ferro equivale ad un rapporto tra quantità fisiche di grano e ferro</a:t>
            </a:r>
          </a:p>
          <a:p>
            <a:r>
              <a:rPr lang="it-IT" altLang="it-IT" dirty="0" smtClean="0"/>
              <a:t>Per produrre un’unità di ferro occorrono 14,2 unità di grano (poiché il ferro non produce sovrappiù)</a:t>
            </a:r>
          </a:p>
          <a:p>
            <a:endParaRPr lang="it-IT" altLang="it-IT" dirty="0" smtClean="0"/>
          </a:p>
        </p:txBody>
      </p:sp>
      <p:sp>
        <p:nvSpPr>
          <p:cNvPr id="29700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E2E37B-D605-4634-8746-C87B8A50CF9D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it-IT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66157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rendita</a:t>
            </a:r>
            <a:endParaRPr lang="it-IT" dirty="0"/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 smtClean="0"/>
              <a:t>R=575-280-14,2x10</a:t>
            </a:r>
          </a:p>
          <a:p>
            <a:r>
              <a:rPr lang="it-IT" altLang="it-IT" dirty="0" smtClean="0"/>
              <a:t>R=575-422=153</a:t>
            </a:r>
          </a:p>
          <a:p>
            <a:r>
              <a:rPr lang="it-IT" altLang="it-IT" dirty="0" smtClean="0"/>
              <a:t>Poiché il ferro equivale ad una quantità fisica di grano, la rendita può essere ottenuta come differenza tra il grano prodotto, il grano necessario alla produzione di se stesso e il grano necessario a produrre il ferro a sua volta impiegato nella produzione del grano</a:t>
            </a:r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E31598-2CCA-4A6A-982F-E8E2F074F5FE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it-IT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73018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EE8286-EF48-4EE9-9F1E-435432A301EB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it-IT" altLang="it-IT" sz="1400" smtClean="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limiti della teoria dei prezzi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00113" y="1989138"/>
            <a:ext cx="7620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Problema: quali sono i meccanismi di mercato per cui i prezzi effettivi tendono ad eguagliare i prezzi teorici?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827088" y="3716338"/>
            <a:ext cx="739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b="0"/>
              <a:t>Come si realizza la legge naturale?</a:t>
            </a:r>
          </a:p>
        </p:txBody>
      </p:sp>
    </p:spTree>
    <p:extLst>
      <p:ext uri="{BB962C8B-B14F-4D97-AF65-F5344CB8AC3E}">
        <p14:creationId xmlns:p14="http://schemas.microsoft.com/office/powerpoint/2010/main" val="223111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utoUpdateAnimBg="0"/>
      <p:bldP spid="89093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49D5D52-AF85-4679-9AA6-6CF9746FAB19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it-IT" altLang="it-IT" sz="1400" smtClean="0"/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Mappa concettuale finale</a:t>
            </a:r>
          </a:p>
        </p:txBody>
      </p:sp>
      <p:pic>
        <p:nvPicPr>
          <p:cNvPr id="32772" name="Picture 5" descr="fisicraticie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025" y="1777014"/>
            <a:ext cx="6872288" cy="4391025"/>
          </a:xfrm>
          <a:noFill/>
        </p:spPr>
      </p:pic>
    </p:spTree>
    <p:extLst>
      <p:ext uri="{BB962C8B-B14F-4D97-AF65-F5344CB8AC3E}">
        <p14:creationId xmlns:p14="http://schemas.microsoft.com/office/powerpoint/2010/main" val="220877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Dove ha origine il sovrappiù agricolo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Il passaggio all’agricoltura avviene dove esistono specie sia vegetali che animali addomesticabili e commestibili e nutrienti (vegetali) o adatte ad essere utilizzati per il trasporto (animali).</a:t>
            </a:r>
          </a:p>
          <a:p>
            <a:r>
              <a:rPr lang="it-IT" dirty="0" smtClean="0"/>
              <a:t>Le zone del globo in cui si realizzarono all’inizio queste condizioni sono la «mezzaluna fertile», la Cina, l’America centrale, le Ande e l’America del nord orientale. 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869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92650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mezzaluna fertile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77" y="1910191"/>
            <a:ext cx="3011853" cy="3700818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850783" y="1704129"/>
            <a:ext cx="5035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L’America restò però indietro nello sviluppo per le scarse specie di animali addomesticabili </a:t>
            </a:r>
            <a:r>
              <a:rPr lang="it-IT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presenti.</a:t>
            </a:r>
          </a:p>
          <a:p>
            <a:pPr defTabSz="457200"/>
            <a:r>
              <a:rPr lang="it-IT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Viceversa </a:t>
            </a:r>
            <a:r>
              <a:rPr lang="it-IT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 mezzaluna fertile  le conoscenze e le tecniche agricole furono successivamente esportate nell’Europa mediterranea (condizioni climatiche simili) e poi nell’Europa del nord.</a:t>
            </a:r>
          </a:p>
          <a:p>
            <a:pPr defTabSz="457200"/>
            <a:r>
              <a:rPr lang="it-IT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Cina mantenne un alto sviluppo anche tecnologico almeno fino al 1450 dc.</a:t>
            </a:r>
          </a:p>
        </p:txBody>
      </p:sp>
    </p:spTree>
    <p:extLst>
      <p:ext uri="{BB962C8B-B14F-4D97-AF65-F5344CB8AC3E}">
        <p14:creationId xmlns:p14="http://schemas.microsoft.com/office/powerpoint/2010/main" val="154730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980034-4AAD-432D-8058-A16E300BC78D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400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Concetto di Sovrappiù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09600" y="1485005"/>
            <a:ext cx="8077200" cy="190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it-IT" sz="2800" b="0" dirty="0" smtClean="0"/>
              <a:t>Si supera il concetto di sovrappiù meramente agricolo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it-IT" sz="2800" b="0" dirty="0" smtClean="0"/>
              <a:t>Produzione </a:t>
            </a:r>
            <a:r>
              <a:rPr lang="it-IT" sz="2800" b="0" dirty="0"/>
              <a:t>di “</a:t>
            </a:r>
            <a:r>
              <a:rPr lang="it-IT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merci a mezzo di merci</a:t>
            </a:r>
            <a:r>
              <a:rPr lang="it-IT" sz="2800" b="0" dirty="0"/>
              <a:t>” =visione “</a:t>
            </a:r>
            <a:r>
              <a:rPr lang="it-IT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circolare</a:t>
            </a:r>
            <a:r>
              <a:rPr lang="it-IT" sz="2800" b="0" dirty="0"/>
              <a:t>”</a:t>
            </a:r>
            <a:endParaRPr lang="it-IT" sz="2000" b="0" dirty="0"/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609600" y="3237576"/>
            <a:ext cx="76962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Input</a:t>
            </a:r>
            <a:r>
              <a:rPr lang="it-IT" sz="2800" b="0" dirty="0"/>
              <a:t> </a:t>
            </a:r>
            <a:r>
              <a:rPr lang="it-IT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omogenei</a:t>
            </a:r>
            <a:r>
              <a:rPr lang="it-IT" sz="2800" b="0" dirty="0"/>
              <a:t> agli </a:t>
            </a:r>
            <a:r>
              <a:rPr lang="it-IT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output</a:t>
            </a:r>
            <a:endParaRPr lang="it-IT" sz="2800" b="0" dirty="0"/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609600" y="3615725"/>
            <a:ext cx="7848600" cy="190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>
                <a:solidFill>
                  <a:srgbClr val="C00000"/>
                </a:solidFill>
              </a:rPr>
              <a:t>Condizioni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materiali</a:t>
            </a:r>
            <a:r>
              <a:rPr lang="it-IT" altLang="it-IT" sz="2800" dirty="0">
                <a:solidFill>
                  <a:srgbClr val="C00000"/>
                </a:solidFill>
              </a:rPr>
              <a:t> e condizioni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</a:t>
            </a:r>
            <a:r>
              <a:rPr lang="it-IT" altLang="it-IT" sz="2800" dirty="0">
                <a:solidFill>
                  <a:srgbClr val="C00000"/>
                </a:solidFill>
              </a:rPr>
              <a:t> della </a:t>
            </a:r>
            <a:r>
              <a:rPr lang="it-IT" altLang="it-IT" sz="2800" dirty="0" smtClean="0">
                <a:solidFill>
                  <a:srgbClr val="C00000"/>
                </a:solidFill>
              </a:rPr>
              <a:t>produzione</a:t>
            </a:r>
          </a:p>
          <a:p>
            <a:pPr eaLnBrk="1" hangingPunct="1"/>
            <a:r>
              <a:rPr lang="it-IT" altLang="it-IT" sz="2800" b="0" dirty="0" smtClean="0">
                <a:solidFill>
                  <a:srgbClr val="C00000"/>
                </a:solidFill>
              </a:rPr>
              <a:t>Condizioni </a:t>
            </a:r>
            <a:r>
              <a:rPr lang="it-IT" alt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materiali: tecnica </a:t>
            </a:r>
            <a:r>
              <a:rPr lang="it-IT" altLang="it-IT" sz="2800" b="0" dirty="0" smtClean="0">
                <a:solidFill>
                  <a:srgbClr val="C00000"/>
                </a:solidFill>
              </a:rPr>
              <a:t>– </a:t>
            </a:r>
            <a:r>
              <a:rPr lang="it-IT" alt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sociali: sussistenza lavoratori</a:t>
            </a:r>
            <a:endParaRPr lang="it-IT" alt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176821" y="5369062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buFontTx/>
              <a:buNone/>
            </a:pPr>
            <a:r>
              <a:rPr lang="it-IT" altLang="it-IT" b="0" dirty="0"/>
              <a:t>Ciò che è prodotto in più può essere reinvestito </a:t>
            </a:r>
            <a:endParaRPr lang="it-IT" altLang="it-IT" sz="2400" b="0" dirty="0"/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609600" y="5726402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Accumulazione del capitale </a:t>
            </a:r>
            <a:r>
              <a:rPr lang="it-IT" altLang="it-IT" sz="2800" dirty="0">
                <a:solidFill>
                  <a:srgbClr val="CC0000"/>
                </a:solidFill>
              </a:rPr>
              <a:t>e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 economico</a:t>
            </a:r>
          </a:p>
        </p:txBody>
      </p:sp>
    </p:spTree>
    <p:extLst>
      <p:ext uri="{BB962C8B-B14F-4D97-AF65-F5344CB8AC3E}">
        <p14:creationId xmlns:p14="http://schemas.microsoft.com/office/powerpoint/2010/main" val="259844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9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9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autoUpdateAnimBg="0"/>
      <p:bldP spid="69637" grpId="0" autoUpdateAnimBg="0"/>
      <p:bldP spid="69638" grpId="0" build="p" autoUpdateAnimBg="0"/>
      <p:bldP spid="69639" grpId="0" autoUpdateAnimBg="0"/>
      <p:bldP spid="6964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9A6F8F-BC2E-4B7E-9AD4-BB277DA4A376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400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440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Rappresentazione della Visione “Circolare”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39418" y="5326826"/>
            <a:ext cx="784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 dirty="0"/>
              <a:t>La produzione permette di ottenere una quantità maggiore degli stessi beni utilizzati come input</a:t>
            </a:r>
          </a:p>
        </p:txBody>
      </p:sp>
      <p:grpSp>
        <p:nvGrpSpPr>
          <p:cNvPr id="4101" name="Group 23"/>
          <p:cNvGrpSpPr>
            <a:grpSpLocks/>
          </p:cNvGrpSpPr>
          <p:nvPr/>
        </p:nvGrpSpPr>
        <p:grpSpPr bwMode="auto">
          <a:xfrm>
            <a:off x="1301581" y="4893438"/>
            <a:ext cx="6719888" cy="446088"/>
            <a:chOff x="741" y="2913"/>
            <a:chExt cx="4233" cy="281"/>
          </a:xfrm>
        </p:grpSpPr>
        <p:sp>
          <p:nvSpPr>
            <p:cNvPr id="4119" name="Rectangle 8"/>
            <p:cNvSpPr>
              <a:spLocks noChangeArrowheads="1"/>
            </p:cNvSpPr>
            <p:nvPr/>
          </p:nvSpPr>
          <p:spPr bwMode="auto">
            <a:xfrm>
              <a:off x="741" y="2973"/>
              <a:ext cx="196" cy="16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4120" name="Text Box 9"/>
            <p:cNvSpPr txBox="1">
              <a:spLocks noChangeArrowheads="1"/>
            </p:cNvSpPr>
            <p:nvPr/>
          </p:nvSpPr>
          <p:spPr bwMode="auto">
            <a:xfrm>
              <a:off x="1029" y="2921"/>
              <a:ext cx="83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Grano</a:t>
              </a:r>
            </a:p>
          </p:txBody>
        </p:sp>
        <p:sp>
          <p:nvSpPr>
            <p:cNvPr id="4121" name="Rectangle 10"/>
            <p:cNvSpPr>
              <a:spLocks noChangeArrowheads="1"/>
            </p:cNvSpPr>
            <p:nvPr/>
          </p:nvSpPr>
          <p:spPr bwMode="auto">
            <a:xfrm>
              <a:off x="2133" y="2973"/>
              <a:ext cx="196" cy="161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4122" name="Text Box 11"/>
            <p:cNvSpPr txBox="1">
              <a:spLocks noChangeArrowheads="1"/>
            </p:cNvSpPr>
            <p:nvPr/>
          </p:nvSpPr>
          <p:spPr bwMode="auto">
            <a:xfrm>
              <a:off x="2314" y="2913"/>
              <a:ext cx="73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Ferro</a:t>
              </a:r>
            </a:p>
          </p:txBody>
        </p:sp>
        <p:sp>
          <p:nvSpPr>
            <p:cNvPr id="4123" name="Rectangle 12"/>
            <p:cNvSpPr>
              <a:spLocks noChangeArrowheads="1"/>
            </p:cNvSpPr>
            <p:nvPr/>
          </p:nvSpPr>
          <p:spPr bwMode="auto">
            <a:xfrm>
              <a:off x="3598" y="2973"/>
              <a:ext cx="196" cy="161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4124" name="Text Box 13"/>
            <p:cNvSpPr txBox="1">
              <a:spLocks noChangeArrowheads="1"/>
            </p:cNvSpPr>
            <p:nvPr/>
          </p:nvSpPr>
          <p:spPr bwMode="auto">
            <a:xfrm>
              <a:off x="3774" y="2921"/>
              <a:ext cx="12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Carbone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5637044" y="2196276"/>
            <a:ext cx="2471737" cy="2597150"/>
            <a:chOff x="3728" y="1196"/>
            <a:chExt cx="1557" cy="1636"/>
          </a:xfrm>
        </p:grpSpPr>
        <p:sp>
          <p:nvSpPr>
            <p:cNvPr id="4116" name="Rectangle 17"/>
            <p:cNvSpPr>
              <a:spLocks noChangeArrowheads="1"/>
            </p:cNvSpPr>
            <p:nvPr/>
          </p:nvSpPr>
          <p:spPr bwMode="auto">
            <a:xfrm>
              <a:off x="3728" y="1196"/>
              <a:ext cx="1554" cy="6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117" name="Rectangle 18"/>
            <p:cNvSpPr>
              <a:spLocks noChangeArrowheads="1"/>
            </p:cNvSpPr>
            <p:nvPr/>
          </p:nvSpPr>
          <p:spPr bwMode="auto">
            <a:xfrm>
              <a:off x="3728" y="1824"/>
              <a:ext cx="1557" cy="51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4118" name="Rectangle 19"/>
            <p:cNvSpPr>
              <a:spLocks noChangeArrowheads="1"/>
            </p:cNvSpPr>
            <p:nvPr/>
          </p:nvSpPr>
          <p:spPr bwMode="auto">
            <a:xfrm>
              <a:off x="3728" y="2336"/>
              <a:ext cx="1554" cy="49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sp>
        <p:nvSpPr>
          <p:cNvPr id="70686" name="AutoShape 30"/>
          <p:cNvSpPr>
            <a:spLocks noChangeArrowheads="1"/>
          </p:cNvSpPr>
          <p:nvPr/>
        </p:nvSpPr>
        <p:spPr bwMode="auto">
          <a:xfrm>
            <a:off x="3447881" y="3044001"/>
            <a:ext cx="2097088" cy="854075"/>
          </a:xfrm>
          <a:prstGeom prst="rightArrow">
            <a:avLst>
              <a:gd name="adj1" fmla="val 50000"/>
              <a:gd name="adj2" fmla="val 61385"/>
            </a:avLst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" pitchFamily="18" charset="0"/>
              </a:rPr>
              <a:t>Produzione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1509544" y="2196276"/>
            <a:ext cx="1671637" cy="2597150"/>
            <a:chOff x="1080" y="1237"/>
            <a:chExt cx="1053" cy="1636"/>
          </a:xfrm>
        </p:grpSpPr>
        <p:sp>
          <p:nvSpPr>
            <p:cNvPr id="4113" name="Rectangle 24"/>
            <p:cNvSpPr>
              <a:spLocks noChangeArrowheads="1"/>
            </p:cNvSpPr>
            <p:nvPr/>
          </p:nvSpPr>
          <p:spPr bwMode="auto">
            <a:xfrm>
              <a:off x="1080" y="1237"/>
              <a:ext cx="1051" cy="6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114" name="Rectangle 25"/>
            <p:cNvSpPr>
              <a:spLocks noChangeArrowheads="1"/>
            </p:cNvSpPr>
            <p:nvPr/>
          </p:nvSpPr>
          <p:spPr bwMode="auto">
            <a:xfrm>
              <a:off x="1080" y="1865"/>
              <a:ext cx="1053" cy="51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4115" name="Rectangle 26"/>
            <p:cNvSpPr>
              <a:spLocks noChangeArrowheads="1"/>
            </p:cNvSpPr>
            <p:nvPr/>
          </p:nvSpPr>
          <p:spPr bwMode="auto">
            <a:xfrm>
              <a:off x="1080" y="2377"/>
              <a:ext cx="1051" cy="49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1509544" y="2196276"/>
            <a:ext cx="1671637" cy="2597150"/>
            <a:chOff x="1127" y="1524"/>
            <a:chExt cx="1053" cy="1636"/>
          </a:xfrm>
        </p:grpSpPr>
        <p:sp>
          <p:nvSpPr>
            <p:cNvPr id="4110" name="Rectangle 32"/>
            <p:cNvSpPr>
              <a:spLocks noChangeArrowheads="1"/>
            </p:cNvSpPr>
            <p:nvPr/>
          </p:nvSpPr>
          <p:spPr bwMode="auto">
            <a:xfrm>
              <a:off x="1127" y="1524"/>
              <a:ext cx="1051" cy="632"/>
            </a:xfrm>
            <a:prstGeom prst="rect">
              <a:avLst/>
            </a:prstGeom>
            <a:solidFill>
              <a:srgbClr val="FFFFA7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111" name="Rectangle 33"/>
            <p:cNvSpPr>
              <a:spLocks noChangeArrowheads="1"/>
            </p:cNvSpPr>
            <p:nvPr/>
          </p:nvSpPr>
          <p:spPr bwMode="auto">
            <a:xfrm>
              <a:off x="1127" y="2152"/>
              <a:ext cx="1053" cy="512"/>
            </a:xfrm>
            <a:prstGeom prst="rect">
              <a:avLst/>
            </a:prstGeom>
            <a:solidFill>
              <a:srgbClr val="FFC5C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4112" name="Rectangle 34"/>
            <p:cNvSpPr>
              <a:spLocks noChangeArrowheads="1"/>
            </p:cNvSpPr>
            <p:nvPr/>
          </p:nvSpPr>
          <p:spPr bwMode="auto">
            <a:xfrm>
              <a:off x="1127" y="2664"/>
              <a:ext cx="1051" cy="496"/>
            </a:xfrm>
            <a:prstGeom prst="rect">
              <a:avLst/>
            </a:prstGeom>
            <a:solidFill>
              <a:srgbClr val="D9D9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sp>
        <p:nvSpPr>
          <p:cNvPr id="4106" name="Text Box 39"/>
          <p:cNvSpPr txBox="1">
            <a:spLocks noChangeArrowheads="1"/>
          </p:cNvSpPr>
          <p:nvPr/>
        </p:nvSpPr>
        <p:spPr bwMode="auto">
          <a:xfrm>
            <a:off x="1998494" y="1607313"/>
            <a:ext cx="1757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INPUT</a:t>
            </a:r>
          </a:p>
        </p:txBody>
      </p:sp>
      <p:sp>
        <p:nvSpPr>
          <p:cNvPr id="4107" name="Text Box 40"/>
          <p:cNvSpPr txBox="1">
            <a:spLocks noChangeArrowheads="1"/>
          </p:cNvSpPr>
          <p:nvPr/>
        </p:nvSpPr>
        <p:spPr bwMode="auto">
          <a:xfrm>
            <a:off x="6497469" y="1648588"/>
            <a:ext cx="177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OUTPUT</a:t>
            </a:r>
          </a:p>
        </p:txBody>
      </p:sp>
      <p:sp>
        <p:nvSpPr>
          <p:cNvPr id="70698" name="Text Box 42"/>
          <p:cNvSpPr txBox="1">
            <a:spLocks noChangeArrowheads="1"/>
          </p:cNvSpPr>
          <p:nvPr/>
        </p:nvSpPr>
        <p:spPr bwMode="auto">
          <a:xfrm>
            <a:off x="3435181" y="2040701"/>
            <a:ext cx="19446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gli input si consumano</a:t>
            </a:r>
          </a:p>
        </p:txBody>
      </p:sp>
      <p:sp>
        <p:nvSpPr>
          <p:cNvPr id="70699" name="Text Box 43"/>
          <p:cNvSpPr txBox="1">
            <a:spLocks noChangeArrowheads="1"/>
          </p:cNvSpPr>
          <p:nvPr/>
        </p:nvSpPr>
        <p:spPr bwMode="auto">
          <a:xfrm>
            <a:off x="3412956" y="2047051"/>
            <a:ext cx="1944688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compaiono gli output</a:t>
            </a:r>
          </a:p>
        </p:txBody>
      </p:sp>
    </p:spTree>
    <p:extLst>
      <p:ext uri="{BB962C8B-B14F-4D97-AF65-F5344CB8AC3E}">
        <p14:creationId xmlns:p14="http://schemas.microsoft.com/office/powerpoint/2010/main" val="258444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0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0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  <p:bldP spid="70686" grpId="0" animBg="1" autoUpdateAnimBg="0"/>
      <p:bldP spid="70698" grpId="0" autoUpdateAnimBg="0"/>
      <p:bldP spid="7069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38118" y="624094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9172B6-A8CA-4DE2-B4A3-D842117BFA80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it-IT" altLang="it-IT" sz="1400" smtClean="0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729" y="1131903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Rappresentazione del sovrappiù</a:t>
            </a:r>
            <a:br>
              <a:rPr lang="it-IT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it-IT" dirty="0" smtClean="0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239697" y="910403"/>
            <a:ext cx="8553465" cy="100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it-IT" sz="44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5125" name="Group 7"/>
          <p:cNvGrpSpPr>
            <a:grpSpLocks/>
          </p:cNvGrpSpPr>
          <p:nvPr/>
        </p:nvGrpSpPr>
        <p:grpSpPr bwMode="auto">
          <a:xfrm>
            <a:off x="1219200" y="5162550"/>
            <a:ext cx="6719888" cy="446088"/>
            <a:chOff x="741" y="2913"/>
            <a:chExt cx="4233" cy="281"/>
          </a:xfrm>
        </p:grpSpPr>
        <p:sp>
          <p:nvSpPr>
            <p:cNvPr id="5149" name="Rectangle 8"/>
            <p:cNvSpPr>
              <a:spLocks noChangeArrowheads="1"/>
            </p:cNvSpPr>
            <p:nvPr/>
          </p:nvSpPr>
          <p:spPr bwMode="auto">
            <a:xfrm>
              <a:off x="741" y="2973"/>
              <a:ext cx="196" cy="16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5150" name="Text Box 9"/>
            <p:cNvSpPr txBox="1">
              <a:spLocks noChangeArrowheads="1"/>
            </p:cNvSpPr>
            <p:nvPr/>
          </p:nvSpPr>
          <p:spPr bwMode="auto">
            <a:xfrm>
              <a:off x="1029" y="2921"/>
              <a:ext cx="83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Grano</a:t>
              </a:r>
            </a:p>
          </p:txBody>
        </p:sp>
        <p:sp>
          <p:nvSpPr>
            <p:cNvPr id="5151" name="Rectangle 10"/>
            <p:cNvSpPr>
              <a:spLocks noChangeArrowheads="1"/>
            </p:cNvSpPr>
            <p:nvPr/>
          </p:nvSpPr>
          <p:spPr bwMode="auto">
            <a:xfrm>
              <a:off x="2133" y="2973"/>
              <a:ext cx="196" cy="161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5152" name="Text Box 11"/>
            <p:cNvSpPr txBox="1">
              <a:spLocks noChangeArrowheads="1"/>
            </p:cNvSpPr>
            <p:nvPr/>
          </p:nvSpPr>
          <p:spPr bwMode="auto">
            <a:xfrm>
              <a:off x="2314" y="2913"/>
              <a:ext cx="73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Ferro</a:t>
              </a:r>
            </a:p>
          </p:txBody>
        </p:sp>
        <p:sp>
          <p:nvSpPr>
            <p:cNvPr id="5153" name="Rectangle 12"/>
            <p:cNvSpPr>
              <a:spLocks noChangeArrowheads="1"/>
            </p:cNvSpPr>
            <p:nvPr/>
          </p:nvSpPr>
          <p:spPr bwMode="auto">
            <a:xfrm>
              <a:off x="3598" y="2973"/>
              <a:ext cx="196" cy="161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5154" name="Text Box 13"/>
            <p:cNvSpPr txBox="1">
              <a:spLocks noChangeArrowheads="1"/>
            </p:cNvSpPr>
            <p:nvPr/>
          </p:nvSpPr>
          <p:spPr bwMode="auto">
            <a:xfrm>
              <a:off x="3774" y="2921"/>
              <a:ext cx="12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Carbone</a:t>
              </a:r>
            </a:p>
          </p:txBody>
        </p:sp>
      </p:grpSp>
      <p:sp>
        <p:nvSpPr>
          <p:cNvPr id="5126" name="Rectangle 17"/>
          <p:cNvSpPr>
            <a:spLocks noChangeArrowheads="1"/>
          </p:cNvSpPr>
          <p:nvPr/>
        </p:nvSpPr>
        <p:spPr bwMode="auto">
          <a:xfrm>
            <a:off x="5961063" y="2436813"/>
            <a:ext cx="2466975" cy="1003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/>
              <a:t>G</a:t>
            </a:r>
          </a:p>
        </p:txBody>
      </p:sp>
      <p:sp>
        <p:nvSpPr>
          <p:cNvPr id="5127" name="Rectangle 18"/>
          <p:cNvSpPr>
            <a:spLocks noChangeArrowheads="1"/>
          </p:cNvSpPr>
          <p:nvPr/>
        </p:nvSpPr>
        <p:spPr bwMode="auto">
          <a:xfrm>
            <a:off x="5961063" y="3433763"/>
            <a:ext cx="2471737" cy="812800"/>
          </a:xfrm>
          <a:prstGeom prst="rect">
            <a:avLst/>
          </a:prstGeom>
          <a:solidFill>
            <a:srgbClr val="CC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5128" name="Rectangle 19"/>
          <p:cNvSpPr>
            <a:spLocks noChangeArrowheads="1"/>
          </p:cNvSpPr>
          <p:nvPr/>
        </p:nvSpPr>
        <p:spPr bwMode="auto">
          <a:xfrm>
            <a:off x="5961063" y="4246563"/>
            <a:ext cx="2466975" cy="787400"/>
          </a:xfrm>
          <a:prstGeom prst="rect">
            <a:avLst/>
          </a:prstGeom>
          <a:solidFill>
            <a:srgbClr val="9999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8100000" algn="ctr" rotWithShape="0">
              <a:srgbClr val="808080"/>
            </a:outerShdw>
          </a:effec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chemeClr val="bg1"/>
                </a:solidFill>
              </a:rPr>
              <a:t>C</a:t>
            </a:r>
          </a:p>
        </p:txBody>
      </p:sp>
      <p:grpSp>
        <p:nvGrpSpPr>
          <p:cNvPr id="5129" name="Group 22"/>
          <p:cNvGrpSpPr>
            <a:grpSpLocks/>
          </p:cNvGrpSpPr>
          <p:nvPr/>
        </p:nvGrpSpPr>
        <p:grpSpPr bwMode="auto">
          <a:xfrm>
            <a:off x="1470025" y="2436813"/>
            <a:ext cx="1671638" cy="2597150"/>
            <a:chOff x="1127" y="1524"/>
            <a:chExt cx="1053" cy="1636"/>
          </a:xfrm>
        </p:grpSpPr>
        <p:sp>
          <p:nvSpPr>
            <p:cNvPr id="5146" name="Rectangle 23"/>
            <p:cNvSpPr>
              <a:spLocks noChangeArrowheads="1"/>
            </p:cNvSpPr>
            <p:nvPr/>
          </p:nvSpPr>
          <p:spPr bwMode="auto">
            <a:xfrm>
              <a:off x="1127" y="1524"/>
              <a:ext cx="1051" cy="632"/>
            </a:xfrm>
            <a:prstGeom prst="rect">
              <a:avLst/>
            </a:prstGeom>
            <a:solidFill>
              <a:srgbClr val="FFFFA7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5147" name="Rectangle 24"/>
            <p:cNvSpPr>
              <a:spLocks noChangeArrowheads="1"/>
            </p:cNvSpPr>
            <p:nvPr/>
          </p:nvSpPr>
          <p:spPr bwMode="auto">
            <a:xfrm>
              <a:off x="1127" y="2152"/>
              <a:ext cx="1053" cy="512"/>
            </a:xfrm>
            <a:prstGeom prst="rect">
              <a:avLst/>
            </a:prstGeom>
            <a:solidFill>
              <a:srgbClr val="FFC5C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5148" name="Rectangle 25"/>
            <p:cNvSpPr>
              <a:spLocks noChangeArrowheads="1"/>
            </p:cNvSpPr>
            <p:nvPr/>
          </p:nvSpPr>
          <p:spPr bwMode="auto">
            <a:xfrm>
              <a:off x="1127" y="2664"/>
              <a:ext cx="1051" cy="496"/>
            </a:xfrm>
            <a:prstGeom prst="rect">
              <a:avLst/>
            </a:prstGeom>
            <a:solidFill>
              <a:srgbClr val="D9D9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961063" y="2436813"/>
            <a:ext cx="1671637" cy="2597150"/>
            <a:chOff x="1127" y="1524"/>
            <a:chExt cx="1053" cy="1636"/>
          </a:xfrm>
        </p:grpSpPr>
        <p:sp>
          <p:nvSpPr>
            <p:cNvPr id="5143" name="Rectangle 27"/>
            <p:cNvSpPr>
              <a:spLocks noChangeArrowheads="1"/>
            </p:cNvSpPr>
            <p:nvPr/>
          </p:nvSpPr>
          <p:spPr bwMode="auto">
            <a:xfrm>
              <a:off x="1127" y="1524"/>
              <a:ext cx="1051" cy="632"/>
            </a:xfrm>
            <a:prstGeom prst="rect">
              <a:avLst/>
            </a:prstGeom>
            <a:solidFill>
              <a:srgbClr val="FFFFA7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5144" name="Rectangle 28"/>
            <p:cNvSpPr>
              <a:spLocks noChangeArrowheads="1"/>
            </p:cNvSpPr>
            <p:nvPr/>
          </p:nvSpPr>
          <p:spPr bwMode="auto">
            <a:xfrm>
              <a:off x="1127" y="2152"/>
              <a:ext cx="1053" cy="512"/>
            </a:xfrm>
            <a:prstGeom prst="rect">
              <a:avLst/>
            </a:prstGeom>
            <a:solidFill>
              <a:srgbClr val="FFC5C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5145" name="Rectangle 29"/>
            <p:cNvSpPr>
              <a:spLocks noChangeArrowheads="1"/>
            </p:cNvSpPr>
            <p:nvPr/>
          </p:nvSpPr>
          <p:spPr bwMode="auto">
            <a:xfrm>
              <a:off x="1127" y="2664"/>
              <a:ext cx="1051" cy="496"/>
            </a:xfrm>
            <a:prstGeom prst="rect">
              <a:avLst/>
            </a:prstGeom>
            <a:solidFill>
              <a:srgbClr val="D9D9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470025" y="2436813"/>
            <a:ext cx="1671638" cy="2597150"/>
            <a:chOff x="1080" y="1237"/>
            <a:chExt cx="1053" cy="1636"/>
          </a:xfrm>
        </p:grpSpPr>
        <p:sp>
          <p:nvSpPr>
            <p:cNvPr id="5140" name="Rectangle 31"/>
            <p:cNvSpPr>
              <a:spLocks noChangeArrowheads="1"/>
            </p:cNvSpPr>
            <p:nvPr/>
          </p:nvSpPr>
          <p:spPr bwMode="auto">
            <a:xfrm>
              <a:off x="1080" y="1237"/>
              <a:ext cx="1051" cy="6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5141" name="Rectangle 32"/>
            <p:cNvSpPr>
              <a:spLocks noChangeArrowheads="1"/>
            </p:cNvSpPr>
            <p:nvPr/>
          </p:nvSpPr>
          <p:spPr bwMode="auto">
            <a:xfrm>
              <a:off x="1080" y="1865"/>
              <a:ext cx="1053" cy="51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5142" name="Rectangle 33"/>
            <p:cNvSpPr>
              <a:spLocks noChangeArrowheads="1"/>
            </p:cNvSpPr>
            <p:nvPr/>
          </p:nvSpPr>
          <p:spPr bwMode="auto">
            <a:xfrm>
              <a:off x="1080" y="2377"/>
              <a:ext cx="1051" cy="49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</p:grpSp>
      <p:sp>
        <p:nvSpPr>
          <p:cNvPr id="130082" name="Text Box 34"/>
          <p:cNvSpPr txBox="1">
            <a:spLocks noChangeArrowheads="1"/>
          </p:cNvSpPr>
          <p:nvPr/>
        </p:nvSpPr>
        <p:spPr bwMode="auto">
          <a:xfrm>
            <a:off x="1013618" y="5736115"/>
            <a:ext cx="7794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si sottraggono dagli output gli input</a:t>
            </a:r>
          </a:p>
        </p:txBody>
      </p:sp>
      <p:sp>
        <p:nvSpPr>
          <p:cNvPr id="130084" name="Text Box 36"/>
          <p:cNvSpPr txBox="1">
            <a:spLocks noChangeArrowheads="1"/>
          </p:cNvSpPr>
          <p:nvPr/>
        </p:nvSpPr>
        <p:spPr bwMode="auto">
          <a:xfrm>
            <a:off x="7780338" y="2541588"/>
            <a:ext cx="65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</a:rPr>
              <a:t>SG</a:t>
            </a:r>
          </a:p>
        </p:txBody>
      </p:sp>
      <p:sp>
        <p:nvSpPr>
          <p:cNvPr id="130085" name="Text Box 37"/>
          <p:cNvSpPr txBox="1">
            <a:spLocks noChangeArrowheads="1"/>
          </p:cNvSpPr>
          <p:nvPr/>
        </p:nvSpPr>
        <p:spPr bwMode="auto">
          <a:xfrm>
            <a:off x="7831138" y="3563938"/>
            <a:ext cx="65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</a:rPr>
              <a:t>SF</a:t>
            </a:r>
          </a:p>
        </p:txBody>
      </p:sp>
      <p:sp>
        <p:nvSpPr>
          <p:cNvPr id="130086" name="Text Box 38"/>
          <p:cNvSpPr txBox="1">
            <a:spLocks noChangeArrowheads="1"/>
          </p:cNvSpPr>
          <p:nvPr/>
        </p:nvSpPr>
        <p:spPr bwMode="auto">
          <a:xfrm>
            <a:off x="7758113" y="4449763"/>
            <a:ext cx="65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chemeClr val="bg1"/>
                </a:solidFill>
              </a:rPr>
              <a:t>SC</a:t>
            </a:r>
          </a:p>
        </p:txBody>
      </p:sp>
      <p:sp>
        <p:nvSpPr>
          <p:cNvPr id="130087" name="Text Box 39"/>
          <p:cNvSpPr txBox="1">
            <a:spLocks noChangeArrowheads="1"/>
          </p:cNvSpPr>
          <p:nvPr/>
        </p:nvSpPr>
        <p:spPr bwMode="auto">
          <a:xfrm>
            <a:off x="1013618" y="5736115"/>
            <a:ext cx="779462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si ricostruisce il capitale</a:t>
            </a:r>
          </a:p>
        </p:txBody>
      </p:sp>
      <p:sp>
        <p:nvSpPr>
          <p:cNvPr id="130083" name="Text Box 35"/>
          <p:cNvSpPr txBox="1">
            <a:spLocks noChangeArrowheads="1"/>
          </p:cNvSpPr>
          <p:nvPr/>
        </p:nvSpPr>
        <p:spPr bwMode="auto">
          <a:xfrm>
            <a:off x="1013618" y="5736115"/>
            <a:ext cx="7764463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 dirty="0"/>
              <a:t>Ciò che resta è il sovrappiù fisico</a:t>
            </a:r>
          </a:p>
        </p:txBody>
      </p:sp>
      <p:sp>
        <p:nvSpPr>
          <p:cNvPr id="5138" name="Text Box 40"/>
          <p:cNvSpPr txBox="1">
            <a:spLocks noChangeArrowheads="1"/>
          </p:cNvSpPr>
          <p:nvPr/>
        </p:nvSpPr>
        <p:spPr bwMode="auto">
          <a:xfrm>
            <a:off x="1609725" y="1958975"/>
            <a:ext cx="142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Input</a:t>
            </a:r>
          </a:p>
        </p:txBody>
      </p:sp>
      <p:sp>
        <p:nvSpPr>
          <p:cNvPr id="5139" name="Text Box 41"/>
          <p:cNvSpPr txBox="1">
            <a:spLocks noChangeArrowheads="1"/>
          </p:cNvSpPr>
          <p:nvPr/>
        </p:nvSpPr>
        <p:spPr bwMode="auto">
          <a:xfrm>
            <a:off x="6705600" y="1958975"/>
            <a:ext cx="1277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0"/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79398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0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0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0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0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0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82" grpId="0" autoUpdateAnimBg="0"/>
      <p:bldP spid="130084" grpId="0" autoUpdateAnimBg="0"/>
      <p:bldP spid="130085" grpId="0" autoUpdateAnimBg="0"/>
      <p:bldP spid="130086" grpId="0" autoUpdateAnimBg="0"/>
      <p:bldP spid="130087" grpId="0" animBg="1" autoUpdateAnimBg="0"/>
      <p:bldP spid="130083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802A5B-E3C9-43E7-AC05-3855381055AD}" type="slidenum">
              <a:rPr lang="it-IT" altLang="it-IT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 smtClean="0"/>
          </a:p>
        </p:txBody>
      </p:sp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457200" y="910403"/>
            <a:ext cx="8322816" cy="77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it-IT" sz="44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Rappresentazione grafica finale</a:t>
            </a: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852488" y="5222876"/>
            <a:ext cx="784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0" dirty="0"/>
              <a:t>La produzione permette di ottenere una quantità maggiore degli stessi beni utilizzati come input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190625" y="1755775"/>
            <a:ext cx="7213600" cy="3562350"/>
            <a:chOff x="750" y="1106"/>
            <a:chExt cx="4544" cy="2244"/>
          </a:xfrm>
        </p:grpSpPr>
        <p:sp>
          <p:nvSpPr>
            <p:cNvPr id="6151" name="AutoShape 5"/>
            <p:cNvSpPr>
              <a:spLocks noChangeArrowheads="1"/>
            </p:cNvSpPr>
            <p:nvPr/>
          </p:nvSpPr>
          <p:spPr bwMode="auto">
            <a:xfrm>
              <a:off x="2261" y="1812"/>
              <a:ext cx="1321" cy="538"/>
            </a:xfrm>
            <a:prstGeom prst="rightArrow">
              <a:avLst>
                <a:gd name="adj1" fmla="val 50000"/>
                <a:gd name="adj2" fmla="val 61385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Times" pitchFamily="18" charset="0"/>
                </a:rPr>
                <a:t>Produzione</a:t>
              </a:r>
            </a:p>
          </p:txBody>
        </p:sp>
        <p:sp>
          <p:nvSpPr>
            <p:cNvPr id="6152" name="Rectangle 7"/>
            <p:cNvSpPr>
              <a:spLocks noChangeArrowheads="1"/>
            </p:cNvSpPr>
            <p:nvPr/>
          </p:nvSpPr>
          <p:spPr bwMode="auto">
            <a:xfrm>
              <a:off x="750" y="3129"/>
              <a:ext cx="196" cy="16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6153" name="Text Box 8"/>
            <p:cNvSpPr txBox="1">
              <a:spLocks noChangeArrowheads="1"/>
            </p:cNvSpPr>
            <p:nvPr/>
          </p:nvSpPr>
          <p:spPr bwMode="auto">
            <a:xfrm>
              <a:off x="1038" y="3077"/>
              <a:ext cx="83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Grano</a:t>
              </a:r>
            </a:p>
          </p:txBody>
        </p:sp>
        <p:sp>
          <p:nvSpPr>
            <p:cNvPr id="6154" name="Rectangle 9"/>
            <p:cNvSpPr>
              <a:spLocks noChangeArrowheads="1"/>
            </p:cNvSpPr>
            <p:nvPr/>
          </p:nvSpPr>
          <p:spPr bwMode="auto">
            <a:xfrm>
              <a:off x="2142" y="3129"/>
              <a:ext cx="196" cy="161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6155" name="Text Box 10"/>
            <p:cNvSpPr txBox="1">
              <a:spLocks noChangeArrowheads="1"/>
            </p:cNvSpPr>
            <p:nvPr/>
          </p:nvSpPr>
          <p:spPr bwMode="auto">
            <a:xfrm>
              <a:off x="2323" y="3069"/>
              <a:ext cx="73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Ferro</a:t>
              </a:r>
            </a:p>
          </p:txBody>
        </p:sp>
        <p:sp>
          <p:nvSpPr>
            <p:cNvPr id="6156" name="Rectangle 11"/>
            <p:cNvSpPr>
              <a:spLocks noChangeArrowheads="1"/>
            </p:cNvSpPr>
            <p:nvPr/>
          </p:nvSpPr>
          <p:spPr bwMode="auto">
            <a:xfrm>
              <a:off x="3607" y="3129"/>
              <a:ext cx="196" cy="161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1400"/>
            </a:p>
          </p:txBody>
        </p:sp>
        <p:sp>
          <p:nvSpPr>
            <p:cNvPr id="6157" name="Text Box 12"/>
            <p:cNvSpPr txBox="1">
              <a:spLocks noChangeArrowheads="1"/>
            </p:cNvSpPr>
            <p:nvPr/>
          </p:nvSpPr>
          <p:spPr bwMode="auto">
            <a:xfrm>
              <a:off x="3783" y="3077"/>
              <a:ext cx="120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Carbone</a:t>
              </a:r>
            </a:p>
          </p:txBody>
        </p:sp>
        <p:sp>
          <p:nvSpPr>
            <p:cNvPr id="6158" name="Rectangle 16"/>
            <p:cNvSpPr>
              <a:spLocks noChangeArrowheads="1"/>
            </p:cNvSpPr>
            <p:nvPr/>
          </p:nvSpPr>
          <p:spPr bwMode="auto">
            <a:xfrm>
              <a:off x="3737" y="1352"/>
              <a:ext cx="1554" cy="6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/>
                <a:t>G</a:t>
              </a:r>
            </a:p>
          </p:txBody>
        </p:sp>
        <p:sp>
          <p:nvSpPr>
            <p:cNvPr id="6159" name="Rectangle 17"/>
            <p:cNvSpPr>
              <a:spLocks noChangeArrowheads="1"/>
            </p:cNvSpPr>
            <p:nvPr/>
          </p:nvSpPr>
          <p:spPr bwMode="auto">
            <a:xfrm>
              <a:off x="3737" y="1980"/>
              <a:ext cx="1557" cy="51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6160" name="Rectangle 18"/>
            <p:cNvSpPr>
              <a:spLocks noChangeArrowheads="1"/>
            </p:cNvSpPr>
            <p:nvPr/>
          </p:nvSpPr>
          <p:spPr bwMode="auto">
            <a:xfrm>
              <a:off x="3737" y="2492"/>
              <a:ext cx="1554" cy="49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6161" name="Rectangle 21"/>
            <p:cNvSpPr>
              <a:spLocks noChangeArrowheads="1"/>
            </p:cNvSpPr>
            <p:nvPr/>
          </p:nvSpPr>
          <p:spPr bwMode="auto">
            <a:xfrm>
              <a:off x="935" y="1352"/>
              <a:ext cx="1051" cy="63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6162" name="Rectangle 22"/>
            <p:cNvSpPr>
              <a:spLocks noChangeArrowheads="1"/>
            </p:cNvSpPr>
            <p:nvPr/>
          </p:nvSpPr>
          <p:spPr bwMode="auto">
            <a:xfrm>
              <a:off x="935" y="1980"/>
              <a:ext cx="1053" cy="512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F</a:t>
              </a:r>
            </a:p>
          </p:txBody>
        </p:sp>
        <p:sp>
          <p:nvSpPr>
            <p:cNvPr id="6163" name="Rectangle 23"/>
            <p:cNvSpPr>
              <a:spLocks noChangeArrowheads="1"/>
            </p:cNvSpPr>
            <p:nvPr/>
          </p:nvSpPr>
          <p:spPr bwMode="auto">
            <a:xfrm>
              <a:off x="935" y="2492"/>
              <a:ext cx="1051" cy="49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80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6164" name="Text Box 24"/>
            <p:cNvSpPr txBox="1">
              <a:spLocks noChangeArrowheads="1"/>
            </p:cNvSpPr>
            <p:nvPr/>
          </p:nvSpPr>
          <p:spPr bwMode="auto">
            <a:xfrm>
              <a:off x="1097" y="1116"/>
              <a:ext cx="7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INPUT</a:t>
              </a:r>
            </a:p>
          </p:txBody>
        </p:sp>
        <p:sp>
          <p:nvSpPr>
            <p:cNvPr id="6165" name="Text Box 25"/>
            <p:cNvSpPr txBox="1">
              <a:spLocks noChangeArrowheads="1"/>
            </p:cNvSpPr>
            <p:nvPr/>
          </p:nvSpPr>
          <p:spPr bwMode="auto">
            <a:xfrm>
              <a:off x="4077" y="1106"/>
              <a:ext cx="11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869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402861-4A26-4E2E-841C-C14341C80A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AFE8A0-7B6F-4C0C-895E-BA32D5C25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8B3DE4-B21E-41AB-A5EB-B524D2722F57}">
  <ds:schemaRefs>
    <ds:schemaRef ds:uri="http://schemas.microsoft.com/office/2006/documentManagement/types"/>
    <ds:schemaRef ds:uri="01510a4c-67e1-410d-b310-984d6c9b1061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2623</Words>
  <Application>Microsoft Office PowerPoint</Application>
  <PresentationFormat>Presentazione su schermo (4:3)</PresentationFormat>
  <Paragraphs>534</Paragraphs>
  <Slides>39</Slides>
  <Notes>27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50" baseType="lpstr">
      <vt:lpstr>Arial</vt:lpstr>
      <vt:lpstr>Arial Italic</vt:lpstr>
      <vt:lpstr>Calibri</vt:lpstr>
      <vt:lpstr>Garamond</vt:lpstr>
      <vt:lpstr>Impact</vt:lpstr>
      <vt:lpstr>Lucida Sans Unicode</vt:lpstr>
      <vt:lpstr>MS Mincho</vt:lpstr>
      <vt:lpstr>Symbol</vt:lpstr>
      <vt:lpstr>Times</vt:lpstr>
      <vt:lpstr>Times New Roman</vt:lpstr>
      <vt:lpstr>Slide_DirezioneAmministrativa_UNIMC</vt:lpstr>
      <vt:lpstr>Presentazione standard di PowerPoint</vt:lpstr>
      <vt:lpstr>Il sovrappiù e l’economia</vt:lpstr>
      <vt:lpstr>Il sovrappiù agricolo</vt:lpstr>
      <vt:lpstr>Dove ha origine il sovrappiù agricolo</vt:lpstr>
      <vt:lpstr>La mezzaluna fertile</vt:lpstr>
      <vt:lpstr>Il Concetto di Sovrappiù</vt:lpstr>
      <vt:lpstr>Rappresentazione della Visione “Circolare”</vt:lpstr>
      <vt:lpstr>Rappresentazione del sovrappiù </vt:lpstr>
      <vt:lpstr>Presentazione standard di PowerPoint</vt:lpstr>
      <vt:lpstr>Un esempio numerico</vt:lpstr>
      <vt:lpstr>Problemi da Risolvere</vt:lpstr>
      <vt:lpstr>Il Caso Più Semplice. Produzione di Grano a Mezzo di Grano</vt:lpstr>
      <vt:lpstr>Casi Complessi: il Problema del Valore</vt:lpstr>
      <vt:lpstr>Presentazione standard di PowerPoint</vt:lpstr>
      <vt:lpstr>La Fisiocrazia</vt:lpstr>
      <vt:lpstr>Il Centro della Teoria dei Fisiocratici</vt:lpstr>
      <vt:lpstr>Agricoltura e Sovrappiù</vt:lpstr>
      <vt:lpstr>Il Sovrappiù Agricolo</vt:lpstr>
      <vt:lpstr>I Coefficienti Tecnici</vt:lpstr>
      <vt:lpstr>Sovrappiù in Tutti i Settori</vt:lpstr>
      <vt:lpstr>La Politica Economica</vt:lpstr>
      <vt:lpstr>Le condizioni di riproduzione del sistema economico</vt:lpstr>
      <vt:lpstr>I rapporti di scambio (i prezzi)</vt:lpstr>
      <vt:lpstr>Il Tableau Économique</vt:lpstr>
      <vt:lpstr>Gli Scambi: I fase</vt:lpstr>
      <vt:lpstr>Gli Scambi: II fase</vt:lpstr>
      <vt:lpstr>Gli Scambi: III fase</vt:lpstr>
      <vt:lpstr>Consumo, pagamenti rendita e produzione</vt:lpstr>
      <vt:lpstr>La Circolazione Secondo i Fisiocratici</vt:lpstr>
      <vt:lpstr>Sintesi del tableau</vt:lpstr>
      <vt:lpstr>I Limiti dell’Analisi dei Fisiocratici</vt:lpstr>
      <vt:lpstr>I Prezzi Relativi</vt:lpstr>
      <vt:lpstr>Il Modello</vt:lpstr>
      <vt:lpstr>I Prezzi</vt:lpstr>
      <vt:lpstr>Un esempio</vt:lpstr>
      <vt:lpstr>Soluzione</vt:lpstr>
      <vt:lpstr>La rendita</vt:lpstr>
      <vt:lpstr>I limiti della teoria dei prezzi</vt:lpstr>
      <vt:lpstr>Mappa concettuale finale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chiara</dc:creator>
  <cp:lastModifiedBy>stefano.perri@unimc.it</cp:lastModifiedBy>
  <cp:revision>35</cp:revision>
  <cp:lastPrinted>2017-10-09T09:24:18Z</cp:lastPrinted>
  <dcterms:created xsi:type="dcterms:W3CDTF">2013-03-13T12:10:39Z</dcterms:created>
  <dcterms:modified xsi:type="dcterms:W3CDTF">2023-02-23T13:32:59Z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