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4"/>
  </p:sldMasterIdLst>
  <p:notesMasterIdLst>
    <p:notesMasterId r:id="rId44"/>
  </p:notesMasterIdLst>
  <p:handoutMasterIdLst>
    <p:handoutMasterId r:id="rId45"/>
  </p:handoutMasterIdLst>
  <p:sldIdLst>
    <p:sldId id="258" r:id="rId5"/>
    <p:sldId id="297" r:id="rId6"/>
    <p:sldId id="298" r:id="rId7"/>
    <p:sldId id="299" r:id="rId8"/>
    <p:sldId id="300" r:id="rId9"/>
    <p:sldId id="259" r:id="rId10"/>
    <p:sldId id="260" r:id="rId11"/>
    <p:sldId id="261" r:id="rId12"/>
    <p:sldId id="262" r:id="rId13"/>
    <p:sldId id="294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  <p:sldId id="271" r:id="rId23"/>
    <p:sldId id="272" r:id="rId24"/>
    <p:sldId id="273" r:id="rId25"/>
    <p:sldId id="295" r:id="rId26"/>
    <p:sldId id="296" r:id="rId27"/>
    <p:sldId id="274" r:id="rId28"/>
    <p:sldId id="275" r:id="rId29"/>
    <p:sldId id="276" r:id="rId30"/>
    <p:sldId id="277" r:id="rId31"/>
    <p:sldId id="278" r:id="rId32"/>
    <p:sldId id="279" r:id="rId33"/>
    <p:sldId id="289" r:id="rId34"/>
    <p:sldId id="280" r:id="rId35"/>
    <p:sldId id="281" r:id="rId36"/>
    <p:sldId id="282" r:id="rId37"/>
    <p:sldId id="283" r:id="rId38"/>
    <p:sldId id="284" r:id="rId39"/>
    <p:sldId id="285" r:id="rId40"/>
    <p:sldId id="286" r:id="rId41"/>
    <p:sldId id="287" r:id="rId42"/>
    <p:sldId id="288" r:id="rId43"/>
  </p:sldIdLst>
  <p:sldSz cx="9144000" cy="6858000" type="screen4x3"/>
  <p:notesSz cx="9866313" cy="6735763"/>
  <p:defaultTextStyle>
    <a:defPPr>
      <a:defRPr lang="it-IT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47823"/>
    <a:srgbClr val="4F02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9" d="100"/>
          <a:sy n="79" d="100"/>
        </p:scale>
        <p:origin x="1123" y="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slide" Target="slides/slide38.xml"/><Relationship Id="rId47" Type="http://schemas.openxmlformats.org/officeDocument/2006/relationships/viewProps" Target="viewProps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9" Type="http://schemas.openxmlformats.org/officeDocument/2006/relationships/slide" Target="slides/slide25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4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slide" Target="slides/slide39.xml"/><Relationship Id="rId48" Type="http://schemas.openxmlformats.org/officeDocument/2006/relationships/theme" Target="theme/theme1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presProps" Target="presProps.xml"/><Relationship Id="rId20" Type="http://schemas.openxmlformats.org/officeDocument/2006/relationships/slide" Target="slides/slide16.xml"/><Relationship Id="rId41" Type="http://schemas.openxmlformats.org/officeDocument/2006/relationships/slide" Target="slides/slide37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5402" cy="336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588628" y="0"/>
            <a:ext cx="4275402" cy="336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DAF882-3615-CC40-AABB-F107669C1F0B}" type="datetimeFigureOut">
              <a:rPr lang="it-IT" smtClean="0"/>
              <a:pPr/>
              <a:t>23/02/2023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397806"/>
            <a:ext cx="4275402" cy="336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588628" y="6397806"/>
            <a:ext cx="4275402" cy="336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073650-BE25-7242-AC9E-C76181C8761E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0507584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5402" cy="336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588628" y="0"/>
            <a:ext cx="4275402" cy="336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D88A5F-DB3E-214A-9E95-2A8E24980C5C}" type="datetimeFigureOut">
              <a:rPr lang="it-IT" smtClean="0"/>
              <a:pPr/>
              <a:t>23/02/2023</a:t>
            </a:fld>
            <a:endParaRPr lang="it-IT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249613" y="504825"/>
            <a:ext cx="3367087" cy="25257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86632" y="3199488"/>
            <a:ext cx="7893050" cy="303109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Click to edit Master text styles</a:t>
            </a:r>
          </a:p>
          <a:p>
            <a:pPr lvl="1"/>
            <a:r>
              <a:rPr lang="it-IT" smtClean="0"/>
              <a:t>Second level</a:t>
            </a:r>
          </a:p>
          <a:p>
            <a:pPr lvl="2"/>
            <a:r>
              <a:rPr lang="it-IT" smtClean="0"/>
              <a:t>Third level</a:t>
            </a:r>
          </a:p>
          <a:p>
            <a:pPr lvl="3"/>
            <a:r>
              <a:rPr lang="it-IT" smtClean="0"/>
              <a:t>Fourth level</a:t>
            </a:r>
          </a:p>
          <a:p>
            <a:pPr lvl="4"/>
            <a:r>
              <a:rPr lang="it-IT" smtClean="0"/>
              <a:t>Fifth level</a:t>
            </a:r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397806"/>
            <a:ext cx="4275402" cy="336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588628" y="6397806"/>
            <a:ext cx="4275402" cy="336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D9AFFB-A531-2245-8930-D012CEB0EB8B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8213027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249613" y="504825"/>
            <a:ext cx="3367087" cy="25257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4819" name="Rectangle 3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249613" y="504825"/>
            <a:ext cx="3367087" cy="25257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4035" name="Rectangle 3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249613" y="504825"/>
            <a:ext cx="3367087" cy="25257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5059" name="Rectangle 3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249613" y="504825"/>
            <a:ext cx="3367087" cy="25257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6083" name="Rectangle 3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249613" y="504825"/>
            <a:ext cx="3367087" cy="25257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7107" name="Rectangle 3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249613" y="504825"/>
            <a:ext cx="3367087" cy="25257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8131" name="Rectangle 3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249613" y="504825"/>
            <a:ext cx="3367087" cy="25257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9155" name="Rectangle 3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249613" y="504825"/>
            <a:ext cx="3367087" cy="25257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0179" name="Rectangle 3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249613" y="504825"/>
            <a:ext cx="3367087" cy="25257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03" name="Rectangle 3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249613" y="504825"/>
            <a:ext cx="3367087" cy="25257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2227" name="Rectangle 3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249613" y="504825"/>
            <a:ext cx="3367087" cy="25257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3251" name="Rectangle 3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249613" y="504825"/>
            <a:ext cx="3367087" cy="25257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5843" name="Rectangle 3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249613" y="504825"/>
            <a:ext cx="3367087" cy="25257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4275" name="Rectangle 3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249613" y="504825"/>
            <a:ext cx="3367087" cy="25257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5299" name="Rectangle 3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249613" y="504825"/>
            <a:ext cx="3367087" cy="25257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6323" name="Rectangle 3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249613" y="504825"/>
            <a:ext cx="3367087" cy="25257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7347" name="Rectangle 3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249613" y="504825"/>
            <a:ext cx="3367087" cy="25257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8371" name="Rectangle 3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 smtClean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249613" y="504825"/>
            <a:ext cx="3367087" cy="25257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9395" name="Rectangle 3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 smtClean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249613" y="504825"/>
            <a:ext cx="3367087" cy="25257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0419" name="Rectangle 3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 smtClean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249613" y="504825"/>
            <a:ext cx="3367087" cy="25257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43" name="Rectangle 3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249613" y="504825"/>
            <a:ext cx="3367087" cy="25257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6867" name="Rectangle 3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249613" y="504825"/>
            <a:ext cx="3367087" cy="25257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7891" name="Rectangle 3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249613" y="504825"/>
            <a:ext cx="3367087" cy="25257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8915" name="Rectangle 3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249613" y="504825"/>
            <a:ext cx="3367087" cy="25257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9939" name="Rectangle 3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249613" y="504825"/>
            <a:ext cx="3367087" cy="25257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63" name="Rectangle 3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249613" y="504825"/>
            <a:ext cx="3367087" cy="25257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987" name="Rectangle 3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249613" y="504825"/>
            <a:ext cx="3367087" cy="25257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3011" name="Rectangle 3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dirty="0" smtClean="0"/>
              <a:t>Click </a:t>
            </a:r>
            <a:r>
              <a:rPr lang="it-IT" dirty="0" err="1" smtClean="0"/>
              <a:t>to</a:t>
            </a:r>
            <a:r>
              <a:rPr lang="it-IT" dirty="0" smtClean="0"/>
              <a:t> </a:t>
            </a:r>
            <a:r>
              <a:rPr lang="it-IT" dirty="0" err="1" smtClean="0"/>
              <a:t>edit</a:t>
            </a:r>
            <a:r>
              <a:rPr lang="it-IT" dirty="0" smtClean="0"/>
              <a:t> Master </a:t>
            </a:r>
            <a:r>
              <a:rPr lang="it-IT" dirty="0" err="1" smtClean="0"/>
              <a:t>title</a:t>
            </a:r>
            <a:r>
              <a:rPr lang="it-IT" dirty="0" smtClean="0"/>
              <a:t> style</a:t>
            </a:r>
            <a:endParaRPr lang="it-IT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dirty="0" smtClean="0"/>
              <a:t>Click </a:t>
            </a:r>
            <a:r>
              <a:rPr lang="it-IT" dirty="0" err="1" smtClean="0"/>
              <a:t>to</a:t>
            </a:r>
            <a:r>
              <a:rPr lang="it-IT" dirty="0" smtClean="0"/>
              <a:t> </a:t>
            </a:r>
            <a:r>
              <a:rPr lang="it-IT" dirty="0" err="1" smtClean="0"/>
              <a:t>edit</a:t>
            </a:r>
            <a:r>
              <a:rPr lang="it-IT" dirty="0" smtClean="0"/>
              <a:t> Master </a:t>
            </a:r>
            <a:r>
              <a:rPr lang="it-IT" dirty="0" err="1" smtClean="0"/>
              <a:t>subtitle</a:t>
            </a:r>
            <a:r>
              <a:rPr lang="it-IT" dirty="0" smtClean="0"/>
              <a:t> style</a:t>
            </a:r>
            <a:endParaRPr lang="it-IT" dirty="0"/>
          </a:p>
        </p:txBody>
      </p:sp>
      <p:cxnSp>
        <p:nvCxnSpPr>
          <p:cNvPr id="4" name="Straight Connector 3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1F1603-7EC9-9A44-BA15-ABCB29D37C75}" type="datetime1">
              <a:rPr lang="it-IT" smtClean="0"/>
              <a:pPr/>
              <a:t>23/02/2023</a:t>
            </a:fld>
            <a:endParaRPr lang="it-IT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rgbClr val="000000"/>
                </a:solidFill>
              </a:defRPr>
            </a:lvl1pPr>
          </a:lstStyle>
          <a:p>
            <a:r>
              <a:rPr lang="en-US" smtClean="0"/>
              <a:t>TITOLO PRESENTAZIONE</a:t>
            </a:r>
            <a:endParaRPr lang="it-IT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r>
              <a:rPr lang="it-IT" dirty="0" smtClean="0"/>
              <a:t>Click </a:t>
            </a:r>
            <a:r>
              <a:rPr lang="it-IT" dirty="0" err="1" smtClean="0"/>
              <a:t>to</a:t>
            </a:r>
            <a:r>
              <a:rPr lang="it-IT" dirty="0" smtClean="0"/>
              <a:t> </a:t>
            </a:r>
            <a:r>
              <a:rPr lang="it-IT" dirty="0" err="1" smtClean="0"/>
              <a:t>edit</a:t>
            </a:r>
            <a:r>
              <a:rPr lang="it-IT" dirty="0" smtClean="0"/>
              <a:t> Master </a:t>
            </a:r>
            <a:r>
              <a:rPr lang="it-IT" dirty="0" err="1" smtClean="0"/>
              <a:t>title</a:t>
            </a:r>
            <a:r>
              <a:rPr lang="it-IT" dirty="0" smtClean="0"/>
              <a:t> style</a:t>
            </a:r>
            <a:endParaRPr lang="it-IT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Arial"/>
                <a:cs typeface="Arial"/>
              </a:defRPr>
            </a:lvl1pPr>
            <a:lvl2pPr>
              <a:defRPr>
                <a:latin typeface="Arial"/>
                <a:cs typeface="Arial"/>
              </a:defRPr>
            </a:lvl2pPr>
            <a:lvl3pPr>
              <a:defRPr>
                <a:latin typeface="Arial"/>
                <a:cs typeface="Arial"/>
              </a:defRPr>
            </a:lvl3pPr>
            <a:lvl4pPr>
              <a:defRPr>
                <a:latin typeface="Arial"/>
                <a:cs typeface="Arial"/>
              </a:defRPr>
            </a:lvl4pPr>
            <a:lvl5pPr>
              <a:defRPr>
                <a:latin typeface="Arial"/>
                <a:cs typeface="Arial"/>
              </a:defRPr>
            </a:lvl5pPr>
          </a:lstStyle>
          <a:p>
            <a:pPr lvl="0"/>
            <a:r>
              <a:rPr lang="it-IT" dirty="0" smtClean="0"/>
              <a:t>Click </a:t>
            </a:r>
            <a:r>
              <a:rPr lang="it-IT" dirty="0" err="1" smtClean="0"/>
              <a:t>to</a:t>
            </a:r>
            <a:r>
              <a:rPr lang="it-IT" dirty="0" smtClean="0"/>
              <a:t> </a:t>
            </a:r>
            <a:r>
              <a:rPr lang="it-IT" dirty="0" err="1" smtClean="0"/>
              <a:t>edit</a:t>
            </a:r>
            <a:r>
              <a:rPr lang="it-IT" dirty="0" smtClean="0"/>
              <a:t> Master text </a:t>
            </a:r>
            <a:r>
              <a:rPr lang="it-IT" dirty="0" err="1" smtClean="0"/>
              <a:t>styles</a:t>
            </a:r>
            <a:endParaRPr lang="it-IT" dirty="0" smtClean="0"/>
          </a:p>
          <a:p>
            <a:pPr lvl="1"/>
            <a:r>
              <a:rPr lang="it-IT" dirty="0" err="1" smtClean="0"/>
              <a:t>Second</a:t>
            </a:r>
            <a:r>
              <a:rPr lang="it-IT" dirty="0" smtClean="0"/>
              <a:t> </a:t>
            </a:r>
            <a:r>
              <a:rPr lang="it-IT" dirty="0" err="1" smtClean="0"/>
              <a:t>level</a:t>
            </a:r>
            <a:endParaRPr lang="it-IT" dirty="0" smtClean="0"/>
          </a:p>
          <a:p>
            <a:pPr lvl="2"/>
            <a:r>
              <a:rPr lang="it-IT" dirty="0" err="1" smtClean="0"/>
              <a:t>Third</a:t>
            </a:r>
            <a:r>
              <a:rPr lang="it-IT" dirty="0" smtClean="0"/>
              <a:t> </a:t>
            </a:r>
            <a:r>
              <a:rPr lang="it-IT" dirty="0" err="1" smtClean="0"/>
              <a:t>level</a:t>
            </a:r>
            <a:endParaRPr lang="it-IT" dirty="0" smtClean="0"/>
          </a:p>
          <a:p>
            <a:pPr lvl="3"/>
            <a:r>
              <a:rPr lang="it-IT" dirty="0" err="1" smtClean="0"/>
              <a:t>Fourth</a:t>
            </a:r>
            <a:r>
              <a:rPr lang="it-IT" dirty="0" smtClean="0"/>
              <a:t> </a:t>
            </a:r>
            <a:r>
              <a:rPr lang="it-IT" dirty="0" err="1" smtClean="0"/>
              <a:t>level</a:t>
            </a:r>
            <a:endParaRPr lang="it-IT" dirty="0" smtClean="0"/>
          </a:p>
          <a:p>
            <a:pPr lvl="4"/>
            <a:r>
              <a:rPr lang="it-IT" dirty="0" err="1" smtClean="0"/>
              <a:t>Fifth</a:t>
            </a:r>
            <a:r>
              <a:rPr lang="it-IT" dirty="0" smtClean="0"/>
              <a:t> </a:t>
            </a:r>
            <a:r>
              <a:rPr lang="it-IT" dirty="0" err="1" smtClean="0"/>
              <a:t>level</a:t>
            </a:r>
            <a:endParaRPr lang="it-IT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98E2029E-4D77-374B-99B9-8F7400CAF970}" type="datetime1">
              <a:rPr lang="it-IT" smtClean="0"/>
              <a:pPr/>
              <a:t>23/02/2023</a:t>
            </a:fld>
            <a:endParaRPr lang="it-IT" dirty="0"/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 sz="800" b="1" i="0">
                <a:latin typeface="Arial"/>
                <a:cs typeface="Arial"/>
              </a:defRPr>
            </a:lvl1pPr>
          </a:lstStyle>
          <a:p>
            <a:r>
              <a:rPr lang="en-US" smtClean="0"/>
              <a:t>TITOLO PRESENTAZIONE</a:t>
            </a:r>
            <a:endParaRPr lang="it-IT" dirty="0"/>
          </a:p>
        </p:txBody>
      </p:sp>
      <p:sp>
        <p:nvSpPr>
          <p:cNvPr id="9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65089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 dirty="0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720802"/>
            <a:ext cx="2057400" cy="5405361"/>
          </a:xfrm>
        </p:spPr>
        <p:txBody>
          <a:bodyPr vert="eaVert"/>
          <a:lstStyle/>
          <a:p>
            <a:r>
              <a:rPr lang="it-IT" dirty="0" smtClean="0"/>
              <a:t>Click </a:t>
            </a:r>
            <a:r>
              <a:rPr lang="it-IT" dirty="0" err="1" smtClean="0"/>
              <a:t>to</a:t>
            </a:r>
            <a:r>
              <a:rPr lang="it-IT" dirty="0" smtClean="0"/>
              <a:t> </a:t>
            </a:r>
            <a:r>
              <a:rPr lang="it-IT" dirty="0" err="1" smtClean="0"/>
              <a:t>edit</a:t>
            </a:r>
            <a:r>
              <a:rPr lang="it-IT" dirty="0" smtClean="0"/>
              <a:t> Master </a:t>
            </a:r>
            <a:r>
              <a:rPr lang="it-IT" dirty="0" err="1" smtClean="0"/>
              <a:t>title</a:t>
            </a:r>
            <a:r>
              <a:rPr lang="it-IT" dirty="0" smtClean="0"/>
              <a:t> style</a:t>
            </a:r>
            <a:endParaRPr lang="it-IT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720802"/>
            <a:ext cx="6019800" cy="5405361"/>
          </a:xfrm>
        </p:spPr>
        <p:txBody>
          <a:bodyPr vert="eaVert"/>
          <a:lstStyle/>
          <a:p>
            <a:pPr lvl="0"/>
            <a:r>
              <a:rPr lang="it-IT" dirty="0" smtClean="0"/>
              <a:t>Click </a:t>
            </a:r>
            <a:r>
              <a:rPr lang="it-IT" dirty="0" err="1" smtClean="0"/>
              <a:t>to</a:t>
            </a:r>
            <a:r>
              <a:rPr lang="it-IT" dirty="0" smtClean="0"/>
              <a:t> </a:t>
            </a:r>
            <a:r>
              <a:rPr lang="it-IT" dirty="0" err="1" smtClean="0"/>
              <a:t>edit</a:t>
            </a:r>
            <a:r>
              <a:rPr lang="it-IT" dirty="0" smtClean="0"/>
              <a:t> Master text </a:t>
            </a:r>
            <a:r>
              <a:rPr lang="it-IT" dirty="0" err="1" smtClean="0"/>
              <a:t>styles</a:t>
            </a:r>
            <a:endParaRPr lang="it-IT" dirty="0" smtClean="0"/>
          </a:p>
          <a:p>
            <a:pPr lvl="1"/>
            <a:r>
              <a:rPr lang="it-IT" dirty="0" err="1" smtClean="0"/>
              <a:t>Second</a:t>
            </a:r>
            <a:r>
              <a:rPr lang="it-IT" dirty="0" smtClean="0"/>
              <a:t> </a:t>
            </a:r>
            <a:r>
              <a:rPr lang="it-IT" dirty="0" err="1" smtClean="0"/>
              <a:t>level</a:t>
            </a:r>
            <a:endParaRPr lang="it-IT" dirty="0" smtClean="0"/>
          </a:p>
          <a:p>
            <a:pPr lvl="2"/>
            <a:r>
              <a:rPr lang="it-IT" dirty="0" err="1" smtClean="0"/>
              <a:t>Third</a:t>
            </a:r>
            <a:r>
              <a:rPr lang="it-IT" dirty="0" smtClean="0"/>
              <a:t> </a:t>
            </a:r>
            <a:r>
              <a:rPr lang="it-IT" dirty="0" err="1" smtClean="0"/>
              <a:t>level</a:t>
            </a:r>
            <a:endParaRPr lang="it-IT" dirty="0" smtClean="0"/>
          </a:p>
          <a:p>
            <a:pPr lvl="3"/>
            <a:r>
              <a:rPr lang="it-IT" dirty="0" err="1" smtClean="0"/>
              <a:t>Fourth</a:t>
            </a:r>
            <a:r>
              <a:rPr lang="it-IT" dirty="0" smtClean="0"/>
              <a:t> </a:t>
            </a:r>
            <a:r>
              <a:rPr lang="it-IT" dirty="0" err="1" smtClean="0"/>
              <a:t>level</a:t>
            </a:r>
            <a:endParaRPr lang="it-IT" dirty="0" smtClean="0"/>
          </a:p>
          <a:p>
            <a:pPr lvl="4"/>
            <a:r>
              <a:rPr lang="it-IT" dirty="0" err="1" smtClean="0"/>
              <a:t>Fifth</a:t>
            </a:r>
            <a:r>
              <a:rPr lang="it-IT" dirty="0" smtClean="0"/>
              <a:t> </a:t>
            </a:r>
            <a:r>
              <a:rPr lang="it-IT" dirty="0" err="1" smtClean="0"/>
              <a:t>level</a:t>
            </a:r>
            <a:endParaRPr lang="it-IT" dirty="0"/>
          </a:p>
        </p:txBody>
      </p:sp>
      <p:sp>
        <p:nvSpPr>
          <p:cNvPr id="1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7FF47CD3-70AF-D149-AC5D-DFD802178410}" type="datetime1">
              <a:rPr lang="it-IT" smtClean="0"/>
              <a:pPr/>
              <a:t>23/02/2023</a:t>
            </a:fld>
            <a:endParaRPr lang="it-IT" dirty="0"/>
          </a:p>
        </p:txBody>
      </p:sp>
      <p:sp>
        <p:nvSpPr>
          <p:cNvPr id="1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 sz="800" b="1" i="0">
                <a:latin typeface="Arial"/>
                <a:cs typeface="Arial"/>
              </a:defRPr>
            </a:lvl1pPr>
          </a:lstStyle>
          <a:p>
            <a:r>
              <a:rPr lang="en-US" smtClean="0"/>
              <a:t>TITOLO PRESENTAZIONE</a:t>
            </a:r>
            <a:endParaRPr lang="it-IT" dirty="0"/>
          </a:p>
        </p:txBody>
      </p:sp>
      <p:sp>
        <p:nvSpPr>
          <p:cNvPr id="1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65089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 dirty="0"/>
          </a:p>
        </p:txBody>
      </p:sp>
      <p:cxnSp>
        <p:nvCxnSpPr>
          <p:cNvPr id="16" name="Straight Connector 15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Click to edit Master title style</a:t>
            </a:r>
            <a:endParaRPr lang="it-I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dirty="0" smtClean="0"/>
              <a:t>Click </a:t>
            </a:r>
            <a:r>
              <a:rPr lang="it-IT" dirty="0" err="1" smtClean="0"/>
              <a:t>to</a:t>
            </a:r>
            <a:r>
              <a:rPr lang="it-IT" dirty="0" smtClean="0"/>
              <a:t> </a:t>
            </a:r>
            <a:r>
              <a:rPr lang="it-IT" dirty="0" err="1" smtClean="0"/>
              <a:t>edit</a:t>
            </a:r>
            <a:r>
              <a:rPr lang="it-IT" dirty="0" smtClean="0"/>
              <a:t> Master text </a:t>
            </a:r>
            <a:r>
              <a:rPr lang="it-IT" dirty="0" err="1" smtClean="0"/>
              <a:t>styles</a:t>
            </a:r>
            <a:endParaRPr lang="it-IT" dirty="0" smtClean="0"/>
          </a:p>
          <a:p>
            <a:pPr lvl="1"/>
            <a:r>
              <a:rPr lang="it-IT" dirty="0" err="1" smtClean="0"/>
              <a:t>Second</a:t>
            </a:r>
            <a:r>
              <a:rPr lang="it-IT" dirty="0" smtClean="0"/>
              <a:t> </a:t>
            </a:r>
            <a:r>
              <a:rPr lang="it-IT" dirty="0" err="1" smtClean="0"/>
              <a:t>level</a:t>
            </a:r>
            <a:endParaRPr lang="it-IT" dirty="0" smtClean="0"/>
          </a:p>
          <a:p>
            <a:pPr lvl="2"/>
            <a:r>
              <a:rPr lang="it-IT" dirty="0" err="1" smtClean="0"/>
              <a:t>Third</a:t>
            </a:r>
            <a:r>
              <a:rPr lang="it-IT" dirty="0" smtClean="0"/>
              <a:t> </a:t>
            </a:r>
            <a:r>
              <a:rPr lang="it-IT" dirty="0" err="1" smtClean="0"/>
              <a:t>level</a:t>
            </a:r>
            <a:endParaRPr lang="it-IT" dirty="0" smtClean="0"/>
          </a:p>
          <a:p>
            <a:pPr lvl="3"/>
            <a:r>
              <a:rPr lang="it-IT" dirty="0" err="1" smtClean="0"/>
              <a:t>Fourth</a:t>
            </a:r>
            <a:r>
              <a:rPr lang="it-IT" dirty="0" smtClean="0"/>
              <a:t> </a:t>
            </a:r>
            <a:r>
              <a:rPr lang="it-IT" dirty="0" err="1" smtClean="0"/>
              <a:t>level</a:t>
            </a:r>
            <a:endParaRPr lang="it-IT" dirty="0" smtClean="0"/>
          </a:p>
          <a:p>
            <a:pPr lvl="4"/>
            <a:r>
              <a:rPr lang="it-IT" dirty="0" err="1" smtClean="0"/>
              <a:t>Fifth</a:t>
            </a:r>
            <a:r>
              <a:rPr lang="it-IT" dirty="0" smtClean="0"/>
              <a:t> </a:t>
            </a:r>
            <a:r>
              <a:rPr lang="it-IT" dirty="0" err="1" smtClean="0"/>
              <a:t>level</a:t>
            </a:r>
            <a:endParaRPr lang="it-IT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A4B3F369-3775-6B49-950F-429C20F585EB}" type="datetime1">
              <a:rPr lang="it-IT" smtClean="0"/>
              <a:pPr/>
              <a:t>23/02/2023</a:t>
            </a:fld>
            <a:endParaRPr lang="it-IT" dirty="0"/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 sz="8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r>
              <a:rPr lang="en-US" smtClean="0"/>
              <a:t>TITOLO PRESENTAZIONE</a:t>
            </a:r>
            <a:endParaRPr lang="it-IT" dirty="0"/>
          </a:p>
        </p:txBody>
      </p:sp>
      <p:sp>
        <p:nvSpPr>
          <p:cNvPr id="9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650890" y="6356350"/>
            <a:ext cx="2133600" cy="365125"/>
          </a:xfrm>
        </p:spPr>
        <p:txBody>
          <a:bodyPr/>
          <a:lstStyle>
            <a:lvl1pPr>
              <a:defRPr sz="800">
                <a:solidFill>
                  <a:srgbClr val="000000"/>
                </a:solidFill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 dirty="0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Arial"/>
                <a:cs typeface="Arial"/>
              </a:defRPr>
            </a:lvl1pPr>
          </a:lstStyle>
          <a:p>
            <a:r>
              <a:rPr lang="it-IT" dirty="0" smtClean="0"/>
              <a:t>Click </a:t>
            </a:r>
            <a:r>
              <a:rPr lang="it-IT" dirty="0" err="1" smtClean="0"/>
              <a:t>to</a:t>
            </a:r>
            <a:r>
              <a:rPr lang="it-IT" dirty="0" smtClean="0"/>
              <a:t> </a:t>
            </a:r>
            <a:r>
              <a:rPr lang="it-IT" dirty="0" err="1" smtClean="0"/>
              <a:t>edit</a:t>
            </a:r>
            <a:r>
              <a:rPr lang="it-IT" dirty="0" smtClean="0"/>
              <a:t> Master </a:t>
            </a:r>
            <a:r>
              <a:rPr lang="it-IT" dirty="0" err="1" smtClean="0"/>
              <a:t>title</a:t>
            </a:r>
            <a:r>
              <a:rPr lang="it-IT" dirty="0" smtClean="0"/>
              <a:t> style</a:t>
            </a:r>
            <a:endParaRPr lang="it-IT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 b="0" i="1">
                <a:solidFill>
                  <a:schemeClr val="tx1">
                    <a:tint val="75000"/>
                  </a:schemeClr>
                </a:solidFill>
                <a:latin typeface="Arial Italic"/>
                <a:cs typeface="Arial Italic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dirty="0" smtClean="0"/>
              <a:t>Click </a:t>
            </a:r>
            <a:r>
              <a:rPr lang="it-IT" dirty="0" err="1" smtClean="0"/>
              <a:t>to</a:t>
            </a:r>
            <a:r>
              <a:rPr lang="it-IT" dirty="0" smtClean="0"/>
              <a:t> </a:t>
            </a:r>
            <a:r>
              <a:rPr lang="it-IT" dirty="0" err="1" smtClean="0"/>
              <a:t>edit</a:t>
            </a:r>
            <a:r>
              <a:rPr lang="it-IT" dirty="0" smtClean="0"/>
              <a:t> Master text </a:t>
            </a:r>
            <a:r>
              <a:rPr lang="it-IT" dirty="0" err="1" smtClean="0"/>
              <a:t>styles</a:t>
            </a:r>
            <a:endParaRPr lang="it-IT" dirty="0" smtClean="0"/>
          </a:p>
        </p:txBody>
      </p:sp>
      <p:cxnSp>
        <p:nvCxnSpPr>
          <p:cNvPr id="4" name="Straight Connector 3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1F1603-7EC9-9A44-BA15-ABCB29D37C75}" type="datetime1">
              <a:rPr lang="it-IT" smtClean="0"/>
              <a:pPr/>
              <a:t>23/02/2023</a:t>
            </a:fld>
            <a:endParaRPr lang="it-IT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rgbClr val="000000"/>
                </a:solidFill>
              </a:defRPr>
            </a:lvl1pPr>
          </a:lstStyle>
          <a:p>
            <a:r>
              <a:rPr lang="en-US" smtClean="0"/>
              <a:t>TITOLO PRESENTAZIONE</a:t>
            </a:r>
            <a:endParaRPr lang="it-IT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3600" b="1">
                <a:latin typeface="Arial"/>
                <a:cs typeface="Arial"/>
              </a:defRPr>
            </a:lvl1pPr>
          </a:lstStyle>
          <a:p>
            <a:r>
              <a:rPr lang="it-IT" dirty="0" smtClean="0"/>
              <a:t>Click </a:t>
            </a:r>
            <a:r>
              <a:rPr lang="it-IT" dirty="0" err="1" smtClean="0"/>
              <a:t>to</a:t>
            </a:r>
            <a:r>
              <a:rPr lang="it-IT" dirty="0" smtClean="0"/>
              <a:t> </a:t>
            </a:r>
            <a:r>
              <a:rPr lang="it-IT" dirty="0" err="1" smtClean="0"/>
              <a:t>edit</a:t>
            </a:r>
            <a:r>
              <a:rPr lang="it-IT" dirty="0" smtClean="0"/>
              <a:t> Master </a:t>
            </a:r>
            <a:r>
              <a:rPr lang="it-IT" dirty="0" err="1" smtClean="0"/>
              <a:t>title</a:t>
            </a:r>
            <a:r>
              <a:rPr lang="it-IT" dirty="0" smtClean="0"/>
              <a:t> style</a:t>
            </a:r>
            <a:endParaRPr lang="it-IT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>
                <a:latin typeface="Arial"/>
                <a:cs typeface="Arial"/>
              </a:defRPr>
            </a:lvl1pPr>
            <a:lvl2pPr>
              <a:defRPr sz="2400">
                <a:latin typeface="Arial"/>
                <a:cs typeface="Arial"/>
              </a:defRPr>
            </a:lvl2pPr>
            <a:lvl3pPr>
              <a:defRPr sz="2000">
                <a:latin typeface="Arial"/>
                <a:cs typeface="Arial"/>
              </a:defRPr>
            </a:lvl3pPr>
            <a:lvl4pPr>
              <a:defRPr sz="1800">
                <a:latin typeface="Arial"/>
                <a:cs typeface="Arial"/>
              </a:defRPr>
            </a:lvl4pPr>
            <a:lvl5pPr>
              <a:defRPr sz="1800">
                <a:latin typeface="Arial"/>
                <a:cs typeface="Arial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dirty="0" smtClean="0"/>
              <a:t>Click </a:t>
            </a:r>
            <a:r>
              <a:rPr lang="it-IT" dirty="0" err="1" smtClean="0"/>
              <a:t>to</a:t>
            </a:r>
            <a:r>
              <a:rPr lang="it-IT" dirty="0" smtClean="0"/>
              <a:t> </a:t>
            </a:r>
            <a:r>
              <a:rPr lang="it-IT" dirty="0" err="1" smtClean="0"/>
              <a:t>edit</a:t>
            </a:r>
            <a:r>
              <a:rPr lang="it-IT" dirty="0" smtClean="0"/>
              <a:t> Master text </a:t>
            </a:r>
            <a:r>
              <a:rPr lang="it-IT" dirty="0" err="1" smtClean="0"/>
              <a:t>styles</a:t>
            </a:r>
            <a:endParaRPr lang="it-IT" dirty="0" smtClean="0"/>
          </a:p>
          <a:p>
            <a:pPr lvl="1"/>
            <a:r>
              <a:rPr lang="it-IT" dirty="0" err="1" smtClean="0"/>
              <a:t>Second</a:t>
            </a:r>
            <a:r>
              <a:rPr lang="it-IT" dirty="0" smtClean="0"/>
              <a:t> </a:t>
            </a:r>
            <a:r>
              <a:rPr lang="it-IT" dirty="0" err="1" smtClean="0"/>
              <a:t>level</a:t>
            </a:r>
            <a:endParaRPr lang="it-IT" dirty="0" smtClean="0"/>
          </a:p>
          <a:p>
            <a:pPr lvl="2"/>
            <a:r>
              <a:rPr lang="it-IT" dirty="0" err="1" smtClean="0"/>
              <a:t>Third</a:t>
            </a:r>
            <a:r>
              <a:rPr lang="it-IT" dirty="0" smtClean="0"/>
              <a:t> </a:t>
            </a:r>
            <a:r>
              <a:rPr lang="it-IT" dirty="0" err="1" smtClean="0"/>
              <a:t>level</a:t>
            </a:r>
            <a:endParaRPr lang="it-IT" dirty="0" smtClean="0"/>
          </a:p>
          <a:p>
            <a:pPr lvl="3"/>
            <a:r>
              <a:rPr lang="it-IT" dirty="0" err="1" smtClean="0"/>
              <a:t>Fourth</a:t>
            </a:r>
            <a:r>
              <a:rPr lang="it-IT" dirty="0" smtClean="0"/>
              <a:t> </a:t>
            </a:r>
            <a:r>
              <a:rPr lang="it-IT" dirty="0" err="1" smtClean="0"/>
              <a:t>level</a:t>
            </a:r>
            <a:endParaRPr lang="it-IT" dirty="0" smtClean="0"/>
          </a:p>
          <a:p>
            <a:pPr lvl="4"/>
            <a:r>
              <a:rPr lang="it-IT" dirty="0" err="1" smtClean="0"/>
              <a:t>Fifth</a:t>
            </a:r>
            <a:r>
              <a:rPr lang="it-IT" dirty="0" smtClean="0"/>
              <a:t> </a:t>
            </a:r>
            <a:r>
              <a:rPr lang="it-IT" dirty="0" err="1" smtClean="0"/>
              <a:t>level</a:t>
            </a:r>
            <a:endParaRPr lang="it-IT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>
                <a:latin typeface="Arial"/>
                <a:cs typeface="Arial"/>
              </a:defRPr>
            </a:lvl1pPr>
            <a:lvl2pPr>
              <a:defRPr sz="2400">
                <a:latin typeface="Arial"/>
                <a:cs typeface="Arial"/>
              </a:defRPr>
            </a:lvl2pPr>
            <a:lvl3pPr>
              <a:defRPr sz="2000">
                <a:latin typeface="Arial"/>
                <a:cs typeface="Arial"/>
              </a:defRPr>
            </a:lvl3pPr>
            <a:lvl4pPr>
              <a:defRPr sz="1800">
                <a:latin typeface="Arial"/>
                <a:cs typeface="Arial"/>
              </a:defRPr>
            </a:lvl4pPr>
            <a:lvl5pPr>
              <a:defRPr sz="1800">
                <a:latin typeface="Arial"/>
                <a:cs typeface="Arial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dirty="0" smtClean="0"/>
              <a:t>Click </a:t>
            </a:r>
            <a:r>
              <a:rPr lang="it-IT" dirty="0" err="1" smtClean="0"/>
              <a:t>to</a:t>
            </a:r>
            <a:r>
              <a:rPr lang="it-IT" dirty="0" smtClean="0"/>
              <a:t> </a:t>
            </a:r>
            <a:r>
              <a:rPr lang="it-IT" dirty="0" err="1" smtClean="0"/>
              <a:t>edit</a:t>
            </a:r>
            <a:r>
              <a:rPr lang="it-IT" dirty="0" smtClean="0"/>
              <a:t> Master text </a:t>
            </a:r>
            <a:r>
              <a:rPr lang="it-IT" dirty="0" err="1" smtClean="0"/>
              <a:t>styles</a:t>
            </a:r>
            <a:endParaRPr lang="it-IT" dirty="0" smtClean="0"/>
          </a:p>
          <a:p>
            <a:pPr lvl="1"/>
            <a:r>
              <a:rPr lang="it-IT" dirty="0" err="1" smtClean="0"/>
              <a:t>Second</a:t>
            </a:r>
            <a:r>
              <a:rPr lang="it-IT" dirty="0" smtClean="0"/>
              <a:t> </a:t>
            </a:r>
            <a:r>
              <a:rPr lang="it-IT" dirty="0" err="1" smtClean="0"/>
              <a:t>level</a:t>
            </a:r>
            <a:endParaRPr lang="it-IT" dirty="0" smtClean="0"/>
          </a:p>
          <a:p>
            <a:pPr lvl="2"/>
            <a:r>
              <a:rPr lang="it-IT" dirty="0" err="1" smtClean="0"/>
              <a:t>Third</a:t>
            </a:r>
            <a:r>
              <a:rPr lang="it-IT" dirty="0" smtClean="0"/>
              <a:t> </a:t>
            </a:r>
            <a:r>
              <a:rPr lang="it-IT" dirty="0" err="1" smtClean="0"/>
              <a:t>level</a:t>
            </a:r>
            <a:endParaRPr lang="it-IT" dirty="0" smtClean="0"/>
          </a:p>
          <a:p>
            <a:pPr lvl="3"/>
            <a:r>
              <a:rPr lang="it-IT" dirty="0" err="1" smtClean="0"/>
              <a:t>Fourth</a:t>
            </a:r>
            <a:r>
              <a:rPr lang="it-IT" dirty="0" smtClean="0"/>
              <a:t> </a:t>
            </a:r>
            <a:r>
              <a:rPr lang="it-IT" dirty="0" err="1" smtClean="0"/>
              <a:t>level</a:t>
            </a:r>
            <a:endParaRPr lang="it-IT" dirty="0" smtClean="0"/>
          </a:p>
          <a:p>
            <a:pPr lvl="4"/>
            <a:r>
              <a:rPr lang="it-IT" dirty="0" err="1" smtClean="0"/>
              <a:t>Fifth</a:t>
            </a:r>
            <a:r>
              <a:rPr lang="it-IT" dirty="0" smtClean="0"/>
              <a:t> </a:t>
            </a:r>
            <a:r>
              <a:rPr lang="it-IT" dirty="0" err="1" smtClean="0"/>
              <a:t>level</a:t>
            </a:r>
            <a:endParaRPr lang="it-IT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D2F33633-BF34-1E4A-B798-B62B808660BD}" type="datetime1">
              <a:rPr lang="it-IT" smtClean="0"/>
              <a:pPr/>
              <a:t>23/02/2023</a:t>
            </a:fld>
            <a:endParaRPr lang="it-IT" dirty="0"/>
          </a:p>
        </p:txBody>
      </p:sp>
      <p:sp>
        <p:nvSpPr>
          <p:cNvPr id="13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 sz="800" b="1" i="0">
                <a:solidFill>
                  <a:srgbClr val="000000"/>
                </a:solidFill>
                <a:latin typeface="Arial"/>
                <a:cs typeface="Arial"/>
              </a:defRPr>
            </a:lvl1pPr>
          </a:lstStyle>
          <a:p>
            <a:r>
              <a:rPr lang="en-US" smtClean="0"/>
              <a:t>TITOLO PRESENTAZIONE</a:t>
            </a:r>
            <a:endParaRPr lang="it-IT" dirty="0"/>
          </a:p>
        </p:txBody>
      </p:sp>
      <p:sp>
        <p:nvSpPr>
          <p:cNvPr id="14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650890" y="6356350"/>
            <a:ext cx="2133600" cy="365125"/>
          </a:xfrm>
        </p:spPr>
        <p:txBody>
          <a:bodyPr/>
          <a:lstStyle>
            <a:lvl1pPr>
              <a:defRPr sz="800">
                <a:solidFill>
                  <a:srgbClr val="000000"/>
                </a:solidFill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r>
              <a:rPr lang="it-IT" dirty="0" smtClean="0"/>
              <a:t>Click </a:t>
            </a:r>
            <a:r>
              <a:rPr lang="it-IT" dirty="0" err="1" smtClean="0"/>
              <a:t>to</a:t>
            </a:r>
            <a:r>
              <a:rPr lang="it-IT" dirty="0" smtClean="0"/>
              <a:t> </a:t>
            </a:r>
            <a:r>
              <a:rPr lang="it-IT" dirty="0" err="1" smtClean="0"/>
              <a:t>edit</a:t>
            </a:r>
            <a:r>
              <a:rPr lang="it-IT" dirty="0" smtClean="0"/>
              <a:t> Master </a:t>
            </a:r>
            <a:r>
              <a:rPr lang="it-IT" dirty="0" err="1" smtClean="0"/>
              <a:t>title</a:t>
            </a:r>
            <a:r>
              <a:rPr lang="it-IT" dirty="0" smtClean="0"/>
              <a:t> style</a:t>
            </a:r>
            <a:endParaRPr lang="it-IT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rmAutofit/>
          </a:bodyPr>
          <a:lstStyle>
            <a:lvl1pPr marL="0" indent="0">
              <a:buNone/>
              <a:defRPr sz="2000" b="1">
                <a:latin typeface="Arial"/>
                <a:cs typeface="Arial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dirty="0" smtClean="0"/>
              <a:t>Click </a:t>
            </a:r>
            <a:r>
              <a:rPr lang="it-IT" dirty="0" err="1" smtClean="0"/>
              <a:t>to</a:t>
            </a:r>
            <a:r>
              <a:rPr lang="it-IT" dirty="0" smtClean="0"/>
              <a:t> </a:t>
            </a:r>
            <a:r>
              <a:rPr lang="it-IT" dirty="0" err="1" smtClean="0"/>
              <a:t>edit</a:t>
            </a:r>
            <a:r>
              <a:rPr lang="it-IT" dirty="0" smtClean="0"/>
              <a:t> Master text </a:t>
            </a:r>
            <a:r>
              <a:rPr lang="it-IT" dirty="0" err="1" smtClean="0"/>
              <a:t>styles</a:t>
            </a:r>
            <a:endParaRPr lang="it-IT" dirty="0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Arial"/>
                <a:cs typeface="Arial"/>
              </a:defRPr>
            </a:lvl1pPr>
            <a:lvl2pPr>
              <a:defRPr sz="2000">
                <a:latin typeface="Arial"/>
                <a:cs typeface="Arial"/>
              </a:defRPr>
            </a:lvl2pPr>
            <a:lvl3pPr>
              <a:defRPr sz="1800">
                <a:latin typeface="Arial"/>
                <a:cs typeface="Arial"/>
              </a:defRPr>
            </a:lvl3pPr>
            <a:lvl4pPr>
              <a:defRPr sz="1600">
                <a:latin typeface="Arial"/>
                <a:cs typeface="Arial"/>
              </a:defRPr>
            </a:lvl4pPr>
            <a:lvl5pPr>
              <a:defRPr sz="1600">
                <a:latin typeface="Arial"/>
                <a:cs typeface="Arial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dirty="0" smtClean="0"/>
              <a:t>Click </a:t>
            </a:r>
            <a:r>
              <a:rPr lang="it-IT" dirty="0" err="1" smtClean="0"/>
              <a:t>to</a:t>
            </a:r>
            <a:r>
              <a:rPr lang="it-IT" dirty="0" smtClean="0"/>
              <a:t> </a:t>
            </a:r>
            <a:r>
              <a:rPr lang="it-IT" dirty="0" err="1" smtClean="0"/>
              <a:t>edit</a:t>
            </a:r>
            <a:r>
              <a:rPr lang="it-IT" dirty="0" smtClean="0"/>
              <a:t> Master text </a:t>
            </a:r>
            <a:r>
              <a:rPr lang="it-IT" dirty="0" err="1" smtClean="0"/>
              <a:t>styles</a:t>
            </a:r>
            <a:endParaRPr lang="it-IT" dirty="0" smtClean="0"/>
          </a:p>
          <a:p>
            <a:pPr lvl="1"/>
            <a:r>
              <a:rPr lang="it-IT" dirty="0" err="1" smtClean="0"/>
              <a:t>Second</a:t>
            </a:r>
            <a:r>
              <a:rPr lang="it-IT" dirty="0" smtClean="0"/>
              <a:t> </a:t>
            </a:r>
            <a:r>
              <a:rPr lang="it-IT" dirty="0" err="1" smtClean="0"/>
              <a:t>level</a:t>
            </a:r>
            <a:endParaRPr lang="it-IT" dirty="0" smtClean="0"/>
          </a:p>
          <a:p>
            <a:pPr lvl="2"/>
            <a:r>
              <a:rPr lang="it-IT" dirty="0" err="1" smtClean="0"/>
              <a:t>Third</a:t>
            </a:r>
            <a:r>
              <a:rPr lang="it-IT" dirty="0" smtClean="0"/>
              <a:t> </a:t>
            </a:r>
            <a:r>
              <a:rPr lang="it-IT" dirty="0" err="1" smtClean="0"/>
              <a:t>level</a:t>
            </a:r>
            <a:endParaRPr lang="it-IT" dirty="0" smtClean="0"/>
          </a:p>
          <a:p>
            <a:pPr lvl="3"/>
            <a:r>
              <a:rPr lang="it-IT" dirty="0" err="1" smtClean="0"/>
              <a:t>Fourth</a:t>
            </a:r>
            <a:r>
              <a:rPr lang="it-IT" dirty="0" smtClean="0"/>
              <a:t> </a:t>
            </a:r>
            <a:r>
              <a:rPr lang="it-IT" dirty="0" err="1" smtClean="0"/>
              <a:t>level</a:t>
            </a:r>
            <a:endParaRPr lang="it-IT" dirty="0" smtClean="0"/>
          </a:p>
          <a:p>
            <a:pPr lvl="4"/>
            <a:r>
              <a:rPr lang="it-IT" dirty="0" err="1" smtClean="0"/>
              <a:t>Fifth</a:t>
            </a:r>
            <a:r>
              <a:rPr lang="it-IT" dirty="0" smtClean="0"/>
              <a:t> </a:t>
            </a:r>
            <a:r>
              <a:rPr lang="it-IT" dirty="0" err="1" smtClean="0"/>
              <a:t>level</a:t>
            </a:r>
            <a:endParaRPr lang="it-IT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rmAutofit/>
          </a:bodyPr>
          <a:lstStyle>
            <a:lvl1pPr marL="0" indent="0">
              <a:buNone/>
              <a:defRPr lang="it-IT" sz="2000" b="1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it-IT" dirty="0" smtClean="0"/>
              <a:t>Click </a:t>
            </a:r>
            <a:r>
              <a:rPr lang="it-IT" dirty="0" err="1" smtClean="0"/>
              <a:t>to</a:t>
            </a:r>
            <a:r>
              <a:rPr lang="it-IT" dirty="0" smtClean="0"/>
              <a:t> </a:t>
            </a:r>
            <a:r>
              <a:rPr lang="it-IT" dirty="0" err="1" smtClean="0"/>
              <a:t>edit</a:t>
            </a:r>
            <a:r>
              <a:rPr lang="it-IT" dirty="0" smtClean="0"/>
              <a:t> Master text </a:t>
            </a:r>
            <a:r>
              <a:rPr lang="it-IT" dirty="0" err="1" smtClean="0"/>
              <a:t>styles</a:t>
            </a:r>
            <a:endParaRPr lang="it-IT" dirty="0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>
            <a:normAutofit/>
          </a:bodyPr>
          <a:lstStyle>
            <a:lvl1pPr algn="l" defTabSz="457200" rtl="0" eaLnBrk="1" latinLnBrk="0" hangingPunct="1">
              <a:spcBef>
                <a:spcPct val="20000"/>
              </a:spcBef>
              <a:buFont typeface="Arial"/>
              <a:defRPr lang="it-IT" sz="24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 algn="l" defTabSz="457200" rtl="0" eaLnBrk="1" latinLnBrk="0" hangingPunct="1">
              <a:spcBef>
                <a:spcPct val="20000"/>
              </a:spcBef>
              <a:buFont typeface="Arial"/>
              <a:defRPr lang="it-IT" sz="24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2pPr>
            <a:lvl3pPr algn="l" defTabSz="457200" rtl="0" eaLnBrk="1" latinLnBrk="0" hangingPunct="1">
              <a:spcBef>
                <a:spcPct val="20000"/>
              </a:spcBef>
              <a:buFont typeface="Arial"/>
              <a:defRPr lang="it-IT" sz="24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3pPr>
            <a:lvl4pPr algn="l" defTabSz="457200" rtl="0" eaLnBrk="1" latinLnBrk="0" hangingPunct="1">
              <a:spcBef>
                <a:spcPct val="20000"/>
              </a:spcBef>
              <a:buFont typeface="Arial"/>
              <a:defRPr lang="it-IT" sz="24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4pPr>
            <a:lvl5pPr algn="l" defTabSz="457200" rtl="0" eaLnBrk="1" latinLnBrk="0" hangingPunct="1">
              <a:spcBef>
                <a:spcPct val="20000"/>
              </a:spcBef>
              <a:buFont typeface="Arial"/>
              <a:defRPr lang="it-IT" sz="24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dirty="0" smtClean="0"/>
              <a:t>Click </a:t>
            </a:r>
            <a:r>
              <a:rPr lang="it-IT" dirty="0" err="1" smtClean="0"/>
              <a:t>to</a:t>
            </a:r>
            <a:r>
              <a:rPr lang="it-IT" dirty="0" smtClean="0"/>
              <a:t> </a:t>
            </a:r>
            <a:r>
              <a:rPr lang="it-IT" dirty="0" err="1" smtClean="0"/>
              <a:t>edit</a:t>
            </a:r>
            <a:r>
              <a:rPr lang="it-IT" dirty="0" smtClean="0"/>
              <a:t> Master text </a:t>
            </a:r>
            <a:r>
              <a:rPr lang="it-IT" dirty="0" err="1" smtClean="0"/>
              <a:t>styles</a:t>
            </a:r>
            <a:endParaRPr lang="it-IT" dirty="0" smtClean="0"/>
          </a:p>
          <a:p>
            <a:pPr lvl="1"/>
            <a:r>
              <a:rPr lang="it-IT" dirty="0" err="1" smtClean="0"/>
              <a:t>Second</a:t>
            </a:r>
            <a:r>
              <a:rPr lang="it-IT" dirty="0" smtClean="0"/>
              <a:t> </a:t>
            </a:r>
            <a:r>
              <a:rPr lang="it-IT" dirty="0" err="1" smtClean="0"/>
              <a:t>level</a:t>
            </a:r>
            <a:endParaRPr lang="it-IT" dirty="0" smtClean="0"/>
          </a:p>
          <a:p>
            <a:pPr lvl="2"/>
            <a:r>
              <a:rPr lang="it-IT" dirty="0" err="1" smtClean="0"/>
              <a:t>Third</a:t>
            </a:r>
            <a:r>
              <a:rPr lang="it-IT" dirty="0" smtClean="0"/>
              <a:t> </a:t>
            </a:r>
            <a:r>
              <a:rPr lang="it-IT" dirty="0" err="1" smtClean="0"/>
              <a:t>level</a:t>
            </a:r>
            <a:endParaRPr lang="it-IT" dirty="0" smtClean="0"/>
          </a:p>
          <a:p>
            <a:pPr lvl="3"/>
            <a:r>
              <a:rPr lang="it-IT" dirty="0" err="1" smtClean="0"/>
              <a:t>Fourth</a:t>
            </a:r>
            <a:r>
              <a:rPr lang="it-IT" dirty="0" smtClean="0"/>
              <a:t> </a:t>
            </a:r>
            <a:r>
              <a:rPr lang="it-IT" dirty="0" err="1" smtClean="0"/>
              <a:t>level</a:t>
            </a:r>
            <a:endParaRPr lang="it-IT" dirty="0" smtClean="0"/>
          </a:p>
          <a:p>
            <a:pPr lvl="4"/>
            <a:r>
              <a:rPr lang="it-IT" dirty="0" err="1" smtClean="0"/>
              <a:t>Fifth</a:t>
            </a:r>
            <a:r>
              <a:rPr lang="it-IT" dirty="0" smtClean="0"/>
              <a:t> </a:t>
            </a:r>
            <a:r>
              <a:rPr lang="it-IT" dirty="0" err="1" smtClean="0"/>
              <a:t>level</a:t>
            </a:r>
            <a:endParaRPr lang="it-IT" dirty="0"/>
          </a:p>
        </p:txBody>
      </p:sp>
      <p:sp>
        <p:nvSpPr>
          <p:cNvPr id="14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CF008CD7-C430-C641-89A0-AAA5EC89DCB6}" type="datetime1">
              <a:rPr lang="it-IT" smtClean="0"/>
              <a:pPr/>
              <a:t>23/02/2023</a:t>
            </a:fld>
            <a:endParaRPr lang="it-IT" dirty="0"/>
          </a:p>
        </p:txBody>
      </p:sp>
      <p:sp>
        <p:nvSpPr>
          <p:cNvPr id="15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 sz="8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r>
              <a:rPr lang="en-US" smtClean="0"/>
              <a:t>TITOLO PRESENTAZIONE</a:t>
            </a:r>
            <a:endParaRPr lang="it-IT" dirty="0"/>
          </a:p>
        </p:txBody>
      </p:sp>
      <p:sp>
        <p:nvSpPr>
          <p:cNvPr id="16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65089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 dirty="0"/>
          </a:p>
        </p:txBody>
      </p:sp>
      <p:cxnSp>
        <p:nvCxnSpPr>
          <p:cNvPr id="17" name="Straight Connector 16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latin typeface="Arial"/>
                <a:cs typeface="Arial"/>
              </a:defRPr>
            </a:lvl1pPr>
          </a:lstStyle>
          <a:p>
            <a:r>
              <a:rPr lang="it-IT" dirty="0" smtClean="0"/>
              <a:t>Click </a:t>
            </a:r>
            <a:r>
              <a:rPr lang="it-IT" dirty="0" err="1" smtClean="0"/>
              <a:t>to</a:t>
            </a:r>
            <a:r>
              <a:rPr lang="it-IT" dirty="0" smtClean="0"/>
              <a:t> </a:t>
            </a:r>
            <a:r>
              <a:rPr lang="it-IT" dirty="0" err="1" smtClean="0"/>
              <a:t>edit</a:t>
            </a:r>
            <a:r>
              <a:rPr lang="it-IT" dirty="0" smtClean="0"/>
              <a:t> Master </a:t>
            </a:r>
            <a:r>
              <a:rPr lang="it-IT" dirty="0" err="1" smtClean="0"/>
              <a:t>title</a:t>
            </a:r>
            <a:r>
              <a:rPr lang="it-IT" dirty="0" smtClean="0"/>
              <a:t> style</a:t>
            </a:r>
            <a:endParaRPr lang="it-IT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0D8D2961-7752-8147-9F32-6FFB67B11C2A}" type="datetime1">
              <a:rPr lang="it-IT" smtClean="0"/>
              <a:pPr/>
              <a:t>23/02/2023</a:t>
            </a:fld>
            <a:endParaRPr lang="it-IT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800" b="1" i="0">
                <a:latin typeface="Arial"/>
                <a:cs typeface="Arial"/>
              </a:defRPr>
            </a:lvl1pPr>
          </a:lstStyle>
          <a:p>
            <a:r>
              <a:rPr lang="en-US" dirty="0" smtClean="0"/>
              <a:t>TITOLO PRESENTAZIONE</a:t>
            </a:r>
            <a:endParaRPr lang="it-IT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28DD5883-3593-A747-89B4-77730AAAD6BC}" type="datetime1">
              <a:rPr lang="it-IT" smtClean="0"/>
              <a:pPr/>
              <a:t>23/02/2023</a:t>
            </a:fld>
            <a:endParaRPr lang="it-IT" dirty="0"/>
          </a:p>
        </p:txBody>
      </p:sp>
      <p:sp>
        <p:nvSpPr>
          <p:cNvPr id="12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 sz="800" b="1" i="0">
                <a:latin typeface="Arial"/>
                <a:cs typeface="Arial"/>
              </a:defRPr>
            </a:lvl1pPr>
          </a:lstStyle>
          <a:p>
            <a:r>
              <a:rPr lang="en-US" smtClean="0"/>
              <a:t>TITOLO PRESENTAZIONE</a:t>
            </a:r>
            <a:endParaRPr lang="it-IT" dirty="0"/>
          </a:p>
        </p:txBody>
      </p:sp>
      <p:sp>
        <p:nvSpPr>
          <p:cNvPr id="13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64000"/>
            <a:ext cx="3008313" cy="571100"/>
          </a:xfrm>
        </p:spPr>
        <p:txBody>
          <a:bodyPr anchor="b"/>
          <a:lstStyle>
            <a:lvl1pPr algn="l">
              <a:defRPr sz="2000" b="1">
                <a:latin typeface="Arial"/>
                <a:cs typeface="Arial"/>
              </a:defRPr>
            </a:lvl1pPr>
          </a:lstStyle>
          <a:p>
            <a:r>
              <a:rPr lang="it-IT" dirty="0" smtClean="0"/>
              <a:t>Click </a:t>
            </a:r>
            <a:r>
              <a:rPr lang="it-IT" dirty="0" err="1" smtClean="0"/>
              <a:t>to</a:t>
            </a:r>
            <a:r>
              <a:rPr lang="it-IT" dirty="0" smtClean="0"/>
              <a:t> </a:t>
            </a:r>
            <a:r>
              <a:rPr lang="it-IT" dirty="0" err="1" smtClean="0"/>
              <a:t>edit</a:t>
            </a:r>
            <a:r>
              <a:rPr lang="it-IT" dirty="0" smtClean="0"/>
              <a:t> Master </a:t>
            </a:r>
            <a:r>
              <a:rPr lang="it-IT" dirty="0" err="1" smtClean="0"/>
              <a:t>title</a:t>
            </a:r>
            <a:r>
              <a:rPr lang="it-IT" dirty="0" smtClean="0"/>
              <a:t> style</a:t>
            </a:r>
            <a:endParaRPr lang="it-I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864000"/>
            <a:ext cx="5111750" cy="5262163"/>
          </a:xfrm>
        </p:spPr>
        <p:txBody>
          <a:bodyPr/>
          <a:lstStyle>
            <a:lvl1pPr>
              <a:defRPr sz="3200">
                <a:latin typeface="Arial"/>
                <a:cs typeface="Arial"/>
              </a:defRPr>
            </a:lvl1pPr>
            <a:lvl2pPr>
              <a:defRPr sz="2800">
                <a:latin typeface="Arial"/>
                <a:cs typeface="Arial"/>
              </a:defRPr>
            </a:lvl2pPr>
            <a:lvl3pPr>
              <a:defRPr sz="2400">
                <a:latin typeface="Arial"/>
                <a:cs typeface="Arial"/>
              </a:defRPr>
            </a:lvl3pPr>
            <a:lvl4pPr>
              <a:defRPr sz="2000">
                <a:latin typeface="Arial"/>
                <a:cs typeface="Arial"/>
              </a:defRPr>
            </a:lvl4pPr>
            <a:lvl5pPr>
              <a:defRPr sz="2000">
                <a:latin typeface="Arial"/>
                <a:cs typeface="Arial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dirty="0" smtClean="0"/>
              <a:t>Click </a:t>
            </a:r>
            <a:r>
              <a:rPr lang="it-IT" dirty="0" err="1" smtClean="0"/>
              <a:t>to</a:t>
            </a:r>
            <a:r>
              <a:rPr lang="it-IT" dirty="0" smtClean="0"/>
              <a:t> </a:t>
            </a:r>
            <a:r>
              <a:rPr lang="it-IT" dirty="0" err="1" smtClean="0"/>
              <a:t>edit</a:t>
            </a:r>
            <a:r>
              <a:rPr lang="it-IT" dirty="0" smtClean="0"/>
              <a:t> Master text </a:t>
            </a:r>
            <a:r>
              <a:rPr lang="it-IT" dirty="0" err="1" smtClean="0"/>
              <a:t>styles</a:t>
            </a:r>
            <a:endParaRPr lang="it-IT" dirty="0" smtClean="0"/>
          </a:p>
          <a:p>
            <a:pPr lvl="1"/>
            <a:r>
              <a:rPr lang="it-IT" dirty="0" err="1" smtClean="0"/>
              <a:t>Second</a:t>
            </a:r>
            <a:r>
              <a:rPr lang="it-IT" dirty="0" smtClean="0"/>
              <a:t> </a:t>
            </a:r>
            <a:r>
              <a:rPr lang="it-IT" dirty="0" err="1" smtClean="0"/>
              <a:t>level</a:t>
            </a:r>
            <a:endParaRPr lang="it-IT" dirty="0" smtClean="0"/>
          </a:p>
          <a:p>
            <a:pPr lvl="2"/>
            <a:r>
              <a:rPr lang="it-IT" dirty="0" err="1" smtClean="0"/>
              <a:t>Third</a:t>
            </a:r>
            <a:r>
              <a:rPr lang="it-IT" dirty="0" smtClean="0"/>
              <a:t> </a:t>
            </a:r>
            <a:r>
              <a:rPr lang="it-IT" dirty="0" err="1" smtClean="0"/>
              <a:t>level</a:t>
            </a:r>
            <a:endParaRPr lang="it-IT" dirty="0" smtClean="0"/>
          </a:p>
          <a:p>
            <a:pPr lvl="3"/>
            <a:r>
              <a:rPr lang="it-IT" dirty="0" err="1" smtClean="0"/>
              <a:t>Fourth</a:t>
            </a:r>
            <a:r>
              <a:rPr lang="it-IT" dirty="0" smtClean="0"/>
              <a:t> </a:t>
            </a:r>
            <a:r>
              <a:rPr lang="it-IT" dirty="0" err="1" smtClean="0"/>
              <a:t>level</a:t>
            </a:r>
            <a:endParaRPr lang="it-IT" dirty="0" smtClean="0"/>
          </a:p>
          <a:p>
            <a:pPr lvl="4"/>
            <a:r>
              <a:rPr lang="it-IT" dirty="0" err="1" smtClean="0"/>
              <a:t>Fifth</a:t>
            </a:r>
            <a:r>
              <a:rPr lang="it-IT" dirty="0" smtClean="0"/>
              <a:t> </a:t>
            </a:r>
            <a:r>
              <a:rPr lang="it-IT" dirty="0" err="1" smtClean="0"/>
              <a:t>level</a:t>
            </a:r>
            <a:endParaRPr lang="it-IT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Arial"/>
                <a:cs typeface="Arial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dirty="0" smtClean="0"/>
              <a:t>Click </a:t>
            </a:r>
            <a:r>
              <a:rPr lang="it-IT" dirty="0" err="1" smtClean="0"/>
              <a:t>to</a:t>
            </a:r>
            <a:r>
              <a:rPr lang="it-IT" dirty="0" smtClean="0"/>
              <a:t> </a:t>
            </a:r>
            <a:r>
              <a:rPr lang="it-IT" dirty="0" err="1" smtClean="0"/>
              <a:t>edit</a:t>
            </a:r>
            <a:r>
              <a:rPr lang="it-IT" dirty="0" smtClean="0"/>
              <a:t> Master text </a:t>
            </a:r>
            <a:r>
              <a:rPr lang="it-IT" dirty="0" err="1" smtClean="0"/>
              <a:t>styles</a:t>
            </a:r>
            <a:endParaRPr lang="it-IT" dirty="0" smtClean="0"/>
          </a:p>
        </p:txBody>
      </p:sp>
      <p:sp>
        <p:nvSpPr>
          <p:cNvPr id="8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C1F2E32B-AFB4-7448-A9E4-F7446110BAB7}" type="datetime1">
              <a:rPr lang="it-IT" smtClean="0"/>
              <a:pPr/>
              <a:t>23/02/2023</a:t>
            </a:fld>
            <a:endParaRPr lang="it-IT" dirty="0"/>
          </a:p>
        </p:txBody>
      </p:sp>
      <p:sp>
        <p:nvSpPr>
          <p:cNvPr id="9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 sz="800" b="1" i="0">
                <a:latin typeface="Arial"/>
                <a:cs typeface="Arial"/>
              </a:defRPr>
            </a:lvl1pPr>
          </a:lstStyle>
          <a:p>
            <a:r>
              <a:rPr lang="en-US" smtClean="0"/>
              <a:t>TITOLO PRESENTAZIONE</a:t>
            </a:r>
            <a:endParaRPr lang="it-IT" dirty="0"/>
          </a:p>
        </p:txBody>
      </p:sp>
      <p:sp>
        <p:nvSpPr>
          <p:cNvPr id="10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65089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Arial"/>
                <a:cs typeface="Arial"/>
              </a:defRPr>
            </a:lvl1pPr>
          </a:lstStyle>
          <a:p>
            <a:r>
              <a:rPr lang="it-IT" dirty="0" smtClean="0"/>
              <a:t>Click </a:t>
            </a:r>
            <a:r>
              <a:rPr lang="it-IT" dirty="0" err="1" smtClean="0"/>
              <a:t>to</a:t>
            </a:r>
            <a:r>
              <a:rPr lang="it-IT" dirty="0" smtClean="0"/>
              <a:t> </a:t>
            </a:r>
            <a:r>
              <a:rPr lang="it-IT" dirty="0" err="1" smtClean="0"/>
              <a:t>edit</a:t>
            </a:r>
            <a:r>
              <a:rPr lang="it-IT" dirty="0" smtClean="0"/>
              <a:t> Master </a:t>
            </a:r>
            <a:r>
              <a:rPr lang="it-IT" dirty="0" err="1" smtClean="0"/>
              <a:t>title</a:t>
            </a:r>
            <a:r>
              <a:rPr lang="it-IT" dirty="0" smtClean="0"/>
              <a:t> style</a:t>
            </a:r>
            <a:endParaRPr lang="it-IT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915839"/>
            <a:ext cx="5486400" cy="381173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Arial"/>
                <a:cs typeface="Arial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dirty="0" smtClean="0"/>
              <a:t>Click </a:t>
            </a:r>
            <a:r>
              <a:rPr lang="it-IT" dirty="0" err="1" smtClean="0"/>
              <a:t>to</a:t>
            </a:r>
            <a:r>
              <a:rPr lang="it-IT" dirty="0" smtClean="0"/>
              <a:t> </a:t>
            </a:r>
            <a:r>
              <a:rPr lang="it-IT" dirty="0" err="1" smtClean="0"/>
              <a:t>edit</a:t>
            </a:r>
            <a:r>
              <a:rPr lang="it-IT" dirty="0" smtClean="0"/>
              <a:t> Master text </a:t>
            </a:r>
            <a:r>
              <a:rPr lang="it-IT" dirty="0" err="1" smtClean="0"/>
              <a:t>styles</a:t>
            </a:r>
            <a:endParaRPr lang="it-IT" dirty="0" smtClean="0"/>
          </a:p>
        </p:txBody>
      </p:sp>
      <p:sp>
        <p:nvSpPr>
          <p:cNvPr id="9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C62DFF53-BA88-8842-A3B1-977899737ADB}" type="datetime1">
              <a:rPr lang="it-IT" smtClean="0"/>
              <a:pPr/>
              <a:t>23/02/2023</a:t>
            </a:fld>
            <a:endParaRPr lang="it-IT" dirty="0"/>
          </a:p>
        </p:txBody>
      </p:sp>
      <p:sp>
        <p:nvSpPr>
          <p:cNvPr id="10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 sz="800" b="1" i="0">
                <a:latin typeface="Arial"/>
                <a:cs typeface="Arial"/>
              </a:defRPr>
            </a:lvl1pPr>
          </a:lstStyle>
          <a:p>
            <a:r>
              <a:rPr lang="en-US" smtClean="0"/>
              <a:t>TITOLO PRESENTAZIONE</a:t>
            </a:r>
            <a:endParaRPr lang="it-IT" dirty="0"/>
          </a:p>
        </p:txBody>
      </p:sp>
      <p:sp>
        <p:nvSpPr>
          <p:cNvPr id="11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65089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 dirty="0"/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910403"/>
            <a:ext cx="8229600" cy="55794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dirty="0" smtClean="0"/>
              <a:t>Click </a:t>
            </a:r>
            <a:r>
              <a:rPr lang="it-IT" dirty="0" err="1" smtClean="0"/>
              <a:t>to</a:t>
            </a:r>
            <a:r>
              <a:rPr lang="it-IT" dirty="0" smtClean="0"/>
              <a:t> </a:t>
            </a:r>
            <a:r>
              <a:rPr lang="it-IT" dirty="0" err="1" smtClean="0"/>
              <a:t>edit</a:t>
            </a:r>
            <a:r>
              <a:rPr lang="it-IT" dirty="0" smtClean="0"/>
              <a:t> Master </a:t>
            </a:r>
            <a:r>
              <a:rPr lang="it-IT" dirty="0" err="1" smtClean="0"/>
              <a:t>title</a:t>
            </a:r>
            <a:r>
              <a:rPr lang="it-IT" dirty="0" smtClean="0"/>
              <a:t> style</a:t>
            </a:r>
            <a:endParaRPr lang="it-IT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dirty="0" smtClean="0"/>
              <a:t>Click </a:t>
            </a:r>
            <a:r>
              <a:rPr lang="it-IT" dirty="0" err="1" smtClean="0"/>
              <a:t>to</a:t>
            </a:r>
            <a:r>
              <a:rPr lang="it-IT" dirty="0" smtClean="0"/>
              <a:t> </a:t>
            </a:r>
            <a:r>
              <a:rPr lang="it-IT" dirty="0" err="1" smtClean="0"/>
              <a:t>edit</a:t>
            </a:r>
            <a:r>
              <a:rPr lang="it-IT" dirty="0" smtClean="0"/>
              <a:t> Master text </a:t>
            </a:r>
            <a:r>
              <a:rPr lang="it-IT" dirty="0" err="1" smtClean="0"/>
              <a:t>styles</a:t>
            </a:r>
            <a:endParaRPr lang="it-IT" dirty="0" smtClean="0"/>
          </a:p>
          <a:p>
            <a:pPr lvl="1"/>
            <a:r>
              <a:rPr lang="it-IT" dirty="0" err="1" smtClean="0"/>
              <a:t>Second</a:t>
            </a:r>
            <a:r>
              <a:rPr lang="it-IT" dirty="0" smtClean="0"/>
              <a:t> </a:t>
            </a:r>
            <a:r>
              <a:rPr lang="it-IT" dirty="0" err="1" smtClean="0"/>
              <a:t>level</a:t>
            </a:r>
            <a:endParaRPr lang="it-IT" dirty="0" smtClean="0"/>
          </a:p>
          <a:p>
            <a:pPr lvl="2"/>
            <a:r>
              <a:rPr lang="it-IT" dirty="0" err="1" smtClean="0"/>
              <a:t>Third</a:t>
            </a:r>
            <a:r>
              <a:rPr lang="it-IT" dirty="0" smtClean="0"/>
              <a:t> </a:t>
            </a:r>
            <a:r>
              <a:rPr lang="it-IT" dirty="0" err="1" smtClean="0"/>
              <a:t>level</a:t>
            </a:r>
            <a:endParaRPr lang="it-IT" dirty="0" smtClean="0"/>
          </a:p>
          <a:p>
            <a:pPr lvl="3"/>
            <a:r>
              <a:rPr lang="it-IT" dirty="0" err="1" smtClean="0"/>
              <a:t>Fourth</a:t>
            </a:r>
            <a:r>
              <a:rPr lang="it-IT" dirty="0" smtClean="0"/>
              <a:t> </a:t>
            </a:r>
            <a:r>
              <a:rPr lang="it-IT" dirty="0" err="1" smtClean="0"/>
              <a:t>level</a:t>
            </a:r>
            <a:endParaRPr lang="it-IT" dirty="0" smtClean="0"/>
          </a:p>
          <a:p>
            <a:pPr lvl="4"/>
            <a:r>
              <a:rPr lang="it-IT" dirty="0" err="1" smtClean="0"/>
              <a:t>Fifth</a:t>
            </a:r>
            <a:r>
              <a:rPr lang="it-IT" dirty="0" smtClean="0"/>
              <a:t> </a:t>
            </a:r>
            <a:r>
              <a:rPr lang="it-IT" dirty="0" err="1" smtClean="0"/>
              <a:t>level</a:t>
            </a:r>
            <a:endParaRPr lang="it-IT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1F1603-7EC9-9A44-BA15-ABCB29D37C75}" type="datetime1">
              <a:rPr lang="it-IT" smtClean="0"/>
              <a:pPr/>
              <a:t>23/02/2023</a:t>
            </a:fld>
            <a:endParaRPr lang="it-IT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rgbClr val="000000"/>
                </a:solidFill>
              </a:defRPr>
            </a:lvl1pPr>
          </a:lstStyle>
          <a:p>
            <a:r>
              <a:rPr lang="en-US" smtClean="0"/>
              <a:t>TITOLO PRESENTAZIONE</a:t>
            </a:r>
            <a:endParaRPr lang="it-IT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 dirty="0"/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0" name="Picture 9" descr="Slide_DIp_EconomiaeDiritto.png"/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457200" y="152525"/>
            <a:ext cx="8229600" cy="685935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/>
  <p:txStyles>
    <p:titleStyle>
      <a:lvl1pPr algn="ctr" defTabSz="457200" rtl="0" eaLnBrk="1" latinLnBrk="0" hangingPunct="1">
        <a:spcBef>
          <a:spcPct val="0"/>
        </a:spcBef>
        <a:buNone/>
        <a:defRPr sz="4400" b="1" kern="1200">
          <a:solidFill>
            <a:schemeClr val="tx1"/>
          </a:solidFill>
          <a:latin typeface="Arial"/>
          <a:ea typeface="+mj-ea"/>
          <a:cs typeface="Arial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Arial"/>
          <a:ea typeface="+mn-ea"/>
          <a:cs typeface="Arial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Arial"/>
          <a:ea typeface="+mn-ea"/>
          <a:cs typeface="Arial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Arial"/>
          <a:ea typeface="+mn-ea"/>
          <a:cs typeface="Arial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6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Segnaposto numero diapositiva 5"/>
          <p:cNvSpPr>
            <a:spLocks noGrp="1"/>
          </p:cNvSpPr>
          <p:nvPr>
            <p:ph type="sldNum" sz="quarter" idx="4294967295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07CB4E4-2479-4774-8570-F96502AFD6FD}" type="slidenum">
              <a:rPr lang="it-IT" altLang="it-IT" sz="1400" smtClean="0"/>
              <a:pPr>
                <a:spcBef>
                  <a:spcPct val="0"/>
                </a:spcBef>
                <a:buFontTx/>
                <a:buNone/>
              </a:pPr>
              <a:t>1</a:t>
            </a:fld>
            <a:endParaRPr lang="it-IT" altLang="it-IT" sz="1400" smtClean="0"/>
          </a:p>
        </p:txBody>
      </p:sp>
      <p:sp>
        <p:nvSpPr>
          <p:cNvPr id="2051" name="Rectangle 5"/>
          <p:cNvSpPr>
            <a:spLocks noChangeArrowheads="1"/>
          </p:cNvSpPr>
          <p:nvPr/>
        </p:nvSpPr>
        <p:spPr bwMode="auto">
          <a:xfrm>
            <a:off x="762000" y="762000"/>
            <a:ext cx="7696200" cy="2514600"/>
          </a:xfrm>
          <a:prstGeom prst="rect">
            <a:avLst/>
          </a:prstGeom>
          <a:noFill/>
          <a:ln>
            <a:noFill/>
          </a:ln>
          <a:ex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it-IT" altLang="it-IT" sz="1400"/>
          </a:p>
        </p:txBody>
      </p:sp>
      <p:sp>
        <p:nvSpPr>
          <p:cNvPr id="2052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4038600"/>
            <a:ext cx="6400800" cy="990600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it-IT" altLang="it-IT" smtClean="0"/>
              <a:t>Fisiocratici- Classici – Marx - Sraffa</a:t>
            </a:r>
          </a:p>
        </p:txBody>
      </p:sp>
      <p:sp>
        <p:nvSpPr>
          <p:cNvPr id="2053" name="WordArt 4"/>
          <p:cNvSpPr>
            <a:spLocks noChangeArrowheads="1" noChangeShapeType="1" noTextEdit="1"/>
          </p:cNvSpPr>
          <p:nvPr/>
        </p:nvSpPr>
        <p:spPr bwMode="auto">
          <a:xfrm>
            <a:off x="914400" y="1295400"/>
            <a:ext cx="7467600" cy="1828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it-IT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chemeClr val="folHlink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La Teoria del Sovrappiù </a:t>
            </a:r>
          </a:p>
        </p:txBody>
      </p:sp>
    </p:spTree>
    <p:extLst>
      <p:ext uri="{BB962C8B-B14F-4D97-AF65-F5344CB8AC3E}">
        <p14:creationId xmlns:p14="http://schemas.microsoft.com/office/powerpoint/2010/main" val="1154228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Un esempio numerico</a:t>
            </a:r>
            <a:endParaRPr lang="it-IT" dirty="0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D2961-7752-8147-9F32-6FFB67B11C2A}" type="datetime1">
              <a:rPr lang="it-IT" smtClean="0"/>
              <a:pPr/>
              <a:t>23/02/2023</a:t>
            </a:fld>
            <a:endParaRPr lang="it-IT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TITOLO PRESENTAZIONE</a:t>
            </a:r>
            <a:endParaRPr lang="it-IT" dirty="0"/>
          </a:p>
        </p:txBody>
      </p:sp>
      <p:graphicFrame>
        <p:nvGraphicFramePr>
          <p:cNvPr id="5" name="Tabel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1588960"/>
              </p:ext>
            </p:extLst>
          </p:nvPr>
        </p:nvGraphicFramePr>
        <p:xfrm>
          <a:off x="1572769" y="1584078"/>
          <a:ext cx="5751578" cy="1340961"/>
        </p:xfrm>
        <a:graphic>
          <a:graphicData uri="http://schemas.openxmlformats.org/drawingml/2006/table">
            <a:tbl>
              <a:tblPr/>
              <a:tblGrid>
                <a:gridCol w="821654">
                  <a:extLst>
                    <a:ext uri="{9D8B030D-6E8A-4147-A177-3AD203B41FA5}">
                      <a16:colId xmlns:a16="http://schemas.microsoft.com/office/drawing/2014/main" val="3382103666"/>
                    </a:ext>
                  </a:extLst>
                </a:gridCol>
                <a:gridCol w="653577">
                  <a:extLst>
                    <a:ext uri="{9D8B030D-6E8A-4147-A177-3AD203B41FA5}">
                      <a16:colId xmlns:a16="http://schemas.microsoft.com/office/drawing/2014/main" val="2500231879"/>
                    </a:ext>
                  </a:extLst>
                </a:gridCol>
                <a:gridCol w="994611">
                  <a:extLst>
                    <a:ext uri="{9D8B030D-6E8A-4147-A177-3AD203B41FA5}">
                      <a16:colId xmlns:a16="http://schemas.microsoft.com/office/drawing/2014/main" val="2001052140"/>
                    </a:ext>
                  </a:extLst>
                </a:gridCol>
                <a:gridCol w="816774">
                  <a:extLst>
                    <a:ext uri="{9D8B030D-6E8A-4147-A177-3AD203B41FA5}">
                      <a16:colId xmlns:a16="http://schemas.microsoft.com/office/drawing/2014/main" val="1041975339"/>
                    </a:ext>
                  </a:extLst>
                </a:gridCol>
                <a:gridCol w="821654">
                  <a:extLst>
                    <a:ext uri="{9D8B030D-6E8A-4147-A177-3AD203B41FA5}">
                      <a16:colId xmlns:a16="http://schemas.microsoft.com/office/drawing/2014/main" val="553620700"/>
                    </a:ext>
                  </a:extLst>
                </a:gridCol>
                <a:gridCol w="821654">
                  <a:extLst>
                    <a:ext uri="{9D8B030D-6E8A-4147-A177-3AD203B41FA5}">
                      <a16:colId xmlns:a16="http://schemas.microsoft.com/office/drawing/2014/main" val="2942205618"/>
                    </a:ext>
                  </a:extLst>
                </a:gridCol>
                <a:gridCol w="821654">
                  <a:extLst>
                    <a:ext uri="{9D8B030D-6E8A-4147-A177-3AD203B41FA5}">
                      <a16:colId xmlns:a16="http://schemas.microsoft.com/office/drawing/2014/main" val="3698369728"/>
                    </a:ext>
                  </a:extLst>
                </a:gridCol>
              </a:tblGrid>
              <a:tr h="270771">
                <a:tc>
                  <a:txBody>
                    <a:bodyPr/>
                    <a:lstStyle/>
                    <a:p>
                      <a:pPr algn="l" fontAlgn="b"/>
                      <a:r>
                        <a:rPr lang="it-I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Ferro (t)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Carbone (t)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Grano (q)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lavoro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prodotto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sovrappiù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69837217"/>
                  </a:ext>
                </a:extLst>
              </a:tr>
              <a:tr h="257877">
                <a:tc>
                  <a:txBody>
                    <a:bodyPr/>
                    <a:lstStyle/>
                    <a:p>
                      <a:pPr algn="l" fontAlgn="b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ferro</a:t>
                      </a:r>
                    </a:p>
                  </a:txBody>
                  <a:tcPr marL="9525" marR="9525" marT="9525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0,1875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55179553"/>
                  </a:ext>
                </a:extLst>
              </a:tr>
              <a:tr h="257877">
                <a:tc>
                  <a:txBody>
                    <a:bodyPr/>
                    <a:lstStyle/>
                    <a:p>
                      <a:pPr algn="l" fontAlgn="b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carbone</a:t>
                      </a:r>
                    </a:p>
                  </a:txBody>
                  <a:tcPr marL="9525" marR="9525" marT="9525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0,3125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94557049"/>
                  </a:ext>
                </a:extLst>
              </a:tr>
              <a:tr h="270771">
                <a:tc>
                  <a:txBody>
                    <a:bodyPr/>
                    <a:lstStyle/>
                    <a:p>
                      <a:pPr algn="l" fontAlgn="b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grano</a:t>
                      </a:r>
                    </a:p>
                  </a:txBody>
                  <a:tcPr marL="9525" marR="9525" marT="9525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58554834"/>
                  </a:ext>
                </a:extLst>
              </a:tr>
              <a:tr h="283665">
                <a:tc>
                  <a:txBody>
                    <a:bodyPr/>
                    <a:lstStyle/>
                    <a:p>
                      <a:pPr algn="l" fontAlgn="b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Totale</a:t>
                      </a:r>
                    </a:p>
                  </a:txBody>
                  <a:tcPr marL="9525" marR="9525" marT="9525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89772884"/>
                  </a:ext>
                </a:extLst>
              </a:tr>
            </a:tbl>
          </a:graphicData>
        </a:graphic>
      </p:graphicFrame>
      <p:sp>
        <p:nvSpPr>
          <p:cNvPr id="6" name="CasellaDiTesto 5"/>
          <p:cNvSpPr txBox="1"/>
          <p:nvPr/>
        </p:nvSpPr>
        <p:spPr>
          <a:xfrm>
            <a:off x="1001269" y="3040768"/>
            <a:ext cx="6729984" cy="30777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600" dirty="0" err="1" smtClean="0"/>
              <a:t>Rige</a:t>
            </a:r>
            <a:r>
              <a:rPr lang="it-IT" sz="1600" dirty="0" smtClean="0"/>
              <a:t>: singole industrie. Per produrre 180 di ferro servono 90 di ferro, 120 di carbone, 60 di grano e 0,1875 di lavoro.</a:t>
            </a:r>
          </a:p>
          <a:p>
            <a:r>
              <a:rPr lang="it-IT" sz="1600" dirty="0" smtClean="0"/>
              <a:t>Colonne: impieghi di un bene nelle varie industrie: 90 di ferro sono impiegati per produrre 180 di ferro, 50 di ferro per produrre 450 di carbone e 40 di ferro per produrre 480 di grano.</a:t>
            </a:r>
          </a:p>
          <a:p>
            <a:r>
              <a:rPr lang="it-IT" sz="1600" dirty="0" smtClean="0"/>
              <a:t>Il lavoro totale impiegato nel sistema economico è posto uguale ad uno. </a:t>
            </a:r>
          </a:p>
          <a:p>
            <a:r>
              <a:rPr lang="it-IT" sz="1600" dirty="0" smtClean="0"/>
              <a:t>Nell’esempio il ferro non entra nel sovrappiù. Questo dipende dalla configurazione produttiva (come sono impiegate le risorse).</a:t>
            </a:r>
          </a:p>
          <a:p>
            <a:r>
              <a:rPr lang="it-IT" sz="1600" dirty="0" smtClean="0"/>
              <a:t>Il sovrappiù è dato dal prodotto meno la somma degli impieghi</a:t>
            </a:r>
          </a:p>
          <a:p>
            <a:r>
              <a:rPr lang="it-IT" sz="1600" dirty="0" smtClean="0"/>
              <a:t>Ferro prodotto=180. Impieghi di ferro nelle industrie 180. Sovrappiù=0</a:t>
            </a:r>
          </a:p>
          <a:p>
            <a:r>
              <a:rPr lang="it-IT" sz="1600" dirty="0" smtClean="0"/>
              <a:t>Carbone prodotto=450: Impieghi di ferro nelle industrie = 285. Sovrappiù = 165 </a:t>
            </a:r>
          </a:p>
          <a:p>
            <a:r>
              <a:rPr lang="it-IT" sz="1600" dirty="0" smtClean="0"/>
              <a:t>Grano Prodotto = 480. Impieghi di grano nelle industrie = 410. Sovrappiù 70</a:t>
            </a:r>
            <a:r>
              <a:rPr lang="it-IT" dirty="0" smtClean="0"/>
              <a:t>.</a:t>
            </a:r>
            <a:endParaRPr lang="it-IT" dirty="0"/>
          </a:p>
        </p:txBody>
      </p:sp>
      <p:cxnSp>
        <p:nvCxnSpPr>
          <p:cNvPr id="8" name="Connettore 2 7"/>
          <p:cNvCxnSpPr/>
          <p:nvPr/>
        </p:nvCxnSpPr>
        <p:spPr>
          <a:xfrm flipV="1">
            <a:off x="2039112" y="2039112"/>
            <a:ext cx="4315968" cy="18288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Connettore 2 12"/>
          <p:cNvCxnSpPr/>
          <p:nvPr/>
        </p:nvCxnSpPr>
        <p:spPr>
          <a:xfrm>
            <a:off x="2614863" y="2005679"/>
            <a:ext cx="0" cy="91936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468347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egnaposto numero diapositiva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EF3E4A7-DD16-4857-9EA9-B104C64D0947}" type="slidenum">
              <a:rPr lang="it-IT" altLang="it-IT" sz="1400" smtClean="0"/>
              <a:pPr>
                <a:spcBef>
                  <a:spcPct val="0"/>
                </a:spcBef>
                <a:buFontTx/>
                <a:buNone/>
              </a:pPr>
              <a:t>11</a:t>
            </a:fld>
            <a:endParaRPr lang="it-IT" altLang="it-IT" sz="1400" smtClean="0"/>
          </a:p>
        </p:txBody>
      </p:sp>
      <p:sp>
        <p:nvSpPr>
          <p:cNvPr id="7168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it-IT" smtClean="0"/>
              <a:t>Problemi da Risolvere</a:t>
            </a:r>
          </a:p>
        </p:txBody>
      </p:sp>
      <p:sp>
        <p:nvSpPr>
          <p:cNvPr id="71683" name="Text Box 3"/>
          <p:cNvSpPr txBox="1">
            <a:spLocks noChangeArrowheads="1"/>
          </p:cNvSpPr>
          <p:nvPr/>
        </p:nvSpPr>
        <p:spPr bwMode="auto">
          <a:xfrm>
            <a:off x="762000" y="1956047"/>
            <a:ext cx="7772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it-IT" sz="3200" b="0" dirty="0"/>
              <a:t>Come </a:t>
            </a:r>
            <a:r>
              <a:rPr lang="it-IT" sz="3200" dirty="0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RILEVARE</a:t>
            </a:r>
            <a:r>
              <a:rPr lang="it-IT" sz="3200" b="0" dirty="0"/>
              <a:t> il sovrappiù</a:t>
            </a:r>
          </a:p>
        </p:txBody>
      </p:sp>
      <p:sp>
        <p:nvSpPr>
          <p:cNvPr id="71684" name="Text Box 4"/>
          <p:cNvSpPr txBox="1">
            <a:spLocks noChangeArrowheads="1"/>
          </p:cNvSpPr>
          <p:nvPr/>
        </p:nvSpPr>
        <p:spPr bwMode="auto">
          <a:xfrm>
            <a:off x="762000" y="2870447"/>
            <a:ext cx="7772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it-IT" sz="3200" b="0"/>
              <a:t>Quale è l’</a:t>
            </a:r>
            <a:r>
              <a:rPr lang="it-IT" sz="3200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ORIGINE</a:t>
            </a:r>
            <a:r>
              <a:rPr lang="it-IT" sz="3200" b="0"/>
              <a:t> del sovrappiù</a:t>
            </a:r>
          </a:p>
        </p:txBody>
      </p:sp>
      <p:sp>
        <p:nvSpPr>
          <p:cNvPr id="71685" name="Text Box 5"/>
          <p:cNvSpPr txBox="1">
            <a:spLocks noChangeArrowheads="1"/>
          </p:cNvSpPr>
          <p:nvPr/>
        </p:nvSpPr>
        <p:spPr bwMode="auto">
          <a:xfrm>
            <a:off x="685800" y="3630613"/>
            <a:ext cx="7772400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it-IT" sz="3200" b="0" dirty="0"/>
              <a:t>Come </a:t>
            </a:r>
            <a:r>
              <a:rPr lang="it-IT" sz="3200" dirty="0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MISURARE</a:t>
            </a:r>
            <a:r>
              <a:rPr lang="it-IT" sz="3200" b="0" dirty="0"/>
              <a:t> il </a:t>
            </a:r>
            <a:r>
              <a:rPr lang="it-IT" sz="3200" b="0" dirty="0" smtClean="0"/>
              <a:t>sovrappiù</a:t>
            </a:r>
          </a:p>
          <a:p>
            <a:pPr eaLnBrk="1" hangingPunct="1">
              <a:spcBef>
                <a:spcPct val="50000"/>
              </a:spcBef>
              <a:defRPr/>
            </a:pPr>
            <a:r>
              <a:rPr lang="it-IT" sz="3200" dirty="0" smtClean="0"/>
              <a:t>Come è distribuito il sovrappiù</a:t>
            </a:r>
            <a:endParaRPr lang="it-IT" sz="3200" b="0" dirty="0"/>
          </a:p>
        </p:txBody>
      </p:sp>
      <p:sp>
        <p:nvSpPr>
          <p:cNvPr id="71686" name="Text Box 6"/>
          <p:cNvSpPr txBox="1">
            <a:spLocks noChangeArrowheads="1"/>
          </p:cNvSpPr>
          <p:nvPr/>
        </p:nvSpPr>
        <p:spPr bwMode="auto">
          <a:xfrm>
            <a:off x="762000" y="4851647"/>
            <a:ext cx="83820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it-IT" sz="3200" b="0" dirty="0"/>
              <a:t>Condizioni di </a:t>
            </a:r>
            <a:r>
              <a:rPr lang="it-IT" sz="3200" b="1" dirty="0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RIPRODUZIONE</a:t>
            </a:r>
            <a:r>
              <a:rPr lang="it-IT" sz="3200" b="0" dirty="0"/>
              <a:t> del sovrappiù</a:t>
            </a:r>
          </a:p>
          <a:p>
            <a:pPr eaLnBrk="1" hangingPunct="1">
              <a:spcBef>
                <a:spcPct val="50000"/>
              </a:spcBef>
              <a:defRPr/>
            </a:pPr>
            <a:r>
              <a:rPr lang="it-IT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SVILUPPO ECONOMICO</a:t>
            </a:r>
          </a:p>
        </p:txBody>
      </p:sp>
    </p:spTree>
    <p:extLst>
      <p:ext uri="{BB962C8B-B14F-4D97-AF65-F5344CB8AC3E}">
        <p14:creationId xmlns:p14="http://schemas.microsoft.com/office/powerpoint/2010/main" val="12098983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16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16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716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716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16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716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716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716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716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716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716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716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716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716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716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716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716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716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716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716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683" grpId="0" autoUpdateAnimBg="0"/>
      <p:bldP spid="71684" grpId="0" autoUpdateAnimBg="0"/>
      <p:bldP spid="71685" grpId="0" autoUpdateAnimBg="0"/>
      <p:bldP spid="71686" grpId="0" build="p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egnaposto numero diapositiva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0623573-BCBF-4326-9354-5EC15B6D7D3C}" type="slidenum">
              <a:rPr lang="it-IT" altLang="it-IT" sz="1400" smtClean="0"/>
              <a:pPr>
                <a:spcBef>
                  <a:spcPct val="0"/>
                </a:spcBef>
                <a:buFontTx/>
                <a:buNone/>
              </a:pPr>
              <a:t>12</a:t>
            </a:fld>
            <a:endParaRPr lang="it-IT" altLang="it-IT" sz="1400" smtClean="0"/>
          </a:p>
        </p:txBody>
      </p:sp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800100"/>
            <a:ext cx="7772400" cy="106680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it-IT" sz="3600" dirty="0" smtClean="0"/>
              <a:t>Il Caso Più Semplice. Produzione di Grano a Mezzo di Grano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762000" y="1866900"/>
            <a:ext cx="7467600" cy="2286000"/>
            <a:chOff x="480" y="1104"/>
            <a:chExt cx="4704" cy="1440"/>
          </a:xfrm>
        </p:grpSpPr>
        <p:sp>
          <p:nvSpPr>
            <p:cNvPr id="8200" name="AutoShape 4"/>
            <p:cNvSpPr>
              <a:spLocks noChangeArrowheads="1"/>
            </p:cNvSpPr>
            <p:nvPr/>
          </p:nvSpPr>
          <p:spPr bwMode="auto">
            <a:xfrm>
              <a:off x="864" y="1680"/>
              <a:ext cx="1056" cy="432"/>
            </a:xfrm>
            <a:prstGeom prst="roundRect">
              <a:avLst>
                <a:gd name="adj" fmla="val 16667"/>
              </a:avLst>
            </a:prstGeom>
            <a:solidFill>
              <a:srgbClr val="9999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81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it-IT" altLang="it-IT"/>
                <a:t>1000 Kg</a:t>
              </a:r>
            </a:p>
          </p:txBody>
        </p:sp>
        <p:sp>
          <p:nvSpPr>
            <p:cNvPr id="8201" name="Text Box 5"/>
            <p:cNvSpPr txBox="1">
              <a:spLocks noChangeArrowheads="1"/>
            </p:cNvSpPr>
            <p:nvPr/>
          </p:nvSpPr>
          <p:spPr bwMode="auto">
            <a:xfrm>
              <a:off x="960" y="2160"/>
              <a:ext cx="912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it-IT" altLang="it-IT" sz="2800"/>
                <a:t>sementi</a:t>
              </a:r>
            </a:p>
          </p:txBody>
        </p:sp>
        <p:sp>
          <p:nvSpPr>
            <p:cNvPr id="8202" name="AutoShape 6"/>
            <p:cNvSpPr>
              <a:spLocks noChangeArrowheads="1"/>
            </p:cNvSpPr>
            <p:nvPr/>
          </p:nvSpPr>
          <p:spPr bwMode="auto">
            <a:xfrm>
              <a:off x="2208" y="1680"/>
              <a:ext cx="1056" cy="432"/>
            </a:xfrm>
            <a:prstGeom prst="roundRect">
              <a:avLst>
                <a:gd name="adj" fmla="val 16667"/>
              </a:avLst>
            </a:prstGeom>
            <a:solidFill>
              <a:srgbClr val="9999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81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it-IT" altLang="it-IT"/>
                <a:t>500 Kg</a:t>
              </a:r>
            </a:p>
          </p:txBody>
        </p:sp>
        <p:sp>
          <p:nvSpPr>
            <p:cNvPr id="8203" name="Text Box 7"/>
            <p:cNvSpPr txBox="1">
              <a:spLocks noChangeArrowheads="1"/>
            </p:cNvSpPr>
            <p:nvPr/>
          </p:nvSpPr>
          <p:spPr bwMode="auto">
            <a:xfrm>
              <a:off x="1920" y="1733"/>
              <a:ext cx="240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it-IT" altLang="it-IT" sz="2800"/>
                <a:t>+</a:t>
              </a:r>
            </a:p>
          </p:txBody>
        </p:sp>
        <p:sp>
          <p:nvSpPr>
            <p:cNvPr id="8204" name="Text Box 8"/>
            <p:cNvSpPr txBox="1">
              <a:spLocks noChangeArrowheads="1"/>
            </p:cNvSpPr>
            <p:nvPr/>
          </p:nvSpPr>
          <p:spPr bwMode="auto">
            <a:xfrm>
              <a:off x="3360" y="1733"/>
              <a:ext cx="288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it-IT" altLang="it-IT" sz="2800"/>
                <a:t>=</a:t>
              </a:r>
            </a:p>
          </p:txBody>
        </p:sp>
        <p:sp>
          <p:nvSpPr>
            <p:cNvPr id="8205" name="AutoShape 9"/>
            <p:cNvSpPr>
              <a:spLocks noChangeArrowheads="1"/>
            </p:cNvSpPr>
            <p:nvPr/>
          </p:nvSpPr>
          <p:spPr bwMode="auto">
            <a:xfrm>
              <a:off x="3792" y="1680"/>
              <a:ext cx="1056" cy="432"/>
            </a:xfrm>
            <a:prstGeom prst="roundRect">
              <a:avLst>
                <a:gd name="adj" fmla="val 16667"/>
              </a:avLst>
            </a:prstGeom>
            <a:solidFill>
              <a:srgbClr val="9999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81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it-IT" altLang="it-IT"/>
                <a:t>2000 Kg</a:t>
              </a:r>
            </a:p>
          </p:txBody>
        </p:sp>
        <p:sp>
          <p:nvSpPr>
            <p:cNvPr id="8206" name="Text Box 10"/>
            <p:cNvSpPr txBox="1">
              <a:spLocks noChangeArrowheads="1"/>
            </p:cNvSpPr>
            <p:nvPr/>
          </p:nvSpPr>
          <p:spPr bwMode="auto">
            <a:xfrm>
              <a:off x="2208" y="2160"/>
              <a:ext cx="1008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it-IT" altLang="it-IT" sz="2800"/>
                <a:t>salari</a:t>
              </a:r>
            </a:p>
          </p:txBody>
        </p:sp>
        <p:sp>
          <p:nvSpPr>
            <p:cNvPr id="8207" name="Text Box 11"/>
            <p:cNvSpPr txBox="1">
              <a:spLocks noChangeArrowheads="1"/>
            </p:cNvSpPr>
            <p:nvPr/>
          </p:nvSpPr>
          <p:spPr bwMode="auto">
            <a:xfrm>
              <a:off x="3792" y="2160"/>
              <a:ext cx="1056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it-IT" altLang="it-IT" sz="2800"/>
                <a:t>Prodotto</a:t>
              </a:r>
            </a:p>
          </p:txBody>
        </p:sp>
        <p:sp>
          <p:nvSpPr>
            <p:cNvPr id="72716" name="Text Box 12"/>
            <p:cNvSpPr txBox="1">
              <a:spLocks noChangeArrowheads="1"/>
            </p:cNvSpPr>
            <p:nvPr/>
          </p:nvSpPr>
          <p:spPr bwMode="auto">
            <a:xfrm>
              <a:off x="2304" y="1104"/>
              <a:ext cx="1200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  <a:defRPr/>
              </a:pPr>
              <a:r>
                <a:rPr lang="it-IT" sz="3200">
                  <a:solidFill>
                    <a:srgbClr val="CC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GRANO</a:t>
              </a:r>
            </a:p>
          </p:txBody>
        </p:sp>
        <p:sp>
          <p:nvSpPr>
            <p:cNvPr id="8209" name="Line 13"/>
            <p:cNvSpPr>
              <a:spLocks noChangeShapeType="1"/>
            </p:cNvSpPr>
            <p:nvPr/>
          </p:nvSpPr>
          <p:spPr bwMode="auto">
            <a:xfrm flipH="1">
              <a:off x="1392" y="1392"/>
              <a:ext cx="768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it-IT"/>
            </a:p>
          </p:txBody>
        </p:sp>
        <p:sp>
          <p:nvSpPr>
            <p:cNvPr id="8210" name="Line 14"/>
            <p:cNvSpPr>
              <a:spLocks noChangeShapeType="1"/>
            </p:cNvSpPr>
            <p:nvPr/>
          </p:nvSpPr>
          <p:spPr bwMode="auto">
            <a:xfrm>
              <a:off x="2784" y="1440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it-IT"/>
            </a:p>
          </p:txBody>
        </p:sp>
        <p:sp>
          <p:nvSpPr>
            <p:cNvPr id="8211" name="Line 15"/>
            <p:cNvSpPr>
              <a:spLocks noChangeShapeType="1"/>
            </p:cNvSpPr>
            <p:nvPr/>
          </p:nvSpPr>
          <p:spPr bwMode="auto">
            <a:xfrm>
              <a:off x="3360" y="1392"/>
              <a:ext cx="96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it-IT"/>
            </a:p>
          </p:txBody>
        </p:sp>
        <p:sp>
          <p:nvSpPr>
            <p:cNvPr id="8212" name="Rectangle 16"/>
            <p:cNvSpPr>
              <a:spLocks noChangeArrowheads="1"/>
            </p:cNvSpPr>
            <p:nvPr/>
          </p:nvSpPr>
          <p:spPr bwMode="auto">
            <a:xfrm>
              <a:off x="480" y="1104"/>
              <a:ext cx="4704" cy="144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it-IT" altLang="it-IT" sz="1400"/>
            </a:p>
          </p:txBody>
        </p:sp>
      </p:grpSp>
      <p:sp>
        <p:nvSpPr>
          <p:cNvPr id="72721" name="Text Box 17"/>
          <p:cNvSpPr txBox="1">
            <a:spLocks noChangeArrowheads="1"/>
          </p:cNvSpPr>
          <p:nvPr/>
        </p:nvSpPr>
        <p:spPr bwMode="auto">
          <a:xfrm>
            <a:off x="762000" y="4191000"/>
            <a:ext cx="800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it-IT" altLang="it-IT" sz="2400" b="0"/>
              <a:t>Un solo bene funge da mezzo di produzione, salario e prodotto</a:t>
            </a:r>
          </a:p>
        </p:txBody>
      </p:sp>
      <p:sp>
        <p:nvSpPr>
          <p:cNvPr id="72722" name="Text Box 18"/>
          <p:cNvSpPr txBox="1">
            <a:spLocks noChangeArrowheads="1"/>
          </p:cNvSpPr>
          <p:nvPr/>
        </p:nvSpPr>
        <p:spPr bwMode="auto">
          <a:xfrm>
            <a:off x="838200" y="4914900"/>
            <a:ext cx="7620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it-IT" sz="2400" b="0"/>
              <a:t>Sovrappiù: </a:t>
            </a:r>
            <a:r>
              <a:rPr lang="it-IT" sz="2800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2000 kg –1500 kg =500 kg</a:t>
            </a:r>
          </a:p>
        </p:txBody>
      </p:sp>
      <p:sp>
        <p:nvSpPr>
          <p:cNvPr id="72723" name="Text Box 19"/>
          <p:cNvSpPr txBox="1">
            <a:spLocks noChangeArrowheads="1"/>
          </p:cNvSpPr>
          <p:nvPr/>
        </p:nvSpPr>
        <p:spPr bwMode="auto">
          <a:xfrm>
            <a:off x="914400" y="5524500"/>
            <a:ext cx="6477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it-IT" sz="2400" b="0"/>
              <a:t>Saggio di sovrappiù = </a:t>
            </a:r>
            <a:r>
              <a:rPr lang="it-IT" sz="2800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500/1500 = 33%</a:t>
            </a:r>
          </a:p>
        </p:txBody>
      </p:sp>
    </p:spTree>
    <p:extLst>
      <p:ext uri="{BB962C8B-B14F-4D97-AF65-F5344CB8AC3E}">
        <p14:creationId xmlns:p14="http://schemas.microsoft.com/office/powerpoint/2010/main" val="18326816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52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27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727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727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727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727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727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727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727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727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727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727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727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721" grpId="0" autoUpdateAnimBg="0"/>
      <p:bldP spid="72722" grpId="0" autoUpdateAnimBg="0"/>
      <p:bldP spid="72723" grpId="0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egnaposto numero diapositiva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4AF9138-D32C-468E-AA95-312CA4AD37B6}" type="slidenum">
              <a:rPr lang="it-IT" altLang="it-IT" sz="1400" smtClean="0"/>
              <a:pPr>
                <a:spcBef>
                  <a:spcPct val="0"/>
                </a:spcBef>
                <a:buFontTx/>
                <a:buNone/>
              </a:pPr>
              <a:t>13</a:t>
            </a:fld>
            <a:endParaRPr lang="it-IT" altLang="it-IT" sz="1400" smtClean="0"/>
          </a:p>
        </p:txBody>
      </p:sp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1167855"/>
            <a:ext cx="8229600" cy="557946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it-IT" dirty="0" smtClean="0"/>
              <a:t>Casi Complessi: il Problema del Valore</a:t>
            </a:r>
          </a:p>
        </p:txBody>
      </p:sp>
      <p:sp>
        <p:nvSpPr>
          <p:cNvPr id="73731" name="Text Box 3"/>
          <p:cNvSpPr txBox="1">
            <a:spLocks noChangeArrowheads="1"/>
          </p:cNvSpPr>
          <p:nvPr/>
        </p:nvSpPr>
        <p:spPr bwMode="auto">
          <a:xfrm>
            <a:off x="762000" y="1915357"/>
            <a:ext cx="7467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it-IT" altLang="it-IT" sz="2800" b="0"/>
              <a:t>Più beni</a:t>
            </a:r>
          </a:p>
        </p:txBody>
      </p:sp>
      <p:sp>
        <p:nvSpPr>
          <p:cNvPr id="73732" name="Text Box 4"/>
          <p:cNvSpPr txBox="1">
            <a:spLocks noChangeArrowheads="1"/>
          </p:cNvSpPr>
          <p:nvPr/>
        </p:nvSpPr>
        <p:spPr bwMode="auto">
          <a:xfrm>
            <a:off x="762000" y="2524957"/>
            <a:ext cx="777240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it-IT" altLang="it-IT" sz="2800" b="0"/>
              <a:t>Ciascun bene è prodotto utilizzando più beni: il grano è prodotto con grano ferro e carbone</a:t>
            </a:r>
          </a:p>
        </p:txBody>
      </p:sp>
      <p:sp>
        <p:nvSpPr>
          <p:cNvPr id="73733" name="Text Box 5"/>
          <p:cNvSpPr txBox="1">
            <a:spLocks noChangeArrowheads="1"/>
          </p:cNvSpPr>
          <p:nvPr/>
        </p:nvSpPr>
        <p:spPr bwMode="auto">
          <a:xfrm>
            <a:off x="762000" y="3439357"/>
            <a:ext cx="777240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it-IT" altLang="it-IT" sz="2800" b="0"/>
              <a:t>Beni diversi non si possono sommare o sottrarre tra loro</a:t>
            </a:r>
          </a:p>
        </p:txBody>
      </p:sp>
      <p:sp>
        <p:nvSpPr>
          <p:cNvPr id="73734" name="Text Box 6"/>
          <p:cNvSpPr txBox="1">
            <a:spLocks noChangeArrowheads="1"/>
          </p:cNvSpPr>
          <p:nvPr/>
        </p:nvSpPr>
        <p:spPr bwMode="auto">
          <a:xfrm>
            <a:off x="762000" y="4277557"/>
            <a:ext cx="7620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it-IT" altLang="it-IT" sz="2800" b="0"/>
              <a:t>Come si rileva e come si misura il sovrappiù?</a:t>
            </a:r>
          </a:p>
        </p:txBody>
      </p:sp>
      <p:sp>
        <p:nvSpPr>
          <p:cNvPr id="73735" name="WordArt 7"/>
          <p:cNvSpPr>
            <a:spLocks noChangeArrowheads="1" noChangeShapeType="1" noTextEdit="1"/>
          </p:cNvSpPr>
          <p:nvPr/>
        </p:nvSpPr>
        <p:spPr bwMode="auto">
          <a:xfrm>
            <a:off x="5029200" y="4793456"/>
            <a:ext cx="2590800" cy="1447800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17875"/>
              </a:avLst>
            </a:prstTxWarp>
          </a:bodyPr>
          <a:lstStyle/>
          <a:p>
            <a:pPr algn="ctr"/>
            <a:r>
              <a:rPr lang="it-IT" sz="3600" kern="10" dirty="0"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  <a:solidFill>
                  <a:schemeClr val="folHlink"/>
                </a:solidFill>
                <a:latin typeface="Impact"/>
              </a:rPr>
              <a:t>VALORE</a:t>
            </a:r>
          </a:p>
        </p:txBody>
      </p:sp>
      <p:sp>
        <p:nvSpPr>
          <p:cNvPr id="73736" name="Text Box 8"/>
          <p:cNvSpPr txBox="1">
            <a:spLocks noChangeArrowheads="1"/>
          </p:cNvSpPr>
          <p:nvPr/>
        </p:nvSpPr>
        <p:spPr bwMode="auto">
          <a:xfrm>
            <a:off x="762000" y="5257800"/>
            <a:ext cx="4114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it-IT" altLang="it-IT" sz="2800" b="0"/>
              <a:t>E’ necessaria la teoria del</a:t>
            </a:r>
          </a:p>
        </p:txBody>
      </p:sp>
    </p:spTree>
    <p:extLst>
      <p:ext uri="{BB962C8B-B14F-4D97-AF65-F5344CB8AC3E}">
        <p14:creationId xmlns:p14="http://schemas.microsoft.com/office/powerpoint/2010/main" val="30315065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737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737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500"/>
                                        <p:tgtEl>
                                          <p:spTgt spid="737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" dur="500"/>
                                        <p:tgtEl>
                                          <p:spTgt spid="737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7" dur="500"/>
                                        <p:tgtEl>
                                          <p:spTgt spid="737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2" dur="500"/>
                                        <p:tgtEl>
                                          <p:spTgt spid="737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731" grpId="0" autoUpdateAnimBg="0"/>
      <p:bldP spid="73732" grpId="0" autoUpdateAnimBg="0"/>
      <p:bldP spid="73733" grpId="0" autoUpdateAnimBg="0"/>
      <p:bldP spid="73734" grpId="0" autoUpdateAnimBg="0"/>
      <p:bldP spid="73735" grpId="0" animBg="1"/>
      <p:bldP spid="73736" grpId="0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egnaposto numero diapositiva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C481B93-451F-4B27-8D6F-ECE412736F05}" type="slidenum">
              <a:rPr lang="it-IT" altLang="it-IT" sz="1400" smtClean="0"/>
              <a:pPr>
                <a:spcBef>
                  <a:spcPct val="0"/>
                </a:spcBef>
                <a:buFontTx/>
                <a:buNone/>
              </a:pPr>
              <a:t>14</a:t>
            </a:fld>
            <a:endParaRPr lang="it-IT" altLang="it-IT" sz="1400" smtClean="0"/>
          </a:p>
        </p:txBody>
      </p:sp>
      <p:sp>
        <p:nvSpPr>
          <p:cNvPr id="10243" name="Rectangle 4"/>
          <p:cNvSpPr>
            <a:spLocks noChangeArrowheads="1"/>
          </p:cNvSpPr>
          <p:nvPr/>
        </p:nvSpPr>
        <p:spPr bwMode="auto">
          <a:xfrm>
            <a:off x="914400" y="990600"/>
            <a:ext cx="7467600" cy="2590800"/>
          </a:xfrm>
          <a:prstGeom prst="rect">
            <a:avLst/>
          </a:prstGeom>
          <a:solidFill>
            <a:srgbClr val="FDE92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it-IT" altLang="it-IT" sz="1400"/>
          </a:p>
        </p:txBody>
      </p:sp>
      <p:sp>
        <p:nvSpPr>
          <p:cNvPr id="10244" name="WordArt 2"/>
          <p:cNvSpPr>
            <a:spLocks noChangeArrowheads="1" noChangeShapeType="1" noTextEdit="1"/>
          </p:cNvSpPr>
          <p:nvPr/>
        </p:nvSpPr>
        <p:spPr bwMode="auto">
          <a:xfrm>
            <a:off x="1371600" y="1447800"/>
            <a:ext cx="6481763" cy="151288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it-IT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chemeClr val="folHlink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La Fisiocrazia</a:t>
            </a:r>
          </a:p>
        </p:txBody>
      </p:sp>
      <p:sp>
        <p:nvSpPr>
          <p:cNvPr id="10245" name="Text Box 3"/>
          <p:cNvSpPr txBox="1">
            <a:spLocks noChangeArrowheads="1"/>
          </p:cNvSpPr>
          <p:nvPr/>
        </p:nvSpPr>
        <p:spPr bwMode="auto">
          <a:xfrm>
            <a:off x="1219200" y="3962400"/>
            <a:ext cx="7010400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it-IT" altLang="it-IT" b="0" dirty="0"/>
              <a:t>La produzione del sovrappiù in </a:t>
            </a:r>
            <a:r>
              <a:rPr lang="it-IT" altLang="it-IT" b="0" dirty="0" smtClean="0"/>
              <a:t>agricoltura e le condizioni di riproduzione del </a:t>
            </a:r>
            <a:r>
              <a:rPr lang="it-IT" altLang="it-IT" b="0" smtClean="0"/>
              <a:t>sistema economico</a:t>
            </a:r>
            <a:endParaRPr lang="it-IT" altLang="it-IT" b="0"/>
          </a:p>
        </p:txBody>
      </p:sp>
    </p:spTree>
    <p:extLst>
      <p:ext uri="{BB962C8B-B14F-4D97-AF65-F5344CB8AC3E}">
        <p14:creationId xmlns:p14="http://schemas.microsoft.com/office/powerpoint/2010/main" val="3245104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egnaposto numero diapositiva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3AB9A95A-204C-4047-B26F-F8E9524ADABF}" type="slidenum">
              <a:rPr lang="it-IT" altLang="it-IT" sz="1400" smtClean="0"/>
              <a:pPr>
                <a:spcBef>
                  <a:spcPct val="0"/>
                </a:spcBef>
                <a:buFontTx/>
                <a:buNone/>
              </a:pPr>
              <a:t>15</a:t>
            </a:fld>
            <a:endParaRPr lang="it-IT" altLang="it-IT" sz="1400" smtClean="0"/>
          </a:p>
        </p:txBody>
      </p:sp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it-IT" smtClean="0"/>
              <a:t>La Fisiocrazia</a:t>
            </a:r>
          </a:p>
        </p:txBody>
      </p:sp>
      <p:sp>
        <p:nvSpPr>
          <p:cNvPr id="74755" name="Text Box 3"/>
          <p:cNvSpPr txBox="1">
            <a:spLocks noChangeArrowheads="1"/>
          </p:cNvSpPr>
          <p:nvPr/>
        </p:nvSpPr>
        <p:spPr bwMode="auto">
          <a:xfrm>
            <a:off x="914400" y="1775618"/>
            <a:ext cx="7467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it-IT" altLang="it-IT" sz="2800" b="0" dirty="0"/>
              <a:t>Tra il 1750 e il 1780 in Francia</a:t>
            </a:r>
          </a:p>
        </p:txBody>
      </p:sp>
      <p:sp>
        <p:nvSpPr>
          <p:cNvPr id="74756" name="Text Box 4"/>
          <p:cNvSpPr txBox="1">
            <a:spLocks noChangeArrowheads="1"/>
          </p:cNvSpPr>
          <p:nvPr/>
        </p:nvSpPr>
        <p:spPr bwMode="auto">
          <a:xfrm>
            <a:off x="885825" y="2356643"/>
            <a:ext cx="6705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it-IT" altLang="it-IT" sz="2800" b="0"/>
              <a:t>Prima “scuola” </a:t>
            </a:r>
          </a:p>
        </p:txBody>
      </p:sp>
      <p:sp>
        <p:nvSpPr>
          <p:cNvPr id="74758" name="Text Box 6"/>
          <p:cNvSpPr txBox="1">
            <a:spLocks noChangeArrowheads="1"/>
          </p:cNvSpPr>
          <p:nvPr/>
        </p:nvSpPr>
        <p:spPr bwMode="auto">
          <a:xfrm>
            <a:off x="885825" y="2918618"/>
            <a:ext cx="541020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it-IT" altLang="it-IT" sz="2800" b="0"/>
              <a:t>leader (Francois Quesnay – medico di corte)</a:t>
            </a:r>
          </a:p>
        </p:txBody>
      </p:sp>
      <p:sp>
        <p:nvSpPr>
          <p:cNvPr id="74759" name="Text Box 7"/>
          <p:cNvSpPr txBox="1">
            <a:spLocks noChangeArrowheads="1"/>
          </p:cNvSpPr>
          <p:nvPr/>
        </p:nvSpPr>
        <p:spPr bwMode="auto">
          <a:xfrm>
            <a:off x="657225" y="3985418"/>
            <a:ext cx="7391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lvl="1" eaLnBrk="1" hangingPunct="1">
              <a:buFontTx/>
              <a:buNone/>
            </a:pPr>
            <a:r>
              <a:rPr lang="it-IT" altLang="it-IT" b="0"/>
              <a:t>base teorica forte</a:t>
            </a:r>
            <a:endParaRPr lang="it-IT" altLang="it-IT" sz="2400" b="0"/>
          </a:p>
        </p:txBody>
      </p:sp>
      <p:sp>
        <p:nvSpPr>
          <p:cNvPr id="74760" name="Text Box 8"/>
          <p:cNvSpPr txBox="1">
            <a:spLocks noChangeArrowheads="1"/>
          </p:cNvSpPr>
          <p:nvPr/>
        </p:nvSpPr>
        <p:spPr bwMode="auto">
          <a:xfrm>
            <a:off x="581025" y="4671218"/>
            <a:ext cx="754380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lvl="1" eaLnBrk="1" hangingPunct="1">
              <a:buFontTx/>
              <a:buNone/>
            </a:pPr>
            <a:r>
              <a:rPr lang="it-IT" altLang="it-IT" b="0"/>
              <a:t>Francia arretrata rispetto alla più ricca Gran Bretagna</a:t>
            </a:r>
            <a:endParaRPr lang="it-IT" altLang="it-IT" sz="2400" b="0"/>
          </a:p>
        </p:txBody>
      </p:sp>
      <p:sp>
        <p:nvSpPr>
          <p:cNvPr id="74761" name="Text Box 9"/>
          <p:cNvSpPr txBox="1">
            <a:spLocks noChangeArrowheads="1"/>
          </p:cNvSpPr>
          <p:nvPr/>
        </p:nvSpPr>
        <p:spPr bwMode="auto">
          <a:xfrm>
            <a:off x="657225" y="5661818"/>
            <a:ext cx="7543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lvl="1" eaLnBrk="1" hangingPunct="1">
              <a:buFontTx/>
              <a:buNone/>
            </a:pPr>
            <a:r>
              <a:rPr lang="it-IT" altLang="it-IT" b="0"/>
              <a:t>Nord agricoltura prospera: affittanza</a:t>
            </a:r>
          </a:p>
        </p:txBody>
      </p:sp>
      <p:pic>
        <p:nvPicPr>
          <p:cNvPr id="11274" name="Picture 1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5750" y="1905793"/>
            <a:ext cx="1706563" cy="1717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177214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47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47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47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47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747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747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747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747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747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747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747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747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747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747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747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747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747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747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747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747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747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747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747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747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755" grpId="0" autoUpdateAnimBg="0"/>
      <p:bldP spid="74756" grpId="0" autoUpdateAnimBg="0"/>
      <p:bldP spid="74758" grpId="0" autoUpdateAnimBg="0"/>
      <p:bldP spid="74759" grpId="0" autoUpdateAnimBg="0"/>
      <p:bldP spid="74760" grpId="0" autoUpdateAnimBg="0"/>
      <p:bldP spid="74761" grpId="0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egnaposto numero diapositiva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8E9FC88C-6ED7-445E-ACE0-EE34EF31F7AA}" type="slidenum">
              <a:rPr lang="it-IT" altLang="it-IT" sz="1400" smtClean="0"/>
              <a:pPr>
                <a:spcBef>
                  <a:spcPct val="0"/>
                </a:spcBef>
                <a:buFontTx/>
                <a:buNone/>
              </a:pPr>
              <a:t>16</a:t>
            </a:fld>
            <a:endParaRPr lang="it-IT" altLang="it-IT" sz="1400" smtClean="0"/>
          </a:p>
        </p:txBody>
      </p:sp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066204"/>
            <a:ext cx="8229600" cy="557946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it-IT" dirty="0" smtClean="0"/>
              <a:t>Il Centro della Teoria dei Fisiocratici</a:t>
            </a:r>
          </a:p>
        </p:txBody>
      </p:sp>
      <p:sp>
        <p:nvSpPr>
          <p:cNvPr id="75781" name="Text Box 5"/>
          <p:cNvSpPr txBox="1">
            <a:spLocks noChangeArrowheads="1"/>
          </p:cNvSpPr>
          <p:nvPr/>
        </p:nvSpPr>
        <p:spPr bwMode="auto">
          <a:xfrm>
            <a:off x="990600" y="2057400"/>
            <a:ext cx="7924800" cy="53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ts val="800"/>
              </a:spcBef>
              <a:buClr>
                <a:srgbClr val="000000"/>
              </a:buClr>
              <a:buFont typeface="Times New Roman" pitchFamily="18" charset="0"/>
              <a:buChar char="•"/>
            </a:pPr>
            <a:r>
              <a:rPr lang="it-IT" altLang="it-IT" b="0">
                <a:solidFill>
                  <a:srgbClr val="000000"/>
                </a:solidFill>
                <a:ea typeface="Lucida Sans Unicode" pitchFamily="34" charset="0"/>
                <a:cs typeface="Lucida Sans Unicode" pitchFamily="34" charset="0"/>
              </a:rPr>
              <a:t>quadro macroeconomico dello sviluppo</a:t>
            </a:r>
            <a:endParaRPr lang="it-IT" altLang="it-IT" sz="2400" b="0">
              <a:solidFill>
                <a:schemeClr val="bg1"/>
              </a:solidFill>
            </a:endParaRPr>
          </a:p>
        </p:txBody>
      </p:sp>
      <p:sp>
        <p:nvSpPr>
          <p:cNvPr id="75782" name="Text Box 6"/>
          <p:cNvSpPr txBox="1">
            <a:spLocks noChangeArrowheads="1"/>
          </p:cNvSpPr>
          <p:nvPr/>
        </p:nvSpPr>
        <p:spPr bwMode="auto">
          <a:xfrm>
            <a:off x="990600" y="2856390"/>
            <a:ext cx="76962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ts val="800"/>
              </a:spcBef>
              <a:buClr>
                <a:srgbClr val="000000"/>
              </a:buClr>
              <a:buFont typeface="Times New Roman" pitchFamily="18" charset="0"/>
              <a:buChar char="•"/>
            </a:pPr>
            <a:r>
              <a:rPr lang="it-IT" altLang="it-IT" b="0" dirty="0">
                <a:solidFill>
                  <a:srgbClr val="000000"/>
                </a:solidFill>
                <a:ea typeface="Lucida Sans Unicode" pitchFamily="34" charset="0"/>
                <a:cs typeface="Lucida Sans Unicode" pitchFamily="34" charset="0"/>
              </a:rPr>
              <a:t>Relazione tra i settori (o classi) economici</a:t>
            </a:r>
            <a:endParaRPr lang="it-IT" altLang="it-IT" sz="2400" b="0" dirty="0">
              <a:solidFill>
                <a:schemeClr val="bg1"/>
              </a:solidFill>
            </a:endParaRPr>
          </a:p>
        </p:txBody>
      </p:sp>
      <p:sp>
        <p:nvSpPr>
          <p:cNvPr id="75783" name="Text Box 7"/>
          <p:cNvSpPr txBox="1">
            <a:spLocks noChangeArrowheads="1"/>
          </p:cNvSpPr>
          <p:nvPr/>
        </p:nvSpPr>
        <p:spPr bwMode="auto">
          <a:xfrm>
            <a:off x="990600" y="3542190"/>
            <a:ext cx="7391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lvl="1" eaLnBrk="1" hangingPunct="1">
              <a:spcBef>
                <a:spcPts val="700"/>
              </a:spcBef>
              <a:buClr>
                <a:srgbClr val="000000"/>
              </a:buClr>
              <a:buFont typeface="Times New Roman" pitchFamily="18" charset="0"/>
              <a:buChar char="–"/>
            </a:pPr>
            <a:r>
              <a:rPr lang="it-IT" altLang="it-IT" b="0">
                <a:solidFill>
                  <a:srgbClr val="000000"/>
                </a:solidFill>
                <a:ea typeface="Lucida Sans Unicode" pitchFamily="34" charset="0"/>
                <a:cs typeface="Lucida Sans Unicode" pitchFamily="34" charset="0"/>
              </a:rPr>
              <a:t>Proprietari fondiari</a:t>
            </a:r>
            <a:endParaRPr lang="it-IT" altLang="it-IT" sz="2400" b="0">
              <a:solidFill>
                <a:schemeClr val="bg1"/>
              </a:solidFill>
            </a:endParaRPr>
          </a:p>
        </p:txBody>
      </p:sp>
      <p:sp>
        <p:nvSpPr>
          <p:cNvPr id="75784" name="Text Box 8"/>
          <p:cNvSpPr txBox="1">
            <a:spLocks noChangeArrowheads="1"/>
          </p:cNvSpPr>
          <p:nvPr/>
        </p:nvSpPr>
        <p:spPr bwMode="auto">
          <a:xfrm>
            <a:off x="990600" y="3999390"/>
            <a:ext cx="7315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lvl="1" eaLnBrk="1" hangingPunct="1">
              <a:spcBef>
                <a:spcPts val="700"/>
              </a:spcBef>
              <a:buClr>
                <a:srgbClr val="000000"/>
              </a:buClr>
              <a:buFont typeface="Times New Roman" pitchFamily="18" charset="0"/>
              <a:buChar char="–"/>
            </a:pPr>
            <a:r>
              <a:rPr lang="it-IT" altLang="it-IT" b="0">
                <a:solidFill>
                  <a:srgbClr val="000000"/>
                </a:solidFill>
                <a:ea typeface="Lucida Sans Unicode" pitchFamily="34" charset="0"/>
                <a:cs typeface="Lucida Sans Unicode" pitchFamily="34" charset="0"/>
              </a:rPr>
              <a:t>Agricoltori (classe produttiva)</a:t>
            </a:r>
            <a:endParaRPr lang="it-IT" altLang="it-IT" sz="2400" b="0">
              <a:solidFill>
                <a:schemeClr val="bg1"/>
              </a:solidFill>
            </a:endParaRPr>
          </a:p>
        </p:txBody>
      </p:sp>
      <p:sp>
        <p:nvSpPr>
          <p:cNvPr id="75785" name="Text Box 9"/>
          <p:cNvSpPr txBox="1">
            <a:spLocks noChangeArrowheads="1"/>
          </p:cNvSpPr>
          <p:nvPr/>
        </p:nvSpPr>
        <p:spPr bwMode="auto">
          <a:xfrm>
            <a:off x="990600" y="4532790"/>
            <a:ext cx="7239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lvl="1" eaLnBrk="1" hangingPunct="1">
              <a:spcBef>
                <a:spcPts val="700"/>
              </a:spcBef>
              <a:buClr>
                <a:srgbClr val="000000"/>
              </a:buClr>
              <a:buFont typeface="Times New Roman" pitchFamily="18" charset="0"/>
              <a:buChar char="–"/>
            </a:pPr>
            <a:r>
              <a:rPr lang="it-IT" altLang="it-IT" b="0">
                <a:solidFill>
                  <a:srgbClr val="000000"/>
                </a:solidFill>
                <a:ea typeface="Lucida Sans Unicode" pitchFamily="34" charset="0"/>
                <a:cs typeface="Lucida Sans Unicode" pitchFamily="34" charset="0"/>
              </a:rPr>
              <a:t>Artigiani (classe sterile)</a:t>
            </a:r>
          </a:p>
          <a:p>
            <a:pPr>
              <a:spcBef>
                <a:spcPct val="50000"/>
              </a:spcBef>
              <a:buFontTx/>
              <a:buNone/>
            </a:pPr>
            <a:endParaRPr lang="it-IT" altLang="it-IT" sz="2400" b="0">
              <a:solidFill>
                <a:schemeClr val="bg1"/>
              </a:solidFill>
            </a:endParaRPr>
          </a:p>
        </p:txBody>
      </p:sp>
      <p:sp>
        <p:nvSpPr>
          <p:cNvPr id="75786" name="Text Box 10"/>
          <p:cNvSpPr txBox="1">
            <a:spLocks noChangeArrowheads="1"/>
          </p:cNvSpPr>
          <p:nvPr/>
        </p:nvSpPr>
        <p:spPr bwMode="auto">
          <a:xfrm>
            <a:off x="990600" y="5066190"/>
            <a:ext cx="6934200" cy="1493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lvl="1" eaLnBrk="1" hangingPunct="1">
              <a:spcBef>
                <a:spcPts val="700"/>
              </a:spcBef>
              <a:buClr>
                <a:srgbClr val="000000"/>
              </a:buClr>
              <a:buFont typeface="Times New Roman" pitchFamily="18" charset="0"/>
              <a:buChar char="–"/>
            </a:pPr>
            <a:r>
              <a:rPr lang="it-IT" altLang="it-IT" b="0">
                <a:solidFill>
                  <a:srgbClr val="000000"/>
                </a:solidFill>
                <a:ea typeface="Lucida Sans Unicode" pitchFamily="34" charset="0"/>
                <a:cs typeface="Lucida Sans Unicode" pitchFamily="34" charset="0"/>
              </a:rPr>
              <a:t>Ritengono che lo sviluppo sia trainato dall’agricoltura</a:t>
            </a:r>
          </a:p>
          <a:p>
            <a:pPr>
              <a:spcBef>
                <a:spcPct val="50000"/>
              </a:spcBef>
              <a:buFontTx/>
              <a:buNone/>
            </a:pPr>
            <a:endParaRPr lang="it-IT" altLang="it-IT" sz="2400" b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84939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57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757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757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757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757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757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781" grpId="0" autoUpdateAnimBg="0"/>
      <p:bldP spid="75782" grpId="0" autoUpdateAnimBg="0"/>
      <p:bldP spid="75783" grpId="0" autoUpdateAnimBg="0"/>
      <p:bldP spid="75784" grpId="0" autoUpdateAnimBg="0"/>
      <p:bldP spid="75785" grpId="0" autoUpdateAnimBg="0"/>
      <p:bldP spid="75786" grpId="0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egnaposto numero diapositiva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AEDC6816-FCAA-427F-AA35-A6A08EC78731}" type="slidenum">
              <a:rPr lang="it-IT" altLang="it-IT" sz="1400" smtClean="0"/>
              <a:pPr>
                <a:spcBef>
                  <a:spcPct val="0"/>
                </a:spcBef>
                <a:buFontTx/>
                <a:buNone/>
              </a:pPr>
              <a:t>17</a:t>
            </a:fld>
            <a:endParaRPr lang="it-IT" altLang="it-IT" sz="1400" smtClean="0"/>
          </a:p>
        </p:txBody>
      </p:sp>
      <p:sp>
        <p:nvSpPr>
          <p:cNvPr id="7680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1069975"/>
          </a:xfrm>
        </p:spPr>
        <p:txBody>
          <a:bodyPr/>
          <a:lstStyle/>
          <a:p>
            <a:pPr eaLnBrk="1" hangingPunct="1">
              <a:defRPr/>
            </a:pPr>
            <a:r>
              <a:rPr lang="it-IT" smtClean="0"/>
              <a:t>Agricoltura e Sovrappiù</a:t>
            </a:r>
          </a:p>
        </p:txBody>
      </p:sp>
      <p:sp>
        <p:nvSpPr>
          <p:cNvPr id="76803" name="Text Box 3"/>
          <p:cNvSpPr txBox="1">
            <a:spLocks noChangeArrowheads="1"/>
          </p:cNvSpPr>
          <p:nvPr/>
        </p:nvSpPr>
        <p:spPr bwMode="auto">
          <a:xfrm>
            <a:off x="762000" y="1600200"/>
            <a:ext cx="7162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it-IT" altLang="it-IT" sz="2800" b="0"/>
              <a:t>Solo l’agricoltura produce sovrappiù</a:t>
            </a:r>
          </a:p>
        </p:txBody>
      </p:sp>
      <p:sp>
        <p:nvSpPr>
          <p:cNvPr id="76804" name="Text Box 4"/>
          <p:cNvSpPr txBox="1">
            <a:spLocks noChangeArrowheads="1"/>
          </p:cNvSpPr>
          <p:nvPr/>
        </p:nvSpPr>
        <p:spPr bwMode="auto">
          <a:xfrm>
            <a:off x="762000" y="2133600"/>
            <a:ext cx="6553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lvl="1" eaLnBrk="1" hangingPunct="1"/>
            <a:r>
              <a:rPr lang="it-IT" altLang="it-IT" sz="2400" b="0"/>
              <a:t>produce le sussistenze</a:t>
            </a:r>
          </a:p>
        </p:txBody>
      </p:sp>
      <p:sp>
        <p:nvSpPr>
          <p:cNvPr id="76805" name="Text Box 5"/>
          <p:cNvSpPr txBox="1">
            <a:spLocks noChangeArrowheads="1"/>
          </p:cNvSpPr>
          <p:nvPr/>
        </p:nvSpPr>
        <p:spPr bwMode="auto">
          <a:xfrm>
            <a:off x="762000" y="2590800"/>
            <a:ext cx="678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lvl="1" eaLnBrk="1" hangingPunct="1"/>
            <a:r>
              <a:rPr lang="it-IT" altLang="it-IT" sz="2400" b="0"/>
              <a:t>il lavoro è applicato alla natura</a:t>
            </a:r>
          </a:p>
        </p:txBody>
      </p:sp>
      <p:sp>
        <p:nvSpPr>
          <p:cNvPr id="76806" name="Text Box 6"/>
          <p:cNvSpPr txBox="1">
            <a:spLocks noChangeArrowheads="1"/>
          </p:cNvSpPr>
          <p:nvPr/>
        </p:nvSpPr>
        <p:spPr bwMode="auto">
          <a:xfrm>
            <a:off x="762000" y="3124200"/>
            <a:ext cx="7010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lvl="1" eaLnBrk="1" hangingPunct="1"/>
            <a:r>
              <a:rPr lang="it-IT" altLang="it-IT" sz="2400" b="0"/>
              <a:t>Solo la natura può creare</a:t>
            </a:r>
          </a:p>
        </p:txBody>
      </p:sp>
      <p:sp>
        <p:nvSpPr>
          <p:cNvPr id="76807" name="Text Box 7"/>
          <p:cNvSpPr txBox="1">
            <a:spLocks noChangeArrowheads="1"/>
          </p:cNvSpPr>
          <p:nvPr/>
        </p:nvSpPr>
        <p:spPr bwMode="auto">
          <a:xfrm>
            <a:off x="762000" y="3581400"/>
            <a:ext cx="7772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it-IT" altLang="it-IT" sz="2800" b="0"/>
              <a:t>E’ prioritario sviluppare l’agricoltura</a:t>
            </a:r>
            <a:endParaRPr lang="it-IT" altLang="it-IT" sz="2400" b="0"/>
          </a:p>
        </p:txBody>
      </p:sp>
      <p:sp>
        <p:nvSpPr>
          <p:cNvPr id="76808" name="Text Box 8"/>
          <p:cNvSpPr txBox="1">
            <a:spLocks noChangeArrowheads="1"/>
          </p:cNvSpPr>
          <p:nvPr/>
        </p:nvSpPr>
        <p:spPr bwMode="auto">
          <a:xfrm>
            <a:off x="762000" y="4267200"/>
            <a:ext cx="739140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it-IT" altLang="it-IT" sz="2800" b="0"/>
              <a:t>Settore manifatturiero sterile – trasforma la materia</a:t>
            </a:r>
            <a:endParaRPr lang="it-IT" altLang="it-IT" sz="2400" b="0"/>
          </a:p>
        </p:txBody>
      </p:sp>
      <p:sp>
        <p:nvSpPr>
          <p:cNvPr id="76809" name="Text Box 9"/>
          <p:cNvSpPr txBox="1">
            <a:spLocks noChangeArrowheads="1"/>
          </p:cNvSpPr>
          <p:nvPr/>
        </p:nvSpPr>
        <p:spPr bwMode="auto">
          <a:xfrm>
            <a:off x="762000" y="5181600"/>
            <a:ext cx="7696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it-IT" altLang="it-IT" sz="2800" b="0"/>
              <a:t>Sovrappiù agricolo </a:t>
            </a:r>
            <a:r>
              <a:rPr lang="it-IT" altLang="it-IT" sz="2800" b="0">
                <a:sym typeface="Symbol" pitchFamily="18" charset="2"/>
              </a:rPr>
              <a:t></a:t>
            </a:r>
            <a:r>
              <a:rPr lang="it-IT" altLang="it-IT" sz="2800" b="0"/>
              <a:t> rendita</a:t>
            </a:r>
          </a:p>
        </p:txBody>
      </p:sp>
      <p:sp>
        <p:nvSpPr>
          <p:cNvPr id="76810" name="Text Box 10"/>
          <p:cNvSpPr txBox="1">
            <a:spLocks noChangeArrowheads="1"/>
          </p:cNvSpPr>
          <p:nvPr/>
        </p:nvSpPr>
        <p:spPr bwMode="auto">
          <a:xfrm>
            <a:off x="762000" y="5791200"/>
            <a:ext cx="7620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lvl="1" eaLnBrk="1" hangingPunct="1"/>
            <a:r>
              <a:rPr lang="it-IT" altLang="it-IT" sz="2400" b="0"/>
              <a:t>– va ai proprietari terrieri</a:t>
            </a:r>
          </a:p>
        </p:txBody>
      </p:sp>
    </p:spTree>
    <p:extLst>
      <p:ext uri="{BB962C8B-B14F-4D97-AF65-F5344CB8AC3E}">
        <p14:creationId xmlns:p14="http://schemas.microsoft.com/office/powerpoint/2010/main" val="25305396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68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68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68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68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768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768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768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768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803" grpId="0" autoUpdateAnimBg="0"/>
      <p:bldP spid="76804" grpId="0" autoUpdateAnimBg="0"/>
      <p:bldP spid="76805" grpId="0" autoUpdateAnimBg="0"/>
      <p:bldP spid="76806" grpId="0" autoUpdateAnimBg="0"/>
      <p:bldP spid="76807" grpId="0" autoUpdateAnimBg="0"/>
      <p:bldP spid="76808" grpId="0" autoUpdateAnimBg="0"/>
      <p:bldP spid="76809" grpId="0" autoUpdateAnimBg="0"/>
      <p:bldP spid="76810" grpId="0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egnaposto numero diapositiva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A4C57A51-446A-403E-AD02-6ADE9CD08C2B}" type="slidenum">
              <a:rPr lang="it-IT" altLang="it-IT" sz="1400" smtClean="0"/>
              <a:pPr>
                <a:spcBef>
                  <a:spcPct val="0"/>
                </a:spcBef>
                <a:buFontTx/>
                <a:buNone/>
              </a:pPr>
              <a:t>18</a:t>
            </a:fld>
            <a:endParaRPr lang="it-IT" altLang="it-IT" sz="1400" smtClean="0"/>
          </a:p>
        </p:txBody>
      </p:sp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1069975"/>
          </a:xfrm>
        </p:spPr>
        <p:txBody>
          <a:bodyPr/>
          <a:lstStyle/>
          <a:p>
            <a:pPr eaLnBrk="1" hangingPunct="1">
              <a:defRPr/>
            </a:pPr>
            <a:r>
              <a:rPr lang="it-IT" smtClean="0"/>
              <a:t>Il Sovrappiù Agricolo</a:t>
            </a:r>
          </a:p>
        </p:txBody>
      </p:sp>
      <p:sp>
        <p:nvSpPr>
          <p:cNvPr id="77827" name="Text Box 3"/>
          <p:cNvSpPr txBox="1">
            <a:spLocks noChangeArrowheads="1"/>
          </p:cNvSpPr>
          <p:nvPr/>
        </p:nvSpPr>
        <p:spPr bwMode="auto">
          <a:xfrm>
            <a:off x="823913" y="1465308"/>
            <a:ext cx="75438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it-IT" altLang="it-IT" sz="1800" b="0" dirty="0"/>
              <a:t>Per</a:t>
            </a:r>
            <a:r>
              <a:rPr lang="it-IT" altLang="it-IT" sz="2000" b="0" dirty="0"/>
              <a:t> produrre grano occorrono </a:t>
            </a:r>
            <a:r>
              <a:rPr lang="it-IT" altLang="it-IT" sz="2000" b="0" dirty="0" smtClean="0"/>
              <a:t>grano, ferro e carbone</a:t>
            </a:r>
            <a:endParaRPr lang="it-IT" altLang="it-IT" sz="2000" b="0" dirty="0"/>
          </a:p>
        </p:txBody>
      </p:sp>
      <p:sp>
        <p:nvSpPr>
          <p:cNvPr id="77828" name="Text Box 4"/>
          <p:cNvSpPr txBox="1">
            <a:spLocks noChangeArrowheads="1"/>
          </p:cNvSpPr>
          <p:nvPr/>
        </p:nvSpPr>
        <p:spPr bwMode="auto">
          <a:xfrm>
            <a:off x="823913" y="1863775"/>
            <a:ext cx="76962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it-IT" altLang="it-IT" sz="2000" b="0" dirty="0" smtClean="0"/>
              <a:t>Grano ferro e carbone entrano nella produzione di tutti i beni</a:t>
            </a:r>
            <a:endParaRPr lang="it-IT" altLang="it-IT" sz="2000" b="0" dirty="0"/>
          </a:p>
        </p:txBody>
      </p:sp>
      <p:sp>
        <p:nvSpPr>
          <p:cNvPr id="77829" name="Text Box 5"/>
          <p:cNvSpPr txBox="1">
            <a:spLocks noChangeArrowheads="1"/>
          </p:cNvSpPr>
          <p:nvPr/>
        </p:nvSpPr>
        <p:spPr bwMode="auto">
          <a:xfrm>
            <a:off x="823913" y="2171122"/>
            <a:ext cx="7620000" cy="2169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ts val="600"/>
              </a:spcBef>
              <a:buFontTx/>
              <a:buNone/>
            </a:pPr>
            <a:r>
              <a:rPr lang="it-IT" altLang="it-IT" sz="2000" b="0" dirty="0"/>
              <a:t>Come rilevare il sovrappiù</a:t>
            </a:r>
            <a:r>
              <a:rPr lang="it-IT" altLang="it-IT" sz="2000" b="0" dirty="0" smtClean="0"/>
              <a:t>?</a:t>
            </a:r>
          </a:p>
          <a:p>
            <a:pPr eaLnBrk="1" hangingPunct="1">
              <a:spcBef>
                <a:spcPts val="600"/>
              </a:spcBef>
              <a:buFontTx/>
              <a:buNone/>
            </a:pPr>
            <a:r>
              <a:rPr lang="it-IT" altLang="it-IT" sz="2000" dirty="0" smtClean="0"/>
              <a:t>Basta sottrarre per ciascuna merce alla quantità prodotta nell’industria la somme degli impieghi in tutte le industrie</a:t>
            </a:r>
          </a:p>
          <a:p>
            <a:pPr eaLnBrk="1" hangingPunct="1">
              <a:spcBef>
                <a:spcPts val="600"/>
              </a:spcBef>
              <a:buFontTx/>
              <a:buNone/>
            </a:pPr>
            <a:r>
              <a:rPr lang="it-IT" altLang="it-IT" sz="2000" dirty="0" smtClean="0"/>
              <a:t>Il sovrappiù può essere determinato solo a livello aggregato e non per la singola industria</a:t>
            </a:r>
          </a:p>
          <a:p>
            <a:pPr eaLnBrk="1" hangingPunct="1">
              <a:spcBef>
                <a:spcPts val="600"/>
              </a:spcBef>
              <a:buFontTx/>
              <a:buNone/>
            </a:pPr>
            <a:r>
              <a:rPr lang="it-IT" altLang="it-IT" sz="2000" dirty="0" smtClean="0"/>
              <a:t>Nel nostro caso esiste solo sovrappiù di grano </a:t>
            </a:r>
            <a:endParaRPr lang="it-IT" altLang="it-IT" sz="2000" b="0" dirty="0"/>
          </a:p>
        </p:txBody>
      </p:sp>
      <p:graphicFrame>
        <p:nvGraphicFramePr>
          <p:cNvPr id="3" name="Tabel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1612915"/>
              </p:ext>
            </p:extLst>
          </p:nvPr>
        </p:nvGraphicFramePr>
        <p:xfrm>
          <a:off x="1335025" y="4340948"/>
          <a:ext cx="5532121" cy="1748956"/>
        </p:xfrm>
        <a:graphic>
          <a:graphicData uri="http://schemas.openxmlformats.org/drawingml/2006/table">
            <a:tbl>
              <a:tblPr/>
              <a:tblGrid>
                <a:gridCol w="790303">
                  <a:extLst>
                    <a:ext uri="{9D8B030D-6E8A-4147-A177-3AD203B41FA5}">
                      <a16:colId xmlns:a16="http://schemas.microsoft.com/office/drawing/2014/main" val="272138608"/>
                    </a:ext>
                  </a:extLst>
                </a:gridCol>
                <a:gridCol w="790303">
                  <a:extLst>
                    <a:ext uri="{9D8B030D-6E8A-4147-A177-3AD203B41FA5}">
                      <a16:colId xmlns:a16="http://schemas.microsoft.com/office/drawing/2014/main" val="3802799372"/>
                    </a:ext>
                  </a:extLst>
                </a:gridCol>
                <a:gridCol w="790303">
                  <a:extLst>
                    <a:ext uri="{9D8B030D-6E8A-4147-A177-3AD203B41FA5}">
                      <a16:colId xmlns:a16="http://schemas.microsoft.com/office/drawing/2014/main" val="1847205969"/>
                    </a:ext>
                  </a:extLst>
                </a:gridCol>
                <a:gridCol w="790303">
                  <a:extLst>
                    <a:ext uri="{9D8B030D-6E8A-4147-A177-3AD203B41FA5}">
                      <a16:colId xmlns:a16="http://schemas.microsoft.com/office/drawing/2014/main" val="1344100598"/>
                    </a:ext>
                  </a:extLst>
                </a:gridCol>
                <a:gridCol w="790303">
                  <a:extLst>
                    <a:ext uri="{9D8B030D-6E8A-4147-A177-3AD203B41FA5}">
                      <a16:colId xmlns:a16="http://schemas.microsoft.com/office/drawing/2014/main" val="3085461167"/>
                    </a:ext>
                  </a:extLst>
                </a:gridCol>
                <a:gridCol w="790303">
                  <a:extLst>
                    <a:ext uri="{9D8B030D-6E8A-4147-A177-3AD203B41FA5}">
                      <a16:colId xmlns:a16="http://schemas.microsoft.com/office/drawing/2014/main" val="1983680257"/>
                    </a:ext>
                  </a:extLst>
                </a:gridCol>
                <a:gridCol w="790303">
                  <a:extLst>
                    <a:ext uri="{9D8B030D-6E8A-4147-A177-3AD203B41FA5}">
                      <a16:colId xmlns:a16="http://schemas.microsoft.com/office/drawing/2014/main" val="1263637591"/>
                    </a:ext>
                  </a:extLst>
                </a:gridCol>
              </a:tblGrid>
              <a:tr h="353155"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ferro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carbone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grano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lavoro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prodotto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Sovrappiù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70595539"/>
                  </a:ext>
                </a:extLst>
              </a:tr>
              <a:tr h="336337"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ferro</a:t>
                      </a:r>
                    </a:p>
                  </a:txBody>
                  <a:tcPr marL="9525" marR="9525" marT="9525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0,1648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71358184"/>
                  </a:ext>
                </a:extLst>
              </a:tr>
              <a:tr h="336337"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carbone</a:t>
                      </a:r>
                    </a:p>
                  </a:txBody>
                  <a:tcPr marL="9525" marR="9525" marT="9525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0,1539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74607093"/>
                  </a:ext>
                </a:extLst>
              </a:tr>
              <a:tr h="353155"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grano</a:t>
                      </a:r>
                    </a:p>
                  </a:txBody>
                  <a:tcPr marL="9525" marR="9525" marT="9525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0,6813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1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654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1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255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04098933"/>
                  </a:ext>
                </a:extLst>
              </a:tr>
              <a:tr h="369972"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totale</a:t>
                      </a:r>
                    </a:p>
                  </a:txBody>
                  <a:tcPr marL="9525" marR="9525" marT="9525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1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399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6659804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224721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778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778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500"/>
                                        <p:tgtEl>
                                          <p:spTgt spid="778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7" dur="500"/>
                                        <p:tgtEl>
                                          <p:spTgt spid="778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2" dur="500"/>
                                        <p:tgtEl>
                                          <p:spTgt spid="778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7" dur="500"/>
                                        <p:tgtEl>
                                          <p:spTgt spid="778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827" grpId="0" autoUpdateAnimBg="0"/>
      <p:bldP spid="77828" grpId="0" autoUpdateAnimBg="0"/>
      <p:bldP spid="77829" grpId="0" build="p" autoUpdateAnimBg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egnaposto numero diapositiva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798733D0-EF21-4FAB-A3B4-33155716AB8E}" type="slidenum">
              <a:rPr lang="it-IT" altLang="it-IT" sz="1400" smtClean="0"/>
              <a:pPr>
                <a:spcBef>
                  <a:spcPct val="0"/>
                </a:spcBef>
                <a:buFontTx/>
                <a:buNone/>
              </a:pPr>
              <a:t>19</a:t>
            </a:fld>
            <a:endParaRPr lang="it-IT" altLang="it-IT" sz="1400" smtClean="0"/>
          </a:p>
        </p:txBody>
      </p:sp>
      <p:sp>
        <p:nvSpPr>
          <p:cNvPr id="9421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it-IT" smtClean="0"/>
              <a:t>I Coefficienti Tecnici</a:t>
            </a:r>
          </a:p>
        </p:txBody>
      </p:sp>
      <p:sp>
        <p:nvSpPr>
          <p:cNvPr id="94211" name="Text Box 3"/>
          <p:cNvSpPr txBox="1">
            <a:spLocks noChangeArrowheads="1"/>
          </p:cNvSpPr>
          <p:nvPr/>
        </p:nvSpPr>
        <p:spPr bwMode="auto">
          <a:xfrm>
            <a:off x="914400" y="1471691"/>
            <a:ext cx="731520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it-IT" altLang="it-IT" sz="2400" b="0" dirty="0"/>
              <a:t>Dividendo le quantità degli input per il prodotto: coefficienti </a:t>
            </a:r>
            <a:r>
              <a:rPr lang="it-IT" altLang="it-IT" sz="2400" b="0" dirty="0" smtClean="0"/>
              <a:t>tecnici: quantità delle singole merci necessarie per produrre un’unità di prodotto</a:t>
            </a:r>
            <a:endParaRPr lang="it-IT" altLang="it-IT" sz="2400" b="0" dirty="0"/>
          </a:p>
        </p:txBody>
      </p:sp>
      <p:graphicFrame>
        <p:nvGraphicFramePr>
          <p:cNvPr id="2" name="Tabel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2645957"/>
              </p:ext>
            </p:extLst>
          </p:nvPr>
        </p:nvGraphicFramePr>
        <p:xfrm>
          <a:off x="1005840" y="2740774"/>
          <a:ext cx="6492240" cy="1328306"/>
        </p:xfrm>
        <a:graphic>
          <a:graphicData uri="http://schemas.openxmlformats.org/drawingml/2006/table">
            <a:tbl>
              <a:tblPr/>
              <a:tblGrid>
                <a:gridCol w="1082040">
                  <a:extLst>
                    <a:ext uri="{9D8B030D-6E8A-4147-A177-3AD203B41FA5}">
                      <a16:colId xmlns:a16="http://schemas.microsoft.com/office/drawing/2014/main" val="4060310442"/>
                    </a:ext>
                  </a:extLst>
                </a:gridCol>
                <a:gridCol w="1082040">
                  <a:extLst>
                    <a:ext uri="{9D8B030D-6E8A-4147-A177-3AD203B41FA5}">
                      <a16:colId xmlns:a16="http://schemas.microsoft.com/office/drawing/2014/main" val="1928083691"/>
                    </a:ext>
                  </a:extLst>
                </a:gridCol>
                <a:gridCol w="1082040">
                  <a:extLst>
                    <a:ext uri="{9D8B030D-6E8A-4147-A177-3AD203B41FA5}">
                      <a16:colId xmlns:a16="http://schemas.microsoft.com/office/drawing/2014/main" val="3369664937"/>
                    </a:ext>
                  </a:extLst>
                </a:gridCol>
                <a:gridCol w="1082040">
                  <a:extLst>
                    <a:ext uri="{9D8B030D-6E8A-4147-A177-3AD203B41FA5}">
                      <a16:colId xmlns:a16="http://schemas.microsoft.com/office/drawing/2014/main" val="764649740"/>
                    </a:ext>
                  </a:extLst>
                </a:gridCol>
                <a:gridCol w="1082040">
                  <a:extLst>
                    <a:ext uri="{9D8B030D-6E8A-4147-A177-3AD203B41FA5}">
                      <a16:colId xmlns:a16="http://schemas.microsoft.com/office/drawing/2014/main" val="582097437"/>
                    </a:ext>
                  </a:extLst>
                </a:gridCol>
                <a:gridCol w="1082040">
                  <a:extLst>
                    <a:ext uri="{9D8B030D-6E8A-4147-A177-3AD203B41FA5}">
                      <a16:colId xmlns:a16="http://schemas.microsoft.com/office/drawing/2014/main" val="3604276785"/>
                    </a:ext>
                  </a:extLst>
                </a:gridCol>
              </a:tblGrid>
              <a:tr h="340176"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ferro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carbone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grano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lavoro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prodotto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36894725"/>
                  </a:ext>
                </a:extLst>
              </a:tr>
              <a:tr h="323977"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ferro</a:t>
                      </a:r>
                    </a:p>
                  </a:txBody>
                  <a:tcPr marL="9525" marR="9525" marT="9525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0,5000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0,6667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0,3333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1,0000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06788749"/>
                  </a:ext>
                </a:extLst>
              </a:tr>
              <a:tr h="323977"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carbone</a:t>
                      </a:r>
                    </a:p>
                  </a:txBody>
                  <a:tcPr marL="9525" marR="9525" marT="9525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0,1111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0,2778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0,3333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0,0007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1,0000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2045268"/>
                  </a:ext>
                </a:extLst>
              </a:tr>
              <a:tr h="340176"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grano</a:t>
                      </a:r>
                    </a:p>
                  </a:txBody>
                  <a:tcPr marL="9525" marR="9525" marT="9525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0,0833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0,0833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0,4167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1,0000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84624637"/>
                  </a:ext>
                </a:extLst>
              </a:tr>
            </a:tbl>
          </a:graphicData>
        </a:graphic>
      </p:graphicFrame>
      <p:sp>
        <p:nvSpPr>
          <p:cNvPr id="3" name="CasellaDiTesto 2"/>
          <p:cNvSpPr txBox="1"/>
          <p:nvPr/>
        </p:nvSpPr>
        <p:spPr>
          <a:xfrm>
            <a:off x="914400" y="4270248"/>
            <a:ext cx="740664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Ad esempio per </a:t>
            </a:r>
            <a:r>
              <a:rPr lang="it-IT" dirty="0" smtClean="0"/>
              <a:t>ottenere </a:t>
            </a:r>
            <a:r>
              <a:rPr lang="it-IT" dirty="0" smtClean="0"/>
              <a:t>i coefficienti tecnici nella produzione del </a:t>
            </a:r>
            <a:r>
              <a:rPr lang="it-IT" dirty="0" smtClean="0"/>
              <a:t>ferro </a:t>
            </a:r>
            <a:r>
              <a:rPr lang="it-IT" dirty="0" smtClean="0"/>
              <a:t>si divide per 158 (produzione del ferro) la quantità di ferro (79), di carbone (106), di grano (53) impiegata nell’industria che produce il ferro.</a:t>
            </a:r>
          </a:p>
          <a:p>
            <a:r>
              <a:rPr lang="it-IT" dirty="0" smtClean="0"/>
              <a:t>I coefficienti tecnici esprimono le condizioni tecniche di produzione. La tecnologia a disposizione ci permette di ottenere un’unità di prodotto, impiegando una certa quantità di lavoro e di beni utilizzati come materie prime e mezzi di produzione.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6245126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4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211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it-IT" sz="3200" dirty="0" smtClean="0"/>
              <a:t>Il sovrappiù e l’economia</a:t>
            </a:r>
            <a:endParaRPr lang="it-IT" sz="32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444030"/>
            <a:ext cx="8229600" cy="4756150"/>
          </a:xfrm>
        </p:spPr>
        <p:txBody>
          <a:bodyPr>
            <a:noAutofit/>
          </a:bodyPr>
          <a:lstStyle/>
          <a:p>
            <a:r>
              <a:rPr lang="it-IT" sz="2500" dirty="0" smtClean="0"/>
              <a:t>Jared Diamond: storico e biologo, non economista.</a:t>
            </a:r>
          </a:p>
          <a:p>
            <a:r>
              <a:rPr lang="it-IT" sz="2500" i="1" dirty="0" smtClean="0"/>
              <a:t>Armi, acciaio e malattie </a:t>
            </a:r>
            <a:r>
              <a:rPr lang="it-IT" sz="2500" dirty="0" smtClean="0"/>
              <a:t>(1997)</a:t>
            </a:r>
            <a:endParaRPr lang="it-IT" sz="2500" i="1" dirty="0" smtClean="0"/>
          </a:p>
          <a:p>
            <a:r>
              <a:rPr lang="it-IT" sz="2500" dirty="0" smtClean="0"/>
              <a:t>Suo problema: quando parte lo sviluppo economico (cioè si passa dalla preistoria alla storia economica) e perché alcune regioni si sviluppano più di altre:</a:t>
            </a:r>
          </a:p>
          <a:p>
            <a:r>
              <a:rPr lang="it-IT" sz="2500" dirty="0" smtClean="0"/>
              <a:t>Lo sviluppo parte (11 mila anni fa) con l’agricoltura e l’allevamento. Prima società di cacciatori raccoglitori.</a:t>
            </a:r>
          </a:p>
          <a:p>
            <a:r>
              <a:rPr lang="it-IT" sz="2500" dirty="0" smtClean="0"/>
              <a:t>Tesi Smith - </a:t>
            </a:r>
            <a:r>
              <a:rPr lang="it-IT" sz="2500" dirty="0" err="1" smtClean="0"/>
              <a:t>Turgot</a:t>
            </a:r>
            <a:r>
              <a:rPr lang="it-IT" sz="2500" dirty="0" smtClean="0"/>
              <a:t> – i quattro stadi</a:t>
            </a:r>
          </a:p>
          <a:p>
            <a:r>
              <a:rPr lang="it-IT" sz="2500" dirty="0" smtClean="0"/>
              <a:t>Agricoltura: sovrappiù. I lavoratori agricoli producono </a:t>
            </a:r>
            <a:r>
              <a:rPr lang="it-IT" sz="25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più beni di sussistenza</a:t>
            </a:r>
            <a:r>
              <a:rPr lang="it-IT" sz="2500" i="1" dirty="0" smtClean="0"/>
              <a:t> </a:t>
            </a:r>
            <a:r>
              <a:rPr lang="it-IT" sz="2500" dirty="0" smtClean="0"/>
              <a:t>di quelli necessari al loro </a:t>
            </a:r>
            <a:r>
              <a:rPr lang="it-IT" sz="25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sostentamento</a:t>
            </a:r>
            <a:endParaRPr lang="it-IT" sz="25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>
                <a:solidFill>
                  <a:prstClr val="black"/>
                </a:solidFill>
              </a:rPr>
              <a:t>Storia delle teorie dello sviluppo</a:t>
            </a:r>
            <a:endParaRPr lang="it-IT" dirty="0">
              <a:solidFill>
                <a:prstClr val="black"/>
              </a:solidFill>
            </a:endParaRP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2F2-A109-7144-80E6-3AAACABD5BA2}" type="slidenum">
              <a:rPr lang="it-IT" smtClean="0"/>
              <a:pPr/>
              <a:t>2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5378070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egnaposto numero diapositiva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DB76781-F60C-4BA5-A5E0-DF028B1E8BB1}" type="slidenum">
              <a:rPr lang="it-IT" altLang="it-IT" sz="1400" smtClean="0"/>
              <a:pPr>
                <a:spcBef>
                  <a:spcPct val="0"/>
                </a:spcBef>
                <a:buFontTx/>
                <a:buNone/>
              </a:pPr>
              <a:t>20</a:t>
            </a:fld>
            <a:endParaRPr lang="it-IT" altLang="it-IT" sz="1400" smtClean="0"/>
          </a:p>
        </p:txBody>
      </p:sp>
      <p:sp>
        <p:nvSpPr>
          <p:cNvPr id="9318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it-IT" smtClean="0"/>
              <a:t>Sovrappiù in Tutti i Settori</a:t>
            </a:r>
          </a:p>
        </p:txBody>
      </p:sp>
      <p:graphicFrame>
        <p:nvGraphicFramePr>
          <p:cNvPr id="3" name="Tabel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2027544"/>
              </p:ext>
            </p:extLst>
          </p:nvPr>
        </p:nvGraphicFramePr>
        <p:xfrm>
          <a:off x="737616" y="1694530"/>
          <a:ext cx="8046871" cy="1798477"/>
        </p:xfrm>
        <a:graphic>
          <a:graphicData uri="http://schemas.openxmlformats.org/drawingml/2006/table">
            <a:tbl>
              <a:tblPr/>
              <a:tblGrid>
                <a:gridCol w="1149553">
                  <a:extLst>
                    <a:ext uri="{9D8B030D-6E8A-4147-A177-3AD203B41FA5}">
                      <a16:colId xmlns:a16="http://schemas.microsoft.com/office/drawing/2014/main" val="3626671516"/>
                    </a:ext>
                  </a:extLst>
                </a:gridCol>
                <a:gridCol w="1149553">
                  <a:extLst>
                    <a:ext uri="{9D8B030D-6E8A-4147-A177-3AD203B41FA5}">
                      <a16:colId xmlns:a16="http://schemas.microsoft.com/office/drawing/2014/main" val="1099470786"/>
                    </a:ext>
                  </a:extLst>
                </a:gridCol>
                <a:gridCol w="1149553">
                  <a:extLst>
                    <a:ext uri="{9D8B030D-6E8A-4147-A177-3AD203B41FA5}">
                      <a16:colId xmlns:a16="http://schemas.microsoft.com/office/drawing/2014/main" val="2985629163"/>
                    </a:ext>
                  </a:extLst>
                </a:gridCol>
                <a:gridCol w="1149553">
                  <a:extLst>
                    <a:ext uri="{9D8B030D-6E8A-4147-A177-3AD203B41FA5}">
                      <a16:colId xmlns:a16="http://schemas.microsoft.com/office/drawing/2014/main" val="1604479746"/>
                    </a:ext>
                  </a:extLst>
                </a:gridCol>
                <a:gridCol w="1149553">
                  <a:extLst>
                    <a:ext uri="{9D8B030D-6E8A-4147-A177-3AD203B41FA5}">
                      <a16:colId xmlns:a16="http://schemas.microsoft.com/office/drawing/2014/main" val="3196519881"/>
                    </a:ext>
                  </a:extLst>
                </a:gridCol>
                <a:gridCol w="1149553">
                  <a:extLst>
                    <a:ext uri="{9D8B030D-6E8A-4147-A177-3AD203B41FA5}">
                      <a16:colId xmlns:a16="http://schemas.microsoft.com/office/drawing/2014/main" val="499343875"/>
                    </a:ext>
                  </a:extLst>
                </a:gridCol>
                <a:gridCol w="1149553">
                  <a:extLst>
                    <a:ext uri="{9D8B030D-6E8A-4147-A177-3AD203B41FA5}">
                      <a16:colId xmlns:a16="http://schemas.microsoft.com/office/drawing/2014/main" val="317267400"/>
                    </a:ext>
                  </a:extLst>
                </a:gridCol>
              </a:tblGrid>
              <a:tr h="363154">
                <a:tc>
                  <a:txBody>
                    <a:bodyPr/>
                    <a:lstStyle/>
                    <a:p>
                      <a:pPr algn="l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ferro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carbone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grano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lavoro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prodotto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sovrappiù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75185673"/>
                  </a:ext>
                </a:extLst>
              </a:tr>
              <a:tr h="345861">
                <a:tc>
                  <a:txBody>
                    <a:bodyPr/>
                    <a:lstStyle/>
                    <a:p>
                      <a:pPr algn="l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ferro</a:t>
                      </a:r>
                    </a:p>
                  </a:txBody>
                  <a:tcPr marL="9525" marR="9525" marT="9525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703918"/>
                  </a:ext>
                </a:extLst>
              </a:tr>
              <a:tr h="345861">
                <a:tc>
                  <a:txBody>
                    <a:bodyPr/>
                    <a:lstStyle/>
                    <a:p>
                      <a:pPr algn="l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carbone</a:t>
                      </a:r>
                    </a:p>
                  </a:txBody>
                  <a:tcPr marL="9525" marR="9525" marT="9525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17014338"/>
                  </a:ext>
                </a:extLst>
              </a:tr>
              <a:tr h="363154">
                <a:tc>
                  <a:txBody>
                    <a:bodyPr/>
                    <a:lstStyle/>
                    <a:p>
                      <a:pPr algn="l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grano</a:t>
                      </a:r>
                    </a:p>
                  </a:txBody>
                  <a:tcPr marL="9525" marR="9525" marT="9525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85157144"/>
                  </a:ext>
                </a:extLst>
              </a:tr>
              <a:tr h="380447">
                <a:tc>
                  <a:txBody>
                    <a:bodyPr/>
                    <a:lstStyle/>
                    <a:p>
                      <a:pPr algn="l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14861241"/>
                  </a:ext>
                </a:extLst>
              </a:tr>
            </a:tbl>
          </a:graphicData>
        </a:graphic>
      </p:graphicFrame>
      <p:sp>
        <p:nvSpPr>
          <p:cNvPr id="4" name="CasellaDiTesto 3"/>
          <p:cNvSpPr txBox="1"/>
          <p:nvPr/>
        </p:nvSpPr>
        <p:spPr>
          <a:xfrm>
            <a:off x="737616" y="3712464"/>
            <a:ext cx="804687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dirty="0" smtClean="0"/>
              <a:t>I fisiocratici non avevano capito che utilizzando la stessa tecnologia (gli stessi coefficienti) e la stessa quantità di lavoro, possiamo cambiare la configurazione produttiva, spostando le risorse dalla produzione del grano a quelle del ferro e del carbone otteniamo il surplus in </a:t>
            </a:r>
            <a:r>
              <a:rPr lang="it-IT" sz="2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tutti i settori</a:t>
            </a:r>
            <a:r>
              <a:rPr lang="it-IT" sz="2000" dirty="0" smtClean="0"/>
              <a:t>.</a:t>
            </a:r>
          </a:p>
          <a:p>
            <a:r>
              <a:rPr lang="it-IT" sz="2000" dirty="0" smtClean="0"/>
              <a:t>Tutte le industrie possono produrre sovrappiù. Se il sovrappiù appare solo in una od alcune industrie dipende dalla produzione totale delle industrie.</a:t>
            </a:r>
            <a:endParaRPr lang="it-IT" sz="2000" dirty="0"/>
          </a:p>
        </p:txBody>
      </p:sp>
    </p:spTree>
    <p:extLst>
      <p:ext uri="{BB962C8B-B14F-4D97-AF65-F5344CB8AC3E}">
        <p14:creationId xmlns:p14="http://schemas.microsoft.com/office/powerpoint/2010/main" val="20726955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egnaposto numero diapositiva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D7C41B7F-16B4-4529-9815-C9DD1D56BB9B}" type="slidenum">
              <a:rPr lang="it-IT" altLang="it-IT" sz="1400" smtClean="0"/>
              <a:pPr>
                <a:spcBef>
                  <a:spcPct val="0"/>
                </a:spcBef>
                <a:buFontTx/>
                <a:buNone/>
              </a:pPr>
              <a:t>21</a:t>
            </a:fld>
            <a:endParaRPr lang="it-IT" altLang="it-IT" sz="1400" smtClean="0"/>
          </a:p>
        </p:txBody>
      </p:sp>
      <p:sp>
        <p:nvSpPr>
          <p:cNvPr id="78855" name="Rectangle 7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it-IT" smtClean="0"/>
              <a:t>La Politica Economica</a:t>
            </a:r>
          </a:p>
        </p:txBody>
      </p:sp>
      <p:sp>
        <p:nvSpPr>
          <p:cNvPr id="78856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671513" y="2114627"/>
            <a:ext cx="7772400" cy="4114800"/>
          </a:xfrm>
        </p:spPr>
        <p:txBody>
          <a:bodyPr>
            <a:normAutofit lnSpcReduction="10000"/>
          </a:bodyPr>
          <a:lstStyle/>
          <a:p>
            <a:pPr eaLnBrk="1" hangingPunct="1">
              <a:defRPr/>
            </a:pPr>
            <a:r>
              <a:rPr lang="it-IT" sz="2800" dirty="0" smtClean="0"/>
              <a:t>I fisiocratici ritengono che ci siano </a:t>
            </a:r>
            <a:r>
              <a:rPr lang="it-IT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leggi naturali</a:t>
            </a:r>
          </a:p>
          <a:p>
            <a:pPr eaLnBrk="1" hangingPunct="1">
              <a:defRPr/>
            </a:pPr>
            <a:r>
              <a:rPr lang="it-IT" sz="2800" dirty="0" smtClean="0"/>
              <a:t>In economia gli individui debbono essere liberi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it-IT" sz="2800" dirty="0" err="1" smtClean="0"/>
              <a:t>Laissez</a:t>
            </a:r>
            <a:r>
              <a:rPr lang="it-IT" sz="2800" dirty="0" smtClean="0"/>
              <a:t> </a:t>
            </a:r>
            <a:r>
              <a:rPr lang="it-IT" sz="2800" dirty="0" err="1" smtClean="0"/>
              <a:t>faire</a:t>
            </a:r>
            <a:endParaRPr lang="it-IT" sz="2800" dirty="0" smtClean="0"/>
          </a:p>
          <a:p>
            <a:pPr eaLnBrk="1" hangingPunct="1">
              <a:defRPr/>
            </a:pPr>
            <a:r>
              <a:rPr lang="it-IT" sz="2800" dirty="0" smtClean="0"/>
              <a:t>Le politiche mercantiliste impediscono il benessere economico</a:t>
            </a:r>
          </a:p>
          <a:p>
            <a:pPr eaLnBrk="1" hangingPunct="1">
              <a:defRPr/>
            </a:pPr>
            <a:r>
              <a:rPr lang="it-IT" sz="2800" dirty="0" smtClean="0"/>
              <a:t>Imposta unica sulla rendita </a:t>
            </a:r>
          </a:p>
          <a:p>
            <a:pPr lvl="1" eaLnBrk="1" hangingPunct="1">
              <a:buFontTx/>
              <a:buChar char="•"/>
              <a:defRPr/>
            </a:pPr>
            <a:r>
              <a:rPr lang="it-IT" dirty="0" smtClean="0"/>
              <a:t>unico reddito del sovrappiù</a:t>
            </a:r>
          </a:p>
        </p:txBody>
      </p:sp>
    </p:spTree>
    <p:extLst>
      <p:ext uri="{BB962C8B-B14F-4D97-AF65-F5344CB8AC3E}">
        <p14:creationId xmlns:p14="http://schemas.microsoft.com/office/powerpoint/2010/main" val="7320561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88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88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88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88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88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88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885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885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885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885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885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885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856" grpId="0" build="p" bldLvl="2" autoUpdateAnimBg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1091040"/>
            <a:ext cx="8229600" cy="557946"/>
          </a:xfrm>
        </p:spPr>
        <p:txBody>
          <a:bodyPr>
            <a:normAutofit fontScale="90000"/>
          </a:bodyPr>
          <a:lstStyle/>
          <a:p>
            <a:r>
              <a:rPr lang="it-IT" dirty="0" smtClean="0"/>
              <a:t>Le condizioni di riproduzione del sistema economico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21208" y="2075688"/>
            <a:ext cx="8165592" cy="4050475"/>
          </a:xfrm>
        </p:spPr>
        <p:txBody>
          <a:bodyPr>
            <a:normAutofit fontScale="92500" lnSpcReduction="20000"/>
          </a:bodyPr>
          <a:lstStyle/>
          <a:p>
            <a:r>
              <a:rPr lang="it-IT" dirty="0" smtClean="0"/>
              <a:t>Il contributo principale dei fisiocratici alla teoria </a:t>
            </a:r>
            <a:r>
              <a:rPr lang="it-IT" dirty="0" smtClean="0"/>
              <a:t>economica </a:t>
            </a:r>
            <a:r>
              <a:rPr lang="it-IT" dirty="0" smtClean="0"/>
              <a:t>è lo studio delle condizioni di riproduzione. Le industrie per produrre il loro bene devono ottenere le risorse utilizzate dagli altri settori produttivi.</a:t>
            </a:r>
          </a:p>
          <a:p>
            <a:r>
              <a:rPr lang="it-IT" dirty="0" smtClean="0"/>
              <a:t>Self </a:t>
            </a:r>
            <a:r>
              <a:rPr lang="it-IT" dirty="0" err="1" smtClean="0"/>
              <a:t>replacing</a:t>
            </a:r>
            <a:r>
              <a:rPr lang="it-IT" dirty="0" smtClean="0"/>
              <a:t> state</a:t>
            </a:r>
          </a:p>
          <a:p>
            <a:r>
              <a:rPr lang="it-IT" dirty="0" smtClean="0"/>
              <a:t>L’industria del ferro può ottenere il grano e il carbone di cui ha bisogno attraverso </a:t>
            </a:r>
            <a:r>
              <a:rPr lang="it-IT" b="1" dirty="0" smtClean="0">
                <a:solidFill>
                  <a:srgbClr val="C00000"/>
                </a:solidFill>
              </a:rPr>
              <a:t>lo scambio</a:t>
            </a:r>
            <a:r>
              <a:rPr lang="it-IT" dirty="0" smtClean="0"/>
              <a:t> con le altre industrie. Cede il ferro e ottiene in cambio grano e carbone. 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3F369-3775-6B49-950F-429C20F585EB}" type="datetime1">
              <a:rPr lang="it-IT" smtClean="0"/>
              <a:pPr/>
              <a:t>23/02/2023</a:t>
            </a:fld>
            <a:endParaRPr lang="it-IT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TITOLO PRESENTAZIONE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8653426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I rapporti di scambio (i prezzi)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it-IT" dirty="0"/>
              <a:t>Quali sono le condizioni di scambio tra le industrie che permettono di ricostruire le condizioni attraverso cui è possibile ripetere la produzione? L’industria del ferro deve ottenere 106 t. di carbone e 53 q. di grano. In cambio può </a:t>
            </a:r>
            <a:r>
              <a:rPr lang="it-IT" dirty="0" smtClean="0"/>
              <a:t>dare in tutto </a:t>
            </a:r>
            <a:r>
              <a:rPr lang="it-IT" dirty="0"/>
              <a:t>79t. di ferro. La produzione di ferro è 158, ma 79 servono alla stessa industria del ferro per produrre</a:t>
            </a:r>
            <a:r>
              <a:rPr lang="it-IT" dirty="0" smtClean="0"/>
              <a:t>.</a:t>
            </a:r>
          </a:p>
          <a:p>
            <a:r>
              <a:rPr lang="it-IT" dirty="0" smtClean="0"/>
              <a:t>Le condizioni di riproduzione si realizzano attraverso lo scambio. I prezzi dei beni debbono essere tali da permettere alle industrie di ottenere esattamente ciò di cui hanno bisogno per ripetere la produzione. </a:t>
            </a:r>
            <a:endParaRPr lang="it-IT" dirty="0"/>
          </a:p>
          <a:p>
            <a:endParaRPr lang="it-IT" dirty="0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3F369-3775-6B49-950F-429C20F585EB}" type="datetime1">
              <a:rPr lang="it-IT" smtClean="0"/>
              <a:pPr/>
              <a:t>23/02/2023</a:t>
            </a:fld>
            <a:endParaRPr lang="it-IT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TITOLO PRESENTAZIONE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6764060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egnaposto numero diapositiva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3EA2C48D-4159-4405-BB6D-7913CBAB1F37}" type="slidenum">
              <a:rPr lang="it-IT" altLang="it-IT" sz="1400" smtClean="0"/>
              <a:pPr>
                <a:spcBef>
                  <a:spcPct val="0"/>
                </a:spcBef>
                <a:buFontTx/>
                <a:buNone/>
              </a:pPr>
              <a:t>24</a:t>
            </a:fld>
            <a:endParaRPr lang="it-IT" altLang="it-IT" sz="1400" smtClean="0"/>
          </a:p>
        </p:txBody>
      </p:sp>
      <p:sp>
        <p:nvSpPr>
          <p:cNvPr id="13414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it-IT" dirty="0" smtClean="0"/>
              <a:t>Il Tableau </a:t>
            </a:r>
            <a:r>
              <a:rPr lang="it-IT" dirty="0" err="1" smtClean="0">
                <a:cs typeface="Times New Roman" pitchFamily="18" charset="0"/>
              </a:rPr>
              <a:t>É</a:t>
            </a:r>
            <a:r>
              <a:rPr lang="it-IT" dirty="0" err="1" smtClean="0"/>
              <a:t>conomique</a:t>
            </a:r>
            <a:endParaRPr lang="it-IT" dirty="0" smtClean="0"/>
          </a:p>
        </p:txBody>
      </p:sp>
      <p:sp>
        <p:nvSpPr>
          <p:cNvPr id="134147" name="Text Box 3"/>
          <p:cNvSpPr txBox="1">
            <a:spLocks noChangeArrowheads="1"/>
          </p:cNvSpPr>
          <p:nvPr/>
        </p:nvSpPr>
        <p:spPr bwMode="auto">
          <a:xfrm>
            <a:off x="819150" y="1383527"/>
            <a:ext cx="7696200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it-IT" altLang="it-IT" sz="2400" b="0" dirty="0"/>
              <a:t>Analisi della </a:t>
            </a:r>
            <a:r>
              <a:rPr lang="it-IT" altLang="it-IT" sz="2400" b="0" dirty="0" smtClean="0"/>
              <a:t>circolazione dei beni tra i settori. </a:t>
            </a:r>
            <a:r>
              <a:rPr lang="it-IT" altLang="it-IT" sz="2400" b="0" dirty="0"/>
              <a:t>Condotta in termini </a:t>
            </a:r>
            <a:r>
              <a:rPr lang="it-IT" altLang="it-IT" sz="2400" b="0" dirty="0" smtClean="0"/>
              <a:t>monetari. I prezzi sono già determinati</a:t>
            </a:r>
          </a:p>
          <a:p>
            <a:pPr eaLnBrk="1" hangingPunct="1">
              <a:spcBef>
                <a:spcPts val="0"/>
              </a:spcBef>
              <a:buFontTx/>
              <a:buNone/>
            </a:pPr>
            <a:r>
              <a:rPr lang="it-IT" altLang="it-IT" sz="2400" dirty="0" smtClean="0"/>
              <a:t>Settori – solo due: classe agricola (</a:t>
            </a:r>
            <a:r>
              <a:rPr lang="it-IT" altLang="it-IT" sz="2400" b="1" dirty="0" smtClean="0">
                <a:solidFill>
                  <a:srgbClr val="C00000"/>
                </a:solidFill>
              </a:rPr>
              <a:t>produttivi</a:t>
            </a:r>
            <a:r>
              <a:rPr lang="it-IT" altLang="it-IT" sz="2400" dirty="0" smtClean="0"/>
              <a:t>), classe manifatturiera (</a:t>
            </a:r>
            <a:r>
              <a:rPr lang="it-IT" altLang="it-IT" sz="2400" b="1" dirty="0" smtClean="0">
                <a:solidFill>
                  <a:srgbClr val="C00000"/>
                </a:solidFill>
              </a:rPr>
              <a:t>sterili</a:t>
            </a:r>
            <a:r>
              <a:rPr lang="it-IT" altLang="it-IT" sz="2400" dirty="0" smtClean="0"/>
              <a:t>), </a:t>
            </a:r>
            <a:r>
              <a:rPr lang="it-IT" altLang="it-IT" sz="2400" b="1" dirty="0" smtClean="0">
                <a:solidFill>
                  <a:srgbClr val="C00000"/>
                </a:solidFill>
              </a:rPr>
              <a:t>proprietari fondiari</a:t>
            </a:r>
            <a:endParaRPr lang="it-IT" altLang="it-IT" sz="2400" b="1" dirty="0">
              <a:solidFill>
                <a:srgbClr val="C00000"/>
              </a:solidFill>
            </a:endParaRPr>
          </a:p>
        </p:txBody>
      </p:sp>
      <p:sp>
        <p:nvSpPr>
          <p:cNvPr id="134148" name="Text Box 4"/>
          <p:cNvSpPr txBox="1">
            <a:spLocks noChangeArrowheads="1"/>
          </p:cNvSpPr>
          <p:nvPr/>
        </p:nvSpPr>
        <p:spPr bwMode="auto">
          <a:xfrm>
            <a:off x="225394" y="2939779"/>
            <a:ext cx="2311431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it-IT" altLang="it-IT" sz="2400" b="0" dirty="0"/>
              <a:t>iniziano gli scambi</a:t>
            </a: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804862" y="2923051"/>
            <a:ext cx="8077200" cy="3254375"/>
            <a:chOff x="528" y="2016"/>
            <a:chExt cx="5088" cy="2050"/>
          </a:xfrm>
        </p:grpSpPr>
        <p:sp>
          <p:nvSpPr>
            <p:cNvPr id="18439" name="Rectangle 6"/>
            <p:cNvSpPr>
              <a:spLocks noChangeArrowheads="1"/>
            </p:cNvSpPr>
            <p:nvPr/>
          </p:nvSpPr>
          <p:spPr bwMode="auto">
            <a:xfrm>
              <a:off x="1058" y="2972"/>
              <a:ext cx="420" cy="252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it-IT" altLang="it-IT" sz="1400"/>
                <a:t>MP</a:t>
              </a:r>
            </a:p>
          </p:txBody>
        </p:sp>
        <p:sp>
          <p:nvSpPr>
            <p:cNvPr id="18440" name="Rectangle 7"/>
            <p:cNvSpPr>
              <a:spLocks noChangeArrowheads="1"/>
            </p:cNvSpPr>
            <p:nvPr/>
          </p:nvSpPr>
          <p:spPr bwMode="auto">
            <a:xfrm>
              <a:off x="1058" y="3218"/>
              <a:ext cx="420" cy="251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it-IT" altLang="it-IT" sz="1400"/>
                <a:t>MP</a:t>
              </a:r>
            </a:p>
          </p:txBody>
        </p:sp>
        <p:sp>
          <p:nvSpPr>
            <p:cNvPr id="18441" name="Rectangle 8"/>
            <p:cNvSpPr>
              <a:spLocks noChangeArrowheads="1"/>
            </p:cNvSpPr>
            <p:nvPr/>
          </p:nvSpPr>
          <p:spPr bwMode="auto">
            <a:xfrm>
              <a:off x="1474" y="2972"/>
              <a:ext cx="419" cy="252"/>
            </a:xfrm>
            <a:prstGeom prst="rect">
              <a:avLst/>
            </a:prstGeom>
            <a:solidFill>
              <a:srgbClr val="FF9379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it-IT" altLang="it-IT" sz="1400"/>
                <a:t>A</a:t>
              </a:r>
            </a:p>
          </p:txBody>
        </p:sp>
        <p:sp>
          <p:nvSpPr>
            <p:cNvPr id="18442" name="Rectangle 9"/>
            <p:cNvSpPr>
              <a:spLocks noChangeArrowheads="1"/>
            </p:cNvSpPr>
            <p:nvPr/>
          </p:nvSpPr>
          <p:spPr bwMode="auto">
            <a:xfrm>
              <a:off x="1474" y="3224"/>
              <a:ext cx="419" cy="252"/>
            </a:xfrm>
            <a:prstGeom prst="rect">
              <a:avLst/>
            </a:prstGeom>
            <a:solidFill>
              <a:srgbClr val="FF9379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it-IT" altLang="it-IT" sz="1400"/>
                <a:t>A</a:t>
              </a:r>
            </a:p>
          </p:txBody>
        </p:sp>
        <p:sp>
          <p:nvSpPr>
            <p:cNvPr id="18443" name="Rectangle 10"/>
            <p:cNvSpPr>
              <a:spLocks noChangeArrowheads="1"/>
            </p:cNvSpPr>
            <p:nvPr/>
          </p:nvSpPr>
          <p:spPr bwMode="auto">
            <a:xfrm>
              <a:off x="1474" y="3476"/>
              <a:ext cx="419" cy="251"/>
            </a:xfrm>
            <a:prstGeom prst="rect">
              <a:avLst/>
            </a:prstGeom>
            <a:solidFill>
              <a:srgbClr val="FF9379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it-IT" altLang="it-IT" sz="1400"/>
                <a:t>A</a:t>
              </a:r>
            </a:p>
          </p:txBody>
        </p:sp>
        <p:sp>
          <p:nvSpPr>
            <p:cNvPr id="18444" name="Rectangle 11"/>
            <p:cNvSpPr>
              <a:spLocks noChangeArrowheads="1"/>
            </p:cNvSpPr>
            <p:nvPr/>
          </p:nvSpPr>
          <p:spPr bwMode="auto">
            <a:xfrm>
              <a:off x="2389" y="3476"/>
              <a:ext cx="420" cy="251"/>
            </a:xfrm>
            <a:prstGeom prst="rect">
              <a:avLst/>
            </a:prstGeom>
            <a:solidFill>
              <a:srgbClr val="00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it-IT" altLang="it-IT" sz="1400"/>
                <a:t>BM</a:t>
              </a:r>
            </a:p>
          </p:txBody>
        </p:sp>
        <p:sp>
          <p:nvSpPr>
            <p:cNvPr id="18445" name="Rectangle 12"/>
            <p:cNvSpPr>
              <a:spLocks noChangeArrowheads="1"/>
            </p:cNvSpPr>
            <p:nvPr/>
          </p:nvSpPr>
          <p:spPr bwMode="auto">
            <a:xfrm>
              <a:off x="2389" y="3224"/>
              <a:ext cx="420" cy="252"/>
            </a:xfrm>
            <a:prstGeom prst="rect">
              <a:avLst/>
            </a:prstGeom>
            <a:solidFill>
              <a:srgbClr val="00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it-IT" altLang="it-IT" sz="1400"/>
                <a:t>BM</a:t>
              </a:r>
            </a:p>
          </p:txBody>
        </p:sp>
        <p:sp>
          <p:nvSpPr>
            <p:cNvPr id="18446" name="Rectangle 13"/>
            <p:cNvSpPr>
              <a:spLocks noChangeArrowheads="1"/>
            </p:cNvSpPr>
            <p:nvPr/>
          </p:nvSpPr>
          <p:spPr bwMode="auto">
            <a:xfrm>
              <a:off x="2389" y="2966"/>
              <a:ext cx="420" cy="252"/>
            </a:xfrm>
            <a:prstGeom prst="rect">
              <a:avLst/>
            </a:prstGeom>
            <a:solidFill>
              <a:srgbClr val="00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it-IT" altLang="it-IT" sz="1400"/>
                <a:t>BM</a:t>
              </a:r>
            </a:p>
          </p:txBody>
        </p:sp>
        <p:sp>
          <p:nvSpPr>
            <p:cNvPr id="18447" name="Rectangle 14"/>
            <p:cNvSpPr>
              <a:spLocks noChangeArrowheads="1"/>
            </p:cNvSpPr>
            <p:nvPr/>
          </p:nvSpPr>
          <p:spPr bwMode="auto">
            <a:xfrm>
              <a:off x="2052" y="2469"/>
              <a:ext cx="420" cy="252"/>
            </a:xfrm>
            <a:prstGeom prst="rect">
              <a:avLst/>
            </a:prstGeom>
            <a:solidFill>
              <a:srgbClr val="95FF95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it-IT" altLang="it-IT" sz="1400"/>
                <a:t>M</a:t>
              </a:r>
            </a:p>
          </p:txBody>
        </p:sp>
        <p:sp>
          <p:nvSpPr>
            <p:cNvPr id="18448" name="Rectangle 15"/>
            <p:cNvSpPr>
              <a:spLocks noChangeArrowheads="1"/>
            </p:cNvSpPr>
            <p:nvPr/>
          </p:nvSpPr>
          <p:spPr bwMode="auto">
            <a:xfrm>
              <a:off x="1667" y="2469"/>
              <a:ext cx="419" cy="252"/>
            </a:xfrm>
            <a:prstGeom prst="rect">
              <a:avLst/>
            </a:prstGeom>
            <a:solidFill>
              <a:srgbClr val="95FF95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it-IT" altLang="it-IT" sz="1400"/>
                <a:t>M</a:t>
              </a:r>
            </a:p>
          </p:txBody>
        </p:sp>
        <p:sp>
          <p:nvSpPr>
            <p:cNvPr id="18449" name="Text Box 16"/>
            <p:cNvSpPr txBox="1">
              <a:spLocks noChangeArrowheads="1"/>
            </p:cNvSpPr>
            <p:nvPr/>
          </p:nvSpPr>
          <p:spPr bwMode="auto">
            <a:xfrm>
              <a:off x="1570" y="2016"/>
              <a:ext cx="93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it-IT" altLang="it-IT" sz="2400" b="0">
                  <a:solidFill>
                    <a:srgbClr val="000000"/>
                  </a:solidFill>
                </a:rPr>
                <a:t>Proprietari</a:t>
              </a:r>
            </a:p>
          </p:txBody>
        </p:sp>
        <p:sp>
          <p:nvSpPr>
            <p:cNvPr id="18450" name="Text Box 17"/>
            <p:cNvSpPr txBox="1">
              <a:spLocks noChangeArrowheads="1"/>
            </p:cNvSpPr>
            <p:nvPr/>
          </p:nvSpPr>
          <p:spPr bwMode="auto">
            <a:xfrm>
              <a:off x="2305" y="3778"/>
              <a:ext cx="113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it-IT" altLang="it-IT" sz="2400" b="0">
                  <a:solidFill>
                    <a:srgbClr val="000000"/>
                  </a:solidFill>
                </a:rPr>
                <a:t>Classe sterile</a:t>
              </a:r>
            </a:p>
          </p:txBody>
        </p:sp>
        <p:sp>
          <p:nvSpPr>
            <p:cNvPr id="18451" name="Rectangle 18"/>
            <p:cNvSpPr>
              <a:spLocks noChangeArrowheads="1"/>
            </p:cNvSpPr>
            <p:nvPr/>
          </p:nvSpPr>
          <p:spPr bwMode="auto">
            <a:xfrm>
              <a:off x="2871" y="2016"/>
              <a:ext cx="2745" cy="1007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it-IT" altLang="it-IT" sz="1400"/>
            </a:p>
          </p:txBody>
        </p:sp>
        <p:sp>
          <p:nvSpPr>
            <p:cNvPr id="18452" name="Rectangle 19"/>
            <p:cNvSpPr>
              <a:spLocks noChangeArrowheads="1"/>
            </p:cNvSpPr>
            <p:nvPr/>
          </p:nvSpPr>
          <p:spPr bwMode="auto">
            <a:xfrm>
              <a:off x="3006" y="2066"/>
              <a:ext cx="299" cy="215"/>
            </a:xfrm>
            <a:prstGeom prst="rect">
              <a:avLst/>
            </a:prstGeom>
            <a:solidFill>
              <a:srgbClr val="95FF95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just">
                <a:spcBef>
                  <a:spcPts val="3000"/>
                </a:spcBef>
                <a:spcAft>
                  <a:spcPts val="1000"/>
                </a:spcAft>
                <a:buFontTx/>
                <a:buNone/>
              </a:pPr>
              <a:r>
                <a:rPr lang="it-IT" altLang="it-IT" sz="1200">
                  <a:latin typeface="Times" pitchFamily="18" charset="0"/>
                </a:rPr>
                <a:t>M</a:t>
              </a:r>
            </a:p>
          </p:txBody>
        </p:sp>
        <p:sp>
          <p:nvSpPr>
            <p:cNvPr id="18453" name="Text Box 20"/>
            <p:cNvSpPr txBox="1">
              <a:spLocks noChangeArrowheads="1"/>
            </p:cNvSpPr>
            <p:nvPr/>
          </p:nvSpPr>
          <p:spPr bwMode="auto">
            <a:xfrm>
              <a:off x="3305" y="2016"/>
              <a:ext cx="220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it-IT" altLang="it-IT" sz="2400" b="0">
                  <a:solidFill>
                    <a:srgbClr val="000000"/>
                  </a:solidFill>
                </a:rPr>
                <a:t>1 miliardo in moneta</a:t>
              </a:r>
            </a:p>
          </p:txBody>
        </p:sp>
        <p:sp>
          <p:nvSpPr>
            <p:cNvPr id="18454" name="Rectangle 21"/>
            <p:cNvSpPr>
              <a:spLocks noChangeArrowheads="1"/>
            </p:cNvSpPr>
            <p:nvPr/>
          </p:nvSpPr>
          <p:spPr bwMode="auto">
            <a:xfrm>
              <a:off x="3006" y="2318"/>
              <a:ext cx="294" cy="201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just">
                <a:spcBef>
                  <a:spcPts val="3000"/>
                </a:spcBef>
                <a:spcAft>
                  <a:spcPts val="1000"/>
                </a:spcAft>
                <a:buFontTx/>
                <a:buNone/>
              </a:pPr>
              <a:r>
                <a:rPr lang="it-IT" altLang="it-IT" sz="1200">
                  <a:latin typeface="Times" pitchFamily="18" charset="0"/>
                </a:rPr>
                <a:t>MP</a:t>
              </a:r>
            </a:p>
          </p:txBody>
        </p:sp>
        <p:sp>
          <p:nvSpPr>
            <p:cNvPr id="18455" name="Rectangle 22"/>
            <p:cNvSpPr>
              <a:spLocks noChangeArrowheads="1"/>
            </p:cNvSpPr>
            <p:nvPr/>
          </p:nvSpPr>
          <p:spPr bwMode="auto">
            <a:xfrm>
              <a:off x="3006" y="2570"/>
              <a:ext cx="294" cy="182"/>
            </a:xfrm>
            <a:prstGeom prst="rect">
              <a:avLst/>
            </a:prstGeom>
            <a:solidFill>
              <a:srgbClr val="FF9379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just">
                <a:spcBef>
                  <a:spcPts val="3000"/>
                </a:spcBef>
                <a:spcAft>
                  <a:spcPts val="1000"/>
                </a:spcAft>
                <a:buFontTx/>
                <a:buNone/>
              </a:pPr>
              <a:r>
                <a:rPr lang="it-IT" altLang="it-IT" sz="1200">
                  <a:latin typeface="Times" pitchFamily="18" charset="0"/>
                </a:rPr>
                <a:t>A</a:t>
              </a:r>
            </a:p>
          </p:txBody>
        </p:sp>
        <p:sp>
          <p:nvSpPr>
            <p:cNvPr id="18456" name="Rectangle 23"/>
            <p:cNvSpPr>
              <a:spLocks noChangeArrowheads="1"/>
            </p:cNvSpPr>
            <p:nvPr/>
          </p:nvSpPr>
          <p:spPr bwMode="auto">
            <a:xfrm>
              <a:off x="3006" y="2821"/>
              <a:ext cx="296" cy="170"/>
            </a:xfrm>
            <a:prstGeom prst="rect">
              <a:avLst/>
            </a:prstGeom>
            <a:solidFill>
              <a:srgbClr val="00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just">
                <a:spcBef>
                  <a:spcPts val="3000"/>
                </a:spcBef>
                <a:spcAft>
                  <a:spcPts val="1000"/>
                </a:spcAft>
                <a:buFontTx/>
                <a:buNone/>
              </a:pPr>
              <a:r>
                <a:rPr lang="it-IT" altLang="it-IT" sz="1200">
                  <a:latin typeface="Times" pitchFamily="18" charset="0"/>
                </a:rPr>
                <a:t>BM</a:t>
              </a:r>
            </a:p>
          </p:txBody>
        </p:sp>
        <p:sp>
          <p:nvSpPr>
            <p:cNvPr id="18457" name="Text Box 24"/>
            <p:cNvSpPr txBox="1">
              <a:spLocks noChangeArrowheads="1"/>
            </p:cNvSpPr>
            <p:nvPr/>
          </p:nvSpPr>
          <p:spPr bwMode="auto">
            <a:xfrm>
              <a:off x="3305" y="2268"/>
              <a:ext cx="226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it-IT" altLang="it-IT" sz="2400" b="0">
                  <a:solidFill>
                    <a:srgbClr val="000000"/>
                  </a:solidFill>
                </a:rPr>
                <a:t>1 miliardo in materie prime</a:t>
              </a:r>
            </a:p>
          </p:txBody>
        </p:sp>
        <p:sp>
          <p:nvSpPr>
            <p:cNvPr id="18458" name="Text Box 25"/>
            <p:cNvSpPr txBox="1">
              <a:spLocks noChangeArrowheads="1"/>
            </p:cNvSpPr>
            <p:nvPr/>
          </p:nvSpPr>
          <p:spPr bwMode="auto">
            <a:xfrm>
              <a:off x="3305" y="2469"/>
              <a:ext cx="1781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it-IT" altLang="it-IT" sz="2400" b="0">
                  <a:solidFill>
                    <a:srgbClr val="000000"/>
                  </a:solidFill>
                </a:rPr>
                <a:t>1 miliardo in alimenti</a:t>
              </a:r>
            </a:p>
          </p:txBody>
        </p:sp>
        <p:sp>
          <p:nvSpPr>
            <p:cNvPr id="18459" name="Text Box 26"/>
            <p:cNvSpPr txBox="1">
              <a:spLocks noChangeArrowheads="1"/>
            </p:cNvSpPr>
            <p:nvPr/>
          </p:nvSpPr>
          <p:spPr bwMode="auto">
            <a:xfrm>
              <a:off x="3305" y="2721"/>
              <a:ext cx="22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r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it-IT" altLang="it-IT" sz="2400" b="0">
                  <a:solidFill>
                    <a:srgbClr val="000000"/>
                  </a:solidFill>
                </a:rPr>
                <a:t>1 miliardo in beni manufatti</a:t>
              </a:r>
            </a:p>
          </p:txBody>
        </p:sp>
        <p:sp>
          <p:nvSpPr>
            <p:cNvPr id="18460" name="Text Box 27"/>
            <p:cNvSpPr txBox="1">
              <a:spLocks noChangeArrowheads="1"/>
            </p:cNvSpPr>
            <p:nvPr/>
          </p:nvSpPr>
          <p:spPr bwMode="auto">
            <a:xfrm>
              <a:off x="528" y="3778"/>
              <a:ext cx="145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it-IT" altLang="it-IT" sz="2400" b="0">
                  <a:solidFill>
                    <a:srgbClr val="000000"/>
                  </a:solidFill>
                </a:rPr>
                <a:t>Classe produttiva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5096811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41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41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4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4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4147" grpId="0" autoUpdateAnimBg="0"/>
      <p:bldP spid="134148" grpId="0" autoUpdateAnimBg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egnaposto numero diapositiva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E820F582-6711-4522-93C2-9A4927644F18}" type="slidenum">
              <a:rPr lang="it-IT" altLang="it-IT" sz="1400" smtClean="0"/>
              <a:pPr>
                <a:spcBef>
                  <a:spcPct val="0"/>
                </a:spcBef>
                <a:buFontTx/>
                <a:buNone/>
              </a:pPr>
              <a:t>25</a:t>
            </a:fld>
            <a:endParaRPr lang="it-IT" altLang="it-IT" sz="1400" smtClean="0"/>
          </a:p>
        </p:txBody>
      </p:sp>
      <p:sp>
        <p:nvSpPr>
          <p:cNvPr id="7987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it-IT" smtClean="0"/>
              <a:t>Gli Scambi: I fase</a:t>
            </a:r>
          </a:p>
        </p:txBody>
      </p:sp>
      <p:sp>
        <p:nvSpPr>
          <p:cNvPr id="19460" name="Rectangle 50"/>
          <p:cNvSpPr>
            <a:spLocks noChangeArrowheads="1"/>
          </p:cNvSpPr>
          <p:nvPr/>
        </p:nvSpPr>
        <p:spPr bwMode="auto">
          <a:xfrm>
            <a:off x="1284288" y="4573588"/>
            <a:ext cx="666750" cy="400050"/>
          </a:xfrm>
          <a:prstGeom prst="rect">
            <a:avLst/>
          </a:prstGeom>
          <a:solidFill>
            <a:srgbClr val="FFFF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it-IT" altLang="it-IT" sz="1400"/>
              <a:t>MP</a:t>
            </a:r>
          </a:p>
        </p:txBody>
      </p:sp>
      <p:sp>
        <p:nvSpPr>
          <p:cNvPr id="19461" name="Rectangle 51"/>
          <p:cNvSpPr>
            <a:spLocks noChangeArrowheads="1"/>
          </p:cNvSpPr>
          <p:nvPr/>
        </p:nvSpPr>
        <p:spPr bwMode="auto">
          <a:xfrm>
            <a:off x="1284288" y="5008563"/>
            <a:ext cx="666750" cy="398462"/>
          </a:xfrm>
          <a:prstGeom prst="rect">
            <a:avLst/>
          </a:prstGeom>
          <a:solidFill>
            <a:srgbClr val="FFFF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it-IT" altLang="it-IT" sz="1400"/>
              <a:t>MP</a:t>
            </a:r>
          </a:p>
        </p:txBody>
      </p:sp>
      <p:sp>
        <p:nvSpPr>
          <p:cNvPr id="79924" name="Rectangle 52"/>
          <p:cNvSpPr>
            <a:spLocks noChangeArrowheads="1"/>
          </p:cNvSpPr>
          <p:nvPr/>
        </p:nvSpPr>
        <p:spPr bwMode="auto">
          <a:xfrm>
            <a:off x="2006600" y="4573588"/>
            <a:ext cx="665163" cy="400050"/>
          </a:xfrm>
          <a:prstGeom prst="rect">
            <a:avLst/>
          </a:prstGeom>
          <a:solidFill>
            <a:srgbClr val="FF9379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it-IT" altLang="it-IT" sz="1400"/>
              <a:t>A</a:t>
            </a:r>
          </a:p>
        </p:txBody>
      </p:sp>
      <p:sp>
        <p:nvSpPr>
          <p:cNvPr id="19463" name="Rectangle 53"/>
          <p:cNvSpPr>
            <a:spLocks noChangeArrowheads="1"/>
          </p:cNvSpPr>
          <p:nvPr/>
        </p:nvSpPr>
        <p:spPr bwMode="auto">
          <a:xfrm>
            <a:off x="2006600" y="5006975"/>
            <a:ext cx="665163" cy="400050"/>
          </a:xfrm>
          <a:prstGeom prst="rect">
            <a:avLst/>
          </a:prstGeom>
          <a:solidFill>
            <a:srgbClr val="FF9379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it-IT" altLang="it-IT" sz="1400"/>
              <a:t>A</a:t>
            </a:r>
          </a:p>
        </p:txBody>
      </p:sp>
      <p:sp>
        <p:nvSpPr>
          <p:cNvPr id="19464" name="Rectangle 54"/>
          <p:cNvSpPr>
            <a:spLocks noChangeArrowheads="1"/>
          </p:cNvSpPr>
          <p:nvPr/>
        </p:nvSpPr>
        <p:spPr bwMode="auto">
          <a:xfrm>
            <a:off x="2006600" y="5445125"/>
            <a:ext cx="665163" cy="398463"/>
          </a:xfrm>
          <a:prstGeom prst="rect">
            <a:avLst/>
          </a:prstGeom>
          <a:solidFill>
            <a:srgbClr val="FF9379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it-IT" altLang="it-IT" sz="1400"/>
              <a:t>A</a:t>
            </a:r>
          </a:p>
        </p:txBody>
      </p:sp>
      <p:sp>
        <p:nvSpPr>
          <p:cNvPr id="19465" name="Rectangle 55"/>
          <p:cNvSpPr>
            <a:spLocks noChangeArrowheads="1"/>
          </p:cNvSpPr>
          <p:nvPr/>
        </p:nvSpPr>
        <p:spPr bwMode="auto">
          <a:xfrm>
            <a:off x="3459163" y="5445125"/>
            <a:ext cx="666750" cy="398463"/>
          </a:xfrm>
          <a:prstGeom prst="rect">
            <a:avLst/>
          </a:prstGeom>
          <a:solidFill>
            <a:srgbClr val="00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it-IT" altLang="it-IT" sz="1400"/>
              <a:t>BM</a:t>
            </a:r>
          </a:p>
        </p:txBody>
      </p:sp>
      <p:sp>
        <p:nvSpPr>
          <p:cNvPr id="19466" name="Rectangle 56"/>
          <p:cNvSpPr>
            <a:spLocks noChangeArrowheads="1"/>
          </p:cNvSpPr>
          <p:nvPr/>
        </p:nvSpPr>
        <p:spPr bwMode="auto">
          <a:xfrm>
            <a:off x="3459163" y="5006975"/>
            <a:ext cx="666750" cy="400050"/>
          </a:xfrm>
          <a:prstGeom prst="rect">
            <a:avLst/>
          </a:prstGeom>
          <a:solidFill>
            <a:srgbClr val="00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it-IT" altLang="it-IT" sz="1400"/>
              <a:t>BM</a:t>
            </a:r>
          </a:p>
        </p:txBody>
      </p:sp>
      <p:sp>
        <p:nvSpPr>
          <p:cNvPr id="79929" name="Rectangle 57"/>
          <p:cNvSpPr>
            <a:spLocks noChangeArrowheads="1"/>
          </p:cNvSpPr>
          <p:nvPr/>
        </p:nvSpPr>
        <p:spPr bwMode="auto">
          <a:xfrm>
            <a:off x="3459163" y="4573588"/>
            <a:ext cx="666750" cy="400050"/>
          </a:xfrm>
          <a:prstGeom prst="rect">
            <a:avLst/>
          </a:prstGeom>
          <a:solidFill>
            <a:srgbClr val="00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it-IT" altLang="it-IT" sz="1400"/>
              <a:t>BM</a:t>
            </a:r>
          </a:p>
        </p:txBody>
      </p:sp>
      <p:sp>
        <p:nvSpPr>
          <p:cNvPr id="79930" name="Rectangle 58"/>
          <p:cNvSpPr>
            <a:spLocks noChangeArrowheads="1"/>
          </p:cNvSpPr>
          <p:nvPr/>
        </p:nvSpPr>
        <p:spPr bwMode="auto">
          <a:xfrm>
            <a:off x="3014663" y="3775075"/>
            <a:ext cx="666750" cy="400050"/>
          </a:xfrm>
          <a:prstGeom prst="rect">
            <a:avLst/>
          </a:prstGeom>
          <a:solidFill>
            <a:srgbClr val="95FF95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it-IT" altLang="it-IT" sz="1400"/>
              <a:t>M</a:t>
            </a:r>
          </a:p>
        </p:txBody>
      </p:sp>
      <p:sp>
        <p:nvSpPr>
          <p:cNvPr id="79931" name="Rectangle 59"/>
          <p:cNvSpPr>
            <a:spLocks noChangeArrowheads="1"/>
          </p:cNvSpPr>
          <p:nvPr/>
        </p:nvSpPr>
        <p:spPr bwMode="auto">
          <a:xfrm>
            <a:off x="2279650" y="3775075"/>
            <a:ext cx="665163" cy="400050"/>
          </a:xfrm>
          <a:prstGeom prst="rect">
            <a:avLst/>
          </a:prstGeom>
          <a:solidFill>
            <a:srgbClr val="95FF95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it-IT" altLang="it-IT" sz="1400"/>
              <a:t>M</a:t>
            </a:r>
          </a:p>
        </p:txBody>
      </p:sp>
      <p:sp>
        <p:nvSpPr>
          <p:cNvPr id="19470" name="Text Box 60"/>
          <p:cNvSpPr txBox="1">
            <a:spLocks noChangeArrowheads="1"/>
          </p:cNvSpPr>
          <p:nvPr/>
        </p:nvSpPr>
        <p:spPr bwMode="auto">
          <a:xfrm>
            <a:off x="2159000" y="3216275"/>
            <a:ext cx="14859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it-IT" altLang="it-IT" sz="2400" b="0">
                <a:solidFill>
                  <a:srgbClr val="000000"/>
                </a:solidFill>
              </a:rPr>
              <a:t>Proprietari</a:t>
            </a:r>
          </a:p>
        </p:txBody>
      </p:sp>
      <p:sp>
        <p:nvSpPr>
          <p:cNvPr id="19471" name="Text Box 61"/>
          <p:cNvSpPr txBox="1">
            <a:spLocks noChangeArrowheads="1"/>
          </p:cNvSpPr>
          <p:nvPr/>
        </p:nvSpPr>
        <p:spPr bwMode="auto">
          <a:xfrm>
            <a:off x="3325813" y="5853113"/>
            <a:ext cx="17986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it-IT" altLang="it-IT" sz="2400" b="0">
                <a:solidFill>
                  <a:srgbClr val="000000"/>
                </a:solidFill>
              </a:rPr>
              <a:t>Classe sterile</a:t>
            </a:r>
          </a:p>
        </p:txBody>
      </p:sp>
      <p:grpSp>
        <p:nvGrpSpPr>
          <p:cNvPr id="19472" name="Group 74"/>
          <p:cNvGrpSpPr>
            <a:grpSpLocks/>
          </p:cNvGrpSpPr>
          <p:nvPr/>
        </p:nvGrpSpPr>
        <p:grpSpPr bwMode="auto">
          <a:xfrm>
            <a:off x="4786313" y="4303713"/>
            <a:ext cx="4357687" cy="1598612"/>
            <a:chOff x="2871" y="2016"/>
            <a:chExt cx="2745" cy="1007"/>
          </a:xfrm>
        </p:grpSpPr>
        <p:sp>
          <p:nvSpPr>
            <p:cNvPr id="19477" name="Rectangle 62"/>
            <p:cNvSpPr>
              <a:spLocks noChangeArrowheads="1"/>
            </p:cNvSpPr>
            <p:nvPr/>
          </p:nvSpPr>
          <p:spPr bwMode="auto">
            <a:xfrm>
              <a:off x="2871" y="2016"/>
              <a:ext cx="2745" cy="1007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it-IT" altLang="it-IT" sz="1400"/>
            </a:p>
          </p:txBody>
        </p:sp>
        <p:sp>
          <p:nvSpPr>
            <p:cNvPr id="19478" name="Rectangle 63"/>
            <p:cNvSpPr>
              <a:spLocks noChangeArrowheads="1"/>
            </p:cNvSpPr>
            <p:nvPr/>
          </p:nvSpPr>
          <p:spPr bwMode="auto">
            <a:xfrm>
              <a:off x="3006" y="2066"/>
              <a:ext cx="299" cy="215"/>
            </a:xfrm>
            <a:prstGeom prst="rect">
              <a:avLst/>
            </a:prstGeom>
            <a:solidFill>
              <a:srgbClr val="95FF95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just">
                <a:spcBef>
                  <a:spcPts val="3000"/>
                </a:spcBef>
                <a:spcAft>
                  <a:spcPts val="1000"/>
                </a:spcAft>
                <a:buFontTx/>
                <a:buNone/>
              </a:pPr>
              <a:r>
                <a:rPr lang="it-IT" altLang="it-IT" sz="1200">
                  <a:latin typeface="Times" pitchFamily="18" charset="0"/>
                </a:rPr>
                <a:t>M</a:t>
              </a:r>
            </a:p>
          </p:txBody>
        </p:sp>
        <p:sp>
          <p:nvSpPr>
            <p:cNvPr id="19479" name="Text Box 64"/>
            <p:cNvSpPr txBox="1">
              <a:spLocks noChangeArrowheads="1"/>
            </p:cNvSpPr>
            <p:nvPr/>
          </p:nvSpPr>
          <p:spPr bwMode="auto">
            <a:xfrm>
              <a:off x="3305" y="2016"/>
              <a:ext cx="220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it-IT" altLang="it-IT" sz="2400" b="0">
                  <a:solidFill>
                    <a:srgbClr val="000000"/>
                  </a:solidFill>
                </a:rPr>
                <a:t>1 miliardo in moneta</a:t>
              </a:r>
            </a:p>
          </p:txBody>
        </p:sp>
        <p:sp>
          <p:nvSpPr>
            <p:cNvPr id="19480" name="Rectangle 65"/>
            <p:cNvSpPr>
              <a:spLocks noChangeArrowheads="1"/>
            </p:cNvSpPr>
            <p:nvPr/>
          </p:nvSpPr>
          <p:spPr bwMode="auto">
            <a:xfrm>
              <a:off x="3006" y="2318"/>
              <a:ext cx="294" cy="201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just">
                <a:spcBef>
                  <a:spcPts val="3000"/>
                </a:spcBef>
                <a:spcAft>
                  <a:spcPts val="1000"/>
                </a:spcAft>
                <a:buFontTx/>
                <a:buNone/>
              </a:pPr>
              <a:r>
                <a:rPr lang="it-IT" altLang="it-IT" sz="1200">
                  <a:latin typeface="Times" pitchFamily="18" charset="0"/>
                </a:rPr>
                <a:t>MP</a:t>
              </a:r>
            </a:p>
          </p:txBody>
        </p:sp>
        <p:sp>
          <p:nvSpPr>
            <p:cNvPr id="19481" name="Rectangle 66"/>
            <p:cNvSpPr>
              <a:spLocks noChangeArrowheads="1"/>
            </p:cNvSpPr>
            <p:nvPr/>
          </p:nvSpPr>
          <p:spPr bwMode="auto">
            <a:xfrm>
              <a:off x="3006" y="2570"/>
              <a:ext cx="294" cy="182"/>
            </a:xfrm>
            <a:prstGeom prst="rect">
              <a:avLst/>
            </a:prstGeom>
            <a:solidFill>
              <a:srgbClr val="FF9379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just">
                <a:spcBef>
                  <a:spcPts val="3000"/>
                </a:spcBef>
                <a:spcAft>
                  <a:spcPts val="1000"/>
                </a:spcAft>
                <a:buFontTx/>
                <a:buNone/>
              </a:pPr>
              <a:r>
                <a:rPr lang="it-IT" altLang="it-IT" sz="1200">
                  <a:latin typeface="Times" pitchFamily="18" charset="0"/>
                </a:rPr>
                <a:t>A</a:t>
              </a:r>
            </a:p>
          </p:txBody>
        </p:sp>
        <p:sp>
          <p:nvSpPr>
            <p:cNvPr id="19482" name="Rectangle 67"/>
            <p:cNvSpPr>
              <a:spLocks noChangeArrowheads="1"/>
            </p:cNvSpPr>
            <p:nvPr/>
          </p:nvSpPr>
          <p:spPr bwMode="auto">
            <a:xfrm>
              <a:off x="3006" y="2821"/>
              <a:ext cx="296" cy="170"/>
            </a:xfrm>
            <a:prstGeom prst="rect">
              <a:avLst/>
            </a:prstGeom>
            <a:solidFill>
              <a:srgbClr val="00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just">
                <a:spcBef>
                  <a:spcPts val="3000"/>
                </a:spcBef>
                <a:spcAft>
                  <a:spcPts val="1000"/>
                </a:spcAft>
                <a:buFontTx/>
                <a:buNone/>
              </a:pPr>
              <a:r>
                <a:rPr lang="it-IT" altLang="it-IT" sz="1200">
                  <a:latin typeface="Times" pitchFamily="18" charset="0"/>
                </a:rPr>
                <a:t>BM</a:t>
              </a:r>
            </a:p>
          </p:txBody>
        </p:sp>
        <p:sp>
          <p:nvSpPr>
            <p:cNvPr id="19483" name="Text Box 68"/>
            <p:cNvSpPr txBox="1">
              <a:spLocks noChangeArrowheads="1"/>
            </p:cNvSpPr>
            <p:nvPr/>
          </p:nvSpPr>
          <p:spPr bwMode="auto">
            <a:xfrm>
              <a:off x="3305" y="2268"/>
              <a:ext cx="226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it-IT" altLang="it-IT" sz="2400" b="0">
                  <a:solidFill>
                    <a:srgbClr val="000000"/>
                  </a:solidFill>
                </a:rPr>
                <a:t>1 miliardo in materie prime</a:t>
              </a:r>
            </a:p>
          </p:txBody>
        </p:sp>
        <p:sp>
          <p:nvSpPr>
            <p:cNvPr id="19484" name="Text Box 69"/>
            <p:cNvSpPr txBox="1">
              <a:spLocks noChangeArrowheads="1"/>
            </p:cNvSpPr>
            <p:nvPr/>
          </p:nvSpPr>
          <p:spPr bwMode="auto">
            <a:xfrm>
              <a:off x="3305" y="2469"/>
              <a:ext cx="1781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it-IT" altLang="it-IT" sz="2400" b="0">
                  <a:solidFill>
                    <a:srgbClr val="000000"/>
                  </a:solidFill>
                </a:rPr>
                <a:t>1 miliardo in alimenti</a:t>
              </a:r>
            </a:p>
          </p:txBody>
        </p:sp>
        <p:sp>
          <p:nvSpPr>
            <p:cNvPr id="19485" name="Text Box 70"/>
            <p:cNvSpPr txBox="1">
              <a:spLocks noChangeArrowheads="1"/>
            </p:cNvSpPr>
            <p:nvPr/>
          </p:nvSpPr>
          <p:spPr bwMode="auto">
            <a:xfrm>
              <a:off x="3305" y="2721"/>
              <a:ext cx="22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r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it-IT" altLang="it-IT" sz="2400" b="0">
                  <a:solidFill>
                    <a:srgbClr val="000000"/>
                  </a:solidFill>
                </a:rPr>
                <a:t>1 miliardo in beni manufatti</a:t>
              </a:r>
            </a:p>
          </p:txBody>
        </p:sp>
      </p:grpSp>
      <p:sp>
        <p:nvSpPr>
          <p:cNvPr id="19473" name="Text Box 71"/>
          <p:cNvSpPr txBox="1">
            <a:spLocks noChangeArrowheads="1"/>
          </p:cNvSpPr>
          <p:nvPr/>
        </p:nvSpPr>
        <p:spPr bwMode="auto">
          <a:xfrm>
            <a:off x="504825" y="5853113"/>
            <a:ext cx="23066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it-IT" altLang="it-IT" sz="2400" b="0">
                <a:solidFill>
                  <a:srgbClr val="000000"/>
                </a:solidFill>
              </a:rPr>
              <a:t>Classe produttiva</a:t>
            </a:r>
          </a:p>
        </p:txBody>
      </p:sp>
      <p:sp>
        <p:nvSpPr>
          <p:cNvPr id="79947" name="Text Box 75"/>
          <p:cNvSpPr txBox="1">
            <a:spLocks noChangeArrowheads="1"/>
          </p:cNvSpPr>
          <p:nvPr/>
        </p:nvSpPr>
        <p:spPr bwMode="auto">
          <a:xfrm>
            <a:off x="1249363" y="1976438"/>
            <a:ext cx="66024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it-IT" altLang="it-IT" sz="2400" b="0"/>
              <a:t>I proprietari acquistano 1 miliardo di beni manufatti</a:t>
            </a:r>
          </a:p>
        </p:txBody>
      </p:sp>
      <p:sp>
        <p:nvSpPr>
          <p:cNvPr id="79949" name="Rectangle 77"/>
          <p:cNvSpPr>
            <a:spLocks noChangeArrowheads="1"/>
          </p:cNvSpPr>
          <p:nvPr/>
        </p:nvSpPr>
        <p:spPr bwMode="auto">
          <a:xfrm>
            <a:off x="1204913" y="2030413"/>
            <a:ext cx="6691312" cy="55245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400" b="0"/>
              <a:t>E 1 miliardo di alimenti</a:t>
            </a:r>
          </a:p>
        </p:txBody>
      </p:sp>
      <p:sp>
        <p:nvSpPr>
          <p:cNvPr id="79950" name="Text Box 78"/>
          <p:cNvSpPr txBox="1">
            <a:spLocks noChangeArrowheads="1"/>
          </p:cNvSpPr>
          <p:nvPr/>
        </p:nvSpPr>
        <p:spPr bwMode="auto">
          <a:xfrm>
            <a:off x="1219200" y="1962150"/>
            <a:ext cx="7561263" cy="131445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it-IT" altLang="it-IT" sz="1600"/>
              <a:t>I proprietari restano con 1 miliardo di alimenti e 1 miliardo di beni manufatti</a:t>
            </a:r>
          </a:p>
          <a:p>
            <a:pPr>
              <a:spcBef>
                <a:spcPct val="50000"/>
              </a:spcBef>
              <a:buFontTx/>
              <a:buNone/>
            </a:pPr>
            <a:r>
              <a:rPr lang="it-IT" altLang="it-IT" sz="1600"/>
              <a:t>La classe sterile rimane con 1 miliardo in moneta e 2 miliardi di beni manufatti</a:t>
            </a:r>
          </a:p>
          <a:p>
            <a:pPr>
              <a:spcBef>
                <a:spcPct val="50000"/>
              </a:spcBef>
              <a:buFontTx/>
              <a:buNone/>
            </a:pPr>
            <a:r>
              <a:rPr lang="it-IT" altLang="it-IT" sz="1600"/>
              <a:t>La classe produttiva rimane con 1 miliardo in moneta, 2 miliardi di alimenti e 2 miliardi di materie prime</a:t>
            </a:r>
          </a:p>
        </p:txBody>
      </p:sp>
    </p:spTree>
    <p:extLst>
      <p:ext uri="{BB962C8B-B14F-4D97-AF65-F5344CB8AC3E}">
        <p14:creationId xmlns:p14="http://schemas.microsoft.com/office/powerpoint/2010/main" val="11363065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99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49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208 -0.00162 L 0.04705 0.11343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799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48" y="5741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56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-7.40741E-7 L -0.0507 -0.11805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799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535" y="-590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799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9" presetID="49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91 -0.00185 L -0.02951 0.11597 " pathEditMode="relative" rAng="0" ptsTypes="AA">
                                      <p:cBhvr>
                                        <p:cTn id="20" dur="2000" fill="hold"/>
                                        <p:tgtEl>
                                          <p:spTgt spid="799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80" y="5880"/>
                                    </p:animMotion>
                                  </p:childTnLst>
                                </p:cTn>
                              </p:par>
                              <p:par>
                                <p:cTn id="21" presetID="56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1.85185E-6 L 0.03177 -0.11829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799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80" y="-592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799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924" grpId="0" animBg="1"/>
      <p:bldP spid="79929" grpId="0" animBg="1"/>
      <p:bldP spid="79930" grpId="0" animBg="1"/>
      <p:bldP spid="79931" grpId="0" animBg="1"/>
      <p:bldP spid="79947" grpId="0"/>
      <p:bldP spid="79949" grpId="0" animBg="1"/>
      <p:bldP spid="79950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egnaposto numero diapositiva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2373DB59-984B-436A-BC72-E158A2EC3FD2}" type="slidenum">
              <a:rPr lang="it-IT" altLang="it-IT" sz="1400" smtClean="0"/>
              <a:pPr>
                <a:spcBef>
                  <a:spcPct val="0"/>
                </a:spcBef>
                <a:buFontTx/>
                <a:buNone/>
              </a:pPr>
              <a:t>26</a:t>
            </a:fld>
            <a:endParaRPr lang="it-IT" altLang="it-IT" sz="1400" smtClean="0"/>
          </a:p>
        </p:txBody>
      </p:sp>
      <p:sp>
        <p:nvSpPr>
          <p:cNvPr id="8192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it-IT" smtClean="0"/>
              <a:t>Gli Scambi: II fase</a:t>
            </a:r>
          </a:p>
        </p:txBody>
      </p:sp>
      <p:sp>
        <p:nvSpPr>
          <p:cNvPr id="81941" name="Text Box 21"/>
          <p:cNvSpPr txBox="1">
            <a:spLocks noChangeArrowheads="1"/>
          </p:cNvSpPr>
          <p:nvPr/>
        </p:nvSpPr>
        <p:spPr bwMode="auto">
          <a:xfrm>
            <a:off x="1128713" y="1741488"/>
            <a:ext cx="72390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it-IT" altLang="it-IT" sz="2400" b="0"/>
              <a:t>La classe produttiva acquista un miliardo di beni manufatti. </a:t>
            </a:r>
          </a:p>
        </p:txBody>
      </p:sp>
      <p:sp>
        <p:nvSpPr>
          <p:cNvPr id="20485" name="Rectangle 23"/>
          <p:cNvSpPr>
            <a:spLocks noChangeArrowheads="1"/>
          </p:cNvSpPr>
          <p:nvPr/>
        </p:nvSpPr>
        <p:spPr bwMode="auto">
          <a:xfrm>
            <a:off x="1958975" y="4311650"/>
            <a:ext cx="666750" cy="347663"/>
          </a:xfrm>
          <a:prstGeom prst="rect">
            <a:avLst/>
          </a:prstGeom>
          <a:solidFill>
            <a:srgbClr val="FFFF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just">
              <a:spcBef>
                <a:spcPts val="3000"/>
              </a:spcBef>
              <a:spcAft>
                <a:spcPts val="1000"/>
              </a:spcAft>
              <a:buFontTx/>
              <a:buNone/>
            </a:pPr>
            <a:r>
              <a:rPr lang="it-IT" altLang="it-IT" sz="1400"/>
              <a:t>MP</a:t>
            </a:r>
          </a:p>
        </p:txBody>
      </p:sp>
      <p:sp>
        <p:nvSpPr>
          <p:cNvPr id="20486" name="Rectangle 24"/>
          <p:cNvSpPr>
            <a:spLocks noChangeArrowheads="1"/>
          </p:cNvSpPr>
          <p:nvPr/>
        </p:nvSpPr>
        <p:spPr bwMode="auto">
          <a:xfrm>
            <a:off x="1954213" y="4695825"/>
            <a:ext cx="665162" cy="346075"/>
          </a:xfrm>
          <a:prstGeom prst="rect">
            <a:avLst/>
          </a:prstGeom>
          <a:solidFill>
            <a:srgbClr val="FFFF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it-IT" altLang="it-IT" sz="1400"/>
              <a:t>MP</a:t>
            </a:r>
          </a:p>
        </p:txBody>
      </p:sp>
      <p:sp>
        <p:nvSpPr>
          <p:cNvPr id="20487" name="Rectangle 25"/>
          <p:cNvSpPr>
            <a:spLocks noChangeArrowheads="1"/>
          </p:cNvSpPr>
          <p:nvPr/>
        </p:nvSpPr>
        <p:spPr bwMode="auto">
          <a:xfrm>
            <a:off x="2663825" y="5073650"/>
            <a:ext cx="665163" cy="344488"/>
          </a:xfrm>
          <a:prstGeom prst="rect">
            <a:avLst/>
          </a:prstGeom>
          <a:solidFill>
            <a:srgbClr val="FF9379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it-IT" altLang="it-IT" sz="1400"/>
              <a:t>A</a:t>
            </a:r>
          </a:p>
        </p:txBody>
      </p:sp>
      <p:sp>
        <p:nvSpPr>
          <p:cNvPr id="81946" name="Rectangle 26"/>
          <p:cNvSpPr>
            <a:spLocks noChangeArrowheads="1"/>
          </p:cNvSpPr>
          <p:nvPr/>
        </p:nvSpPr>
        <p:spPr bwMode="auto">
          <a:xfrm>
            <a:off x="2663825" y="4697413"/>
            <a:ext cx="665163" cy="344487"/>
          </a:xfrm>
          <a:prstGeom prst="rect">
            <a:avLst/>
          </a:prstGeom>
          <a:solidFill>
            <a:srgbClr val="FF9379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it-IT" altLang="it-IT" sz="1400"/>
              <a:t>A</a:t>
            </a:r>
          </a:p>
        </p:txBody>
      </p:sp>
      <p:sp>
        <p:nvSpPr>
          <p:cNvPr id="20489" name="Rectangle 27"/>
          <p:cNvSpPr>
            <a:spLocks noChangeArrowheads="1"/>
          </p:cNvSpPr>
          <p:nvPr/>
        </p:nvSpPr>
        <p:spPr bwMode="auto">
          <a:xfrm>
            <a:off x="4830763" y="5073650"/>
            <a:ext cx="665162" cy="344488"/>
          </a:xfrm>
          <a:prstGeom prst="rect">
            <a:avLst/>
          </a:prstGeom>
          <a:solidFill>
            <a:srgbClr val="00CC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it-IT" altLang="it-IT" sz="1400"/>
              <a:t>BM</a:t>
            </a:r>
            <a:endParaRPr lang="it-IT" altLang="it-IT" sz="1200" b="0"/>
          </a:p>
        </p:txBody>
      </p:sp>
      <p:sp>
        <p:nvSpPr>
          <p:cNvPr id="81948" name="Rectangle 28"/>
          <p:cNvSpPr>
            <a:spLocks noChangeArrowheads="1"/>
          </p:cNvSpPr>
          <p:nvPr/>
        </p:nvSpPr>
        <p:spPr bwMode="auto">
          <a:xfrm>
            <a:off x="4830763" y="4692650"/>
            <a:ext cx="665162" cy="344488"/>
          </a:xfrm>
          <a:prstGeom prst="rect">
            <a:avLst/>
          </a:prstGeom>
          <a:solidFill>
            <a:srgbClr val="00CC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it-IT" altLang="it-IT" sz="1400"/>
              <a:t>BM</a:t>
            </a:r>
            <a:endParaRPr lang="it-IT" altLang="it-IT" sz="1200" b="0"/>
          </a:p>
        </p:txBody>
      </p:sp>
      <p:sp>
        <p:nvSpPr>
          <p:cNvPr id="81949" name="Rectangle 29"/>
          <p:cNvSpPr>
            <a:spLocks noChangeArrowheads="1"/>
          </p:cNvSpPr>
          <p:nvPr/>
        </p:nvSpPr>
        <p:spPr bwMode="auto">
          <a:xfrm>
            <a:off x="4830763" y="4311650"/>
            <a:ext cx="665162" cy="344488"/>
          </a:xfrm>
          <a:prstGeom prst="rect">
            <a:avLst/>
          </a:prstGeom>
          <a:solidFill>
            <a:srgbClr val="95FF95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it-IT" altLang="it-IT" sz="1400"/>
              <a:t>M</a:t>
            </a:r>
          </a:p>
        </p:txBody>
      </p:sp>
      <p:sp>
        <p:nvSpPr>
          <p:cNvPr id="20492" name="Rectangle 30"/>
          <p:cNvSpPr>
            <a:spLocks noChangeArrowheads="1"/>
          </p:cNvSpPr>
          <p:nvPr/>
        </p:nvSpPr>
        <p:spPr bwMode="auto">
          <a:xfrm>
            <a:off x="4340225" y="3776663"/>
            <a:ext cx="665163" cy="347662"/>
          </a:xfrm>
          <a:prstGeom prst="rect">
            <a:avLst/>
          </a:prstGeom>
          <a:solidFill>
            <a:srgbClr val="00CC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it-IT" altLang="it-IT" sz="1400"/>
              <a:t>BM</a:t>
            </a:r>
            <a:endParaRPr lang="it-IT" altLang="it-IT" sz="1200" b="0"/>
          </a:p>
        </p:txBody>
      </p:sp>
      <p:sp>
        <p:nvSpPr>
          <p:cNvPr id="20493" name="Rectangle 31"/>
          <p:cNvSpPr>
            <a:spLocks noChangeArrowheads="1"/>
          </p:cNvSpPr>
          <p:nvPr/>
        </p:nvSpPr>
        <p:spPr bwMode="auto">
          <a:xfrm>
            <a:off x="3656013" y="3776663"/>
            <a:ext cx="665162" cy="347662"/>
          </a:xfrm>
          <a:prstGeom prst="rect">
            <a:avLst/>
          </a:prstGeom>
          <a:solidFill>
            <a:srgbClr val="FF9379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it-IT" altLang="it-IT" sz="1400"/>
              <a:t>A</a:t>
            </a:r>
          </a:p>
        </p:txBody>
      </p:sp>
      <p:sp>
        <p:nvSpPr>
          <p:cNvPr id="20494" name="Text Box 32"/>
          <p:cNvSpPr txBox="1">
            <a:spLocks noChangeArrowheads="1"/>
          </p:cNvSpPr>
          <p:nvPr/>
        </p:nvSpPr>
        <p:spPr bwMode="auto">
          <a:xfrm>
            <a:off x="3430588" y="3143250"/>
            <a:ext cx="1484312" cy="455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it-IT" altLang="it-IT" sz="2400" b="0">
                <a:solidFill>
                  <a:srgbClr val="000000"/>
                </a:solidFill>
              </a:rPr>
              <a:t>Proprietari</a:t>
            </a:r>
          </a:p>
        </p:txBody>
      </p:sp>
      <p:sp>
        <p:nvSpPr>
          <p:cNvPr id="20495" name="Text Box 33"/>
          <p:cNvSpPr txBox="1">
            <a:spLocks noChangeArrowheads="1"/>
          </p:cNvSpPr>
          <p:nvPr/>
        </p:nvSpPr>
        <p:spPr bwMode="auto">
          <a:xfrm>
            <a:off x="1546225" y="5407025"/>
            <a:ext cx="2306638" cy="455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it-IT" altLang="it-IT" sz="2400" b="0">
                <a:solidFill>
                  <a:srgbClr val="000000"/>
                </a:solidFill>
              </a:rPr>
              <a:t>Classe produttiva</a:t>
            </a:r>
          </a:p>
        </p:txBody>
      </p:sp>
      <p:sp>
        <p:nvSpPr>
          <p:cNvPr id="20496" name="Text Box 34"/>
          <p:cNvSpPr txBox="1">
            <a:spLocks noChangeArrowheads="1"/>
          </p:cNvSpPr>
          <p:nvPr/>
        </p:nvSpPr>
        <p:spPr bwMode="auto">
          <a:xfrm>
            <a:off x="4873625" y="5407025"/>
            <a:ext cx="1798638" cy="455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it-IT" altLang="it-IT" sz="2400" b="0">
                <a:solidFill>
                  <a:srgbClr val="000000"/>
                </a:solidFill>
              </a:rPr>
              <a:t>Classe sterile</a:t>
            </a:r>
          </a:p>
        </p:txBody>
      </p:sp>
      <p:sp>
        <p:nvSpPr>
          <p:cNvPr id="81955" name="Rectangle 35"/>
          <p:cNvSpPr>
            <a:spLocks noChangeArrowheads="1"/>
          </p:cNvSpPr>
          <p:nvPr/>
        </p:nvSpPr>
        <p:spPr bwMode="auto">
          <a:xfrm>
            <a:off x="2663825" y="4311650"/>
            <a:ext cx="665163" cy="347663"/>
          </a:xfrm>
          <a:prstGeom prst="rect">
            <a:avLst/>
          </a:prstGeom>
          <a:solidFill>
            <a:srgbClr val="95FF95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it-IT" altLang="it-IT" sz="1400"/>
              <a:t>M</a:t>
            </a:r>
          </a:p>
        </p:txBody>
      </p:sp>
      <p:sp>
        <p:nvSpPr>
          <p:cNvPr id="81962" name="Text Box 42"/>
          <p:cNvSpPr txBox="1">
            <a:spLocks noChangeArrowheads="1"/>
          </p:cNvSpPr>
          <p:nvPr/>
        </p:nvSpPr>
        <p:spPr bwMode="auto">
          <a:xfrm>
            <a:off x="1147763" y="1801813"/>
            <a:ext cx="6545262" cy="100488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it-IT" altLang="it-IT" sz="2400" b="0"/>
              <a:t>La classe sterile acquista un miliardo di alimenti</a:t>
            </a:r>
          </a:p>
          <a:p>
            <a:pPr>
              <a:spcBef>
                <a:spcPct val="50000"/>
              </a:spcBef>
              <a:buFontTx/>
              <a:buNone/>
            </a:pPr>
            <a:endParaRPr lang="it-IT" altLang="it-IT" sz="2400"/>
          </a:p>
        </p:txBody>
      </p:sp>
      <p:sp>
        <p:nvSpPr>
          <p:cNvPr id="81963" name="Text Box 43"/>
          <p:cNvSpPr txBox="1">
            <a:spLocks noChangeArrowheads="1"/>
          </p:cNvSpPr>
          <p:nvPr/>
        </p:nvSpPr>
        <p:spPr bwMode="auto">
          <a:xfrm>
            <a:off x="638175" y="1858963"/>
            <a:ext cx="7969250" cy="132873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it-IT" altLang="it-IT" sz="1800"/>
              <a:t>La classe sterile rimane con 1 miliardo di moneta, 1 miliardo di beni manufatti e un miliardo di alimenti</a:t>
            </a:r>
          </a:p>
          <a:p>
            <a:pPr>
              <a:spcBef>
                <a:spcPct val="50000"/>
              </a:spcBef>
              <a:buFontTx/>
              <a:buNone/>
            </a:pPr>
            <a:r>
              <a:rPr lang="it-IT" altLang="it-IT" sz="1800"/>
              <a:t>La classe produttiva rimane con 1 miliardo di moneta, 1 miliardo di beni manufatti, 1 miliardo di alimenti e 2 miliardi di materie prime</a:t>
            </a:r>
          </a:p>
        </p:txBody>
      </p:sp>
    </p:spTree>
    <p:extLst>
      <p:ext uri="{BB962C8B-B14F-4D97-AF65-F5344CB8AC3E}">
        <p14:creationId xmlns:p14="http://schemas.microsoft.com/office/powerpoint/2010/main" val="35865761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19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49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34 0.00186 L 0.23802 0.05625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819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875" y="2708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1.11111E-6 L -0.23663 -0.05347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819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840" y="-268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819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9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69 0.00115 L -0.23576 0.05694 " pathEditMode="relative" rAng="0" ptsTypes="AA">
                                      <p:cBhvr>
                                        <p:cTn id="20" dur="2000" fill="hold"/>
                                        <p:tgtEl>
                                          <p:spTgt spid="8194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823" y="2778"/>
                                    </p:animMotion>
                                  </p:childTnLst>
                                </p:cTn>
                              </p:par>
                              <p:par>
                                <p:cTn id="21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3.7037E-6 L 0.23767 -0.0551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819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875" y="-275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819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41" grpId="0" autoUpdateAnimBg="0"/>
      <p:bldP spid="81946" grpId="0" animBg="1"/>
      <p:bldP spid="81948" grpId="0" animBg="1"/>
      <p:bldP spid="81949" grpId="0" animBg="1"/>
      <p:bldP spid="81955" grpId="0" animBg="1"/>
      <p:bldP spid="81962" grpId="0" animBg="1"/>
      <p:bldP spid="81963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egnaposto numero diapositiva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30359074-7437-41F7-A4E2-32562D1E870D}" type="slidenum">
              <a:rPr lang="it-IT" altLang="it-IT" sz="1400" smtClean="0"/>
              <a:pPr>
                <a:spcBef>
                  <a:spcPct val="0"/>
                </a:spcBef>
                <a:buFontTx/>
                <a:buNone/>
              </a:pPr>
              <a:t>27</a:t>
            </a:fld>
            <a:endParaRPr lang="it-IT" altLang="it-IT" sz="1400" smtClean="0"/>
          </a:p>
        </p:txBody>
      </p:sp>
      <p:sp>
        <p:nvSpPr>
          <p:cNvPr id="82965" name="Rectangle 21"/>
          <p:cNvSpPr>
            <a:spLocks noChangeArrowheads="1"/>
          </p:cNvSpPr>
          <p:nvPr/>
        </p:nvSpPr>
        <p:spPr bwMode="auto">
          <a:xfrm>
            <a:off x="2208213" y="4506913"/>
            <a:ext cx="731837" cy="358775"/>
          </a:xfrm>
          <a:prstGeom prst="rect">
            <a:avLst/>
          </a:prstGeom>
          <a:solidFill>
            <a:srgbClr val="FFFF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just">
              <a:spcBef>
                <a:spcPts val="3000"/>
              </a:spcBef>
              <a:spcAft>
                <a:spcPts val="1000"/>
              </a:spcAft>
              <a:buFontTx/>
              <a:buNone/>
            </a:pPr>
            <a:r>
              <a:rPr lang="it-IT" altLang="it-IT" sz="1400"/>
              <a:t>MP</a:t>
            </a:r>
          </a:p>
        </p:txBody>
      </p:sp>
      <p:sp>
        <p:nvSpPr>
          <p:cNvPr id="8294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it-IT" smtClean="0"/>
              <a:t>Gli Scambi: III fase</a:t>
            </a:r>
          </a:p>
        </p:txBody>
      </p:sp>
      <p:sp>
        <p:nvSpPr>
          <p:cNvPr id="82963" name="Text Box 19"/>
          <p:cNvSpPr txBox="1">
            <a:spLocks noChangeArrowheads="1"/>
          </p:cNvSpPr>
          <p:nvPr/>
        </p:nvSpPr>
        <p:spPr bwMode="auto">
          <a:xfrm>
            <a:off x="1295400" y="1752600"/>
            <a:ext cx="66294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it-IT" altLang="it-IT" sz="2400" b="0"/>
              <a:t>3. La classe sterile acquista un miliardo di materie prime</a:t>
            </a:r>
          </a:p>
        </p:txBody>
      </p:sp>
      <p:sp>
        <p:nvSpPr>
          <p:cNvPr id="21510" name="Rectangle 22"/>
          <p:cNvSpPr>
            <a:spLocks noChangeArrowheads="1"/>
          </p:cNvSpPr>
          <p:nvPr/>
        </p:nvSpPr>
        <p:spPr bwMode="auto">
          <a:xfrm>
            <a:off x="2208213" y="4884738"/>
            <a:ext cx="728662" cy="357187"/>
          </a:xfrm>
          <a:prstGeom prst="rect">
            <a:avLst/>
          </a:prstGeom>
          <a:solidFill>
            <a:srgbClr val="FFFF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it-IT" altLang="it-IT" sz="1400"/>
              <a:t>MP</a:t>
            </a:r>
          </a:p>
        </p:txBody>
      </p:sp>
      <p:sp>
        <p:nvSpPr>
          <p:cNvPr id="21511" name="Rectangle 23"/>
          <p:cNvSpPr>
            <a:spLocks noChangeArrowheads="1"/>
          </p:cNvSpPr>
          <p:nvPr/>
        </p:nvSpPr>
        <p:spPr bwMode="auto">
          <a:xfrm>
            <a:off x="2986088" y="5270500"/>
            <a:ext cx="728662" cy="357188"/>
          </a:xfrm>
          <a:prstGeom prst="rect">
            <a:avLst/>
          </a:prstGeom>
          <a:solidFill>
            <a:srgbClr val="FF9379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it-IT" altLang="it-IT" sz="1400"/>
              <a:t>A</a:t>
            </a:r>
          </a:p>
        </p:txBody>
      </p:sp>
      <p:sp>
        <p:nvSpPr>
          <p:cNvPr id="21512" name="Rectangle 24"/>
          <p:cNvSpPr>
            <a:spLocks noChangeArrowheads="1"/>
          </p:cNvSpPr>
          <p:nvPr/>
        </p:nvSpPr>
        <p:spPr bwMode="auto">
          <a:xfrm>
            <a:off x="2986088" y="4884738"/>
            <a:ext cx="728662" cy="357187"/>
          </a:xfrm>
          <a:prstGeom prst="rect">
            <a:avLst/>
          </a:prstGeom>
          <a:solidFill>
            <a:srgbClr val="00CC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it-IT" altLang="it-IT" sz="1400"/>
              <a:t>BM</a:t>
            </a:r>
          </a:p>
        </p:txBody>
      </p:sp>
      <p:sp>
        <p:nvSpPr>
          <p:cNvPr id="21513" name="Rectangle 25"/>
          <p:cNvSpPr>
            <a:spLocks noChangeArrowheads="1"/>
          </p:cNvSpPr>
          <p:nvPr/>
        </p:nvSpPr>
        <p:spPr bwMode="auto">
          <a:xfrm>
            <a:off x="5381625" y="5272088"/>
            <a:ext cx="728663" cy="355600"/>
          </a:xfrm>
          <a:prstGeom prst="rect">
            <a:avLst/>
          </a:prstGeom>
          <a:solidFill>
            <a:srgbClr val="00CC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it-IT" altLang="it-IT" sz="1400"/>
              <a:t>BM</a:t>
            </a:r>
            <a:endParaRPr lang="it-IT" altLang="it-IT" sz="1200" b="0"/>
          </a:p>
        </p:txBody>
      </p:sp>
      <p:sp>
        <p:nvSpPr>
          <p:cNvPr id="21514" name="Rectangle 26"/>
          <p:cNvSpPr>
            <a:spLocks noChangeArrowheads="1"/>
          </p:cNvSpPr>
          <p:nvPr/>
        </p:nvSpPr>
        <p:spPr bwMode="auto">
          <a:xfrm>
            <a:off x="5381625" y="4884738"/>
            <a:ext cx="728663" cy="355600"/>
          </a:xfrm>
          <a:prstGeom prst="rect">
            <a:avLst/>
          </a:prstGeom>
          <a:solidFill>
            <a:srgbClr val="FF9379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it-IT" altLang="it-IT" sz="1400"/>
              <a:t>A</a:t>
            </a:r>
            <a:endParaRPr lang="it-IT" altLang="it-IT" sz="1200" b="0"/>
          </a:p>
        </p:txBody>
      </p:sp>
      <p:sp>
        <p:nvSpPr>
          <p:cNvPr id="82971" name="Rectangle 27"/>
          <p:cNvSpPr>
            <a:spLocks noChangeArrowheads="1"/>
          </p:cNvSpPr>
          <p:nvPr/>
        </p:nvSpPr>
        <p:spPr bwMode="auto">
          <a:xfrm>
            <a:off x="5381625" y="4506913"/>
            <a:ext cx="728663" cy="357187"/>
          </a:xfrm>
          <a:prstGeom prst="rect">
            <a:avLst/>
          </a:prstGeom>
          <a:solidFill>
            <a:srgbClr val="95FF95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it-IT" altLang="it-IT" sz="1400"/>
              <a:t>M</a:t>
            </a:r>
          </a:p>
        </p:txBody>
      </p:sp>
      <p:sp>
        <p:nvSpPr>
          <p:cNvPr id="21516" name="Rectangle 28"/>
          <p:cNvSpPr>
            <a:spLocks noChangeArrowheads="1"/>
          </p:cNvSpPr>
          <p:nvPr/>
        </p:nvSpPr>
        <p:spPr bwMode="auto">
          <a:xfrm>
            <a:off x="4846638" y="3935413"/>
            <a:ext cx="728662" cy="357187"/>
          </a:xfrm>
          <a:prstGeom prst="rect">
            <a:avLst/>
          </a:prstGeom>
          <a:solidFill>
            <a:srgbClr val="00CC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it-IT" altLang="it-IT" sz="1400"/>
              <a:t>BM</a:t>
            </a:r>
            <a:endParaRPr lang="it-IT" altLang="it-IT" sz="1200" b="0"/>
          </a:p>
        </p:txBody>
      </p:sp>
      <p:sp>
        <p:nvSpPr>
          <p:cNvPr id="21517" name="Rectangle 29"/>
          <p:cNvSpPr>
            <a:spLocks noChangeArrowheads="1"/>
          </p:cNvSpPr>
          <p:nvPr/>
        </p:nvSpPr>
        <p:spPr bwMode="auto">
          <a:xfrm>
            <a:off x="4075113" y="3935413"/>
            <a:ext cx="728662" cy="357187"/>
          </a:xfrm>
          <a:prstGeom prst="rect">
            <a:avLst/>
          </a:prstGeom>
          <a:solidFill>
            <a:srgbClr val="FF9379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it-IT" altLang="it-IT" sz="1400"/>
              <a:t>A</a:t>
            </a:r>
          </a:p>
        </p:txBody>
      </p:sp>
      <p:sp>
        <p:nvSpPr>
          <p:cNvPr id="21518" name="Text Box 30"/>
          <p:cNvSpPr txBox="1">
            <a:spLocks noChangeArrowheads="1"/>
          </p:cNvSpPr>
          <p:nvPr/>
        </p:nvSpPr>
        <p:spPr bwMode="auto">
          <a:xfrm>
            <a:off x="3830638" y="3281363"/>
            <a:ext cx="14859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it-IT" altLang="it-IT" sz="2400" b="0">
                <a:solidFill>
                  <a:srgbClr val="000000"/>
                </a:solidFill>
              </a:rPr>
              <a:t>Proprietari</a:t>
            </a:r>
          </a:p>
        </p:txBody>
      </p:sp>
      <p:sp>
        <p:nvSpPr>
          <p:cNvPr id="21519" name="Text Box 31"/>
          <p:cNvSpPr txBox="1">
            <a:spLocks noChangeArrowheads="1"/>
          </p:cNvSpPr>
          <p:nvPr/>
        </p:nvSpPr>
        <p:spPr bwMode="auto">
          <a:xfrm>
            <a:off x="1766888" y="5616575"/>
            <a:ext cx="23066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it-IT" altLang="it-IT" sz="2400" b="0">
                <a:solidFill>
                  <a:srgbClr val="000000"/>
                </a:solidFill>
              </a:rPr>
              <a:t>Classe produttiva</a:t>
            </a:r>
          </a:p>
        </p:txBody>
      </p:sp>
      <p:sp>
        <p:nvSpPr>
          <p:cNvPr id="21520" name="Text Box 32"/>
          <p:cNvSpPr txBox="1">
            <a:spLocks noChangeArrowheads="1"/>
          </p:cNvSpPr>
          <p:nvPr/>
        </p:nvSpPr>
        <p:spPr bwMode="auto">
          <a:xfrm>
            <a:off x="5411788" y="5616575"/>
            <a:ext cx="17986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it-IT" altLang="it-IT" sz="2400" b="0">
                <a:solidFill>
                  <a:srgbClr val="000000"/>
                </a:solidFill>
              </a:rPr>
              <a:t>Classe sterile</a:t>
            </a:r>
          </a:p>
        </p:txBody>
      </p:sp>
      <p:sp>
        <p:nvSpPr>
          <p:cNvPr id="21521" name="Rectangle 33"/>
          <p:cNvSpPr>
            <a:spLocks noChangeArrowheads="1"/>
          </p:cNvSpPr>
          <p:nvPr/>
        </p:nvSpPr>
        <p:spPr bwMode="auto">
          <a:xfrm>
            <a:off x="2986088" y="4506913"/>
            <a:ext cx="728662" cy="358775"/>
          </a:xfrm>
          <a:prstGeom prst="rect">
            <a:avLst/>
          </a:prstGeom>
          <a:solidFill>
            <a:srgbClr val="95FF95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it-IT" altLang="it-IT" sz="1400"/>
              <a:t>M</a:t>
            </a:r>
          </a:p>
        </p:txBody>
      </p:sp>
      <p:sp>
        <p:nvSpPr>
          <p:cNvPr id="82981" name="Text Box 37"/>
          <p:cNvSpPr txBox="1">
            <a:spLocks noChangeArrowheads="1"/>
          </p:cNvSpPr>
          <p:nvPr/>
        </p:nvSpPr>
        <p:spPr bwMode="auto">
          <a:xfrm>
            <a:off x="1017588" y="1798638"/>
            <a:ext cx="7270750" cy="132873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it-IT" altLang="it-IT" sz="1800"/>
              <a:t>La classe sterile rimane con 1 miliardo di beni manufatti, un miliardo di alimenti e 1 miliardo di materie prime</a:t>
            </a:r>
          </a:p>
          <a:p>
            <a:pPr>
              <a:spcBef>
                <a:spcPct val="50000"/>
              </a:spcBef>
              <a:buFontTx/>
              <a:buNone/>
            </a:pPr>
            <a:r>
              <a:rPr lang="it-IT" altLang="it-IT" sz="1800"/>
              <a:t>La classe produttiva rimane con 2 miliardi di moneta, 1 miliardo di beni manufatti, un miliardo di alimenti e 1 miliardo di materie prime</a:t>
            </a:r>
          </a:p>
        </p:txBody>
      </p:sp>
    </p:spTree>
    <p:extLst>
      <p:ext uri="{BB962C8B-B14F-4D97-AF65-F5344CB8AC3E}">
        <p14:creationId xmlns:p14="http://schemas.microsoft.com/office/powerpoint/2010/main" val="632525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29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295 -0.00046 L -0.34791 -0.00046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8297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257" y="0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-1.85185E-6 L 0.34445 -0.00069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8296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222" y="-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829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965" grpId="0" animBg="1"/>
      <p:bldP spid="82963" grpId="0" autoUpdateAnimBg="0"/>
      <p:bldP spid="82971" grpId="0" animBg="1"/>
      <p:bldP spid="82981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egnaposto numero diapositiva 4"/>
          <p:cNvSpPr>
            <a:spLocks noGrp="1"/>
          </p:cNvSpPr>
          <p:nvPr>
            <p:ph type="sldNum" sz="quarter" idx="12"/>
          </p:nvPr>
        </p:nvSpPr>
        <p:spPr>
          <a:xfrm>
            <a:off x="6553199" y="5850601"/>
            <a:ext cx="2133600" cy="3651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ABB54DD-7C53-4715-8A5F-593180406F63}" type="slidenum">
              <a:rPr lang="it-IT" altLang="it-IT" sz="1400" smtClean="0"/>
              <a:pPr>
                <a:spcBef>
                  <a:spcPct val="0"/>
                </a:spcBef>
                <a:buFontTx/>
                <a:buNone/>
              </a:pPr>
              <a:t>28</a:t>
            </a:fld>
            <a:endParaRPr lang="it-IT" altLang="it-IT" sz="1400" smtClean="0"/>
          </a:p>
        </p:txBody>
      </p:sp>
      <p:sp>
        <p:nvSpPr>
          <p:cNvPr id="83989" name="Rectangle 21"/>
          <p:cNvSpPr>
            <a:spLocks noChangeArrowheads="1"/>
          </p:cNvSpPr>
          <p:nvPr/>
        </p:nvSpPr>
        <p:spPr bwMode="auto">
          <a:xfrm>
            <a:off x="1392239" y="2953598"/>
            <a:ext cx="558800" cy="292100"/>
          </a:xfrm>
          <a:prstGeom prst="rect">
            <a:avLst/>
          </a:prstGeom>
          <a:solidFill>
            <a:srgbClr val="95FF95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ts val="3000"/>
              </a:spcBef>
              <a:spcAft>
                <a:spcPts val="1000"/>
              </a:spcAft>
              <a:buFontTx/>
              <a:buNone/>
            </a:pPr>
            <a:r>
              <a:rPr lang="it-IT" altLang="it-IT" sz="1400"/>
              <a:t>M</a:t>
            </a:r>
          </a:p>
        </p:txBody>
      </p:sp>
      <p:sp>
        <p:nvSpPr>
          <p:cNvPr id="22532" name="Rectangle 23"/>
          <p:cNvSpPr>
            <a:spLocks noChangeArrowheads="1"/>
          </p:cNvSpPr>
          <p:nvPr/>
        </p:nvSpPr>
        <p:spPr bwMode="auto">
          <a:xfrm>
            <a:off x="1974851" y="3585423"/>
            <a:ext cx="557213" cy="290512"/>
          </a:xfrm>
          <a:prstGeom prst="rect">
            <a:avLst/>
          </a:prstGeom>
          <a:solidFill>
            <a:srgbClr val="FF9379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it-IT" altLang="it-IT" sz="1400"/>
              <a:t>A</a:t>
            </a:r>
          </a:p>
        </p:txBody>
      </p:sp>
      <p:sp>
        <p:nvSpPr>
          <p:cNvPr id="22533" name="Rectangle 24"/>
          <p:cNvSpPr>
            <a:spLocks noChangeArrowheads="1"/>
          </p:cNvSpPr>
          <p:nvPr/>
        </p:nvSpPr>
        <p:spPr bwMode="auto">
          <a:xfrm>
            <a:off x="1979614" y="3266335"/>
            <a:ext cx="557212" cy="290513"/>
          </a:xfrm>
          <a:prstGeom prst="rect">
            <a:avLst/>
          </a:prstGeom>
          <a:solidFill>
            <a:srgbClr val="00CC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it-IT" altLang="it-IT" sz="1400"/>
              <a:t>BM</a:t>
            </a:r>
          </a:p>
        </p:txBody>
      </p:sp>
      <p:sp>
        <p:nvSpPr>
          <p:cNvPr id="22534" name="Rectangle 25"/>
          <p:cNvSpPr>
            <a:spLocks noChangeArrowheads="1"/>
          </p:cNvSpPr>
          <p:nvPr/>
        </p:nvSpPr>
        <p:spPr bwMode="auto">
          <a:xfrm>
            <a:off x="3822701" y="3585423"/>
            <a:ext cx="557213" cy="290512"/>
          </a:xfrm>
          <a:prstGeom prst="rect">
            <a:avLst/>
          </a:prstGeom>
          <a:solidFill>
            <a:srgbClr val="00CC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it-IT" altLang="it-IT" sz="1400"/>
              <a:t>BM</a:t>
            </a:r>
            <a:endParaRPr lang="it-IT" altLang="it-IT" sz="1200" b="0"/>
          </a:p>
        </p:txBody>
      </p:sp>
      <p:sp>
        <p:nvSpPr>
          <p:cNvPr id="22535" name="Rectangle 26"/>
          <p:cNvSpPr>
            <a:spLocks noChangeArrowheads="1"/>
          </p:cNvSpPr>
          <p:nvPr/>
        </p:nvSpPr>
        <p:spPr bwMode="auto">
          <a:xfrm>
            <a:off x="3822701" y="3266335"/>
            <a:ext cx="557213" cy="290513"/>
          </a:xfrm>
          <a:prstGeom prst="rect">
            <a:avLst/>
          </a:prstGeom>
          <a:solidFill>
            <a:srgbClr val="FF9379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it-IT" altLang="it-IT" sz="1400"/>
              <a:t>A</a:t>
            </a:r>
            <a:endParaRPr lang="it-IT" altLang="it-IT" sz="1200" b="0"/>
          </a:p>
        </p:txBody>
      </p:sp>
      <p:sp>
        <p:nvSpPr>
          <p:cNvPr id="22536" name="Rectangle 27"/>
          <p:cNvSpPr>
            <a:spLocks noChangeArrowheads="1"/>
          </p:cNvSpPr>
          <p:nvPr/>
        </p:nvSpPr>
        <p:spPr bwMode="auto">
          <a:xfrm>
            <a:off x="3822701" y="2948835"/>
            <a:ext cx="557213" cy="290513"/>
          </a:xfrm>
          <a:prstGeom prst="rect">
            <a:avLst/>
          </a:prstGeom>
          <a:solidFill>
            <a:srgbClr val="FFFF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it-IT" altLang="it-IT" sz="1400"/>
              <a:t>MP</a:t>
            </a:r>
          </a:p>
        </p:txBody>
      </p:sp>
      <p:sp>
        <p:nvSpPr>
          <p:cNvPr id="84001" name="Rectangle 33"/>
          <p:cNvSpPr>
            <a:spLocks noChangeArrowheads="1"/>
          </p:cNvSpPr>
          <p:nvPr/>
        </p:nvSpPr>
        <p:spPr bwMode="auto">
          <a:xfrm>
            <a:off x="1979614" y="2948835"/>
            <a:ext cx="557212" cy="292100"/>
          </a:xfrm>
          <a:prstGeom prst="rect">
            <a:avLst/>
          </a:prstGeom>
          <a:solidFill>
            <a:srgbClr val="95FF95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it-IT" altLang="it-IT" sz="1400"/>
              <a:t>M</a:t>
            </a:r>
          </a:p>
        </p:txBody>
      </p:sp>
      <p:sp>
        <p:nvSpPr>
          <p:cNvPr id="839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070201"/>
            <a:ext cx="8229600" cy="557946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it-IT" sz="4000" dirty="0" smtClean="0"/>
              <a:t>Consumo, pagamenti rendita e produzione</a:t>
            </a:r>
          </a:p>
        </p:txBody>
      </p:sp>
      <p:sp>
        <p:nvSpPr>
          <p:cNvPr id="83996" name="Rectangle 28"/>
          <p:cNvSpPr>
            <a:spLocks noChangeArrowheads="1"/>
          </p:cNvSpPr>
          <p:nvPr/>
        </p:nvSpPr>
        <p:spPr bwMode="auto">
          <a:xfrm>
            <a:off x="3194051" y="2307485"/>
            <a:ext cx="557213" cy="292100"/>
          </a:xfrm>
          <a:prstGeom prst="rect">
            <a:avLst/>
          </a:prstGeom>
          <a:solidFill>
            <a:srgbClr val="00CC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it-IT" altLang="it-IT" sz="1400"/>
              <a:t>BM</a:t>
            </a:r>
            <a:endParaRPr lang="it-IT" altLang="it-IT" sz="1200" b="0"/>
          </a:p>
        </p:txBody>
      </p:sp>
      <p:sp>
        <p:nvSpPr>
          <p:cNvPr id="83997" name="Rectangle 29"/>
          <p:cNvSpPr>
            <a:spLocks noChangeArrowheads="1"/>
          </p:cNvSpPr>
          <p:nvPr/>
        </p:nvSpPr>
        <p:spPr bwMode="auto">
          <a:xfrm>
            <a:off x="2603501" y="2307485"/>
            <a:ext cx="557213" cy="292100"/>
          </a:xfrm>
          <a:prstGeom prst="rect">
            <a:avLst/>
          </a:prstGeom>
          <a:solidFill>
            <a:srgbClr val="FF9379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it-IT" altLang="it-IT" sz="1400"/>
              <a:t>A</a:t>
            </a:r>
          </a:p>
        </p:txBody>
      </p:sp>
      <p:sp>
        <p:nvSpPr>
          <p:cNvPr id="22541" name="Text Box 30"/>
          <p:cNvSpPr txBox="1">
            <a:spLocks noChangeArrowheads="1"/>
          </p:cNvSpPr>
          <p:nvPr/>
        </p:nvSpPr>
        <p:spPr bwMode="auto">
          <a:xfrm>
            <a:off x="2422526" y="1774085"/>
            <a:ext cx="14859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it-IT" altLang="it-IT" sz="2400" b="0">
                <a:solidFill>
                  <a:srgbClr val="000000"/>
                </a:solidFill>
              </a:rPr>
              <a:t>Proprietari</a:t>
            </a:r>
          </a:p>
        </p:txBody>
      </p:sp>
      <p:sp>
        <p:nvSpPr>
          <p:cNvPr id="22542" name="Text Box 31"/>
          <p:cNvSpPr txBox="1">
            <a:spLocks noChangeArrowheads="1"/>
          </p:cNvSpPr>
          <p:nvPr/>
        </p:nvSpPr>
        <p:spPr bwMode="auto">
          <a:xfrm>
            <a:off x="1047751" y="3853710"/>
            <a:ext cx="23066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it-IT" altLang="it-IT" sz="2400" b="0">
                <a:solidFill>
                  <a:srgbClr val="000000"/>
                </a:solidFill>
              </a:rPr>
              <a:t>Classe produttiva</a:t>
            </a:r>
          </a:p>
        </p:txBody>
      </p:sp>
      <p:sp>
        <p:nvSpPr>
          <p:cNvPr id="22543" name="Text Box 32"/>
          <p:cNvSpPr txBox="1">
            <a:spLocks noChangeArrowheads="1"/>
          </p:cNvSpPr>
          <p:nvPr/>
        </p:nvSpPr>
        <p:spPr bwMode="auto">
          <a:xfrm>
            <a:off x="3835401" y="3853710"/>
            <a:ext cx="17986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it-IT" altLang="it-IT" sz="2400" b="0">
                <a:solidFill>
                  <a:srgbClr val="000000"/>
                </a:solidFill>
              </a:rPr>
              <a:t>Classe sterile</a:t>
            </a:r>
          </a:p>
        </p:txBody>
      </p:sp>
      <p:sp>
        <p:nvSpPr>
          <p:cNvPr id="84003" name="Text Box 35"/>
          <p:cNvSpPr txBox="1">
            <a:spLocks noChangeArrowheads="1"/>
          </p:cNvSpPr>
          <p:nvPr/>
        </p:nvSpPr>
        <p:spPr bwMode="auto">
          <a:xfrm>
            <a:off x="871537" y="4386262"/>
            <a:ext cx="75914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it-IT" altLang="it-IT" sz="2400" b="0"/>
              <a:t>I proprietari consumano i loro beni</a:t>
            </a:r>
          </a:p>
        </p:txBody>
      </p:sp>
      <p:sp>
        <p:nvSpPr>
          <p:cNvPr id="84004" name="Text Box 36"/>
          <p:cNvSpPr txBox="1">
            <a:spLocks noChangeArrowheads="1"/>
          </p:cNvSpPr>
          <p:nvPr/>
        </p:nvSpPr>
        <p:spPr bwMode="auto">
          <a:xfrm>
            <a:off x="930274" y="4369464"/>
            <a:ext cx="5064125" cy="4572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it-IT" altLang="it-IT" sz="2400" b="0"/>
              <a:t>La classe produttiva paga le rendite</a:t>
            </a:r>
          </a:p>
        </p:txBody>
      </p:sp>
      <p:sp>
        <p:nvSpPr>
          <p:cNvPr id="84005" name="Text Box 37"/>
          <p:cNvSpPr txBox="1">
            <a:spLocks noChangeArrowheads="1"/>
          </p:cNvSpPr>
          <p:nvPr/>
        </p:nvSpPr>
        <p:spPr bwMode="auto">
          <a:xfrm>
            <a:off x="971549" y="4428201"/>
            <a:ext cx="5210175" cy="4572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it-IT" altLang="it-IT" sz="2400" b="0"/>
              <a:t>Si effettua una nuova produzione</a:t>
            </a:r>
          </a:p>
        </p:txBody>
      </p:sp>
      <p:sp>
        <p:nvSpPr>
          <p:cNvPr id="84015" name="Text Box 47"/>
          <p:cNvSpPr txBox="1">
            <a:spLocks noChangeArrowheads="1"/>
          </p:cNvSpPr>
          <p:nvPr/>
        </p:nvSpPr>
        <p:spPr bwMode="auto">
          <a:xfrm>
            <a:off x="957262" y="4409151"/>
            <a:ext cx="7908925" cy="176847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it-IT" altLang="it-IT" sz="2000" b="0"/>
              <a:t>La classe produttiva produce 3 miliardi di alimenti e 2 miliardi di materie prime con 1 miliardo di alimenti, 1 miliardo di materie prime e un miliardo di beni manufatti</a:t>
            </a:r>
          </a:p>
          <a:p>
            <a:pPr>
              <a:spcBef>
                <a:spcPct val="50000"/>
              </a:spcBef>
              <a:buFontTx/>
              <a:buNone/>
            </a:pPr>
            <a:r>
              <a:rPr lang="it-IT" altLang="it-IT" sz="2000" b="0"/>
              <a:t>La classe sterile produce 3 miliardi di beni manufatti con 1 miliardo di alimenti, 1 miliardo di materie prime e un miliardo di beni manufatti</a:t>
            </a:r>
          </a:p>
        </p:txBody>
      </p:sp>
      <p:grpSp>
        <p:nvGrpSpPr>
          <p:cNvPr id="2" name="Group 66"/>
          <p:cNvGrpSpPr>
            <a:grpSpLocks/>
          </p:cNvGrpSpPr>
          <p:nvPr/>
        </p:nvGrpSpPr>
        <p:grpSpPr bwMode="auto">
          <a:xfrm>
            <a:off x="1393826" y="2945660"/>
            <a:ext cx="2987675" cy="927100"/>
            <a:chOff x="1023" y="2268"/>
            <a:chExt cx="1882" cy="584"/>
          </a:xfrm>
        </p:grpSpPr>
        <p:sp>
          <p:nvSpPr>
            <p:cNvPr id="22551" name="Rectangle 54"/>
            <p:cNvSpPr>
              <a:spLocks noChangeArrowheads="1"/>
            </p:cNvSpPr>
            <p:nvPr/>
          </p:nvSpPr>
          <p:spPr bwMode="auto">
            <a:xfrm>
              <a:off x="1390" y="2669"/>
              <a:ext cx="351" cy="183"/>
            </a:xfrm>
            <a:prstGeom prst="rect">
              <a:avLst/>
            </a:prstGeom>
            <a:solidFill>
              <a:srgbClr val="FF9379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it-IT" altLang="it-IT" sz="1400"/>
                <a:t>A</a:t>
              </a:r>
            </a:p>
          </p:txBody>
        </p:sp>
        <p:sp>
          <p:nvSpPr>
            <p:cNvPr id="22552" name="Rectangle 55"/>
            <p:cNvSpPr>
              <a:spLocks noChangeArrowheads="1"/>
            </p:cNvSpPr>
            <p:nvPr/>
          </p:nvSpPr>
          <p:spPr bwMode="auto">
            <a:xfrm>
              <a:off x="1393" y="2468"/>
              <a:ext cx="351" cy="183"/>
            </a:xfrm>
            <a:prstGeom prst="rect">
              <a:avLst/>
            </a:prstGeom>
            <a:solidFill>
              <a:srgbClr val="FF9379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it-IT" altLang="it-IT" sz="1400"/>
                <a:t>A</a:t>
              </a:r>
            </a:p>
          </p:txBody>
        </p:sp>
        <p:sp>
          <p:nvSpPr>
            <p:cNvPr id="22553" name="Rectangle 56"/>
            <p:cNvSpPr>
              <a:spLocks noChangeArrowheads="1"/>
            </p:cNvSpPr>
            <p:nvPr/>
          </p:nvSpPr>
          <p:spPr bwMode="auto">
            <a:xfrm>
              <a:off x="2554" y="2669"/>
              <a:ext cx="351" cy="183"/>
            </a:xfrm>
            <a:prstGeom prst="rect">
              <a:avLst/>
            </a:prstGeom>
            <a:solidFill>
              <a:srgbClr val="00CC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it-IT" altLang="it-IT" sz="1400"/>
                <a:t>BM</a:t>
              </a:r>
              <a:endParaRPr lang="it-IT" altLang="it-IT" sz="1200" b="0"/>
            </a:p>
          </p:txBody>
        </p:sp>
        <p:sp>
          <p:nvSpPr>
            <p:cNvPr id="22554" name="Rectangle 57"/>
            <p:cNvSpPr>
              <a:spLocks noChangeArrowheads="1"/>
            </p:cNvSpPr>
            <p:nvPr/>
          </p:nvSpPr>
          <p:spPr bwMode="auto">
            <a:xfrm>
              <a:off x="2554" y="2468"/>
              <a:ext cx="351" cy="183"/>
            </a:xfrm>
            <a:prstGeom prst="rect">
              <a:avLst/>
            </a:prstGeom>
            <a:solidFill>
              <a:srgbClr val="00CC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it-IT" altLang="it-IT" sz="1400"/>
                <a:t>BM</a:t>
              </a:r>
              <a:endParaRPr lang="it-IT" altLang="it-IT" sz="1200" b="0"/>
            </a:p>
          </p:txBody>
        </p:sp>
        <p:sp>
          <p:nvSpPr>
            <p:cNvPr id="22555" name="Rectangle 58"/>
            <p:cNvSpPr>
              <a:spLocks noChangeArrowheads="1"/>
            </p:cNvSpPr>
            <p:nvPr/>
          </p:nvSpPr>
          <p:spPr bwMode="auto">
            <a:xfrm>
              <a:off x="2554" y="2268"/>
              <a:ext cx="351" cy="183"/>
            </a:xfrm>
            <a:prstGeom prst="rect">
              <a:avLst/>
            </a:prstGeom>
            <a:solidFill>
              <a:srgbClr val="00CC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it-IT" altLang="it-IT" sz="1400"/>
                <a:t>BM</a:t>
              </a:r>
            </a:p>
          </p:txBody>
        </p:sp>
        <p:sp>
          <p:nvSpPr>
            <p:cNvPr id="22556" name="Rectangle 62"/>
            <p:cNvSpPr>
              <a:spLocks noChangeArrowheads="1"/>
            </p:cNvSpPr>
            <p:nvPr/>
          </p:nvSpPr>
          <p:spPr bwMode="auto">
            <a:xfrm>
              <a:off x="1023" y="2268"/>
              <a:ext cx="352" cy="184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ts val="3000"/>
                </a:spcBef>
                <a:spcAft>
                  <a:spcPts val="1000"/>
                </a:spcAft>
                <a:buFontTx/>
                <a:buNone/>
              </a:pPr>
              <a:r>
                <a:rPr lang="it-IT" altLang="it-IT" sz="1400"/>
                <a:t>MP</a:t>
              </a:r>
            </a:p>
          </p:txBody>
        </p:sp>
        <p:sp>
          <p:nvSpPr>
            <p:cNvPr id="22557" name="Rectangle 63"/>
            <p:cNvSpPr>
              <a:spLocks noChangeArrowheads="1"/>
            </p:cNvSpPr>
            <p:nvPr/>
          </p:nvSpPr>
          <p:spPr bwMode="auto">
            <a:xfrm>
              <a:off x="1023" y="2467"/>
              <a:ext cx="351" cy="184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it-IT" altLang="it-IT" sz="1400"/>
                <a:t>MP</a:t>
              </a:r>
            </a:p>
          </p:txBody>
        </p:sp>
        <p:sp>
          <p:nvSpPr>
            <p:cNvPr id="22558" name="Rectangle 64"/>
            <p:cNvSpPr>
              <a:spLocks noChangeArrowheads="1"/>
            </p:cNvSpPr>
            <p:nvPr/>
          </p:nvSpPr>
          <p:spPr bwMode="auto">
            <a:xfrm>
              <a:off x="1393" y="2268"/>
              <a:ext cx="351" cy="184"/>
            </a:xfrm>
            <a:prstGeom prst="rect">
              <a:avLst/>
            </a:prstGeom>
            <a:solidFill>
              <a:srgbClr val="FF9379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it-IT" altLang="it-IT" sz="1400"/>
                <a:t>A</a:t>
              </a:r>
            </a:p>
          </p:txBody>
        </p:sp>
      </p:grpSp>
      <p:sp>
        <p:nvSpPr>
          <p:cNvPr id="22549" name="Rectangle 50"/>
          <p:cNvSpPr>
            <a:spLocks noChangeArrowheads="1"/>
          </p:cNvSpPr>
          <p:nvPr/>
        </p:nvSpPr>
        <p:spPr bwMode="auto">
          <a:xfrm>
            <a:off x="1392239" y="3264748"/>
            <a:ext cx="557212" cy="292100"/>
          </a:xfrm>
          <a:prstGeom prst="rect">
            <a:avLst/>
          </a:prstGeom>
          <a:solidFill>
            <a:srgbClr val="FFFF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it-IT" altLang="it-IT" sz="1400"/>
              <a:t>MP</a:t>
            </a:r>
          </a:p>
        </p:txBody>
      </p:sp>
      <p:sp>
        <p:nvSpPr>
          <p:cNvPr id="22550" name="Rectangle 22"/>
          <p:cNvSpPr>
            <a:spLocks noChangeArrowheads="1"/>
          </p:cNvSpPr>
          <p:nvPr/>
        </p:nvSpPr>
        <p:spPr bwMode="auto">
          <a:xfrm>
            <a:off x="1392239" y="3263160"/>
            <a:ext cx="557212" cy="292100"/>
          </a:xfrm>
          <a:prstGeom prst="rect">
            <a:avLst/>
          </a:prstGeom>
          <a:solidFill>
            <a:srgbClr val="FFFF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it-IT" altLang="it-IT" sz="1400"/>
              <a:t>MP</a:t>
            </a:r>
          </a:p>
        </p:txBody>
      </p:sp>
    </p:spTree>
    <p:extLst>
      <p:ext uri="{BB962C8B-B14F-4D97-AF65-F5344CB8AC3E}">
        <p14:creationId xmlns:p14="http://schemas.microsoft.com/office/powerpoint/2010/main" val="13821235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0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40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55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" dur="1000"/>
                                        <p:tgtEl>
                                          <p:spTgt spid="839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/>
                                        <p:tgtEl>
                                          <p:spTgt spid="839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2" dur="1000"/>
                                        <p:tgtEl>
                                          <p:spTgt spid="839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3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55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839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/>
                                        <p:tgtEl>
                                          <p:spTgt spid="839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7" dur="1000"/>
                                        <p:tgtEl>
                                          <p:spTgt spid="839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3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0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840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5" presetID="56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-4.81481E-6 L 0.13386 -0.09236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8400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684" y="-4630"/>
                                    </p:animMotion>
                                  </p:childTnLst>
                                </p:cTn>
                              </p:par>
                              <p:par>
                                <p:cTn id="2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7.40741E-7 L 0.13229 -0.09445 " pathEditMode="relative" rAng="0" ptsTypes="AA">
                                      <p:cBhvr>
                                        <p:cTn id="28" dur="2000" fill="hold"/>
                                        <p:tgtEl>
                                          <p:spTgt spid="8398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615" y="-472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0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840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0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840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989" grpId="0" animBg="1"/>
      <p:bldP spid="84001" grpId="0" animBg="1"/>
      <p:bldP spid="83996" grpId="0" animBg="1"/>
      <p:bldP spid="83997" grpId="0" animBg="1"/>
      <p:bldP spid="84003" grpId="0"/>
      <p:bldP spid="84004" grpId="0" animBg="1"/>
      <p:bldP spid="84005" grpId="0" animBg="1"/>
      <p:bldP spid="84015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egnaposto numero diapositiva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E3FD2814-2BF1-4595-B2FF-8E3179AD5B4E}" type="slidenum">
              <a:rPr lang="it-IT" altLang="it-IT" sz="1400" smtClean="0"/>
              <a:pPr>
                <a:spcBef>
                  <a:spcPct val="0"/>
                </a:spcBef>
                <a:buFontTx/>
                <a:buNone/>
              </a:pPr>
              <a:t>29</a:t>
            </a:fld>
            <a:endParaRPr lang="it-IT" altLang="it-IT" sz="1400" smtClean="0"/>
          </a:p>
        </p:txBody>
      </p:sp>
      <p:sp>
        <p:nvSpPr>
          <p:cNvPr id="921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89376"/>
            <a:ext cx="8229600" cy="557946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it-IT" dirty="0" smtClean="0"/>
              <a:t>La Circolazione Secondo i Fisiocratici</a:t>
            </a:r>
          </a:p>
        </p:txBody>
      </p:sp>
      <p:grpSp>
        <p:nvGrpSpPr>
          <p:cNvPr id="2" name="Group 40"/>
          <p:cNvGrpSpPr>
            <a:grpSpLocks/>
          </p:cNvGrpSpPr>
          <p:nvPr/>
        </p:nvGrpSpPr>
        <p:grpSpPr bwMode="auto">
          <a:xfrm>
            <a:off x="755650" y="2577901"/>
            <a:ext cx="7848600" cy="2971800"/>
            <a:chOff x="528" y="2256"/>
            <a:chExt cx="4944" cy="1872"/>
          </a:xfrm>
        </p:grpSpPr>
        <p:sp>
          <p:nvSpPr>
            <p:cNvPr id="23557" name="Text Box 41"/>
            <p:cNvSpPr txBox="1">
              <a:spLocks noChangeArrowheads="1"/>
            </p:cNvSpPr>
            <p:nvPr/>
          </p:nvSpPr>
          <p:spPr bwMode="auto">
            <a:xfrm>
              <a:off x="576" y="2256"/>
              <a:ext cx="4848" cy="18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tabLst>
                  <a:tab pos="2768600" algn="dec"/>
                  <a:tab pos="2857500" algn="l"/>
                  <a:tab pos="3140075" algn="l"/>
                  <a:tab pos="3721100" algn="dec"/>
                  <a:tab pos="4375150" algn="dec"/>
                  <a:tab pos="4956175" algn="dec"/>
                </a:tabLst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tabLst>
                  <a:tab pos="2768600" algn="dec"/>
                  <a:tab pos="2857500" algn="l"/>
                  <a:tab pos="3140075" algn="l"/>
                  <a:tab pos="3721100" algn="dec"/>
                  <a:tab pos="4375150" algn="dec"/>
                  <a:tab pos="4956175" algn="dec"/>
                </a:tabLs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tabLst>
                  <a:tab pos="2768600" algn="dec"/>
                  <a:tab pos="2857500" algn="l"/>
                  <a:tab pos="3140075" algn="l"/>
                  <a:tab pos="3721100" algn="dec"/>
                  <a:tab pos="4375150" algn="dec"/>
                  <a:tab pos="4956175" algn="dec"/>
                </a:tabLs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tabLst>
                  <a:tab pos="2768600" algn="dec"/>
                  <a:tab pos="2857500" algn="l"/>
                  <a:tab pos="3140075" algn="l"/>
                  <a:tab pos="3721100" algn="dec"/>
                  <a:tab pos="4375150" algn="dec"/>
                  <a:tab pos="4956175" algn="dec"/>
                </a:tabLst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tabLst>
                  <a:tab pos="2768600" algn="dec"/>
                  <a:tab pos="2857500" algn="l"/>
                  <a:tab pos="3140075" algn="l"/>
                  <a:tab pos="3721100" algn="dec"/>
                  <a:tab pos="4375150" algn="dec"/>
                  <a:tab pos="4956175" algn="dec"/>
                </a:tabLst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2768600" algn="dec"/>
                  <a:tab pos="2857500" algn="l"/>
                  <a:tab pos="3140075" algn="l"/>
                  <a:tab pos="3721100" algn="dec"/>
                  <a:tab pos="4375150" algn="dec"/>
                  <a:tab pos="4956175" algn="dec"/>
                </a:tabLst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2768600" algn="dec"/>
                  <a:tab pos="2857500" algn="l"/>
                  <a:tab pos="3140075" algn="l"/>
                  <a:tab pos="3721100" algn="dec"/>
                  <a:tab pos="4375150" algn="dec"/>
                  <a:tab pos="4956175" algn="dec"/>
                </a:tabLst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2768600" algn="dec"/>
                  <a:tab pos="2857500" algn="l"/>
                  <a:tab pos="3140075" algn="l"/>
                  <a:tab pos="3721100" algn="dec"/>
                  <a:tab pos="4375150" algn="dec"/>
                  <a:tab pos="4956175" algn="dec"/>
                </a:tabLst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2768600" algn="dec"/>
                  <a:tab pos="2857500" algn="l"/>
                  <a:tab pos="3140075" algn="l"/>
                  <a:tab pos="3721100" algn="dec"/>
                  <a:tab pos="4375150" algn="dec"/>
                  <a:tab pos="4956175" algn="dec"/>
                </a:tabLst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it-IT" altLang="it-IT" sz="2400" b="0"/>
                <a:t>	Grano				Ferro		        Prodotto</a:t>
              </a:r>
            </a:p>
            <a:p>
              <a:pPr eaLnBrk="1" hangingPunct="1">
                <a:lnSpc>
                  <a:spcPct val="60000"/>
                </a:lnSpc>
                <a:spcBef>
                  <a:spcPct val="50000"/>
                </a:spcBef>
                <a:buFontTx/>
                <a:buNone/>
              </a:pPr>
              <a:r>
                <a:rPr lang="it-IT" altLang="it-IT" sz="2400" b="0"/>
                <a:t>Agricoltura	2 m	+		1 m	</a:t>
              </a:r>
              <a:r>
                <a:rPr lang="it-IT" altLang="it-IT" sz="2400" b="0">
                  <a:sym typeface="Symbol" pitchFamily="18" charset="2"/>
                </a:rPr>
                <a:t>	5 m di Grano</a:t>
              </a:r>
              <a:endParaRPr lang="it-IT" altLang="it-IT" sz="2400" b="0"/>
            </a:p>
            <a:p>
              <a:pPr eaLnBrk="1" hangingPunct="1">
                <a:lnSpc>
                  <a:spcPct val="60000"/>
                </a:lnSpc>
                <a:spcBef>
                  <a:spcPct val="50000"/>
                </a:spcBef>
                <a:buFontTx/>
                <a:buNone/>
              </a:pPr>
              <a:r>
                <a:rPr lang="it-IT" altLang="it-IT" sz="2400" b="0"/>
                <a:t>Manifattura	2 m	+		1 m	</a:t>
              </a:r>
              <a:r>
                <a:rPr lang="it-IT" altLang="it-IT" sz="2400" b="0">
                  <a:sym typeface="Symbol" pitchFamily="18" charset="2"/>
                </a:rPr>
                <a:t>	3 m di Ferro</a:t>
              </a:r>
              <a:endParaRPr lang="it-IT" altLang="it-IT" sz="2400" b="0"/>
            </a:p>
            <a:p>
              <a:pPr eaLnBrk="1" hangingPunct="1">
                <a:lnSpc>
                  <a:spcPct val="60000"/>
                </a:lnSpc>
                <a:spcBef>
                  <a:spcPct val="50000"/>
                </a:spcBef>
                <a:buFontTx/>
                <a:buNone/>
              </a:pPr>
              <a:r>
                <a:rPr lang="it-IT" altLang="it-IT" sz="2400" b="0"/>
                <a:t>Totale Impieghi	4 m			2 m</a:t>
              </a:r>
            </a:p>
            <a:p>
              <a:pPr eaLnBrk="1" hangingPunct="1">
                <a:lnSpc>
                  <a:spcPct val="80000"/>
                </a:lnSpc>
                <a:spcBef>
                  <a:spcPct val="50000"/>
                </a:spcBef>
                <a:buFontTx/>
                <a:buNone/>
              </a:pPr>
              <a:r>
                <a:rPr lang="it-IT" altLang="it-IT" sz="2400" b="0"/>
                <a:t>	Prodotto		Impiegato			Sovrappiù</a:t>
              </a:r>
            </a:p>
            <a:p>
              <a:pPr eaLnBrk="1" hangingPunct="1">
                <a:lnSpc>
                  <a:spcPct val="60000"/>
                </a:lnSpc>
                <a:spcBef>
                  <a:spcPct val="50000"/>
                </a:spcBef>
                <a:buFontTx/>
                <a:buNone/>
              </a:pPr>
              <a:r>
                <a:rPr lang="it-IT" altLang="it-IT" sz="2400" b="0"/>
                <a:t>Grano	5 m			4 m		1 m</a:t>
              </a:r>
            </a:p>
            <a:p>
              <a:pPr eaLnBrk="1" hangingPunct="1">
                <a:lnSpc>
                  <a:spcPct val="60000"/>
                </a:lnSpc>
                <a:spcBef>
                  <a:spcPct val="50000"/>
                </a:spcBef>
                <a:buFontTx/>
                <a:buNone/>
              </a:pPr>
              <a:r>
                <a:rPr lang="it-IT" altLang="it-IT" sz="2400" b="0"/>
                <a:t>Ferro	3 m			2 m		1 m	</a:t>
              </a:r>
            </a:p>
          </p:txBody>
        </p:sp>
        <p:sp>
          <p:nvSpPr>
            <p:cNvPr id="23558" name="Rectangle 42"/>
            <p:cNvSpPr>
              <a:spLocks noChangeArrowheads="1"/>
            </p:cNvSpPr>
            <p:nvPr/>
          </p:nvSpPr>
          <p:spPr bwMode="auto">
            <a:xfrm>
              <a:off x="528" y="2256"/>
              <a:ext cx="4944" cy="1872"/>
            </a:xfrm>
            <a:prstGeom prst="rect">
              <a:avLst/>
            </a:prstGeom>
            <a:noFill/>
            <a:ln w="38100" cmpd="dbl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it-IT" altLang="it-IT" sz="1400"/>
            </a:p>
          </p:txBody>
        </p:sp>
        <p:sp>
          <p:nvSpPr>
            <p:cNvPr id="23559" name="Line 43"/>
            <p:cNvSpPr>
              <a:spLocks noChangeShapeType="1"/>
            </p:cNvSpPr>
            <p:nvPr/>
          </p:nvSpPr>
          <p:spPr bwMode="auto">
            <a:xfrm>
              <a:off x="528" y="2544"/>
              <a:ext cx="49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it-IT"/>
            </a:p>
          </p:txBody>
        </p:sp>
        <p:sp>
          <p:nvSpPr>
            <p:cNvPr id="23560" name="Line 44"/>
            <p:cNvSpPr>
              <a:spLocks noChangeShapeType="1"/>
            </p:cNvSpPr>
            <p:nvPr/>
          </p:nvSpPr>
          <p:spPr bwMode="auto">
            <a:xfrm>
              <a:off x="528" y="2784"/>
              <a:ext cx="49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it-IT"/>
            </a:p>
          </p:txBody>
        </p:sp>
        <p:sp>
          <p:nvSpPr>
            <p:cNvPr id="23561" name="Line 45"/>
            <p:cNvSpPr>
              <a:spLocks noChangeShapeType="1"/>
            </p:cNvSpPr>
            <p:nvPr/>
          </p:nvSpPr>
          <p:spPr bwMode="auto">
            <a:xfrm>
              <a:off x="528" y="3072"/>
              <a:ext cx="48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it-IT"/>
            </a:p>
          </p:txBody>
        </p:sp>
        <p:sp>
          <p:nvSpPr>
            <p:cNvPr id="23562" name="Line 46"/>
            <p:cNvSpPr>
              <a:spLocks noChangeShapeType="1"/>
            </p:cNvSpPr>
            <p:nvPr/>
          </p:nvSpPr>
          <p:spPr bwMode="auto">
            <a:xfrm>
              <a:off x="528" y="3360"/>
              <a:ext cx="4944" cy="0"/>
            </a:xfrm>
            <a:prstGeom prst="line">
              <a:avLst/>
            </a:prstGeom>
            <a:noFill/>
            <a:ln w="38100" cmpd="dbl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it-IT"/>
            </a:p>
          </p:txBody>
        </p:sp>
        <p:sp>
          <p:nvSpPr>
            <p:cNvPr id="23563" name="Line 47"/>
            <p:cNvSpPr>
              <a:spLocks noChangeShapeType="1"/>
            </p:cNvSpPr>
            <p:nvPr/>
          </p:nvSpPr>
          <p:spPr bwMode="auto">
            <a:xfrm>
              <a:off x="576" y="3600"/>
              <a:ext cx="48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it-IT"/>
            </a:p>
          </p:txBody>
        </p:sp>
        <p:sp>
          <p:nvSpPr>
            <p:cNvPr id="23564" name="Line 48"/>
            <p:cNvSpPr>
              <a:spLocks noChangeShapeType="1"/>
            </p:cNvSpPr>
            <p:nvPr/>
          </p:nvSpPr>
          <p:spPr bwMode="auto">
            <a:xfrm>
              <a:off x="528" y="3840"/>
              <a:ext cx="49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it-IT"/>
            </a:p>
          </p:txBody>
        </p:sp>
      </p:grpSp>
    </p:spTree>
    <p:extLst>
      <p:ext uri="{BB962C8B-B14F-4D97-AF65-F5344CB8AC3E}">
        <p14:creationId xmlns:p14="http://schemas.microsoft.com/office/powerpoint/2010/main" val="9483993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Il sovrappiù agricolo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it-IT" dirty="0" smtClean="0"/>
              <a:t>Lo sviluppo nasce con la produzione di </a:t>
            </a:r>
            <a:r>
              <a:rPr lang="it-IT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sovrappiù sui beni di sussistenza</a:t>
            </a:r>
            <a:r>
              <a:rPr lang="it-IT" b="1" dirty="0" smtClean="0"/>
              <a:t>.</a:t>
            </a:r>
          </a:p>
          <a:p>
            <a:r>
              <a:rPr lang="it-IT" dirty="0" smtClean="0"/>
              <a:t>Con l’agricoltura si formano le città e lo stato</a:t>
            </a:r>
          </a:p>
          <a:p>
            <a:r>
              <a:rPr lang="it-IT" dirty="0" smtClean="0"/>
              <a:t>L’esistenza di questo sovrappiù permette di sviluppare altri settori:</a:t>
            </a:r>
          </a:p>
          <a:p>
            <a:r>
              <a:rPr lang="it-IT" dirty="0" smtClean="0"/>
              <a:t>Élite improduttiva (di sussistenze): politici e militari: si formano gli stati con le classi dirigenti e le comunità divengono più numerose</a:t>
            </a:r>
          </a:p>
          <a:p>
            <a:r>
              <a:rPr lang="it-IT" dirty="0" smtClean="0"/>
              <a:t>Lavoratori dell’artigianato (la futura industria)</a:t>
            </a:r>
          </a:p>
          <a:p>
            <a:r>
              <a:rPr lang="it-IT" dirty="0" smtClean="0"/>
              <a:t>Infine lavoratori che producono conoscenza (progresso scientifico)</a:t>
            </a:r>
            <a:endParaRPr lang="it-IT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>
                <a:solidFill>
                  <a:prstClr val="black"/>
                </a:solidFill>
              </a:rPr>
              <a:t>Storia delle teorie dello sviluppo</a:t>
            </a:r>
            <a:endParaRPr lang="it-IT" dirty="0">
              <a:solidFill>
                <a:prstClr val="black"/>
              </a:solidFill>
            </a:endParaRP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2F2-A109-7144-80E6-3AAACABD5BA2}" type="slidenum">
              <a:rPr lang="it-IT" smtClean="0"/>
              <a:pPr/>
              <a:t>3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3643379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Sintesi del tableau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4323425"/>
            <a:ext cx="8229600" cy="1802738"/>
          </a:xfrm>
        </p:spPr>
        <p:txBody>
          <a:bodyPr>
            <a:normAutofit fontScale="70000" lnSpcReduction="20000"/>
          </a:bodyPr>
          <a:lstStyle/>
          <a:p>
            <a:r>
              <a:rPr lang="it-IT" dirty="0" smtClean="0"/>
              <a:t>Flussi monetari tra le classi: Classe produttiva: due miliardi agli aristocratici (rendita) e un miliardo alla classe sterile (in cambio di beni manufatti). Classe aristocratica: 1miliardo alla classe produttiva e uno alla classe sterile (in cambio di beni). Classe sterile 2 miliardi alla classe produttiva in cambio di alimenti e materie prime.</a:t>
            </a:r>
            <a:endParaRPr lang="it-IT" dirty="0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3F369-3775-6B49-950F-429C20F585EB}" type="datetime1">
              <a:rPr lang="it-IT" smtClean="0"/>
              <a:pPr/>
              <a:t>23/02/2023</a:t>
            </a:fld>
            <a:endParaRPr lang="it-IT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TITOLO PRESENTAZIONE</a:t>
            </a:r>
            <a:endParaRPr lang="it-IT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4629" y="1427825"/>
            <a:ext cx="5010150" cy="289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545373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egnaposto numero diapositiva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8745F64E-CDA4-4925-AF23-2D49B7828374}" type="slidenum">
              <a:rPr lang="it-IT" altLang="it-IT" sz="1400" smtClean="0"/>
              <a:pPr>
                <a:spcBef>
                  <a:spcPct val="0"/>
                </a:spcBef>
                <a:buFontTx/>
                <a:buNone/>
              </a:pPr>
              <a:t>31</a:t>
            </a:fld>
            <a:endParaRPr lang="it-IT" altLang="it-IT" sz="1400" smtClean="0"/>
          </a:p>
        </p:txBody>
      </p:sp>
      <p:sp>
        <p:nvSpPr>
          <p:cNvPr id="849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079079"/>
            <a:ext cx="8229600" cy="557946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it-IT" dirty="0" smtClean="0"/>
              <a:t>I Limiti dell’Analisi dei Fisiocratici</a:t>
            </a:r>
          </a:p>
        </p:txBody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99695"/>
            <a:ext cx="8229600" cy="4525963"/>
          </a:xfrm>
        </p:spPr>
        <p:txBody>
          <a:bodyPr/>
          <a:lstStyle/>
          <a:p>
            <a:pPr eaLnBrk="1" hangingPunct="1">
              <a:defRPr/>
            </a:pPr>
            <a:r>
              <a:rPr lang="it-IT" dirty="0" smtClean="0"/>
              <a:t>Non solo l’agricoltura, ma tutti i settori possono produrre il sovrappiù</a:t>
            </a:r>
          </a:p>
          <a:p>
            <a:pPr eaLnBrk="1" hangingPunct="1">
              <a:defRPr/>
            </a:pPr>
            <a:r>
              <a:rPr lang="it-IT" dirty="0" smtClean="0"/>
              <a:t>L’analisi monetaria, non ci dice come si formano i prezzi</a:t>
            </a:r>
          </a:p>
          <a:p>
            <a:pPr eaLnBrk="1" hangingPunct="1">
              <a:defRPr/>
            </a:pPr>
            <a:r>
              <a:rPr lang="it-IT" sz="3600" b="1" dirty="0" smtClean="0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Pregio</a:t>
            </a:r>
            <a:r>
              <a:rPr lang="it-IT" dirty="0" smtClean="0"/>
              <a:t>:</a:t>
            </a:r>
          </a:p>
          <a:p>
            <a:pPr eaLnBrk="1" hangingPunct="1">
              <a:defRPr/>
            </a:pPr>
            <a:r>
              <a:rPr lang="it-IT" dirty="0" smtClean="0"/>
              <a:t>L’analisi può essere generalizzata a molti settori produttivi</a:t>
            </a:r>
          </a:p>
        </p:txBody>
      </p:sp>
    </p:spTree>
    <p:extLst>
      <p:ext uri="{BB962C8B-B14F-4D97-AF65-F5344CB8AC3E}">
        <p14:creationId xmlns:p14="http://schemas.microsoft.com/office/powerpoint/2010/main" val="31518055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49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49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49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49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49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49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49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49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995" grpId="0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egnaposto numero diapositiva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E35B8B9B-808E-4338-BECE-0140C7D7C0BB}" type="slidenum">
              <a:rPr lang="it-IT" altLang="it-IT" sz="1400" smtClean="0"/>
              <a:pPr>
                <a:spcBef>
                  <a:spcPct val="0"/>
                </a:spcBef>
                <a:buFontTx/>
                <a:buNone/>
              </a:pPr>
              <a:t>32</a:t>
            </a:fld>
            <a:endParaRPr lang="it-IT" altLang="it-IT" sz="1400" smtClean="0"/>
          </a:p>
        </p:txBody>
      </p:sp>
      <p:sp>
        <p:nvSpPr>
          <p:cNvPr id="8601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it-IT" smtClean="0"/>
              <a:t>I Prezzi Relativi</a:t>
            </a:r>
          </a:p>
        </p:txBody>
      </p:sp>
      <p:sp>
        <p:nvSpPr>
          <p:cNvPr id="86019" name="Text Box 3"/>
          <p:cNvSpPr txBox="1">
            <a:spLocks noChangeArrowheads="1"/>
          </p:cNvSpPr>
          <p:nvPr/>
        </p:nvSpPr>
        <p:spPr bwMode="auto">
          <a:xfrm>
            <a:off x="914400" y="1828800"/>
            <a:ext cx="769620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it-IT" altLang="it-IT" sz="2800" b="0" dirty="0"/>
              <a:t>In realtà: il sovrappiù </a:t>
            </a:r>
            <a:r>
              <a:rPr lang="it-IT" altLang="it-IT" sz="2800" b="0" dirty="0" smtClean="0"/>
              <a:t>agricolo che si trasforma in rendita: </a:t>
            </a:r>
            <a:r>
              <a:rPr lang="it-IT" altLang="it-IT" sz="2800" b="0" dirty="0"/>
              <a:t>impliciti i prezzi relativi di “equilibrio”</a:t>
            </a:r>
            <a:endParaRPr lang="it-IT" altLang="it-IT" sz="2800" b="0" dirty="0">
              <a:solidFill>
                <a:schemeClr val="bg1"/>
              </a:solidFill>
            </a:endParaRPr>
          </a:p>
        </p:txBody>
      </p:sp>
      <p:sp>
        <p:nvSpPr>
          <p:cNvPr id="86020" name="Text Box 4"/>
          <p:cNvSpPr txBox="1">
            <a:spLocks noChangeArrowheads="1"/>
          </p:cNvSpPr>
          <p:nvPr/>
        </p:nvSpPr>
        <p:spPr bwMode="auto">
          <a:xfrm>
            <a:off x="838200" y="2895600"/>
            <a:ext cx="7620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it-IT" altLang="it-IT" sz="2800" b="0"/>
              <a:t>Regola: tutto il sovrappiù va all’ agricoltura</a:t>
            </a:r>
          </a:p>
        </p:txBody>
      </p:sp>
      <p:sp>
        <p:nvSpPr>
          <p:cNvPr id="86021" name="Text Box 5"/>
          <p:cNvSpPr txBox="1">
            <a:spLocks noChangeArrowheads="1"/>
          </p:cNvSpPr>
          <p:nvPr/>
        </p:nvSpPr>
        <p:spPr bwMode="auto">
          <a:xfrm>
            <a:off x="914400" y="4419600"/>
            <a:ext cx="7696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it-IT" altLang="it-IT" sz="2800" b="0"/>
              <a:t>Nella manifattura i prezzi sono uguali ai costi</a:t>
            </a:r>
          </a:p>
        </p:txBody>
      </p:sp>
      <p:sp>
        <p:nvSpPr>
          <p:cNvPr id="86024" name="Text Box 8"/>
          <p:cNvSpPr txBox="1">
            <a:spLocks noChangeArrowheads="1"/>
          </p:cNvSpPr>
          <p:nvPr/>
        </p:nvSpPr>
        <p:spPr bwMode="auto">
          <a:xfrm>
            <a:off x="1908175" y="5157788"/>
            <a:ext cx="655320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it-IT" altLang="it-IT" sz="2800" b="0"/>
              <a:t>Prezzo del ferro = i costi (mezzi di produzione + i salari )</a:t>
            </a:r>
          </a:p>
        </p:txBody>
      </p:sp>
      <p:sp>
        <p:nvSpPr>
          <p:cNvPr id="86025" name="Text Box 9"/>
          <p:cNvSpPr txBox="1">
            <a:spLocks noChangeArrowheads="1"/>
          </p:cNvSpPr>
          <p:nvPr/>
        </p:nvSpPr>
        <p:spPr bwMode="auto">
          <a:xfrm>
            <a:off x="1600200" y="3429000"/>
            <a:ext cx="655320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it-IT" altLang="it-IT" sz="2800" b="0"/>
              <a:t>Prezzo del grano = somma dei costi (i mezzi di produzione + i salari) + la rendita</a:t>
            </a:r>
          </a:p>
        </p:txBody>
      </p:sp>
    </p:spTree>
    <p:extLst>
      <p:ext uri="{BB962C8B-B14F-4D97-AF65-F5344CB8AC3E}">
        <p14:creationId xmlns:p14="http://schemas.microsoft.com/office/powerpoint/2010/main" val="21991382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60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60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60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60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60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60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60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60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60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60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6019" grpId="0"/>
      <p:bldP spid="86020" grpId="0"/>
      <p:bldP spid="86021" grpId="0"/>
      <p:bldP spid="86024" grpId="0"/>
      <p:bldP spid="86025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egnaposto numero diapositiva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ACF1944D-8AB4-4583-8EA4-A94C51BA78BF}" type="slidenum">
              <a:rPr lang="it-IT" altLang="it-IT" sz="1400" smtClean="0"/>
              <a:pPr>
                <a:spcBef>
                  <a:spcPct val="0"/>
                </a:spcBef>
                <a:buFontTx/>
                <a:buNone/>
              </a:pPr>
              <a:t>33</a:t>
            </a:fld>
            <a:endParaRPr lang="it-IT" altLang="it-IT" sz="1400" smtClean="0"/>
          </a:p>
        </p:txBody>
      </p:sp>
      <p:sp>
        <p:nvSpPr>
          <p:cNvPr id="8704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982663"/>
          </a:xfrm>
        </p:spPr>
        <p:txBody>
          <a:bodyPr/>
          <a:lstStyle/>
          <a:p>
            <a:pPr eaLnBrk="1" hangingPunct="1">
              <a:defRPr/>
            </a:pPr>
            <a:r>
              <a:rPr lang="it-IT" smtClean="0"/>
              <a:t>Il Modello</a:t>
            </a:r>
          </a:p>
        </p:txBody>
      </p:sp>
      <p:sp>
        <p:nvSpPr>
          <p:cNvPr id="87045" name="Text Box 5"/>
          <p:cNvSpPr txBox="1">
            <a:spLocks noChangeArrowheads="1"/>
          </p:cNvSpPr>
          <p:nvPr/>
        </p:nvSpPr>
        <p:spPr bwMode="auto">
          <a:xfrm>
            <a:off x="914400" y="1981200"/>
            <a:ext cx="3505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it-IT" altLang="it-IT" sz="2800" i="1"/>
              <a:t>A</a:t>
            </a:r>
            <a:r>
              <a:rPr lang="it-IT" altLang="it-IT" sz="2400" i="1"/>
              <a:t>= </a:t>
            </a:r>
            <a:r>
              <a:rPr lang="it-IT" altLang="it-IT" sz="2400" b="0"/>
              <a:t>Produzione agricola</a:t>
            </a:r>
          </a:p>
        </p:txBody>
      </p:sp>
      <p:sp>
        <p:nvSpPr>
          <p:cNvPr id="87046" name="Text Box 6"/>
          <p:cNvSpPr txBox="1">
            <a:spLocks noChangeArrowheads="1"/>
          </p:cNvSpPr>
          <p:nvPr/>
        </p:nvSpPr>
        <p:spPr bwMode="auto">
          <a:xfrm>
            <a:off x="4343400" y="1981200"/>
            <a:ext cx="4419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it-IT" altLang="it-IT" sz="2800" i="1"/>
              <a:t>F</a:t>
            </a:r>
            <a:r>
              <a:rPr lang="it-IT" altLang="it-IT" sz="2400" i="1"/>
              <a:t> = </a:t>
            </a:r>
            <a:r>
              <a:rPr lang="it-IT" altLang="it-IT" sz="2400" b="0"/>
              <a:t>Produzione della manifattura</a:t>
            </a:r>
          </a:p>
        </p:txBody>
      </p:sp>
      <p:sp>
        <p:nvSpPr>
          <p:cNvPr id="87047" name="Text Box 7"/>
          <p:cNvSpPr txBox="1">
            <a:spLocks noChangeArrowheads="1"/>
          </p:cNvSpPr>
          <p:nvPr/>
        </p:nvSpPr>
        <p:spPr bwMode="auto">
          <a:xfrm>
            <a:off x="914400" y="2438400"/>
            <a:ext cx="6477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it-IT" altLang="it-IT" sz="2800" i="1"/>
              <a:t>A</a:t>
            </a:r>
            <a:r>
              <a:rPr lang="it-IT" altLang="it-IT" sz="2800" i="1" baseline="-25000"/>
              <a:t>a</a:t>
            </a:r>
            <a:r>
              <a:rPr lang="it-IT" altLang="it-IT" sz="2400" i="1"/>
              <a:t>= </a:t>
            </a:r>
            <a:r>
              <a:rPr lang="it-IT" altLang="it-IT" sz="2400" b="0"/>
              <a:t>Prodotto agricolo impiegato nell’ agricoltura</a:t>
            </a:r>
            <a:endParaRPr lang="it-IT" altLang="it-IT" sz="2400" b="0">
              <a:solidFill>
                <a:schemeClr val="bg1"/>
              </a:solidFill>
            </a:endParaRPr>
          </a:p>
        </p:txBody>
      </p:sp>
      <p:sp>
        <p:nvSpPr>
          <p:cNvPr id="87049" name="Text Box 9"/>
          <p:cNvSpPr txBox="1">
            <a:spLocks noChangeArrowheads="1"/>
          </p:cNvSpPr>
          <p:nvPr/>
        </p:nvSpPr>
        <p:spPr bwMode="auto">
          <a:xfrm>
            <a:off x="914400" y="2971800"/>
            <a:ext cx="7315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it-IT" altLang="it-IT" sz="2800" i="1"/>
              <a:t>A</a:t>
            </a:r>
            <a:r>
              <a:rPr lang="it-IT" altLang="it-IT" sz="2800" i="1" baseline="-25000"/>
              <a:t>f</a:t>
            </a:r>
            <a:r>
              <a:rPr lang="it-IT" altLang="it-IT" sz="2400" i="1"/>
              <a:t>= </a:t>
            </a:r>
            <a:r>
              <a:rPr lang="it-IT" altLang="it-IT" sz="2400" b="0"/>
              <a:t>Prodotto agricolo impiegato nella manifattura</a:t>
            </a:r>
          </a:p>
        </p:txBody>
      </p:sp>
      <p:sp>
        <p:nvSpPr>
          <p:cNvPr id="87050" name="Text Box 10"/>
          <p:cNvSpPr txBox="1">
            <a:spLocks noChangeArrowheads="1"/>
          </p:cNvSpPr>
          <p:nvPr/>
        </p:nvSpPr>
        <p:spPr bwMode="auto">
          <a:xfrm>
            <a:off x="914400" y="3505200"/>
            <a:ext cx="7848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it-IT" altLang="it-IT" sz="2800" i="1"/>
              <a:t>F</a:t>
            </a:r>
            <a:r>
              <a:rPr lang="it-IT" altLang="it-IT" sz="2800" i="1" baseline="-25000"/>
              <a:t>a </a:t>
            </a:r>
            <a:r>
              <a:rPr lang="it-IT" altLang="it-IT" sz="2800" b="0"/>
              <a:t>=</a:t>
            </a:r>
            <a:r>
              <a:rPr lang="it-IT" altLang="it-IT" sz="2800" i="1"/>
              <a:t> </a:t>
            </a:r>
            <a:r>
              <a:rPr lang="it-IT" altLang="it-IT" sz="2400" b="0"/>
              <a:t>Prodotto della manifattura impiegato nella agricoltura</a:t>
            </a:r>
            <a:endParaRPr lang="it-IT" altLang="it-IT" sz="2800" i="1"/>
          </a:p>
        </p:txBody>
      </p:sp>
      <p:sp>
        <p:nvSpPr>
          <p:cNvPr id="87051" name="Text Box 11"/>
          <p:cNvSpPr txBox="1">
            <a:spLocks noChangeArrowheads="1"/>
          </p:cNvSpPr>
          <p:nvPr/>
        </p:nvSpPr>
        <p:spPr bwMode="auto">
          <a:xfrm>
            <a:off x="914400" y="4038600"/>
            <a:ext cx="7848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it-IT" altLang="it-IT" sz="2800" i="1"/>
              <a:t>F</a:t>
            </a:r>
            <a:r>
              <a:rPr lang="it-IT" altLang="it-IT" sz="2800" i="1" baseline="-25000"/>
              <a:t>f </a:t>
            </a:r>
            <a:r>
              <a:rPr lang="it-IT" altLang="it-IT" sz="2800" b="0"/>
              <a:t>=</a:t>
            </a:r>
            <a:r>
              <a:rPr lang="it-IT" altLang="it-IT" sz="2800" i="1"/>
              <a:t> </a:t>
            </a:r>
            <a:r>
              <a:rPr lang="it-IT" altLang="it-IT" sz="2400" b="0"/>
              <a:t>Prodotto della manifattura impiegato nella manifattura</a:t>
            </a:r>
            <a:endParaRPr lang="it-IT" altLang="it-IT" sz="2800" i="1"/>
          </a:p>
        </p:txBody>
      </p:sp>
      <p:sp>
        <p:nvSpPr>
          <p:cNvPr id="87052" name="Text Box 12"/>
          <p:cNvSpPr txBox="1">
            <a:spLocks noChangeArrowheads="1"/>
          </p:cNvSpPr>
          <p:nvPr/>
        </p:nvSpPr>
        <p:spPr bwMode="auto">
          <a:xfrm>
            <a:off x="914400" y="1600200"/>
            <a:ext cx="2362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it-IT" sz="2800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Dati</a:t>
            </a:r>
          </a:p>
        </p:txBody>
      </p:sp>
      <p:sp>
        <p:nvSpPr>
          <p:cNvPr id="87054" name="Text Box 14"/>
          <p:cNvSpPr txBox="1">
            <a:spLocks noChangeArrowheads="1"/>
          </p:cNvSpPr>
          <p:nvPr/>
        </p:nvSpPr>
        <p:spPr bwMode="auto">
          <a:xfrm>
            <a:off x="914400" y="4572000"/>
            <a:ext cx="7696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it-IT" sz="2400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Incognite</a:t>
            </a:r>
          </a:p>
        </p:txBody>
      </p:sp>
      <p:sp>
        <p:nvSpPr>
          <p:cNvPr id="87055" name="Text Box 15"/>
          <p:cNvSpPr txBox="1">
            <a:spLocks noChangeArrowheads="1"/>
          </p:cNvSpPr>
          <p:nvPr/>
        </p:nvSpPr>
        <p:spPr bwMode="auto">
          <a:xfrm>
            <a:off x="914400" y="5029200"/>
            <a:ext cx="3048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it-IT" altLang="it-IT" sz="2800" i="1"/>
              <a:t>P</a:t>
            </a:r>
            <a:r>
              <a:rPr lang="it-IT" altLang="it-IT" sz="2800" i="1" baseline="-25000"/>
              <a:t>a</a:t>
            </a:r>
            <a:r>
              <a:rPr lang="it-IT" altLang="it-IT" sz="2400" b="0"/>
              <a:t>= Prezzo del </a:t>
            </a:r>
            <a:r>
              <a:rPr lang="it-IT" altLang="it-IT" sz="2400" b="0" i="1"/>
              <a:t>grano</a:t>
            </a:r>
            <a:endParaRPr lang="it-IT" altLang="it-IT" sz="2400" i="1"/>
          </a:p>
        </p:txBody>
      </p:sp>
      <p:sp>
        <p:nvSpPr>
          <p:cNvPr id="87056" name="Text Box 16"/>
          <p:cNvSpPr txBox="1">
            <a:spLocks noChangeArrowheads="1"/>
          </p:cNvSpPr>
          <p:nvPr/>
        </p:nvSpPr>
        <p:spPr bwMode="auto">
          <a:xfrm>
            <a:off x="4114800" y="4953000"/>
            <a:ext cx="40386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it-IT" altLang="it-IT" sz="2800" i="1"/>
              <a:t>P</a:t>
            </a:r>
            <a:r>
              <a:rPr lang="it-IT" altLang="it-IT" sz="2800" i="1" baseline="-25000"/>
              <a:t>f</a:t>
            </a:r>
            <a:r>
              <a:rPr lang="it-IT" altLang="it-IT" b="0"/>
              <a:t>= </a:t>
            </a:r>
            <a:r>
              <a:rPr lang="it-IT" altLang="it-IT" sz="2400" b="0"/>
              <a:t>Prezzo del ferro</a:t>
            </a:r>
            <a:endParaRPr lang="it-IT" altLang="it-IT" sz="2000" i="1"/>
          </a:p>
        </p:txBody>
      </p:sp>
      <p:sp>
        <p:nvSpPr>
          <p:cNvPr id="87057" name="Text Box 17"/>
          <p:cNvSpPr txBox="1">
            <a:spLocks noChangeArrowheads="1"/>
          </p:cNvSpPr>
          <p:nvPr/>
        </p:nvSpPr>
        <p:spPr bwMode="auto">
          <a:xfrm>
            <a:off x="914400" y="5715000"/>
            <a:ext cx="6248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it-IT" altLang="it-IT" sz="2800" i="1"/>
              <a:t>R</a:t>
            </a:r>
            <a:r>
              <a:rPr lang="it-IT" altLang="it-IT" sz="2400" b="0"/>
              <a:t>= Rendita totale</a:t>
            </a:r>
            <a:endParaRPr lang="it-IT" altLang="it-IT" sz="2800" i="1"/>
          </a:p>
        </p:txBody>
      </p:sp>
    </p:spTree>
    <p:extLst>
      <p:ext uri="{BB962C8B-B14F-4D97-AF65-F5344CB8AC3E}">
        <p14:creationId xmlns:p14="http://schemas.microsoft.com/office/powerpoint/2010/main" val="12573424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7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870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870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870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870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87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87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87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87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87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87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7045" grpId="0" autoUpdateAnimBg="0"/>
      <p:bldP spid="87046" grpId="0" autoUpdateAnimBg="0"/>
      <p:bldP spid="87047" grpId="0" autoUpdateAnimBg="0"/>
      <p:bldP spid="87049" grpId="0" autoUpdateAnimBg="0"/>
      <p:bldP spid="87050" grpId="0" autoUpdateAnimBg="0"/>
      <p:bldP spid="87051" grpId="0" autoUpdateAnimBg="0"/>
      <p:bldP spid="87052" grpId="0" autoUpdateAnimBg="0"/>
      <p:bldP spid="87054" grpId="0" autoUpdateAnimBg="0"/>
      <p:bldP spid="87055" grpId="0" autoUpdateAnimBg="0"/>
      <p:bldP spid="87056" grpId="0" autoUpdateAnimBg="0"/>
      <p:bldP spid="87057" grpId="0" autoUpdateAnimBg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egnaposto numero diapositiva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728C9DD4-88EB-4165-B64C-80BB124BF496}" type="slidenum">
              <a:rPr lang="it-IT" altLang="it-IT" sz="1400" smtClean="0"/>
              <a:pPr>
                <a:spcBef>
                  <a:spcPct val="0"/>
                </a:spcBef>
                <a:buFontTx/>
                <a:buNone/>
              </a:pPr>
              <a:t>34</a:t>
            </a:fld>
            <a:endParaRPr lang="it-IT" altLang="it-IT" sz="1400" smtClean="0"/>
          </a:p>
        </p:txBody>
      </p:sp>
      <p:sp>
        <p:nvSpPr>
          <p:cNvPr id="8806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it-IT" smtClean="0"/>
              <a:t>I Prezzi</a:t>
            </a:r>
          </a:p>
        </p:txBody>
      </p:sp>
      <p:sp>
        <p:nvSpPr>
          <p:cNvPr id="88067" name="Text Box 3"/>
          <p:cNvSpPr txBox="1">
            <a:spLocks noChangeArrowheads="1"/>
          </p:cNvSpPr>
          <p:nvPr/>
        </p:nvSpPr>
        <p:spPr bwMode="auto">
          <a:xfrm>
            <a:off x="838200" y="1981200"/>
            <a:ext cx="6019800" cy="131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indent="88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just">
              <a:spcBef>
                <a:spcPct val="50000"/>
              </a:spcBef>
              <a:buFontTx/>
              <a:buNone/>
            </a:pPr>
            <a:r>
              <a:rPr lang="de-DE" altLang="it-IT" i="1">
                <a:latin typeface="Garamond" pitchFamily="2" charset="0"/>
                <a:ea typeface="MS Mincho" pitchFamily="49" charset="-128"/>
              </a:rPr>
              <a:t>p</a:t>
            </a:r>
            <a:r>
              <a:rPr lang="de-DE" altLang="it-IT" i="1" baseline="-30000">
                <a:latin typeface="Garamond" pitchFamily="2" charset="0"/>
                <a:ea typeface="MS Mincho" pitchFamily="49" charset="-128"/>
              </a:rPr>
              <a:t>a</a:t>
            </a:r>
            <a:r>
              <a:rPr lang="de-DE" altLang="it-IT" i="1">
                <a:latin typeface="Garamond" pitchFamily="2" charset="0"/>
                <a:ea typeface="MS Mincho" pitchFamily="49" charset="-128"/>
              </a:rPr>
              <a:t>A</a:t>
            </a:r>
            <a:r>
              <a:rPr lang="de-DE" altLang="it-IT" i="1" baseline="-30000">
                <a:latin typeface="Garamond" pitchFamily="2" charset="0"/>
                <a:ea typeface="MS Mincho" pitchFamily="49" charset="-128"/>
              </a:rPr>
              <a:t>a</a:t>
            </a:r>
            <a:r>
              <a:rPr lang="de-DE" altLang="it-IT" baseline="-30000">
                <a:latin typeface="Garamond" pitchFamily="2" charset="0"/>
                <a:ea typeface="MS Mincho" pitchFamily="49" charset="-128"/>
              </a:rPr>
              <a:t> </a:t>
            </a:r>
            <a:r>
              <a:rPr lang="de-DE" altLang="it-IT">
                <a:latin typeface="Garamond" pitchFamily="2" charset="0"/>
                <a:ea typeface="MS Mincho" pitchFamily="49" charset="-128"/>
              </a:rPr>
              <a:t>+ </a:t>
            </a:r>
            <a:r>
              <a:rPr lang="de-DE" altLang="it-IT" i="1">
                <a:latin typeface="Garamond" pitchFamily="2" charset="0"/>
                <a:ea typeface="MS Mincho" pitchFamily="49" charset="-128"/>
              </a:rPr>
              <a:t>p</a:t>
            </a:r>
            <a:r>
              <a:rPr lang="de-DE" altLang="it-IT" i="1" baseline="-30000">
                <a:latin typeface="Garamond" pitchFamily="2" charset="0"/>
                <a:ea typeface="MS Mincho" pitchFamily="49" charset="-128"/>
              </a:rPr>
              <a:t>f</a:t>
            </a:r>
            <a:r>
              <a:rPr lang="de-DE" altLang="it-IT" i="1">
                <a:latin typeface="Garamond" pitchFamily="2" charset="0"/>
                <a:ea typeface="MS Mincho" pitchFamily="49" charset="-128"/>
              </a:rPr>
              <a:t>F</a:t>
            </a:r>
            <a:r>
              <a:rPr lang="de-DE" altLang="it-IT" i="1" baseline="-30000">
                <a:latin typeface="Garamond" pitchFamily="2" charset="0"/>
                <a:ea typeface="MS Mincho" pitchFamily="49" charset="-128"/>
              </a:rPr>
              <a:t>a</a:t>
            </a:r>
            <a:r>
              <a:rPr lang="de-DE" altLang="it-IT">
                <a:latin typeface="Garamond" pitchFamily="2" charset="0"/>
                <a:ea typeface="MS Mincho" pitchFamily="49" charset="-128"/>
              </a:rPr>
              <a:t> + </a:t>
            </a:r>
            <a:r>
              <a:rPr lang="de-DE" altLang="it-IT" i="1">
                <a:latin typeface="Garamond" pitchFamily="2" charset="0"/>
                <a:ea typeface="MS Mincho" pitchFamily="49" charset="-128"/>
              </a:rPr>
              <a:t>R</a:t>
            </a:r>
            <a:r>
              <a:rPr lang="de-DE" altLang="it-IT">
                <a:latin typeface="Garamond" pitchFamily="2" charset="0"/>
                <a:ea typeface="MS Mincho" pitchFamily="49" charset="-128"/>
              </a:rPr>
              <a:t> =</a:t>
            </a:r>
            <a:r>
              <a:rPr lang="de-DE" altLang="it-IT" i="1">
                <a:latin typeface="Garamond" pitchFamily="2" charset="0"/>
                <a:ea typeface="MS Mincho" pitchFamily="49" charset="-128"/>
              </a:rPr>
              <a:t>p</a:t>
            </a:r>
            <a:r>
              <a:rPr lang="de-DE" altLang="it-IT" i="1" baseline="-30000">
                <a:latin typeface="Garamond" pitchFamily="2" charset="0"/>
                <a:ea typeface="MS Mincho" pitchFamily="49" charset="-128"/>
              </a:rPr>
              <a:t>a</a:t>
            </a:r>
            <a:r>
              <a:rPr lang="de-DE" altLang="it-IT" i="1">
                <a:latin typeface="Garamond" pitchFamily="2" charset="0"/>
                <a:ea typeface="MS Mincho" pitchFamily="49" charset="-128"/>
              </a:rPr>
              <a:t>A</a:t>
            </a:r>
            <a:endParaRPr lang="it-IT" altLang="it-IT">
              <a:latin typeface="Garamond" pitchFamily="2" charset="0"/>
              <a:cs typeface="Times New Roman" pitchFamily="18" charset="0"/>
            </a:endParaRPr>
          </a:p>
          <a:p>
            <a:pPr algn="just">
              <a:spcBef>
                <a:spcPct val="50000"/>
              </a:spcBef>
              <a:buFontTx/>
              <a:buNone/>
            </a:pPr>
            <a:r>
              <a:rPr lang="it-IT" altLang="it-IT" i="1">
                <a:latin typeface="Garamond" pitchFamily="2" charset="0"/>
                <a:ea typeface="MS Mincho" pitchFamily="49" charset="-128"/>
              </a:rPr>
              <a:t>p</a:t>
            </a:r>
            <a:r>
              <a:rPr lang="it-IT" altLang="it-IT" i="1" baseline="-30000">
                <a:latin typeface="Garamond" pitchFamily="2" charset="0"/>
                <a:ea typeface="MS Mincho" pitchFamily="49" charset="-128"/>
              </a:rPr>
              <a:t>a</a:t>
            </a:r>
            <a:r>
              <a:rPr lang="it-IT" altLang="it-IT" i="1">
                <a:latin typeface="Garamond" pitchFamily="2" charset="0"/>
                <a:ea typeface="MS Mincho" pitchFamily="49" charset="-128"/>
              </a:rPr>
              <a:t>A</a:t>
            </a:r>
            <a:r>
              <a:rPr lang="it-IT" altLang="it-IT" i="1" baseline="-30000">
                <a:latin typeface="Garamond" pitchFamily="2" charset="0"/>
                <a:ea typeface="MS Mincho" pitchFamily="49" charset="-128"/>
              </a:rPr>
              <a:t>f</a:t>
            </a:r>
            <a:r>
              <a:rPr lang="it-IT" altLang="it-IT" i="1">
                <a:latin typeface="Garamond" pitchFamily="2" charset="0"/>
                <a:ea typeface="MS Mincho" pitchFamily="49" charset="-128"/>
              </a:rPr>
              <a:t> </a:t>
            </a:r>
            <a:r>
              <a:rPr lang="it-IT" altLang="it-IT">
                <a:latin typeface="Garamond" pitchFamily="2" charset="0"/>
                <a:ea typeface="MS Mincho" pitchFamily="49" charset="-128"/>
              </a:rPr>
              <a:t>+ </a:t>
            </a:r>
            <a:r>
              <a:rPr lang="it-IT" altLang="it-IT" i="1">
                <a:latin typeface="Garamond" pitchFamily="2" charset="0"/>
                <a:ea typeface="MS Mincho" pitchFamily="49" charset="-128"/>
              </a:rPr>
              <a:t>p</a:t>
            </a:r>
            <a:r>
              <a:rPr lang="it-IT" altLang="it-IT" i="1" baseline="-30000">
                <a:latin typeface="Garamond" pitchFamily="2" charset="0"/>
                <a:ea typeface="MS Mincho" pitchFamily="49" charset="-128"/>
              </a:rPr>
              <a:t>f</a:t>
            </a:r>
            <a:r>
              <a:rPr lang="it-IT" altLang="it-IT" i="1">
                <a:latin typeface="Garamond" pitchFamily="2" charset="0"/>
                <a:ea typeface="MS Mincho" pitchFamily="49" charset="-128"/>
              </a:rPr>
              <a:t>F</a:t>
            </a:r>
            <a:r>
              <a:rPr lang="it-IT" altLang="it-IT" i="1" baseline="-30000">
                <a:latin typeface="Garamond" pitchFamily="2" charset="0"/>
                <a:ea typeface="MS Mincho" pitchFamily="49" charset="-128"/>
              </a:rPr>
              <a:t>f</a:t>
            </a:r>
            <a:r>
              <a:rPr lang="it-IT" altLang="it-IT">
                <a:latin typeface="Garamond" pitchFamily="2" charset="0"/>
                <a:ea typeface="MS Mincho" pitchFamily="49" charset="-128"/>
              </a:rPr>
              <a:t> = </a:t>
            </a:r>
            <a:r>
              <a:rPr lang="it-IT" altLang="it-IT" i="1">
                <a:latin typeface="Garamond" pitchFamily="2" charset="0"/>
                <a:ea typeface="MS Mincho" pitchFamily="49" charset="-128"/>
              </a:rPr>
              <a:t>p</a:t>
            </a:r>
            <a:r>
              <a:rPr lang="it-IT" altLang="it-IT" i="1" baseline="-30000">
                <a:latin typeface="Garamond" pitchFamily="2" charset="0"/>
                <a:ea typeface="MS Mincho" pitchFamily="49" charset="-128"/>
              </a:rPr>
              <a:t>f</a:t>
            </a:r>
            <a:r>
              <a:rPr lang="it-IT" altLang="it-IT" i="1">
                <a:latin typeface="Garamond" pitchFamily="2" charset="0"/>
                <a:ea typeface="MS Mincho" pitchFamily="49" charset="-128"/>
              </a:rPr>
              <a:t>F</a:t>
            </a:r>
          </a:p>
        </p:txBody>
      </p:sp>
      <p:sp>
        <p:nvSpPr>
          <p:cNvPr id="88068" name="Text Box 4"/>
          <p:cNvSpPr txBox="1">
            <a:spLocks noChangeArrowheads="1"/>
          </p:cNvSpPr>
          <p:nvPr/>
        </p:nvSpPr>
        <p:spPr bwMode="auto">
          <a:xfrm>
            <a:off x="762000" y="3429000"/>
            <a:ext cx="6172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it-IT" altLang="it-IT" sz="2800" b="0"/>
              <a:t>3 incognite e 2 equazioni</a:t>
            </a:r>
          </a:p>
        </p:txBody>
      </p:sp>
      <p:sp>
        <p:nvSpPr>
          <p:cNvPr id="88069" name="Text Box 5"/>
          <p:cNvSpPr txBox="1">
            <a:spLocks noChangeArrowheads="1"/>
          </p:cNvSpPr>
          <p:nvPr/>
        </p:nvSpPr>
        <p:spPr bwMode="auto">
          <a:xfrm>
            <a:off x="914400" y="3962400"/>
            <a:ext cx="80010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it-IT" sz="28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Prezzi relativi </a:t>
            </a:r>
            <a:r>
              <a:rPr lang="it-IT" sz="2800" b="0" dirty="0"/>
              <a:t>(quanto vale il ferro in termini di grano)</a:t>
            </a:r>
          </a:p>
        </p:txBody>
      </p:sp>
      <p:sp>
        <p:nvSpPr>
          <p:cNvPr id="88070" name="Text Box 6"/>
          <p:cNvSpPr txBox="1">
            <a:spLocks noChangeArrowheads="1"/>
          </p:cNvSpPr>
          <p:nvPr/>
        </p:nvSpPr>
        <p:spPr bwMode="auto">
          <a:xfrm>
            <a:off x="838200" y="4876800"/>
            <a:ext cx="7848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it-IT" altLang="it-IT" sz="2800" i="1"/>
              <a:t>P</a:t>
            </a:r>
            <a:r>
              <a:rPr lang="it-IT" altLang="it-IT" sz="2800" i="1" baseline="-25000"/>
              <a:t>a</a:t>
            </a:r>
            <a:r>
              <a:rPr lang="it-IT" altLang="it-IT" sz="2800" i="1"/>
              <a:t>=</a:t>
            </a:r>
            <a:r>
              <a:rPr lang="it-IT" altLang="it-IT" sz="2800"/>
              <a:t>1</a:t>
            </a:r>
            <a:endParaRPr lang="it-IT" altLang="it-IT" sz="2800" i="1"/>
          </a:p>
        </p:txBody>
      </p:sp>
      <p:sp>
        <p:nvSpPr>
          <p:cNvPr id="88071" name="Text Box 7"/>
          <p:cNvSpPr txBox="1">
            <a:spLocks noChangeArrowheads="1"/>
          </p:cNvSpPr>
          <p:nvPr/>
        </p:nvSpPr>
        <p:spPr bwMode="auto">
          <a:xfrm>
            <a:off x="914400" y="5562600"/>
            <a:ext cx="7010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it-IT" altLang="it-IT" sz="2800" b="0"/>
              <a:t>Sistema determinato</a:t>
            </a:r>
          </a:p>
        </p:txBody>
      </p:sp>
    </p:spTree>
    <p:extLst>
      <p:ext uri="{BB962C8B-B14F-4D97-AF65-F5344CB8AC3E}">
        <p14:creationId xmlns:p14="http://schemas.microsoft.com/office/powerpoint/2010/main" val="6464737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80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80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80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80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80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80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80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80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8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31" dur="500"/>
                                        <p:tgtEl>
                                          <p:spTgt spid="880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8067" grpId="0" autoUpdateAnimBg="0"/>
      <p:bldP spid="88068" grpId="0" autoUpdateAnimBg="0"/>
      <p:bldP spid="88069" grpId="0" autoUpdateAnimBg="0"/>
      <p:bldP spid="88070" grpId="0" autoUpdateAnimBg="0"/>
      <p:bldP spid="88071" grpId="0" autoUpdateAnimBg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it-IT" dirty="0" smtClean="0"/>
              <a:t>Un esempio</a:t>
            </a:r>
            <a:endParaRPr lang="it-IT" dirty="0"/>
          </a:p>
        </p:txBody>
      </p:sp>
      <p:sp>
        <p:nvSpPr>
          <p:cNvPr id="28675" name="Segnaposto numero diapositiva 2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B14ED1EE-5D58-467D-9222-A513A41A2263}" type="slidenum">
              <a:rPr lang="it-IT" altLang="it-IT" sz="1400" smtClean="0"/>
              <a:pPr>
                <a:spcBef>
                  <a:spcPct val="0"/>
                </a:spcBef>
                <a:buFontTx/>
                <a:buNone/>
              </a:pPr>
              <a:t>35</a:t>
            </a:fld>
            <a:endParaRPr lang="it-IT" altLang="it-IT" sz="1400" smtClean="0"/>
          </a:p>
        </p:txBody>
      </p:sp>
      <p:grpSp>
        <p:nvGrpSpPr>
          <p:cNvPr id="4" name="Group 6"/>
          <p:cNvGrpSpPr>
            <a:grpSpLocks/>
          </p:cNvGrpSpPr>
          <p:nvPr/>
        </p:nvGrpSpPr>
        <p:grpSpPr bwMode="auto">
          <a:xfrm>
            <a:off x="765175" y="1905001"/>
            <a:ext cx="7848600" cy="2989263"/>
            <a:chOff x="528" y="2256"/>
            <a:chExt cx="4944" cy="1883"/>
          </a:xfrm>
        </p:grpSpPr>
        <p:sp>
          <p:nvSpPr>
            <p:cNvPr id="28678" name="Text Box 7"/>
            <p:cNvSpPr txBox="1">
              <a:spLocks noChangeArrowheads="1"/>
            </p:cNvSpPr>
            <p:nvPr/>
          </p:nvSpPr>
          <p:spPr bwMode="auto">
            <a:xfrm>
              <a:off x="576" y="2256"/>
              <a:ext cx="4848" cy="188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tabLst>
                  <a:tab pos="2768600" algn="dec"/>
                  <a:tab pos="2857500" algn="l"/>
                  <a:tab pos="3140075" algn="l"/>
                  <a:tab pos="3721100" algn="dec"/>
                  <a:tab pos="4375150" algn="dec"/>
                  <a:tab pos="4956175" algn="dec"/>
                </a:tabLst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tabLst>
                  <a:tab pos="2768600" algn="dec"/>
                  <a:tab pos="2857500" algn="l"/>
                  <a:tab pos="3140075" algn="l"/>
                  <a:tab pos="3721100" algn="dec"/>
                  <a:tab pos="4375150" algn="dec"/>
                  <a:tab pos="4956175" algn="dec"/>
                </a:tabLs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tabLst>
                  <a:tab pos="2768600" algn="dec"/>
                  <a:tab pos="2857500" algn="l"/>
                  <a:tab pos="3140075" algn="l"/>
                  <a:tab pos="3721100" algn="dec"/>
                  <a:tab pos="4375150" algn="dec"/>
                  <a:tab pos="4956175" algn="dec"/>
                </a:tabLs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tabLst>
                  <a:tab pos="2768600" algn="dec"/>
                  <a:tab pos="2857500" algn="l"/>
                  <a:tab pos="3140075" algn="l"/>
                  <a:tab pos="3721100" algn="dec"/>
                  <a:tab pos="4375150" algn="dec"/>
                  <a:tab pos="4956175" algn="dec"/>
                </a:tabLst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tabLst>
                  <a:tab pos="2768600" algn="dec"/>
                  <a:tab pos="2857500" algn="l"/>
                  <a:tab pos="3140075" algn="l"/>
                  <a:tab pos="3721100" algn="dec"/>
                  <a:tab pos="4375150" algn="dec"/>
                  <a:tab pos="4956175" algn="dec"/>
                </a:tabLst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2768600" algn="dec"/>
                  <a:tab pos="2857500" algn="l"/>
                  <a:tab pos="3140075" algn="l"/>
                  <a:tab pos="3721100" algn="dec"/>
                  <a:tab pos="4375150" algn="dec"/>
                  <a:tab pos="4956175" algn="dec"/>
                </a:tabLst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2768600" algn="dec"/>
                  <a:tab pos="2857500" algn="l"/>
                  <a:tab pos="3140075" algn="l"/>
                  <a:tab pos="3721100" algn="dec"/>
                  <a:tab pos="4375150" algn="dec"/>
                  <a:tab pos="4956175" algn="dec"/>
                </a:tabLst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2768600" algn="dec"/>
                  <a:tab pos="2857500" algn="l"/>
                  <a:tab pos="3140075" algn="l"/>
                  <a:tab pos="3721100" algn="dec"/>
                  <a:tab pos="4375150" algn="dec"/>
                  <a:tab pos="4956175" algn="dec"/>
                </a:tabLst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2768600" algn="dec"/>
                  <a:tab pos="2857500" algn="l"/>
                  <a:tab pos="3140075" algn="l"/>
                  <a:tab pos="3721100" algn="dec"/>
                  <a:tab pos="4375150" algn="dec"/>
                  <a:tab pos="4956175" algn="dec"/>
                </a:tabLst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it-IT" altLang="it-IT" sz="2400" b="0" dirty="0"/>
                <a:t>	Grano				Ferro		        Prodotto</a:t>
              </a:r>
            </a:p>
            <a:p>
              <a:pPr eaLnBrk="1" hangingPunct="1">
                <a:lnSpc>
                  <a:spcPct val="60000"/>
                </a:lnSpc>
                <a:spcBef>
                  <a:spcPct val="50000"/>
                </a:spcBef>
                <a:buFontTx/>
                <a:buNone/>
              </a:pPr>
              <a:r>
                <a:rPr lang="it-IT" altLang="it-IT" sz="2400" b="0" dirty="0"/>
                <a:t>Agricoltura	280 q	+		10 q	</a:t>
              </a:r>
              <a:r>
                <a:rPr lang="it-IT" altLang="it-IT" sz="2400" b="0" dirty="0">
                  <a:sym typeface="Symbol" pitchFamily="18" charset="2"/>
                </a:rPr>
                <a:t>	575 q di Grano</a:t>
              </a:r>
              <a:endParaRPr lang="it-IT" altLang="it-IT" sz="2400" b="0" dirty="0"/>
            </a:p>
            <a:p>
              <a:pPr eaLnBrk="1" hangingPunct="1">
                <a:lnSpc>
                  <a:spcPct val="60000"/>
                </a:lnSpc>
                <a:spcBef>
                  <a:spcPct val="50000"/>
                </a:spcBef>
                <a:buFontTx/>
                <a:buNone/>
              </a:pPr>
              <a:r>
                <a:rPr lang="it-IT" altLang="it-IT" sz="2400" b="0" dirty="0"/>
                <a:t>Manifattura	142 </a:t>
              </a:r>
              <a:r>
                <a:rPr lang="it-IT" altLang="it-IT" sz="2400" b="0" dirty="0" smtClean="0"/>
                <a:t>t</a:t>
              </a:r>
              <a:r>
                <a:rPr lang="it-IT" altLang="it-IT" sz="2400" b="0" dirty="0"/>
                <a:t>	+		10 </a:t>
              </a:r>
              <a:r>
                <a:rPr lang="it-IT" altLang="it-IT" sz="2400" b="0" dirty="0" smtClean="0"/>
                <a:t>t</a:t>
              </a:r>
              <a:r>
                <a:rPr lang="it-IT" altLang="it-IT" sz="2400" b="0" dirty="0"/>
                <a:t>	</a:t>
              </a:r>
              <a:r>
                <a:rPr lang="it-IT" altLang="it-IT" sz="2400" b="0" dirty="0">
                  <a:sym typeface="Symbol" pitchFamily="18" charset="2"/>
                </a:rPr>
                <a:t>	20 </a:t>
              </a:r>
              <a:r>
                <a:rPr lang="it-IT" altLang="it-IT" sz="2400" b="0" dirty="0" smtClean="0">
                  <a:sym typeface="Symbol" pitchFamily="18" charset="2"/>
                </a:rPr>
                <a:t>t </a:t>
              </a:r>
              <a:r>
                <a:rPr lang="it-IT" altLang="it-IT" sz="2400" b="0" dirty="0">
                  <a:sym typeface="Symbol" pitchFamily="18" charset="2"/>
                </a:rPr>
                <a:t>di Ferro</a:t>
              </a:r>
              <a:endParaRPr lang="it-IT" altLang="it-IT" sz="2400" b="0" dirty="0"/>
            </a:p>
            <a:p>
              <a:pPr eaLnBrk="1" hangingPunct="1">
                <a:lnSpc>
                  <a:spcPct val="60000"/>
                </a:lnSpc>
                <a:spcBef>
                  <a:spcPct val="50000"/>
                </a:spcBef>
                <a:buFontTx/>
                <a:buNone/>
              </a:pPr>
              <a:r>
                <a:rPr lang="it-IT" altLang="it-IT" sz="2400" b="0" dirty="0"/>
                <a:t>Totale Impieghi	422 q			20 q</a:t>
              </a:r>
            </a:p>
            <a:p>
              <a:pPr eaLnBrk="1" hangingPunct="1">
                <a:lnSpc>
                  <a:spcPct val="80000"/>
                </a:lnSpc>
                <a:spcBef>
                  <a:spcPct val="50000"/>
                </a:spcBef>
                <a:buFontTx/>
                <a:buNone/>
              </a:pPr>
              <a:r>
                <a:rPr lang="it-IT" altLang="it-IT" sz="2400" b="0" dirty="0"/>
                <a:t>	Prodotto		Impiegato			Sovrappiù</a:t>
              </a:r>
            </a:p>
            <a:p>
              <a:pPr eaLnBrk="1" hangingPunct="1">
                <a:lnSpc>
                  <a:spcPct val="60000"/>
                </a:lnSpc>
                <a:spcBef>
                  <a:spcPct val="50000"/>
                </a:spcBef>
                <a:buFontTx/>
                <a:buNone/>
              </a:pPr>
              <a:r>
                <a:rPr lang="it-IT" altLang="it-IT" sz="2400" b="0" dirty="0"/>
                <a:t>Grano	575 q			422 q		153 q</a:t>
              </a:r>
            </a:p>
            <a:p>
              <a:pPr eaLnBrk="1" hangingPunct="1">
                <a:lnSpc>
                  <a:spcPct val="60000"/>
                </a:lnSpc>
                <a:spcBef>
                  <a:spcPct val="50000"/>
                </a:spcBef>
                <a:buFontTx/>
                <a:buNone/>
              </a:pPr>
              <a:r>
                <a:rPr lang="it-IT" altLang="it-IT" sz="2400" b="0" dirty="0"/>
                <a:t>Ferro	</a:t>
              </a:r>
              <a:r>
                <a:rPr lang="it-IT" altLang="it-IT" sz="2400" b="0"/>
                <a:t>20 </a:t>
              </a:r>
              <a:r>
                <a:rPr lang="it-IT" altLang="it-IT" sz="2400" b="0" smtClean="0"/>
                <a:t>t</a:t>
              </a:r>
              <a:r>
                <a:rPr lang="it-IT" altLang="it-IT" sz="2400" b="0" dirty="0"/>
                <a:t>			</a:t>
              </a:r>
              <a:r>
                <a:rPr lang="it-IT" altLang="it-IT" sz="2400" b="0"/>
                <a:t>20 </a:t>
              </a:r>
              <a:r>
                <a:rPr lang="it-IT" altLang="it-IT" sz="2400" b="0" smtClean="0"/>
                <a:t>t</a:t>
              </a:r>
              <a:r>
                <a:rPr lang="it-IT" altLang="it-IT" sz="2400" b="0" dirty="0"/>
                <a:t>		</a:t>
              </a:r>
              <a:r>
                <a:rPr lang="it-IT" altLang="it-IT" sz="2400" b="0"/>
                <a:t>0 </a:t>
              </a:r>
              <a:r>
                <a:rPr lang="it-IT" altLang="it-IT" sz="2400" b="0" smtClean="0"/>
                <a:t>t</a:t>
              </a:r>
              <a:r>
                <a:rPr lang="it-IT" altLang="it-IT" sz="2400" b="0" dirty="0"/>
                <a:t>	</a:t>
              </a:r>
            </a:p>
          </p:txBody>
        </p:sp>
        <p:sp>
          <p:nvSpPr>
            <p:cNvPr id="28679" name="Rectangle 8"/>
            <p:cNvSpPr>
              <a:spLocks noChangeArrowheads="1"/>
            </p:cNvSpPr>
            <p:nvPr/>
          </p:nvSpPr>
          <p:spPr bwMode="auto">
            <a:xfrm>
              <a:off x="528" y="2256"/>
              <a:ext cx="4944" cy="1872"/>
            </a:xfrm>
            <a:prstGeom prst="rect">
              <a:avLst/>
            </a:prstGeom>
            <a:noFill/>
            <a:ln w="38100" cmpd="dbl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it-IT" altLang="it-IT" sz="1400"/>
            </a:p>
          </p:txBody>
        </p:sp>
        <p:sp>
          <p:nvSpPr>
            <p:cNvPr id="28680" name="Line 9"/>
            <p:cNvSpPr>
              <a:spLocks noChangeShapeType="1"/>
            </p:cNvSpPr>
            <p:nvPr/>
          </p:nvSpPr>
          <p:spPr bwMode="auto">
            <a:xfrm>
              <a:off x="528" y="2544"/>
              <a:ext cx="49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it-IT"/>
            </a:p>
          </p:txBody>
        </p:sp>
        <p:sp>
          <p:nvSpPr>
            <p:cNvPr id="28681" name="Line 10"/>
            <p:cNvSpPr>
              <a:spLocks noChangeShapeType="1"/>
            </p:cNvSpPr>
            <p:nvPr/>
          </p:nvSpPr>
          <p:spPr bwMode="auto">
            <a:xfrm>
              <a:off x="528" y="2784"/>
              <a:ext cx="49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it-IT"/>
            </a:p>
          </p:txBody>
        </p:sp>
        <p:sp>
          <p:nvSpPr>
            <p:cNvPr id="28682" name="Line 11"/>
            <p:cNvSpPr>
              <a:spLocks noChangeShapeType="1"/>
            </p:cNvSpPr>
            <p:nvPr/>
          </p:nvSpPr>
          <p:spPr bwMode="auto">
            <a:xfrm>
              <a:off x="528" y="3072"/>
              <a:ext cx="48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it-IT"/>
            </a:p>
          </p:txBody>
        </p:sp>
        <p:sp>
          <p:nvSpPr>
            <p:cNvPr id="28683" name="Line 12"/>
            <p:cNvSpPr>
              <a:spLocks noChangeShapeType="1"/>
            </p:cNvSpPr>
            <p:nvPr/>
          </p:nvSpPr>
          <p:spPr bwMode="auto">
            <a:xfrm>
              <a:off x="528" y="3360"/>
              <a:ext cx="4944" cy="0"/>
            </a:xfrm>
            <a:prstGeom prst="line">
              <a:avLst/>
            </a:prstGeom>
            <a:noFill/>
            <a:ln w="38100" cmpd="dbl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it-IT"/>
            </a:p>
          </p:txBody>
        </p:sp>
        <p:sp>
          <p:nvSpPr>
            <p:cNvPr id="28684" name="Line 13"/>
            <p:cNvSpPr>
              <a:spLocks noChangeShapeType="1"/>
            </p:cNvSpPr>
            <p:nvPr/>
          </p:nvSpPr>
          <p:spPr bwMode="auto">
            <a:xfrm>
              <a:off x="576" y="3600"/>
              <a:ext cx="48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it-IT"/>
            </a:p>
          </p:txBody>
        </p:sp>
        <p:sp>
          <p:nvSpPr>
            <p:cNvPr id="28685" name="Line 14"/>
            <p:cNvSpPr>
              <a:spLocks noChangeShapeType="1"/>
            </p:cNvSpPr>
            <p:nvPr/>
          </p:nvSpPr>
          <p:spPr bwMode="auto">
            <a:xfrm>
              <a:off x="528" y="3840"/>
              <a:ext cx="49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it-IT"/>
            </a:p>
          </p:txBody>
        </p:sp>
      </p:grpSp>
      <p:sp>
        <p:nvSpPr>
          <p:cNvPr id="28677" name="CasellaDiTesto 12"/>
          <p:cNvSpPr txBox="1">
            <a:spLocks noChangeArrowheads="1"/>
          </p:cNvSpPr>
          <p:nvPr/>
        </p:nvSpPr>
        <p:spPr bwMode="auto">
          <a:xfrm>
            <a:off x="803275" y="4931869"/>
            <a:ext cx="7772400" cy="1446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it-IT" altLang="it-IT" sz="2400" i="1" dirty="0"/>
              <a:t>p</a:t>
            </a:r>
            <a:r>
              <a:rPr lang="it-IT" altLang="it-IT" sz="2400" i="1" baseline="-25000" dirty="0"/>
              <a:t>a</a:t>
            </a:r>
            <a:r>
              <a:rPr lang="it-IT" altLang="it-IT" sz="2400" i="1" dirty="0"/>
              <a:t>280+p</a:t>
            </a:r>
            <a:r>
              <a:rPr lang="it-IT" altLang="it-IT" sz="2400" i="1" baseline="-25000" dirty="0"/>
              <a:t>f</a:t>
            </a:r>
            <a:r>
              <a:rPr lang="it-IT" altLang="it-IT" sz="2400" dirty="0"/>
              <a:t>10</a:t>
            </a:r>
            <a:r>
              <a:rPr lang="it-IT" altLang="it-IT" sz="2400" i="1" dirty="0"/>
              <a:t>+R=p</a:t>
            </a:r>
            <a:r>
              <a:rPr lang="it-IT" altLang="it-IT" sz="2400" i="1" baseline="-25000" dirty="0"/>
              <a:t>a</a:t>
            </a:r>
            <a:r>
              <a:rPr lang="it-IT" altLang="it-IT" sz="2400" dirty="0"/>
              <a:t>575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it-IT" altLang="it-IT" sz="2400" i="1" dirty="0"/>
              <a:t>p</a:t>
            </a:r>
            <a:r>
              <a:rPr lang="it-IT" altLang="it-IT" sz="2400" i="1" baseline="-25000" dirty="0"/>
              <a:t>a</a:t>
            </a:r>
            <a:r>
              <a:rPr lang="it-IT" altLang="it-IT" sz="2400" dirty="0"/>
              <a:t>142</a:t>
            </a:r>
            <a:r>
              <a:rPr lang="it-IT" altLang="it-IT" sz="2400" i="1" dirty="0"/>
              <a:t>+p</a:t>
            </a:r>
            <a:r>
              <a:rPr lang="it-IT" altLang="it-IT" sz="2400" i="1" baseline="-25000" dirty="0"/>
              <a:t>f</a:t>
            </a:r>
            <a:r>
              <a:rPr lang="it-IT" altLang="it-IT" sz="2400" dirty="0"/>
              <a:t>10</a:t>
            </a:r>
            <a:r>
              <a:rPr lang="it-IT" altLang="it-IT" sz="2400" i="1" dirty="0"/>
              <a:t>=p</a:t>
            </a:r>
            <a:r>
              <a:rPr lang="it-IT" altLang="it-IT" sz="2400" i="1" baseline="-25000" dirty="0"/>
              <a:t>f</a:t>
            </a:r>
            <a:r>
              <a:rPr lang="it-IT" altLang="it-IT" sz="2400" dirty="0"/>
              <a:t>20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it-IT" altLang="it-IT" sz="2400" i="1" dirty="0" err="1"/>
              <a:t>p</a:t>
            </a:r>
            <a:r>
              <a:rPr lang="it-IT" altLang="it-IT" sz="2400" i="1" baseline="-25000" dirty="0" err="1"/>
              <a:t>a</a:t>
            </a:r>
            <a:r>
              <a:rPr lang="it-IT" altLang="it-IT" sz="2400" i="1" dirty="0"/>
              <a:t>=</a:t>
            </a:r>
            <a:r>
              <a:rPr lang="it-IT" altLang="it-IT" sz="2400" dirty="0"/>
              <a:t>1</a:t>
            </a:r>
          </a:p>
          <a:p>
            <a:pPr>
              <a:spcBef>
                <a:spcPct val="0"/>
              </a:spcBef>
              <a:buFontTx/>
              <a:buNone/>
            </a:pPr>
            <a:endParaRPr lang="it-IT" altLang="it-IT" sz="2400" i="1" baseline="-25000" dirty="0"/>
          </a:p>
        </p:txBody>
      </p:sp>
    </p:spTree>
    <p:extLst>
      <p:ext uri="{BB962C8B-B14F-4D97-AF65-F5344CB8AC3E}">
        <p14:creationId xmlns:p14="http://schemas.microsoft.com/office/powerpoint/2010/main" val="31705416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86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7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it-IT" dirty="0"/>
              <a:t>S</a:t>
            </a:r>
            <a:r>
              <a:rPr lang="it-IT" dirty="0" smtClean="0"/>
              <a:t>oluzione</a:t>
            </a:r>
            <a:endParaRPr lang="it-IT" dirty="0"/>
          </a:p>
        </p:txBody>
      </p:sp>
      <p:sp>
        <p:nvSpPr>
          <p:cNvPr id="29699" name="Segnaposto contenuto 3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t-IT" altLang="it-IT" i="1" dirty="0" err="1" smtClean="0"/>
              <a:t>p</a:t>
            </a:r>
            <a:r>
              <a:rPr lang="it-IT" altLang="it-IT" i="1" baseline="-25000" dirty="0" err="1"/>
              <a:t>a</a:t>
            </a:r>
            <a:r>
              <a:rPr lang="it-IT" altLang="it-IT" i="1" baseline="-25000" dirty="0" smtClean="0"/>
              <a:t>=</a:t>
            </a:r>
            <a:r>
              <a:rPr lang="it-IT" altLang="it-IT" dirty="0" smtClean="0"/>
              <a:t>=1</a:t>
            </a:r>
          </a:p>
          <a:p>
            <a:r>
              <a:rPr lang="it-IT" altLang="it-IT" dirty="0" smtClean="0"/>
              <a:t>142+</a:t>
            </a:r>
            <a:r>
              <a:rPr lang="it-IT" altLang="it-IT" i="1" dirty="0" smtClean="0"/>
              <a:t>p</a:t>
            </a:r>
            <a:r>
              <a:rPr lang="it-IT" altLang="it-IT" i="1" baseline="-25000" dirty="0" smtClean="0"/>
              <a:t>f</a:t>
            </a:r>
            <a:r>
              <a:rPr lang="it-IT" altLang="it-IT" dirty="0" smtClean="0"/>
              <a:t>10=p</a:t>
            </a:r>
            <a:r>
              <a:rPr lang="it-IT" altLang="it-IT" baseline="-25000" dirty="0" smtClean="0"/>
              <a:t>f</a:t>
            </a:r>
            <a:r>
              <a:rPr lang="it-IT" altLang="it-IT" dirty="0" smtClean="0"/>
              <a:t>20</a:t>
            </a:r>
          </a:p>
          <a:p>
            <a:r>
              <a:rPr lang="it-IT" altLang="it-IT" dirty="0" smtClean="0"/>
              <a:t>142=</a:t>
            </a:r>
            <a:r>
              <a:rPr lang="it-IT" altLang="it-IT" i="1" dirty="0" err="1" smtClean="0"/>
              <a:t>p</a:t>
            </a:r>
            <a:r>
              <a:rPr lang="it-IT" altLang="it-IT" i="1" baseline="-25000" dirty="0" err="1" smtClean="0"/>
              <a:t>f</a:t>
            </a:r>
            <a:r>
              <a:rPr lang="it-IT" altLang="it-IT" dirty="0" smtClean="0"/>
              <a:t>(20-10)</a:t>
            </a:r>
          </a:p>
          <a:p>
            <a:r>
              <a:rPr lang="it-IT" altLang="it-IT" i="1" dirty="0" err="1" smtClean="0"/>
              <a:t>p</a:t>
            </a:r>
            <a:r>
              <a:rPr lang="it-IT" altLang="it-IT" i="1" baseline="-25000" dirty="0" err="1" smtClean="0"/>
              <a:t>f</a:t>
            </a:r>
            <a:r>
              <a:rPr lang="it-IT" altLang="it-IT" dirty="0" smtClean="0"/>
              <a:t>=142/10=14,2</a:t>
            </a:r>
          </a:p>
          <a:p>
            <a:r>
              <a:rPr lang="it-IT" altLang="it-IT" dirty="0" smtClean="0"/>
              <a:t>Il prezzo del ferro equivale ad un rapporto tra quantità fisiche di grano e ferro</a:t>
            </a:r>
          </a:p>
          <a:p>
            <a:r>
              <a:rPr lang="it-IT" altLang="it-IT" dirty="0" smtClean="0"/>
              <a:t>Per produrre un’unità di ferro occorrono 14,2 unità di grano (poiché il ferro non produce sovrappiù)</a:t>
            </a:r>
          </a:p>
          <a:p>
            <a:endParaRPr lang="it-IT" altLang="it-IT" dirty="0" smtClean="0"/>
          </a:p>
        </p:txBody>
      </p:sp>
      <p:sp>
        <p:nvSpPr>
          <p:cNvPr id="29700" name="Segnaposto numero diapositiva 2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43E2E37B-D605-4634-8746-C87B8A50CF9D}" type="slidenum">
              <a:rPr lang="it-IT" altLang="it-IT" sz="1400" smtClean="0"/>
              <a:pPr>
                <a:spcBef>
                  <a:spcPct val="0"/>
                </a:spcBef>
                <a:buFontTx/>
                <a:buNone/>
              </a:pPr>
              <a:t>36</a:t>
            </a:fld>
            <a:endParaRPr lang="it-IT" altLang="it-IT" sz="1400" smtClean="0"/>
          </a:p>
        </p:txBody>
      </p:sp>
    </p:spTree>
    <p:extLst>
      <p:ext uri="{BB962C8B-B14F-4D97-AF65-F5344CB8AC3E}">
        <p14:creationId xmlns:p14="http://schemas.microsoft.com/office/powerpoint/2010/main" val="6615720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96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9" grpId="0" build="p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it-IT" dirty="0" smtClean="0"/>
              <a:t>La rendita</a:t>
            </a:r>
            <a:endParaRPr lang="it-IT" dirty="0"/>
          </a:p>
        </p:txBody>
      </p:sp>
      <p:sp>
        <p:nvSpPr>
          <p:cNvPr id="3072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altLang="it-IT" dirty="0" smtClean="0"/>
              <a:t>R=575-280-14,2x10</a:t>
            </a:r>
          </a:p>
          <a:p>
            <a:r>
              <a:rPr lang="it-IT" altLang="it-IT" dirty="0" smtClean="0"/>
              <a:t>R=575-422=153</a:t>
            </a:r>
          </a:p>
          <a:p>
            <a:r>
              <a:rPr lang="it-IT" altLang="it-IT" dirty="0" smtClean="0"/>
              <a:t>Poiché il ferro equivale ad una quantità fisica di grano, la rendita può essere ottenuta come differenza tra il grano prodotto, il grano necessario alla produzione di se stesso e il grano necessario a produrre il ferro a sua volta impiegato nella produzione del grano</a:t>
            </a:r>
          </a:p>
        </p:txBody>
      </p:sp>
      <p:sp>
        <p:nvSpPr>
          <p:cNvPr id="30724" name="Segnaposto numero diapositiva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6E31598-2CCA-4A6A-982F-E8E2F074F5FE}" type="slidenum">
              <a:rPr lang="it-IT" altLang="it-IT" sz="1400" smtClean="0"/>
              <a:pPr>
                <a:spcBef>
                  <a:spcPct val="0"/>
                </a:spcBef>
                <a:buFontTx/>
                <a:buNone/>
              </a:pPr>
              <a:t>37</a:t>
            </a:fld>
            <a:endParaRPr lang="it-IT" altLang="it-IT" sz="1400" smtClean="0"/>
          </a:p>
        </p:txBody>
      </p:sp>
    </p:spTree>
    <p:extLst>
      <p:ext uri="{BB962C8B-B14F-4D97-AF65-F5344CB8AC3E}">
        <p14:creationId xmlns:p14="http://schemas.microsoft.com/office/powerpoint/2010/main" val="7301806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3" grpId="0" build="p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egnaposto numero diapositiva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47EE8286-EF48-4EE9-9F1E-435432A301EB}" type="slidenum">
              <a:rPr lang="it-IT" altLang="it-IT" sz="1400" smtClean="0"/>
              <a:pPr>
                <a:spcBef>
                  <a:spcPct val="0"/>
                </a:spcBef>
                <a:buFontTx/>
                <a:buNone/>
              </a:pPr>
              <a:t>38</a:t>
            </a:fld>
            <a:endParaRPr lang="it-IT" altLang="it-IT" sz="1400" smtClean="0"/>
          </a:p>
        </p:txBody>
      </p:sp>
      <p:sp>
        <p:nvSpPr>
          <p:cNvPr id="8909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it-IT" smtClean="0"/>
              <a:t>I limiti della teoria dei prezzi</a:t>
            </a:r>
          </a:p>
        </p:txBody>
      </p:sp>
      <p:sp>
        <p:nvSpPr>
          <p:cNvPr id="89092" name="Text Box 4"/>
          <p:cNvSpPr txBox="1">
            <a:spLocks noChangeArrowheads="1"/>
          </p:cNvSpPr>
          <p:nvPr/>
        </p:nvSpPr>
        <p:spPr bwMode="auto">
          <a:xfrm>
            <a:off x="900113" y="1989138"/>
            <a:ext cx="7620000" cy="1373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it-IT" altLang="it-IT" sz="2800" b="0"/>
              <a:t>Problema: quali sono i meccanismi di mercato per cui i prezzi effettivi tendono ad eguagliare i prezzi teorici?</a:t>
            </a:r>
          </a:p>
        </p:txBody>
      </p:sp>
      <p:sp>
        <p:nvSpPr>
          <p:cNvPr id="89093" name="Text Box 5"/>
          <p:cNvSpPr txBox="1">
            <a:spLocks noChangeArrowheads="1"/>
          </p:cNvSpPr>
          <p:nvPr/>
        </p:nvSpPr>
        <p:spPr bwMode="auto">
          <a:xfrm>
            <a:off x="827088" y="3716338"/>
            <a:ext cx="73914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it-IT" altLang="it-IT" sz="2800" b="0"/>
              <a:t>Come si realizza la legge naturale?</a:t>
            </a:r>
          </a:p>
        </p:txBody>
      </p:sp>
    </p:spTree>
    <p:extLst>
      <p:ext uri="{BB962C8B-B14F-4D97-AF65-F5344CB8AC3E}">
        <p14:creationId xmlns:p14="http://schemas.microsoft.com/office/powerpoint/2010/main" val="22311102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4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7" dur="500"/>
                                        <p:tgtEl>
                                          <p:spTgt spid="890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4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2" dur="500"/>
                                        <p:tgtEl>
                                          <p:spTgt spid="890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9092" grpId="0" autoUpdateAnimBg="0"/>
      <p:bldP spid="89093" grpId="0" autoUpdateAnimBg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egnaposto numero diapositiva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49D5D52-AF85-4679-9AA6-6CF9746FAB19}" type="slidenum">
              <a:rPr lang="it-IT" altLang="it-IT" sz="1400" smtClean="0"/>
              <a:pPr>
                <a:spcBef>
                  <a:spcPct val="0"/>
                </a:spcBef>
                <a:buFontTx/>
                <a:buNone/>
              </a:pPr>
              <a:t>39</a:t>
            </a:fld>
            <a:endParaRPr lang="it-IT" altLang="it-IT" sz="1400" smtClean="0"/>
          </a:p>
        </p:txBody>
      </p:sp>
      <p:sp>
        <p:nvSpPr>
          <p:cNvPr id="136198" name="Rectangle 6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it-IT" smtClean="0"/>
              <a:t>Mappa concettuale finale</a:t>
            </a:r>
          </a:p>
        </p:txBody>
      </p:sp>
      <p:pic>
        <p:nvPicPr>
          <p:cNvPr id="32772" name="Picture 5" descr="fisicraticiend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089025" y="1777014"/>
            <a:ext cx="6872288" cy="4391025"/>
          </a:xfrm>
          <a:noFill/>
        </p:spPr>
      </p:pic>
    </p:spTree>
    <p:extLst>
      <p:ext uri="{BB962C8B-B14F-4D97-AF65-F5344CB8AC3E}">
        <p14:creationId xmlns:p14="http://schemas.microsoft.com/office/powerpoint/2010/main" val="2208771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it-IT" sz="3600" dirty="0" smtClean="0"/>
              <a:t>Dove ha origine il sovrappiù agricolo</a:t>
            </a:r>
            <a:endParaRPr lang="it-IT" sz="36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t-IT" dirty="0" smtClean="0"/>
              <a:t>Il passaggio all’agricoltura avviene dove esistono specie sia vegetali che animali addomesticabili e commestibili e nutrienti (vegetali) o adatte ad essere utilizzati per il trasporto (animali).</a:t>
            </a:r>
          </a:p>
          <a:p>
            <a:r>
              <a:rPr lang="it-IT" dirty="0" smtClean="0"/>
              <a:t>Le zone del globo in cui si realizzarono all’inizio queste condizioni sono la «mezzaluna fertile», la Cina, l’America centrale, le Ande e l’America del nord orientale. </a:t>
            </a:r>
            <a:endParaRPr lang="it-IT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>
                <a:solidFill>
                  <a:prstClr val="black"/>
                </a:solidFill>
              </a:rPr>
              <a:t>Storia delle teorie dello sviluppo</a:t>
            </a:r>
            <a:endParaRPr lang="it-IT" dirty="0">
              <a:solidFill>
                <a:prstClr val="black"/>
              </a:solidFill>
            </a:endParaRP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2F2-A109-7144-80E6-3AAACABD5BA2}" type="slidenum">
              <a:rPr lang="it-IT" smtClean="0"/>
              <a:pPr/>
              <a:t>4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2986962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54890" y="926502"/>
            <a:ext cx="8229600" cy="557946"/>
          </a:xfrm>
        </p:spPr>
        <p:txBody>
          <a:bodyPr>
            <a:normAutofit fontScale="90000"/>
          </a:bodyPr>
          <a:lstStyle/>
          <a:p>
            <a:r>
              <a:rPr lang="it-IT" dirty="0" smtClean="0"/>
              <a:t>La mezzaluna fertile</a:t>
            </a:r>
            <a:endParaRPr lang="it-IT" dirty="0"/>
          </a:p>
        </p:txBody>
      </p:sp>
      <p:pic>
        <p:nvPicPr>
          <p:cNvPr id="6" name="Segnaposto contenuto 5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3177" y="1910191"/>
            <a:ext cx="3011853" cy="3700818"/>
          </a:xfrm>
        </p:spPr>
      </p:pic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>
                <a:solidFill>
                  <a:prstClr val="black"/>
                </a:solidFill>
              </a:rPr>
              <a:t>Storia delle teorie dello sviluppo</a:t>
            </a:r>
            <a:endParaRPr lang="it-IT" dirty="0">
              <a:solidFill>
                <a:prstClr val="black"/>
              </a:solidFill>
            </a:endParaRP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2F2-A109-7144-80E6-3AAACABD5BA2}" type="slidenum">
              <a:rPr lang="it-IT" smtClean="0"/>
              <a:pPr/>
              <a:t>5</a:t>
            </a:fld>
            <a:endParaRPr lang="it-IT" dirty="0"/>
          </a:p>
        </p:txBody>
      </p:sp>
      <p:sp>
        <p:nvSpPr>
          <p:cNvPr id="8" name="CasellaDiTesto 7"/>
          <p:cNvSpPr txBox="1"/>
          <p:nvPr/>
        </p:nvSpPr>
        <p:spPr>
          <a:xfrm>
            <a:off x="3850783" y="1704129"/>
            <a:ext cx="503564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it-IT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L’America restò però indietro nello sviluppo per le scarse specie di animali addomesticabili </a:t>
            </a:r>
            <a:r>
              <a:rPr lang="it-IT" sz="2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presenti.</a:t>
            </a:r>
          </a:p>
          <a:p>
            <a:pPr defTabSz="457200"/>
            <a:r>
              <a:rPr lang="it-IT" sz="2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Viceversa </a:t>
            </a:r>
            <a:r>
              <a:rPr lang="it-IT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dalla mezzaluna fertile  le conoscenze e le tecniche agricole furono successivamente esportate nell’Europa mediterranea (condizioni climatiche simili) e poi nell’Europa del nord.</a:t>
            </a:r>
          </a:p>
          <a:p>
            <a:pPr defTabSz="457200"/>
            <a:r>
              <a:rPr lang="it-IT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Cina mantenne un alto sviluppo anche tecnologico almeno fino al 1450 dc.</a:t>
            </a:r>
          </a:p>
        </p:txBody>
      </p:sp>
    </p:spTree>
    <p:extLst>
      <p:ext uri="{BB962C8B-B14F-4D97-AF65-F5344CB8AC3E}">
        <p14:creationId xmlns:p14="http://schemas.microsoft.com/office/powerpoint/2010/main" val="15473080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Segnaposto numero diapositiva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5980034-4AAD-432D-8058-A16E300BC78D}" type="slidenum">
              <a:rPr lang="it-IT" altLang="it-IT" sz="1400" smtClean="0"/>
              <a:pPr>
                <a:spcBef>
                  <a:spcPct val="0"/>
                </a:spcBef>
                <a:buFontTx/>
                <a:buNone/>
              </a:pPr>
              <a:t>6</a:t>
            </a:fld>
            <a:endParaRPr lang="it-IT" altLang="it-IT" sz="1400" smtClean="0"/>
          </a:p>
        </p:txBody>
      </p:sp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it-IT" smtClean="0"/>
              <a:t>Il Concetto di Sovrappiù</a:t>
            </a:r>
          </a:p>
        </p:txBody>
      </p:sp>
      <p:sp>
        <p:nvSpPr>
          <p:cNvPr id="69636" name="Text Box 4"/>
          <p:cNvSpPr txBox="1">
            <a:spLocks noChangeArrowheads="1"/>
          </p:cNvSpPr>
          <p:nvPr/>
        </p:nvSpPr>
        <p:spPr bwMode="auto">
          <a:xfrm>
            <a:off x="609600" y="1485005"/>
            <a:ext cx="8077200" cy="19020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20000"/>
              </a:spcBef>
              <a:buFontTx/>
              <a:buChar char="•"/>
              <a:defRPr/>
            </a:pPr>
            <a:r>
              <a:rPr lang="it-IT" sz="2800" b="0" dirty="0" smtClean="0"/>
              <a:t>Si supera il concetto di sovrappiù meramente agricolo</a:t>
            </a:r>
          </a:p>
          <a:p>
            <a:pPr eaLnBrk="1" hangingPunct="1">
              <a:spcBef>
                <a:spcPct val="20000"/>
              </a:spcBef>
              <a:buFontTx/>
              <a:buChar char="•"/>
              <a:defRPr/>
            </a:pPr>
            <a:r>
              <a:rPr lang="it-IT" sz="2800" b="0" dirty="0" smtClean="0"/>
              <a:t>Produzione </a:t>
            </a:r>
            <a:r>
              <a:rPr lang="it-IT" sz="2800" b="0" dirty="0"/>
              <a:t>di “</a:t>
            </a:r>
            <a:r>
              <a:rPr lang="it-IT" sz="2800" dirty="0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merci a mezzo di merci</a:t>
            </a:r>
            <a:r>
              <a:rPr lang="it-IT" sz="2800" b="0" dirty="0"/>
              <a:t>” =visione “</a:t>
            </a:r>
            <a:r>
              <a:rPr lang="it-IT" sz="2800" dirty="0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circolare</a:t>
            </a:r>
            <a:r>
              <a:rPr lang="it-IT" sz="2800" b="0" dirty="0"/>
              <a:t>”</a:t>
            </a:r>
            <a:endParaRPr lang="it-IT" sz="2000" b="0" dirty="0"/>
          </a:p>
        </p:txBody>
      </p:sp>
      <p:sp>
        <p:nvSpPr>
          <p:cNvPr id="69637" name="Text Box 5"/>
          <p:cNvSpPr txBox="1">
            <a:spLocks noChangeArrowheads="1"/>
          </p:cNvSpPr>
          <p:nvPr/>
        </p:nvSpPr>
        <p:spPr bwMode="auto">
          <a:xfrm>
            <a:off x="609600" y="3237576"/>
            <a:ext cx="769620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it-IT" sz="2800" dirty="0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Input</a:t>
            </a:r>
            <a:r>
              <a:rPr lang="it-IT" sz="2800" b="0" dirty="0"/>
              <a:t> </a:t>
            </a:r>
            <a:r>
              <a:rPr lang="it-IT" sz="2800" dirty="0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omogenei</a:t>
            </a:r>
            <a:r>
              <a:rPr lang="it-IT" sz="2800" b="0" dirty="0"/>
              <a:t> agli </a:t>
            </a:r>
            <a:r>
              <a:rPr lang="it-IT" sz="2800" dirty="0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output</a:t>
            </a:r>
            <a:endParaRPr lang="it-IT" sz="2800" b="0" dirty="0"/>
          </a:p>
        </p:txBody>
      </p:sp>
      <p:sp>
        <p:nvSpPr>
          <p:cNvPr id="69638" name="Text Box 6"/>
          <p:cNvSpPr txBox="1">
            <a:spLocks noChangeArrowheads="1"/>
          </p:cNvSpPr>
          <p:nvPr/>
        </p:nvSpPr>
        <p:spPr bwMode="auto">
          <a:xfrm>
            <a:off x="609600" y="3615725"/>
            <a:ext cx="7848600" cy="19020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it-IT" altLang="it-IT" sz="2800" dirty="0">
                <a:solidFill>
                  <a:srgbClr val="C00000"/>
                </a:solidFill>
              </a:rPr>
              <a:t>Condizioni </a:t>
            </a:r>
            <a:r>
              <a:rPr lang="it-IT" altLang="it-IT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materiali</a:t>
            </a:r>
            <a:r>
              <a:rPr lang="it-IT" altLang="it-IT" sz="2800" dirty="0">
                <a:solidFill>
                  <a:srgbClr val="C00000"/>
                </a:solidFill>
              </a:rPr>
              <a:t> e condizioni </a:t>
            </a:r>
            <a:r>
              <a:rPr lang="it-IT" altLang="it-IT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sociali</a:t>
            </a:r>
            <a:r>
              <a:rPr lang="it-IT" altLang="it-IT" sz="2800" dirty="0">
                <a:solidFill>
                  <a:srgbClr val="C00000"/>
                </a:solidFill>
              </a:rPr>
              <a:t> della </a:t>
            </a:r>
            <a:r>
              <a:rPr lang="it-IT" altLang="it-IT" sz="2800" dirty="0" smtClean="0">
                <a:solidFill>
                  <a:srgbClr val="C00000"/>
                </a:solidFill>
              </a:rPr>
              <a:t>produzione</a:t>
            </a:r>
          </a:p>
          <a:p>
            <a:pPr eaLnBrk="1" hangingPunct="1"/>
            <a:r>
              <a:rPr lang="it-IT" altLang="it-IT" sz="2800" b="0" dirty="0" smtClean="0">
                <a:solidFill>
                  <a:srgbClr val="C00000"/>
                </a:solidFill>
              </a:rPr>
              <a:t>Condizioni </a:t>
            </a:r>
            <a:r>
              <a:rPr lang="it-IT" altLang="it-IT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materiali: tecnica </a:t>
            </a:r>
            <a:r>
              <a:rPr lang="it-IT" altLang="it-IT" sz="2800" b="0" dirty="0" smtClean="0">
                <a:solidFill>
                  <a:srgbClr val="C00000"/>
                </a:solidFill>
              </a:rPr>
              <a:t>– </a:t>
            </a:r>
            <a:r>
              <a:rPr lang="it-IT" altLang="it-IT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sociali: sussistenza lavoratori</a:t>
            </a:r>
            <a:endParaRPr lang="it-IT" altLang="it-IT" sz="20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9639" name="Text Box 7"/>
          <p:cNvSpPr txBox="1">
            <a:spLocks noChangeArrowheads="1"/>
          </p:cNvSpPr>
          <p:nvPr/>
        </p:nvSpPr>
        <p:spPr bwMode="auto">
          <a:xfrm>
            <a:off x="176821" y="5369062"/>
            <a:ext cx="7924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lvl="1" eaLnBrk="1" hangingPunct="1">
              <a:buFontTx/>
              <a:buNone/>
            </a:pPr>
            <a:r>
              <a:rPr lang="it-IT" altLang="it-IT" b="0" dirty="0"/>
              <a:t>Ciò che è prodotto in più può essere reinvestito </a:t>
            </a:r>
            <a:endParaRPr lang="it-IT" altLang="it-IT" sz="2400" b="0" dirty="0"/>
          </a:p>
        </p:txBody>
      </p:sp>
      <p:sp>
        <p:nvSpPr>
          <p:cNvPr id="69640" name="Text Box 8"/>
          <p:cNvSpPr txBox="1">
            <a:spLocks noChangeArrowheads="1"/>
          </p:cNvSpPr>
          <p:nvPr/>
        </p:nvSpPr>
        <p:spPr bwMode="auto">
          <a:xfrm>
            <a:off x="609600" y="5726402"/>
            <a:ext cx="8001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it-IT" altLang="it-IT" sz="2800" b="1" dirty="0">
                <a:solidFill>
                  <a:srgbClr val="CC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Accumulazione del capitale </a:t>
            </a:r>
            <a:r>
              <a:rPr lang="it-IT" altLang="it-IT" sz="2800" dirty="0">
                <a:solidFill>
                  <a:srgbClr val="CC0000"/>
                </a:solidFill>
              </a:rPr>
              <a:t>e </a:t>
            </a:r>
            <a:r>
              <a:rPr lang="it-IT" altLang="it-IT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sviluppo economico</a:t>
            </a:r>
          </a:p>
        </p:txBody>
      </p:sp>
    </p:spTree>
    <p:extLst>
      <p:ext uri="{BB962C8B-B14F-4D97-AF65-F5344CB8AC3E}">
        <p14:creationId xmlns:p14="http://schemas.microsoft.com/office/powerpoint/2010/main" val="25984407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96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696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696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696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696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696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636" grpId="0" autoUpdateAnimBg="0"/>
      <p:bldP spid="69637" grpId="0" autoUpdateAnimBg="0"/>
      <p:bldP spid="69638" grpId="0" build="p" autoUpdateAnimBg="0"/>
      <p:bldP spid="69639" grpId="0" autoUpdateAnimBg="0"/>
      <p:bldP spid="69640" grpId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egnaposto numero diapositiva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19A6F8F-BC2E-4B7E-9AD4-BB277DA4A376}" type="slidenum">
              <a:rPr lang="it-IT" altLang="it-IT" sz="1400" smtClean="0"/>
              <a:pPr>
                <a:spcBef>
                  <a:spcPct val="0"/>
                </a:spcBef>
                <a:buFontTx/>
                <a:buNone/>
              </a:pPr>
              <a:t>7</a:t>
            </a:fld>
            <a:endParaRPr lang="it-IT" altLang="it-IT" sz="1400" smtClean="0"/>
          </a:p>
        </p:txBody>
      </p:sp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04401"/>
            <a:ext cx="8229600" cy="557946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it-IT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Rappresentazione della Visione “Circolare”</a:t>
            </a:r>
          </a:p>
        </p:txBody>
      </p:sp>
      <p:sp>
        <p:nvSpPr>
          <p:cNvPr id="70660" name="Text Box 4"/>
          <p:cNvSpPr txBox="1">
            <a:spLocks noChangeArrowheads="1"/>
          </p:cNvSpPr>
          <p:nvPr/>
        </p:nvSpPr>
        <p:spPr bwMode="auto">
          <a:xfrm>
            <a:off x="839418" y="5326826"/>
            <a:ext cx="784860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it-IT" altLang="it-IT" sz="2800" b="0" dirty="0"/>
              <a:t>La produzione permette di ottenere una quantità maggiore degli stessi beni utilizzati come input</a:t>
            </a:r>
          </a:p>
        </p:txBody>
      </p:sp>
      <p:grpSp>
        <p:nvGrpSpPr>
          <p:cNvPr id="4101" name="Group 23"/>
          <p:cNvGrpSpPr>
            <a:grpSpLocks/>
          </p:cNvGrpSpPr>
          <p:nvPr/>
        </p:nvGrpSpPr>
        <p:grpSpPr bwMode="auto">
          <a:xfrm>
            <a:off x="1301581" y="4893438"/>
            <a:ext cx="6719888" cy="446088"/>
            <a:chOff x="741" y="2913"/>
            <a:chExt cx="4233" cy="281"/>
          </a:xfrm>
        </p:grpSpPr>
        <p:sp>
          <p:nvSpPr>
            <p:cNvPr id="4119" name="Rectangle 8"/>
            <p:cNvSpPr>
              <a:spLocks noChangeArrowheads="1"/>
            </p:cNvSpPr>
            <p:nvPr/>
          </p:nvSpPr>
          <p:spPr bwMode="auto">
            <a:xfrm>
              <a:off x="741" y="2973"/>
              <a:ext cx="196" cy="161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it-IT" altLang="it-IT" sz="1400"/>
            </a:p>
          </p:txBody>
        </p:sp>
        <p:sp>
          <p:nvSpPr>
            <p:cNvPr id="4120" name="Text Box 9"/>
            <p:cNvSpPr txBox="1">
              <a:spLocks noChangeArrowheads="1"/>
            </p:cNvSpPr>
            <p:nvPr/>
          </p:nvSpPr>
          <p:spPr bwMode="auto">
            <a:xfrm>
              <a:off x="1029" y="2921"/>
              <a:ext cx="834" cy="2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it-IT" altLang="it-IT" sz="2400"/>
                <a:t>Grano</a:t>
              </a:r>
            </a:p>
          </p:txBody>
        </p:sp>
        <p:sp>
          <p:nvSpPr>
            <p:cNvPr id="4121" name="Rectangle 10"/>
            <p:cNvSpPr>
              <a:spLocks noChangeArrowheads="1"/>
            </p:cNvSpPr>
            <p:nvPr/>
          </p:nvSpPr>
          <p:spPr bwMode="auto">
            <a:xfrm>
              <a:off x="2133" y="2973"/>
              <a:ext cx="196" cy="161"/>
            </a:xfrm>
            <a:prstGeom prst="rect">
              <a:avLst/>
            </a:prstGeom>
            <a:solidFill>
              <a:srgbClr val="CC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it-IT" altLang="it-IT" sz="1400"/>
            </a:p>
          </p:txBody>
        </p:sp>
        <p:sp>
          <p:nvSpPr>
            <p:cNvPr id="4122" name="Text Box 11"/>
            <p:cNvSpPr txBox="1">
              <a:spLocks noChangeArrowheads="1"/>
            </p:cNvSpPr>
            <p:nvPr/>
          </p:nvSpPr>
          <p:spPr bwMode="auto">
            <a:xfrm>
              <a:off x="2314" y="2913"/>
              <a:ext cx="731" cy="2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it-IT" altLang="it-IT" sz="2400"/>
                <a:t>Ferro</a:t>
              </a:r>
            </a:p>
          </p:txBody>
        </p:sp>
        <p:sp>
          <p:nvSpPr>
            <p:cNvPr id="4123" name="Rectangle 12"/>
            <p:cNvSpPr>
              <a:spLocks noChangeArrowheads="1"/>
            </p:cNvSpPr>
            <p:nvPr/>
          </p:nvSpPr>
          <p:spPr bwMode="auto">
            <a:xfrm>
              <a:off x="3598" y="2973"/>
              <a:ext cx="196" cy="161"/>
            </a:xfrm>
            <a:prstGeom prst="rect">
              <a:avLst/>
            </a:prstGeom>
            <a:solidFill>
              <a:srgbClr val="9999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it-IT" altLang="it-IT" sz="1400"/>
            </a:p>
          </p:txBody>
        </p:sp>
        <p:sp>
          <p:nvSpPr>
            <p:cNvPr id="4124" name="Text Box 13"/>
            <p:cNvSpPr txBox="1">
              <a:spLocks noChangeArrowheads="1"/>
            </p:cNvSpPr>
            <p:nvPr/>
          </p:nvSpPr>
          <p:spPr bwMode="auto">
            <a:xfrm>
              <a:off x="3774" y="2921"/>
              <a:ext cx="1200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it-IT" altLang="it-IT" sz="2400"/>
                <a:t>Carbone</a:t>
              </a:r>
            </a:p>
          </p:txBody>
        </p:sp>
      </p:grpSp>
      <p:grpSp>
        <p:nvGrpSpPr>
          <p:cNvPr id="3" name="Group 28"/>
          <p:cNvGrpSpPr>
            <a:grpSpLocks/>
          </p:cNvGrpSpPr>
          <p:nvPr/>
        </p:nvGrpSpPr>
        <p:grpSpPr bwMode="auto">
          <a:xfrm>
            <a:off x="5637044" y="2196276"/>
            <a:ext cx="2471737" cy="2597150"/>
            <a:chOff x="3728" y="1196"/>
            <a:chExt cx="1557" cy="1636"/>
          </a:xfrm>
        </p:grpSpPr>
        <p:sp>
          <p:nvSpPr>
            <p:cNvPr id="4116" name="Rectangle 17"/>
            <p:cNvSpPr>
              <a:spLocks noChangeArrowheads="1"/>
            </p:cNvSpPr>
            <p:nvPr/>
          </p:nvSpPr>
          <p:spPr bwMode="auto">
            <a:xfrm>
              <a:off x="3728" y="1196"/>
              <a:ext cx="1554" cy="632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107763" dir="8100000" algn="ctr" rotWithShape="0">
                <a:srgbClr val="808080"/>
              </a:outerShdw>
            </a:effec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it-IT" altLang="it-IT" sz="2800">
                  <a:solidFill>
                    <a:schemeClr val="bg1"/>
                  </a:solidFill>
                </a:rPr>
                <a:t>G</a:t>
              </a:r>
            </a:p>
          </p:txBody>
        </p:sp>
        <p:sp>
          <p:nvSpPr>
            <p:cNvPr id="4117" name="Rectangle 18"/>
            <p:cNvSpPr>
              <a:spLocks noChangeArrowheads="1"/>
            </p:cNvSpPr>
            <p:nvPr/>
          </p:nvSpPr>
          <p:spPr bwMode="auto">
            <a:xfrm>
              <a:off x="3728" y="1824"/>
              <a:ext cx="1557" cy="512"/>
            </a:xfrm>
            <a:prstGeom prst="rect">
              <a:avLst/>
            </a:prstGeom>
            <a:solidFill>
              <a:srgbClr val="CC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107763" dir="8100000" algn="ctr" rotWithShape="0">
                <a:srgbClr val="808080"/>
              </a:outerShdw>
            </a:effec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it-IT" altLang="it-IT" sz="2800">
                  <a:solidFill>
                    <a:schemeClr val="bg1"/>
                  </a:solidFill>
                </a:rPr>
                <a:t>F</a:t>
              </a:r>
            </a:p>
          </p:txBody>
        </p:sp>
        <p:sp>
          <p:nvSpPr>
            <p:cNvPr id="4118" name="Rectangle 19"/>
            <p:cNvSpPr>
              <a:spLocks noChangeArrowheads="1"/>
            </p:cNvSpPr>
            <p:nvPr/>
          </p:nvSpPr>
          <p:spPr bwMode="auto">
            <a:xfrm>
              <a:off x="3728" y="2336"/>
              <a:ext cx="1554" cy="496"/>
            </a:xfrm>
            <a:prstGeom prst="rect">
              <a:avLst/>
            </a:prstGeom>
            <a:solidFill>
              <a:srgbClr val="9999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107763" dir="8100000" algn="ctr" rotWithShape="0">
                <a:srgbClr val="808080"/>
              </a:outerShdw>
            </a:effec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it-IT" altLang="it-IT" sz="2800">
                  <a:solidFill>
                    <a:schemeClr val="bg1"/>
                  </a:solidFill>
                </a:rPr>
                <a:t>C</a:t>
              </a:r>
            </a:p>
          </p:txBody>
        </p:sp>
      </p:grpSp>
      <p:sp>
        <p:nvSpPr>
          <p:cNvPr id="70686" name="AutoShape 30"/>
          <p:cNvSpPr>
            <a:spLocks noChangeArrowheads="1"/>
          </p:cNvSpPr>
          <p:nvPr/>
        </p:nvSpPr>
        <p:spPr bwMode="auto">
          <a:xfrm>
            <a:off x="3447881" y="3044001"/>
            <a:ext cx="2097088" cy="854075"/>
          </a:xfrm>
          <a:prstGeom prst="rightArrow">
            <a:avLst>
              <a:gd name="adj1" fmla="val 50000"/>
              <a:gd name="adj2" fmla="val 61385"/>
            </a:avLst>
          </a:prstGeom>
          <a:solidFill>
            <a:srgbClr val="FFCC99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8100000" algn="ctr" rotWithShape="0">
              <a:srgbClr val="808080"/>
            </a:outerShdw>
          </a:effec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it-IT" altLang="it-IT" sz="2400">
                <a:latin typeface="Times" pitchFamily="18" charset="0"/>
              </a:rPr>
              <a:t>Produzione</a:t>
            </a:r>
          </a:p>
        </p:txBody>
      </p:sp>
      <p:grpSp>
        <p:nvGrpSpPr>
          <p:cNvPr id="4" name="Group 37"/>
          <p:cNvGrpSpPr>
            <a:grpSpLocks/>
          </p:cNvGrpSpPr>
          <p:nvPr/>
        </p:nvGrpSpPr>
        <p:grpSpPr bwMode="auto">
          <a:xfrm>
            <a:off x="1509544" y="2196276"/>
            <a:ext cx="1671637" cy="2597150"/>
            <a:chOff x="1080" y="1237"/>
            <a:chExt cx="1053" cy="1636"/>
          </a:xfrm>
        </p:grpSpPr>
        <p:sp>
          <p:nvSpPr>
            <p:cNvPr id="4113" name="Rectangle 24"/>
            <p:cNvSpPr>
              <a:spLocks noChangeArrowheads="1"/>
            </p:cNvSpPr>
            <p:nvPr/>
          </p:nvSpPr>
          <p:spPr bwMode="auto">
            <a:xfrm>
              <a:off x="1080" y="1237"/>
              <a:ext cx="1051" cy="632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107763" dir="8100000" algn="ctr" rotWithShape="0">
                <a:srgbClr val="808080"/>
              </a:outerShdw>
            </a:effec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it-IT" altLang="it-IT" sz="2800">
                  <a:solidFill>
                    <a:schemeClr val="bg1"/>
                  </a:solidFill>
                </a:rPr>
                <a:t>G</a:t>
              </a:r>
            </a:p>
          </p:txBody>
        </p:sp>
        <p:sp>
          <p:nvSpPr>
            <p:cNvPr id="4114" name="Rectangle 25"/>
            <p:cNvSpPr>
              <a:spLocks noChangeArrowheads="1"/>
            </p:cNvSpPr>
            <p:nvPr/>
          </p:nvSpPr>
          <p:spPr bwMode="auto">
            <a:xfrm>
              <a:off x="1080" y="1865"/>
              <a:ext cx="1053" cy="512"/>
            </a:xfrm>
            <a:prstGeom prst="rect">
              <a:avLst/>
            </a:prstGeom>
            <a:solidFill>
              <a:srgbClr val="CC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107763" dir="8100000" algn="ctr" rotWithShape="0">
                <a:srgbClr val="808080"/>
              </a:outerShdw>
            </a:effec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it-IT" altLang="it-IT" sz="2800">
                  <a:solidFill>
                    <a:schemeClr val="bg1"/>
                  </a:solidFill>
                </a:rPr>
                <a:t>F</a:t>
              </a:r>
            </a:p>
          </p:txBody>
        </p:sp>
        <p:sp>
          <p:nvSpPr>
            <p:cNvPr id="4115" name="Rectangle 26"/>
            <p:cNvSpPr>
              <a:spLocks noChangeArrowheads="1"/>
            </p:cNvSpPr>
            <p:nvPr/>
          </p:nvSpPr>
          <p:spPr bwMode="auto">
            <a:xfrm>
              <a:off x="1080" y="2377"/>
              <a:ext cx="1051" cy="496"/>
            </a:xfrm>
            <a:prstGeom prst="rect">
              <a:avLst/>
            </a:prstGeom>
            <a:solidFill>
              <a:srgbClr val="9999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107763" dir="8100000" algn="ctr" rotWithShape="0">
                <a:srgbClr val="808080"/>
              </a:outerShdw>
            </a:effec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it-IT" altLang="it-IT" sz="280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5" name="Group 41"/>
          <p:cNvGrpSpPr>
            <a:grpSpLocks/>
          </p:cNvGrpSpPr>
          <p:nvPr/>
        </p:nvGrpSpPr>
        <p:grpSpPr bwMode="auto">
          <a:xfrm>
            <a:off x="1509544" y="2196276"/>
            <a:ext cx="1671637" cy="2597150"/>
            <a:chOff x="1127" y="1524"/>
            <a:chExt cx="1053" cy="1636"/>
          </a:xfrm>
        </p:grpSpPr>
        <p:sp>
          <p:nvSpPr>
            <p:cNvPr id="4110" name="Rectangle 32"/>
            <p:cNvSpPr>
              <a:spLocks noChangeArrowheads="1"/>
            </p:cNvSpPr>
            <p:nvPr/>
          </p:nvSpPr>
          <p:spPr bwMode="auto">
            <a:xfrm>
              <a:off x="1127" y="1524"/>
              <a:ext cx="1051" cy="632"/>
            </a:xfrm>
            <a:prstGeom prst="rect">
              <a:avLst/>
            </a:prstGeom>
            <a:solidFill>
              <a:srgbClr val="FFFFA7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>
              <a:outerShdw dist="107763" dir="8100000" algn="ctr" rotWithShape="0">
                <a:srgbClr val="808080"/>
              </a:outerShdw>
            </a:effec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it-IT" altLang="it-IT" sz="2800">
                  <a:solidFill>
                    <a:schemeClr val="bg1"/>
                  </a:solidFill>
                </a:rPr>
                <a:t>G</a:t>
              </a:r>
            </a:p>
          </p:txBody>
        </p:sp>
        <p:sp>
          <p:nvSpPr>
            <p:cNvPr id="4111" name="Rectangle 33"/>
            <p:cNvSpPr>
              <a:spLocks noChangeArrowheads="1"/>
            </p:cNvSpPr>
            <p:nvPr/>
          </p:nvSpPr>
          <p:spPr bwMode="auto">
            <a:xfrm>
              <a:off x="1127" y="2152"/>
              <a:ext cx="1053" cy="512"/>
            </a:xfrm>
            <a:prstGeom prst="rect">
              <a:avLst/>
            </a:prstGeom>
            <a:solidFill>
              <a:srgbClr val="FFC5C5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>
              <a:outerShdw dist="107763" dir="8100000" algn="ctr" rotWithShape="0">
                <a:srgbClr val="808080"/>
              </a:outerShdw>
            </a:effec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it-IT" altLang="it-IT" sz="2800">
                  <a:solidFill>
                    <a:schemeClr val="bg1"/>
                  </a:solidFill>
                </a:rPr>
                <a:t>F</a:t>
              </a:r>
            </a:p>
          </p:txBody>
        </p:sp>
        <p:sp>
          <p:nvSpPr>
            <p:cNvPr id="4112" name="Rectangle 34"/>
            <p:cNvSpPr>
              <a:spLocks noChangeArrowheads="1"/>
            </p:cNvSpPr>
            <p:nvPr/>
          </p:nvSpPr>
          <p:spPr bwMode="auto">
            <a:xfrm>
              <a:off x="1127" y="2664"/>
              <a:ext cx="1051" cy="496"/>
            </a:xfrm>
            <a:prstGeom prst="rect">
              <a:avLst/>
            </a:prstGeom>
            <a:solidFill>
              <a:srgbClr val="D9D9FF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>
              <a:outerShdw dist="107763" dir="8100000" algn="ctr" rotWithShape="0">
                <a:srgbClr val="808080"/>
              </a:outerShdw>
            </a:effec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it-IT" altLang="it-IT" sz="2800">
                  <a:solidFill>
                    <a:schemeClr val="bg1"/>
                  </a:solidFill>
                </a:rPr>
                <a:t>C</a:t>
              </a:r>
            </a:p>
          </p:txBody>
        </p:sp>
      </p:grpSp>
      <p:sp>
        <p:nvSpPr>
          <p:cNvPr id="4106" name="Text Box 39"/>
          <p:cNvSpPr txBox="1">
            <a:spLocks noChangeArrowheads="1"/>
          </p:cNvSpPr>
          <p:nvPr/>
        </p:nvSpPr>
        <p:spPr bwMode="auto">
          <a:xfrm>
            <a:off x="1998494" y="1607313"/>
            <a:ext cx="17573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it-IT" altLang="it-IT" sz="2400" b="0"/>
              <a:t>INPUT</a:t>
            </a:r>
          </a:p>
        </p:txBody>
      </p:sp>
      <p:sp>
        <p:nvSpPr>
          <p:cNvPr id="4107" name="Text Box 40"/>
          <p:cNvSpPr txBox="1">
            <a:spLocks noChangeArrowheads="1"/>
          </p:cNvSpPr>
          <p:nvPr/>
        </p:nvSpPr>
        <p:spPr bwMode="auto">
          <a:xfrm>
            <a:off x="6497469" y="1648588"/>
            <a:ext cx="17716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it-IT" altLang="it-IT" sz="2400" b="0"/>
              <a:t>OUTPUT</a:t>
            </a:r>
          </a:p>
        </p:txBody>
      </p:sp>
      <p:sp>
        <p:nvSpPr>
          <p:cNvPr id="70698" name="Text Box 42"/>
          <p:cNvSpPr txBox="1">
            <a:spLocks noChangeArrowheads="1"/>
          </p:cNvSpPr>
          <p:nvPr/>
        </p:nvSpPr>
        <p:spPr bwMode="auto">
          <a:xfrm>
            <a:off x="3435181" y="2040701"/>
            <a:ext cx="1944688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it-IT" altLang="it-IT" sz="2400" b="0"/>
              <a:t>gli input si consumano</a:t>
            </a:r>
          </a:p>
        </p:txBody>
      </p:sp>
      <p:sp>
        <p:nvSpPr>
          <p:cNvPr id="70699" name="Text Box 43"/>
          <p:cNvSpPr txBox="1">
            <a:spLocks noChangeArrowheads="1"/>
          </p:cNvSpPr>
          <p:nvPr/>
        </p:nvSpPr>
        <p:spPr bwMode="auto">
          <a:xfrm>
            <a:off x="3412956" y="2047051"/>
            <a:ext cx="1944688" cy="8223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it-IT" altLang="it-IT" sz="2400" b="0"/>
              <a:t>compaiono gli output</a:t>
            </a:r>
          </a:p>
        </p:txBody>
      </p:sp>
    </p:spTree>
    <p:extLst>
      <p:ext uri="{BB962C8B-B14F-4D97-AF65-F5344CB8AC3E}">
        <p14:creationId xmlns:p14="http://schemas.microsoft.com/office/powerpoint/2010/main" val="25844414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06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06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706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2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706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06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706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660" grpId="0" autoUpdateAnimBg="0"/>
      <p:bldP spid="70686" grpId="0" animBg="1" autoUpdateAnimBg="0"/>
      <p:bldP spid="70698" grpId="0" autoUpdateAnimBg="0"/>
      <p:bldP spid="70699" grpId="0" animBg="1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egnaposto numero diapositiva 4"/>
          <p:cNvSpPr>
            <a:spLocks noGrp="1"/>
          </p:cNvSpPr>
          <p:nvPr>
            <p:ph type="sldNum" sz="quarter" idx="12"/>
          </p:nvPr>
        </p:nvSpPr>
        <p:spPr>
          <a:xfrm>
            <a:off x="6538118" y="6240940"/>
            <a:ext cx="2133600" cy="3651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5E9172B6-A8CA-4DE2-B4A3-D842117BFA80}" type="slidenum">
              <a:rPr lang="it-IT" altLang="it-IT" sz="1400" smtClean="0"/>
              <a:pPr>
                <a:spcBef>
                  <a:spcPct val="0"/>
                </a:spcBef>
                <a:buFontTx/>
                <a:buNone/>
              </a:pPr>
              <a:t>8</a:t>
            </a:fld>
            <a:endParaRPr lang="it-IT" altLang="it-IT" sz="1400" smtClean="0"/>
          </a:p>
        </p:txBody>
      </p:sp>
      <p:sp>
        <p:nvSpPr>
          <p:cNvPr id="130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68729" y="1131903"/>
            <a:ext cx="8229600" cy="557946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it-IT" dirty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Rappresentazione del sovrappiù</a:t>
            </a:r>
            <a:br>
              <a:rPr lang="it-IT" dirty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endParaRPr lang="it-IT" dirty="0" smtClean="0"/>
          </a:p>
        </p:txBody>
      </p:sp>
      <p:sp>
        <p:nvSpPr>
          <p:cNvPr id="130052" name="Rectangle 4"/>
          <p:cNvSpPr>
            <a:spLocks noChangeArrowheads="1"/>
          </p:cNvSpPr>
          <p:nvPr/>
        </p:nvSpPr>
        <p:spPr bwMode="auto">
          <a:xfrm>
            <a:off x="239697" y="910403"/>
            <a:ext cx="8553465" cy="10009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eaLnBrk="1" hangingPunct="1">
              <a:defRPr/>
            </a:pPr>
            <a:endParaRPr lang="it-IT" sz="4400" dirty="0">
              <a:solidFill>
                <a:srgbClr val="CC00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grpSp>
        <p:nvGrpSpPr>
          <p:cNvPr id="5125" name="Group 7"/>
          <p:cNvGrpSpPr>
            <a:grpSpLocks/>
          </p:cNvGrpSpPr>
          <p:nvPr/>
        </p:nvGrpSpPr>
        <p:grpSpPr bwMode="auto">
          <a:xfrm>
            <a:off x="1219200" y="5162550"/>
            <a:ext cx="6719888" cy="446088"/>
            <a:chOff x="741" y="2913"/>
            <a:chExt cx="4233" cy="281"/>
          </a:xfrm>
        </p:grpSpPr>
        <p:sp>
          <p:nvSpPr>
            <p:cNvPr id="5149" name="Rectangle 8"/>
            <p:cNvSpPr>
              <a:spLocks noChangeArrowheads="1"/>
            </p:cNvSpPr>
            <p:nvPr/>
          </p:nvSpPr>
          <p:spPr bwMode="auto">
            <a:xfrm>
              <a:off x="741" y="2973"/>
              <a:ext cx="196" cy="161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it-IT" altLang="it-IT" sz="1400"/>
            </a:p>
          </p:txBody>
        </p:sp>
        <p:sp>
          <p:nvSpPr>
            <p:cNvPr id="5150" name="Text Box 9"/>
            <p:cNvSpPr txBox="1">
              <a:spLocks noChangeArrowheads="1"/>
            </p:cNvSpPr>
            <p:nvPr/>
          </p:nvSpPr>
          <p:spPr bwMode="auto">
            <a:xfrm>
              <a:off x="1029" y="2921"/>
              <a:ext cx="834" cy="2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it-IT" altLang="it-IT" sz="2400"/>
                <a:t>Grano</a:t>
              </a:r>
            </a:p>
          </p:txBody>
        </p:sp>
        <p:sp>
          <p:nvSpPr>
            <p:cNvPr id="5151" name="Rectangle 10"/>
            <p:cNvSpPr>
              <a:spLocks noChangeArrowheads="1"/>
            </p:cNvSpPr>
            <p:nvPr/>
          </p:nvSpPr>
          <p:spPr bwMode="auto">
            <a:xfrm>
              <a:off x="2133" y="2973"/>
              <a:ext cx="196" cy="161"/>
            </a:xfrm>
            <a:prstGeom prst="rect">
              <a:avLst/>
            </a:prstGeom>
            <a:solidFill>
              <a:srgbClr val="CC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it-IT" altLang="it-IT" sz="1400"/>
            </a:p>
          </p:txBody>
        </p:sp>
        <p:sp>
          <p:nvSpPr>
            <p:cNvPr id="5152" name="Text Box 11"/>
            <p:cNvSpPr txBox="1">
              <a:spLocks noChangeArrowheads="1"/>
            </p:cNvSpPr>
            <p:nvPr/>
          </p:nvSpPr>
          <p:spPr bwMode="auto">
            <a:xfrm>
              <a:off x="2314" y="2913"/>
              <a:ext cx="731" cy="2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it-IT" altLang="it-IT" sz="2400"/>
                <a:t>Ferro</a:t>
              </a:r>
            </a:p>
          </p:txBody>
        </p:sp>
        <p:sp>
          <p:nvSpPr>
            <p:cNvPr id="5153" name="Rectangle 12"/>
            <p:cNvSpPr>
              <a:spLocks noChangeArrowheads="1"/>
            </p:cNvSpPr>
            <p:nvPr/>
          </p:nvSpPr>
          <p:spPr bwMode="auto">
            <a:xfrm>
              <a:off x="3598" y="2973"/>
              <a:ext cx="196" cy="161"/>
            </a:xfrm>
            <a:prstGeom prst="rect">
              <a:avLst/>
            </a:prstGeom>
            <a:solidFill>
              <a:srgbClr val="9999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it-IT" altLang="it-IT" sz="1400"/>
            </a:p>
          </p:txBody>
        </p:sp>
        <p:sp>
          <p:nvSpPr>
            <p:cNvPr id="5154" name="Text Box 13"/>
            <p:cNvSpPr txBox="1">
              <a:spLocks noChangeArrowheads="1"/>
            </p:cNvSpPr>
            <p:nvPr/>
          </p:nvSpPr>
          <p:spPr bwMode="auto">
            <a:xfrm>
              <a:off x="3774" y="2921"/>
              <a:ext cx="1200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it-IT" altLang="it-IT" sz="2400"/>
                <a:t>Carbone</a:t>
              </a:r>
            </a:p>
          </p:txBody>
        </p:sp>
      </p:grpSp>
      <p:sp>
        <p:nvSpPr>
          <p:cNvPr id="5126" name="Rectangle 17"/>
          <p:cNvSpPr>
            <a:spLocks noChangeArrowheads="1"/>
          </p:cNvSpPr>
          <p:nvPr/>
        </p:nvSpPr>
        <p:spPr bwMode="auto">
          <a:xfrm>
            <a:off x="5961063" y="2436813"/>
            <a:ext cx="2466975" cy="1003300"/>
          </a:xfrm>
          <a:prstGeom prst="rect">
            <a:avLst/>
          </a:prstGeom>
          <a:solidFill>
            <a:srgbClr val="FFFF00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8100000" algn="ctr" rotWithShape="0">
              <a:srgbClr val="808080"/>
            </a:outerShdw>
          </a:effec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2800"/>
              <a:t>G</a:t>
            </a:r>
          </a:p>
        </p:txBody>
      </p:sp>
      <p:sp>
        <p:nvSpPr>
          <p:cNvPr id="5127" name="Rectangle 18"/>
          <p:cNvSpPr>
            <a:spLocks noChangeArrowheads="1"/>
          </p:cNvSpPr>
          <p:nvPr/>
        </p:nvSpPr>
        <p:spPr bwMode="auto">
          <a:xfrm>
            <a:off x="5961063" y="3433763"/>
            <a:ext cx="2471737" cy="812800"/>
          </a:xfrm>
          <a:prstGeom prst="rect">
            <a:avLst/>
          </a:prstGeom>
          <a:solidFill>
            <a:srgbClr val="CC0000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8100000" algn="ctr" rotWithShape="0">
              <a:srgbClr val="808080"/>
            </a:outerShdw>
          </a:effec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2800">
                <a:solidFill>
                  <a:schemeClr val="bg1"/>
                </a:solidFill>
              </a:rPr>
              <a:t>F</a:t>
            </a:r>
          </a:p>
        </p:txBody>
      </p:sp>
      <p:sp>
        <p:nvSpPr>
          <p:cNvPr id="5128" name="Rectangle 19"/>
          <p:cNvSpPr>
            <a:spLocks noChangeArrowheads="1"/>
          </p:cNvSpPr>
          <p:nvPr/>
        </p:nvSpPr>
        <p:spPr bwMode="auto">
          <a:xfrm>
            <a:off x="5961063" y="4246563"/>
            <a:ext cx="2466975" cy="787400"/>
          </a:xfrm>
          <a:prstGeom prst="rect">
            <a:avLst/>
          </a:prstGeom>
          <a:solidFill>
            <a:srgbClr val="9999FF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8100000" algn="ctr" rotWithShape="0">
              <a:srgbClr val="808080"/>
            </a:outerShdw>
          </a:effec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2800">
                <a:solidFill>
                  <a:schemeClr val="bg1"/>
                </a:solidFill>
              </a:rPr>
              <a:t>C</a:t>
            </a:r>
          </a:p>
        </p:txBody>
      </p:sp>
      <p:grpSp>
        <p:nvGrpSpPr>
          <p:cNvPr id="5129" name="Group 22"/>
          <p:cNvGrpSpPr>
            <a:grpSpLocks/>
          </p:cNvGrpSpPr>
          <p:nvPr/>
        </p:nvGrpSpPr>
        <p:grpSpPr bwMode="auto">
          <a:xfrm>
            <a:off x="1470025" y="2436813"/>
            <a:ext cx="1671638" cy="2597150"/>
            <a:chOff x="1127" y="1524"/>
            <a:chExt cx="1053" cy="1636"/>
          </a:xfrm>
        </p:grpSpPr>
        <p:sp>
          <p:nvSpPr>
            <p:cNvPr id="5146" name="Rectangle 23"/>
            <p:cNvSpPr>
              <a:spLocks noChangeArrowheads="1"/>
            </p:cNvSpPr>
            <p:nvPr/>
          </p:nvSpPr>
          <p:spPr bwMode="auto">
            <a:xfrm>
              <a:off x="1127" y="1524"/>
              <a:ext cx="1051" cy="632"/>
            </a:xfrm>
            <a:prstGeom prst="rect">
              <a:avLst/>
            </a:prstGeom>
            <a:solidFill>
              <a:srgbClr val="FFFFA7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>
              <a:outerShdw dist="107763" dir="8100000" algn="ctr" rotWithShape="0">
                <a:srgbClr val="808080"/>
              </a:outerShdw>
            </a:effec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it-IT" altLang="it-IT" sz="2800">
                  <a:solidFill>
                    <a:schemeClr val="bg1"/>
                  </a:solidFill>
                </a:rPr>
                <a:t>G</a:t>
              </a:r>
            </a:p>
          </p:txBody>
        </p:sp>
        <p:sp>
          <p:nvSpPr>
            <p:cNvPr id="5147" name="Rectangle 24"/>
            <p:cNvSpPr>
              <a:spLocks noChangeArrowheads="1"/>
            </p:cNvSpPr>
            <p:nvPr/>
          </p:nvSpPr>
          <p:spPr bwMode="auto">
            <a:xfrm>
              <a:off x="1127" y="2152"/>
              <a:ext cx="1053" cy="512"/>
            </a:xfrm>
            <a:prstGeom prst="rect">
              <a:avLst/>
            </a:prstGeom>
            <a:solidFill>
              <a:srgbClr val="FFC5C5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>
              <a:outerShdw dist="107763" dir="8100000" algn="ctr" rotWithShape="0">
                <a:srgbClr val="808080"/>
              </a:outerShdw>
            </a:effec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it-IT" altLang="it-IT" sz="2800">
                  <a:solidFill>
                    <a:schemeClr val="bg1"/>
                  </a:solidFill>
                </a:rPr>
                <a:t>F</a:t>
              </a:r>
            </a:p>
          </p:txBody>
        </p:sp>
        <p:sp>
          <p:nvSpPr>
            <p:cNvPr id="5148" name="Rectangle 25"/>
            <p:cNvSpPr>
              <a:spLocks noChangeArrowheads="1"/>
            </p:cNvSpPr>
            <p:nvPr/>
          </p:nvSpPr>
          <p:spPr bwMode="auto">
            <a:xfrm>
              <a:off x="1127" y="2664"/>
              <a:ext cx="1051" cy="496"/>
            </a:xfrm>
            <a:prstGeom prst="rect">
              <a:avLst/>
            </a:prstGeom>
            <a:solidFill>
              <a:srgbClr val="D9D9FF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>
              <a:outerShdw dist="107763" dir="8100000" algn="ctr" rotWithShape="0">
                <a:srgbClr val="808080"/>
              </a:outerShdw>
            </a:effec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it-IT" altLang="it-IT" sz="280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4" name="Group 26"/>
          <p:cNvGrpSpPr>
            <a:grpSpLocks/>
          </p:cNvGrpSpPr>
          <p:nvPr/>
        </p:nvGrpSpPr>
        <p:grpSpPr bwMode="auto">
          <a:xfrm>
            <a:off x="5961063" y="2436813"/>
            <a:ext cx="1671637" cy="2597150"/>
            <a:chOff x="1127" y="1524"/>
            <a:chExt cx="1053" cy="1636"/>
          </a:xfrm>
        </p:grpSpPr>
        <p:sp>
          <p:nvSpPr>
            <p:cNvPr id="5143" name="Rectangle 27"/>
            <p:cNvSpPr>
              <a:spLocks noChangeArrowheads="1"/>
            </p:cNvSpPr>
            <p:nvPr/>
          </p:nvSpPr>
          <p:spPr bwMode="auto">
            <a:xfrm>
              <a:off x="1127" y="1524"/>
              <a:ext cx="1051" cy="632"/>
            </a:xfrm>
            <a:prstGeom prst="rect">
              <a:avLst/>
            </a:prstGeom>
            <a:solidFill>
              <a:srgbClr val="FFFFA7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>
              <a:outerShdw dist="107763" dir="8100000" algn="ctr" rotWithShape="0">
                <a:srgbClr val="808080"/>
              </a:outerShdw>
            </a:effec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it-IT" altLang="it-IT" sz="2800">
                  <a:solidFill>
                    <a:schemeClr val="bg1"/>
                  </a:solidFill>
                </a:rPr>
                <a:t>G</a:t>
              </a:r>
            </a:p>
          </p:txBody>
        </p:sp>
        <p:sp>
          <p:nvSpPr>
            <p:cNvPr id="5144" name="Rectangle 28"/>
            <p:cNvSpPr>
              <a:spLocks noChangeArrowheads="1"/>
            </p:cNvSpPr>
            <p:nvPr/>
          </p:nvSpPr>
          <p:spPr bwMode="auto">
            <a:xfrm>
              <a:off x="1127" y="2152"/>
              <a:ext cx="1053" cy="512"/>
            </a:xfrm>
            <a:prstGeom prst="rect">
              <a:avLst/>
            </a:prstGeom>
            <a:solidFill>
              <a:srgbClr val="FFC5C5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>
              <a:outerShdw dist="107763" dir="8100000" algn="ctr" rotWithShape="0">
                <a:srgbClr val="808080"/>
              </a:outerShdw>
            </a:effec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it-IT" altLang="it-IT" sz="2800">
                  <a:solidFill>
                    <a:schemeClr val="bg1"/>
                  </a:solidFill>
                </a:rPr>
                <a:t>F</a:t>
              </a:r>
            </a:p>
          </p:txBody>
        </p:sp>
        <p:sp>
          <p:nvSpPr>
            <p:cNvPr id="5145" name="Rectangle 29"/>
            <p:cNvSpPr>
              <a:spLocks noChangeArrowheads="1"/>
            </p:cNvSpPr>
            <p:nvPr/>
          </p:nvSpPr>
          <p:spPr bwMode="auto">
            <a:xfrm>
              <a:off x="1127" y="2664"/>
              <a:ext cx="1051" cy="496"/>
            </a:xfrm>
            <a:prstGeom prst="rect">
              <a:avLst/>
            </a:prstGeom>
            <a:solidFill>
              <a:srgbClr val="D9D9FF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>
              <a:outerShdw dist="107763" dir="8100000" algn="ctr" rotWithShape="0">
                <a:srgbClr val="808080"/>
              </a:outerShdw>
            </a:effec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it-IT" altLang="it-IT" sz="2800">
                  <a:solidFill>
                    <a:schemeClr val="bg1"/>
                  </a:solidFill>
                </a:rPr>
                <a:t>C</a:t>
              </a:r>
            </a:p>
          </p:txBody>
        </p:sp>
      </p:grpSp>
      <p:grpSp>
        <p:nvGrpSpPr>
          <p:cNvPr id="5" name="Group 30"/>
          <p:cNvGrpSpPr>
            <a:grpSpLocks/>
          </p:cNvGrpSpPr>
          <p:nvPr/>
        </p:nvGrpSpPr>
        <p:grpSpPr bwMode="auto">
          <a:xfrm>
            <a:off x="1470025" y="2436813"/>
            <a:ext cx="1671638" cy="2597150"/>
            <a:chOff x="1080" y="1237"/>
            <a:chExt cx="1053" cy="1636"/>
          </a:xfrm>
        </p:grpSpPr>
        <p:sp>
          <p:nvSpPr>
            <p:cNvPr id="5140" name="Rectangle 31"/>
            <p:cNvSpPr>
              <a:spLocks noChangeArrowheads="1"/>
            </p:cNvSpPr>
            <p:nvPr/>
          </p:nvSpPr>
          <p:spPr bwMode="auto">
            <a:xfrm>
              <a:off x="1080" y="1237"/>
              <a:ext cx="1051" cy="632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107763" dir="8100000" algn="ctr" rotWithShape="0">
                <a:srgbClr val="808080"/>
              </a:outerShdw>
            </a:effec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it-IT" altLang="it-IT" sz="2800">
                  <a:solidFill>
                    <a:schemeClr val="bg1"/>
                  </a:solidFill>
                </a:rPr>
                <a:t>G</a:t>
              </a:r>
            </a:p>
          </p:txBody>
        </p:sp>
        <p:sp>
          <p:nvSpPr>
            <p:cNvPr id="5141" name="Rectangle 32"/>
            <p:cNvSpPr>
              <a:spLocks noChangeArrowheads="1"/>
            </p:cNvSpPr>
            <p:nvPr/>
          </p:nvSpPr>
          <p:spPr bwMode="auto">
            <a:xfrm>
              <a:off x="1080" y="1865"/>
              <a:ext cx="1053" cy="512"/>
            </a:xfrm>
            <a:prstGeom prst="rect">
              <a:avLst/>
            </a:prstGeom>
            <a:solidFill>
              <a:srgbClr val="CC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107763" dir="8100000" algn="ctr" rotWithShape="0">
                <a:srgbClr val="808080"/>
              </a:outerShdw>
            </a:effec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it-IT" altLang="it-IT" sz="2800">
                  <a:solidFill>
                    <a:schemeClr val="bg1"/>
                  </a:solidFill>
                </a:rPr>
                <a:t>F</a:t>
              </a:r>
            </a:p>
          </p:txBody>
        </p:sp>
        <p:sp>
          <p:nvSpPr>
            <p:cNvPr id="5142" name="Rectangle 33"/>
            <p:cNvSpPr>
              <a:spLocks noChangeArrowheads="1"/>
            </p:cNvSpPr>
            <p:nvPr/>
          </p:nvSpPr>
          <p:spPr bwMode="auto">
            <a:xfrm>
              <a:off x="1080" y="2377"/>
              <a:ext cx="1051" cy="496"/>
            </a:xfrm>
            <a:prstGeom prst="rect">
              <a:avLst/>
            </a:prstGeom>
            <a:solidFill>
              <a:srgbClr val="9999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107763" dir="8100000" algn="ctr" rotWithShape="0">
                <a:srgbClr val="808080"/>
              </a:outerShdw>
            </a:effec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it-IT" altLang="it-IT" sz="2800">
                  <a:solidFill>
                    <a:schemeClr val="bg1"/>
                  </a:solidFill>
                </a:rPr>
                <a:t>C</a:t>
              </a:r>
            </a:p>
          </p:txBody>
        </p:sp>
      </p:grpSp>
      <p:sp>
        <p:nvSpPr>
          <p:cNvPr id="130082" name="Text Box 34"/>
          <p:cNvSpPr txBox="1">
            <a:spLocks noChangeArrowheads="1"/>
          </p:cNvSpPr>
          <p:nvPr/>
        </p:nvSpPr>
        <p:spPr bwMode="auto">
          <a:xfrm>
            <a:off x="1013618" y="5736115"/>
            <a:ext cx="77946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it-IT" altLang="it-IT" sz="2400" b="0"/>
              <a:t>si sottraggono dagli output gli input</a:t>
            </a:r>
          </a:p>
        </p:txBody>
      </p:sp>
      <p:sp>
        <p:nvSpPr>
          <p:cNvPr id="130084" name="Text Box 36"/>
          <p:cNvSpPr txBox="1">
            <a:spLocks noChangeArrowheads="1"/>
          </p:cNvSpPr>
          <p:nvPr/>
        </p:nvSpPr>
        <p:spPr bwMode="auto">
          <a:xfrm>
            <a:off x="7780338" y="2541588"/>
            <a:ext cx="6540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it-IT" altLang="it-IT" sz="2400">
                <a:solidFill>
                  <a:schemeClr val="bg1"/>
                </a:solidFill>
              </a:rPr>
              <a:t>SG</a:t>
            </a:r>
          </a:p>
        </p:txBody>
      </p:sp>
      <p:sp>
        <p:nvSpPr>
          <p:cNvPr id="130085" name="Text Box 37"/>
          <p:cNvSpPr txBox="1">
            <a:spLocks noChangeArrowheads="1"/>
          </p:cNvSpPr>
          <p:nvPr/>
        </p:nvSpPr>
        <p:spPr bwMode="auto">
          <a:xfrm>
            <a:off x="7831138" y="3563938"/>
            <a:ext cx="6540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it-IT" altLang="it-IT" sz="2400">
                <a:solidFill>
                  <a:schemeClr val="bg1"/>
                </a:solidFill>
              </a:rPr>
              <a:t>SF</a:t>
            </a:r>
          </a:p>
        </p:txBody>
      </p:sp>
      <p:sp>
        <p:nvSpPr>
          <p:cNvPr id="130086" name="Text Box 38"/>
          <p:cNvSpPr txBox="1">
            <a:spLocks noChangeArrowheads="1"/>
          </p:cNvSpPr>
          <p:nvPr/>
        </p:nvSpPr>
        <p:spPr bwMode="auto">
          <a:xfrm>
            <a:off x="7758113" y="4449763"/>
            <a:ext cx="6540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it-IT" altLang="it-IT" sz="2400">
                <a:solidFill>
                  <a:schemeClr val="bg1"/>
                </a:solidFill>
              </a:rPr>
              <a:t>SC</a:t>
            </a:r>
          </a:p>
        </p:txBody>
      </p:sp>
      <p:sp>
        <p:nvSpPr>
          <p:cNvPr id="130087" name="Text Box 39"/>
          <p:cNvSpPr txBox="1">
            <a:spLocks noChangeArrowheads="1"/>
          </p:cNvSpPr>
          <p:nvPr/>
        </p:nvSpPr>
        <p:spPr bwMode="auto">
          <a:xfrm>
            <a:off x="1013618" y="5736115"/>
            <a:ext cx="7794625" cy="4572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it-IT" altLang="it-IT" sz="2400" b="0"/>
              <a:t>si ricostruisce il capitale</a:t>
            </a:r>
          </a:p>
        </p:txBody>
      </p:sp>
      <p:sp>
        <p:nvSpPr>
          <p:cNvPr id="130083" name="Text Box 35"/>
          <p:cNvSpPr txBox="1">
            <a:spLocks noChangeArrowheads="1"/>
          </p:cNvSpPr>
          <p:nvPr/>
        </p:nvSpPr>
        <p:spPr bwMode="auto">
          <a:xfrm>
            <a:off x="1013618" y="5736115"/>
            <a:ext cx="7764463" cy="4572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it-IT" altLang="it-IT" sz="2400" b="0" dirty="0"/>
              <a:t>Ciò che resta è il sovrappiù fisico</a:t>
            </a:r>
          </a:p>
        </p:txBody>
      </p:sp>
      <p:sp>
        <p:nvSpPr>
          <p:cNvPr id="5138" name="Text Box 40"/>
          <p:cNvSpPr txBox="1">
            <a:spLocks noChangeArrowheads="1"/>
          </p:cNvSpPr>
          <p:nvPr/>
        </p:nvSpPr>
        <p:spPr bwMode="auto">
          <a:xfrm>
            <a:off x="1609725" y="1958975"/>
            <a:ext cx="1422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it-IT" altLang="it-IT" sz="2400" b="0"/>
              <a:t>Input</a:t>
            </a:r>
          </a:p>
        </p:txBody>
      </p:sp>
      <p:sp>
        <p:nvSpPr>
          <p:cNvPr id="5139" name="Text Box 41"/>
          <p:cNvSpPr txBox="1">
            <a:spLocks noChangeArrowheads="1"/>
          </p:cNvSpPr>
          <p:nvPr/>
        </p:nvSpPr>
        <p:spPr bwMode="auto">
          <a:xfrm>
            <a:off x="6705600" y="1958975"/>
            <a:ext cx="12779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it-IT" altLang="it-IT" sz="2400" b="0"/>
              <a:t>Output</a:t>
            </a:r>
          </a:p>
        </p:txBody>
      </p:sp>
    </p:spTree>
    <p:extLst>
      <p:ext uri="{BB962C8B-B14F-4D97-AF65-F5344CB8AC3E}">
        <p14:creationId xmlns:p14="http://schemas.microsoft.com/office/powerpoint/2010/main" val="17939843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30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1300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8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130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1300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1300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3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1300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0082" grpId="0" autoUpdateAnimBg="0"/>
      <p:bldP spid="130084" grpId="0" autoUpdateAnimBg="0"/>
      <p:bldP spid="130085" grpId="0" autoUpdateAnimBg="0"/>
      <p:bldP spid="130086" grpId="0" autoUpdateAnimBg="0"/>
      <p:bldP spid="130087" grpId="0" animBg="1" autoUpdateAnimBg="0"/>
      <p:bldP spid="130083" grpId="0" animBg="1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egnaposto numero diapositiva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58802A5B-E3C9-43E7-AC05-3855381055AD}" type="slidenum">
              <a:rPr lang="it-IT" altLang="it-IT" sz="1400" smtClean="0"/>
              <a:pPr>
                <a:spcBef>
                  <a:spcPct val="0"/>
                </a:spcBef>
                <a:buFontTx/>
                <a:buNone/>
              </a:pPr>
              <a:t>9</a:t>
            </a:fld>
            <a:endParaRPr lang="it-IT" altLang="it-IT" sz="1400" smtClean="0"/>
          </a:p>
        </p:txBody>
      </p:sp>
      <p:sp>
        <p:nvSpPr>
          <p:cNvPr id="131075" name="Rectangle 3"/>
          <p:cNvSpPr>
            <a:spLocks noChangeArrowheads="1"/>
          </p:cNvSpPr>
          <p:nvPr/>
        </p:nvSpPr>
        <p:spPr bwMode="auto">
          <a:xfrm>
            <a:off x="457200" y="910403"/>
            <a:ext cx="8322816" cy="7760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eaLnBrk="1" hangingPunct="1">
              <a:defRPr/>
            </a:pPr>
            <a:r>
              <a:rPr lang="it-IT" sz="4400" dirty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Rappresentazione grafica finale</a:t>
            </a:r>
          </a:p>
        </p:txBody>
      </p:sp>
      <p:sp>
        <p:nvSpPr>
          <p:cNvPr id="131076" name="Text Box 4"/>
          <p:cNvSpPr txBox="1">
            <a:spLocks noChangeArrowheads="1"/>
          </p:cNvSpPr>
          <p:nvPr/>
        </p:nvSpPr>
        <p:spPr bwMode="auto">
          <a:xfrm>
            <a:off x="852488" y="5222876"/>
            <a:ext cx="784860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it-IT" altLang="it-IT" sz="2800" b="0" dirty="0"/>
              <a:t>La produzione permette di ottenere una quantità maggiore degli stessi beni utilizzati come input</a:t>
            </a:r>
          </a:p>
        </p:txBody>
      </p:sp>
      <p:grpSp>
        <p:nvGrpSpPr>
          <p:cNvPr id="2" name="Group 26"/>
          <p:cNvGrpSpPr>
            <a:grpSpLocks/>
          </p:cNvGrpSpPr>
          <p:nvPr/>
        </p:nvGrpSpPr>
        <p:grpSpPr bwMode="auto">
          <a:xfrm>
            <a:off x="1190625" y="1755775"/>
            <a:ext cx="7213600" cy="3562350"/>
            <a:chOff x="750" y="1106"/>
            <a:chExt cx="4544" cy="2244"/>
          </a:xfrm>
        </p:grpSpPr>
        <p:sp>
          <p:nvSpPr>
            <p:cNvPr id="6151" name="AutoShape 5"/>
            <p:cNvSpPr>
              <a:spLocks noChangeArrowheads="1"/>
            </p:cNvSpPr>
            <p:nvPr/>
          </p:nvSpPr>
          <p:spPr bwMode="auto">
            <a:xfrm>
              <a:off x="2261" y="1812"/>
              <a:ext cx="1321" cy="538"/>
            </a:xfrm>
            <a:prstGeom prst="rightArrow">
              <a:avLst>
                <a:gd name="adj1" fmla="val 50000"/>
                <a:gd name="adj2" fmla="val 61385"/>
              </a:avLst>
            </a:prstGeom>
            <a:solidFill>
              <a:srgbClr val="FFCC99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107763" dir="8100000" algn="ctr" rotWithShape="0">
                <a:srgbClr val="808080"/>
              </a:outerShdw>
            </a:effec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it-IT" altLang="it-IT" sz="2400">
                  <a:latin typeface="Times" pitchFamily="18" charset="0"/>
                </a:rPr>
                <a:t>Produzione</a:t>
              </a:r>
            </a:p>
          </p:txBody>
        </p:sp>
        <p:sp>
          <p:nvSpPr>
            <p:cNvPr id="6152" name="Rectangle 7"/>
            <p:cNvSpPr>
              <a:spLocks noChangeArrowheads="1"/>
            </p:cNvSpPr>
            <p:nvPr/>
          </p:nvSpPr>
          <p:spPr bwMode="auto">
            <a:xfrm>
              <a:off x="750" y="3129"/>
              <a:ext cx="196" cy="161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it-IT" altLang="it-IT" sz="1400"/>
            </a:p>
          </p:txBody>
        </p:sp>
        <p:sp>
          <p:nvSpPr>
            <p:cNvPr id="6153" name="Text Box 8"/>
            <p:cNvSpPr txBox="1">
              <a:spLocks noChangeArrowheads="1"/>
            </p:cNvSpPr>
            <p:nvPr/>
          </p:nvSpPr>
          <p:spPr bwMode="auto">
            <a:xfrm>
              <a:off x="1038" y="3077"/>
              <a:ext cx="834" cy="2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it-IT" altLang="it-IT" sz="2400"/>
                <a:t>Grano</a:t>
              </a:r>
            </a:p>
          </p:txBody>
        </p:sp>
        <p:sp>
          <p:nvSpPr>
            <p:cNvPr id="6154" name="Rectangle 9"/>
            <p:cNvSpPr>
              <a:spLocks noChangeArrowheads="1"/>
            </p:cNvSpPr>
            <p:nvPr/>
          </p:nvSpPr>
          <p:spPr bwMode="auto">
            <a:xfrm>
              <a:off x="2142" y="3129"/>
              <a:ext cx="196" cy="161"/>
            </a:xfrm>
            <a:prstGeom prst="rect">
              <a:avLst/>
            </a:prstGeom>
            <a:solidFill>
              <a:srgbClr val="CC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it-IT" altLang="it-IT" sz="1400"/>
            </a:p>
          </p:txBody>
        </p:sp>
        <p:sp>
          <p:nvSpPr>
            <p:cNvPr id="6155" name="Text Box 10"/>
            <p:cNvSpPr txBox="1">
              <a:spLocks noChangeArrowheads="1"/>
            </p:cNvSpPr>
            <p:nvPr/>
          </p:nvSpPr>
          <p:spPr bwMode="auto">
            <a:xfrm>
              <a:off x="2323" y="3069"/>
              <a:ext cx="731" cy="2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it-IT" altLang="it-IT" sz="2400"/>
                <a:t>Ferro</a:t>
              </a:r>
            </a:p>
          </p:txBody>
        </p:sp>
        <p:sp>
          <p:nvSpPr>
            <p:cNvPr id="6156" name="Rectangle 11"/>
            <p:cNvSpPr>
              <a:spLocks noChangeArrowheads="1"/>
            </p:cNvSpPr>
            <p:nvPr/>
          </p:nvSpPr>
          <p:spPr bwMode="auto">
            <a:xfrm>
              <a:off x="3607" y="3129"/>
              <a:ext cx="196" cy="161"/>
            </a:xfrm>
            <a:prstGeom prst="rect">
              <a:avLst/>
            </a:prstGeom>
            <a:solidFill>
              <a:srgbClr val="9999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it-IT" altLang="it-IT" sz="1400"/>
            </a:p>
          </p:txBody>
        </p:sp>
        <p:sp>
          <p:nvSpPr>
            <p:cNvPr id="6157" name="Text Box 12"/>
            <p:cNvSpPr txBox="1">
              <a:spLocks noChangeArrowheads="1"/>
            </p:cNvSpPr>
            <p:nvPr/>
          </p:nvSpPr>
          <p:spPr bwMode="auto">
            <a:xfrm>
              <a:off x="3783" y="3077"/>
              <a:ext cx="1200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it-IT" altLang="it-IT" sz="2400"/>
                <a:t>Carbone</a:t>
              </a:r>
            </a:p>
          </p:txBody>
        </p:sp>
        <p:sp>
          <p:nvSpPr>
            <p:cNvPr id="6158" name="Rectangle 16"/>
            <p:cNvSpPr>
              <a:spLocks noChangeArrowheads="1"/>
            </p:cNvSpPr>
            <p:nvPr/>
          </p:nvSpPr>
          <p:spPr bwMode="auto">
            <a:xfrm>
              <a:off x="3737" y="1352"/>
              <a:ext cx="1554" cy="632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107763" dir="8100000" algn="ctr" rotWithShape="0">
                <a:srgbClr val="808080"/>
              </a:outerShdw>
            </a:effec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it-IT" altLang="it-IT" sz="2800"/>
                <a:t>G</a:t>
              </a:r>
            </a:p>
          </p:txBody>
        </p:sp>
        <p:sp>
          <p:nvSpPr>
            <p:cNvPr id="6159" name="Rectangle 17"/>
            <p:cNvSpPr>
              <a:spLocks noChangeArrowheads="1"/>
            </p:cNvSpPr>
            <p:nvPr/>
          </p:nvSpPr>
          <p:spPr bwMode="auto">
            <a:xfrm>
              <a:off x="3737" y="1980"/>
              <a:ext cx="1557" cy="512"/>
            </a:xfrm>
            <a:prstGeom prst="rect">
              <a:avLst/>
            </a:prstGeom>
            <a:solidFill>
              <a:srgbClr val="CC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107763" dir="8100000" algn="ctr" rotWithShape="0">
                <a:srgbClr val="808080"/>
              </a:outerShdw>
            </a:effec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it-IT" altLang="it-IT" sz="2800">
                  <a:solidFill>
                    <a:schemeClr val="bg1"/>
                  </a:solidFill>
                </a:rPr>
                <a:t>F</a:t>
              </a:r>
            </a:p>
          </p:txBody>
        </p:sp>
        <p:sp>
          <p:nvSpPr>
            <p:cNvPr id="6160" name="Rectangle 18"/>
            <p:cNvSpPr>
              <a:spLocks noChangeArrowheads="1"/>
            </p:cNvSpPr>
            <p:nvPr/>
          </p:nvSpPr>
          <p:spPr bwMode="auto">
            <a:xfrm>
              <a:off x="3737" y="2492"/>
              <a:ext cx="1554" cy="496"/>
            </a:xfrm>
            <a:prstGeom prst="rect">
              <a:avLst/>
            </a:prstGeom>
            <a:solidFill>
              <a:srgbClr val="9999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107763" dir="8100000" algn="ctr" rotWithShape="0">
                <a:srgbClr val="808080"/>
              </a:outerShdw>
            </a:effec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it-IT" altLang="it-IT" sz="2800">
                  <a:solidFill>
                    <a:schemeClr val="bg1"/>
                  </a:solidFill>
                </a:rPr>
                <a:t>C</a:t>
              </a:r>
            </a:p>
          </p:txBody>
        </p:sp>
        <p:sp>
          <p:nvSpPr>
            <p:cNvPr id="6161" name="Rectangle 21"/>
            <p:cNvSpPr>
              <a:spLocks noChangeArrowheads="1"/>
            </p:cNvSpPr>
            <p:nvPr/>
          </p:nvSpPr>
          <p:spPr bwMode="auto">
            <a:xfrm>
              <a:off x="935" y="1352"/>
              <a:ext cx="1051" cy="632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107763" dir="8100000" algn="ctr" rotWithShape="0">
                <a:srgbClr val="808080"/>
              </a:outerShdw>
            </a:effec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it-IT" altLang="it-IT" sz="2800">
                  <a:solidFill>
                    <a:schemeClr val="bg1"/>
                  </a:solidFill>
                </a:rPr>
                <a:t>G</a:t>
              </a:r>
            </a:p>
          </p:txBody>
        </p:sp>
        <p:sp>
          <p:nvSpPr>
            <p:cNvPr id="6162" name="Rectangle 22"/>
            <p:cNvSpPr>
              <a:spLocks noChangeArrowheads="1"/>
            </p:cNvSpPr>
            <p:nvPr/>
          </p:nvSpPr>
          <p:spPr bwMode="auto">
            <a:xfrm>
              <a:off x="935" y="1980"/>
              <a:ext cx="1053" cy="512"/>
            </a:xfrm>
            <a:prstGeom prst="rect">
              <a:avLst/>
            </a:prstGeom>
            <a:solidFill>
              <a:srgbClr val="CC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107763" dir="8100000" algn="ctr" rotWithShape="0">
                <a:srgbClr val="808080"/>
              </a:outerShdw>
            </a:effec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it-IT" altLang="it-IT" sz="2800">
                  <a:solidFill>
                    <a:schemeClr val="bg1"/>
                  </a:solidFill>
                </a:rPr>
                <a:t>F</a:t>
              </a:r>
            </a:p>
          </p:txBody>
        </p:sp>
        <p:sp>
          <p:nvSpPr>
            <p:cNvPr id="6163" name="Rectangle 23"/>
            <p:cNvSpPr>
              <a:spLocks noChangeArrowheads="1"/>
            </p:cNvSpPr>
            <p:nvPr/>
          </p:nvSpPr>
          <p:spPr bwMode="auto">
            <a:xfrm>
              <a:off x="935" y="2492"/>
              <a:ext cx="1051" cy="496"/>
            </a:xfrm>
            <a:prstGeom prst="rect">
              <a:avLst/>
            </a:prstGeom>
            <a:solidFill>
              <a:srgbClr val="9999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107763" dir="8100000" algn="ctr" rotWithShape="0">
                <a:srgbClr val="808080"/>
              </a:outerShdw>
            </a:effec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it-IT" altLang="it-IT" sz="2800">
                  <a:solidFill>
                    <a:schemeClr val="bg1"/>
                  </a:solidFill>
                </a:rPr>
                <a:t>C</a:t>
              </a:r>
            </a:p>
          </p:txBody>
        </p:sp>
        <p:sp>
          <p:nvSpPr>
            <p:cNvPr id="6164" name="Text Box 24"/>
            <p:cNvSpPr txBox="1">
              <a:spLocks noChangeArrowheads="1"/>
            </p:cNvSpPr>
            <p:nvPr/>
          </p:nvSpPr>
          <p:spPr bwMode="auto">
            <a:xfrm>
              <a:off x="1097" y="1116"/>
              <a:ext cx="79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it-IT" altLang="it-IT" sz="2400" b="0"/>
                <a:t>INPUT</a:t>
              </a:r>
            </a:p>
          </p:txBody>
        </p:sp>
        <p:sp>
          <p:nvSpPr>
            <p:cNvPr id="6165" name="Text Box 25"/>
            <p:cNvSpPr txBox="1">
              <a:spLocks noChangeArrowheads="1"/>
            </p:cNvSpPr>
            <p:nvPr/>
          </p:nvSpPr>
          <p:spPr bwMode="auto">
            <a:xfrm>
              <a:off x="4077" y="1106"/>
              <a:ext cx="112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it-IT" altLang="it-IT" sz="2400" b="0"/>
                <a:t>OUTPUT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1386982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10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10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1076" grpId="0" autoUpdateAnimBg="0"/>
    </p:bldLst>
  </p:timing>
</p:sld>
</file>

<file path=ppt/theme/theme1.xml><?xml version="1.0" encoding="utf-8"?>
<a:theme xmlns:a="http://schemas.openxmlformats.org/drawingml/2006/main" name="Slide_DirezioneAmministrativa_UNIMC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616E692615186349ADC1572FF2D92EBC" ma:contentTypeVersion="9" ma:contentTypeDescription="Creare un nuovo documento." ma:contentTypeScope="" ma:versionID="32ed6f2e6f4444221e00a523a06a7e98">
  <xsd:schema xmlns:xsd="http://www.w3.org/2001/XMLSchema" xmlns:xs="http://www.w3.org/2001/XMLSchema" xmlns:p="http://schemas.microsoft.com/office/2006/metadata/properties" xmlns:ns3="01510a4c-67e1-410d-b310-984d6c9b1061" targetNamespace="http://schemas.microsoft.com/office/2006/metadata/properties" ma:root="true" ma:fieldsID="1819e783a4b970ce792c8222c5b9ae7a" ns3:_="">
    <xsd:import namespace="01510a4c-67e1-410d-b310-984d6c9b1061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1510a4c-67e1-410d-b310-984d6c9b106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i contenuto"/>
        <xsd:element ref="dc:title" minOccurs="0" maxOccurs="1" ma:index="4" ma:displayName="Tito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FE402861-4A26-4E2E-841C-C14341C80AC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5AFE8A0-7B6F-4C0C-895E-BA32D5C2514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1510a4c-67e1-410d-b310-984d6c9b106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D58B3DE4-B21E-41AB-A5EB-B524D2722F57}">
  <ds:schemaRefs>
    <ds:schemaRef ds:uri="http://schemas.microsoft.com/office/2006/documentManagement/types"/>
    <ds:schemaRef ds:uri="01510a4c-67e1-410d-b310-984d6c9b1061"/>
    <ds:schemaRef ds:uri="http://www.w3.org/XML/1998/namespace"/>
    <ds:schemaRef ds:uri="http://purl.org/dc/dcmitype/"/>
    <ds:schemaRef ds:uri="http://purl.org/dc/terms/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590</TotalTime>
  <Words>2623</Words>
  <Application>Microsoft Office PowerPoint</Application>
  <PresentationFormat>Presentazione su schermo (4:3)</PresentationFormat>
  <Paragraphs>534</Paragraphs>
  <Slides>39</Slides>
  <Notes>27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10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39</vt:i4>
      </vt:variant>
    </vt:vector>
  </HeadingPairs>
  <TitlesOfParts>
    <vt:vector size="50" baseType="lpstr">
      <vt:lpstr>Arial</vt:lpstr>
      <vt:lpstr>Arial Italic</vt:lpstr>
      <vt:lpstr>Calibri</vt:lpstr>
      <vt:lpstr>Garamond</vt:lpstr>
      <vt:lpstr>Impact</vt:lpstr>
      <vt:lpstr>Lucida Sans Unicode</vt:lpstr>
      <vt:lpstr>MS Mincho</vt:lpstr>
      <vt:lpstr>Symbol</vt:lpstr>
      <vt:lpstr>Times</vt:lpstr>
      <vt:lpstr>Times New Roman</vt:lpstr>
      <vt:lpstr>Slide_DirezioneAmministrativa_UNIMC</vt:lpstr>
      <vt:lpstr>Presentazione standard di PowerPoint</vt:lpstr>
      <vt:lpstr>Il sovrappiù e l’economia</vt:lpstr>
      <vt:lpstr>Il sovrappiù agricolo</vt:lpstr>
      <vt:lpstr>Dove ha origine il sovrappiù agricolo</vt:lpstr>
      <vt:lpstr>La mezzaluna fertile</vt:lpstr>
      <vt:lpstr>Il Concetto di Sovrappiù</vt:lpstr>
      <vt:lpstr>Rappresentazione della Visione “Circolare”</vt:lpstr>
      <vt:lpstr>Rappresentazione del sovrappiù </vt:lpstr>
      <vt:lpstr>Presentazione standard di PowerPoint</vt:lpstr>
      <vt:lpstr>Un esempio numerico</vt:lpstr>
      <vt:lpstr>Problemi da Risolvere</vt:lpstr>
      <vt:lpstr>Il Caso Più Semplice. Produzione di Grano a Mezzo di Grano</vt:lpstr>
      <vt:lpstr>Casi Complessi: il Problema del Valore</vt:lpstr>
      <vt:lpstr>Presentazione standard di PowerPoint</vt:lpstr>
      <vt:lpstr>La Fisiocrazia</vt:lpstr>
      <vt:lpstr>Il Centro della Teoria dei Fisiocratici</vt:lpstr>
      <vt:lpstr>Agricoltura e Sovrappiù</vt:lpstr>
      <vt:lpstr>Il Sovrappiù Agricolo</vt:lpstr>
      <vt:lpstr>I Coefficienti Tecnici</vt:lpstr>
      <vt:lpstr>Sovrappiù in Tutti i Settori</vt:lpstr>
      <vt:lpstr>La Politica Economica</vt:lpstr>
      <vt:lpstr>Le condizioni di riproduzione del sistema economico</vt:lpstr>
      <vt:lpstr>I rapporti di scambio (i prezzi)</vt:lpstr>
      <vt:lpstr>Il Tableau Économique</vt:lpstr>
      <vt:lpstr>Gli Scambi: I fase</vt:lpstr>
      <vt:lpstr>Gli Scambi: II fase</vt:lpstr>
      <vt:lpstr>Gli Scambi: III fase</vt:lpstr>
      <vt:lpstr>Consumo, pagamenti rendita e produzione</vt:lpstr>
      <vt:lpstr>La Circolazione Secondo i Fisiocratici</vt:lpstr>
      <vt:lpstr>Sintesi del tableau</vt:lpstr>
      <vt:lpstr>I Limiti dell’Analisi dei Fisiocratici</vt:lpstr>
      <vt:lpstr>I Prezzi Relativi</vt:lpstr>
      <vt:lpstr>Il Modello</vt:lpstr>
      <vt:lpstr>I Prezzi</vt:lpstr>
      <vt:lpstr>Un esempio</vt:lpstr>
      <vt:lpstr>Soluzione</vt:lpstr>
      <vt:lpstr>La rendita</vt:lpstr>
      <vt:lpstr>I limiti della teoria dei prezzi</vt:lpstr>
      <vt:lpstr>Mappa concettuale finale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chiara</dc:creator>
  <cp:lastModifiedBy>stefano.perri@unimc.it</cp:lastModifiedBy>
  <cp:revision>35</cp:revision>
  <cp:lastPrinted>2017-10-09T09:24:18Z</cp:lastPrinted>
  <dcterms:created xsi:type="dcterms:W3CDTF">2013-03-13T12:10:39Z</dcterms:created>
  <dcterms:modified xsi:type="dcterms:W3CDTF">2023-02-23T13:32:59Z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0x010100616E692615186349ADC1572FF2D92EBC</vt:lpwstr>
  </property>
</Properties>
</file>