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9"/>
  </p:notesMasterIdLst>
  <p:handoutMasterIdLst>
    <p:handoutMasterId r:id="rId40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6858000" type="screen4x3"/>
  <p:notesSz cx="9866313" cy="6735763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2" y="6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22/02/2022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400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22/02/2022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670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25911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8025" y="504825"/>
            <a:ext cx="3370263" cy="2527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22/02/2022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98E2029E-4D77-374B-99B9-8F7400CAF970}" type="datetime1">
              <a:rPr lang="it-IT" smtClean="0"/>
              <a:pPr/>
              <a:t>22/02/2022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FF47CD3-70AF-D149-AC5D-DFD802178410}" type="datetime1">
              <a:rPr lang="it-IT" smtClean="0"/>
              <a:pPr/>
              <a:t>22/02/2022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4B3F369-3775-6B49-950F-429C20F585EB}" type="datetime1">
              <a:rPr lang="it-IT" smtClean="0"/>
              <a:pPr/>
              <a:t>22/02/2022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22/02/2022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2F33633-BF34-1E4A-B798-B62B808660BD}" type="datetime1">
              <a:rPr lang="it-IT" smtClean="0"/>
              <a:pPr/>
              <a:t>22/02/2022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F008CD7-C430-C641-89A0-AAA5EC89DCB6}" type="datetime1">
              <a:rPr lang="it-IT" smtClean="0"/>
              <a:pPr/>
              <a:t>22/02/2022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D8D2961-7752-8147-9F32-6FFB67B11C2A}" type="datetime1">
              <a:rPr lang="it-IT" smtClean="0"/>
              <a:pPr/>
              <a:t>22/02/2022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TITOLO PRESENTAZIONE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8DD5883-3593-A747-89B4-77730AAAD6BC}" type="datetime1">
              <a:rPr lang="it-IT" smtClean="0"/>
              <a:pPr/>
              <a:t>22/02/2022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1F2E32B-AFB4-7448-A9E4-F7446110BAB7}" type="datetime1">
              <a:rPr lang="it-IT" smtClean="0"/>
              <a:pPr/>
              <a:t>22/02/2022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62DFF53-BA88-8842-A3B1-977899737ADB}" type="datetime1">
              <a:rPr lang="it-IT" smtClean="0"/>
              <a:pPr/>
              <a:t>22/02/2022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22/02/2022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egnaposto numero diapositiva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5A9555A-1A45-48DD-9FD1-ECD574A85B08}" type="slidenum">
              <a:rPr lang="it-IT" altLang="it-IT" sz="1400" smtClean="0"/>
              <a:pPr eaLnBrk="1" hangingPunct="1"/>
              <a:t>1</a:t>
            </a:fld>
            <a:endParaRPr lang="it-IT" altLang="it-IT" sz="1400" smtClean="0"/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755650" y="908050"/>
            <a:ext cx="7632700" cy="27368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it-IT" altLang="it-IT" dirty="0" smtClean="0"/>
              <a:t>Mercato, sovrappiù e accumulazione</a:t>
            </a:r>
          </a:p>
        </p:txBody>
      </p:sp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>
            <a:off x="1600200" y="914400"/>
            <a:ext cx="6248400" cy="24384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r>
              <a:rPr lang="it-IT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CC00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Adam Smith</a:t>
            </a:r>
          </a:p>
        </p:txBody>
      </p:sp>
    </p:spTree>
    <p:extLst>
      <p:ext uri="{BB962C8B-B14F-4D97-AF65-F5344CB8AC3E}">
        <p14:creationId xmlns:p14="http://schemas.microsoft.com/office/powerpoint/2010/main" val="269389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639777" y="6199188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77F0FDC-AD68-40C5-B5A4-1FA821897057}" type="slidenum">
              <a:rPr lang="it-IT" altLang="it-IT" sz="1400" smtClean="0"/>
              <a:pPr eaLnBrk="1" hangingPunct="1"/>
              <a:t>10</a:t>
            </a:fld>
            <a:endParaRPr lang="it-IT" altLang="it-IT" sz="1400" smtClean="0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770813" cy="1141413"/>
          </a:xfrm>
        </p:spPr>
        <p:txBody>
          <a:bodyPr/>
          <a:lstStyle/>
          <a:p>
            <a:pPr eaLnBrk="1" hangingPunct="1">
              <a:defRPr/>
            </a:pPr>
            <a:r>
              <a:rPr lang="it-IT" smtClean="0"/>
              <a:t>Prodotto netto e sovrappiù</a:t>
            </a: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1042988" y="2591956"/>
            <a:ext cx="1778000" cy="1822450"/>
            <a:chOff x="657" y="1822"/>
            <a:chExt cx="1120" cy="1148"/>
          </a:xfrm>
        </p:grpSpPr>
        <p:sp>
          <p:nvSpPr>
            <p:cNvPr id="11315" name="Freeform 20"/>
            <p:cNvSpPr>
              <a:spLocks/>
            </p:cNvSpPr>
            <p:nvPr/>
          </p:nvSpPr>
          <p:spPr bwMode="auto">
            <a:xfrm>
              <a:off x="737" y="1878"/>
              <a:ext cx="905" cy="435"/>
            </a:xfrm>
            <a:custGeom>
              <a:avLst/>
              <a:gdLst>
                <a:gd name="T0" fmla="*/ 64 w 905"/>
                <a:gd name="T1" fmla="*/ 0 h 435"/>
                <a:gd name="T2" fmla="*/ 51 w 905"/>
                <a:gd name="T3" fmla="*/ 3 h 435"/>
                <a:gd name="T4" fmla="*/ 37 w 905"/>
                <a:gd name="T5" fmla="*/ 9 h 435"/>
                <a:gd name="T6" fmla="*/ 26 w 905"/>
                <a:gd name="T7" fmla="*/ 16 h 435"/>
                <a:gd name="T8" fmla="*/ 16 w 905"/>
                <a:gd name="T9" fmla="*/ 26 h 435"/>
                <a:gd name="T10" fmla="*/ 9 w 905"/>
                <a:gd name="T11" fmla="*/ 38 h 435"/>
                <a:gd name="T12" fmla="*/ 3 w 905"/>
                <a:gd name="T13" fmla="*/ 52 h 435"/>
                <a:gd name="T14" fmla="*/ 0 w 905"/>
                <a:gd name="T15" fmla="*/ 65 h 435"/>
                <a:gd name="T16" fmla="*/ 0 w 905"/>
                <a:gd name="T17" fmla="*/ 362 h 435"/>
                <a:gd name="T18" fmla="*/ 1 w 905"/>
                <a:gd name="T19" fmla="*/ 376 h 435"/>
                <a:gd name="T20" fmla="*/ 5 w 905"/>
                <a:gd name="T21" fmla="*/ 391 h 435"/>
                <a:gd name="T22" fmla="*/ 12 w 905"/>
                <a:gd name="T23" fmla="*/ 403 h 435"/>
                <a:gd name="T24" fmla="*/ 21 w 905"/>
                <a:gd name="T25" fmla="*/ 414 h 435"/>
                <a:gd name="T26" fmla="*/ 32 w 905"/>
                <a:gd name="T27" fmla="*/ 423 h 435"/>
                <a:gd name="T28" fmla="*/ 44 w 905"/>
                <a:gd name="T29" fmla="*/ 429 h 435"/>
                <a:gd name="T30" fmla="*/ 57 w 905"/>
                <a:gd name="T31" fmla="*/ 434 h 435"/>
                <a:gd name="T32" fmla="*/ 72 w 905"/>
                <a:gd name="T33" fmla="*/ 435 h 435"/>
                <a:gd name="T34" fmla="*/ 841 w 905"/>
                <a:gd name="T35" fmla="*/ 435 h 435"/>
                <a:gd name="T36" fmla="*/ 854 w 905"/>
                <a:gd name="T37" fmla="*/ 432 h 435"/>
                <a:gd name="T38" fmla="*/ 867 w 905"/>
                <a:gd name="T39" fmla="*/ 426 h 435"/>
                <a:gd name="T40" fmla="*/ 878 w 905"/>
                <a:gd name="T41" fmla="*/ 418 h 435"/>
                <a:gd name="T42" fmla="*/ 888 w 905"/>
                <a:gd name="T43" fmla="*/ 408 h 435"/>
                <a:gd name="T44" fmla="*/ 896 w 905"/>
                <a:gd name="T45" fmla="*/ 397 h 435"/>
                <a:gd name="T46" fmla="*/ 901 w 905"/>
                <a:gd name="T47" fmla="*/ 384 h 435"/>
                <a:gd name="T48" fmla="*/ 905 w 905"/>
                <a:gd name="T49" fmla="*/ 370 h 435"/>
                <a:gd name="T50" fmla="*/ 905 w 905"/>
                <a:gd name="T51" fmla="*/ 73 h 435"/>
                <a:gd name="T52" fmla="*/ 904 w 905"/>
                <a:gd name="T53" fmla="*/ 58 h 435"/>
                <a:gd name="T54" fmla="*/ 899 w 905"/>
                <a:gd name="T55" fmla="*/ 45 h 435"/>
                <a:gd name="T56" fmla="*/ 893 w 905"/>
                <a:gd name="T57" fmla="*/ 32 h 435"/>
                <a:gd name="T58" fmla="*/ 884 w 905"/>
                <a:gd name="T59" fmla="*/ 22 h 435"/>
                <a:gd name="T60" fmla="*/ 873 w 905"/>
                <a:gd name="T61" fmla="*/ 12 h 435"/>
                <a:gd name="T62" fmla="*/ 860 w 905"/>
                <a:gd name="T63" fmla="*/ 5 h 435"/>
                <a:gd name="T64" fmla="*/ 847 w 905"/>
                <a:gd name="T65" fmla="*/ 1 h 435"/>
                <a:gd name="T66" fmla="*/ 833 w 905"/>
                <a:gd name="T67" fmla="*/ 0 h 43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05"/>
                <a:gd name="T103" fmla="*/ 0 h 435"/>
                <a:gd name="T104" fmla="*/ 905 w 905"/>
                <a:gd name="T105" fmla="*/ 435 h 43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05" h="435">
                  <a:moveTo>
                    <a:pt x="72" y="0"/>
                  </a:moveTo>
                  <a:lnTo>
                    <a:pt x="64" y="0"/>
                  </a:lnTo>
                  <a:lnTo>
                    <a:pt x="57" y="1"/>
                  </a:lnTo>
                  <a:lnTo>
                    <a:pt x="51" y="3"/>
                  </a:lnTo>
                  <a:lnTo>
                    <a:pt x="44" y="5"/>
                  </a:lnTo>
                  <a:lnTo>
                    <a:pt x="37" y="9"/>
                  </a:lnTo>
                  <a:lnTo>
                    <a:pt x="32" y="12"/>
                  </a:lnTo>
                  <a:lnTo>
                    <a:pt x="26" y="16"/>
                  </a:lnTo>
                  <a:lnTo>
                    <a:pt x="21" y="22"/>
                  </a:lnTo>
                  <a:lnTo>
                    <a:pt x="16" y="26"/>
                  </a:lnTo>
                  <a:lnTo>
                    <a:pt x="12" y="32"/>
                  </a:lnTo>
                  <a:lnTo>
                    <a:pt x="9" y="38"/>
                  </a:lnTo>
                  <a:lnTo>
                    <a:pt x="5" y="45"/>
                  </a:lnTo>
                  <a:lnTo>
                    <a:pt x="3" y="52"/>
                  </a:lnTo>
                  <a:lnTo>
                    <a:pt x="1" y="58"/>
                  </a:lnTo>
                  <a:lnTo>
                    <a:pt x="0" y="65"/>
                  </a:lnTo>
                  <a:lnTo>
                    <a:pt x="0" y="73"/>
                  </a:lnTo>
                  <a:lnTo>
                    <a:pt x="0" y="362"/>
                  </a:lnTo>
                  <a:lnTo>
                    <a:pt x="0" y="370"/>
                  </a:lnTo>
                  <a:lnTo>
                    <a:pt x="1" y="376"/>
                  </a:lnTo>
                  <a:lnTo>
                    <a:pt x="3" y="384"/>
                  </a:lnTo>
                  <a:lnTo>
                    <a:pt x="5" y="391"/>
                  </a:lnTo>
                  <a:lnTo>
                    <a:pt x="9" y="397"/>
                  </a:lnTo>
                  <a:lnTo>
                    <a:pt x="12" y="403"/>
                  </a:lnTo>
                  <a:lnTo>
                    <a:pt x="16" y="408"/>
                  </a:lnTo>
                  <a:lnTo>
                    <a:pt x="21" y="414"/>
                  </a:lnTo>
                  <a:lnTo>
                    <a:pt x="26" y="418"/>
                  </a:lnTo>
                  <a:lnTo>
                    <a:pt x="32" y="423"/>
                  </a:lnTo>
                  <a:lnTo>
                    <a:pt x="37" y="426"/>
                  </a:lnTo>
                  <a:lnTo>
                    <a:pt x="44" y="429"/>
                  </a:lnTo>
                  <a:lnTo>
                    <a:pt x="51" y="432"/>
                  </a:lnTo>
                  <a:lnTo>
                    <a:pt x="57" y="434"/>
                  </a:lnTo>
                  <a:lnTo>
                    <a:pt x="64" y="435"/>
                  </a:lnTo>
                  <a:lnTo>
                    <a:pt x="72" y="435"/>
                  </a:lnTo>
                  <a:lnTo>
                    <a:pt x="833" y="435"/>
                  </a:lnTo>
                  <a:lnTo>
                    <a:pt x="841" y="435"/>
                  </a:lnTo>
                  <a:lnTo>
                    <a:pt x="847" y="434"/>
                  </a:lnTo>
                  <a:lnTo>
                    <a:pt x="854" y="432"/>
                  </a:lnTo>
                  <a:lnTo>
                    <a:pt x="860" y="429"/>
                  </a:lnTo>
                  <a:lnTo>
                    <a:pt x="867" y="426"/>
                  </a:lnTo>
                  <a:lnTo>
                    <a:pt x="873" y="423"/>
                  </a:lnTo>
                  <a:lnTo>
                    <a:pt x="878" y="418"/>
                  </a:lnTo>
                  <a:lnTo>
                    <a:pt x="884" y="414"/>
                  </a:lnTo>
                  <a:lnTo>
                    <a:pt x="888" y="408"/>
                  </a:lnTo>
                  <a:lnTo>
                    <a:pt x="893" y="403"/>
                  </a:lnTo>
                  <a:lnTo>
                    <a:pt x="896" y="397"/>
                  </a:lnTo>
                  <a:lnTo>
                    <a:pt x="899" y="391"/>
                  </a:lnTo>
                  <a:lnTo>
                    <a:pt x="901" y="384"/>
                  </a:lnTo>
                  <a:lnTo>
                    <a:pt x="904" y="376"/>
                  </a:lnTo>
                  <a:lnTo>
                    <a:pt x="905" y="370"/>
                  </a:lnTo>
                  <a:lnTo>
                    <a:pt x="905" y="362"/>
                  </a:lnTo>
                  <a:lnTo>
                    <a:pt x="905" y="73"/>
                  </a:lnTo>
                  <a:lnTo>
                    <a:pt x="905" y="65"/>
                  </a:lnTo>
                  <a:lnTo>
                    <a:pt x="904" y="58"/>
                  </a:lnTo>
                  <a:lnTo>
                    <a:pt x="901" y="52"/>
                  </a:lnTo>
                  <a:lnTo>
                    <a:pt x="899" y="45"/>
                  </a:lnTo>
                  <a:lnTo>
                    <a:pt x="896" y="38"/>
                  </a:lnTo>
                  <a:lnTo>
                    <a:pt x="893" y="32"/>
                  </a:lnTo>
                  <a:lnTo>
                    <a:pt x="888" y="26"/>
                  </a:lnTo>
                  <a:lnTo>
                    <a:pt x="884" y="22"/>
                  </a:lnTo>
                  <a:lnTo>
                    <a:pt x="878" y="16"/>
                  </a:lnTo>
                  <a:lnTo>
                    <a:pt x="873" y="12"/>
                  </a:lnTo>
                  <a:lnTo>
                    <a:pt x="867" y="9"/>
                  </a:lnTo>
                  <a:lnTo>
                    <a:pt x="860" y="5"/>
                  </a:lnTo>
                  <a:lnTo>
                    <a:pt x="854" y="3"/>
                  </a:lnTo>
                  <a:lnTo>
                    <a:pt x="847" y="1"/>
                  </a:lnTo>
                  <a:lnTo>
                    <a:pt x="841" y="0"/>
                  </a:lnTo>
                  <a:lnTo>
                    <a:pt x="833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316" name="Freeform 22"/>
            <p:cNvSpPr>
              <a:spLocks/>
            </p:cNvSpPr>
            <p:nvPr/>
          </p:nvSpPr>
          <p:spPr bwMode="auto">
            <a:xfrm>
              <a:off x="792" y="1822"/>
              <a:ext cx="905" cy="436"/>
            </a:xfrm>
            <a:custGeom>
              <a:avLst/>
              <a:gdLst>
                <a:gd name="T0" fmla="*/ 64 w 905"/>
                <a:gd name="T1" fmla="*/ 0 h 436"/>
                <a:gd name="T2" fmla="*/ 51 w 905"/>
                <a:gd name="T3" fmla="*/ 4 h 436"/>
                <a:gd name="T4" fmla="*/ 38 w 905"/>
                <a:gd name="T5" fmla="*/ 9 h 436"/>
                <a:gd name="T6" fmla="*/ 27 w 905"/>
                <a:gd name="T7" fmla="*/ 17 h 436"/>
                <a:gd name="T8" fmla="*/ 17 w 905"/>
                <a:gd name="T9" fmla="*/ 27 h 436"/>
                <a:gd name="T10" fmla="*/ 9 w 905"/>
                <a:gd name="T11" fmla="*/ 39 h 436"/>
                <a:gd name="T12" fmla="*/ 3 w 905"/>
                <a:gd name="T13" fmla="*/ 52 h 436"/>
                <a:gd name="T14" fmla="*/ 0 w 905"/>
                <a:gd name="T15" fmla="*/ 66 h 436"/>
                <a:gd name="T16" fmla="*/ 0 w 905"/>
                <a:gd name="T17" fmla="*/ 363 h 436"/>
                <a:gd name="T18" fmla="*/ 1 w 905"/>
                <a:gd name="T19" fmla="*/ 377 h 436"/>
                <a:gd name="T20" fmla="*/ 6 w 905"/>
                <a:gd name="T21" fmla="*/ 391 h 436"/>
                <a:gd name="T22" fmla="*/ 12 w 905"/>
                <a:gd name="T23" fmla="*/ 404 h 436"/>
                <a:gd name="T24" fmla="*/ 21 w 905"/>
                <a:gd name="T25" fmla="*/ 415 h 436"/>
                <a:gd name="T26" fmla="*/ 32 w 905"/>
                <a:gd name="T27" fmla="*/ 423 h 436"/>
                <a:gd name="T28" fmla="*/ 44 w 905"/>
                <a:gd name="T29" fmla="*/ 430 h 436"/>
                <a:gd name="T30" fmla="*/ 58 w 905"/>
                <a:gd name="T31" fmla="*/ 435 h 436"/>
                <a:gd name="T32" fmla="*/ 72 w 905"/>
                <a:gd name="T33" fmla="*/ 436 h 436"/>
                <a:gd name="T34" fmla="*/ 841 w 905"/>
                <a:gd name="T35" fmla="*/ 436 h 436"/>
                <a:gd name="T36" fmla="*/ 854 w 905"/>
                <a:gd name="T37" fmla="*/ 432 h 436"/>
                <a:gd name="T38" fmla="*/ 867 w 905"/>
                <a:gd name="T39" fmla="*/ 427 h 436"/>
                <a:gd name="T40" fmla="*/ 879 w 905"/>
                <a:gd name="T41" fmla="*/ 419 h 436"/>
                <a:gd name="T42" fmla="*/ 888 w 905"/>
                <a:gd name="T43" fmla="*/ 409 h 436"/>
                <a:gd name="T44" fmla="*/ 896 w 905"/>
                <a:gd name="T45" fmla="*/ 398 h 436"/>
                <a:gd name="T46" fmla="*/ 902 w 905"/>
                <a:gd name="T47" fmla="*/ 385 h 436"/>
                <a:gd name="T48" fmla="*/ 905 w 905"/>
                <a:gd name="T49" fmla="*/ 370 h 436"/>
                <a:gd name="T50" fmla="*/ 905 w 905"/>
                <a:gd name="T51" fmla="*/ 73 h 436"/>
                <a:gd name="T52" fmla="*/ 904 w 905"/>
                <a:gd name="T53" fmla="*/ 59 h 436"/>
                <a:gd name="T54" fmla="*/ 900 w 905"/>
                <a:gd name="T55" fmla="*/ 46 h 436"/>
                <a:gd name="T56" fmla="*/ 893 w 905"/>
                <a:gd name="T57" fmla="*/ 32 h 436"/>
                <a:gd name="T58" fmla="*/ 884 w 905"/>
                <a:gd name="T59" fmla="*/ 23 h 436"/>
                <a:gd name="T60" fmla="*/ 873 w 905"/>
                <a:gd name="T61" fmla="*/ 13 h 436"/>
                <a:gd name="T62" fmla="*/ 861 w 905"/>
                <a:gd name="T63" fmla="*/ 6 h 436"/>
                <a:gd name="T64" fmla="*/ 848 w 905"/>
                <a:gd name="T65" fmla="*/ 2 h 436"/>
                <a:gd name="T66" fmla="*/ 833 w 905"/>
                <a:gd name="T67" fmla="*/ 0 h 4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05"/>
                <a:gd name="T103" fmla="*/ 0 h 436"/>
                <a:gd name="T104" fmla="*/ 905 w 905"/>
                <a:gd name="T105" fmla="*/ 436 h 4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05" h="436">
                  <a:moveTo>
                    <a:pt x="72" y="0"/>
                  </a:moveTo>
                  <a:lnTo>
                    <a:pt x="64" y="0"/>
                  </a:lnTo>
                  <a:lnTo>
                    <a:pt x="58" y="2"/>
                  </a:lnTo>
                  <a:lnTo>
                    <a:pt x="51" y="4"/>
                  </a:lnTo>
                  <a:lnTo>
                    <a:pt x="44" y="6"/>
                  </a:lnTo>
                  <a:lnTo>
                    <a:pt x="38" y="9"/>
                  </a:lnTo>
                  <a:lnTo>
                    <a:pt x="32" y="13"/>
                  </a:lnTo>
                  <a:lnTo>
                    <a:pt x="27" y="17"/>
                  </a:lnTo>
                  <a:lnTo>
                    <a:pt x="21" y="23"/>
                  </a:lnTo>
                  <a:lnTo>
                    <a:pt x="17" y="27"/>
                  </a:lnTo>
                  <a:lnTo>
                    <a:pt x="12" y="32"/>
                  </a:lnTo>
                  <a:lnTo>
                    <a:pt x="9" y="39"/>
                  </a:lnTo>
                  <a:lnTo>
                    <a:pt x="6" y="46"/>
                  </a:lnTo>
                  <a:lnTo>
                    <a:pt x="3" y="52"/>
                  </a:lnTo>
                  <a:lnTo>
                    <a:pt x="1" y="59"/>
                  </a:lnTo>
                  <a:lnTo>
                    <a:pt x="0" y="66"/>
                  </a:lnTo>
                  <a:lnTo>
                    <a:pt x="0" y="73"/>
                  </a:lnTo>
                  <a:lnTo>
                    <a:pt x="0" y="363"/>
                  </a:lnTo>
                  <a:lnTo>
                    <a:pt x="0" y="370"/>
                  </a:lnTo>
                  <a:lnTo>
                    <a:pt x="1" y="377"/>
                  </a:lnTo>
                  <a:lnTo>
                    <a:pt x="3" y="385"/>
                  </a:lnTo>
                  <a:lnTo>
                    <a:pt x="6" y="391"/>
                  </a:lnTo>
                  <a:lnTo>
                    <a:pt x="9" y="398"/>
                  </a:lnTo>
                  <a:lnTo>
                    <a:pt x="12" y="404"/>
                  </a:lnTo>
                  <a:lnTo>
                    <a:pt x="17" y="409"/>
                  </a:lnTo>
                  <a:lnTo>
                    <a:pt x="21" y="415"/>
                  </a:lnTo>
                  <a:lnTo>
                    <a:pt x="27" y="419"/>
                  </a:lnTo>
                  <a:lnTo>
                    <a:pt x="32" y="423"/>
                  </a:lnTo>
                  <a:lnTo>
                    <a:pt x="38" y="427"/>
                  </a:lnTo>
                  <a:lnTo>
                    <a:pt x="44" y="430"/>
                  </a:lnTo>
                  <a:lnTo>
                    <a:pt x="51" y="432"/>
                  </a:lnTo>
                  <a:lnTo>
                    <a:pt x="58" y="435"/>
                  </a:lnTo>
                  <a:lnTo>
                    <a:pt x="64" y="436"/>
                  </a:lnTo>
                  <a:lnTo>
                    <a:pt x="72" y="436"/>
                  </a:lnTo>
                  <a:lnTo>
                    <a:pt x="833" y="436"/>
                  </a:lnTo>
                  <a:lnTo>
                    <a:pt x="841" y="436"/>
                  </a:lnTo>
                  <a:lnTo>
                    <a:pt x="848" y="435"/>
                  </a:lnTo>
                  <a:lnTo>
                    <a:pt x="854" y="432"/>
                  </a:lnTo>
                  <a:lnTo>
                    <a:pt x="861" y="430"/>
                  </a:lnTo>
                  <a:lnTo>
                    <a:pt x="867" y="427"/>
                  </a:lnTo>
                  <a:lnTo>
                    <a:pt x="873" y="423"/>
                  </a:lnTo>
                  <a:lnTo>
                    <a:pt x="879" y="419"/>
                  </a:lnTo>
                  <a:lnTo>
                    <a:pt x="884" y="415"/>
                  </a:lnTo>
                  <a:lnTo>
                    <a:pt x="888" y="409"/>
                  </a:lnTo>
                  <a:lnTo>
                    <a:pt x="893" y="404"/>
                  </a:lnTo>
                  <a:lnTo>
                    <a:pt x="896" y="398"/>
                  </a:lnTo>
                  <a:lnTo>
                    <a:pt x="900" y="391"/>
                  </a:lnTo>
                  <a:lnTo>
                    <a:pt x="902" y="385"/>
                  </a:lnTo>
                  <a:lnTo>
                    <a:pt x="904" y="377"/>
                  </a:lnTo>
                  <a:lnTo>
                    <a:pt x="905" y="370"/>
                  </a:lnTo>
                  <a:lnTo>
                    <a:pt x="905" y="363"/>
                  </a:lnTo>
                  <a:lnTo>
                    <a:pt x="905" y="73"/>
                  </a:lnTo>
                  <a:lnTo>
                    <a:pt x="905" y="66"/>
                  </a:lnTo>
                  <a:lnTo>
                    <a:pt x="904" y="59"/>
                  </a:lnTo>
                  <a:lnTo>
                    <a:pt x="902" y="52"/>
                  </a:lnTo>
                  <a:lnTo>
                    <a:pt x="900" y="46"/>
                  </a:lnTo>
                  <a:lnTo>
                    <a:pt x="896" y="39"/>
                  </a:lnTo>
                  <a:lnTo>
                    <a:pt x="893" y="32"/>
                  </a:lnTo>
                  <a:lnTo>
                    <a:pt x="888" y="27"/>
                  </a:lnTo>
                  <a:lnTo>
                    <a:pt x="884" y="23"/>
                  </a:lnTo>
                  <a:lnTo>
                    <a:pt x="879" y="17"/>
                  </a:lnTo>
                  <a:lnTo>
                    <a:pt x="873" y="13"/>
                  </a:lnTo>
                  <a:lnTo>
                    <a:pt x="867" y="9"/>
                  </a:lnTo>
                  <a:lnTo>
                    <a:pt x="861" y="6"/>
                  </a:lnTo>
                  <a:lnTo>
                    <a:pt x="854" y="4"/>
                  </a:lnTo>
                  <a:lnTo>
                    <a:pt x="848" y="2"/>
                  </a:lnTo>
                  <a:lnTo>
                    <a:pt x="841" y="0"/>
                  </a:lnTo>
                  <a:lnTo>
                    <a:pt x="833" y="0"/>
                  </a:lnTo>
                  <a:lnTo>
                    <a:pt x="72" y="0"/>
                  </a:lnTo>
                </a:path>
              </a:pathLst>
            </a:custGeom>
            <a:solidFill>
              <a:srgbClr val="9FE4FF"/>
            </a:solidFill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317" name="Rectangle 23"/>
            <p:cNvSpPr>
              <a:spLocks noChangeArrowheads="1"/>
            </p:cNvSpPr>
            <p:nvPr/>
          </p:nvSpPr>
          <p:spPr bwMode="auto">
            <a:xfrm>
              <a:off x="1010" y="1879"/>
              <a:ext cx="49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600" b="1">
                  <a:solidFill>
                    <a:srgbClr val="000000"/>
                  </a:solidFill>
                </a:rPr>
                <a:t>Mezzi di </a:t>
              </a:r>
              <a:endParaRPr lang="it-IT" altLang="it-IT" b="1"/>
            </a:p>
          </p:txBody>
        </p:sp>
        <p:sp>
          <p:nvSpPr>
            <p:cNvPr id="11318" name="Rectangle 24"/>
            <p:cNvSpPr>
              <a:spLocks noChangeArrowheads="1"/>
            </p:cNvSpPr>
            <p:nvPr/>
          </p:nvSpPr>
          <p:spPr bwMode="auto">
            <a:xfrm>
              <a:off x="933" y="2030"/>
              <a:ext cx="61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600" b="1">
                  <a:solidFill>
                    <a:srgbClr val="000000"/>
                  </a:solidFill>
                </a:rPr>
                <a:t>produzione</a:t>
              </a:r>
              <a:endParaRPr lang="it-IT" altLang="it-IT" b="1"/>
            </a:p>
          </p:txBody>
        </p:sp>
        <p:sp>
          <p:nvSpPr>
            <p:cNvPr id="11319" name="Rectangle 25"/>
            <p:cNvSpPr>
              <a:spLocks noChangeArrowheads="1"/>
            </p:cNvSpPr>
            <p:nvPr/>
          </p:nvSpPr>
          <p:spPr bwMode="auto">
            <a:xfrm>
              <a:off x="1558" y="2030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600" b="1">
                  <a:solidFill>
                    <a:srgbClr val="000000"/>
                  </a:solidFill>
                </a:rPr>
                <a:t> </a:t>
              </a:r>
              <a:endParaRPr lang="it-IT" altLang="it-IT" b="1"/>
            </a:p>
          </p:txBody>
        </p:sp>
        <p:sp>
          <p:nvSpPr>
            <p:cNvPr id="11320" name="Freeform 36"/>
            <p:cNvSpPr>
              <a:spLocks/>
            </p:cNvSpPr>
            <p:nvPr/>
          </p:nvSpPr>
          <p:spPr bwMode="auto">
            <a:xfrm>
              <a:off x="657" y="2590"/>
              <a:ext cx="1064" cy="380"/>
            </a:xfrm>
            <a:custGeom>
              <a:avLst/>
              <a:gdLst>
                <a:gd name="T0" fmla="*/ 478 w 1064"/>
                <a:gd name="T1" fmla="*/ 1 h 380"/>
                <a:gd name="T2" fmla="*/ 399 w 1064"/>
                <a:gd name="T3" fmla="*/ 6 h 380"/>
                <a:gd name="T4" fmla="*/ 325 w 1064"/>
                <a:gd name="T5" fmla="*/ 16 h 380"/>
                <a:gd name="T6" fmla="*/ 256 w 1064"/>
                <a:gd name="T7" fmla="*/ 28 h 380"/>
                <a:gd name="T8" fmla="*/ 194 w 1064"/>
                <a:gd name="T9" fmla="*/ 43 h 380"/>
                <a:gd name="T10" fmla="*/ 138 w 1064"/>
                <a:gd name="T11" fmla="*/ 62 h 380"/>
                <a:gd name="T12" fmla="*/ 91 w 1064"/>
                <a:gd name="T13" fmla="*/ 84 h 380"/>
                <a:gd name="T14" fmla="*/ 52 w 1064"/>
                <a:gd name="T15" fmla="*/ 107 h 380"/>
                <a:gd name="T16" fmla="*/ 37 w 1064"/>
                <a:gd name="T17" fmla="*/ 121 h 380"/>
                <a:gd name="T18" fmla="*/ 24 w 1064"/>
                <a:gd name="T19" fmla="*/ 134 h 380"/>
                <a:gd name="T20" fmla="*/ 13 w 1064"/>
                <a:gd name="T21" fmla="*/ 147 h 380"/>
                <a:gd name="T22" fmla="*/ 7 w 1064"/>
                <a:gd name="T23" fmla="*/ 161 h 380"/>
                <a:gd name="T24" fmla="*/ 1 w 1064"/>
                <a:gd name="T25" fmla="*/ 176 h 380"/>
                <a:gd name="T26" fmla="*/ 0 w 1064"/>
                <a:gd name="T27" fmla="*/ 190 h 380"/>
                <a:gd name="T28" fmla="*/ 1 w 1064"/>
                <a:gd name="T29" fmla="*/ 204 h 380"/>
                <a:gd name="T30" fmla="*/ 7 w 1064"/>
                <a:gd name="T31" fmla="*/ 219 h 380"/>
                <a:gd name="T32" fmla="*/ 13 w 1064"/>
                <a:gd name="T33" fmla="*/ 233 h 380"/>
                <a:gd name="T34" fmla="*/ 24 w 1064"/>
                <a:gd name="T35" fmla="*/ 246 h 380"/>
                <a:gd name="T36" fmla="*/ 37 w 1064"/>
                <a:gd name="T37" fmla="*/ 260 h 380"/>
                <a:gd name="T38" fmla="*/ 52 w 1064"/>
                <a:gd name="T39" fmla="*/ 273 h 380"/>
                <a:gd name="T40" fmla="*/ 91 w 1064"/>
                <a:gd name="T41" fmla="*/ 296 h 380"/>
                <a:gd name="T42" fmla="*/ 138 w 1064"/>
                <a:gd name="T43" fmla="*/ 318 h 380"/>
                <a:gd name="T44" fmla="*/ 194 w 1064"/>
                <a:gd name="T45" fmla="*/ 337 h 380"/>
                <a:gd name="T46" fmla="*/ 256 w 1064"/>
                <a:gd name="T47" fmla="*/ 352 h 380"/>
                <a:gd name="T48" fmla="*/ 325 w 1064"/>
                <a:gd name="T49" fmla="*/ 365 h 380"/>
                <a:gd name="T50" fmla="*/ 399 w 1064"/>
                <a:gd name="T51" fmla="*/ 375 h 380"/>
                <a:gd name="T52" fmla="*/ 478 w 1064"/>
                <a:gd name="T53" fmla="*/ 379 h 380"/>
                <a:gd name="T54" fmla="*/ 560 w 1064"/>
                <a:gd name="T55" fmla="*/ 380 h 380"/>
                <a:gd name="T56" fmla="*/ 640 w 1064"/>
                <a:gd name="T57" fmla="*/ 377 h 380"/>
                <a:gd name="T58" fmla="*/ 716 w 1064"/>
                <a:gd name="T59" fmla="*/ 369 h 380"/>
                <a:gd name="T60" fmla="*/ 786 w 1064"/>
                <a:gd name="T61" fmla="*/ 357 h 380"/>
                <a:gd name="T62" fmla="*/ 851 w 1064"/>
                <a:gd name="T63" fmla="*/ 343 h 380"/>
                <a:gd name="T64" fmla="*/ 908 w 1064"/>
                <a:gd name="T65" fmla="*/ 325 h 380"/>
                <a:gd name="T66" fmla="*/ 959 w 1064"/>
                <a:gd name="T67" fmla="*/ 304 h 380"/>
                <a:gd name="T68" fmla="*/ 1000 w 1064"/>
                <a:gd name="T69" fmla="*/ 281 h 380"/>
                <a:gd name="T70" fmla="*/ 1022 w 1064"/>
                <a:gd name="T71" fmla="*/ 264 h 380"/>
                <a:gd name="T72" fmla="*/ 1037 w 1064"/>
                <a:gd name="T73" fmla="*/ 251 h 380"/>
                <a:gd name="T74" fmla="*/ 1048 w 1064"/>
                <a:gd name="T75" fmla="*/ 238 h 380"/>
                <a:gd name="T76" fmla="*/ 1057 w 1064"/>
                <a:gd name="T77" fmla="*/ 223 h 380"/>
                <a:gd name="T78" fmla="*/ 1062 w 1064"/>
                <a:gd name="T79" fmla="*/ 210 h 380"/>
                <a:gd name="T80" fmla="*/ 1064 w 1064"/>
                <a:gd name="T81" fmla="*/ 195 h 380"/>
                <a:gd name="T82" fmla="*/ 1063 w 1064"/>
                <a:gd name="T83" fmla="*/ 180 h 380"/>
                <a:gd name="T84" fmla="*/ 1060 w 1064"/>
                <a:gd name="T85" fmla="*/ 166 h 380"/>
                <a:gd name="T86" fmla="*/ 1053 w 1064"/>
                <a:gd name="T87" fmla="*/ 151 h 380"/>
                <a:gd name="T88" fmla="*/ 1044 w 1064"/>
                <a:gd name="T89" fmla="*/ 138 h 380"/>
                <a:gd name="T90" fmla="*/ 1032 w 1064"/>
                <a:gd name="T91" fmla="*/ 125 h 380"/>
                <a:gd name="T92" fmla="*/ 1018 w 1064"/>
                <a:gd name="T93" fmla="*/ 112 h 380"/>
                <a:gd name="T94" fmla="*/ 987 w 1064"/>
                <a:gd name="T95" fmla="*/ 92 h 380"/>
                <a:gd name="T96" fmla="*/ 943 w 1064"/>
                <a:gd name="T97" fmla="*/ 70 h 380"/>
                <a:gd name="T98" fmla="*/ 891 w 1064"/>
                <a:gd name="T99" fmla="*/ 50 h 380"/>
                <a:gd name="T100" fmla="*/ 830 w 1064"/>
                <a:gd name="T101" fmla="*/ 32 h 380"/>
                <a:gd name="T102" fmla="*/ 763 w 1064"/>
                <a:gd name="T103" fmla="*/ 19 h 380"/>
                <a:gd name="T104" fmla="*/ 690 w 1064"/>
                <a:gd name="T105" fmla="*/ 9 h 380"/>
                <a:gd name="T106" fmla="*/ 613 w 1064"/>
                <a:gd name="T107" fmla="*/ 2 h 380"/>
                <a:gd name="T108" fmla="*/ 532 w 1064"/>
                <a:gd name="T109" fmla="*/ 0 h 38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064"/>
                <a:gd name="T166" fmla="*/ 0 h 380"/>
                <a:gd name="T167" fmla="*/ 1064 w 1064"/>
                <a:gd name="T168" fmla="*/ 380 h 380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064" h="380">
                  <a:moveTo>
                    <a:pt x="532" y="0"/>
                  </a:moveTo>
                  <a:lnTo>
                    <a:pt x="505" y="0"/>
                  </a:lnTo>
                  <a:lnTo>
                    <a:pt x="478" y="1"/>
                  </a:lnTo>
                  <a:lnTo>
                    <a:pt x="451" y="2"/>
                  </a:lnTo>
                  <a:lnTo>
                    <a:pt x="425" y="5"/>
                  </a:lnTo>
                  <a:lnTo>
                    <a:pt x="399" y="6"/>
                  </a:lnTo>
                  <a:lnTo>
                    <a:pt x="374" y="9"/>
                  </a:lnTo>
                  <a:lnTo>
                    <a:pt x="349" y="11"/>
                  </a:lnTo>
                  <a:lnTo>
                    <a:pt x="325" y="16"/>
                  </a:lnTo>
                  <a:lnTo>
                    <a:pt x="301" y="19"/>
                  </a:lnTo>
                  <a:lnTo>
                    <a:pt x="279" y="23"/>
                  </a:lnTo>
                  <a:lnTo>
                    <a:pt x="256" y="28"/>
                  </a:lnTo>
                  <a:lnTo>
                    <a:pt x="235" y="32"/>
                  </a:lnTo>
                  <a:lnTo>
                    <a:pt x="214" y="38"/>
                  </a:lnTo>
                  <a:lnTo>
                    <a:pt x="194" y="43"/>
                  </a:lnTo>
                  <a:lnTo>
                    <a:pt x="174" y="50"/>
                  </a:lnTo>
                  <a:lnTo>
                    <a:pt x="156" y="55"/>
                  </a:lnTo>
                  <a:lnTo>
                    <a:pt x="138" y="62"/>
                  </a:lnTo>
                  <a:lnTo>
                    <a:pt x="122" y="70"/>
                  </a:lnTo>
                  <a:lnTo>
                    <a:pt x="105" y="76"/>
                  </a:lnTo>
                  <a:lnTo>
                    <a:pt x="91" y="84"/>
                  </a:lnTo>
                  <a:lnTo>
                    <a:pt x="77" y="92"/>
                  </a:lnTo>
                  <a:lnTo>
                    <a:pt x="64" y="100"/>
                  </a:lnTo>
                  <a:lnTo>
                    <a:pt x="52" y="107"/>
                  </a:lnTo>
                  <a:lnTo>
                    <a:pt x="46" y="112"/>
                  </a:lnTo>
                  <a:lnTo>
                    <a:pt x="42" y="116"/>
                  </a:lnTo>
                  <a:lnTo>
                    <a:pt x="37" y="121"/>
                  </a:lnTo>
                  <a:lnTo>
                    <a:pt x="32" y="125"/>
                  </a:lnTo>
                  <a:lnTo>
                    <a:pt x="28" y="129"/>
                  </a:lnTo>
                  <a:lnTo>
                    <a:pt x="24" y="134"/>
                  </a:lnTo>
                  <a:lnTo>
                    <a:pt x="20" y="138"/>
                  </a:lnTo>
                  <a:lnTo>
                    <a:pt x="17" y="143"/>
                  </a:lnTo>
                  <a:lnTo>
                    <a:pt x="13" y="147"/>
                  </a:lnTo>
                  <a:lnTo>
                    <a:pt x="11" y="151"/>
                  </a:lnTo>
                  <a:lnTo>
                    <a:pt x="9" y="157"/>
                  </a:lnTo>
                  <a:lnTo>
                    <a:pt x="7" y="161"/>
                  </a:lnTo>
                  <a:lnTo>
                    <a:pt x="4" y="166"/>
                  </a:lnTo>
                  <a:lnTo>
                    <a:pt x="3" y="170"/>
                  </a:lnTo>
                  <a:lnTo>
                    <a:pt x="1" y="176"/>
                  </a:lnTo>
                  <a:lnTo>
                    <a:pt x="1" y="180"/>
                  </a:lnTo>
                  <a:lnTo>
                    <a:pt x="0" y="186"/>
                  </a:lnTo>
                  <a:lnTo>
                    <a:pt x="0" y="190"/>
                  </a:lnTo>
                  <a:lnTo>
                    <a:pt x="0" y="195"/>
                  </a:lnTo>
                  <a:lnTo>
                    <a:pt x="1" y="200"/>
                  </a:lnTo>
                  <a:lnTo>
                    <a:pt x="1" y="204"/>
                  </a:lnTo>
                  <a:lnTo>
                    <a:pt x="3" y="210"/>
                  </a:lnTo>
                  <a:lnTo>
                    <a:pt x="4" y="214"/>
                  </a:lnTo>
                  <a:lnTo>
                    <a:pt x="7" y="219"/>
                  </a:lnTo>
                  <a:lnTo>
                    <a:pt x="9" y="223"/>
                  </a:lnTo>
                  <a:lnTo>
                    <a:pt x="11" y="229"/>
                  </a:lnTo>
                  <a:lnTo>
                    <a:pt x="13" y="233"/>
                  </a:lnTo>
                  <a:lnTo>
                    <a:pt x="17" y="238"/>
                  </a:lnTo>
                  <a:lnTo>
                    <a:pt x="20" y="242"/>
                  </a:lnTo>
                  <a:lnTo>
                    <a:pt x="24" y="246"/>
                  </a:lnTo>
                  <a:lnTo>
                    <a:pt x="28" y="251"/>
                  </a:lnTo>
                  <a:lnTo>
                    <a:pt x="32" y="255"/>
                  </a:lnTo>
                  <a:lnTo>
                    <a:pt x="37" y="260"/>
                  </a:lnTo>
                  <a:lnTo>
                    <a:pt x="42" y="264"/>
                  </a:lnTo>
                  <a:lnTo>
                    <a:pt x="46" y="269"/>
                  </a:lnTo>
                  <a:lnTo>
                    <a:pt x="52" y="273"/>
                  </a:lnTo>
                  <a:lnTo>
                    <a:pt x="64" y="281"/>
                  </a:lnTo>
                  <a:lnTo>
                    <a:pt x="77" y="288"/>
                  </a:lnTo>
                  <a:lnTo>
                    <a:pt x="91" y="296"/>
                  </a:lnTo>
                  <a:lnTo>
                    <a:pt x="105" y="304"/>
                  </a:lnTo>
                  <a:lnTo>
                    <a:pt x="122" y="310"/>
                  </a:lnTo>
                  <a:lnTo>
                    <a:pt x="138" y="318"/>
                  </a:lnTo>
                  <a:lnTo>
                    <a:pt x="156" y="325"/>
                  </a:lnTo>
                  <a:lnTo>
                    <a:pt x="174" y="330"/>
                  </a:lnTo>
                  <a:lnTo>
                    <a:pt x="194" y="337"/>
                  </a:lnTo>
                  <a:lnTo>
                    <a:pt x="214" y="343"/>
                  </a:lnTo>
                  <a:lnTo>
                    <a:pt x="235" y="348"/>
                  </a:lnTo>
                  <a:lnTo>
                    <a:pt x="256" y="352"/>
                  </a:lnTo>
                  <a:lnTo>
                    <a:pt x="279" y="357"/>
                  </a:lnTo>
                  <a:lnTo>
                    <a:pt x="301" y="361"/>
                  </a:lnTo>
                  <a:lnTo>
                    <a:pt x="325" y="365"/>
                  </a:lnTo>
                  <a:lnTo>
                    <a:pt x="349" y="369"/>
                  </a:lnTo>
                  <a:lnTo>
                    <a:pt x="374" y="371"/>
                  </a:lnTo>
                  <a:lnTo>
                    <a:pt x="399" y="375"/>
                  </a:lnTo>
                  <a:lnTo>
                    <a:pt x="425" y="376"/>
                  </a:lnTo>
                  <a:lnTo>
                    <a:pt x="451" y="378"/>
                  </a:lnTo>
                  <a:lnTo>
                    <a:pt x="478" y="379"/>
                  </a:lnTo>
                  <a:lnTo>
                    <a:pt x="505" y="380"/>
                  </a:lnTo>
                  <a:lnTo>
                    <a:pt x="532" y="380"/>
                  </a:lnTo>
                  <a:lnTo>
                    <a:pt x="560" y="380"/>
                  </a:lnTo>
                  <a:lnTo>
                    <a:pt x="586" y="379"/>
                  </a:lnTo>
                  <a:lnTo>
                    <a:pt x="613" y="378"/>
                  </a:lnTo>
                  <a:lnTo>
                    <a:pt x="640" y="377"/>
                  </a:lnTo>
                  <a:lnTo>
                    <a:pt x="665" y="375"/>
                  </a:lnTo>
                  <a:lnTo>
                    <a:pt x="690" y="371"/>
                  </a:lnTo>
                  <a:lnTo>
                    <a:pt x="716" y="369"/>
                  </a:lnTo>
                  <a:lnTo>
                    <a:pt x="739" y="366"/>
                  </a:lnTo>
                  <a:lnTo>
                    <a:pt x="763" y="361"/>
                  </a:lnTo>
                  <a:lnTo>
                    <a:pt x="786" y="357"/>
                  </a:lnTo>
                  <a:lnTo>
                    <a:pt x="809" y="352"/>
                  </a:lnTo>
                  <a:lnTo>
                    <a:pt x="830" y="348"/>
                  </a:lnTo>
                  <a:lnTo>
                    <a:pt x="851" y="343"/>
                  </a:lnTo>
                  <a:lnTo>
                    <a:pt x="871" y="337"/>
                  </a:lnTo>
                  <a:lnTo>
                    <a:pt x="891" y="330"/>
                  </a:lnTo>
                  <a:lnTo>
                    <a:pt x="908" y="325"/>
                  </a:lnTo>
                  <a:lnTo>
                    <a:pt x="926" y="318"/>
                  </a:lnTo>
                  <a:lnTo>
                    <a:pt x="943" y="310"/>
                  </a:lnTo>
                  <a:lnTo>
                    <a:pt x="959" y="304"/>
                  </a:lnTo>
                  <a:lnTo>
                    <a:pt x="974" y="296"/>
                  </a:lnTo>
                  <a:lnTo>
                    <a:pt x="987" y="288"/>
                  </a:lnTo>
                  <a:lnTo>
                    <a:pt x="1000" y="281"/>
                  </a:lnTo>
                  <a:lnTo>
                    <a:pt x="1012" y="273"/>
                  </a:lnTo>
                  <a:lnTo>
                    <a:pt x="1018" y="269"/>
                  </a:lnTo>
                  <a:lnTo>
                    <a:pt x="1022" y="264"/>
                  </a:lnTo>
                  <a:lnTo>
                    <a:pt x="1028" y="260"/>
                  </a:lnTo>
                  <a:lnTo>
                    <a:pt x="1032" y="255"/>
                  </a:lnTo>
                  <a:lnTo>
                    <a:pt x="1037" y="251"/>
                  </a:lnTo>
                  <a:lnTo>
                    <a:pt x="1040" y="246"/>
                  </a:lnTo>
                  <a:lnTo>
                    <a:pt x="1044" y="242"/>
                  </a:lnTo>
                  <a:lnTo>
                    <a:pt x="1048" y="238"/>
                  </a:lnTo>
                  <a:lnTo>
                    <a:pt x="1051" y="233"/>
                  </a:lnTo>
                  <a:lnTo>
                    <a:pt x="1053" y="229"/>
                  </a:lnTo>
                  <a:lnTo>
                    <a:pt x="1057" y="223"/>
                  </a:lnTo>
                  <a:lnTo>
                    <a:pt x="1058" y="219"/>
                  </a:lnTo>
                  <a:lnTo>
                    <a:pt x="1060" y="214"/>
                  </a:lnTo>
                  <a:lnTo>
                    <a:pt x="1062" y="210"/>
                  </a:lnTo>
                  <a:lnTo>
                    <a:pt x="1063" y="204"/>
                  </a:lnTo>
                  <a:lnTo>
                    <a:pt x="1063" y="200"/>
                  </a:lnTo>
                  <a:lnTo>
                    <a:pt x="1064" y="195"/>
                  </a:lnTo>
                  <a:lnTo>
                    <a:pt x="1064" y="190"/>
                  </a:lnTo>
                  <a:lnTo>
                    <a:pt x="1064" y="186"/>
                  </a:lnTo>
                  <a:lnTo>
                    <a:pt x="1063" y="180"/>
                  </a:lnTo>
                  <a:lnTo>
                    <a:pt x="1063" y="176"/>
                  </a:lnTo>
                  <a:lnTo>
                    <a:pt x="1062" y="170"/>
                  </a:lnTo>
                  <a:lnTo>
                    <a:pt x="1060" y="166"/>
                  </a:lnTo>
                  <a:lnTo>
                    <a:pt x="1058" y="161"/>
                  </a:lnTo>
                  <a:lnTo>
                    <a:pt x="1057" y="157"/>
                  </a:lnTo>
                  <a:lnTo>
                    <a:pt x="1053" y="151"/>
                  </a:lnTo>
                  <a:lnTo>
                    <a:pt x="1051" y="147"/>
                  </a:lnTo>
                  <a:lnTo>
                    <a:pt x="1048" y="143"/>
                  </a:lnTo>
                  <a:lnTo>
                    <a:pt x="1044" y="138"/>
                  </a:lnTo>
                  <a:lnTo>
                    <a:pt x="1040" y="134"/>
                  </a:lnTo>
                  <a:lnTo>
                    <a:pt x="1037" y="129"/>
                  </a:lnTo>
                  <a:lnTo>
                    <a:pt x="1032" y="125"/>
                  </a:lnTo>
                  <a:lnTo>
                    <a:pt x="1028" y="121"/>
                  </a:lnTo>
                  <a:lnTo>
                    <a:pt x="1022" y="116"/>
                  </a:lnTo>
                  <a:lnTo>
                    <a:pt x="1018" y="112"/>
                  </a:lnTo>
                  <a:lnTo>
                    <a:pt x="1012" y="107"/>
                  </a:lnTo>
                  <a:lnTo>
                    <a:pt x="1000" y="100"/>
                  </a:lnTo>
                  <a:lnTo>
                    <a:pt x="987" y="92"/>
                  </a:lnTo>
                  <a:lnTo>
                    <a:pt x="974" y="84"/>
                  </a:lnTo>
                  <a:lnTo>
                    <a:pt x="959" y="76"/>
                  </a:lnTo>
                  <a:lnTo>
                    <a:pt x="943" y="70"/>
                  </a:lnTo>
                  <a:lnTo>
                    <a:pt x="926" y="62"/>
                  </a:lnTo>
                  <a:lnTo>
                    <a:pt x="908" y="55"/>
                  </a:lnTo>
                  <a:lnTo>
                    <a:pt x="891" y="50"/>
                  </a:lnTo>
                  <a:lnTo>
                    <a:pt x="871" y="43"/>
                  </a:lnTo>
                  <a:lnTo>
                    <a:pt x="851" y="38"/>
                  </a:lnTo>
                  <a:lnTo>
                    <a:pt x="830" y="32"/>
                  </a:lnTo>
                  <a:lnTo>
                    <a:pt x="809" y="28"/>
                  </a:lnTo>
                  <a:lnTo>
                    <a:pt x="786" y="23"/>
                  </a:lnTo>
                  <a:lnTo>
                    <a:pt x="763" y="19"/>
                  </a:lnTo>
                  <a:lnTo>
                    <a:pt x="739" y="14"/>
                  </a:lnTo>
                  <a:lnTo>
                    <a:pt x="716" y="11"/>
                  </a:lnTo>
                  <a:lnTo>
                    <a:pt x="690" y="9"/>
                  </a:lnTo>
                  <a:lnTo>
                    <a:pt x="665" y="6"/>
                  </a:lnTo>
                  <a:lnTo>
                    <a:pt x="640" y="3"/>
                  </a:lnTo>
                  <a:lnTo>
                    <a:pt x="613" y="2"/>
                  </a:lnTo>
                  <a:lnTo>
                    <a:pt x="586" y="1"/>
                  </a:lnTo>
                  <a:lnTo>
                    <a:pt x="560" y="0"/>
                  </a:lnTo>
                  <a:lnTo>
                    <a:pt x="532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321" name="Freeform 37"/>
            <p:cNvSpPr>
              <a:spLocks/>
            </p:cNvSpPr>
            <p:nvPr/>
          </p:nvSpPr>
          <p:spPr bwMode="auto">
            <a:xfrm>
              <a:off x="712" y="2535"/>
              <a:ext cx="1065" cy="380"/>
            </a:xfrm>
            <a:custGeom>
              <a:avLst/>
              <a:gdLst>
                <a:gd name="T0" fmla="*/ 478 w 1065"/>
                <a:gd name="T1" fmla="*/ 1 h 380"/>
                <a:gd name="T2" fmla="*/ 400 w 1065"/>
                <a:gd name="T3" fmla="*/ 5 h 380"/>
                <a:gd name="T4" fmla="*/ 326 w 1065"/>
                <a:gd name="T5" fmla="*/ 15 h 380"/>
                <a:gd name="T6" fmla="*/ 256 w 1065"/>
                <a:gd name="T7" fmla="*/ 27 h 380"/>
                <a:gd name="T8" fmla="*/ 194 w 1065"/>
                <a:gd name="T9" fmla="*/ 43 h 380"/>
                <a:gd name="T10" fmla="*/ 139 w 1065"/>
                <a:gd name="T11" fmla="*/ 62 h 380"/>
                <a:gd name="T12" fmla="*/ 91 w 1065"/>
                <a:gd name="T13" fmla="*/ 84 h 380"/>
                <a:gd name="T14" fmla="*/ 52 w 1065"/>
                <a:gd name="T15" fmla="*/ 107 h 380"/>
                <a:gd name="T16" fmla="*/ 37 w 1065"/>
                <a:gd name="T17" fmla="*/ 120 h 380"/>
                <a:gd name="T18" fmla="*/ 25 w 1065"/>
                <a:gd name="T19" fmla="*/ 134 h 380"/>
                <a:gd name="T20" fmla="*/ 14 w 1065"/>
                <a:gd name="T21" fmla="*/ 147 h 380"/>
                <a:gd name="T22" fmla="*/ 7 w 1065"/>
                <a:gd name="T23" fmla="*/ 161 h 380"/>
                <a:gd name="T24" fmla="*/ 1 w 1065"/>
                <a:gd name="T25" fmla="*/ 176 h 380"/>
                <a:gd name="T26" fmla="*/ 0 w 1065"/>
                <a:gd name="T27" fmla="*/ 190 h 380"/>
                <a:gd name="T28" fmla="*/ 1 w 1065"/>
                <a:gd name="T29" fmla="*/ 204 h 380"/>
                <a:gd name="T30" fmla="*/ 7 w 1065"/>
                <a:gd name="T31" fmla="*/ 219 h 380"/>
                <a:gd name="T32" fmla="*/ 14 w 1065"/>
                <a:gd name="T33" fmla="*/ 233 h 380"/>
                <a:gd name="T34" fmla="*/ 25 w 1065"/>
                <a:gd name="T35" fmla="*/ 246 h 380"/>
                <a:gd name="T36" fmla="*/ 37 w 1065"/>
                <a:gd name="T37" fmla="*/ 259 h 380"/>
                <a:gd name="T38" fmla="*/ 52 w 1065"/>
                <a:gd name="T39" fmla="*/ 273 h 380"/>
                <a:gd name="T40" fmla="*/ 91 w 1065"/>
                <a:gd name="T41" fmla="*/ 296 h 380"/>
                <a:gd name="T42" fmla="*/ 139 w 1065"/>
                <a:gd name="T43" fmla="*/ 318 h 380"/>
                <a:gd name="T44" fmla="*/ 194 w 1065"/>
                <a:gd name="T45" fmla="*/ 337 h 380"/>
                <a:gd name="T46" fmla="*/ 256 w 1065"/>
                <a:gd name="T47" fmla="*/ 352 h 380"/>
                <a:gd name="T48" fmla="*/ 326 w 1065"/>
                <a:gd name="T49" fmla="*/ 364 h 380"/>
                <a:gd name="T50" fmla="*/ 400 w 1065"/>
                <a:gd name="T51" fmla="*/ 374 h 380"/>
                <a:gd name="T52" fmla="*/ 478 w 1065"/>
                <a:gd name="T53" fmla="*/ 379 h 380"/>
                <a:gd name="T54" fmla="*/ 560 w 1065"/>
                <a:gd name="T55" fmla="*/ 380 h 380"/>
                <a:gd name="T56" fmla="*/ 640 w 1065"/>
                <a:gd name="T57" fmla="*/ 377 h 380"/>
                <a:gd name="T58" fmla="*/ 716 w 1065"/>
                <a:gd name="T59" fmla="*/ 369 h 380"/>
                <a:gd name="T60" fmla="*/ 786 w 1065"/>
                <a:gd name="T61" fmla="*/ 357 h 380"/>
                <a:gd name="T62" fmla="*/ 851 w 1065"/>
                <a:gd name="T63" fmla="*/ 342 h 380"/>
                <a:gd name="T64" fmla="*/ 909 w 1065"/>
                <a:gd name="T65" fmla="*/ 325 h 380"/>
                <a:gd name="T66" fmla="*/ 960 w 1065"/>
                <a:gd name="T67" fmla="*/ 304 h 380"/>
                <a:gd name="T68" fmla="*/ 1001 w 1065"/>
                <a:gd name="T69" fmla="*/ 280 h 380"/>
                <a:gd name="T70" fmla="*/ 1023 w 1065"/>
                <a:gd name="T71" fmla="*/ 264 h 380"/>
                <a:gd name="T72" fmla="*/ 1037 w 1065"/>
                <a:gd name="T73" fmla="*/ 251 h 380"/>
                <a:gd name="T74" fmla="*/ 1048 w 1065"/>
                <a:gd name="T75" fmla="*/ 237 h 380"/>
                <a:gd name="T76" fmla="*/ 1057 w 1065"/>
                <a:gd name="T77" fmla="*/ 223 h 380"/>
                <a:gd name="T78" fmla="*/ 1063 w 1065"/>
                <a:gd name="T79" fmla="*/ 210 h 380"/>
                <a:gd name="T80" fmla="*/ 1065 w 1065"/>
                <a:gd name="T81" fmla="*/ 194 h 380"/>
                <a:gd name="T82" fmla="*/ 1064 w 1065"/>
                <a:gd name="T83" fmla="*/ 180 h 380"/>
                <a:gd name="T84" fmla="*/ 1060 w 1065"/>
                <a:gd name="T85" fmla="*/ 166 h 380"/>
                <a:gd name="T86" fmla="*/ 1054 w 1065"/>
                <a:gd name="T87" fmla="*/ 151 h 380"/>
                <a:gd name="T88" fmla="*/ 1045 w 1065"/>
                <a:gd name="T89" fmla="*/ 138 h 380"/>
                <a:gd name="T90" fmla="*/ 1033 w 1065"/>
                <a:gd name="T91" fmla="*/ 125 h 380"/>
                <a:gd name="T92" fmla="*/ 1018 w 1065"/>
                <a:gd name="T93" fmla="*/ 111 h 380"/>
                <a:gd name="T94" fmla="*/ 987 w 1065"/>
                <a:gd name="T95" fmla="*/ 92 h 380"/>
                <a:gd name="T96" fmla="*/ 943 w 1065"/>
                <a:gd name="T97" fmla="*/ 69 h 380"/>
                <a:gd name="T98" fmla="*/ 891 w 1065"/>
                <a:gd name="T99" fmla="*/ 50 h 380"/>
                <a:gd name="T100" fmla="*/ 830 w 1065"/>
                <a:gd name="T101" fmla="*/ 32 h 380"/>
                <a:gd name="T102" fmla="*/ 764 w 1065"/>
                <a:gd name="T103" fmla="*/ 19 h 380"/>
                <a:gd name="T104" fmla="*/ 691 w 1065"/>
                <a:gd name="T105" fmla="*/ 9 h 380"/>
                <a:gd name="T106" fmla="*/ 613 w 1065"/>
                <a:gd name="T107" fmla="*/ 2 h 380"/>
                <a:gd name="T108" fmla="*/ 533 w 1065"/>
                <a:gd name="T109" fmla="*/ 0 h 38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065"/>
                <a:gd name="T166" fmla="*/ 0 h 380"/>
                <a:gd name="T167" fmla="*/ 1065 w 1065"/>
                <a:gd name="T168" fmla="*/ 380 h 380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065" h="380">
                  <a:moveTo>
                    <a:pt x="533" y="0"/>
                  </a:moveTo>
                  <a:lnTo>
                    <a:pt x="505" y="0"/>
                  </a:lnTo>
                  <a:lnTo>
                    <a:pt x="478" y="1"/>
                  </a:lnTo>
                  <a:lnTo>
                    <a:pt x="452" y="2"/>
                  </a:lnTo>
                  <a:lnTo>
                    <a:pt x="425" y="4"/>
                  </a:lnTo>
                  <a:lnTo>
                    <a:pt x="400" y="5"/>
                  </a:lnTo>
                  <a:lnTo>
                    <a:pt x="374" y="9"/>
                  </a:lnTo>
                  <a:lnTo>
                    <a:pt x="349" y="11"/>
                  </a:lnTo>
                  <a:lnTo>
                    <a:pt x="326" y="15"/>
                  </a:lnTo>
                  <a:lnTo>
                    <a:pt x="301" y="19"/>
                  </a:lnTo>
                  <a:lnTo>
                    <a:pt x="279" y="23"/>
                  </a:lnTo>
                  <a:lnTo>
                    <a:pt x="256" y="27"/>
                  </a:lnTo>
                  <a:lnTo>
                    <a:pt x="235" y="32"/>
                  </a:lnTo>
                  <a:lnTo>
                    <a:pt x="214" y="37"/>
                  </a:lnTo>
                  <a:lnTo>
                    <a:pt x="194" y="43"/>
                  </a:lnTo>
                  <a:lnTo>
                    <a:pt x="174" y="50"/>
                  </a:lnTo>
                  <a:lnTo>
                    <a:pt x="156" y="55"/>
                  </a:lnTo>
                  <a:lnTo>
                    <a:pt x="139" y="62"/>
                  </a:lnTo>
                  <a:lnTo>
                    <a:pt x="122" y="69"/>
                  </a:lnTo>
                  <a:lnTo>
                    <a:pt x="105" y="76"/>
                  </a:lnTo>
                  <a:lnTo>
                    <a:pt x="91" y="84"/>
                  </a:lnTo>
                  <a:lnTo>
                    <a:pt x="78" y="92"/>
                  </a:lnTo>
                  <a:lnTo>
                    <a:pt x="64" y="99"/>
                  </a:lnTo>
                  <a:lnTo>
                    <a:pt x="52" y="107"/>
                  </a:lnTo>
                  <a:lnTo>
                    <a:pt x="47" y="111"/>
                  </a:lnTo>
                  <a:lnTo>
                    <a:pt x="42" y="116"/>
                  </a:lnTo>
                  <a:lnTo>
                    <a:pt x="37" y="120"/>
                  </a:lnTo>
                  <a:lnTo>
                    <a:pt x="32" y="125"/>
                  </a:lnTo>
                  <a:lnTo>
                    <a:pt x="28" y="129"/>
                  </a:lnTo>
                  <a:lnTo>
                    <a:pt x="25" y="134"/>
                  </a:lnTo>
                  <a:lnTo>
                    <a:pt x="20" y="138"/>
                  </a:lnTo>
                  <a:lnTo>
                    <a:pt x="17" y="142"/>
                  </a:lnTo>
                  <a:lnTo>
                    <a:pt x="14" y="147"/>
                  </a:lnTo>
                  <a:lnTo>
                    <a:pt x="11" y="151"/>
                  </a:lnTo>
                  <a:lnTo>
                    <a:pt x="9" y="157"/>
                  </a:lnTo>
                  <a:lnTo>
                    <a:pt x="7" y="161"/>
                  </a:lnTo>
                  <a:lnTo>
                    <a:pt x="5" y="166"/>
                  </a:lnTo>
                  <a:lnTo>
                    <a:pt x="4" y="170"/>
                  </a:lnTo>
                  <a:lnTo>
                    <a:pt x="1" y="176"/>
                  </a:lnTo>
                  <a:lnTo>
                    <a:pt x="1" y="180"/>
                  </a:lnTo>
                  <a:lnTo>
                    <a:pt x="0" y="185"/>
                  </a:lnTo>
                  <a:lnTo>
                    <a:pt x="0" y="190"/>
                  </a:lnTo>
                  <a:lnTo>
                    <a:pt x="0" y="194"/>
                  </a:lnTo>
                  <a:lnTo>
                    <a:pt x="1" y="200"/>
                  </a:lnTo>
                  <a:lnTo>
                    <a:pt x="1" y="204"/>
                  </a:lnTo>
                  <a:lnTo>
                    <a:pt x="4" y="210"/>
                  </a:lnTo>
                  <a:lnTo>
                    <a:pt x="5" y="214"/>
                  </a:lnTo>
                  <a:lnTo>
                    <a:pt x="7" y="219"/>
                  </a:lnTo>
                  <a:lnTo>
                    <a:pt x="9" y="223"/>
                  </a:lnTo>
                  <a:lnTo>
                    <a:pt x="11" y="229"/>
                  </a:lnTo>
                  <a:lnTo>
                    <a:pt x="14" y="233"/>
                  </a:lnTo>
                  <a:lnTo>
                    <a:pt x="17" y="237"/>
                  </a:lnTo>
                  <a:lnTo>
                    <a:pt x="20" y="242"/>
                  </a:lnTo>
                  <a:lnTo>
                    <a:pt x="25" y="246"/>
                  </a:lnTo>
                  <a:lnTo>
                    <a:pt x="28" y="251"/>
                  </a:lnTo>
                  <a:lnTo>
                    <a:pt x="32" y="255"/>
                  </a:lnTo>
                  <a:lnTo>
                    <a:pt x="37" y="259"/>
                  </a:lnTo>
                  <a:lnTo>
                    <a:pt x="42" y="264"/>
                  </a:lnTo>
                  <a:lnTo>
                    <a:pt x="47" y="268"/>
                  </a:lnTo>
                  <a:lnTo>
                    <a:pt x="52" y="273"/>
                  </a:lnTo>
                  <a:lnTo>
                    <a:pt x="64" y="280"/>
                  </a:lnTo>
                  <a:lnTo>
                    <a:pt x="78" y="288"/>
                  </a:lnTo>
                  <a:lnTo>
                    <a:pt x="91" y="296"/>
                  </a:lnTo>
                  <a:lnTo>
                    <a:pt x="105" y="304"/>
                  </a:lnTo>
                  <a:lnTo>
                    <a:pt x="122" y="310"/>
                  </a:lnTo>
                  <a:lnTo>
                    <a:pt x="139" y="318"/>
                  </a:lnTo>
                  <a:lnTo>
                    <a:pt x="156" y="325"/>
                  </a:lnTo>
                  <a:lnTo>
                    <a:pt x="174" y="330"/>
                  </a:lnTo>
                  <a:lnTo>
                    <a:pt x="194" y="337"/>
                  </a:lnTo>
                  <a:lnTo>
                    <a:pt x="214" y="342"/>
                  </a:lnTo>
                  <a:lnTo>
                    <a:pt x="235" y="348"/>
                  </a:lnTo>
                  <a:lnTo>
                    <a:pt x="256" y="352"/>
                  </a:lnTo>
                  <a:lnTo>
                    <a:pt x="279" y="357"/>
                  </a:lnTo>
                  <a:lnTo>
                    <a:pt x="301" y="361"/>
                  </a:lnTo>
                  <a:lnTo>
                    <a:pt x="326" y="364"/>
                  </a:lnTo>
                  <a:lnTo>
                    <a:pt x="349" y="369"/>
                  </a:lnTo>
                  <a:lnTo>
                    <a:pt x="374" y="371"/>
                  </a:lnTo>
                  <a:lnTo>
                    <a:pt x="400" y="374"/>
                  </a:lnTo>
                  <a:lnTo>
                    <a:pt x="425" y="375"/>
                  </a:lnTo>
                  <a:lnTo>
                    <a:pt x="452" y="378"/>
                  </a:lnTo>
                  <a:lnTo>
                    <a:pt x="478" y="379"/>
                  </a:lnTo>
                  <a:lnTo>
                    <a:pt x="505" y="380"/>
                  </a:lnTo>
                  <a:lnTo>
                    <a:pt x="533" y="380"/>
                  </a:lnTo>
                  <a:lnTo>
                    <a:pt x="560" y="380"/>
                  </a:lnTo>
                  <a:lnTo>
                    <a:pt x="587" y="379"/>
                  </a:lnTo>
                  <a:lnTo>
                    <a:pt x="613" y="378"/>
                  </a:lnTo>
                  <a:lnTo>
                    <a:pt x="640" y="377"/>
                  </a:lnTo>
                  <a:lnTo>
                    <a:pt x="665" y="374"/>
                  </a:lnTo>
                  <a:lnTo>
                    <a:pt x="691" y="371"/>
                  </a:lnTo>
                  <a:lnTo>
                    <a:pt x="716" y="369"/>
                  </a:lnTo>
                  <a:lnTo>
                    <a:pt x="739" y="365"/>
                  </a:lnTo>
                  <a:lnTo>
                    <a:pt x="764" y="361"/>
                  </a:lnTo>
                  <a:lnTo>
                    <a:pt x="786" y="357"/>
                  </a:lnTo>
                  <a:lnTo>
                    <a:pt x="809" y="352"/>
                  </a:lnTo>
                  <a:lnTo>
                    <a:pt x="830" y="348"/>
                  </a:lnTo>
                  <a:lnTo>
                    <a:pt x="851" y="342"/>
                  </a:lnTo>
                  <a:lnTo>
                    <a:pt x="871" y="337"/>
                  </a:lnTo>
                  <a:lnTo>
                    <a:pt x="891" y="330"/>
                  </a:lnTo>
                  <a:lnTo>
                    <a:pt x="909" y="325"/>
                  </a:lnTo>
                  <a:lnTo>
                    <a:pt x="926" y="318"/>
                  </a:lnTo>
                  <a:lnTo>
                    <a:pt x="943" y="310"/>
                  </a:lnTo>
                  <a:lnTo>
                    <a:pt x="960" y="304"/>
                  </a:lnTo>
                  <a:lnTo>
                    <a:pt x="974" y="296"/>
                  </a:lnTo>
                  <a:lnTo>
                    <a:pt x="987" y="288"/>
                  </a:lnTo>
                  <a:lnTo>
                    <a:pt x="1001" y="280"/>
                  </a:lnTo>
                  <a:lnTo>
                    <a:pt x="1013" y="273"/>
                  </a:lnTo>
                  <a:lnTo>
                    <a:pt x="1018" y="268"/>
                  </a:lnTo>
                  <a:lnTo>
                    <a:pt x="1023" y="264"/>
                  </a:lnTo>
                  <a:lnTo>
                    <a:pt x="1028" y="259"/>
                  </a:lnTo>
                  <a:lnTo>
                    <a:pt x="1033" y="255"/>
                  </a:lnTo>
                  <a:lnTo>
                    <a:pt x="1037" y="251"/>
                  </a:lnTo>
                  <a:lnTo>
                    <a:pt x="1040" y="246"/>
                  </a:lnTo>
                  <a:lnTo>
                    <a:pt x="1045" y="242"/>
                  </a:lnTo>
                  <a:lnTo>
                    <a:pt x="1048" y="237"/>
                  </a:lnTo>
                  <a:lnTo>
                    <a:pt x="1051" y="233"/>
                  </a:lnTo>
                  <a:lnTo>
                    <a:pt x="1054" y="229"/>
                  </a:lnTo>
                  <a:lnTo>
                    <a:pt x="1057" y="223"/>
                  </a:lnTo>
                  <a:lnTo>
                    <a:pt x="1058" y="219"/>
                  </a:lnTo>
                  <a:lnTo>
                    <a:pt x="1060" y="214"/>
                  </a:lnTo>
                  <a:lnTo>
                    <a:pt x="1063" y="210"/>
                  </a:lnTo>
                  <a:lnTo>
                    <a:pt x="1064" y="204"/>
                  </a:lnTo>
                  <a:lnTo>
                    <a:pt x="1064" y="200"/>
                  </a:lnTo>
                  <a:lnTo>
                    <a:pt x="1065" y="194"/>
                  </a:lnTo>
                  <a:lnTo>
                    <a:pt x="1065" y="190"/>
                  </a:lnTo>
                  <a:lnTo>
                    <a:pt x="1065" y="185"/>
                  </a:lnTo>
                  <a:lnTo>
                    <a:pt x="1064" y="180"/>
                  </a:lnTo>
                  <a:lnTo>
                    <a:pt x="1064" y="176"/>
                  </a:lnTo>
                  <a:lnTo>
                    <a:pt x="1063" y="170"/>
                  </a:lnTo>
                  <a:lnTo>
                    <a:pt x="1060" y="166"/>
                  </a:lnTo>
                  <a:lnTo>
                    <a:pt x="1058" y="161"/>
                  </a:lnTo>
                  <a:lnTo>
                    <a:pt x="1057" y="157"/>
                  </a:lnTo>
                  <a:lnTo>
                    <a:pt x="1054" y="151"/>
                  </a:lnTo>
                  <a:lnTo>
                    <a:pt x="1051" y="147"/>
                  </a:lnTo>
                  <a:lnTo>
                    <a:pt x="1048" y="142"/>
                  </a:lnTo>
                  <a:lnTo>
                    <a:pt x="1045" y="138"/>
                  </a:lnTo>
                  <a:lnTo>
                    <a:pt x="1040" y="134"/>
                  </a:lnTo>
                  <a:lnTo>
                    <a:pt x="1037" y="129"/>
                  </a:lnTo>
                  <a:lnTo>
                    <a:pt x="1033" y="125"/>
                  </a:lnTo>
                  <a:lnTo>
                    <a:pt x="1028" y="120"/>
                  </a:lnTo>
                  <a:lnTo>
                    <a:pt x="1023" y="116"/>
                  </a:lnTo>
                  <a:lnTo>
                    <a:pt x="1018" y="111"/>
                  </a:lnTo>
                  <a:lnTo>
                    <a:pt x="1013" y="107"/>
                  </a:lnTo>
                  <a:lnTo>
                    <a:pt x="1001" y="99"/>
                  </a:lnTo>
                  <a:lnTo>
                    <a:pt x="987" y="92"/>
                  </a:lnTo>
                  <a:lnTo>
                    <a:pt x="974" y="84"/>
                  </a:lnTo>
                  <a:lnTo>
                    <a:pt x="960" y="76"/>
                  </a:lnTo>
                  <a:lnTo>
                    <a:pt x="943" y="69"/>
                  </a:lnTo>
                  <a:lnTo>
                    <a:pt x="926" y="62"/>
                  </a:lnTo>
                  <a:lnTo>
                    <a:pt x="909" y="55"/>
                  </a:lnTo>
                  <a:lnTo>
                    <a:pt x="891" y="50"/>
                  </a:lnTo>
                  <a:lnTo>
                    <a:pt x="871" y="43"/>
                  </a:lnTo>
                  <a:lnTo>
                    <a:pt x="851" y="37"/>
                  </a:lnTo>
                  <a:lnTo>
                    <a:pt x="830" y="32"/>
                  </a:lnTo>
                  <a:lnTo>
                    <a:pt x="809" y="27"/>
                  </a:lnTo>
                  <a:lnTo>
                    <a:pt x="786" y="23"/>
                  </a:lnTo>
                  <a:lnTo>
                    <a:pt x="764" y="19"/>
                  </a:lnTo>
                  <a:lnTo>
                    <a:pt x="739" y="14"/>
                  </a:lnTo>
                  <a:lnTo>
                    <a:pt x="716" y="11"/>
                  </a:lnTo>
                  <a:lnTo>
                    <a:pt x="691" y="9"/>
                  </a:lnTo>
                  <a:lnTo>
                    <a:pt x="665" y="5"/>
                  </a:lnTo>
                  <a:lnTo>
                    <a:pt x="640" y="3"/>
                  </a:lnTo>
                  <a:lnTo>
                    <a:pt x="613" y="2"/>
                  </a:lnTo>
                  <a:lnTo>
                    <a:pt x="587" y="1"/>
                  </a:lnTo>
                  <a:lnTo>
                    <a:pt x="560" y="0"/>
                  </a:lnTo>
                  <a:lnTo>
                    <a:pt x="533" y="0"/>
                  </a:lnTo>
                  <a:close/>
                </a:path>
              </a:pathLst>
            </a:cu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322" name="Freeform 38"/>
            <p:cNvSpPr>
              <a:spLocks/>
            </p:cNvSpPr>
            <p:nvPr/>
          </p:nvSpPr>
          <p:spPr bwMode="auto">
            <a:xfrm>
              <a:off x="712" y="2535"/>
              <a:ext cx="1065" cy="380"/>
            </a:xfrm>
            <a:custGeom>
              <a:avLst/>
              <a:gdLst>
                <a:gd name="T0" fmla="*/ 478 w 1065"/>
                <a:gd name="T1" fmla="*/ 1 h 380"/>
                <a:gd name="T2" fmla="*/ 400 w 1065"/>
                <a:gd name="T3" fmla="*/ 5 h 380"/>
                <a:gd name="T4" fmla="*/ 326 w 1065"/>
                <a:gd name="T5" fmla="*/ 15 h 380"/>
                <a:gd name="T6" fmla="*/ 256 w 1065"/>
                <a:gd name="T7" fmla="*/ 27 h 380"/>
                <a:gd name="T8" fmla="*/ 194 w 1065"/>
                <a:gd name="T9" fmla="*/ 43 h 380"/>
                <a:gd name="T10" fmla="*/ 139 w 1065"/>
                <a:gd name="T11" fmla="*/ 62 h 380"/>
                <a:gd name="T12" fmla="*/ 91 w 1065"/>
                <a:gd name="T13" fmla="*/ 84 h 380"/>
                <a:gd name="T14" fmla="*/ 52 w 1065"/>
                <a:gd name="T15" fmla="*/ 107 h 380"/>
                <a:gd name="T16" fmla="*/ 37 w 1065"/>
                <a:gd name="T17" fmla="*/ 120 h 380"/>
                <a:gd name="T18" fmla="*/ 25 w 1065"/>
                <a:gd name="T19" fmla="*/ 134 h 380"/>
                <a:gd name="T20" fmla="*/ 14 w 1065"/>
                <a:gd name="T21" fmla="*/ 147 h 380"/>
                <a:gd name="T22" fmla="*/ 7 w 1065"/>
                <a:gd name="T23" fmla="*/ 161 h 380"/>
                <a:gd name="T24" fmla="*/ 1 w 1065"/>
                <a:gd name="T25" fmla="*/ 176 h 380"/>
                <a:gd name="T26" fmla="*/ 0 w 1065"/>
                <a:gd name="T27" fmla="*/ 190 h 380"/>
                <a:gd name="T28" fmla="*/ 1 w 1065"/>
                <a:gd name="T29" fmla="*/ 204 h 380"/>
                <a:gd name="T30" fmla="*/ 7 w 1065"/>
                <a:gd name="T31" fmla="*/ 219 h 380"/>
                <a:gd name="T32" fmla="*/ 14 w 1065"/>
                <a:gd name="T33" fmla="*/ 233 h 380"/>
                <a:gd name="T34" fmla="*/ 25 w 1065"/>
                <a:gd name="T35" fmla="*/ 246 h 380"/>
                <a:gd name="T36" fmla="*/ 37 w 1065"/>
                <a:gd name="T37" fmla="*/ 259 h 380"/>
                <a:gd name="T38" fmla="*/ 52 w 1065"/>
                <a:gd name="T39" fmla="*/ 273 h 380"/>
                <a:gd name="T40" fmla="*/ 91 w 1065"/>
                <a:gd name="T41" fmla="*/ 296 h 380"/>
                <a:gd name="T42" fmla="*/ 139 w 1065"/>
                <a:gd name="T43" fmla="*/ 318 h 380"/>
                <a:gd name="T44" fmla="*/ 194 w 1065"/>
                <a:gd name="T45" fmla="*/ 337 h 380"/>
                <a:gd name="T46" fmla="*/ 256 w 1065"/>
                <a:gd name="T47" fmla="*/ 352 h 380"/>
                <a:gd name="T48" fmla="*/ 326 w 1065"/>
                <a:gd name="T49" fmla="*/ 364 h 380"/>
                <a:gd name="T50" fmla="*/ 400 w 1065"/>
                <a:gd name="T51" fmla="*/ 374 h 380"/>
                <a:gd name="T52" fmla="*/ 478 w 1065"/>
                <a:gd name="T53" fmla="*/ 379 h 380"/>
                <a:gd name="T54" fmla="*/ 560 w 1065"/>
                <a:gd name="T55" fmla="*/ 380 h 380"/>
                <a:gd name="T56" fmla="*/ 640 w 1065"/>
                <a:gd name="T57" fmla="*/ 377 h 380"/>
                <a:gd name="T58" fmla="*/ 716 w 1065"/>
                <a:gd name="T59" fmla="*/ 369 h 380"/>
                <a:gd name="T60" fmla="*/ 786 w 1065"/>
                <a:gd name="T61" fmla="*/ 357 h 380"/>
                <a:gd name="T62" fmla="*/ 851 w 1065"/>
                <a:gd name="T63" fmla="*/ 342 h 380"/>
                <a:gd name="T64" fmla="*/ 909 w 1065"/>
                <a:gd name="T65" fmla="*/ 325 h 380"/>
                <a:gd name="T66" fmla="*/ 960 w 1065"/>
                <a:gd name="T67" fmla="*/ 304 h 380"/>
                <a:gd name="T68" fmla="*/ 1001 w 1065"/>
                <a:gd name="T69" fmla="*/ 280 h 380"/>
                <a:gd name="T70" fmla="*/ 1023 w 1065"/>
                <a:gd name="T71" fmla="*/ 264 h 380"/>
                <a:gd name="T72" fmla="*/ 1037 w 1065"/>
                <a:gd name="T73" fmla="*/ 251 h 380"/>
                <a:gd name="T74" fmla="*/ 1048 w 1065"/>
                <a:gd name="T75" fmla="*/ 237 h 380"/>
                <a:gd name="T76" fmla="*/ 1057 w 1065"/>
                <a:gd name="T77" fmla="*/ 223 h 380"/>
                <a:gd name="T78" fmla="*/ 1063 w 1065"/>
                <a:gd name="T79" fmla="*/ 210 h 380"/>
                <a:gd name="T80" fmla="*/ 1065 w 1065"/>
                <a:gd name="T81" fmla="*/ 194 h 380"/>
                <a:gd name="T82" fmla="*/ 1064 w 1065"/>
                <a:gd name="T83" fmla="*/ 180 h 380"/>
                <a:gd name="T84" fmla="*/ 1060 w 1065"/>
                <a:gd name="T85" fmla="*/ 166 h 380"/>
                <a:gd name="T86" fmla="*/ 1054 w 1065"/>
                <a:gd name="T87" fmla="*/ 151 h 380"/>
                <a:gd name="T88" fmla="*/ 1045 w 1065"/>
                <a:gd name="T89" fmla="*/ 138 h 380"/>
                <a:gd name="T90" fmla="*/ 1033 w 1065"/>
                <a:gd name="T91" fmla="*/ 125 h 380"/>
                <a:gd name="T92" fmla="*/ 1018 w 1065"/>
                <a:gd name="T93" fmla="*/ 111 h 380"/>
                <a:gd name="T94" fmla="*/ 987 w 1065"/>
                <a:gd name="T95" fmla="*/ 92 h 380"/>
                <a:gd name="T96" fmla="*/ 943 w 1065"/>
                <a:gd name="T97" fmla="*/ 69 h 380"/>
                <a:gd name="T98" fmla="*/ 891 w 1065"/>
                <a:gd name="T99" fmla="*/ 50 h 380"/>
                <a:gd name="T100" fmla="*/ 830 w 1065"/>
                <a:gd name="T101" fmla="*/ 32 h 380"/>
                <a:gd name="T102" fmla="*/ 764 w 1065"/>
                <a:gd name="T103" fmla="*/ 19 h 380"/>
                <a:gd name="T104" fmla="*/ 691 w 1065"/>
                <a:gd name="T105" fmla="*/ 9 h 380"/>
                <a:gd name="T106" fmla="*/ 613 w 1065"/>
                <a:gd name="T107" fmla="*/ 2 h 380"/>
                <a:gd name="T108" fmla="*/ 533 w 1065"/>
                <a:gd name="T109" fmla="*/ 0 h 38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065"/>
                <a:gd name="T166" fmla="*/ 0 h 380"/>
                <a:gd name="T167" fmla="*/ 1065 w 1065"/>
                <a:gd name="T168" fmla="*/ 380 h 380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065" h="380">
                  <a:moveTo>
                    <a:pt x="533" y="0"/>
                  </a:moveTo>
                  <a:lnTo>
                    <a:pt x="505" y="0"/>
                  </a:lnTo>
                  <a:lnTo>
                    <a:pt x="478" y="1"/>
                  </a:lnTo>
                  <a:lnTo>
                    <a:pt x="452" y="2"/>
                  </a:lnTo>
                  <a:lnTo>
                    <a:pt x="425" y="4"/>
                  </a:lnTo>
                  <a:lnTo>
                    <a:pt x="400" y="5"/>
                  </a:lnTo>
                  <a:lnTo>
                    <a:pt x="374" y="9"/>
                  </a:lnTo>
                  <a:lnTo>
                    <a:pt x="349" y="11"/>
                  </a:lnTo>
                  <a:lnTo>
                    <a:pt x="326" y="15"/>
                  </a:lnTo>
                  <a:lnTo>
                    <a:pt x="301" y="19"/>
                  </a:lnTo>
                  <a:lnTo>
                    <a:pt x="279" y="23"/>
                  </a:lnTo>
                  <a:lnTo>
                    <a:pt x="256" y="27"/>
                  </a:lnTo>
                  <a:lnTo>
                    <a:pt x="235" y="32"/>
                  </a:lnTo>
                  <a:lnTo>
                    <a:pt x="214" y="37"/>
                  </a:lnTo>
                  <a:lnTo>
                    <a:pt x="194" y="43"/>
                  </a:lnTo>
                  <a:lnTo>
                    <a:pt x="174" y="50"/>
                  </a:lnTo>
                  <a:lnTo>
                    <a:pt x="156" y="55"/>
                  </a:lnTo>
                  <a:lnTo>
                    <a:pt x="139" y="62"/>
                  </a:lnTo>
                  <a:lnTo>
                    <a:pt x="122" y="69"/>
                  </a:lnTo>
                  <a:lnTo>
                    <a:pt x="105" y="76"/>
                  </a:lnTo>
                  <a:lnTo>
                    <a:pt x="91" y="84"/>
                  </a:lnTo>
                  <a:lnTo>
                    <a:pt x="78" y="92"/>
                  </a:lnTo>
                  <a:lnTo>
                    <a:pt x="64" y="99"/>
                  </a:lnTo>
                  <a:lnTo>
                    <a:pt x="52" y="107"/>
                  </a:lnTo>
                  <a:lnTo>
                    <a:pt x="47" y="111"/>
                  </a:lnTo>
                  <a:lnTo>
                    <a:pt x="42" y="116"/>
                  </a:lnTo>
                  <a:lnTo>
                    <a:pt x="37" y="120"/>
                  </a:lnTo>
                  <a:lnTo>
                    <a:pt x="32" y="125"/>
                  </a:lnTo>
                  <a:lnTo>
                    <a:pt x="28" y="129"/>
                  </a:lnTo>
                  <a:lnTo>
                    <a:pt x="25" y="134"/>
                  </a:lnTo>
                  <a:lnTo>
                    <a:pt x="20" y="138"/>
                  </a:lnTo>
                  <a:lnTo>
                    <a:pt x="17" y="142"/>
                  </a:lnTo>
                  <a:lnTo>
                    <a:pt x="14" y="147"/>
                  </a:lnTo>
                  <a:lnTo>
                    <a:pt x="11" y="151"/>
                  </a:lnTo>
                  <a:lnTo>
                    <a:pt x="9" y="157"/>
                  </a:lnTo>
                  <a:lnTo>
                    <a:pt x="7" y="161"/>
                  </a:lnTo>
                  <a:lnTo>
                    <a:pt x="5" y="166"/>
                  </a:lnTo>
                  <a:lnTo>
                    <a:pt x="4" y="170"/>
                  </a:lnTo>
                  <a:lnTo>
                    <a:pt x="1" y="176"/>
                  </a:lnTo>
                  <a:lnTo>
                    <a:pt x="1" y="180"/>
                  </a:lnTo>
                  <a:lnTo>
                    <a:pt x="0" y="185"/>
                  </a:lnTo>
                  <a:lnTo>
                    <a:pt x="0" y="190"/>
                  </a:lnTo>
                  <a:lnTo>
                    <a:pt x="0" y="194"/>
                  </a:lnTo>
                  <a:lnTo>
                    <a:pt x="1" y="200"/>
                  </a:lnTo>
                  <a:lnTo>
                    <a:pt x="1" y="204"/>
                  </a:lnTo>
                  <a:lnTo>
                    <a:pt x="4" y="210"/>
                  </a:lnTo>
                  <a:lnTo>
                    <a:pt x="5" y="214"/>
                  </a:lnTo>
                  <a:lnTo>
                    <a:pt x="7" y="219"/>
                  </a:lnTo>
                  <a:lnTo>
                    <a:pt x="9" y="223"/>
                  </a:lnTo>
                  <a:lnTo>
                    <a:pt x="11" y="229"/>
                  </a:lnTo>
                  <a:lnTo>
                    <a:pt x="14" y="233"/>
                  </a:lnTo>
                  <a:lnTo>
                    <a:pt x="17" y="237"/>
                  </a:lnTo>
                  <a:lnTo>
                    <a:pt x="20" y="242"/>
                  </a:lnTo>
                  <a:lnTo>
                    <a:pt x="25" y="246"/>
                  </a:lnTo>
                  <a:lnTo>
                    <a:pt x="28" y="251"/>
                  </a:lnTo>
                  <a:lnTo>
                    <a:pt x="32" y="255"/>
                  </a:lnTo>
                  <a:lnTo>
                    <a:pt x="37" y="259"/>
                  </a:lnTo>
                  <a:lnTo>
                    <a:pt x="42" y="264"/>
                  </a:lnTo>
                  <a:lnTo>
                    <a:pt x="47" y="268"/>
                  </a:lnTo>
                  <a:lnTo>
                    <a:pt x="52" y="273"/>
                  </a:lnTo>
                  <a:lnTo>
                    <a:pt x="64" y="280"/>
                  </a:lnTo>
                  <a:lnTo>
                    <a:pt x="78" y="288"/>
                  </a:lnTo>
                  <a:lnTo>
                    <a:pt x="91" y="296"/>
                  </a:lnTo>
                  <a:lnTo>
                    <a:pt x="105" y="304"/>
                  </a:lnTo>
                  <a:lnTo>
                    <a:pt x="122" y="310"/>
                  </a:lnTo>
                  <a:lnTo>
                    <a:pt x="139" y="318"/>
                  </a:lnTo>
                  <a:lnTo>
                    <a:pt x="156" y="325"/>
                  </a:lnTo>
                  <a:lnTo>
                    <a:pt x="174" y="330"/>
                  </a:lnTo>
                  <a:lnTo>
                    <a:pt x="194" y="337"/>
                  </a:lnTo>
                  <a:lnTo>
                    <a:pt x="214" y="342"/>
                  </a:lnTo>
                  <a:lnTo>
                    <a:pt x="235" y="348"/>
                  </a:lnTo>
                  <a:lnTo>
                    <a:pt x="256" y="352"/>
                  </a:lnTo>
                  <a:lnTo>
                    <a:pt x="279" y="357"/>
                  </a:lnTo>
                  <a:lnTo>
                    <a:pt x="301" y="361"/>
                  </a:lnTo>
                  <a:lnTo>
                    <a:pt x="326" y="364"/>
                  </a:lnTo>
                  <a:lnTo>
                    <a:pt x="349" y="369"/>
                  </a:lnTo>
                  <a:lnTo>
                    <a:pt x="374" y="371"/>
                  </a:lnTo>
                  <a:lnTo>
                    <a:pt x="400" y="374"/>
                  </a:lnTo>
                  <a:lnTo>
                    <a:pt x="425" y="375"/>
                  </a:lnTo>
                  <a:lnTo>
                    <a:pt x="452" y="378"/>
                  </a:lnTo>
                  <a:lnTo>
                    <a:pt x="478" y="379"/>
                  </a:lnTo>
                  <a:lnTo>
                    <a:pt x="505" y="380"/>
                  </a:lnTo>
                  <a:lnTo>
                    <a:pt x="533" y="380"/>
                  </a:lnTo>
                  <a:lnTo>
                    <a:pt x="560" y="380"/>
                  </a:lnTo>
                  <a:lnTo>
                    <a:pt x="587" y="379"/>
                  </a:lnTo>
                  <a:lnTo>
                    <a:pt x="613" y="378"/>
                  </a:lnTo>
                  <a:lnTo>
                    <a:pt x="640" y="377"/>
                  </a:lnTo>
                  <a:lnTo>
                    <a:pt x="665" y="374"/>
                  </a:lnTo>
                  <a:lnTo>
                    <a:pt x="691" y="371"/>
                  </a:lnTo>
                  <a:lnTo>
                    <a:pt x="716" y="369"/>
                  </a:lnTo>
                  <a:lnTo>
                    <a:pt x="739" y="365"/>
                  </a:lnTo>
                  <a:lnTo>
                    <a:pt x="764" y="361"/>
                  </a:lnTo>
                  <a:lnTo>
                    <a:pt x="786" y="357"/>
                  </a:lnTo>
                  <a:lnTo>
                    <a:pt x="809" y="352"/>
                  </a:lnTo>
                  <a:lnTo>
                    <a:pt x="830" y="348"/>
                  </a:lnTo>
                  <a:lnTo>
                    <a:pt x="851" y="342"/>
                  </a:lnTo>
                  <a:lnTo>
                    <a:pt x="871" y="337"/>
                  </a:lnTo>
                  <a:lnTo>
                    <a:pt x="891" y="330"/>
                  </a:lnTo>
                  <a:lnTo>
                    <a:pt x="909" y="325"/>
                  </a:lnTo>
                  <a:lnTo>
                    <a:pt x="926" y="318"/>
                  </a:lnTo>
                  <a:lnTo>
                    <a:pt x="943" y="310"/>
                  </a:lnTo>
                  <a:lnTo>
                    <a:pt x="960" y="304"/>
                  </a:lnTo>
                  <a:lnTo>
                    <a:pt x="974" y="296"/>
                  </a:lnTo>
                  <a:lnTo>
                    <a:pt x="987" y="288"/>
                  </a:lnTo>
                  <a:lnTo>
                    <a:pt x="1001" y="280"/>
                  </a:lnTo>
                  <a:lnTo>
                    <a:pt x="1013" y="273"/>
                  </a:lnTo>
                  <a:lnTo>
                    <a:pt x="1018" y="268"/>
                  </a:lnTo>
                  <a:lnTo>
                    <a:pt x="1023" y="264"/>
                  </a:lnTo>
                  <a:lnTo>
                    <a:pt x="1028" y="259"/>
                  </a:lnTo>
                  <a:lnTo>
                    <a:pt x="1033" y="255"/>
                  </a:lnTo>
                  <a:lnTo>
                    <a:pt x="1037" y="251"/>
                  </a:lnTo>
                  <a:lnTo>
                    <a:pt x="1040" y="246"/>
                  </a:lnTo>
                  <a:lnTo>
                    <a:pt x="1045" y="242"/>
                  </a:lnTo>
                  <a:lnTo>
                    <a:pt x="1048" y="237"/>
                  </a:lnTo>
                  <a:lnTo>
                    <a:pt x="1051" y="233"/>
                  </a:lnTo>
                  <a:lnTo>
                    <a:pt x="1054" y="229"/>
                  </a:lnTo>
                  <a:lnTo>
                    <a:pt x="1057" y="223"/>
                  </a:lnTo>
                  <a:lnTo>
                    <a:pt x="1058" y="219"/>
                  </a:lnTo>
                  <a:lnTo>
                    <a:pt x="1060" y="214"/>
                  </a:lnTo>
                  <a:lnTo>
                    <a:pt x="1063" y="210"/>
                  </a:lnTo>
                  <a:lnTo>
                    <a:pt x="1064" y="204"/>
                  </a:lnTo>
                  <a:lnTo>
                    <a:pt x="1064" y="200"/>
                  </a:lnTo>
                  <a:lnTo>
                    <a:pt x="1065" y="194"/>
                  </a:lnTo>
                  <a:lnTo>
                    <a:pt x="1065" y="190"/>
                  </a:lnTo>
                  <a:lnTo>
                    <a:pt x="1065" y="185"/>
                  </a:lnTo>
                  <a:lnTo>
                    <a:pt x="1064" y="180"/>
                  </a:lnTo>
                  <a:lnTo>
                    <a:pt x="1064" y="176"/>
                  </a:lnTo>
                  <a:lnTo>
                    <a:pt x="1063" y="170"/>
                  </a:lnTo>
                  <a:lnTo>
                    <a:pt x="1060" y="166"/>
                  </a:lnTo>
                  <a:lnTo>
                    <a:pt x="1058" y="161"/>
                  </a:lnTo>
                  <a:lnTo>
                    <a:pt x="1057" y="157"/>
                  </a:lnTo>
                  <a:lnTo>
                    <a:pt x="1054" y="151"/>
                  </a:lnTo>
                  <a:lnTo>
                    <a:pt x="1051" y="147"/>
                  </a:lnTo>
                  <a:lnTo>
                    <a:pt x="1048" y="142"/>
                  </a:lnTo>
                  <a:lnTo>
                    <a:pt x="1045" y="138"/>
                  </a:lnTo>
                  <a:lnTo>
                    <a:pt x="1040" y="134"/>
                  </a:lnTo>
                  <a:lnTo>
                    <a:pt x="1037" y="129"/>
                  </a:lnTo>
                  <a:lnTo>
                    <a:pt x="1033" y="125"/>
                  </a:lnTo>
                  <a:lnTo>
                    <a:pt x="1028" y="120"/>
                  </a:lnTo>
                  <a:lnTo>
                    <a:pt x="1023" y="116"/>
                  </a:lnTo>
                  <a:lnTo>
                    <a:pt x="1018" y="111"/>
                  </a:lnTo>
                  <a:lnTo>
                    <a:pt x="1013" y="107"/>
                  </a:lnTo>
                  <a:lnTo>
                    <a:pt x="1001" y="99"/>
                  </a:lnTo>
                  <a:lnTo>
                    <a:pt x="987" y="92"/>
                  </a:lnTo>
                  <a:lnTo>
                    <a:pt x="974" y="84"/>
                  </a:lnTo>
                  <a:lnTo>
                    <a:pt x="960" y="76"/>
                  </a:lnTo>
                  <a:lnTo>
                    <a:pt x="943" y="69"/>
                  </a:lnTo>
                  <a:lnTo>
                    <a:pt x="926" y="62"/>
                  </a:lnTo>
                  <a:lnTo>
                    <a:pt x="909" y="55"/>
                  </a:lnTo>
                  <a:lnTo>
                    <a:pt x="891" y="50"/>
                  </a:lnTo>
                  <a:lnTo>
                    <a:pt x="871" y="43"/>
                  </a:lnTo>
                  <a:lnTo>
                    <a:pt x="851" y="37"/>
                  </a:lnTo>
                  <a:lnTo>
                    <a:pt x="830" y="32"/>
                  </a:lnTo>
                  <a:lnTo>
                    <a:pt x="809" y="27"/>
                  </a:lnTo>
                  <a:lnTo>
                    <a:pt x="786" y="23"/>
                  </a:lnTo>
                  <a:lnTo>
                    <a:pt x="764" y="19"/>
                  </a:lnTo>
                  <a:lnTo>
                    <a:pt x="739" y="14"/>
                  </a:lnTo>
                  <a:lnTo>
                    <a:pt x="716" y="11"/>
                  </a:lnTo>
                  <a:lnTo>
                    <a:pt x="691" y="9"/>
                  </a:lnTo>
                  <a:lnTo>
                    <a:pt x="665" y="5"/>
                  </a:lnTo>
                  <a:lnTo>
                    <a:pt x="640" y="3"/>
                  </a:lnTo>
                  <a:lnTo>
                    <a:pt x="613" y="2"/>
                  </a:lnTo>
                  <a:lnTo>
                    <a:pt x="587" y="1"/>
                  </a:lnTo>
                  <a:lnTo>
                    <a:pt x="560" y="0"/>
                  </a:lnTo>
                  <a:lnTo>
                    <a:pt x="53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323" name="Rectangle 39"/>
            <p:cNvSpPr>
              <a:spLocks noChangeArrowheads="1"/>
            </p:cNvSpPr>
            <p:nvPr/>
          </p:nvSpPr>
          <p:spPr bwMode="auto">
            <a:xfrm>
              <a:off x="1043" y="2618"/>
              <a:ext cx="39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600" b="1">
                  <a:solidFill>
                    <a:srgbClr val="000000"/>
                  </a:solidFill>
                </a:rPr>
                <a:t>Lavoro</a:t>
              </a:r>
              <a:endParaRPr lang="it-IT" altLang="it-IT" b="1"/>
            </a:p>
          </p:txBody>
        </p:sp>
        <p:sp>
          <p:nvSpPr>
            <p:cNvPr id="11324" name="Rectangle 40"/>
            <p:cNvSpPr>
              <a:spLocks noChangeArrowheads="1"/>
            </p:cNvSpPr>
            <p:nvPr/>
          </p:nvSpPr>
          <p:spPr bwMode="auto">
            <a:xfrm>
              <a:off x="1446" y="2618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600" b="1">
                  <a:solidFill>
                    <a:srgbClr val="000000"/>
                  </a:solidFill>
                </a:rPr>
                <a:t> </a:t>
              </a:r>
              <a:endParaRPr lang="it-IT" altLang="it-IT" b="1"/>
            </a:p>
          </p:txBody>
        </p:sp>
      </p:grpSp>
      <p:sp>
        <p:nvSpPr>
          <p:cNvPr id="78889" name="Freeform 41"/>
          <p:cNvSpPr>
            <a:spLocks noEditPoints="1"/>
          </p:cNvSpPr>
          <p:nvPr/>
        </p:nvSpPr>
        <p:spPr bwMode="auto">
          <a:xfrm>
            <a:off x="2681288" y="2906281"/>
            <a:ext cx="358775" cy="455613"/>
          </a:xfrm>
          <a:custGeom>
            <a:avLst/>
            <a:gdLst>
              <a:gd name="T0" fmla="*/ 15875 w 226"/>
              <a:gd name="T1" fmla="*/ 0 h 287"/>
              <a:gd name="T2" fmla="*/ 323850 w 226"/>
              <a:gd name="T3" fmla="*/ 390525 h 287"/>
              <a:gd name="T4" fmla="*/ 306388 w 226"/>
              <a:gd name="T5" fmla="*/ 404813 h 287"/>
              <a:gd name="T6" fmla="*/ 0 w 226"/>
              <a:gd name="T7" fmla="*/ 14288 h 287"/>
              <a:gd name="T8" fmla="*/ 15875 w 226"/>
              <a:gd name="T9" fmla="*/ 0 h 287"/>
              <a:gd name="T10" fmla="*/ 339725 w 226"/>
              <a:gd name="T11" fmla="*/ 360363 h 287"/>
              <a:gd name="T12" fmla="*/ 358775 w 226"/>
              <a:gd name="T13" fmla="*/ 455613 h 287"/>
              <a:gd name="T14" fmla="*/ 271463 w 226"/>
              <a:gd name="T15" fmla="*/ 414338 h 287"/>
              <a:gd name="T16" fmla="*/ 339725 w 226"/>
              <a:gd name="T17" fmla="*/ 360363 h 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26"/>
              <a:gd name="T28" fmla="*/ 0 h 287"/>
              <a:gd name="T29" fmla="*/ 226 w 226"/>
              <a:gd name="T30" fmla="*/ 287 h 28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26" h="287">
                <a:moveTo>
                  <a:pt x="10" y="0"/>
                </a:moveTo>
                <a:lnTo>
                  <a:pt x="204" y="246"/>
                </a:lnTo>
                <a:lnTo>
                  <a:pt x="193" y="255"/>
                </a:lnTo>
                <a:lnTo>
                  <a:pt x="0" y="9"/>
                </a:lnTo>
                <a:lnTo>
                  <a:pt x="10" y="0"/>
                </a:lnTo>
                <a:close/>
                <a:moveTo>
                  <a:pt x="214" y="227"/>
                </a:moveTo>
                <a:lnTo>
                  <a:pt x="226" y="287"/>
                </a:lnTo>
                <a:lnTo>
                  <a:pt x="171" y="261"/>
                </a:lnTo>
                <a:lnTo>
                  <a:pt x="214" y="227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78890" name="Freeform 42"/>
          <p:cNvSpPr>
            <a:spLocks noEditPoints="1"/>
          </p:cNvSpPr>
          <p:nvPr/>
        </p:nvSpPr>
        <p:spPr bwMode="auto">
          <a:xfrm>
            <a:off x="2832100" y="3406344"/>
            <a:ext cx="222250" cy="584200"/>
          </a:xfrm>
          <a:custGeom>
            <a:avLst/>
            <a:gdLst>
              <a:gd name="T0" fmla="*/ 0 w 140"/>
              <a:gd name="T1" fmla="*/ 576263 h 368"/>
              <a:gd name="T2" fmla="*/ 174625 w 140"/>
              <a:gd name="T3" fmla="*/ 65088 h 368"/>
              <a:gd name="T4" fmla="*/ 195262 w 140"/>
              <a:gd name="T5" fmla="*/ 71438 h 368"/>
              <a:gd name="T6" fmla="*/ 22225 w 140"/>
              <a:gd name="T7" fmla="*/ 584200 h 368"/>
              <a:gd name="T8" fmla="*/ 0 w 140"/>
              <a:gd name="T9" fmla="*/ 576263 h 368"/>
              <a:gd name="T10" fmla="*/ 139700 w 140"/>
              <a:gd name="T11" fmla="*/ 68263 h 368"/>
              <a:gd name="T12" fmla="*/ 207963 w 140"/>
              <a:gd name="T13" fmla="*/ 0 h 368"/>
              <a:gd name="T14" fmla="*/ 222250 w 140"/>
              <a:gd name="T15" fmla="*/ 96837 h 368"/>
              <a:gd name="T16" fmla="*/ 139700 w 140"/>
              <a:gd name="T17" fmla="*/ 68263 h 3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0"/>
              <a:gd name="T28" fmla="*/ 0 h 368"/>
              <a:gd name="T29" fmla="*/ 140 w 140"/>
              <a:gd name="T30" fmla="*/ 368 h 36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0" h="368">
                <a:moveTo>
                  <a:pt x="0" y="363"/>
                </a:moveTo>
                <a:lnTo>
                  <a:pt x="110" y="41"/>
                </a:lnTo>
                <a:lnTo>
                  <a:pt x="123" y="45"/>
                </a:lnTo>
                <a:lnTo>
                  <a:pt x="14" y="368"/>
                </a:lnTo>
                <a:lnTo>
                  <a:pt x="0" y="363"/>
                </a:lnTo>
                <a:close/>
                <a:moveTo>
                  <a:pt x="88" y="43"/>
                </a:moveTo>
                <a:lnTo>
                  <a:pt x="131" y="0"/>
                </a:lnTo>
                <a:lnTo>
                  <a:pt x="140" y="61"/>
                </a:lnTo>
                <a:lnTo>
                  <a:pt x="88" y="43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grpSp>
        <p:nvGrpSpPr>
          <p:cNvPr id="3" name="Group 60"/>
          <p:cNvGrpSpPr>
            <a:grpSpLocks/>
          </p:cNvGrpSpPr>
          <p:nvPr/>
        </p:nvGrpSpPr>
        <p:grpSpPr bwMode="auto">
          <a:xfrm>
            <a:off x="4972050" y="2790394"/>
            <a:ext cx="1889125" cy="1052512"/>
            <a:chOff x="3132" y="1947"/>
            <a:chExt cx="1190" cy="663"/>
          </a:xfrm>
        </p:grpSpPr>
        <p:sp>
          <p:nvSpPr>
            <p:cNvPr id="11308" name="Freeform 9"/>
            <p:cNvSpPr>
              <a:spLocks/>
            </p:cNvSpPr>
            <p:nvPr/>
          </p:nvSpPr>
          <p:spPr bwMode="auto">
            <a:xfrm>
              <a:off x="3319" y="2002"/>
              <a:ext cx="947" cy="608"/>
            </a:xfrm>
            <a:custGeom>
              <a:avLst/>
              <a:gdLst>
                <a:gd name="T0" fmla="*/ 92 w 947"/>
                <a:gd name="T1" fmla="*/ 0 h 608"/>
                <a:gd name="T2" fmla="*/ 72 w 947"/>
                <a:gd name="T3" fmla="*/ 5 h 608"/>
                <a:gd name="T4" fmla="*/ 53 w 947"/>
                <a:gd name="T5" fmla="*/ 13 h 608"/>
                <a:gd name="T6" fmla="*/ 37 w 947"/>
                <a:gd name="T7" fmla="*/ 24 h 608"/>
                <a:gd name="T8" fmla="*/ 23 w 947"/>
                <a:gd name="T9" fmla="*/ 37 h 608"/>
                <a:gd name="T10" fmla="*/ 12 w 947"/>
                <a:gd name="T11" fmla="*/ 54 h 608"/>
                <a:gd name="T12" fmla="*/ 5 w 947"/>
                <a:gd name="T13" fmla="*/ 71 h 608"/>
                <a:gd name="T14" fmla="*/ 0 w 947"/>
                <a:gd name="T15" fmla="*/ 91 h 608"/>
                <a:gd name="T16" fmla="*/ 0 w 947"/>
                <a:gd name="T17" fmla="*/ 506 h 608"/>
                <a:gd name="T18" fmla="*/ 2 w 947"/>
                <a:gd name="T19" fmla="*/ 527 h 608"/>
                <a:gd name="T20" fmla="*/ 8 w 947"/>
                <a:gd name="T21" fmla="*/ 546 h 608"/>
                <a:gd name="T22" fmla="*/ 18 w 947"/>
                <a:gd name="T23" fmla="*/ 564 h 608"/>
                <a:gd name="T24" fmla="*/ 30 w 947"/>
                <a:gd name="T25" fmla="*/ 578 h 608"/>
                <a:gd name="T26" fmla="*/ 44 w 947"/>
                <a:gd name="T27" fmla="*/ 590 h 608"/>
                <a:gd name="T28" fmla="*/ 62 w 947"/>
                <a:gd name="T29" fmla="*/ 600 h 608"/>
                <a:gd name="T30" fmla="*/ 81 w 947"/>
                <a:gd name="T31" fmla="*/ 606 h 608"/>
                <a:gd name="T32" fmla="*/ 102 w 947"/>
                <a:gd name="T33" fmla="*/ 608 h 608"/>
                <a:gd name="T34" fmla="*/ 857 w 947"/>
                <a:gd name="T35" fmla="*/ 608 h 608"/>
                <a:gd name="T36" fmla="*/ 876 w 947"/>
                <a:gd name="T37" fmla="*/ 604 h 608"/>
                <a:gd name="T38" fmla="*/ 894 w 947"/>
                <a:gd name="T39" fmla="*/ 596 h 608"/>
                <a:gd name="T40" fmla="*/ 911 w 947"/>
                <a:gd name="T41" fmla="*/ 585 h 608"/>
                <a:gd name="T42" fmla="*/ 924 w 947"/>
                <a:gd name="T43" fmla="*/ 572 h 608"/>
                <a:gd name="T44" fmla="*/ 935 w 947"/>
                <a:gd name="T45" fmla="*/ 555 h 608"/>
                <a:gd name="T46" fmla="*/ 943 w 947"/>
                <a:gd name="T47" fmla="*/ 536 h 608"/>
                <a:gd name="T48" fmla="*/ 947 w 947"/>
                <a:gd name="T49" fmla="*/ 516 h 608"/>
                <a:gd name="T50" fmla="*/ 947 w 947"/>
                <a:gd name="T51" fmla="*/ 101 h 608"/>
                <a:gd name="T52" fmla="*/ 945 w 947"/>
                <a:gd name="T53" fmla="*/ 81 h 608"/>
                <a:gd name="T54" fmla="*/ 939 w 947"/>
                <a:gd name="T55" fmla="*/ 62 h 608"/>
                <a:gd name="T56" fmla="*/ 930 w 947"/>
                <a:gd name="T57" fmla="*/ 45 h 608"/>
                <a:gd name="T58" fmla="*/ 917 w 947"/>
                <a:gd name="T59" fmla="*/ 30 h 608"/>
                <a:gd name="T60" fmla="*/ 903 w 947"/>
                <a:gd name="T61" fmla="*/ 18 h 608"/>
                <a:gd name="T62" fmla="*/ 885 w 947"/>
                <a:gd name="T63" fmla="*/ 8 h 608"/>
                <a:gd name="T64" fmla="*/ 866 w 947"/>
                <a:gd name="T65" fmla="*/ 3 h 608"/>
                <a:gd name="T66" fmla="*/ 847 w 947"/>
                <a:gd name="T67" fmla="*/ 0 h 6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47"/>
                <a:gd name="T103" fmla="*/ 0 h 608"/>
                <a:gd name="T104" fmla="*/ 947 w 947"/>
                <a:gd name="T105" fmla="*/ 608 h 6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47" h="608">
                  <a:moveTo>
                    <a:pt x="102" y="0"/>
                  </a:moveTo>
                  <a:lnTo>
                    <a:pt x="92" y="0"/>
                  </a:lnTo>
                  <a:lnTo>
                    <a:pt x="81" y="3"/>
                  </a:lnTo>
                  <a:lnTo>
                    <a:pt x="72" y="5"/>
                  </a:lnTo>
                  <a:lnTo>
                    <a:pt x="62" y="8"/>
                  </a:lnTo>
                  <a:lnTo>
                    <a:pt x="53" y="13"/>
                  </a:lnTo>
                  <a:lnTo>
                    <a:pt x="44" y="18"/>
                  </a:lnTo>
                  <a:lnTo>
                    <a:pt x="37" y="24"/>
                  </a:lnTo>
                  <a:lnTo>
                    <a:pt x="30" y="30"/>
                  </a:lnTo>
                  <a:lnTo>
                    <a:pt x="23" y="37"/>
                  </a:lnTo>
                  <a:lnTo>
                    <a:pt x="18" y="45"/>
                  </a:lnTo>
                  <a:lnTo>
                    <a:pt x="12" y="54"/>
                  </a:lnTo>
                  <a:lnTo>
                    <a:pt x="8" y="62"/>
                  </a:lnTo>
                  <a:lnTo>
                    <a:pt x="5" y="71"/>
                  </a:lnTo>
                  <a:lnTo>
                    <a:pt x="2" y="81"/>
                  </a:lnTo>
                  <a:lnTo>
                    <a:pt x="0" y="91"/>
                  </a:lnTo>
                  <a:lnTo>
                    <a:pt x="0" y="101"/>
                  </a:lnTo>
                  <a:lnTo>
                    <a:pt x="0" y="506"/>
                  </a:lnTo>
                  <a:lnTo>
                    <a:pt x="0" y="516"/>
                  </a:lnTo>
                  <a:lnTo>
                    <a:pt x="2" y="527"/>
                  </a:lnTo>
                  <a:lnTo>
                    <a:pt x="5" y="536"/>
                  </a:lnTo>
                  <a:lnTo>
                    <a:pt x="8" y="546"/>
                  </a:lnTo>
                  <a:lnTo>
                    <a:pt x="12" y="555"/>
                  </a:lnTo>
                  <a:lnTo>
                    <a:pt x="18" y="564"/>
                  </a:lnTo>
                  <a:lnTo>
                    <a:pt x="23" y="572"/>
                  </a:lnTo>
                  <a:lnTo>
                    <a:pt x="30" y="578"/>
                  </a:lnTo>
                  <a:lnTo>
                    <a:pt x="37" y="585"/>
                  </a:lnTo>
                  <a:lnTo>
                    <a:pt x="44" y="590"/>
                  </a:lnTo>
                  <a:lnTo>
                    <a:pt x="53" y="596"/>
                  </a:lnTo>
                  <a:lnTo>
                    <a:pt x="62" y="600"/>
                  </a:lnTo>
                  <a:lnTo>
                    <a:pt x="72" y="604"/>
                  </a:lnTo>
                  <a:lnTo>
                    <a:pt x="81" y="606"/>
                  </a:lnTo>
                  <a:lnTo>
                    <a:pt x="92" y="608"/>
                  </a:lnTo>
                  <a:lnTo>
                    <a:pt x="102" y="608"/>
                  </a:lnTo>
                  <a:lnTo>
                    <a:pt x="847" y="608"/>
                  </a:lnTo>
                  <a:lnTo>
                    <a:pt x="857" y="608"/>
                  </a:lnTo>
                  <a:lnTo>
                    <a:pt x="866" y="606"/>
                  </a:lnTo>
                  <a:lnTo>
                    <a:pt x="876" y="604"/>
                  </a:lnTo>
                  <a:lnTo>
                    <a:pt x="885" y="600"/>
                  </a:lnTo>
                  <a:lnTo>
                    <a:pt x="894" y="596"/>
                  </a:lnTo>
                  <a:lnTo>
                    <a:pt x="903" y="590"/>
                  </a:lnTo>
                  <a:lnTo>
                    <a:pt x="911" y="585"/>
                  </a:lnTo>
                  <a:lnTo>
                    <a:pt x="917" y="578"/>
                  </a:lnTo>
                  <a:lnTo>
                    <a:pt x="924" y="572"/>
                  </a:lnTo>
                  <a:lnTo>
                    <a:pt x="930" y="564"/>
                  </a:lnTo>
                  <a:lnTo>
                    <a:pt x="935" y="555"/>
                  </a:lnTo>
                  <a:lnTo>
                    <a:pt x="939" y="546"/>
                  </a:lnTo>
                  <a:lnTo>
                    <a:pt x="943" y="536"/>
                  </a:lnTo>
                  <a:lnTo>
                    <a:pt x="945" y="527"/>
                  </a:lnTo>
                  <a:lnTo>
                    <a:pt x="947" y="516"/>
                  </a:lnTo>
                  <a:lnTo>
                    <a:pt x="947" y="506"/>
                  </a:lnTo>
                  <a:lnTo>
                    <a:pt x="947" y="101"/>
                  </a:lnTo>
                  <a:lnTo>
                    <a:pt x="947" y="91"/>
                  </a:lnTo>
                  <a:lnTo>
                    <a:pt x="945" y="81"/>
                  </a:lnTo>
                  <a:lnTo>
                    <a:pt x="943" y="71"/>
                  </a:lnTo>
                  <a:lnTo>
                    <a:pt x="939" y="62"/>
                  </a:lnTo>
                  <a:lnTo>
                    <a:pt x="935" y="54"/>
                  </a:lnTo>
                  <a:lnTo>
                    <a:pt x="930" y="45"/>
                  </a:lnTo>
                  <a:lnTo>
                    <a:pt x="924" y="37"/>
                  </a:lnTo>
                  <a:lnTo>
                    <a:pt x="917" y="30"/>
                  </a:lnTo>
                  <a:lnTo>
                    <a:pt x="911" y="24"/>
                  </a:lnTo>
                  <a:lnTo>
                    <a:pt x="903" y="18"/>
                  </a:lnTo>
                  <a:lnTo>
                    <a:pt x="894" y="13"/>
                  </a:lnTo>
                  <a:lnTo>
                    <a:pt x="885" y="8"/>
                  </a:lnTo>
                  <a:lnTo>
                    <a:pt x="876" y="5"/>
                  </a:lnTo>
                  <a:lnTo>
                    <a:pt x="866" y="3"/>
                  </a:lnTo>
                  <a:lnTo>
                    <a:pt x="857" y="0"/>
                  </a:lnTo>
                  <a:lnTo>
                    <a:pt x="847" y="0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309" name="Freeform 10"/>
            <p:cNvSpPr>
              <a:spLocks/>
            </p:cNvSpPr>
            <p:nvPr/>
          </p:nvSpPr>
          <p:spPr bwMode="auto">
            <a:xfrm>
              <a:off x="3374" y="1947"/>
              <a:ext cx="948" cy="608"/>
            </a:xfrm>
            <a:custGeom>
              <a:avLst/>
              <a:gdLst>
                <a:gd name="T0" fmla="*/ 92 w 948"/>
                <a:gd name="T1" fmla="*/ 0 h 608"/>
                <a:gd name="T2" fmla="*/ 72 w 948"/>
                <a:gd name="T3" fmla="*/ 5 h 608"/>
                <a:gd name="T4" fmla="*/ 54 w 948"/>
                <a:gd name="T5" fmla="*/ 12 h 608"/>
                <a:gd name="T6" fmla="*/ 37 w 948"/>
                <a:gd name="T7" fmla="*/ 23 h 608"/>
                <a:gd name="T8" fmla="*/ 24 w 948"/>
                <a:gd name="T9" fmla="*/ 37 h 608"/>
                <a:gd name="T10" fmla="*/ 13 w 948"/>
                <a:gd name="T11" fmla="*/ 53 h 608"/>
                <a:gd name="T12" fmla="*/ 5 w 948"/>
                <a:gd name="T13" fmla="*/ 71 h 608"/>
                <a:gd name="T14" fmla="*/ 0 w 948"/>
                <a:gd name="T15" fmla="*/ 91 h 608"/>
                <a:gd name="T16" fmla="*/ 0 w 948"/>
                <a:gd name="T17" fmla="*/ 506 h 608"/>
                <a:gd name="T18" fmla="*/ 3 w 948"/>
                <a:gd name="T19" fmla="*/ 527 h 608"/>
                <a:gd name="T20" fmla="*/ 8 w 948"/>
                <a:gd name="T21" fmla="*/ 546 h 608"/>
                <a:gd name="T22" fmla="*/ 18 w 948"/>
                <a:gd name="T23" fmla="*/ 564 h 608"/>
                <a:gd name="T24" fmla="*/ 30 w 948"/>
                <a:gd name="T25" fmla="*/ 578 h 608"/>
                <a:gd name="T26" fmla="*/ 45 w 948"/>
                <a:gd name="T27" fmla="*/ 590 h 608"/>
                <a:gd name="T28" fmla="*/ 62 w 948"/>
                <a:gd name="T29" fmla="*/ 600 h 608"/>
                <a:gd name="T30" fmla="*/ 81 w 948"/>
                <a:gd name="T31" fmla="*/ 606 h 608"/>
                <a:gd name="T32" fmla="*/ 102 w 948"/>
                <a:gd name="T33" fmla="*/ 608 h 608"/>
                <a:gd name="T34" fmla="*/ 857 w 948"/>
                <a:gd name="T35" fmla="*/ 608 h 608"/>
                <a:gd name="T36" fmla="*/ 877 w 948"/>
                <a:gd name="T37" fmla="*/ 603 h 608"/>
                <a:gd name="T38" fmla="*/ 894 w 948"/>
                <a:gd name="T39" fmla="*/ 596 h 608"/>
                <a:gd name="T40" fmla="*/ 911 w 948"/>
                <a:gd name="T41" fmla="*/ 585 h 608"/>
                <a:gd name="T42" fmla="*/ 924 w 948"/>
                <a:gd name="T43" fmla="*/ 571 h 608"/>
                <a:gd name="T44" fmla="*/ 935 w 948"/>
                <a:gd name="T45" fmla="*/ 555 h 608"/>
                <a:gd name="T46" fmla="*/ 943 w 948"/>
                <a:gd name="T47" fmla="*/ 536 h 608"/>
                <a:gd name="T48" fmla="*/ 948 w 948"/>
                <a:gd name="T49" fmla="*/ 516 h 608"/>
                <a:gd name="T50" fmla="*/ 948 w 948"/>
                <a:gd name="T51" fmla="*/ 101 h 608"/>
                <a:gd name="T52" fmla="*/ 945 w 948"/>
                <a:gd name="T53" fmla="*/ 81 h 608"/>
                <a:gd name="T54" fmla="*/ 940 w 948"/>
                <a:gd name="T55" fmla="*/ 62 h 608"/>
                <a:gd name="T56" fmla="*/ 930 w 948"/>
                <a:gd name="T57" fmla="*/ 44 h 608"/>
                <a:gd name="T58" fmla="*/ 918 w 948"/>
                <a:gd name="T59" fmla="*/ 30 h 608"/>
                <a:gd name="T60" fmla="*/ 903 w 948"/>
                <a:gd name="T61" fmla="*/ 18 h 608"/>
                <a:gd name="T62" fmla="*/ 886 w 948"/>
                <a:gd name="T63" fmla="*/ 8 h 608"/>
                <a:gd name="T64" fmla="*/ 867 w 948"/>
                <a:gd name="T65" fmla="*/ 2 h 608"/>
                <a:gd name="T66" fmla="*/ 847 w 948"/>
                <a:gd name="T67" fmla="*/ 0 h 6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48"/>
                <a:gd name="T103" fmla="*/ 0 h 608"/>
                <a:gd name="T104" fmla="*/ 948 w 948"/>
                <a:gd name="T105" fmla="*/ 608 h 6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48" h="608">
                  <a:moveTo>
                    <a:pt x="102" y="0"/>
                  </a:moveTo>
                  <a:lnTo>
                    <a:pt x="92" y="0"/>
                  </a:lnTo>
                  <a:lnTo>
                    <a:pt x="81" y="2"/>
                  </a:lnTo>
                  <a:lnTo>
                    <a:pt x="72" y="5"/>
                  </a:lnTo>
                  <a:lnTo>
                    <a:pt x="62" y="8"/>
                  </a:lnTo>
                  <a:lnTo>
                    <a:pt x="54" y="12"/>
                  </a:lnTo>
                  <a:lnTo>
                    <a:pt x="45" y="18"/>
                  </a:lnTo>
                  <a:lnTo>
                    <a:pt x="37" y="23"/>
                  </a:lnTo>
                  <a:lnTo>
                    <a:pt x="30" y="30"/>
                  </a:lnTo>
                  <a:lnTo>
                    <a:pt x="24" y="37"/>
                  </a:lnTo>
                  <a:lnTo>
                    <a:pt x="18" y="44"/>
                  </a:lnTo>
                  <a:lnTo>
                    <a:pt x="13" y="53"/>
                  </a:lnTo>
                  <a:lnTo>
                    <a:pt x="8" y="62"/>
                  </a:lnTo>
                  <a:lnTo>
                    <a:pt x="5" y="71"/>
                  </a:lnTo>
                  <a:lnTo>
                    <a:pt x="3" y="81"/>
                  </a:lnTo>
                  <a:lnTo>
                    <a:pt x="0" y="91"/>
                  </a:lnTo>
                  <a:lnTo>
                    <a:pt x="0" y="101"/>
                  </a:lnTo>
                  <a:lnTo>
                    <a:pt x="0" y="506"/>
                  </a:lnTo>
                  <a:lnTo>
                    <a:pt x="0" y="516"/>
                  </a:lnTo>
                  <a:lnTo>
                    <a:pt x="3" y="527"/>
                  </a:lnTo>
                  <a:lnTo>
                    <a:pt x="5" y="536"/>
                  </a:lnTo>
                  <a:lnTo>
                    <a:pt x="8" y="546"/>
                  </a:lnTo>
                  <a:lnTo>
                    <a:pt x="13" y="555"/>
                  </a:lnTo>
                  <a:lnTo>
                    <a:pt x="18" y="564"/>
                  </a:lnTo>
                  <a:lnTo>
                    <a:pt x="24" y="571"/>
                  </a:lnTo>
                  <a:lnTo>
                    <a:pt x="30" y="578"/>
                  </a:lnTo>
                  <a:lnTo>
                    <a:pt x="37" y="585"/>
                  </a:lnTo>
                  <a:lnTo>
                    <a:pt x="45" y="590"/>
                  </a:lnTo>
                  <a:lnTo>
                    <a:pt x="54" y="596"/>
                  </a:lnTo>
                  <a:lnTo>
                    <a:pt x="62" y="600"/>
                  </a:lnTo>
                  <a:lnTo>
                    <a:pt x="72" y="603"/>
                  </a:lnTo>
                  <a:lnTo>
                    <a:pt x="81" y="606"/>
                  </a:lnTo>
                  <a:lnTo>
                    <a:pt x="92" y="608"/>
                  </a:lnTo>
                  <a:lnTo>
                    <a:pt x="102" y="608"/>
                  </a:lnTo>
                  <a:lnTo>
                    <a:pt x="847" y="608"/>
                  </a:lnTo>
                  <a:lnTo>
                    <a:pt x="857" y="608"/>
                  </a:lnTo>
                  <a:lnTo>
                    <a:pt x="867" y="606"/>
                  </a:lnTo>
                  <a:lnTo>
                    <a:pt x="877" y="603"/>
                  </a:lnTo>
                  <a:lnTo>
                    <a:pt x="886" y="600"/>
                  </a:lnTo>
                  <a:lnTo>
                    <a:pt x="894" y="596"/>
                  </a:lnTo>
                  <a:lnTo>
                    <a:pt x="903" y="590"/>
                  </a:lnTo>
                  <a:lnTo>
                    <a:pt x="911" y="585"/>
                  </a:lnTo>
                  <a:lnTo>
                    <a:pt x="918" y="578"/>
                  </a:lnTo>
                  <a:lnTo>
                    <a:pt x="924" y="571"/>
                  </a:lnTo>
                  <a:lnTo>
                    <a:pt x="930" y="564"/>
                  </a:lnTo>
                  <a:lnTo>
                    <a:pt x="935" y="555"/>
                  </a:lnTo>
                  <a:lnTo>
                    <a:pt x="940" y="546"/>
                  </a:lnTo>
                  <a:lnTo>
                    <a:pt x="943" y="536"/>
                  </a:lnTo>
                  <a:lnTo>
                    <a:pt x="945" y="527"/>
                  </a:lnTo>
                  <a:lnTo>
                    <a:pt x="948" y="516"/>
                  </a:lnTo>
                  <a:lnTo>
                    <a:pt x="948" y="506"/>
                  </a:lnTo>
                  <a:lnTo>
                    <a:pt x="948" y="101"/>
                  </a:lnTo>
                  <a:lnTo>
                    <a:pt x="948" y="91"/>
                  </a:lnTo>
                  <a:lnTo>
                    <a:pt x="945" y="81"/>
                  </a:lnTo>
                  <a:lnTo>
                    <a:pt x="943" y="71"/>
                  </a:lnTo>
                  <a:lnTo>
                    <a:pt x="940" y="62"/>
                  </a:lnTo>
                  <a:lnTo>
                    <a:pt x="935" y="53"/>
                  </a:lnTo>
                  <a:lnTo>
                    <a:pt x="930" y="44"/>
                  </a:lnTo>
                  <a:lnTo>
                    <a:pt x="924" y="37"/>
                  </a:lnTo>
                  <a:lnTo>
                    <a:pt x="918" y="30"/>
                  </a:lnTo>
                  <a:lnTo>
                    <a:pt x="911" y="23"/>
                  </a:lnTo>
                  <a:lnTo>
                    <a:pt x="903" y="18"/>
                  </a:lnTo>
                  <a:lnTo>
                    <a:pt x="894" y="12"/>
                  </a:lnTo>
                  <a:lnTo>
                    <a:pt x="886" y="8"/>
                  </a:lnTo>
                  <a:lnTo>
                    <a:pt x="877" y="5"/>
                  </a:lnTo>
                  <a:lnTo>
                    <a:pt x="867" y="2"/>
                  </a:lnTo>
                  <a:lnTo>
                    <a:pt x="857" y="0"/>
                  </a:lnTo>
                  <a:lnTo>
                    <a:pt x="847" y="0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310" name="Freeform 11"/>
            <p:cNvSpPr>
              <a:spLocks/>
            </p:cNvSpPr>
            <p:nvPr/>
          </p:nvSpPr>
          <p:spPr bwMode="auto">
            <a:xfrm>
              <a:off x="3374" y="1947"/>
              <a:ext cx="948" cy="608"/>
            </a:xfrm>
            <a:custGeom>
              <a:avLst/>
              <a:gdLst>
                <a:gd name="T0" fmla="*/ 92 w 948"/>
                <a:gd name="T1" fmla="*/ 0 h 608"/>
                <a:gd name="T2" fmla="*/ 72 w 948"/>
                <a:gd name="T3" fmla="*/ 5 h 608"/>
                <a:gd name="T4" fmla="*/ 54 w 948"/>
                <a:gd name="T5" fmla="*/ 12 h 608"/>
                <a:gd name="T6" fmla="*/ 37 w 948"/>
                <a:gd name="T7" fmla="*/ 23 h 608"/>
                <a:gd name="T8" fmla="*/ 24 w 948"/>
                <a:gd name="T9" fmla="*/ 37 h 608"/>
                <a:gd name="T10" fmla="*/ 13 w 948"/>
                <a:gd name="T11" fmla="*/ 53 h 608"/>
                <a:gd name="T12" fmla="*/ 5 w 948"/>
                <a:gd name="T13" fmla="*/ 71 h 608"/>
                <a:gd name="T14" fmla="*/ 0 w 948"/>
                <a:gd name="T15" fmla="*/ 91 h 608"/>
                <a:gd name="T16" fmla="*/ 0 w 948"/>
                <a:gd name="T17" fmla="*/ 506 h 608"/>
                <a:gd name="T18" fmla="*/ 3 w 948"/>
                <a:gd name="T19" fmla="*/ 527 h 608"/>
                <a:gd name="T20" fmla="*/ 8 w 948"/>
                <a:gd name="T21" fmla="*/ 546 h 608"/>
                <a:gd name="T22" fmla="*/ 18 w 948"/>
                <a:gd name="T23" fmla="*/ 564 h 608"/>
                <a:gd name="T24" fmla="*/ 30 w 948"/>
                <a:gd name="T25" fmla="*/ 578 h 608"/>
                <a:gd name="T26" fmla="*/ 45 w 948"/>
                <a:gd name="T27" fmla="*/ 590 h 608"/>
                <a:gd name="T28" fmla="*/ 62 w 948"/>
                <a:gd name="T29" fmla="*/ 600 h 608"/>
                <a:gd name="T30" fmla="*/ 81 w 948"/>
                <a:gd name="T31" fmla="*/ 606 h 608"/>
                <a:gd name="T32" fmla="*/ 102 w 948"/>
                <a:gd name="T33" fmla="*/ 608 h 608"/>
                <a:gd name="T34" fmla="*/ 857 w 948"/>
                <a:gd name="T35" fmla="*/ 608 h 608"/>
                <a:gd name="T36" fmla="*/ 877 w 948"/>
                <a:gd name="T37" fmla="*/ 603 h 608"/>
                <a:gd name="T38" fmla="*/ 894 w 948"/>
                <a:gd name="T39" fmla="*/ 596 h 608"/>
                <a:gd name="T40" fmla="*/ 911 w 948"/>
                <a:gd name="T41" fmla="*/ 585 h 608"/>
                <a:gd name="T42" fmla="*/ 924 w 948"/>
                <a:gd name="T43" fmla="*/ 571 h 608"/>
                <a:gd name="T44" fmla="*/ 935 w 948"/>
                <a:gd name="T45" fmla="*/ 555 h 608"/>
                <a:gd name="T46" fmla="*/ 943 w 948"/>
                <a:gd name="T47" fmla="*/ 536 h 608"/>
                <a:gd name="T48" fmla="*/ 948 w 948"/>
                <a:gd name="T49" fmla="*/ 516 h 608"/>
                <a:gd name="T50" fmla="*/ 948 w 948"/>
                <a:gd name="T51" fmla="*/ 101 h 608"/>
                <a:gd name="T52" fmla="*/ 945 w 948"/>
                <a:gd name="T53" fmla="*/ 81 h 608"/>
                <a:gd name="T54" fmla="*/ 940 w 948"/>
                <a:gd name="T55" fmla="*/ 62 h 608"/>
                <a:gd name="T56" fmla="*/ 930 w 948"/>
                <a:gd name="T57" fmla="*/ 44 h 608"/>
                <a:gd name="T58" fmla="*/ 918 w 948"/>
                <a:gd name="T59" fmla="*/ 30 h 608"/>
                <a:gd name="T60" fmla="*/ 903 w 948"/>
                <a:gd name="T61" fmla="*/ 18 h 608"/>
                <a:gd name="T62" fmla="*/ 886 w 948"/>
                <a:gd name="T63" fmla="*/ 8 h 608"/>
                <a:gd name="T64" fmla="*/ 867 w 948"/>
                <a:gd name="T65" fmla="*/ 2 h 608"/>
                <a:gd name="T66" fmla="*/ 847 w 948"/>
                <a:gd name="T67" fmla="*/ 0 h 6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48"/>
                <a:gd name="T103" fmla="*/ 0 h 608"/>
                <a:gd name="T104" fmla="*/ 948 w 948"/>
                <a:gd name="T105" fmla="*/ 608 h 6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48" h="608">
                  <a:moveTo>
                    <a:pt x="102" y="0"/>
                  </a:moveTo>
                  <a:lnTo>
                    <a:pt x="92" y="0"/>
                  </a:lnTo>
                  <a:lnTo>
                    <a:pt x="81" y="2"/>
                  </a:lnTo>
                  <a:lnTo>
                    <a:pt x="72" y="5"/>
                  </a:lnTo>
                  <a:lnTo>
                    <a:pt x="62" y="8"/>
                  </a:lnTo>
                  <a:lnTo>
                    <a:pt x="54" y="12"/>
                  </a:lnTo>
                  <a:lnTo>
                    <a:pt x="45" y="18"/>
                  </a:lnTo>
                  <a:lnTo>
                    <a:pt x="37" y="23"/>
                  </a:lnTo>
                  <a:lnTo>
                    <a:pt x="30" y="30"/>
                  </a:lnTo>
                  <a:lnTo>
                    <a:pt x="24" y="37"/>
                  </a:lnTo>
                  <a:lnTo>
                    <a:pt x="18" y="44"/>
                  </a:lnTo>
                  <a:lnTo>
                    <a:pt x="13" y="53"/>
                  </a:lnTo>
                  <a:lnTo>
                    <a:pt x="8" y="62"/>
                  </a:lnTo>
                  <a:lnTo>
                    <a:pt x="5" y="71"/>
                  </a:lnTo>
                  <a:lnTo>
                    <a:pt x="3" y="81"/>
                  </a:lnTo>
                  <a:lnTo>
                    <a:pt x="0" y="91"/>
                  </a:lnTo>
                  <a:lnTo>
                    <a:pt x="0" y="101"/>
                  </a:lnTo>
                  <a:lnTo>
                    <a:pt x="0" y="506"/>
                  </a:lnTo>
                  <a:lnTo>
                    <a:pt x="0" y="516"/>
                  </a:lnTo>
                  <a:lnTo>
                    <a:pt x="3" y="527"/>
                  </a:lnTo>
                  <a:lnTo>
                    <a:pt x="5" y="536"/>
                  </a:lnTo>
                  <a:lnTo>
                    <a:pt x="8" y="546"/>
                  </a:lnTo>
                  <a:lnTo>
                    <a:pt x="13" y="555"/>
                  </a:lnTo>
                  <a:lnTo>
                    <a:pt x="18" y="564"/>
                  </a:lnTo>
                  <a:lnTo>
                    <a:pt x="24" y="571"/>
                  </a:lnTo>
                  <a:lnTo>
                    <a:pt x="30" y="578"/>
                  </a:lnTo>
                  <a:lnTo>
                    <a:pt x="37" y="585"/>
                  </a:lnTo>
                  <a:lnTo>
                    <a:pt x="45" y="590"/>
                  </a:lnTo>
                  <a:lnTo>
                    <a:pt x="54" y="596"/>
                  </a:lnTo>
                  <a:lnTo>
                    <a:pt x="62" y="600"/>
                  </a:lnTo>
                  <a:lnTo>
                    <a:pt x="72" y="603"/>
                  </a:lnTo>
                  <a:lnTo>
                    <a:pt x="81" y="606"/>
                  </a:lnTo>
                  <a:lnTo>
                    <a:pt x="92" y="608"/>
                  </a:lnTo>
                  <a:lnTo>
                    <a:pt x="102" y="608"/>
                  </a:lnTo>
                  <a:lnTo>
                    <a:pt x="847" y="608"/>
                  </a:lnTo>
                  <a:lnTo>
                    <a:pt x="857" y="608"/>
                  </a:lnTo>
                  <a:lnTo>
                    <a:pt x="867" y="606"/>
                  </a:lnTo>
                  <a:lnTo>
                    <a:pt x="877" y="603"/>
                  </a:lnTo>
                  <a:lnTo>
                    <a:pt x="886" y="600"/>
                  </a:lnTo>
                  <a:lnTo>
                    <a:pt x="894" y="596"/>
                  </a:lnTo>
                  <a:lnTo>
                    <a:pt x="903" y="590"/>
                  </a:lnTo>
                  <a:lnTo>
                    <a:pt x="911" y="585"/>
                  </a:lnTo>
                  <a:lnTo>
                    <a:pt x="918" y="578"/>
                  </a:lnTo>
                  <a:lnTo>
                    <a:pt x="924" y="571"/>
                  </a:lnTo>
                  <a:lnTo>
                    <a:pt x="930" y="564"/>
                  </a:lnTo>
                  <a:lnTo>
                    <a:pt x="935" y="555"/>
                  </a:lnTo>
                  <a:lnTo>
                    <a:pt x="940" y="546"/>
                  </a:lnTo>
                  <a:lnTo>
                    <a:pt x="943" y="536"/>
                  </a:lnTo>
                  <a:lnTo>
                    <a:pt x="945" y="527"/>
                  </a:lnTo>
                  <a:lnTo>
                    <a:pt x="948" y="516"/>
                  </a:lnTo>
                  <a:lnTo>
                    <a:pt x="948" y="506"/>
                  </a:lnTo>
                  <a:lnTo>
                    <a:pt x="948" y="101"/>
                  </a:lnTo>
                  <a:lnTo>
                    <a:pt x="948" y="91"/>
                  </a:lnTo>
                  <a:lnTo>
                    <a:pt x="945" y="81"/>
                  </a:lnTo>
                  <a:lnTo>
                    <a:pt x="943" y="71"/>
                  </a:lnTo>
                  <a:lnTo>
                    <a:pt x="940" y="62"/>
                  </a:lnTo>
                  <a:lnTo>
                    <a:pt x="935" y="53"/>
                  </a:lnTo>
                  <a:lnTo>
                    <a:pt x="930" y="44"/>
                  </a:lnTo>
                  <a:lnTo>
                    <a:pt x="924" y="37"/>
                  </a:lnTo>
                  <a:lnTo>
                    <a:pt x="918" y="30"/>
                  </a:lnTo>
                  <a:lnTo>
                    <a:pt x="911" y="23"/>
                  </a:lnTo>
                  <a:lnTo>
                    <a:pt x="903" y="18"/>
                  </a:lnTo>
                  <a:lnTo>
                    <a:pt x="894" y="12"/>
                  </a:lnTo>
                  <a:lnTo>
                    <a:pt x="886" y="8"/>
                  </a:lnTo>
                  <a:lnTo>
                    <a:pt x="877" y="5"/>
                  </a:lnTo>
                  <a:lnTo>
                    <a:pt x="867" y="2"/>
                  </a:lnTo>
                  <a:lnTo>
                    <a:pt x="857" y="0"/>
                  </a:lnTo>
                  <a:lnTo>
                    <a:pt x="847" y="0"/>
                  </a:lnTo>
                  <a:lnTo>
                    <a:pt x="10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311" name="Rectangle 12"/>
            <p:cNvSpPr>
              <a:spLocks noChangeArrowheads="1"/>
            </p:cNvSpPr>
            <p:nvPr/>
          </p:nvSpPr>
          <p:spPr bwMode="auto">
            <a:xfrm>
              <a:off x="3605" y="2087"/>
              <a:ext cx="51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600" b="1">
                  <a:solidFill>
                    <a:srgbClr val="000000"/>
                  </a:solidFill>
                </a:rPr>
                <a:t>Prodotto </a:t>
              </a:r>
              <a:endParaRPr lang="it-IT" altLang="it-IT" b="1"/>
            </a:p>
          </p:txBody>
        </p:sp>
        <p:sp>
          <p:nvSpPr>
            <p:cNvPr id="11312" name="Rectangle 13"/>
            <p:cNvSpPr>
              <a:spLocks noChangeArrowheads="1"/>
            </p:cNvSpPr>
            <p:nvPr/>
          </p:nvSpPr>
          <p:spPr bwMode="auto">
            <a:xfrm>
              <a:off x="3576" y="2238"/>
              <a:ext cx="5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600" b="1">
                  <a:solidFill>
                    <a:srgbClr val="000000"/>
                  </a:solidFill>
                </a:rPr>
                <a:t>Nazionale</a:t>
              </a:r>
              <a:endParaRPr lang="it-IT" altLang="it-IT" b="1"/>
            </a:p>
          </p:txBody>
        </p:sp>
        <p:sp>
          <p:nvSpPr>
            <p:cNvPr id="11313" name="Rectangle 14"/>
            <p:cNvSpPr>
              <a:spLocks noChangeArrowheads="1"/>
            </p:cNvSpPr>
            <p:nvPr/>
          </p:nvSpPr>
          <p:spPr bwMode="auto">
            <a:xfrm>
              <a:off x="4122" y="2238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600" b="1">
                  <a:solidFill>
                    <a:srgbClr val="000000"/>
                  </a:solidFill>
                </a:rPr>
                <a:t> </a:t>
              </a:r>
              <a:endParaRPr lang="it-IT" altLang="it-IT" b="1"/>
            </a:p>
          </p:txBody>
        </p:sp>
        <p:sp>
          <p:nvSpPr>
            <p:cNvPr id="11314" name="Freeform 43"/>
            <p:cNvSpPr>
              <a:spLocks noEditPoints="1"/>
            </p:cNvSpPr>
            <p:nvPr/>
          </p:nvSpPr>
          <p:spPr bwMode="auto">
            <a:xfrm>
              <a:off x="3132" y="2252"/>
              <a:ext cx="221" cy="55"/>
            </a:xfrm>
            <a:custGeom>
              <a:avLst/>
              <a:gdLst>
                <a:gd name="T0" fmla="*/ 0 w 221"/>
                <a:gd name="T1" fmla="*/ 21 h 55"/>
                <a:gd name="T2" fmla="*/ 176 w 221"/>
                <a:gd name="T3" fmla="*/ 21 h 55"/>
                <a:gd name="T4" fmla="*/ 176 w 221"/>
                <a:gd name="T5" fmla="*/ 34 h 55"/>
                <a:gd name="T6" fmla="*/ 0 w 221"/>
                <a:gd name="T7" fmla="*/ 34 h 55"/>
                <a:gd name="T8" fmla="*/ 0 w 221"/>
                <a:gd name="T9" fmla="*/ 21 h 55"/>
                <a:gd name="T10" fmla="*/ 166 w 221"/>
                <a:gd name="T11" fmla="*/ 0 h 55"/>
                <a:gd name="T12" fmla="*/ 221 w 221"/>
                <a:gd name="T13" fmla="*/ 28 h 55"/>
                <a:gd name="T14" fmla="*/ 166 w 221"/>
                <a:gd name="T15" fmla="*/ 55 h 55"/>
                <a:gd name="T16" fmla="*/ 166 w 221"/>
                <a:gd name="T17" fmla="*/ 0 h 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1"/>
                <a:gd name="T28" fmla="*/ 0 h 55"/>
                <a:gd name="T29" fmla="*/ 221 w 221"/>
                <a:gd name="T30" fmla="*/ 55 h 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1" h="55">
                  <a:moveTo>
                    <a:pt x="0" y="21"/>
                  </a:moveTo>
                  <a:lnTo>
                    <a:pt x="176" y="21"/>
                  </a:lnTo>
                  <a:lnTo>
                    <a:pt x="176" y="34"/>
                  </a:lnTo>
                  <a:lnTo>
                    <a:pt x="0" y="34"/>
                  </a:lnTo>
                  <a:lnTo>
                    <a:pt x="0" y="21"/>
                  </a:lnTo>
                  <a:close/>
                  <a:moveTo>
                    <a:pt x="166" y="0"/>
                  </a:moveTo>
                  <a:lnTo>
                    <a:pt x="221" y="28"/>
                  </a:lnTo>
                  <a:lnTo>
                    <a:pt x="166" y="55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4" name="Group 63"/>
          <p:cNvGrpSpPr>
            <a:grpSpLocks/>
          </p:cNvGrpSpPr>
          <p:nvPr/>
        </p:nvGrpSpPr>
        <p:grpSpPr bwMode="auto">
          <a:xfrm>
            <a:off x="6872288" y="2938031"/>
            <a:ext cx="1841500" cy="757238"/>
            <a:chOff x="4329" y="2040"/>
            <a:chExt cx="1160" cy="477"/>
          </a:xfrm>
        </p:grpSpPr>
        <p:sp>
          <p:nvSpPr>
            <p:cNvPr id="11302" name="Freeform 26"/>
            <p:cNvSpPr>
              <a:spLocks/>
            </p:cNvSpPr>
            <p:nvPr/>
          </p:nvSpPr>
          <p:spPr bwMode="auto">
            <a:xfrm>
              <a:off x="4542" y="2095"/>
              <a:ext cx="892" cy="422"/>
            </a:xfrm>
            <a:custGeom>
              <a:avLst/>
              <a:gdLst>
                <a:gd name="T0" fmla="*/ 63 w 892"/>
                <a:gd name="T1" fmla="*/ 0 h 422"/>
                <a:gd name="T2" fmla="*/ 48 w 892"/>
                <a:gd name="T3" fmla="*/ 4 h 422"/>
                <a:gd name="T4" fmla="*/ 36 w 892"/>
                <a:gd name="T5" fmla="*/ 9 h 422"/>
                <a:gd name="T6" fmla="*/ 25 w 892"/>
                <a:gd name="T7" fmla="*/ 17 h 422"/>
                <a:gd name="T8" fmla="*/ 15 w 892"/>
                <a:gd name="T9" fmla="*/ 26 h 422"/>
                <a:gd name="T10" fmla="*/ 9 w 892"/>
                <a:gd name="T11" fmla="*/ 38 h 422"/>
                <a:gd name="T12" fmla="*/ 3 w 892"/>
                <a:gd name="T13" fmla="*/ 50 h 422"/>
                <a:gd name="T14" fmla="*/ 0 w 892"/>
                <a:gd name="T15" fmla="*/ 64 h 422"/>
                <a:gd name="T16" fmla="*/ 0 w 892"/>
                <a:gd name="T17" fmla="*/ 352 h 422"/>
                <a:gd name="T18" fmla="*/ 1 w 892"/>
                <a:gd name="T19" fmla="*/ 366 h 422"/>
                <a:gd name="T20" fmla="*/ 5 w 892"/>
                <a:gd name="T21" fmla="*/ 379 h 422"/>
                <a:gd name="T22" fmla="*/ 12 w 892"/>
                <a:gd name="T23" fmla="*/ 391 h 422"/>
                <a:gd name="T24" fmla="*/ 20 w 892"/>
                <a:gd name="T25" fmla="*/ 401 h 422"/>
                <a:gd name="T26" fmla="*/ 31 w 892"/>
                <a:gd name="T27" fmla="*/ 410 h 422"/>
                <a:gd name="T28" fmla="*/ 42 w 892"/>
                <a:gd name="T29" fmla="*/ 417 h 422"/>
                <a:gd name="T30" fmla="*/ 55 w 892"/>
                <a:gd name="T31" fmla="*/ 421 h 422"/>
                <a:gd name="T32" fmla="*/ 69 w 892"/>
                <a:gd name="T33" fmla="*/ 422 h 422"/>
                <a:gd name="T34" fmla="*/ 828 w 892"/>
                <a:gd name="T35" fmla="*/ 422 h 422"/>
                <a:gd name="T36" fmla="*/ 843 w 892"/>
                <a:gd name="T37" fmla="*/ 419 h 422"/>
                <a:gd name="T38" fmla="*/ 855 w 892"/>
                <a:gd name="T39" fmla="*/ 413 h 422"/>
                <a:gd name="T40" fmla="*/ 866 w 892"/>
                <a:gd name="T41" fmla="*/ 406 h 422"/>
                <a:gd name="T42" fmla="*/ 876 w 892"/>
                <a:gd name="T43" fmla="*/ 397 h 422"/>
                <a:gd name="T44" fmla="*/ 883 w 892"/>
                <a:gd name="T45" fmla="*/ 385 h 422"/>
                <a:gd name="T46" fmla="*/ 888 w 892"/>
                <a:gd name="T47" fmla="*/ 373 h 422"/>
                <a:gd name="T48" fmla="*/ 892 w 892"/>
                <a:gd name="T49" fmla="*/ 359 h 422"/>
                <a:gd name="T50" fmla="*/ 892 w 892"/>
                <a:gd name="T51" fmla="*/ 71 h 422"/>
                <a:gd name="T52" fmla="*/ 890 w 892"/>
                <a:gd name="T53" fmla="*/ 57 h 422"/>
                <a:gd name="T54" fmla="*/ 886 w 892"/>
                <a:gd name="T55" fmla="*/ 43 h 422"/>
                <a:gd name="T56" fmla="*/ 879 w 892"/>
                <a:gd name="T57" fmla="*/ 31 h 422"/>
                <a:gd name="T58" fmla="*/ 872 w 892"/>
                <a:gd name="T59" fmla="*/ 21 h 422"/>
                <a:gd name="T60" fmla="*/ 861 w 892"/>
                <a:gd name="T61" fmla="*/ 12 h 422"/>
                <a:gd name="T62" fmla="*/ 850 w 892"/>
                <a:gd name="T63" fmla="*/ 6 h 422"/>
                <a:gd name="T64" fmla="*/ 836 w 892"/>
                <a:gd name="T65" fmla="*/ 1 h 422"/>
                <a:gd name="T66" fmla="*/ 822 w 892"/>
                <a:gd name="T67" fmla="*/ 0 h 42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92"/>
                <a:gd name="T103" fmla="*/ 0 h 422"/>
                <a:gd name="T104" fmla="*/ 892 w 892"/>
                <a:gd name="T105" fmla="*/ 422 h 42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92" h="422">
                  <a:moveTo>
                    <a:pt x="69" y="0"/>
                  </a:moveTo>
                  <a:lnTo>
                    <a:pt x="63" y="0"/>
                  </a:lnTo>
                  <a:lnTo>
                    <a:pt x="55" y="1"/>
                  </a:lnTo>
                  <a:lnTo>
                    <a:pt x="48" y="4"/>
                  </a:lnTo>
                  <a:lnTo>
                    <a:pt x="42" y="6"/>
                  </a:lnTo>
                  <a:lnTo>
                    <a:pt x="36" y="9"/>
                  </a:lnTo>
                  <a:lnTo>
                    <a:pt x="31" y="12"/>
                  </a:lnTo>
                  <a:lnTo>
                    <a:pt x="25" y="17"/>
                  </a:lnTo>
                  <a:lnTo>
                    <a:pt x="20" y="21"/>
                  </a:lnTo>
                  <a:lnTo>
                    <a:pt x="15" y="26"/>
                  </a:lnTo>
                  <a:lnTo>
                    <a:pt x="12" y="31"/>
                  </a:lnTo>
                  <a:lnTo>
                    <a:pt x="9" y="38"/>
                  </a:lnTo>
                  <a:lnTo>
                    <a:pt x="5" y="43"/>
                  </a:lnTo>
                  <a:lnTo>
                    <a:pt x="3" y="50"/>
                  </a:lnTo>
                  <a:lnTo>
                    <a:pt x="1" y="57"/>
                  </a:lnTo>
                  <a:lnTo>
                    <a:pt x="0" y="64"/>
                  </a:lnTo>
                  <a:lnTo>
                    <a:pt x="0" y="71"/>
                  </a:lnTo>
                  <a:lnTo>
                    <a:pt x="0" y="352"/>
                  </a:lnTo>
                  <a:lnTo>
                    <a:pt x="0" y="359"/>
                  </a:lnTo>
                  <a:lnTo>
                    <a:pt x="1" y="366"/>
                  </a:lnTo>
                  <a:lnTo>
                    <a:pt x="3" y="373"/>
                  </a:lnTo>
                  <a:lnTo>
                    <a:pt x="5" y="379"/>
                  </a:lnTo>
                  <a:lnTo>
                    <a:pt x="9" y="385"/>
                  </a:lnTo>
                  <a:lnTo>
                    <a:pt x="12" y="391"/>
                  </a:lnTo>
                  <a:lnTo>
                    <a:pt x="15" y="397"/>
                  </a:lnTo>
                  <a:lnTo>
                    <a:pt x="20" y="401"/>
                  </a:lnTo>
                  <a:lnTo>
                    <a:pt x="25" y="406"/>
                  </a:lnTo>
                  <a:lnTo>
                    <a:pt x="31" y="410"/>
                  </a:lnTo>
                  <a:lnTo>
                    <a:pt x="36" y="413"/>
                  </a:lnTo>
                  <a:lnTo>
                    <a:pt x="42" y="417"/>
                  </a:lnTo>
                  <a:lnTo>
                    <a:pt x="48" y="419"/>
                  </a:lnTo>
                  <a:lnTo>
                    <a:pt x="55" y="421"/>
                  </a:lnTo>
                  <a:lnTo>
                    <a:pt x="63" y="422"/>
                  </a:lnTo>
                  <a:lnTo>
                    <a:pt x="69" y="422"/>
                  </a:lnTo>
                  <a:lnTo>
                    <a:pt x="822" y="422"/>
                  </a:lnTo>
                  <a:lnTo>
                    <a:pt x="828" y="422"/>
                  </a:lnTo>
                  <a:lnTo>
                    <a:pt x="836" y="421"/>
                  </a:lnTo>
                  <a:lnTo>
                    <a:pt x="843" y="419"/>
                  </a:lnTo>
                  <a:lnTo>
                    <a:pt x="850" y="417"/>
                  </a:lnTo>
                  <a:lnTo>
                    <a:pt x="855" y="413"/>
                  </a:lnTo>
                  <a:lnTo>
                    <a:pt x="861" y="410"/>
                  </a:lnTo>
                  <a:lnTo>
                    <a:pt x="866" y="406"/>
                  </a:lnTo>
                  <a:lnTo>
                    <a:pt x="872" y="401"/>
                  </a:lnTo>
                  <a:lnTo>
                    <a:pt x="876" y="397"/>
                  </a:lnTo>
                  <a:lnTo>
                    <a:pt x="879" y="391"/>
                  </a:lnTo>
                  <a:lnTo>
                    <a:pt x="883" y="385"/>
                  </a:lnTo>
                  <a:lnTo>
                    <a:pt x="886" y="379"/>
                  </a:lnTo>
                  <a:lnTo>
                    <a:pt x="888" y="373"/>
                  </a:lnTo>
                  <a:lnTo>
                    <a:pt x="890" y="366"/>
                  </a:lnTo>
                  <a:lnTo>
                    <a:pt x="892" y="359"/>
                  </a:lnTo>
                  <a:lnTo>
                    <a:pt x="892" y="352"/>
                  </a:lnTo>
                  <a:lnTo>
                    <a:pt x="892" y="71"/>
                  </a:lnTo>
                  <a:lnTo>
                    <a:pt x="892" y="64"/>
                  </a:lnTo>
                  <a:lnTo>
                    <a:pt x="890" y="57"/>
                  </a:lnTo>
                  <a:lnTo>
                    <a:pt x="888" y="50"/>
                  </a:lnTo>
                  <a:lnTo>
                    <a:pt x="886" y="43"/>
                  </a:lnTo>
                  <a:lnTo>
                    <a:pt x="883" y="38"/>
                  </a:lnTo>
                  <a:lnTo>
                    <a:pt x="879" y="31"/>
                  </a:lnTo>
                  <a:lnTo>
                    <a:pt x="876" y="26"/>
                  </a:lnTo>
                  <a:lnTo>
                    <a:pt x="872" y="21"/>
                  </a:lnTo>
                  <a:lnTo>
                    <a:pt x="866" y="17"/>
                  </a:lnTo>
                  <a:lnTo>
                    <a:pt x="861" y="12"/>
                  </a:lnTo>
                  <a:lnTo>
                    <a:pt x="855" y="9"/>
                  </a:lnTo>
                  <a:lnTo>
                    <a:pt x="850" y="6"/>
                  </a:lnTo>
                  <a:lnTo>
                    <a:pt x="843" y="4"/>
                  </a:lnTo>
                  <a:lnTo>
                    <a:pt x="836" y="1"/>
                  </a:lnTo>
                  <a:lnTo>
                    <a:pt x="828" y="0"/>
                  </a:lnTo>
                  <a:lnTo>
                    <a:pt x="822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303" name="Freeform 27"/>
            <p:cNvSpPr>
              <a:spLocks/>
            </p:cNvSpPr>
            <p:nvPr/>
          </p:nvSpPr>
          <p:spPr bwMode="auto">
            <a:xfrm>
              <a:off x="4597" y="2040"/>
              <a:ext cx="892" cy="422"/>
            </a:xfrm>
            <a:custGeom>
              <a:avLst/>
              <a:gdLst>
                <a:gd name="T0" fmla="*/ 63 w 892"/>
                <a:gd name="T1" fmla="*/ 0 h 422"/>
                <a:gd name="T2" fmla="*/ 49 w 892"/>
                <a:gd name="T3" fmla="*/ 3 h 422"/>
                <a:gd name="T4" fmla="*/ 37 w 892"/>
                <a:gd name="T5" fmla="*/ 9 h 422"/>
                <a:gd name="T6" fmla="*/ 26 w 892"/>
                <a:gd name="T7" fmla="*/ 17 h 422"/>
                <a:gd name="T8" fmla="*/ 16 w 892"/>
                <a:gd name="T9" fmla="*/ 25 h 422"/>
                <a:gd name="T10" fmla="*/ 9 w 892"/>
                <a:gd name="T11" fmla="*/ 38 h 422"/>
                <a:gd name="T12" fmla="*/ 3 w 892"/>
                <a:gd name="T13" fmla="*/ 50 h 422"/>
                <a:gd name="T14" fmla="*/ 0 w 892"/>
                <a:gd name="T15" fmla="*/ 64 h 422"/>
                <a:gd name="T16" fmla="*/ 0 w 892"/>
                <a:gd name="T17" fmla="*/ 351 h 422"/>
                <a:gd name="T18" fmla="*/ 1 w 892"/>
                <a:gd name="T19" fmla="*/ 366 h 422"/>
                <a:gd name="T20" fmla="*/ 6 w 892"/>
                <a:gd name="T21" fmla="*/ 379 h 422"/>
                <a:gd name="T22" fmla="*/ 12 w 892"/>
                <a:gd name="T23" fmla="*/ 391 h 422"/>
                <a:gd name="T24" fmla="*/ 20 w 892"/>
                <a:gd name="T25" fmla="*/ 401 h 422"/>
                <a:gd name="T26" fmla="*/ 31 w 892"/>
                <a:gd name="T27" fmla="*/ 410 h 422"/>
                <a:gd name="T28" fmla="*/ 42 w 892"/>
                <a:gd name="T29" fmla="*/ 416 h 422"/>
                <a:gd name="T30" fmla="*/ 55 w 892"/>
                <a:gd name="T31" fmla="*/ 421 h 422"/>
                <a:gd name="T32" fmla="*/ 70 w 892"/>
                <a:gd name="T33" fmla="*/ 422 h 422"/>
                <a:gd name="T34" fmla="*/ 829 w 892"/>
                <a:gd name="T35" fmla="*/ 422 h 422"/>
                <a:gd name="T36" fmla="*/ 843 w 892"/>
                <a:gd name="T37" fmla="*/ 419 h 422"/>
                <a:gd name="T38" fmla="*/ 855 w 892"/>
                <a:gd name="T39" fmla="*/ 413 h 422"/>
                <a:gd name="T40" fmla="*/ 866 w 892"/>
                <a:gd name="T41" fmla="*/ 405 h 422"/>
                <a:gd name="T42" fmla="*/ 876 w 892"/>
                <a:gd name="T43" fmla="*/ 397 h 422"/>
                <a:gd name="T44" fmla="*/ 883 w 892"/>
                <a:gd name="T45" fmla="*/ 384 h 422"/>
                <a:gd name="T46" fmla="*/ 889 w 892"/>
                <a:gd name="T47" fmla="*/ 372 h 422"/>
                <a:gd name="T48" fmla="*/ 892 w 892"/>
                <a:gd name="T49" fmla="*/ 359 h 422"/>
                <a:gd name="T50" fmla="*/ 892 w 892"/>
                <a:gd name="T51" fmla="*/ 71 h 422"/>
                <a:gd name="T52" fmla="*/ 891 w 892"/>
                <a:gd name="T53" fmla="*/ 56 h 422"/>
                <a:gd name="T54" fmla="*/ 886 w 892"/>
                <a:gd name="T55" fmla="*/ 43 h 422"/>
                <a:gd name="T56" fmla="*/ 880 w 892"/>
                <a:gd name="T57" fmla="*/ 31 h 422"/>
                <a:gd name="T58" fmla="*/ 872 w 892"/>
                <a:gd name="T59" fmla="*/ 21 h 422"/>
                <a:gd name="T60" fmla="*/ 861 w 892"/>
                <a:gd name="T61" fmla="*/ 12 h 422"/>
                <a:gd name="T62" fmla="*/ 850 w 892"/>
                <a:gd name="T63" fmla="*/ 6 h 422"/>
                <a:gd name="T64" fmla="*/ 837 w 892"/>
                <a:gd name="T65" fmla="*/ 1 h 422"/>
                <a:gd name="T66" fmla="*/ 822 w 892"/>
                <a:gd name="T67" fmla="*/ 0 h 42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92"/>
                <a:gd name="T103" fmla="*/ 0 h 422"/>
                <a:gd name="T104" fmla="*/ 892 w 892"/>
                <a:gd name="T105" fmla="*/ 422 h 42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92" h="422">
                  <a:moveTo>
                    <a:pt x="70" y="0"/>
                  </a:moveTo>
                  <a:lnTo>
                    <a:pt x="63" y="0"/>
                  </a:lnTo>
                  <a:lnTo>
                    <a:pt x="55" y="1"/>
                  </a:lnTo>
                  <a:lnTo>
                    <a:pt x="49" y="3"/>
                  </a:lnTo>
                  <a:lnTo>
                    <a:pt x="42" y="6"/>
                  </a:lnTo>
                  <a:lnTo>
                    <a:pt x="37" y="9"/>
                  </a:lnTo>
                  <a:lnTo>
                    <a:pt x="31" y="12"/>
                  </a:lnTo>
                  <a:lnTo>
                    <a:pt x="26" y="17"/>
                  </a:lnTo>
                  <a:lnTo>
                    <a:pt x="20" y="21"/>
                  </a:lnTo>
                  <a:lnTo>
                    <a:pt x="16" y="25"/>
                  </a:lnTo>
                  <a:lnTo>
                    <a:pt x="12" y="31"/>
                  </a:lnTo>
                  <a:lnTo>
                    <a:pt x="9" y="38"/>
                  </a:lnTo>
                  <a:lnTo>
                    <a:pt x="6" y="43"/>
                  </a:lnTo>
                  <a:lnTo>
                    <a:pt x="3" y="50"/>
                  </a:lnTo>
                  <a:lnTo>
                    <a:pt x="1" y="56"/>
                  </a:lnTo>
                  <a:lnTo>
                    <a:pt x="0" y="64"/>
                  </a:lnTo>
                  <a:lnTo>
                    <a:pt x="0" y="71"/>
                  </a:lnTo>
                  <a:lnTo>
                    <a:pt x="0" y="351"/>
                  </a:lnTo>
                  <a:lnTo>
                    <a:pt x="0" y="359"/>
                  </a:lnTo>
                  <a:lnTo>
                    <a:pt x="1" y="366"/>
                  </a:lnTo>
                  <a:lnTo>
                    <a:pt x="3" y="372"/>
                  </a:lnTo>
                  <a:lnTo>
                    <a:pt x="6" y="379"/>
                  </a:lnTo>
                  <a:lnTo>
                    <a:pt x="9" y="384"/>
                  </a:lnTo>
                  <a:lnTo>
                    <a:pt x="12" y="391"/>
                  </a:lnTo>
                  <a:lnTo>
                    <a:pt x="16" y="397"/>
                  </a:lnTo>
                  <a:lnTo>
                    <a:pt x="20" y="401"/>
                  </a:lnTo>
                  <a:lnTo>
                    <a:pt x="26" y="405"/>
                  </a:lnTo>
                  <a:lnTo>
                    <a:pt x="31" y="410"/>
                  </a:lnTo>
                  <a:lnTo>
                    <a:pt x="37" y="413"/>
                  </a:lnTo>
                  <a:lnTo>
                    <a:pt x="42" y="416"/>
                  </a:lnTo>
                  <a:lnTo>
                    <a:pt x="49" y="419"/>
                  </a:lnTo>
                  <a:lnTo>
                    <a:pt x="55" y="421"/>
                  </a:lnTo>
                  <a:lnTo>
                    <a:pt x="63" y="422"/>
                  </a:lnTo>
                  <a:lnTo>
                    <a:pt x="70" y="422"/>
                  </a:lnTo>
                  <a:lnTo>
                    <a:pt x="822" y="422"/>
                  </a:lnTo>
                  <a:lnTo>
                    <a:pt x="829" y="422"/>
                  </a:lnTo>
                  <a:lnTo>
                    <a:pt x="837" y="421"/>
                  </a:lnTo>
                  <a:lnTo>
                    <a:pt x="843" y="419"/>
                  </a:lnTo>
                  <a:lnTo>
                    <a:pt x="850" y="416"/>
                  </a:lnTo>
                  <a:lnTo>
                    <a:pt x="855" y="413"/>
                  </a:lnTo>
                  <a:lnTo>
                    <a:pt x="861" y="410"/>
                  </a:lnTo>
                  <a:lnTo>
                    <a:pt x="866" y="405"/>
                  </a:lnTo>
                  <a:lnTo>
                    <a:pt x="872" y="401"/>
                  </a:lnTo>
                  <a:lnTo>
                    <a:pt x="876" y="397"/>
                  </a:lnTo>
                  <a:lnTo>
                    <a:pt x="880" y="391"/>
                  </a:lnTo>
                  <a:lnTo>
                    <a:pt x="883" y="384"/>
                  </a:lnTo>
                  <a:lnTo>
                    <a:pt x="886" y="379"/>
                  </a:lnTo>
                  <a:lnTo>
                    <a:pt x="889" y="372"/>
                  </a:lnTo>
                  <a:lnTo>
                    <a:pt x="891" y="366"/>
                  </a:lnTo>
                  <a:lnTo>
                    <a:pt x="892" y="359"/>
                  </a:lnTo>
                  <a:lnTo>
                    <a:pt x="892" y="351"/>
                  </a:lnTo>
                  <a:lnTo>
                    <a:pt x="892" y="71"/>
                  </a:lnTo>
                  <a:lnTo>
                    <a:pt x="892" y="64"/>
                  </a:lnTo>
                  <a:lnTo>
                    <a:pt x="891" y="56"/>
                  </a:lnTo>
                  <a:lnTo>
                    <a:pt x="889" y="50"/>
                  </a:lnTo>
                  <a:lnTo>
                    <a:pt x="886" y="43"/>
                  </a:lnTo>
                  <a:lnTo>
                    <a:pt x="883" y="38"/>
                  </a:lnTo>
                  <a:lnTo>
                    <a:pt x="880" y="31"/>
                  </a:lnTo>
                  <a:lnTo>
                    <a:pt x="876" y="25"/>
                  </a:lnTo>
                  <a:lnTo>
                    <a:pt x="872" y="21"/>
                  </a:lnTo>
                  <a:lnTo>
                    <a:pt x="866" y="17"/>
                  </a:lnTo>
                  <a:lnTo>
                    <a:pt x="861" y="12"/>
                  </a:lnTo>
                  <a:lnTo>
                    <a:pt x="855" y="9"/>
                  </a:lnTo>
                  <a:lnTo>
                    <a:pt x="850" y="6"/>
                  </a:lnTo>
                  <a:lnTo>
                    <a:pt x="843" y="3"/>
                  </a:lnTo>
                  <a:lnTo>
                    <a:pt x="837" y="1"/>
                  </a:lnTo>
                  <a:lnTo>
                    <a:pt x="829" y="0"/>
                  </a:lnTo>
                  <a:lnTo>
                    <a:pt x="822" y="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304" name="Freeform 28"/>
            <p:cNvSpPr>
              <a:spLocks/>
            </p:cNvSpPr>
            <p:nvPr/>
          </p:nvSpPr>
          <p:spPr bwMode="auto">
            <a:xfrm>
              <a:off x="4597" y="2040"/>
              <a:ext cx="892" cy="422"/>
            </a:xfrm>
            <a:custGeom>
              <a:avLst/>
              <a:gdLst>
                <a:gd name="T0" fmla="*/ 63 w 892"/>
                <a:gd name="T1" fmla="*/ 0 h 422"/>
                <a:gd name="T2" fmla="*/ 49 w 892"/>
                <a:gd name="T3" fmla="*/ 3 h 422"/>
                <a:gd name="T4" fmla="*/ 37 w 892"/>
                <a:gd name="T5" fmla="*/ 9 h 422"/>
                <a:gd name="T6" fmla="*/ 26 w 892"/>
                <a:gd name="T7" fmla="*/ 17 h 422"/>
                <a:gd name="T8" fmla="*/ 16 w 892"/>
                <a:gd name="T9" fmla="*/ 25 h 422"/>
                <a:gd name="T10" fmla="*/ 9 w 892"/>
                <a:gd name="T11" fmla="*/ 38 h 422"/>
                <a:gd name="T12" fmla="*/ 3 w 892"/>
                <a:gd name="T13" fmla="*/ 50 h 422"/>
                <a:gd name="T14" fmla="*/ 0 w 892"/>
                <a:gd name="T15" fmla="*/ 64 h 422"/>
                <a:gd name="T16" fmla="*/ 0 w 892"/>
                <a:gd name="T17" fmla="*/ 351 h 422"/>
                <a:gd name="T18" fmla="*/ 1 w 892"/>
                <a:gd name="T19" fmla="*/ 366 h 422"/>
                <a:gd name="T20" fmla="*/ 6 w 892"/>
                <a:gd name="T21" fmla="*/ 379 h 422"/>
                <a:gd name="T22" fmla="*/ 12 w 892"/>
                <a:gd name="T23" fmla="*/ 391 h 422"/>
                <a:gd name="T24" fmla="*/ 20 w 892"/>
                <a:gd name="T25" fmla="*/ 401 h 422"/>
                <a:gd name="T26" fmla="*/ 31 w 892"/>
                <a:gd name="T27" fmla="*/ 410 h 422"/>
                <a:gd name="T28" fmla="*/ 42 w 892"/>
                <a:gd name="T29" fmla="*/ 416 h 422"/>
                <a:gd name="T30" fmla="*/ 55 w 892"/>
                <a:gd name="T31" fmla="*/ 421 h 422"/>
                <a:gd name="T32" fmla="*/ 70 w 892"/>
                <a:gd name="T33" fmla="*/ 422 h 422"/>
                <a:gd name="T34" fmla="*/ 829 w 892"/>
                <a:gd name="T35" fmla="*/ 422 h 422"/>
                <a:gd name="T36" fmla="*/ 843 w 892"/>
                <a:gd name="T37" fmla="*/ 419 h 422"/>
                <a:gd name="T38" fmla="*/ 855 w 892"/>
                <a:gd name="T39" fmla="*/ 413 h 422"/>
                <a:gd name="T40" fmla="*/ 866 w 892"/>
                <a:gd name="T41" fmla="*/ 405 h 422"/>
                <a:gd name="T42" fmla="*/ 876 w 892"/>
                <a:gd name="T43" fmla="*/ 397 h 422"/>
                <a:gd name="T44" fmla="*/ 883 w 892"/>
                <a:gd name="T45" fmla="*/ 384 h 422"/>
                <a:gd name="T46" fmla="*/ 889 w 892"/>
                <a:gd name="T47" fmla="*/ 372 h 422"/>
                <a:gd name="T48" fmla="*/ 892 w 892"/>
                <a:gd name="T49" fmla="*/ 359 h 422"/>
                <a:gd name="T50" fmla="*/ 892 w 892"/>
                <a:gd name="T51" fmla="*/ 71 h 422"/>
                <a:gd name="T52" fmla="*/ 891 w 892"/>
                <a:gd name="T53" fmla="*/ 56 h 422"/>
                <a:gd name="T54" fmla="*/ 886 w 892"/>
                <a:gd name="T55" fmla="*/ 43 h 422"/>
                <a:gd name="T56" fmla="*/ 880 w 892"/>
                <a:gd name="T57" fmla="*/ 31 h 422"/>
                <a:gd name="T58" fmla="*/ 872 w 892"/>
                <a:gd name="T59" fmla="*/ 21 h 422"/>
                <a:gd name="T60" fmla="*/ 861 w 892"/>
                <a:gd name="T61" fmla="*/ 12 h 422"/>
                <a:gd name="T62" fmla="*/ 850 w 892"/>
                <a:gd name="T63" fmla="*/ 6 h 422"/>
                <a:gd name="T64" fmla="*/ 837 w 892"/>
                <a:gd name="T65" fmla="*/ 1 h 422"/>
                <a:gd name="T66" fmla="*/ 822 w 892"/>
                <a:gd name="T67" fmla="*/ 0 h 42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92"/>
                <a:gd name="T103" fmla="*/ 0 h 422"/>
                <a:gd name="T104" fmla="*/ 892 w 892"/>
                <a:gd name="T105" fmla="*/ 422 h 42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92" h="422">
                  <a:moveTo>
                    <a:pt x="70" y="0"/>
                  </a:moveTo>
                  <a:lnTo>
                    <a:pt x="63" y="0"/>
                  </a:lnTo>
                  <a:lnTo>
                    <a:pt x="55" y="1"/>
                  </a:lnTo>
                  <a:lnTo>
                    <a:pt x="49" y="3"/>
                  </a:lnTo>
                  <a:lnTo>
                    <a:pt x="42" y="6"/>
                  </a:lnTo>
                  <a:lnTo>
                    <a:pt x="37" y="9"/>
                  </a:lnTo>
                  <a:lnTo>
                    <a:pt x="31" y="12"/>
                  </a:lnTo>
                  <a:lnTo>
                    <a:pt x="26" y="17"/>
                  </a:lnTo>
                  <a:lnTo>
                    <a:pt x="20" y="21"/>
                  </a:lnTo>
                  <a:lnTo>
                    <a:pt x="16" y="25"/>
                  </a:lnTo>
                  <a:lnTo>
                    <a:pt x="12" y="31"/>
                  </a:lnTo>
                  <a:lnTo>
                    <a:pt x="9" y="38"/>
                  </a:lnTo>
                  <a:lnTo>
                    <a:pt x="6" y="43"/>
                  </a:lnTo>
                  <a:lnTo>
                    <a:pt x="3" y="50"/>
                  </a:lnTo>
                  <a:lnTo>
                    <a:pt x="1" y="56"/>
                  </a:lnTo>
                  <a:lnTo>
                    <a:pt x="0" y="64"/>
                  </a:lnTo>
                  <a:lnTo>
                    <a:pt x="0" y="71"/>
                  </a:lnTo>
                  <a:lnTo>
                    <a:pt x="0" y="351"/>
                  </a:lnTo>
                  <a:lnTo>
                    <a:pt x="0" y="359"/>
                  </a:lnTo>
                  <a:lnTo>
                    <a:pt x="1" y="366"/>
                  </a:lnTo>
                  <a:lnTo>
                    <a:pt x="3" y="372"/>
                  </a:lnTo>
                  <a:lnTo>
                    <a:pt x="6" y="379"/>
                  </a:lnTo>
                  <a:lnTo>
                    <a:pt x="9" y="384"/>
                  </a:lnTo>
                  <a:lnTo>
                    <a:pt x="12" y="391"/>
                  </a:lnTo>
                  <a:lnTo>
                    <a:pt x="16" y="397"/>
                  </a:lnTo>
                  <a:lnTo>
                    <a:pt x="20" y="401"/>
                  </a:lnTo>
                  <a:lnTo>
                    <a:pt x="26" y="405"/>
                  </a:lnTo>
                  <a:lnTo>
                    <a:pt x="31" y="410"/>
                  </a:lnTo>
                  <a:lnTo>
                    <a:pt x="37" y="413"/>
                  </a:lnTo>
                  <a:lnTo>
                    <a:pt x="42" y="416"/>
                  </a:lnTo>
                  <a:lnTo>
                    <a:pt x="49" y="419"/>
                  </a:lnTo>
                  <a:lnTo>
                    <a:pt x="55" y="421"/>
                  </a:lnTo>
                  <a:lnTo>
                    <a:pt x="63" y="422"/>
                  </a:lnTo>
                  <a:lnTo>
                    <a:pt x="70" y="422"/>
                  </a:lnTo>
                  <a:lnTo>
                    <a:pt x="822" y="422"/>
                  </a:lnTo>
                  <a:lnTo>
                    <a:pt x="829" y="422"/>
                  </a:lnTo>
                  <a:lnTo>
                    <a:pt x="837" y="421"/>
                  </a:lnTo>
                  <a:lnTo>
                    <a:pt x="843" y="419"/>
                  </a:lnTo>
                  <a:lnTo>
                    <a:pt x="850" y="416"/>
                  </a:lnTo>
                  <a:lnTo>
                    <a:pt x="855" y="413"/>
                  </a:lnTo>
                  <a:lnTo>
                    <a:pt x="861" y="410"/>
                  </a:lnTo>
                  <a:lnTo>
                    <a:pt x="866" y="405"/>
                  </a:lnTo>
                  <a:lnTo>
                    <a:pt x="872" y="401"/>
                  </a:lnTo>
                  <a:lnTo>
                    <a:pt x="876" y="397"/>
                  </a:lnTo>
                  <a:lnTo>
                    <a:pt x="880" y="391"/>
                  </a:lnTo>
                  <a:lnTo>
                    <a:pt x="883" y="384"/>
                  </a:lnTo>
                  <a:lnTo>
                    <a:pt x="886" y="379"/>
                  </a:lnTo>
                  <a:lnTo>
                    <a:pt x="889" y="372"/>
                  </a:lnTo>
                  <a:lnTo>
                    <a:pt x="891" y="366"/>
                  </a:lnTo>
                  <a:lnTo>
                    <a:pt x="892" y="359"/>
                  </a:lnTo>
                  <a:lnTo>
                    <a:pt x="892" y="351"/>
                  </a:lnTo>
                  <a:lnTo>
                    <a:pt x="892" y="71"/>
                  </a:lnTo>
                  <a:lnTo>
                    <a:pt x="892" y="64"/>
                  </a:lnTo>
                  <a:lnTo>
                    <a:pt x="891" y="56"/>
                  </a:lnTo>
                  <a:lnTo>
                    <a:pt x="889" y="50"/>
                  </a:lnTo>
                  <a:lnTo>
                    <a:pt x="886" y="43"/>
                  </a:lnTo>
                  <a:lnTo>
                    <a:pt x="883" y="38"/>
                  </a:lnTo>
                  <a:lnTo>
                    <a:pt x="880" y="31"/>
                  </a:lnTo>
                  <a:lnTo>
                    <a:pt x="876" y="25"/>
                  </a:lnTo>
                  <a:lnTo>
                    <a:pt x="872" y="21"/>
                  </a:lnTo>
                  <a:lnTo>
                    <a:pt x="866" y="17"/>
                  </a:lnTo>
                  <a:lnTo>
                    <a:pt x="861" y="12"/>
                  </a:lnTo>
                  <a:lnTo>
                    <a:pt x="855" y="9"/>
                  </a:lnTo>
                  <a:lnTo>
                    <a:pt x="850" y="6"/>
                  </a:lnTo>
                  <a:lnTo>
                    <a:pt x="843" y="3"/>
                  </a:lnTo>
                  <a:lnTo>
                    <a:pt x="837" y="1"/>
                  </a:lnTo>
                  <a:lnTo>
                    <a:pt x="829" y="0"/>
                  </a:lnTo>
                  <a:lnTo>
                    <a:pt x="822" y="0"/>
                  </a:lnTo>
                  <a:lnTo>
                    <a:pt x="7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305" name="Rectangle 29"/>
            <p:cNvSpPr>
              <a:spLocks noChangeArrowheads="1"/>
            </p:cNvSpPr>
            <p:nvPr/>
          </p:nvSpPr>
          <p:spPr bwMode="auto">
            <a:xfrm>
              <a:off x="4755" y="2150"/>
              <a:ext cx="56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600" b="1">
                  <a:solidFill>
                    <a:srgbClr val="000000"/>
                  </a:solidFill>
                </a:rPr>
                <a:t>Sovrappiù</a:t>
              </a:r>
              <a:endParaRPr lang="it-IT" altLang="it-IT" b="1"/>
            </a:p>
          </p:txBody>
        </p:sp>
        <p:sp>
          <p:nvSpPr>
            <p:cNvPr id="11306" name="Rectangle 30"/>
            <p:cNvSpPr>
              <a:spLocks noChangeArrowheads="1"/>
            </p:cNvSpPr>
            <p:nvPr/>
          </p:nvSpPr>
          <p:spPr bwMode="auto">
            <a:xfrm>
              <a:off x="5331" y="2150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600" b="1">
                  <a:solidFill>
                    <a:srgbClr val="000000"/>
                  </a:solidFill>
                </a:rPr>
                <a:t> </a:t>
              </a:r>
              <a:endParaRPr lang="it-IT" altLang="it-IT" b="1"/>
            </a:p>
          </p:txBody>
        </p:sp>
        <p:sp>
          <p:nvSpPr>
            <p:cNvPr id="11307" name="Freeform 44"/>
            <p:cNvSpPr>
              <a:spLocks noEditPoints="1"/>
            </p:cNvSpPr>
            <p:nvPr/>
          </p:nvSpPr>
          <p:spPr bwMode="auto">
            <a:xfrm>
              <a:off x="4329" y="2245"/>
              <a:ext cx="249" cy="56"/>
            </a:xfrm>
            <a:custGeom>
              <a:avLst/>
              <a:gdLst>
                <a:gd name="T0" fmla="*/ 0 w 249"/>
                <a:gd name="T1" fmla="*/ 20 h 56"/>
                <a:gd name="T2" fmla="*/ 203 w 249"/>
                <a:gd name="T3" fmla="*/ 20 h 56"/>
                <a:gd name="T4" fmla="*/ 203 w 249"/>
                <a:gd name="T5" fmla="*/ 35 h 56"/>
                <a:gd name="T6" fmla="*/ 0 w 249"/>
                <a:gd name="T7" fmla="*/ 35 h 56"/>
                <a:gd name="T8" fmla="*/ 0 w 249"/>
                <a:gd name="T9" fmla="*/ 20 h 56"/>
                <a:gd name="T10" fmla="*/ 194 w 249"/>
                <a:gd name="T11" fmla="*/ 0 h 56"/>
                <a:gd name="T12" fmla="*/ 249 w 249"/>
                <a:gd name="T13" fmla="*/ 28 h 56"/>
                <a:gd name="T14" fmla="*/ 194 w 249"/>
                <a:gd name="T15" fmla="*/ 56 h 56"/>
                <a:gd name="T16" fmla="*/ 194 w 249"/>
                <a:gd name="T17" fmla="*/ 0 h 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9"/>
                <a:gd name="T28" fmla="*/ 0 h 56"/>
                <a:gd name="T29" fmla="*/ 249 w 249"/>
                <a:gd name="T30" fmla="*/ 56 h 5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9" h="56">
                  <a:moveTo>
                    <a:pt x="0" y="20"/>
                  </a:moveTo>
                  <a:lnTo>
                    <a:pt x="203" y="20"/>
                  </a:lnTo>
                  <a:lnTo>
                    <a:pt x="203" y="35"/>
                  </a:lnTo>
                  <a:lnTo>
                    <a:pt x="0" y="35"/>
                  </a:lnTo>
                  <a:lnTo>
                    <a:pt x="0" y="20"/>
                  </a:lnTo>
                  <a:close/>
                  <a:moveTo>
                    <a:pt x="194" y="0"/>
                  </a:moveTo>
                  <a:lnTo>
                    <a:pt x="249" y="28"/>
                  </a:lnTo>
                  <a:lnTo>
                    <a:pt x="194" y="56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8894" name="Freeform 46"/>
          <p:cNvSpPr>
            <a:spLocks noEditPoints="1"/>
          </p:cNvSpPr>
          <p:nvPr/>
        </p:nvSpPr>
        <p:spPr bwMode="auto">
          <a:xfrm>
            <a:off x="1911350" y="2155394"/>
            <a:ext cx="87313" cy="428625"/>
          </a:xfrm>
          <a:custGeom>
            <a:avLst/>
            <a:gdLst>
              <a:gd name="T0" fmla="*/ 53975 w 55"/>
              <a:gd name="T1" fmla="*/ 0 h 270"/>
              <a:gd name="T2" fmla="*/ 53975 w 55"/>
              <a:gd name="T3" fmla="*/ 357187 h 270"/>
              <a:gd name="T4" fmla="*/ 31750 w 55"/>
              <a:gd name="T5" fmla="*/ 357187 h 270"/>
              <a:gd name="T6" fmla="*/ 31750 w 55"/>
              <a:gd name="T7" fmla="*/ 0 h 270"/>
              <a:gd name="T8" fmla="*/ 53975 w 55"/>
              <a:gd name="T9" fmla="*/ 0 h 270"/>
              <a:gd name="T10" fmla="*/ 87313 w 55"/>
              <a:gd name="T11" fmla="*/ 341312 h 270"/>
              <a:gd name="T12" fmla="*/ 42863 w 55"/>
              <a:gd name="T13" fmla="*/ 428625 h 270"/>
              <a:gd name="T14" fmla="*/ 0 w 55"/>
              <a:gd name="T15" fmla="*/ 341312 h 270"/>
              <a:gd name="T16" fmla="*/ 87313 w 55"/>
              <a:gd name="T17" fmla="*/ 341312 h 27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5"/>
              <a:gd name="T28" fmla="*/ 0 h 270"/>
              <a:gd name="T29" fmla="*/ 55 w 55"/>
              <a:gd name="T30" fmla="*/ 270 h 27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5" h="270">
                <a:moveTo>
                  <a:pt x="34" y="0"/>
                </a:moveTo>
                <a:lnTo>
                  <a:pt x="34" y="225"/>
                </a:lnTo>
                <a:lnTo>
                  <a:pt x="20" y="225"/>
                </a:lnTo>
                <a:lnTo>
                  <a:pt x="20" y="0"/>
                </a:lnTo>
                <a:lnTo>
                  <a:pt x="34" y="0"/>
                </a:lnTo>
                <a:close/>
                <a:moveTo>
                  <a:pt x="55" y="215"/>
                </a:moveTo>
                <a:lnTo>
                  <a:pt x="27" y="270"/>
                </a:lnTo>
                <a:lnTo>
                  <a:pt x="0" y="215"/>
                </a:lnTo>
                <a:lnTo>
                  <a:pt x="55" y="215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3073400" y="2647519"/>
            <a:ext cx="1887538" cy="1336675"/>
            <a:chOff x="1936" y="1857"/>
            <a:chExt cx="1189" cy="842"/>
          </a:xfrm>
        </p:grpSpPr>
        <p:sp>
          <p:nvSpPr>
            <p:cNvPr id="11297" name="Freeform 15"/>
            <p:cNvSpPr>
              <a:spLocks/>
            </p:cNvSpPr>
            <p:nvPr/>
          </p:nvSpPr>
          <p:spPr bwMode="auto">
            <a:xfrm>
              <a:off x="1936" y="1912"/>
              <a:ext cx="1134" cy="787"/>
            </a:xfrm>
            <a:custGeom>
              <a:avLst/>
              <a:gdLst>
                <a:gd name="T0" fmla="*/ 125 w 1134"/>
                <a:gd name="T1" fmla="*/ 0 h 787"/>
                <a:gd name="T2" fmla="*/ 112 w 1134"/>
                <a:gd name="T3" fmla="*/ 1 h 787"/>
                <a:gd name="T4" fmla="*/ 99 w 1134"/>
                <a:gd name="T5" fmla="*/ 4 h 787"/>
                <a:gd name="T6" fmla="*/ 86 w 1134"/>
                <a:gd name="T7" fmla="*/ 8 h 787"/>
                <a:gd name="T8" fmla="*/ 74 w 1134"/>
                <a:gd name="T9" fmla="*/ 13 h 787"/>
                <a:gd name="T10" fmla="*/ 58 w 1134"/>
                <a:gd name="T11" fmla="*/ 23 h 787"/>
                <a:gd name="T12" fmla="*/ 39 w 1134"/>
                <a:gd name="T13" fmla="*/ 39 h 787"/>
                <a:gd name="T14" fmla="*/ 22 w 1134"/>
                <a:gd name="T15" fmla="*/ 58 h 787"/>
                <a:gd name="T16" fmla="*/ 13 w 1134"/>
                <a:gd name="T17" fmla="*/ 75 h 787"/>
                <a:gd name="T18" fmla="*/ 8 w 1134"/>
                <a:gd name="T19" fmla="*/ 86 h 787"/>
                <a:gd name="T20" fmla="*/ 4 w 1134"/>
                <a:gd name="T21" fmla="*/ 99 h 787"/>
                <a:gd name="T22" fmla="*/ 1 w 1134"/>
                <a:gd name="T23" fmla="*/ 111 h 787"/>
                <a:gd name="T24" fmla="*/ 0 w 1134"/>
                <a:gd name="T25" fmla="*/ 125 h 787"/>
                <a:gd name="T26" fmla="*/ 0 w 1134"/>
                <a:gd name="T27" fmla="*/ 656 h 787"/>
                <a:gd name="T28" fmla="*/ 1 w 1134"/>
                <a:gd name="T29" fmla="*/ 669 h 787"/>
                <a:gd name="T30" fmla="*/ 2 w 1134"/>
                <a:gd name="T31" fmla="*/ 683 h 787"/>
                <a:gd name="T32" fmla="*/ 6 w 1134"/>
                <a:gd name="T33" fmla="*/ 696 h 787"/>
                <a:gd name="T34" fmla="*/ 10 w 1134"/>
                <a:gd name="T35" fmla="*/ 707 h 787"/>
                <a:gd name="T36" fmla="*/ 16 w 1134"/>
                <a:gd name="T37" fmla="*/ 719 h 787"/>
                <a:gd name="T38" fmla="*/ 30 w 1134"/>
                <a:gd name="T39" fmla="*/ 740 h 787"/>
                <a:gd name="T40" fmla="*/ 48 w 1134"/>
                <a:gd name="T41" fmla="*/ 758 h 787"/>
                <a:gd name="T42" fmla="*/ 69 w 1134"/>
                <a:gd name="T43" fmla="*/ 772 h 787"/>
                <a:gd name="T44" fmla="*/ 81 w 1134"/>
                <a:gd name="T45" fmla="*/ 778 h 787"/>
                <a:gd name="T46" fmla="*/ 93 w 1134"/>
                <a:gd name="T47" fmla="*/ 782 h 787"/>
                <a:gd name="T48" fmla="*/ 105 w 1134"/>
                <a:gd name="T49" fmla="*/ 785 h 787"/>
                <a:gd name="T50" fmla="*/ 118 w 1134"/>
                <a:gd name="T51" fmla="*/ 786 h 787"/>
                <a:gd name="T52" fmla="*/ 132 w 1134"/>
                <a:gd name="T53" fmla="*/ 787 h 787"/>
                <a:gd name="T54" fmla="*/ 1009 w 1134"/>
                <a:gd name="T55" fmla="*/ 787 h 787"/>
                <a:gd name="T56" fmla="*/ 1022 w 1134"/>
                <a:gd name="T57" fmla="*/ 786 h 787"/>
                <a:gd name="T58" fmla="*/ 1036 w 1134"/>
                <a:gd name="T59" fmla="*/ 783 h 787"/>
                <a:gd name="T60" fmla="*/ 1048 w 1134"/>
                <a:gd name="T61" fmla="*/ 780 h 787"/>
                <a:gd name="T62" fmla="*/ 1060 w 1134"/>
                <a:gd name="T63" fmla="*/ 774 h 787"/>
                <a:gd name="T64" fmla="*/ 1077 w 1134"/>
                <a:gd name="T65" fmla="*/ 765 h 787"/>
                <a:gd name="T66" fmla="*/ 1095 w 1134"/>
                <a:gd name="T67" fmla="*/ 749 h 787"/>
                <a:gd name="T68" fmla="*/ 1112 w 1134"/>
                <a:gd name="T69" fmla="*/ 730 h 787"/>
                <a:gd name="T70" fmla="*/ 1121 w 1134"/>
                <a:gd name="T71" fmla="*/ 713 h 787"/>
                <a:gd name="T72" fmla="*/ 1126 w 1134"/>
                <a:gd name="T73" fmla="*/ 701 h 787"/>
                <a:gd name="T74" fmla="*/ 1130 w 1134"/>
                <a:gd name="T75" fmla="*/ 689 h 787"/>
                <a:gd name="T76" fmla="*/ 1133 w 1134"/>
                <a:gd name="T77" fmla="*/ 676 h 787"/>
                <a:gd name="T78" fmla="*/ 1134 w 1134"/>
                <a:gd name="T79" fmla="*/ 663 h 787"/>
                <a:gd name="T80" fmla="*/ 1134 w 1134"/>
                <a:gd name="T81" fmla="*/ 131 h 787"/>
                <a:gd name="T82" fmla="*/ 1133 w 1134"/>
                <a:gd name="T83" fmla="*/ 118 h 787"/>
                <a:gd name="T84" fmla="*/ 1132 w 1134"/>
                <a:gd name="T85" fmla="*/ 105 h 787"/>
                <a:gd name="T86" fmla="*/ 1129 w 1134"/>
                <a:gd name="T87" fmla="*/ 93 h 787"/>
                <a:gd name="T88" fmla="*/ 1124 w 1134"/>
                <a:gd name="T89" fmla="*/ 81 h 787"/>
                <a:gd name="T90" fmla="*/ 1119 w 1134"/>
                <a:gd name="T91" fmla="*/ 69 h 787"/>
                <a:gd name="T92" fmla="*/ 1104 w 1134"/>
                <a:gd name="T93" fmla="*/ 49 h 787"/>
                <a:gd name="T94" fmla="*/ 1087 w 1134"/>
                <a:gd name="T95" fmla="*/ 30 h 787"/>
                <a:gd name="T96" fmla="*/ 1066 w 1134"/>
                <a:gd name="T97" fmla="*/ 16 h 787"/>
                <a:gd name="T98" fmla="*/ 1053 w 1134"/>
                <a:gd name="T99" fmla="*/ 10 h 787"/>
                <a:gd name="T100" fmla="*/ 1042 w 1134"/>
                <a:gd name="T101" fmla="*/ 5 h 787"/>
                <a:gd name="T102" fmla="*/ 1029 w 1134"/>
                <a:gd name="T103" fmla="*/ 2 h 787"/>
                <a:gd name="T104" fmla="*/ 1016 w 1134"/>
                <a:gd name="T105" fmla="*/ 1 h 787"/>
                <a:gd name="T106" fmla="*/ 1003 w 1134"/>
                <a:gd name="T107" fmla="*/ 0 h 78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134"/>
                <a:gd name="T163" fmla="*/ 0 h 787"/>
                <a:gd name="T164" fmla="*/ 1134 w 1134"/>
                <a:gd name="T165" fmla="*/ 787 h 78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134" h="787">
                  <a:moveTo>
                    <a:pt x="132" y="0"/>
                  </a:moveTo>
                  <a:lnTo>
                    <a:pt x="125" y="0"/>
                  </a:lnTo>
                  <a:lnTo>
                    <a:pt x="118" y="1"/>
                  </a:lnTo>
                  <a:lnTo>
                    <a:pt x="112" y="1"/>
                  </a:lnTo>
                  <a:lnTo>
                    <a:pt x="105" y="2"/>
                  </a:lnTo>
                  <a:lnTo>
                    <a:pt x="99" y="4"/>
                  </a:lnTo>
                  <a:lnTo>
                    <a:pt x="93" y="5"/>
                  </a:lnTo>
                  <a:lnTo>
                    <a:pt x="86" y="8"/>
                  </a:lnTo>
                  <a:lnTo>
                    <a:pt x="81" y="10"/>
                  </a:lnTo>
                  <a:lnTo>
                    <a:pt x="74" y="13"/>
                  </a:lnTo>
                  <a:lnTo>
                    <a:pt x="69" y="16"/>
                  </a:lnTo>
                  <a:lnTo>
                    <a:pt x="58" y="23"/>
                  </a:lnTo>
                  <a:lnTo>
                    <a:pt x="48" y="30"/>
                  </a:lnTo>
                  <a:lnTo>
                    <a:pt x="39" y="39"/>
                  </a:lnTo>
                  <a:lnTo>
                    <a:pt x="30" y="49"/>
                  </a:lnTo>
                  <a:lnTo>
                    <a:pt x="22" y="58"/>
                  </a:lnTo>
                  <a:lnTo>
                    <a:pt x="16" y="69"/>
                  </a:lnTo>
                  <a:lnTo>
                    <a:pt x="13" y="75"/>
                  </a:lnTo>
                  <a:lnTo>
                    <a:pt x="10" y="81"/>
                  </a:lnTo>
                  <a:lnTo>
                    <a:pt x="8" y="86"/>
                  </a:lnTo>
                  <a:lnTo>
                    <a:pt x="6" y="93"/>
                  </a:lnTo>
                  <a:lnTo>
                    <a:pt x="4" y="99"/>
                  </a:lnTo>
                  <a:lnTo>
                    <a:pt x="2" y="105"/>
                  </a:lnTo>
                  <a:lnTo>
                    <a:pt x="1" y="111"/>
                  </a:lnTo>
                  <a:lnTo>
                    <a:pt x="1" y="118"/>
                  </a:lnTo>
                  <a:lnTo>
                    <a:pt x="0" y="125"/>
                  </a:lnTo>
                  <a:lnTo>
                    <a:pt x="0" y="131"/>
                  </a:lnTo>
                  <a:lnTo>
                    <a:pt x="0" y="656"/>
                  </a:lnTo>
                  <a:lnTo>
                    <a:pt x="0" y="663"/>
                  </a:lnTo>
                  <a:lnTo>
                    <a:pt x="1" y="669"/>
                  </a:lnTo>
                  <a:lnTo>
                    <a:pt x="1" y="676"/>
                  </a:lnTo>
                  <a:lnTo>
                    <a:pt x="2" y="683"/>
                  </a:lnTo>
                  <a:lnTo>
                    <a:pt x="4" y="689"/>
                  </a:lnTo>
                  <a:lnTo>
                    <a:pt x="6" y="696"/>
                  </a:lnTo>
                  <a:lnTo>
                    <a:pt x="8" y="701"/>
                  </a:lnTo>
                  <a:lnTo>
                    <a:pt x="10" y="707"/>
                  </a:lnTo>
                  <a:lnTo>
                    <a:pt x="13" y="713"/>
                  </a:lnTo>
                  <a:lnTo>
                    <a:pt x="16" y="719"/>
                  </a:lnTo>
                  <a:lnTo>
                    <a:pt x="22" y="730"/>
                  </a:lnTo>
                  <a:lnTo>
                    <a:pt x="30" y="740"/>
                  </a:lnTo>
                  <a:lnTo>
                    <a:pt x="39" y="749"/>
                  </a:lnTo>
                  <a:lnTo>
                    <a:pt x="48" y="758"/>
                  </a:lnTo>
                  <a:lnTo>
                    <a:pt x="58" y="765"/>
                  </a:lnTo>
                  <a:lnTo>
                    <a:pt x="69" y="772"/>
                  </a:lnTo>
                  <a:lnTo>
                    <a:pt x="74" y="774"/>
                  </a:lnTo>
                  <a:lnTo>
                    <a:pt x="81" y="778"/>
                  </a:lnTo>
                  <a:lnTo>
                    <a:pt x="86" y="780"/>
                  </a:lnTo>
                  <a:lnTo>
                    <a:pt x="93" y="782"/>
                  </a:lnTo>
                  <a:lnTo>
                    <a:pt x="99" y="783"/>
                  </a:lnTo>
                  <a:lnTo>
                    <a:pt x="105" y="785"/>
                  </a:lnTo>
                  <a:lnTo>
                    <a:pt x="112" y="786"/>
                  </a:lnTo>
                  <a:lnTo>
                    <a:pt x="118" y="786"/>
                  </a:lnTo>
                  <a:lnTo>
                    <a:pt x="125" y="787"/>
                  </a:lnTo>
                  <a:lnTo>
                    <a:pt x="132" y="787"/>
                  </a:lnTo>
                  <a:lnTo>
                    <a:pt x="1003" y="787"/>
                  </a:lnTo>
                  <a:lnTo>
                    <a:pt x="1009" y="787"/>
                  </a:lnTo>
                  <a:lnTo>
                    <a:pt x="1016" y="786"/>
                  </a:lnTo>
                  <a:lnTo>
                    <a:pt x="1022" y="786"/>
                  </a:lnTo>
                  <a:lnTo>
                    <a:pt x="1029" y="785"/>
                  </a:lnTo>
                  <a:lnTo>
                    <a:pt x="1036" y="783"/>
                  </a:lnTo>
                  <a:lnTo>
                    <a:pt x="1042" y="782"/>
                  </a:lnTo>
                  <a:lnTo>
                    <a:pt x="1048" y="780"/>
                  </a:lnTo>
                  <a:lnTo>
                    <a:pt x="1053" y="778"/>
                  </a:lnTo>
                  <a:lnTo>
                    <a:pt x="1060" y="774"/>
                  </a:lnTo>
                  <a:lnTo>
                    <a:pt x="1066" y="772"/>
                  </a:lnTo>
                  <a:lnTo>
                    <a:pt x="1077" y="765"/>
                  </a:lnTo>
                  <a:lnTo>
                    <a:pt x="1087" y="758"/>
                  </a:lnTo>
                  <a:lnTo>
                    <a:pt x="1095" y="749"/>
                  </a:lnTo>
                  <a:lnTo>
                    <a:pt x="1104" y="740"/>
                  </a:lnTo>
                  <a:lnTo>
                    <a:pt x="1112" y="730"/>
                  </a:lnTo>
                  <a:lnTo>
                    <a:pt x="1119" y="719"/>
                  </a:lnTo>
                  <a:lnTo>
                    <a:pt x="1121" y="713"/>
                  </a:lnTo>
                  <a:lnTo>
                    <a:pt x="1124" y="707"/>
                  </a:lnTo>
                  <a:lnTo>
                    <a:pt x="1126" y="701"/>
                  </a:lnTo>
                  <a:lnTo>
                    <a:pt x="1129" y="696"/>
                  </a:lnTo>
                  <a:lnTo>
                    <a:pt x="1130" y="689"/>
                  </a:lnTo>
                  <a:lnTo>
                    <a:pt x="1132" y="683"/>
                  </a:lnTo>
                  <a:lnTo>
                    <a:pt x="1133" y="676"/>
                  </a:lnTo>
                  <a:lnTo>
                    <a:pt x="1133" y="669"/>
                  </a:lnTo>
                  <a:lnTo>
                    <a:pt x="1134" y="663"/>
                  </a:lnTo>
                  <a:lnTo>
                    <a:pt x="1134" y="656"/>
                  </a:lnTo>
                  <a:lnTo>
                    <a:pt x="1134" y="131"/>
                  </a:lnTo>
                  <a:lnTo>
                    <a:pt x="1134" y="125"/>
                  </a:lnTo>
                  <a:lnTo>
                    <a:pt x="1133" y="118"/>
                  </a:lnTo>
                  <a:lnTo>
                    <a:pt x="1133" y="111"/>
                  </a:lnTo>
                  <a:lnTo>
                    <a:pt x="1132" y="105"/>
                  </a:lnTo>
                  <a:lnTo>
                    <a:pt x="1130" y="99"/>
                  </a:lnTo>
                  <a:lnTo>
                    <a:pt x="1129" y="93"/>
                  </a:lnTo>
                  <a:lnTo>
                    <a:pt x="1126" y="86"/>
                  </a:lnTo>
                  <a:lnTo>
                    <a:pt x="1124" y="81"/>
                  </a:lnTo>
                  <a:lnTo>
                    <a:pt x="1121" y="75"/>
                  </a:lnTo>
                  <a:lnTo>
                    <a:pt x="1119" y="69"/>
                  </a:lnTo>
                  <a:lnTo>
                    <a:pt x="1112" y="58"/>
                  </a:lnTo>
                  <a:lnTo>
                    <a:pt x="1104" y="49"/>
                  </a:lnTo>
                  <a:lnTo>
                    <a:pt x="1095" y="39"/>
                  </a:lnTo>
                  <a:lnTo>
                    <a:pt x="1087" y="30"/>
                  </a:lnTo>
                  <a:lnTo>
                    <a:pt x="1077" y="23"/>
                  </a:lnTo>
                  <a:lnTo>
                    <a:pt x="1066" y="16"/>
                  </a:lnTo>
                  <a:lnTo>
                    <a:pt x="1060" y="13"/>
                  </a:lnTo>
                  <a:lnTo>
                    <a:pt x="1053" y="10"/>
                  </a:lnTo>
                  <a:lnTo>
                    <a:pt x="1048" y="8"/>
                  </a:lnTo>
                  <a:lnTo>
                    <a:pt x="1042" y="5"/>
                  </a:lnTo>
                  <a:lnTo>
                    <a:pt x="1036" y="4"/>
                  </a:lnTo>
                  <a:lnTo>
                    <a:pt x="1029" y="2"/>
                  </a:lnTo>
                  <a:lnTo>
                    <a:pt x="1022" y="1"/>
                  </a:lnTo>
                  <a:lnTo>
                    <a:pt x="1016" y="1"/>
                  </a:lnTo>
                  <a:lnTo>
                    <a:pt x="1009" y="0"/>
                  </a:lnTo>
                  <a:lnTo>
                    <a:pt x="1003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298" name="Freeform 16"/>
            <p:cNvSpPr>
              <a:spLocks/>
            </p:cNvSpPr>
            <p:nvPr/>
          </p:nvSpPr>
          <p:spPr bwMode="auto">
            <a:xfrm>
              <a:off x="1991" y="1857"/>
              <a:ext cx="1134" cy="787"/>
            </a:xfrm>
            <a:custGeom>
              <a:avLst/>
              <a:gdLst>
                <a:gd name="T0" fmla="*/ 125 w 1134"/>
                <a:gd name="T1" fmla="*/ 0 h 787"/>
                <a:gd name="T2" fmla="*/ 112 w 1134"/>
                <a:gd name="T3" fmla="*/ 1 h 787"/>
                <a:gd name="T4" fmla="*/ 99 w 1134"/>
                <a:gd name="T5" fmla="*/ 4 h 787"/>
                <a:gd name="T6" fmla="*/ 87 w 1134"/>
                <a:gd name="T7" fmla="*/ 7 h 787"/>
                <a:gd name="T8" fmla="*/ 75 w 1134"/>
                <a:gd name="T9" fmla="*/ 13 h 787"/>
                <a:gd name="T10" fmla="*/ 58 w 1134"/>
                <a:gd name="T11" fmla="*/ 23 h 787"/>
                <a:gd name="T12" fmla="*/ 39 w 1134"/>
                <a:gd name="T13" fmla="*/ 38 h 787"/>
                <a:gd name="T14" fmla="*/ 23 w 1134"/>
                <a:gd name="T15" fmla="*/ 58 h 787"/>
                <a:gd name="T16" fmla="*/ 14 w 1134"/>
                <a:gd name="T17" fmla="*/ 75 h 787"/>
                <a:gd name="T18" fmla="*/ 8 w 1134"/>
                <a:gd name="T19" fmla="*/ 86 h 787"/>
                <a:gd name="T20" fmla="*/ 5 w 1134"/>
                <a:gd name="T21" fmla="*/ 99 h 787"/>
                <a:gd name="T22" fmla="*/ 1 w 1134"/>
                <a:gd name="T23" fmla="*/ 111 h 787"/>
                <a:gd name="T24" fmla="*/ 0 w 1134"/>
                <a:gd name="T25" fmla="*/ 124 h 787"/>
                <a:gd name="T26" fmla="*/ 0 w 1134"/>
                <a:gd name="T27" fmla="*/ 656 h 787"/>
                <a:gd name="T28" fmla="*/ 1 w 1134"/>
                <a:gd name="T29" fmla="*/ 669 h 787"/>
                <a:gd name="T30" fmla="*/ 3 w 1134"/>
                <a:gd name="T31" fmla="*/ 682 h 787"/>
                <a:gd name="T32" fmla="*/ 6 w 1134"/>
                <a:gd name="T33" fmla="*/ 696 h 787"/>
                <a:gd name="T34" fmla="*/ 10 w 1134"/>
                <a:gd name="T35" fmla="*/ 707 h 787"/>
                <a:gd name="T36" fmla="*/ 16 w 1134"/>
                <a:gd name="T37" fmla="*/ 719 h 787"/>
                <a:gd name="T38" fmla="*/ 30 w 1134"/>
                <a:gd name="T39" fmla="*/ 740 h 787"/>
                <a:gd name="T40" fmla="*/ 48 w 1134"/>
                <a:gd name="T41" fmla="*/ 757 h 787"/>
                <a:gd name="T42" fmla="*/ 69 w 1134"/>
                <a:gd name="T43" fmla="*/ 772 h 787"/>
                <a:gd name="T44" fmla="*/ 81 w 1134"/>
                <a:gd name="T45" fmla="*/ 777 h 787"/>
                <a:gd name="T46" fmla="*/ 93 w 1134"/>
                <a:gd name="T47" fmla="*/ 782 h 787"/>
                <a:gd name="T48" fmla="*/ 105 w 1134"/>
                <a:gd name="T49" fmla="*/ 785 h 787"/>
                <a:gd name="T50" fmla="*/ 119 w 1134"/>
                <a:gd name="T51" fmla="*/ 786 h 787"/>
                <a:gd name="T52" fmla="*/ 132 w 1134"/>
                <a:gd name="T53" fmla="*/ 787 h 787"/>
                <a:gd name="T54" fmla="*/ 1009 w 1134"/>
                <a:gd name="T55" fmla="*/ 787 h 787"/>
                <a:gd name="T56" fmla="*/ 1023 w 1134"/>
                <a:gd name="T57" fmla="*/ 786 h 787"/>
                <a:gd name="T58" fmla="*/ 1036 w 1134"/>
                <a:gd name="T59" fmla="*/ 783 h 787"/>
                <a:gd name="T60" fmla="*/ 1048 w 1134"/>
                <a:gd name="T61" fmla="*/ 780 h 787"/>
                <a:gd name="T62" fmla="*/ 1060 w 1134"/>
                <a:gd name="T63" fmla="*/ 774 h 787"/>
                <a:gd name="T64" fmla="*/ 1077 w 1134"/>
                <a:gd name="T65" fmla="*/ 765 h 787"/>
                <a:gd name="T66" fmla="*/ 1096 w 1134"/>
                <a:gd name="T67" fmla="*/ 749 h 787"/>
                <a:gd name="T68" fmla="*/ 1112 w 1134"/>
                <a:gd name="T69" fmla="*/ 730 h 787"/>
                <a:gd name="T70" fmla="*/ 1121 w 1134"/>
                <a:gd name="T71" fmla="*/ 713 h 787"/>
                <a:gd name="T72" fmla="*/ 1127 w 1134"/>
                <a:gd name="T73" fmla="*/ 701 h 787"/>
                <a:gd name="T74" fmla="*/ 1130 w 1134"/>
                <a:gd name="T75" fmla="*/ 689 h 787"/>
                <a:gd name="T76" fmla="*/ 1133 w 1134"/>
                <a:gd name="T77" fmla="*/ 676 h 787"/>
                <a:gd name="T78" fmla="*/ 1134 w 1134"/>
                <a:gd name="T79" fmla="*/ 662 h 787"/>
                <a:gd name="T80" fmla="*/ 1134 w 1134"/>
                <a:gd name="T81" fmla="*/ 131 h 787"/>
                <a:gd name="T82" fmla="*/ 1133 w 1134"/>
                <a:gd name="T83" fmla="*/ 118 h 787"/>
                <a:gd name="T84" fmla="*/ 1132 w 1134"/>
                <a:gd name="T85" fmla="*/ 105 h 787"/>
                <a:gd name="T86" fmla="*/ 1129 w 1134"/>
                <a:gd name="T87" fmla="*/ 92 h 787"/>
                <a:gd name="T88" fmla="*/ 1125 w 1134"/>
                <a:gd name="T89" fmla="*/ 80 h 787"/>
                <a:gd name="T90" fmla="*/ 1119 w 1134"/>
                <a:gd name="T91" fmla="*/ 69 h 787"/>
                <a:gd name="T92" fmla="*/ 1105 w 1134"/>
                <a:gd name="T93" fmla="*/ 48 h 787"/>
                <a:gd name="T94" fmla="*/ 1087 w 1134"/>
                <a:gd name="T95" fmla="*/ 30 h 787"/>
                <a:gd name="T96" fmla="*/ 1066 w 1134"/>
                <a:gd name="T97" fmla="*/ 16 h 787"/>
                <a:gd name="T98" fmla="*/ 1054 w 1134"/>
                <a:gd name="T99" fmla="*/ 10 h 787"/>
                <a:gd name="T100" fmla="*/ 1043 w 1134"/>
                <a:gd name="T101" fmla="*/ 5 h 787"/>
                <a:gd name="T102" fmla="*/ 1029 w 1134"/>
                <a:gd name="T103" fmla="*/ 2 h 787"/>
                <a:gd name="T104" fmla="*/ 1016 w 1134"/>
                <a:gd name="T105" fmla="*/ 1 h 787"/>
                <a:gd name="T106" fmla="*/ 1003 w 1134"/>
                <a:gd name="T107" fmla="*/ 0 h 78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134"/>
                <a:gd name="T163" fmla="*/ 0 h 787"/>
                <a:gd name="T164" fmla="*/ 1134 w 1134"/>
                <a:gd name="T165" fmla="*/ 787 h 78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134" h="787">
                  <a:moveTo>
                    <a:pt x="132" y="0"/>
                  </a:moveTo>
                  <a:lnTo>
                    <a:pt x="125" y="0"/>
                  </a:lnTo>
                  <a:lnTo>
                    <a:pt x="119" y="1"/>
                  </a:lnTo>
                  <a:lnTo>
                    <a:pt x="112" y="1"/>
                  </a:lnTo>
                  <a:lnTo>
                    <a:pt x="105" y="2"/>
                  </a:lnTo>
                  <a:lnTo>
                    <a:pt x="99" y="4"/>
                  </a:lnTo>
                  <a:lnTo>
                    <a:pt x="93" y="5"/>
                  </a:lnTo>
                  <a:lnTo>
                    <a:pt x="87" y="7"/>
                  </a:lnTo>
                  <a:lnTo>
                    <a:pt x="81" y="10"/>
                  </a:lnTo>
                  <a:lnTo>
                    <a:pt x="75" y="13"/>
                  </a:lnTo>
                  <a:lnTo>
                    <a:pt x="69" y="16"/>
                  </a:lnTo>
                  <a:lnTo>
                    <a:pt x="58" y="23"/>
                  </a:lnTo>
                  <a:lnTo>
                    <a:pt x="48" y="30"/>
                  </a:lnTo>
                  <a:lnTo>
                    <a:pt x="39" y="38"/>
                  </a:lnTo>
                  <a:lnTo>
                    <a:pt x="30" y="48"/>
                  </a:lnTo>
                  <a:lnTo>
                    <a:pt x="23" y="58"/>
                  </a:lnTo>
                  <a:lnTo>
                    <a:pt x="16" y="69"/>
                  </a:lnTo>
                  <a:lnTo>
                    <a:pt x="14" y="75"/>
                  </a:lnTo>
                  <a:lnTo>
                    <a:pt x="10" y="80"/>
                  </a:lnTo>
                  <a:lnTo>
                    <a:pt x="8" y="86"/>
                  </a:lnTo>
                  <a:lnTo>
                    <a:pt x="6" y="92"/>
                  </a:lnTo>
                  <a:lnTo>
                    <a:pt x="5" y="99"/>
                  </a:lnTo>
                  <a:lnTo>
                    <a:pt x="3" y="105"/>
                  </a:lnTo>
                  <a:lnTo>
                    <a:pt x="1" y="111"/>
                  </a:lnTo>
                  <a:lnTo>
                    <a:pt x="1" y="118"/>
                  </a:lnTo>
                  <a:lnTo>
                    <a:pt x="0" y="124"/>
                  </a:lnTo>
                  <a:lnTo>
                    <a:pt x="0" y="131"/>
                  </a:lnTo>
                  <a:lnTo>
                    <a:pt x="0" y="656"/>
                  </a:lnTo>
                  <a:lnTo>
                    <a:pt x="0" y="662"/>
                  </a:lnTo>
                  <a:lnTo>
                    <a:pt x="1" y="669"/>
                  </a:lnTo>
                  <a:lnTo>
                    <a:pt x="1" y="676"/>
                  </a:lnTo>
                  <a:lnTo>
                    <a:pt x="3" y="682"/>
                  </a:lnTo>
                  <a:lnTo>
                    <a:pt x="5" y="689"/>
                  </a:lnTo>
                  <a:lnTo>
                    <a:pt x="6" y="696"/>
                  </a:lnTo>
                  <a:lnTo>
                    <a:pt x="8" y="701"/>
                  </a:lnTo>
                  <a:lnTo>
                    <a:pt x="10" y="707"/>
                  </a:lnTo>
                  <a:lnTo>
                    <a:pt x="14" y="713"/>
                  </a:lnTo>
                  <a:lnTo>
                    <a:pt x="16" y="719"/>
                  </a:lnTo>
                  <a:lnTo>
                    <a:pt x="23" y="730"/>
                  </a:lnTo>
                  <a:lnTo>
                    <a:pt x="30" y="740"/>
                  </a:lnTo>
                  <a:lnTo>
                    <a:pt x="39" y="749"/>
                  </a:lnTo>
                  <a:lnTo>
                    <a:pt x="48" y="757"/>
                  </a:lnTo>
                  <a:lnTo>
                    <a:pt x="58" y="765"/>
                  </a:lnTo>
                  <a:lnTo>
                    <a:pt x="69" y="772"/>
                  </a:lnTo>
                  <a:lnTo>
                    <a:pt x="75" y="774"/>
                  </a:lnTo>
                  <a:lnTo>
                    <a:pt x="81" y="777"/>
                  </a:lnTo>
                  <a:lnTo>
                    <a:pt x="87" y="780"/>
                  </a:lnTo>
                  <a:lnTo>
                    <a:pt x="93" y="782"/>
                  </a:lnTo>
                  <a:lnTo>
                    <a:pt x="99" y="783"/>
                  </a:lnTo>
                  <a:lnTo>
                    <a:pt x="105" y="785"/>
                  </a:lnTo>
                  <a:lnTo>
                    <a:pt x="112" y="786"/>
                  </a:lnTo>
                  <a:lnTo>
                    <a:pt x="119" y="786"/>
                  </a:lnTo>
                  <a:lnTo>
                    <a:pt x="125" y="787"/>
                  </a:lnTo>
                  <a:lnTo>
                    <a:pt x="132" y="787"/>
                  </a:lnTo>
                  <a:lnTo>
                    <a:pt x="1003" y="787"/>
                  </a:lnTo>
                  <a:lnTo>
                    <a:pt x="1009" y="787"/>
                  </a:lnTo>
                  <a:lnTo>
                    <a:pt x="1016" y="786"/>
                  </a:lnTo>
                  <a:lnTo>
                    <a:pt x="1023" y="786"/>
                  </a:lnTo>
                  <a:lnTo>
                    <a:pt x="1029" y="785"/>
                  </a:lnTo>
                  <a:lnTo>
                    <a:pt x="1036" y="783"/>
                  </a:lnTo>
                  <a:lnTo>
                    <a:pt x="1043" y="782"/>
                  </a:lnTo>
                  <a:lnTo>
                    <a:pt x="1048" y="780"/>
                  </a:lnTo>
                  <a:lnTo>
                    <a:pt x="1054" y="777"/>
                  </a:lnTo>
                  <a:lnTo>
                    <a:pt x="1060" y="774"/>
                  </a:lnTo>
                  <a:lnTo>
                    <a:pt x="1066" y="772"/>
                  </a:lnTo>
                  <a:lnTo>
                    <a:pt x="1077" y="765"/>
                  </a:lnTo>
                  <a:lnTo>
                    <a:pt x="1087" y="757"/>
                  </a:lnTo>
                  <a:lnTo>
                    <a:pt x="1096" y="749"/>
                  </a:lnTo>
                  <a:lnTo>
                    <a:pt x="1105" y="740"/>
                  </a:lnTo>
                  <a:lnTo>
                    <a:pt x="1112" y="730"/>
                  </a:lnTo>
                  <a:lnTo>
                    <a:pt x="1119" y="719"/>
                  </a:lnTo>
                  <a:lnTo>
                    <a:pt x="1121" y="713"/>
                  </a:lnTo>
                  <a:lnTo>
                    <a:pt x="1125" y="707"/>
                  </a:lnTo>
                  <a:lnTo>
                    <a:pt x="1127" y="701"/>
                  </a:lnTo>
                  <a:lnTo>
                    <a:pt x="1129" y="696"/>
                  </a:lnTo>
                  <a:lnTo>
                    <a:pt x="1130" y="689"/>
                  </a:lnTo>
                  <a:lnTo>
                    <a:pt x="1132" y="682"/>
                  </a:lnTo>
                  <a:lnTo>
                    <a:pt x="1133" y="676"/>
                  </a:lnTo>
                  <a:lnTo>
                    <a:pt x="1133" y="669"/>
                  </a:lnTo>
                  <a:lnTo>
                    <a:pt x="1134" y="662"/>
                  </a:lnTo>
                  <a:lnTo>
                    <a:pt x="1134" y="656"/>
                  </a:lnTo>
                  <a:lnTo>
                    <a:pt x="1134" y="131"/>
                  </a:lnTo>
                  <a:lnTo>
                    <a:pt x="1134" y="124"/>
                  </a:lnTo>
                  <a:lnTo>
                    <a:pt x="1133" y="118"/>
                  </a:lnTo>
                  <a:lnTo>
                    <a:pt x="1133" y="111"/>
                  </a:lnTo>
                  <a:lnTo>
                    <a:pt x="1132" y="105"/>
                  </a:lnTo>
                  <a:lnTo>
                    <a:pt x="1130" y="99"/>
                  </a:lnTo>
                  <a:lnTo>
                    <a:pt x="1129" y="92"/>
                  </a:lnTo>
                  <a:lnTo>
                    <a:pt x="1127" y="86"/>
                  </a:lnTo>
                  <a:lnTo>
                    <a:pt x="1125" y="80"/>
                  </a:lnTo>
                  <a:lnTo>
                    <a:pt x="1121" y="75"/>
                  </a:lnTo>
                  <a:lnTo>
                    <a:pt x="1119" y="69"/>
                  </a:lnTo>
                  <a:lnTo>
                    <a:pt x="1112" y="58"/>
                  </a:lnTo>
                  <a:lnTo>
                    <a:pt x="1105" y="48"/>
                  </a:lnTo>
                  <a:lnTo>
                    <a:pt x="1096" y="38"/>
                  </a:lnTo>
                  <a:lnTo>
                    <a:pt x="1087" y="30"/>
                  </a:lnTo>
                  <a:lnTo>
                    <a:pt x="1077" y="23"/>
                  </a:lnTo>
                  <a:lnTo>
                    <a:pt x="1066" y="16"/>
                  </a:lnTo>
                  <a:lnTo>
                    <a:pt x="1060" y="13"/>
                  </a:lnTo>
                  <a:lnTo>
                    <a:pt x="1054" y="10"/>
                  </a:lnTo>
                  <a:lnTo>
                    <a:pt x="1048" y="7"/>
                  </a:lnTo>
                  <a:lnTo>
                    <a:pt x="1043" y="5"/>
                  </a:lnTo>
                  <a:lnTo>
                    <a:pt x="1036" y="4"/>
                  </a:lnTo>
                  <a:lnTo>
                    <a:pt x="1029" y="2"/>
                  </a:lnTo>
                  <a:lnTo>
                    <a:pt x="1023" y="1"/>
                  </a:lnTo>
                  <a:lnTo>
                    <a:pt x="1016" y="1"/>
                  </a:lnTo>
                  <a:lnTo>
                    <a:pt x="1009" y="0"/>
                  </a:lnTo>
                  <a:lnTo>
                    <a:pt x="1003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299" name="Freeform 17"/>
            <p:cNvSpPr>
              <a:spLocks/>
            </p:cNvSpPr>
            <p:nvPr/>
          </p:nvSpPr>
          <p:spPr bwMode="auto">
            <a:xfrm>
              <a:off x="1991" y="1857"/>
              <a:ext cx="1134" cy="787"/>
            </a:xfrm>
            <a:custGeom>
              <a:avLst/>
              <a:gdLst>
                <a:gd name="T0" fmla="*/ 125 w 1134"/>
                <a:gd name="T1" fmla="*/ 0 h 787"/>
                <a:gd name="T2" fmla="*/ 112 w 1134"/>
                <a:gd name="T3" fmla="*/ 1 h 787"/>
                <a:gd name="T4" fmla="*/ 99 w 1134"/>
                <a:gd name="T5" fmla="*/ 4 h 787"/>
                <a:gd name="T6" fmla="*/ 87 w 1134"/>
                <a:gd name="T7" fmla="*/ 7 h 787"/>
                <a:gd name="T8" fmla="*/ 75 w 1134"/>
                <a:gd name="T9" fmla="*/ 13 h 787"/>
                <a:gd name="T10" fmla="*/ 58 w 1134"/>
                <a:gd name="T11" fmla="*/ 23 h 787"/>
                <a:gd name="T12" fmla="*/ 39 w 1134"/>
                <a:gd name="T13" fmla="*/ 38 h 787"/>
                <a:gd name="T14" fmla="*/ 23 w 1134"/>
                <a:gd name="T15" fmla="*/ 58 h 787"/>
                <a:gd name="T16" fmla="*/ 14 w 1134"/>
                <a:gd name="T17" fmla="*/ 75 h 787"/>
                <a:gd name="T18" fmla="*/ 8 w 1134"/>
                <a:gd name="T19" fmla="*/ 86 h 787"/>
                <a:gd name="T20" fmla="*/ 5 w 1134"/>
                <a:gd name="T21" fmla="*/ 99 h 787"/>
                <a:gd name="T22" fmla="*/ 1 w 1134"/>
                <a:gd name="T23" fmla="*/ 111 h 787"/>
                <a:gd name="T24" fmla="*/ 0 w 1134"/>
                <a:gd name="T25" fmla="*/ 124 h 787"/>
                <a:gd name="T26" fmla="*/ 0 w 1134"/>
                <a:gd name="T27" fmla="*/ 656 h 787"/>
                <a:gd name="T28" fmla="*/ 1 w 1134"/>
                <a:gd name="T29" fmla="*/ 669 h 787"/>
                <a:gd name="T30" fmla="*/ 3 w 1134"/>
                <a:gd name="T31" fmla="*/ 682 h 787"/>
                <a:gd name="T32" fmla="*/ 6 w 1134"/>
                <a:gd name="T33" fmla="*/ 696 h 787"/>
                <a:gd name="T34" fmla="*/ 10 w 1134"/>
                <a:gd name="T35" fmla="*/ 707 h 787"/>
                <a:gd name="T36" fmla="*/ 16 w 1134"/>
                <a:gd name="T37" fmla="*/ 719 h 787"/>
                <a:gd name="T38" fmla="*/ 30 w 1134"/>
                <a:gd name="T39" fmla="*/ 740 h 787"/>
                <a:gd name="T40" fmla="*/ 48 w 1134"/>
                <a:gd name="T41" fmla="*/ 757 h 787"/>
                <a:gd name="T42" fmla="*/ 69 w 1134"/>
                <a:gd name="T43" fmla="*/ 772 h 787"/>
                <a:gd name="T44" fmla="*/ 81 w 1134"/>
                <a:gd name="T45" fmla="*/ 777 h 787"/>
                <a:gd name="T46" fmla="*/ 93 w 1134"/>
                <a:gd name="T47" fmla="*/ 782 h 787"/>
                <a:gd name="T48" fmla="*/ 105 w 1134"/>
                <a:gd name="T49" fmla="*/ 785 h 787"/>
                <a:gd name="T50" fmla="*/ 119 w 1134"/>
                <a:gd name="T51" fmla="*/ 786 h 787"/>
                <a:gd name="T52" fmla="*/ 132 w 1134"/>
                <a:gd name="T53" fmla="*/ 787 h 787"/>
                <a:gd name="T54" fmla="*/ 1009 w 1134"/>
                <a:gd name="T55" fmla="*/ 787 h 787"/>
                <a:gd name="T56" fmla="*/ 1023 w 1134"/>
                <a:gd name="T57" fmla="*/ 786 h 787"/>
                <a:gd name="T58" fmla="*/ 1036 w 1134"/>
                <a:gd name="T59" fmla="*/ 783 h 787"/>
                <a:gd name="T60" fmla="*/ 1048 w 1134"/>
                <a:gd name="T61" fmla="*/ 780 h 787"/>
                <a:gd name="T62" fmla="*/ 1060 w 1134"/>
                <a:gd name="T63" fmla="*/ 774 h 787"/>
                <a:gd name="T64" fmla="*/ 1077 w 1134"/>
                <a:gd name="T65" fmla="*/ 765 h 787"/>
                <a:gd name="T66" fmla="*/ 1096 w 1134"/>
                <a:gd name="T67" fmla="*/ 749 h 787"/>
                <a:gd name="T68" fmla="*/ 1112 w 1134"/>
                <a:gd name="T69" fmla="*/ 730 h 787"/>
                <a:gd name="T70" fmla="*/ 1121 w 1134"/>
                <a:gd name="T71" fmla="*/ 713 h 787"/>
                <a:gd name="T72" fmla="*/ 1127 w 1134"/>
                <a:gd name="T73" fmla="*/ 701 h 787"/>
                <a:gd name="T74" fmla="*/ 1130 w 1134"/>
                <a:gd name="T75" fmla="*/ 689 h 787"/>
                <a:gd name="T76" fmla="*/ 1133 w 1134"/>
                <a:gd name="T77" fmla="*/ 676 h 787"/>
                <a:gd name="T78" fmla="*/ 1134 w 1134"/>
                <a:gd name="T79" fmla="*/ 662 h 787"/>
                <a:gd name="T80" fmla="*/ 1134 w 1134"/>
                <a:gd name="T81" fmla="*/ 131 h 787"/>
                <a:gd name="T82" fmla="*/ 1133 w 1134"/>
                <a:gd name="T83" fmla="*/ 118 h 787"/>
                <a:gd name="T84" fmla="*/ 1132 w 1134"/>
                <a:gd name="T85" fmla="*/ 105 h 787"/>
                <a:gd name="T86" fmla="*/ 1129 w 1134"/>
                <a:gd name="T87" fmla="*/ 92 h 787"/>
                <a:gd name="T88" fmla="*/ 1125 w 1134"/>
                <a:gd name="T89" fmla="*/ 80 h 787"/>
                <a:gd name="T90" fmla="*/ 1119 w 1134"/>
                <a:gd name="T91" fmla="*/ 69 h 787"/>
                <a:gd name="T92" fmla="*/ 1105 w 1134"/>
                <a:gd name="T93" fmla="*/ 48 h 787"/>
                <a:gd name="T94" fmla="*/ 1087 w 1134"/>
                <a:gd name="T95" fmla="*/ 30 h 787"/>
                <a:gd name="T96" fmla="*/ 1066 w 1134"/>
                <a:gd name="T97" fmla="*/ 16 h 787"/>
                <a:gd name="T98" fmla="*/ 1054 w 1134"/>
                <a:gd name="T99" fmla="*/ 10 h 787"/>
                <a:gd name="T100" fmla="*/ 1043 w 1134"/>
                <a:gd name="T101" fmla="*/ 5 h 787"/>
                <a:gd name="T102" fmla="*/ 1029 w 1134"/>
                <a:gd name="T103" fmla="*/ 2 h 787"/>
                <a:gd name="T104" fmla="*/ 1016 w 1134"/>
                <a:gd name="T105" fmla="*/ 1 h 787"/>
                <a:gd name="T106" fmla="*/ 1003 w 1134"/>
                <a:gd name="T107" fmla="*/ 0 h 78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134"/>
                <a:gd name="T163" fmla="*/ 0 h 787"/>
                <a:gd name="T164" fmla="*/ 1134 w 1134"/>
                <a:gd name="T165" fmla="*/ 787 h 78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134" h="787">
                  <a:moveTo>
                    <a:pt x="132" y="0"/>
                  </a:moveTo>
                  <a:lnTo>
                    <a:pt x="125" y="0"/>
                  </a:lnTo>
                  <a:lnTo>
                    <a:pt x="119" y="1"/>
                  </a:lnTo>
                  <a:lnTo>
                    <a:pt x="112" y="1"/>
                  </a:lnTo>
                  <a:lnTo>
                    <a:pt x="105" y="2"/>
                  </a:lnTo>
                  <a:lnTo>
                    <a:pt x="99" y="4"/>
                  </a:lnTo>
                  <a:lnTo>
                    <a:pt x="93" y="5"/>
                  </a:lnTo>
                  <a:lnTo>
                    <a:pt x="87" y="7"/>
                  </a:lnTo>
                  <a:lnTo>
                    <a:pt x="81" y="10"/>
                  </a:lnTo>
                  <a:lnTo>
                    <a:pt x="75" y="13"/>
                  </a:lnTo>
                  <a:lnTo>
                    <a:pt x="69" y="16"/>
                  </a:lnTo>
                  <a:lnTo>
                    <a:pt x="58" y="23"/>
                  </a:lnTo>
                  <a:lnTo>
                    <a:pt x="48" y="30"/>
                  </a:lnTo>
                  <a:lnTo>
                    <a:pt x="39" y="38"/>
                  </a:lnTo>
                  <a:lnTo>
                    <a:pt x="30" y="48"/>
                  </a:lnTo>
                  <a:lnTo>
                    <a:pt x="23" y="58"/>
                  </a:lnTo>
                  <a:lnTo>
                    <a:pt x="16" y="69"/>
                  </a:lnTo>
                  <a:lnTo>
                    <a:pt x="14" y="75"/>
                  </a:lnTo>
                  <a:lnTo>
                    <a:pt x="10" y="80"/>
                  </a:lnTo>
                  <a:lnTo>
                    <a:pt x="8" y="86"/>
                  </a:lnTo>
                  <a:lnTo>
                    <a:pt x="6" y="92"/>
                  </a:lnTo>
                  <a:lnTo>
                    <a:pt x="5" y="99"/>
                  </a:lnTo>
                  <a:lnTo>
                    <a:pt x="3" y="105"/>
                  </a:lnTo>
                  <a:lnTo>
                    <a:pt x="1" y="111"/>
                  </a:lnTo>
                  <a:lnTo>
                    <a:pt x="1" y="118"/>
                  </a:lnTo>
                  <a:lnTo>
                    <a:pt x="0" y="124"/>
                  </a:lnTo>
                  <a:lnTo>
                    <a:pt x="0" y="131"/>
                  </a:lnTo>
                  <a:lnTo>
                    <a:pt x="0" y="656"/>
                  </a:lnTo>
                  <a:lnTo>
                    <a:pt x="0" y="662"/>
                  </a:lnTo>
                  <a:lnTo>
                    <a:pt x="1" y="669"/>
                  </a:lnTo>
                  <a:lnTo>
                    <a:pt x="1" y="676"/>
                  </a:lnTo>
                  <a:lnTo>
                    <a:pt x="3" y="682"/>
                  </a:lnTo>
                  <a:lnTo>
                    <a:pt x="5" y="689"/>
                  </a:lnTo>
                  <a:lnTo>
                    <a:pt x="6" y="696"/>
                  </a:lnTo>
                  <a:lnTo>
                    <a:pt x="8" y="701"/>
                  </a:lnTo>
                  <a:lnTo>
                    <a:pt x="10" y="707"/>
                  </a:lnTo>
                  <a:lnTo>
                    <a:pt x="14" y="713"/>
                  </a:lnTo>
                  <a:lnTo>
                    <a:pt x="16" y="719"/>
                  </a:lnTo>
                  <a:lnTo>
                    <a:pt x="23" y="730"/>
                  </a:lnTo>
                  <a:lnTo>
                    <a:pt x="30" y="740"/>
                  </a:lnTo>
                  <a:lnTo>
                    <a:pt x="39" y="749"/>
                  </a:lnTo>
                  <a:lnTo>
                    <a:pt x="48" y="757"/>
                  </a:lnTo>
                  <a:lnTo>
                    <a:pt x="58" y="765"/>
                  </a:lnTo>
                  <a:lnTo>
                    <a:pt x="69" y="772"/>
                  </a:lnTo>
                  <a:lnTo>
                    <a:pt x="75" y="774"/>
                  </a:lnTo>
                  <a:lnTo>
                    <a:pt x="81" y="777"/>
                  </a:lnTo>
                  <a:lnTo>
                    <a:pt x="87" y="780"/>
                  </a:lnTo>
                  <a:lnTo>
                    <a:pt x="93" y="782"/>
                  </a:lnTo>
                  <a:lnTo>
                    <a:pt x="99" y="783"/>
                  </a:lnTo>
                  <a:lnTo>
                    <a:pt x="105" y="785"/>
                  </a:lnTo>
                  <a:lnTo>
                    <a:pt x="112" y="786"/>
                  </a:lnTo>
                  <a:lnTo>
                    <a:pt x="119" y="786"/>
                  </a:lnTo>
                  <a:lnTo>
                    <a:pt x="125" y="787"/>
                  </a:lnTo>
                  <a:lnTo>
                    <a:pt x="132" y="787"/>
                  </a:lnTo>
                  <a:lnTo>
                    <a:pt x="1003" y="787"/>
                  </a:lnTo>
                  <a:lnTo>
                    <a:pt x="1009" y="787"/>
                  </a:lnTo>
                  <a:lnTo>
                    <a:pt x="1016" y="786"/>
                  </a:lnTo>
                  <a:lnTo>
                    <a:pt x="1023" y="786"/>
                  </a:lnTo>
                  <a:lnTo>
                    <a:pt x="1029" y="785"/>
                  </a:lnTo>
                  <a:lnTo>
                    <a:pt x="1036" y="783"/>
                  </a:lnTo>
                  <a:lnTo>
                    <a:pt x="1043" y="782"/>
                  </a:lnTo>
                  <a:lnTo>
                    <a:pt x="1048" y="780"/>
                  </a:lnTo>
                  <a:lnTo>
                    <a:pt x="1054" y="777"/>
                  </a:lnTo>
                  <a:lnTo>
                    <a:pt x="1060" y="774"/>
                  </a:lnTo>
                  <a:lnTo>
                    <a:pt x="1066" y="772"/>
                  </a:lnTo>
                  <a:lnTo>
                    <a:pt x="1077" y="765"/>
                  </a:lnTo>
                  <a:lnTo>
                    <a:pt x="1087" y="757"/>
                  </a:lnTo>
                  <a:lnTo>
                    <a:pt x="1096" y="749"/>
                  </a:lnTo>
                  <a:lnTo>
                    <a:pt x="1105" y="740"/>
                  </a:lnTo>
                  <a:lnTo>
                    <a:pt x="1112" y="730"/>
                  </a:lnTo>
                  <a:lnTo>
                    <a:pt x="1119" y="719"/>
                  </a:lnTo>
                  <a:lnTo>
                    <a:pt x="1121" y="713"/>
                  </a:lnTo>
                  <a:lnTo>
                    <a:pt x="1125" y="707"/>
                  </a:lnTo>
                  <a:lnTo>
                    <a:pt x="1127" y="701"/>
                  </a:lnTo>
                  <a:lnTo>
                    <a:pt x="1129" y="696"/>
                  </a:lnTo>
                  <a:lnTo>
                    <a:pt x="1130" y="689"/>
                  </a:lnTo>
                  <a:lnTo>
                    <a:pt x="1132" y="682"/>
                  </a:lnTo>
                  <a:lnTo>
                    <a:pt x="1133" y="676"/>
                  </a:lnTo>
                  <a:lnTo>
                    <a:pt x="1133" y="669"/>
                  </a:lnTo>
                  <a:lnTo>
                    <a:pt x="1134" y="662"/>
                  </a:lnTo>
                  <a:lnTo>
                    <a:pt x="1134" y="656"/>
                  </a:lnTo>
                  <a:lnTo>
                    <a:pt x="1134" y="131"/>
                  </a:lnTo>
                  <a:lnTo>
                    <a:pt x="1134" y="124"/>
                  </a:lnTo>
                  <a:lnTo>
                    <a:pt x="1133" y="118"/>
                  </a:lnTo>
                  <a:lnTo>
                    <a:pt x="1133" y="111"/>
                  </a:lnTo>
                  <a:lnTo>
                    <a:pt x="1132" y="105"/>
                  </a:lnTo>
                  <a:lnTo>
                    <a:pt x="1130" y="99"/>
                  </a:lnTo>
                  <a:lnTo>
                    <a:pt x="1129" y="92"/>
                  </a:lnTo>
                  <a:lnTo>
                    <a:pt x="1127" y="86"/>
                  </a:lnTo>
                  <a:lnTo>
                    <a:pt x="1125" y="80"/>
                  </a:lnTo>
                  <a:lnTo>
                    <a:pt x="1121" y="75"/>
                  </a:lnTo>
                  <a:lnTo>
                    <a:pt x="1119" y="69"/>
                  </a:lnTo>
                  <a:lnTo>
                    <a:pt x="1112" y="58"/>
                  </a:lnTo>
                  <a:lnTo>
                    <a:pt x="1105" y="48"/>
                  </a:lnTo>
                  <a:lnTo>
                    <a:pt x="1096" y="38"/>
                  </a:lnTo>
                  <a:lnTo>
                    <a:pt x="1087" y="30"/>
                  </a:lnTo>
                  <a:lnTo>
                    <a:pt x="1077" y="23"/>
                  </a:lnTo>
                  <a:lnTo>
                    <a:pt x="1066" y="16"/>
                  </a:lnTo>
                  <a:lnTo>
                    <a:pt x="1060" y="13"/>
                  </a:lnTo>
                  <a:lnTo>
                    <a:pt x="1054" y="10"/>
                  </a:lnTo>
                  <a:lnTo>
                    <a:pt x="1048" y="7"/>
                  </a:lnTo>
                  <a:lnTo>
                    <a:pt x="1043" y="5"/>
                  </a:lnTo>
                  <a:lnTo>
                    <a:pt x="1036" y="4"/>
                  </a:lnTo>
                  <a:lnTo>
                    <a:pt x="1029" y="2"/>
                  </a:lnTo>
                  <a:lnTo>
                    <a:pt x="1023" y="1"/>
                  </a:lnTo>
                  <a:lnTo>
                    <a:pt x="1016" y="1"/>
                  </a:lnTo>
                  <a:lnTo>
                    <a:pt x="1009" y="0"/>
                  </a:lnTo>
                  <a:lnTo>
                    <a:pt x="1003" y="0"/>
                  </a:lnTo>
                  <a:lnTo>
                    <a:pt x="13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300" name="Rectangle 18"/>
            <p:cNvSpPr>
              <a:spLocks noChangeArrowheads="1"/>
            </p:cNvSpPr>
            <p:nvPr/>
          </p:nvSpPr>
          <p:spPr bwMode="auto">
            <a:xfrm>
              <a:off x="2125" y="2151"/>
              <a:ext cx="85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600" b="1">
                  <a:solidFill>
                    <a:srgbClr val="000000"/>
                  </a:solidFill>
                </a:rPr>
                <a:t>Prodotto Lordo</a:t>
              </a:r>
              <a:endParaRPr lang="it-IT" altLang="it-IT" b="1"/>
            </a:p>
          </p:txBody>
        </p:sp>
        <p:sp>
          <p:nvSpPr>
            <p:cNvPr id="11301" name="Rectangle 19"/>
            <p:cNvSpPr>
              <a:spLocks noChangeArrowheads="1"/>
            </p:cNvSpPr>
            <p:nvPr/>
          </p:nvSpPr>
          <p:spPr bwMode="auto">
            <a:xfrm>
              <a:off x="2991" y="215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600" b="1">
                  <a:solidFill>
                    <a:srgbClr val="000000"/>
                  </a:solidFill>
                </a:rPr>
                <a:t> </a:t>
              </a:r>
              <a:endParaRPr lang="it-IT" altLang="it-IT" b="1"/>
            </a:p>
          </p:txBody>
        </p:sp>
      </p:grpSp>
      <p:sp>
        <p:nvSpPr>
          <p:cNvPr id="78895" name="Line 47"/>
          <p:cNvSpPr>
            <a:spLocks noChangeShapeType="1"/>
          </p:cNvSpPr>
          <p:nvPr/>
        </p:nvSpPr>
        <p:spPr bwMode="auto">
          <a:xfrm flipV="1">
            <a:off x="4040188" y="2145869"/>
            <a:ext cx="1587" cy="504825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8896" name="Line 48"/>
          <p:cNvSpPr>
            <a:spLocks noChangeShapeType="1"/>
          </p:cNvSpPr>
          <p:nvPr/>
        </p:nvSpPr>
        <p:spPr bwMode="auto">
          <a:xfrm flipH="1">
            <a:off x="1943100" y="2145869"/>
            <a:ext cx="2097088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6" name="Group 62"/>
          <p:cNvGrpSpPr>
            <a:grpSpLocks/>
          </p:cNvGrpSpPr>
          <p:nvPr/>
        </p:nvGrpSpPr>
        <p:grpSpPr bwMode="auto">
          <a:xfrm>
            <a:off x="1169988" y="3822269"/>
            <a:ext cx="4957762" cy="1741487"/>
            <a:chOff x="737" y="2597"/>
            <a:chExt cx="3123" cy="1097"/>
          </a:xfrm>
        </p:grpSpPr>
        <p:sp>
          <p:nvSpPr>
            <p:cNvPr id="11289" name="Freeform 31"/>
            <p:cNvSpPr>
              <a:spLocks/>
            </p:cNvSpPr>
            <p:nvPr/>
          </p:nvSpPr>
          <p:spPr bwMode="auto">
            <a:xfrm>
              <a:off x="737" y="3258"/>
              <a:ext cx="905" cy="436"/>
            </a:xfrm>
            <a:custGeom>
              <a:avLst/>
              <a:gdLst>
                <a:gd name="T0" fmla="*/ 64 w 905"/>
                <a:gd name="T1" fmla="*/ 0 h 436"/>
                <a:gd name="T2" fmla="*/ 51 w 905"/>
                <a:gd name="T3" fmla="*/ 4 h 436"/>
                <a:gd name="T4" fmla="*/ 37 w 905"/>
                <a:gd name="T5" fmla="*/ 9 h 436"/>
                <a:gd name="T6" fmla="*/ 26 w 905"/>
                <a:gd name="T7" fmla="*/ 17 h 436"/>
                <a:gd name="T8" fmla="*/ 16 w 905"/>
                <a:gd name="T9" fmla="*/ 27 h 436"/>
                <a:gd name="T10" fmla="*/ 9 w 905"/>
                <a:gd name="T11" fmla="*/ 39 h 436"/>
                <a:gd name="T12" fmla="*/ 3 w 905"/>
                <a:gd name="T13" fmla="*/ 52 h 436"/>
                <a:gd name="T14" fmla="*/ 0 w 905"/>
                <a:gd name="T15" fmla="*/ 66 h 436"/>
                <a:gd name="T16" fmla="*/ 0 w 905"/>
                <a:gd name="T17" fmla="*/ 363 h 436"/>
                <a:gd name="T18" fmla="*/ 1 w 905"/>
                <a:gd name="T19" fmla="*/ 377 h 436"/>
                <a:gd name="T20" fmla="*/ 5 w 905"/>
                <a:gd name="T21" fmla="*/ 391 h 436"/>
                <a:gd name="T22" fmla="*/ 12 w 905"/>
                <a:gd name="T23" fmla="*/ 404 h 436"/>
                <a:gd name="T24" fmla="*/ 21 w 905"/>
                <a:gd name="T25" fmla="*/ 415 h 436"/>
                <a:gd name="T26" fmla="*/ 32 w 905"/>
                <a:gd name="T27" fmla="*/ 423 h 436"/>
                <a:gd name="T28" fmla="*/ 44 w 905"/>
                <a:gd name="T29" fmla="*/ 430 h 436"/>
                <a:gd name="T30" fmla="*/ 57 w 905"/>
                <a:gd name="T31" fmla="*/ 434 h 436"/>
                <a:gd name="T32" fmla="*/ 72 w 905"/>
                <a:gd name="T33" fmla="*/ 436 h 436"/>
                <a:gd name="T34" fmla="*/ 841 w 905"/>
                <a:gd name="T35" fmla="*/ 436 h 436"/>
                <a:gd name="T36" fmla="*/ 854 w 905"/>
                <a:gd name="T37" fmla="*/ 432 h 436"/>
                <a:gd name="T38" fmla="*/ 867 w 905"/>
                <a:gd name="T39" fmla="*/ 427 h 436"/>
                <a:gd name="T40" fmla="*/ 878 w 905"/>
                <a:gd name="T41" fmla="*/ 419 h 436"/>
                <a:gd name="T42" fmla="*/ 888 w 905"/>
                <a:gd name="T43" fmla="*/ 409 h 436"/>
                <a:gd name="T44" fmla="*/ 896 w 905"/>
                <a:gd name="T45" fmla="*/ 398 h 436"/>
                <a:gd name="T46" fmla="*/ 901 w 905"/>
                <a:gd name="T47" fmla="*/ 385 h 436"/>
                <a:gd name="T48" fmla="*/ 905 w 905"/>
                <a:gd name="T49" fmla="*/ 370 h 436"/>
                <a:gd name="T50" fmla="*/ 905 w 905"/>
                <a:gd name="T51" fmla="*/ 73 h 436"/>
                <a:gd name="T52" fmla="*/ 904 w 905"/>
                <a:gd name="T53" fmla="*/ 59 h 436"/>
                <a:gd name="T54" fmla="*/ 899 w 905"/>
                <a:gd name="T55" fmla="*/ 46 h 436"/>
                <a:gd name="T56" fmla="*/ 893 w 905"/>
                <a:gd name="T57" fmla="*/ 32 h 436"/>
                <a:gd name="T58" fmla="*/ 884 w 905"/>
                <a:gd name="T59" fmla="*/ 22 h 436"/>
                <a:gd name="T60" fmla="*/ 873 w 905"/>
                <a:gd name="T61" fmla="*/ 13 h 436"/>
                <a:gd name="T62" fmla="*/ 860 w 905"/>
                <a:gd name="T63" fmla="*/ 6 h 436"/>
                <a:gd name="T64" fmla="*/ 847 w 905"/>
                <a:gd name="T65" fmla="*/ 1 h 436"/>
                <a:gd name="T66" fmla="*/ 833 w 905"/>
                <a:gd name="T67" fmla="*/ 0 h 4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05"/>
                <a:gd name="T103" fmla="*/ 0 h 436"/>
                <a:gd name="T104" fmla="*/ 905 w 905"/>
                <a:gd name="T105" fmla="*/ 436 h 4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05" h="436">
                  <a:moveTo>
                    <a:pt x="72" y="0"/>
                  </a:moveTo>
                  <a:lnTo>
                    <a:pt x="64" y="0"/>
                  </a:lnTo>
                  <a:lnTo>
                    <a:pt x="57" y="1"/>
                  </a:lnTo>
                  <a:lnTo>
                    <a:pt x="51" y="4"/>
                  </a:lnTo>
                  <a:lnTo>
                    <a:pt x="44" y="6"/>
                  </a:lnTo>
                  <a:lnTo>
                    <a:pt x="37" y="9"/>
                  </a:lnTo>
                  <a:lnTo>
                    <a:pt x="32" y="13"/>
                  </a:lnTo>
                  <a:lnTo>
                    <a:pt x="26" y="17"/>
                  </a:lnTo>
                  <a:lnTo>
                    <a:pt x="21" y="22"/>
                  </a:lnTo>
                  <a:lnTo>
                    <a:pt x="16" y="27"/>
                  </a:lnTo>
                  <a:lnTo>
                    <a:pt x="12" y="32"/>
                  </a:lnTo>
                  <a:lnTo>
                    <a:pt x="9" y="39"/>
                  </a:lnTo>
                  <a:lnTo>
                    <a:pt x="5" y="46"/>
                  </a:lnTo>
                  <a:lnTo>
                    <a:pt x="3" y="52"/>
                  </a:lnTo>
                  <a:lnTo>
                    <a:pt x="1" y="59"/>
                  </a:lnTo>
                  <a:lnTo>
                    <a:pt x="0" y="66"/>
                  </a:lnTo>
                  <a:lnTo>
                    <a:pt x="0" y="73"/>
                  </a:lnTo>
                  <a:lnTo>
                    <a:pt x="0" y="363"/>
                  </a:lnTo>
                  <a:lnTo>
                    <a:pt x="0" y="370"/>
                  </a:lnTo>
                  <a:lnTo>
                    <a:pt x="1" y="377"/>
                  </a:lnTo>
                  <a:lnTo>
                    <a:pt x="3" y="385"/>
                  </a:lnTo>
                  <a:lnTo>
                    <a:pt x="5" y="391"/>
                  </a:lnTo>
                  <a:lnTo>
                    <a:pt x="9" y="398"/>
                  </a:lnTo>
                  <a:lnTo>
                    <a:pt x="12" y="404"/>
                  </a:lnTo>
                  <a:lnTo>
                    <a:pt x="16" y="409"/>
                  </a:lnTo>
                  <a:lnTo>
                    <a:pt x="21" y="415"/>
                  </a:lnTo>
                  <a:lnTo>
                    <a:pt x="26" y="419"/>
                  </a:lnTo>
                  <a:lnTo>
                    <a:pt x="32" y="423"/>
                  </a:lnTo>
                  <a:lnTo>
                    <a:pt x="37" y="427"/>
                  </a:lnTo>
                  <a:lnTo>
                    <a:pt x="44" y="430"/>
                  </a:lnTo>
                  <a:lnTo>
                    <a:pt x="51" y="432"/>
                  </a:lnTo>
                  <a:lnTo>
                    <a:pt x="57" y="434"/>
                  </a:lnTo>
                  <a:lnTo>
                    <a:pt x="64" y="436"/>
                  </a:lnTo>
                  <a:lnTo>
                    <a:pt x="72" y="436"/>
                  </a:lnTo>
                  <a:lnTo>
                    <a:pt x="833" y="436"/>
                  </a:lnTo>
                  <a:lnTo>
                    <a:pt x="841" y="436"/>
                  </a:lnTo>
                  <a:lnTo>
                    <a:pt x="847" y="434"/>
                  </a:lnTo>
                  <a:lnTo>
                    <a:pt x="854" y="432"/>
                  </a:lnTo>
                  <a:lnTo>
                    <a:pt x="860" y="430"/>
                  </a:lnTo>
                  <a:lnTo>
                    <a:pt x="867" y="427"/>
                  </a:lnTo>
                  <a:lnTo>
                    <a:pt x="873" y="423"/>
                  </a:lnTo>
                  <a:lnTo>
                    <a:pt x="878" y="419"/>
                  </a:lnTo>
                  <a:lnTo>
                    <a:pt x="884" y="415"/>
                  </a:lnTo>
                  <a:lnTo>
                    <a:pt x="888" y="409"/>
                  </a:lnTo>
                  <a:lnTo>
                    <a:pt x="893" y="404"/>
                  </a:lnTo>
                  <a:lnTo>
                    <a:pt x="896" y="398"/>
                  </a:lnTo>
                  <a:lnTo>
                    <a:pt x="899" y="391"/>
                  </a:lnTo>
                  <a:lnTo>
                    <a:pt x="901" y="385"/>
                  </a:lnTo>
                  <a:lnTo>
                    <a:pt x="904" y="377"/>
                  </a:lnTo>
                  <a:lnTo>
                    <a:pt x="905" y="370"/>
                  </a:lnTo>
                  <a:lnTo>
                    <a:pt x="905" y="363"/>
                  </a:lnTo>
                  <a:lnTo>
                    <a:pt x="905" y="73"/>
                  </a:lnTo>
                  <a:lnTo>
                    <a:pt x="905" y="66"/>
                  </a:lnTo>
                  <a:lnTo>
                    <a:pt x="904" y="59"/>
                  </a:lnTo>
                  <a:lnTo>
                    <a:pt x="901" y="52"/>
                  </a:lnTo>
                  <a:lnTo>
                    <a:pt x="899" y="46"/>
                  </a:lnTo>
                  <a:lnTo>
                    <a:pt x="896" y="39"/>
                  </a:lnTo>
                  <a:lnTo>
                    <a:pt x="893" y="32"/>
                  </a:lnTo>
                  <a:lnTo>
                    <a:pt x="888" y="27"/>
                  </a:lnTo>
                  <a:lnTo>
                    <a:pt x="884" y="22"/>
                  </a:lnTo>
                  <a:lnTo>
                    <a:pt x="878" y="17"/>
                  </a:lnTo>
                  <a:lnTo>
                    <a:pt x="873" y="13"/>
                  </a:lnTo>
                  <a:lnTo>
                    <a:pt x="867" y="9"/>
                  </a:lnTo>
                  <a:lnTo>
                    <a:pt x="860" y="6"/>
                  </a:lnTo>
                  <a:lnTo>
                    <a:pt x="854" y="4"/>
                  </a:lnTo>
                  <a:lnTo>
                    <a:pt x="847" y="1"/>
                  </a:lnTo>
                  <a:lnTo>
                    <a:pt x="841" y="0"/>
                  </a:lnTo>
                  <a:lnTo>
                    <a:pt x="833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290" name="Freeform 32"/>
            <p:cNvSpPr>
              <a:spLocks/>
            </p:cNvSpPr>
            <p:nvPr/>
          </p:nvSpPr>
          <p:spPr bwMode="auto">
            <a:xfrm>
              <a:off x="792" y="3203"/>
              <a:ext cx="905" cy="435"/>
            </a:xfrm>
            <a:custGeom>
              <a:avLst/>
              <a:gdLst>
                <a:gd name="T0" fmla="*/ 64 w 905"/>
                <a:gd name="T1" fmla="*/ 0 h 435"/>
                <a:gd name="T2" fmla="*/ 51 w 905"/>
                <a:gd name="T3" fmla="*/ 3 h 435"/>
                <a:gd name="T4" fmla="*/ 38 w 905"/>
                <a:gd name="T5" fmla="*/ 9 h 435"/>
                <a:gd name="T6" fmla="*/ 27 w 905"/>
                <a:gd name="T7" fmla="*/ 17 h 435"/>
                <a:gd name="T8" fmla="*/ 17 w 905"/>
                <a:gd name="T9" fmla="*/ 27 h 435"/>
                <a:gd name="T10" fmla="*/ 9 w 905"/>
                <a:gd name="T11" fmla="*/ 39 h 435"/>
                <a:gd name="T12" fmla="*/ 3 w 905"/>
                <a:gd name="T13" fmla="*/ 52 h 435"/>
                <a:gd name="T14" fmla="*/ 0 w 905"/>
                <a:gd name="T15" fmla="*/ 65 h 435"/>
                <a:gd name="T16" fmla="*/ 0 w 905"/>
                <a:gd name="T17" fmla="*/ 362 h 435"/>
                <a:gd name="T18" fmla="*/ 1 w 905"/>
                <a:gd name="T19" fmla="*/ 377 h 435"/>
                <a:gd name="T20" fmla="*/ 6 w 905"/>
                <a:gd name="T21" fmla="*/ 391 h 435"/>
                <a:gd name="T22" fmla="*/ 12 w 905"/>
                <a:gd name="T23" fmla="*/ 403 h 435"/>
                <a:gd name="T24" fmla="*/ 21 w 905"/>
                <a:gd name="T25" fmla="*/ 414 h 435"/>
                <a:gd name="T26" fmla="*/ 32 w 905"/>
                <a:gd name="T27" fmla="*/ 423 h 435"/>
                <a:gd name="T28" fmla="*/ 44 w 905"/>
                <a:gd name="T29" fmla="*/ 430 h 435"/>
                <a:gd name="T30" fmla="*/ 58 w 905"/>
                <a:gd name="T31" fmla="*/ 434 h 435"/>
                <a:gd name="T32" fmla="*/ 72 w 905"/>
                <a:gd name="T33" fmla="*/ 435 h 435"/>
                <a:gd name="T34" fmla="*/ 841 w 905"/>
                <a:gd name="T35" fmla="*/ 435 h 435"/>
                <a:gd name="T36" fmla="*/ 854 w 905"/>
                <a:gd name="T37" fmla="*/ 432 h 435"/>
                <a:gd name="T38" fmla="*/ 867 w 905"/>
                <a:gd name="T39" fmla="*/ 427 h 435"/>
                <a:gd name="T40" fmla="*/ 879 w 905"/>
                <a:gd name="T41" fmla="*/ 419 h 435"/>
                <a:gd name="T42" fmla="*/ 888 w 905"/>
                <a:gd name="T43" fmla="*/ 409 h 435"/>
                <a:gd name="T44" fmla="*/ 896 w 905"/>
                <a:gd name="T45" fmla="*/ 398 h 435"/>
                <a:gd name="T46" fmla="*/ 902 w 905"/>
                <a:gd name="T47" fmla="*/ 385 h 435"/>
                <a:gd name="T48" fmla="*/ 905 w 905"/>
                <a:gd name="T49" fmla="*/ 370 h 435"/>
                <a:gd name="T50" fmla="*/ 905 w 905"/>
                <a:gd name="T51" fmla="*/ 73 h 435"/>
                <a:gd name="T52" fmla="*/ 904 w 905"/>
                <a:gd name="T53" fmla="*/ 59 h 435"/>
                <a:gd name="T54" fmla="*/ 900 w 905"/>
                <a:gd name="T55" fmla="*/ 45 h 435"/>
                <a:gd name="T56" fmla="*/ 893 w 905"/>
                <a:gd name="T57" fmla="*/ 32 h 435"/>
                <a:gd name="T58" fmla="*/ 884 w 905"/>
                <a:gd name="T59" fmla="*/ 22 h 435"/>
                <a:gd name="T60" fmla="*/ 873 w 905"/>
                <a:gd name="T61" fmla="*/ 12 h 435"/>
                <a:gd name="T62" fmla="*/ 861 w 905"/>
                <a:gd name="T63" fmla="*/ 6 h 435"/>
                <a:gd name="T64" fmla="*/ 848 w 905"/>
                <a:gd name="T65" fmla="*/ 1 h 435"/>
                <a:gd name="T66" fmla="*/ 833 w 905"/>
                <a:gd name="T67" fmla="*/ 0 h 43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05"/>
                <a:gd name="T103" fmla="*/ 0 h 435"/>
                <a:gd name="T104" fmla="*/ 905 w 905"/>
                <a:gd name="T105" fmla="*/ 435 h 43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05" h="435">
                  <a:moveTo>
                    <a:pt x="72" y="0"/>
                  </a:moveTo>
                  <a:lnTo>
                    <a:pt x="64" y="0"/>
                  </a:lnTo>
                  <a:lnTo>
                    <a:pt x="58" y="1"/>
                  </a:lnTo>
                  <a:lnTo>
                    <a:pt x="51" y="3"/>
                  </a:lnTo>
                  <a:lnTo>
                    <a:pt x="44" y="6"/>
                  </a:lnTo>
                  <a:lnTo>
                    <a:pt x="38" y="9"/>
                  </a:lnTo>
                  <a:lnTo>
                    <a:pt x="32" y="12"/>
                  </a:lnTo>
                  <a:lnTo>
                    <a:pt x="27" y="17"/>
                  </a:lnTo>
                  <a:lnTo>
                    <a:pt x="21" y="22"/>
                  </a:lnTo>
                  <a:lnTo>
                    <a:pt x="17" y="27"/>
                  </a:lnTo>
                  <a:lnTo>
                    <a:pt x="12" y="32"/>
                  </a:lnTo>
                  <a:lnTo>
                    <a:pt x="9" y="39"/>
                  </a:lnTo>
                  <a:lnTo>
                    <a:pt x="6" y="45"/>
                  </a:lnTo>
                  <a:lnTo>
                    <a:pt x="3" y="52"/>
                  </a:lnTo>
                  <a:lnTo>
                    <a:pt x="1" y="59"/>
                  </a:lnTo>
                  <a:lnTo>
                    <a:pt x="0" y="65"/>
                  </a:lnTo>
                  <a:lnTo>
                    <a:pt x="0" y="73"/>
                  </a:lnTo>
                  <a:lnTo>
                    <a:pt x="0" y="362"/>
                  </a:lnTo>
                  <a:lnTo>
                    <a:pt x="0" y="370"/>
                  </a:lnTo>
                  <a:lnTo>
                    <a:pt x="1" y="377"/>
                  </a:lnTo>
                  <a:lnTo>
                    <a:pt x="3" y="385"/>
                  </a:lnTo>
                  <a:lnTo>
                    <a:pt x="6" y="391"/>
                  </a:lnTo>
                  <a:lnTo>
                    <a:pt x="9" y="398"/>
                  </a:lnTo>
                  <a:lnTo>
                    <a:pt x="12" y="403"/>
                  </a:lnTo>
                  <a:lnTo>
                    <a:pt x="17" y="409"/>
                  </a:lnTo>
                  <a:lnTo>
                    <a:pt x="21" y="414"/>
                  </a:lnTo>
                  <a:lnTo>
                    <a:pt x="27" y="419"/>
                  </a:lnTo>
                  <a:lnTo>
                    <a:pt x="32" y="423"/>
                  </a:lnTo>
                  <a:lnTo>
                    <a:pt x="38" y="427"/>
                  </a:lnTo>
                  <a:lnTo>
                    <a:pt x="44" y="430"/>
                  </a:lnTo>
                  <a:lnTo>
                    <a:pt x="51" y="432"/>
                  </a:lnTo>
                  <a:lnTo>
                    <a:pt x="58" y="434"/>
                  </a:lnTo>
                  <a:lnTo>
                    <a:pt x="64" y="435"/>
                  </a:lnTo>
                  <a:lnTo>
                    <a:pt x="72" y="435"/>
                  </a:lnTo>
                  <a:lnTo>
                    <a:pt x="833" y="435"/>
                  </a:lnTo>
                  <a:lnTo>
                    <a:pt x="841" y="435"/>
                  </a:lnTo>
                  <a:lnTo>
                    <a:pt x="848" y="434"/>
                  </a:lnTo>
                  <a:lnTo>
                    <a:pt x="854" y="432"/>
                  </a:lnTo>
                  <a:lnTo>
                    <a:pt x="861" y="430"/>
                  </a:lnTo>
                  <a:lnTo>
                    <a:pt x="867" y="427"/>
                  </a:lnTo>
                  <a:lnTo>
                    <a:pt x="873" y="423"/>
                  </a:lnTo>
                  <a:lnTo>
                    <a:pt x="879" y="419"/>
                  </a:lnTo>
                  <a:lnTo>
                    <a:pt x="884" y="414"/>
                  </a:lnTo>
                  <a:lnTo>
                    <a:pt x="888" y="409"/>
                  </a:lnTo>
                  <a:lnTo>
                    <a:pt x="893" y="403"/>
                  </a:lnTo>
                  <a:lnTo>
                    <a:pt x="896" y="398"/>
                  </a:lnTo>
                  <a:lnTo>
                    <a:pt x="900" y="391"/>
                  </a:lnTo>
                  <a:lnTo>
                    <a:pt x="902" y="385"/>
                  </a:lnTo>
                  <a:lnTo>
                    <a:pt x="904" y="377"/>
                  </a:lnTo>
                  <a:lnTo>
                    <a:pt x="905" y="370"/>
                  </a:lnTo>
                  <a:lnTo>
                    <a:pt x="905" y="362"/>
                  </a:lnTo>
                  <a:lnTo>
                    <a:pt x="905" y="73"/>
                  </a:lnTo>
                  <a:lnTo>
                    <a:pt x="905" y="65"/>
                  </a:lnTo>
                  <a:lnTo>
                    <a:pt x="904" y="59"/>
                  </a:lnTo>
                  <a:lnTo>
                    <a:pt x="902" y="52"/>
                  </a:lnTo>
                  <a:lnTo>
                    <a:pt x="900" y="45"/>
                  </a:lnTo>
                  <a:lnTo>
                    <a:pt x="896" y="39"/>
                  </a:lnTo>
                  <a:lnTo>
                    <a:pt x="893" y="32"/>
                  </a:lnTo>
                  <a:lnTo>
                    <a:pt x="888" y="27"/>
                  </a:lnTo>
                  <a:lnTo>
                    <a:pt x="884" y="22"/>
                  </a:lnTo>
                  <a:lnTo>
                    <a:pt x="879" y="17"/>
                  </a:lnTo>
                  <a:lnTo>
                    <a:pt x="873" y="12"/>
                  </a:lnTo>
                  <a:lnTo>
                    <a:pt x="867" y="9"/>
                  </a:lnTo>
                  <a:lnTo>
                    <a:pt x="861" y="6"/>
                  </a:lnTo>
                  <a:lnTo>
                    <a:pt x="854" y="3"/>
                  </a:lnTo>
                  <a:lnTo>
                    <a:pt x="848" y="1"/>
                  </a:lnTo>
                  <a:lnTo>
                    <a:pt x="841" y="0"/>
                  </a:lnTo>
                  <a:lnTo>
                    <a:pt x="833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291" name="Freeform 33"/>
            <p:cNvSpPr>
              <a:spLocks/>
            </p:cNvSpPr>
            <p:nvPr/>
          </p:nvSpPr>
          <p:spPr bwMode="auto">
            <a:xfrm>
              <a:off x="792" y="3203"/>
              <a:ext cx="905" cy="435"/>
            </a:xfrm>
            <a:custGeom>
              <a:avLst/>
              <a:gdLst>
                <a:gd name="T0" fmla="*/ 64 w 905"/>
                <a:gd name="T1" fmla="*/ 0 h 435"/>
                <a:gd name="T2" fmla="*/ 51 w 905"/>
                <a:gd name="T3" fmla="*/ 3 h 435"/>
                <a:gd name="T4" fmla="*/ 38 w 905"/>
                <a:gd name="T5" fmla="*/ 9 h 435"/>
                <a:gd name="T6" fmla="*/ 27 w 905"/>
                <a:gd name="T7" fmla="*/ 17 h 435"/>
                <a:gd name="T8" fmla="*/ 17 w 905"/>
                <a:gd name="T9" fmla="*/ 27 h 435"/>
                <a:gd name="T10" fmla="*/ 9 w 905"/>
                <a:gd name="T11" fmla="*/ 39 h 435"/>
                <a:gd name="T12" fmla="*/ 3 w 905"/>
                <a:gd name="T13" fmla="*/ 52 h 435"/>
                <a:gd name="T14" fmla="*/ 0 w 905"/>
                <a:gd name="T15" fmla="*/ 65 h 435"/>
                <a:gd name="T16" fmla="*/ 0 w 905"/>
                <a:gd name="T17" fmla="*/ 362 h 435"/>
                <a:gd name="T18" fmla="*/ 1 w 905"/>
                <a:gd name="T19" fmla="*/ 377 h 435"/>
                <a:gd name="T20" fmla="*/ 6 w 905"/>
                <a:gd name="T21" fmla="*/ 391 h 435"/>
                <a:gd name="T22" fmla="*/ 12 w 905"/>
                <a:gd name="T23" fmla="*/ 403 h 435"/>
                <a:gd name="T24" fmla="*/ 21 w 905"/>
                <a:gd name="T25" fmla="*/ 414 h 435"/>
                <a:gd name="T26" fmla="*/ 32 w 905"/>
                <a:gd name="T27" fmla="*/ 423 h 435"/>
                <a:gd name="T28" fmla="*/ 44 w 905"/>
                <a:gd name="T29" fmla="*/ 430 h 435"/>
                <a:gd name="T30" fmla="*/ 58 w 905"/>
                <a:gd name="T31" fmla="*/ 434 h 435"/>
                <a:gd name="T32" fmla="*/ 72 w 905"/>
                <a:gd name="T33" fmla="*/ 435 h 435"/>
                <a:gd name="T34" fmla="*/ 841 w 905"/>
                <a:gd name="T35" fmla="*/ 435 h 435"/>
                <a:gd name="T36" fmla="*/ 854 w 905"/>
                <a:gd name="T37" fmla="*/ 432 h 435"/>
                <a:gd name="T38" fmla="*/ 867 w 905"/>
                <a:gd name="T39" fmla="*/ 427 h 435"/>
                <a:gd name="T40" fmla="*/ 879 w 905"/>
                <a:gd name="T41" fmla="*/ 419 h 435"/>
                <a:gd name="T42" fmla="*/ 888 w 905"/>
                <a:gd name="T43" fmla="*/ 409 h 435"/>
                <a:gd name="T44" fmla="*/ 896 w 905"/>
                <a:gd name="T45" fmla="*/ 398 h 435"/>
                <a:gd name="T46" fmla="*/ 902 w 905"/>
                <a:gd name="T47" fmla="*/ 385 h 435"/>
                <a:gd name="T48" fmla="*/ 905 w 905"/>
                <a:gd name="T49" fmla="*/ 370 h 435"/>
                <a:gd name="T50" fmla="*/ 905 w 905"/>
                <a:gd name="T51" fmla="*/ 73 h 435"/>
                <a:gd name="T52" fmla="*/ 904 w 905"/>
                <a:gd name="T53" fmla="*/ 59 h 435"/>
                <a:gd name="T54" fmla="*/ 900 w 905"/>
                <a:gd name="T55" fmla="*/ 45 h 435"/>
                <a:gd name="T56" fmla="*/ 893 w 905"/>
                <a:gd name="T57" fmla="*/ 32 h 435"/>
                <a:gd name="T58" fmla="*/ 884 w 905"/>
                <a:gd name="T59" fmla="*/ 22 h 435"/>
                <a:gd name="T60" fmla="*/ 873 w 905"/>
                <a:gd name="T61" fmla="*/ 12 h 435"/>
                <a:gd name="T62" fmla="*/ 861 w 905"/>
                <a:gd name="T63" fmla="*/ 6 h 435"/>
                <a:gd name="T64" fmla="*/ 848 w 905"/>
                <a:gd name="T65" fmla="*/ 1 h 435"/>
                <a:gd name="T66" fmla="*/ 833 w 905"/>
                <a:gd name="T67" fmla="*/ 0 h 43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05"/>
                <a:gd name="T103" fmla="*/ 0 h 435"/>
                <a:gd name="T104" fmla="*/ 905 w 905"/>
                <a:gd name="T105" fmla="*/ 435 h 43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05" h="435">
                  <a:moveTo>
                    <a:pt x="72" y="0"/>
                  </a:moveTo>
                  <a:lnTo>
                    <a:pt x="64" y="0"/>
                  </a:lnTo>
                  <a:lnTo>
                    <a:pt x="58" y="1"/>
                  </a:lnTo>
                  <a:lnTo>
                    <a:pt x="51" y="3"/>
                  </a:lnTo>
                  <a:lnTo>
                    <a:pt x="44" y="6"/>
                  </a:lnTo>
                  <a:lnTo>
                    <a:pt x="38" y="9"/>
                  </a:lnTo>
                  <a:lnTo>
                    <a:pt x="32" y="12"/>
                  </a:lnTo>
                  <a:lnTo>
                    <a:pt x="27" y="17"/>
                  </a:lnTo>
                  <a:lnTo>
                    <a:pt x="21" y="22"/>
                  </a:lnTo>
                  <a:lnTo>
                    <a:pt x="17" y="27"/>
                  </a:lnTo>
                  <a:lnTo>
                    <a:pt x="12" y="32"/>
                  </a:lnTo>
                  <a:lnTo>
                    <a:pt x="9" y="39"/>
                  </a:lnTo>
                  <a:lnTo>
                    <a:pt x="6" y="45"/>
                  </a:lnTo>
                  <a:lnTo>
                    <a:pt x="3" y="52"/>
                  </a:lnTo>
                  <a:lnTo>
                    <a:pt x="1" y="59"/>
                  </a:lnTo>
                  <a:lnTo>
                    <a:pt x="0" y="65"/>
                  </a:lnTo>
                  <a:lnTo>
                    <a:pt x="0" y="73"/>
                  </a:lnTo>
                  <a:lnTo>
                    <a:pt x="0" y="362"/>
                  </a:lnTo>
                  <a:lnTo>
                    <a:pt x="0" y="370"/>
                  </a:lnTo>
                  <a:lnTo>
                    <a:pt x="1" y="377"/>
                  </a:lnTo>
                  <a:lnTo>
                    <a:pt x="3" y="385"/>
                  </a:lnTo>
                  <a:lnTo>
                    <a:pt x="6" y="391"/>
                  </a:lnTo>
                  <a:lnTo>
                    <a:pt x="9" y="398"/>
                  </a:lnTo>
                  <a:lnTo>
                    <a:pt x="12" y="403"/>
                  </a:lnTo>
                  <a:lnTo>
                    <a:pt x="17" y="409"/>
                  </a:lnTo>
                  <a:lnTo>
                    <a:pt x="21" y="414"/>
                  </a:lnTo>
                  <a:lnTo>
                    <a:pt x="27" y="419"/>
                  </a:lnTo>
                  <a:lnTo>
                    <a:pt x="32" y="423"/>
                  </a:lnTo>
                  <a:lnTo>
                    <a:pt x="38" y="427"/>
                  </a:lnTo>
                  <a:lnTo>
                    <a:pt x="44" y="430"/>
                  </a:lnTo>
                  <a:lnTo>
                    <a:pt x="51" y="432"/>
                  </a:lnTo>
                  <a:lnTo>
                    <a:pt x="58" y="434"/>
                  </a:lnTo>
                  <a:lnTo>
                    <a:pt x="64" y="435"/>
                  </a:lnTo>
                  <a:lnTo>
                    <a:pt x="72" y="435"/>
                  </a:lnTo>
                  <a:lnTo>
                    <a:pt x="833" y="435"/>
                  </a:lnTo>
                  <a:lnTo>
                    <a:pt x="841" y="435"/>
                  </a:lnTo>
                  <a:lnTo>
                    <a:pt x="848" y="434"/>
                  </a:lnTo>
                  <a:lnTo>
                    <a:pt x="854" y="432"/>
                  </a:lnTo>
                  <a:lnTo>
                    <a:pt x="861" y="430"/>
                  </a:lnTo>
                  <a:lnTo>
                    <a:pt x="867" y="427"/>
                  </a:lnTo>
                  <a:lnTo>
                    <a:pt x="873" y="423"/>
                  </a:lnTo>
                  <a:lnTo>
                    <a:pt x="879" y="419"/>
                  </a:lnTo>
                  <a:lnTo>
                    <a:pt x="884" y="414"/>
                  </a:lnTo>
                  <a:lnTo>
                    <a:pt x="888" y="409"/>
                  </a:lnTo>
                  <a:lnTo>
                    <a:pt x="893" y="403"/>
                  </a:lnTo>
                  <a:lnTo>
                    <a:pt x="896" y="398"/>
                  </a:lnTo>
                  <a:lnTo>
                    <a:pt x="900" y="391"/>
                  </a:lnTo>
                  <a:lnTo>
                    <a:pt x="902" y="385"/>
                  </a:lnTo>
                  <a:lnTo>
                    <a:pt x="904" y="377"/>
                  </a:lnTo>
                  <a:lnTo>
                    <a:pt x="905" y="370"/>
                  </a:lnTo>
                  <a:lnTo>
                    <a:pt x="905" y="362"/>
                  </a:lnTo>
                  <a:lnTo>
                    <a:pt x="905" y="73"/>
                  </a:lnTo>
                  <a:lnTo>
                    <a:pt x="905" y="65"/>
                  </a:lnTo>
                  <a:lnTo>
                    <a:pt x="904" y="59"/>
                  </a:lnTo>
                  <a:lnTo>
                    <a:pt x="902" y="52"/>
                  </a:lnTo>
                  <a:lnTo>
                    <a:pt x="900" y="45"/>
                  </a:lnTo>
                  <a:lnTo>
                    <a:pt x="896" y="39"/>
                  </a:lnTo>
                  <a:lnTo>
                    <a:pt x="893" y="32"/>
                  </a:lnTo>
                  <a:lnTo>
                    <a:pt x="888" y="27"/>
                  </a:lnTo>
                  <a:lnTo>
                    <a:pt x="884" y="22"/>
                  </a:lnTo>
                  <a:lnTo>
                    <a:pt x="879" y="17"/>
                  </a:lnTo>
                  <a:lnTo>
                    <a:pt x="873" y="12"/>
                  </a:lnTo>
                  <a:lnTo>
                    <a:pt x="867" y="9"/>
                  </a:lnTo>
                  <a:lnTo>
                    <a:pt x="861" y="6"/>
                  </a:lnTo>
                  <a:lnTo>
                    <a:pt x="854" y="3"/>
                  </a:lnTo>
                  <a:lnTo>
                    <a:pt x="848" y="1"/>
                  </a:lnTo>
                  <a:lnTo>
                    <a:pt x="841" y="0"/>
                  </a:lnTo>
                  <a:lnTo>
                    <a:pt x="833" y="0"/>
                  </a:lnTo>
                  <a:lnTo>
                    <a:pt x="7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292" name="Rectangle 34"/>
            <p:cNvSpPr>
              <a:spLocks noChangeArrowheads="1"/>
            </p:cNvSpPr>
            <p:nvPr/>
          </p:nvSpPr>
          <p:spPr bwMode="auto">
            <a:xfrm>
              <a:off x="961" y="3263"/>
              <a:ext cx="5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600" b="1">
                  <a:solidFill>
                    <a:srgbClr val="000000"/>
                  </a:solidFill>
                </a:rPr>
                <a:t>Sussitenze</a:t>
              </a:r>
              <a:endParaRPr lang="it-IT" altLang="it-IT" b="1"/>
            </a:p>
          </p:txBody>
        </p:sp>
        <p:sp>
          <p:nvSpPr>
            <p:cNvPr id="11293" name="Rectangle 35"/>
            <p:cNvSpPr>
              <a:spLocks noChangeArrowheads="1"/>
            </p:cNvSpPr>
            <p:nvPr/>
          </p:nvSpPr>
          <p:spPr bwMode="auto">
            <a:xfrm>
              <a:off x="1529" y="3263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600" b="1">
                  <a:solidFill>
                    <a:srgbClr val="000000"/>
                  </a:solidFill>
                </a:rPr>
                <a:t> </a:t>
              </a:r>
              <a:endParaRPr lang="it-IT" altLang="it-IT" b="1"/>
            </a:p>
          </p:txBody>
        </p:sp>
        <p:sp>
          <p:nvSpPr>
            <p:cNvPr id="11294" name="Freeform 45"/>
            <p:cNvSpPr>
              <a:spLocks noEditPoints="1"/>
            </p:cNvSpPr>
            <p:nvPr/>
          </p:nvSpPr>
          <p:spPr bwMode="auto">
            <a:xfrm>
              <a:off x="1701" y="3405"/>
              <a:ext cx="2158" cy="56"/>
            </a:xfrm>
            <a:custGeom>
              <a:avLst/>
              <a:gdLst>
                <a:gd name="T0" fmla="*/ 2158 w 2158"/>
                <a:gd name="T1" fmla="*/ 35 h 56"/>
                <a:gd name="T2" fmla="*/ 46 w 2158"/>
                <a:gd name="T3" fmla="*/ 35 h 56"/>
                <a:gd name="T4" fmla="*/ 46 w 2158"/>
                <a:gd name="T5" fmla="*/ 20 h 56"/>
                <a:gd name="T6" fmla="*/ 2158 w 2158"/>
                <a:gd name="T7" fmla="*/ 20 h 56"/>
                <a:gd name="T8" fmla="*/ 2158 w 2158"/>
                <a:gd name="T9" fmla="*/ 35 h 56"/>
                <a:gd name="T10" fmla="*/ 56 w 2158"/>
                <a:gd name="T11" fmla="*/ 56 h 56"/>
                <a:gd name="T12" fmla="*/ 0 w 2158"/>
                <a:gd name="T13" fmla="*/ 28 h 56"/>
                <a:gd name="T14" fmla="*/ 56 w 2158"/>
                <a:gd name="T15" fmla="*/ 0 h 56"/>
                <a:gd name="T16" fmla="*/ 56 w 2158"/>
                <a:gd name="T17" fmla="*/ 56 h 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158"/>
                <a:gd name="T28" fmla="*/ 0 h 56"/>
                <a:gd name="T29" fmla="*/ 2158 w 2158"/>
                <a:gd name="T30" fmla="*/ 56 h 5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158" h="56">
                  <a:moveTo>
                    <a:pt x="2158" y="35"/>
                  </a:moveTo>
                  <a:lnTo>
                    <a:pt x="46" y="35"/>
                  </a:lnTo>
                  <a:lnTo>
                    <a:pt x="46" y="20"/>
                  </a:lnTo>
                  <a:lnTo>
                    <a:pt x="2158" y="20"/>
                  </a:lnTo>
                  <a:lnTo>
                    <a:pt x="2158" y="35"/>
                  </a:lnTo>
                  <a:close/>
                  <a:moveTo>
                    <a:pt x="56" y="56"/>
                  </a:moveTo>
                  <a:lnTo>
                    <a:pt x="0" y="28"/>
                  </a:lnTo>
                  <a:lnTo>
                    <a:pt x="56" y="0"/>
                  </a:lnTo>
                  <a:lnTo>
                    <a:pt x="56" y="56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295" name="Line 49"/>
            <p:cNvSpPr>
              <a:spLocks noChangeShapeType="1"/>
            </p:cNvSpPr>
            <p:nvPr/>
          </p:nvSpPr>
          <p:spPr bwMode="auto">
            <a:xfrm>
              <a:off x="3859" y="2597"/>
              <a:ext cx="1" cy="836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296" name="Freeform 50"/>
            <p:cNvSpPr>
              <a:spLocks noEditPoints="1"/>
            </p:cNvSpPr>
            <p:nvPr/>
          </p:nvSpPr>
          <p:spPr bwMode="auto">
            <a:xfrm>
              <a:off x="1204" y="2956"/>
              <a:ext cx="55" cy="248"/>
            </a:xfrm>
            <a:custGeom>
              <a:avLst/>
              <a:gdLst>
                <a:gd name="T0" fmla="*/ 20 w 55"/>
                <a:gd name="T1" fmla="*/ 248 h 248"/>
                <a:gd name="T2" fmla="*/ 20 w 55"/>
                <a:gd name="T3" fmla="*/ 46 h 248"/>
                <a:gd name="T4" fmla="*/ 34 w 55"/>
                <a:gd name="T5" fmla="*/ 46 h 248"/>
                <a:gd name="T6" fmla="*/ 34 w 55"/>
                <a:gd name="T7" fmla="*/ 248 h 248"/>
                <a:gd name="T8" fmla="*/ 20 w 55"/>
                <a:gd name="T9" fmla="*/ 248 h 248"/>
                <a:gd name="T10" fmla="*/ 0 w 55"/>
                <a:gd name="T11" fmla="*/ 55 h 248"/>
                <a:gd name="T12" fmla="*/ 27 w 55"/>
                <a:gd name="T13" fmla="*/ 0 h 248"/>
                <a:gd name="T14" fmla="*/ 55 w 55"/>
                <a:gd name="T15" fmla="*/ 55 h 248"/>
                <a:gd name="T16" fmla="*/ 0 w 55"/>
                <a:gd name="T17" fmla="*/ 55 h 24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"/>
                <a:gd name="T28" fmla="*/ 0 h 248"/>
                <a:gd name="T29" fmla="*/ 55 w 55"/>
                <a:gd name="T30" fmla="*/ 248 h 24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" h="248">
                  <a:moveTo>
                    <a:pt x="20" y="248"/>
                  </a:moveTo>
                  <a:lnTo>
                    <a:pt x="20" y="46"/>
                  </a:lnTo>
                  <a:lnTo>
                    <a:pt x="34" y="46"/>
                  </a:lnTo>
                  <a:lnTo>
                    <a:pt x="34" y="248"/>
                  </a:lnTo>
                  <a:lnTo>
                    <a:pt x="20" y="248"/>
                  </a:lnTo>
                  <a:close/>
                  <a:moveTo>
                    <a:pt x="0" y="55"/>
                  </a:moveTo>
                  <a:lnTo>
                    <a:pt x="27" y="0"/>
                  </a:lnTo>
                  <a:lnTo>
                    <a:pt x="55" y="55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1278" name="Rectangle 51"/>
          <p:cNvSpPr>
            <a:spLocks noChangeArrowheads="1"/>
          </p:cNvSpPr>
          <p:nvPr/>
        </p:nvSpPr>
        <p:spPr bwMode="auto">
          <a:xfrm>
            <a:off x="5078413" y="1702956"/>
            <a:ext cx="2132012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11279" name="Rectangle 54"/>
          <p:cNvSpPr>
            <a:spLocks noChangeArrowheads="1"/>
          </p:cNvSpPr>
          <p:nvPr/>
        </p:nvSpPr>
        <p:spPr bwMode="auto">
          <a:xfrm>
            <a:off x="6831013" y="1998231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 sz="1600" b="1">
                <a:solidFill>
                  <a:srgbClr val="000000"/>
                </a:solidFill>
              </a:rPr>
              <a:t> </a:t>
            </a:r>
            <a:endParaRPr lang="it-IT" altLang="it-IT" b="1"/>
          </a:p>
        </p:txBody>
      </p:sp>
      <p:grpSp>
        <p:nvGrpSpPr>
          <p:cNvPr id="7" name="Group 61"/>
          <p:cNvGrpSpPr>
            <a:grpSpLocks/>
          </p:cNvGrpSpPr>
          <p:nvPr/>
        </p:nvGrpSpPr>
        <p:grpSpPr bwMode="auto">
          <a:xfrm>
            <a:off x="5183188" y="1758519"/>
            <a:ext cx="1633537" cy="996950"/>
            <a:chOff x="3265" y="1297"/>
            <a:chExt cx="1029" cy="628"/>
          </a:xfrm>
        </p:grpSpPr>
        <p:sp>
          <p:nvSpPr>
            <p:cNvPr id="11286" name="Rectangle 52"/>
            <p:cNvSpPr>
              <a:spLocks noChangeArrowheads="1"/>
            </p:cNvSpPr>
            <p:nvPr/>
          </p:nvSpPr>
          <p:spPr bwMode="auto">
            <a:xfrm>
              <a:off x="3315" y="1297"/>
              <a:ext cx="91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600" b="1">
                  <a:solidFill>
                    <a:srgbClr val="000000"/>
                  </a:solidFill>
                </a:rPr>
                <a:t>La ricchezza è il </a:t>
              </a:r>
              <a:endParaRPr lang="it-IT" altLang="it-IT" b="1"/>
            </a:p>
          </p:txBody>
        </p:sp>
        <p:sp>
          <p:nvSpPr>
            <p:cNvPr id="11287" name="Rectangle 53"/>
            <p:cNvSpPr>
              <a:spLocks noChangeArrowheads="1"/>
            </p:cNvSpPr>
            <p:nvPr/>
          </p:nvSpPr>
          <p:spPr bwMode="auto">
            <a:xfrm>
              <a:off x="3265" y="1448"/>
              <a:ext cx="102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600" b="1">
                  <a:solidFill>
                    <a:srgbClr val="000000"/>
                  </a:solidFill>
                </a:rPr>
                <a:t>prodotto nazionale</a:t>
              </a:r>
              <a:endParaRPr lang="it-IT" altLang="it-IT" b="1"/>
            </a:p>
          </p:txBody>
        </p:sp>
        <p:sp>
          <p:nvSpPr>
            <p:cNvPr id="11288" name="Freeform 55"/>
            <p:cNvSpPr>
              <a:spLocks noEditPoints="1"/>
            </p:cNvSpPr>
            <p:nvPr/>
          </p:nvSpPr>
          <p:spPr bwMode="auto">
            <a:xfrm>
              <a:off x="3952" y="1657"/>
              <a:ext cx="55" cy="268"/>
            </a:xfrm>
            <a:custGeom>
              <a:avLst/>
              <a:gdLst>
                <a:gd name="T0" fmla="*/ 31 w 55"/>
                <a:gd name="T1" fmla="*/ 3 h 268"/>
                <a:gd name="T2" fmla="*/ 31 w 55"/>
                <a:gd name="T3" fmla="*/ 222 h 268"/>
                <a:gd name="T4" fmla="*/ 31 w 55"/>
                <a:gd name="T5" fmla="*/ 223 h 268"/>
                <a:gd name="T6" fmla="*/ 30 w 55"/>
                <a:gd name="T7" fmla="*/ 224 h 268"/>
                <a:gd name="T8" fmla="*/ 29 w 55"/>
                <a:gd name="T9" fmla="*/ 225 h 268"/>
                <a:gd name="T10" fmla="*/ 28 w 55"/>
                <a:gd name="T11" fmla="*/ 225 h 268"/>
                <a:gd name="T12" fmla="*/ 27 w 55"/>
                <a:gd name="T13" fmla="*/ 225 h 268"/>
                <a:gd name="T14" fmla="*/ 25 w 55"/>
                <a:gd name="T15" fmla="*/ 224 h 268"/>
                <a:gd name="T16" fmla="*/ 24 w 55"/>
                <a:gd name="T17" fmla="*/ 223 h 268"/>
                <a:gd name="T18" fmla="*/ 24 w 55"/>
                <a:gd name="T19" fmla="*/ 222 h 268"/>
                <a:gd name="T20" fmla="*/ 24 w 55"/>
                <a:gd name="T21" fmla="*/ 3 h 268"/>
                <a:gd name="T22" fmla="*/ 24 w 55"/>
                <a:gd name="T23" fmla="*/ 2 h 268"/>
                <a:gd name="T24" fmla="*/ 25 w 55"/>
                <a:gd name="T25" fmla="*/ 1 h 268"/>
                <a:gd name="T26" fmla="*/ 27 w 55"/>
                <a:gd name="T27" fmla="*/ 0 h 268"/>
                <a:gd name="T28" fmla="*/ 28 w 55"/>
                <a:gd name="T29" fmla="*/ 0 h 268"/>
                <a:gd name="T30" fmla="*/ 29 w 55"/>
                <a:gd name="T31" fmla="*/ 0 h 268"/>
                <a:gd name="T32" fmla="*/ 30 w 55"/>
                <a:gd name="T33" fmla="*/ 1 h 268"/>
                <a:gd name="T34" fmla="*/ 31 w 55"/>
                <a:gd name="T35" fmla="*/ 2 h 268"/>
                <a:gd name="T36" fmla="*/ 31 w 55"/>
                <a:gd name="T37" fmla="*/ 3 h 268"/>
                <a:gd name="T38" fmla="*/ 31 w 55"/>
                <a:gd name="T39" fmla="*/ 3 h 268"/>
                <a:gd name="T40" fmla="*/ 55 w 55"/>
                <a:gd name="T41" fmla="*/ 213 h 268"/>
                <a:gd name="T42" fmla="*/ 28 w 55"/>
                <a:gd name="T43" fmla="*/ 268 h 268"/>
                <a:gd name="T44" fmla="*/ 0 w 55"/>
                <a:gd name="T45" fmla="*/ 213 h 268"/>
                <a:gd name="T46" fmla="*/ 55 w 55"/>
                <a:gd name="T47" fmla="*/ 213 h 2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5"/>
                <a:gd name="T73" fmla="*/ 0 h 268"/>
                <a:gd name="T74" fmla="*/ 55 w 55"/>
                <a:gd name="T75" fmla="*/ 268 h 268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5" h="268">
                  <a:moveTo>
                    <a:pt x="31" y="3"/>
                  </a:moveTo>
                  <a:lnTo>
                    <a:pt x="31" y="222"/>
                  </a:lnTo>
                  <a:lnTo>
                    <a:pt x="31" y="223"/>
                  </a:lnTo>
                  <a:lnTo>
                    <a:pt x="30" y="224"/>
                  </a:lnTo>
                  <a:lnTo>
                    <a:pt x="29" y="225"/>
                  </a:lnTo>
                  <a:lnTo>
                    <a:pt x="28" y="225"/>
                  </a:lnTo>
                  <a:lnTo>
                    <a:pt x="27" y="225"/>
                  </a:lnTo>
                  <a:lnTo>
                    <a:pt x="25" y="224"/>
                  </a:lnTo>
                  <a:lnTo>
                    <a:pt x="24" y="223"/>
                  </a:lnTo>
                  <a:lnTo>
                    <a:pt x="24" y="222"/>
                  </a:lnTo>
                  <a:lnTo>
                    <a:pt x="24" y="3"/>
                  </a:lnTo>
                  <a:lnTo>
                    <a:pt x="24" y="2"/>
                  </a:lnTo>
                  <a:lnTo>
                    <a:pt x="25" y="1"/>
                  </a:lnTo>
                  <a:lnTo>
                    <a:pt x="27" y="0"/>
                  </a:lnTo>
                  <a:lnTo>
                    <a:pt x="28" y="0"/>
                  </a:lnTo>
                  <a:lnTo>
                    <a:pt x="29" y="0"/>
                  </a:lnTo>
                  <a:lnTo>
                    <a:pt x="30" y="1"/>
                  </a:lnTo>
                  <a:lnTo>
                    <a:pt x="31" y="2"/>
                  </a:lnTo>
                  <a:lnTo>
                    <a:pt x="31" y="3"/>
                  </a:lnTo>
                  <a:close/>
                  <a:moveTo>
                    <a:pt x="55" y="213"/>
                  </a:moveTo>
                  <a:lnTo>
                    <a:pt x="28" y="268"/>
                  </a:lnTo>
                  <a:lnTo>
                    <a:pt x="0" y="213"/>
                  </a:lnTo>
                  <a:lnTo>
                    <a:pt x="55" y="213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8912" name="Text Box 64" descr="Pergamena"/>
          <p:cNvSpPr txBox="1">
            <a:spLocks noChangeArrowheads="1"/>
          </p:cNvSpPr>
          <p:nvPr/>
        </p:nvSpPr>
        <p:spPr bwMode="auto">
          <a:xfrm>
            <a:off x="6432550" y="3907994"/>
            <a:ext cx="2449512" cy="13112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2000" b="1"/>
              <a:t>Con i mezzi di produzione e il lavoro si ottiene i prodotto lordo</a:t>
            </a:r>
          </a:p>
        </p:txBody>
      </p:sp>
      <p:sp>
        <p:nvSpPr>
          <p:cNvPr id="78914" name="Rectangle 66" descr="Pergamena"/>
          <p:cNvSpPr>
            <a:spLocks noChangeArrowheads="1"/>
          </p:cNvSpPr>
          <p:nvPr/>
        </p:nvSpPr>
        <p:spPr bwMode="auto">
          <a:xfrm>
            <a:off x="6505575" y="3907994"/>
            <a:ext cx="2376487" cy="17272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000" b="1"/>
              <a:t>Dal prodotto lordo si reintegrano i mezzi di produzione utilizzati. </a:t>
            </a:r>
          </a:p>
        </p:txBody>
      </p:sp>
      <p:sp>
        <p:nvSpPr>
          <p:cNvPr id="78915" name="Rectangle 67" descr="Pergamena"/>
          <p:cNvSpPr>
            <a:spLocks noChangeArrowheads="1"/>
          </p:cNvSpPr>
          <p:nvPr/>
        </p:nvSpPr>
        <p:spPr bwMode="auto">
          <a:xfrm>
            <a:off x="6361112" y="3834969"/>
            <a:ext cx="2592388" cy="208915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000" b="1"/>
              <a:t>Resta il Prodotto Nazionale</a:t>
            </a:r>
          </a:p>
        </p:txBody>
      </p:sp>
      <p:sp>
        <p:nvSpPr>
          <p:cNvPr id="78916" name="Rectangle 68" descr="Pergamena"/>
          <p:cNvSpPr>
            <a:spLocks noChangeArrowheads="1"/>
          </p:cNvSpPr>
          <p:nvPr/>
        </p:nvSpPr>
        <p:spPr bwMode="auto">
          <a:xfrm>
            <a:off x="6432550" y="3964982"/>
            <a:ext cx="2700337" cy="22320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000" b="1"/>
              <a:t>Dal Prodotto Nazionale si reintegrano le sussistenze dei lavoratori</a:t>
            </a:r>
          </a:p>
        </p:txBody>
      </p:sp>
      <p:sp>
        <p:nvSpPr>
          <p:cNvPr id="78918" name="Rectangle 70" descr="Pergamena"/>
          <p:cNvSpPr>
            <a:spLocks noChangeArrowheads="1"/>
          </p:cNvSpPr>
          <p:nvPr/>
        </p:nvSpPr>
        <p:spPr bwMode="auto">
          <a:xfrm>
            <a:off x="6395503" y="4085794"/>
            <a:ext cx="2376488" cy="208756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000" b="1"/>
              <a:t>Resta il sovrappiù</a:t>
            </a:r>
          </a:p>
        </p:txBody>
      </p:sp>
    </p:spTree>
    <p:extLst>
      <p:ext uri="{BB962C8B-B14F-4D97-AF65-F5344CB8AC3E}">
        <p14:creationId xmlns:p14="http://schemas.microsoft.com/office/powerpoint/2010/main" val="114247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8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8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8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8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8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8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8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8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8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8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8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8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8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8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8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8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8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89" grpId="0" animBg="1"/>
      <p:bldP spid="78890" grpId="0" animBg="1"/>
      <p:bldP spid="78894" grpId="0" animBg="1"/>
      <p:bldP spid="78895" grpId="0" animBg="1"/>
      <p:bldP spid="78896" grpId="0" animBg="1"/>
      <p:bldP spid="78912" grpId="0" animBg="1"/>
      <p:bldP spid="78914" grpId="0" animBg="1"/>
      <p:bldP spid="78915" grpId="0" animBg="1"/>
      <p:bldP spid="78916" grpId="0" animBg="1"/>
      <p:bldP spid="789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143833C-4D7E-439B-8793-3A8BD8C5EF56}" type="slidenum">
              <a:rPr lang="it-IT" altLang="it-IT" sz="1400" smtClean="0"/>
              <a:pPr eaLnBrk="1" hangingPunct="1"/>
              <a:t>11</a:t>
            </a:fld>
            <a:endParaRPr lang="it-IT" altLang="it-IT" sz="1400" smtClean="0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prodotto nazionale pro capite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/>
              <a:t>Indice del benessere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prodotto nazionale pro-capite</a:t>
            </a:r>
            <a:endParaRPr lang="it-IT" dirty="0" smtClean="0"/>
          </a:p>
          <a:p>
            <a:pPr eaLnBrk="1" hangingPunct="1">
              <a:defRPr/>
            </a:pPr>
            <a:r>
              <a:rPr lang="it-IT" dirty="0" smtClean="0"/>
              <a:t>Quanto delle “cose necessarie o comode” ciascuno può in media consumare</a:t>
            </a:r>
          </a:p>
          <a:p>
            <a:pPr eaLnBrk="1" hangingPunct="1">
              <a:defRPr/>
            </a:pPr>
            <a:r>
              <a:rPr lang="it-IT" dirty="0" smtClean="0"/>
              <a:t>Il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sovrappiù</a:t>
            </a:r>
            <a:r>
              <a:rPr lang="it-IT" dirty="0" smtClean="0"/>
              <a:t> permette di aumentare nel tempo il benessere – se ben utilizzato</a:t>
            </a:r>
          </a:p>
        </p:txBody>
      </p:sp>
    </p:spTree>
    <p:extLst>
      <p:ext uri="{BB962C8B-B14F-4D97-AF65-F5344CB8AC3E}">
        <p14:creationId xmlns:p14="http://schemas.microsoft.com/office/powerpoint/2010/main" val="381431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F583CF9-E7D0-4F00-A4D5-AED4C39CA28D}" type="slidenum">
              <a:rPr lang="it-IT" altLang="it-IT" sz="1400" smtClean="0"/>
              <a:pPr eaLnBrk="1" hangingPunct="1"/>
              <a:t>12</a:t>
            </a:fld>
            <a:endParaRPr lang="it-IT" altLang="it-IT" sz="1400" smtClean="0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Come cresce la ricchezza?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89731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 dirty="0" smtClean="0"/>
              <a:t>Benessere – ricchezza - sovrappiù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/>
              <a:t>Due cause: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/>
              <a:t>1. Aumento della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produttività del lavoro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dirty="0" smtClean="0"/>
              <a:t>“l’arte, la destrezza e l’intelligenza con cui si esercita il lavoro”: dipendono dalla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divisione del lavoro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dirty="0" smtClean="0"/>
              <a:t>L’aumento della produttività </a:t>
            </a:r>
            <a:r>
              <a:rPr lang="it-IT" dirty="0" smtClean="0">
                <a:sym typeface="Symbol" panose="05050102010706020507" pitchFamily="18" charset="2"/>
              </a:rPr>
              <a:t>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aumenta il sovrappiù</a:t>
            </a:r>
            <a:endParaRPr lang="it-IT" b="1" dirty="0" smtClean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/>
              <a:t>2. L’aumento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dell’occupazione del lavoro produttivo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dirty="0" smtClean="0"/>
              <a:t>Dipende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dall’accumulazione di capitale</a:t>
            </a:r>
          </a:p>
        </p:txBody>
      </p:sp>
    </p:spTree>
    <p:extLst>
      <p:ext uri="{BB962C8B-B14F-4D97-AF65-F5344CB8AC3E}">
        <p14:creationId xmlns:p14="http://schemas.microsoft.com/office/powerpoint/2010/main" val="16815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18C807A-23C6-4524-99B1-9B8F4F0E31A8}" type="slidenum">
              <a:rPr lang="it-IT" altLang="it-IT" sz="1400" smtClean="0"/>
              <a:pPr eaLnBrk="1" hangingPunct="1"/>
              <a:t>13</a:t>
            </a:fld>
            <a:endParaRPr lang="it-IT" altLang="it-IT" sz="1400" smtClean="0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 divisione del lavoro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0813" cy="44005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Divisione “orizzontale”: mestieri e professioni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Divisione “verticale”: diverse mansioni nella stessa industria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divisione  verticale</a:t>
            </a:r>
            <a:r>
              <a:rPr lang="it-IT" sz="2400" smtClean="0"/>
              <a:t> è la </a:t>
            </a:r>
            <a:r>
              <a:rPr lang="it-IT" sz="24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principale causa</a:t>
            </a:r>
            <a:r>
              <a:rPr lang="it-IT" sz="2400" smtClean="0"/>
              <a:t> dell’aumento della produttività del del lavoro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La fabbrica di spilli: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smtClean="0"/>
              <a:t>Operaio isolato: 20 spilli al giorno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smtClean="0"/>
              <a:t>10 operai che si dividono il lavoro: 48.000 spilli al giorno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smtClean="0"/>
              <a:t>Produttività media: 48.000/10=4.800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smtClean="0"/>
              <a:t>La produttività aumenta di 4.800/20 volte=240 volte</a:t>
            </a:r>
          </a:p>
        </p:txBody>
      </p:sp>
    </p:spTree>
    <p:extLst>
      <p:ext uri="{BB962C8B-B14F-4D97-AF65-F5344CB8AC3E}">
        <p14:creationId xmlns:p14="http://schemas.microsoft.com/office/powerpoint/2010/main" val="14015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bldLvl="2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10900AC-449B-460A-BD52-51B218B03448}" type="slidenum">
              <a:rPr lang="it-IT" altLang="it-IT" sz="1400" smtClean="0"/>
              <a:pPr eaLnBrk="1" hangingPunct="1"/>
              <a:t>14</a:t>
            </a:fld>
            <a:endParaRPr lang="it-IT" altLang="it-IT" sz="1400" smtClean="0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z="4000" smtClean="0"/>
              <a:t>Gli effetti della divisione del lavoro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/>
              <a:t>1. Aumento dell’abilità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/>
              <a:t>2. Risparmio di tempo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/>
              <a:t>3. Introduzione delle macchine (movimenti semplici)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/>
              <a:t>La divisione del lavoro dipende </a:t>
            </a: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dall’ampiezza dei mercati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800" dirty="0" smtClean="0"/>
          </a:p>
        </p:txBody>
      </p:sp>
    </p:spTree>
    <p:extLst>
      <p:ext uri="{BB962C8B-B14F-4D97-AF65-F5344CB8AC3E}">
        <p14:creationId xmlns:p14="http://schemas.microsoft.com/office/powerpoint/2010/main" val="211711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6756DD6-B924-45A6-BC22-130E16564183}" type="slidenum">
              <a:rPr lang="it-IT" altLang="it-IT" sz="1400" smtClean="0"/>
              <a:pPr eaLnBrk="1" hangingPunct="1"/>
              <a:t>15</a:t>
            </a:fld>
            <a:endParaRPr lang="it-IT" altLang="it-IT" sz="1400" smtClean="0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554890" y="1123467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z="4000" dirty="0" smtClean="0"/>
              <a:t>Ampiezza dei mercati e divisione del lavoro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0742"/>
            <a:ext cx="8229600" cy="4075421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3600" dirty="0" smtClean="0"/>
              <a:t>Se il mercato (domanda) è ristretto non conviene dividere il lavoro – eccesso di offerta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3600" dirty="0" smtClean="0"/>
              <a:t>Quando il mercato è ampio: la domanda copre l’offerta</a:t>
            </a:r>
          </a:p>
        </p:txBody>
      </p:sp>
    </p:spTree>
    <p:extLst>
      <p:ext uri="{BB962C8B-B14F-4D97-AF65-F5344CB8AC3E}">
        <p14:creationId xmlns:p14="http://schemas.microsoft.com/office/powerpoint/2010/main" val="1821157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1AF08CA-9203-4635-8529-B900A4890D22}" type="slidenum">
              <a:rPr lang="it-IT" altLang="it-IT" sz="1400" smtClean="0"/>
              <a:pPr eaLnBrk="1" hangingPunct="1"/>
              <a:t>16</a:t>
            </a:fld>
            <a:endParaRPr lang="it-IT" altLang="it-IT" sz="1400" smtClean="0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benessere e lo sviluppo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0813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it-IT" sz="2800" smtClean="0"/>
              <a:t>Aumenta la produttività del lavoro aumenta la ricchezza per i singoli e per la società  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b="1" i="1" smtClean="0"/>
              <a:t>Y= prodotto nazionale; N=popolazione; L= Lavoro produttivo, </a:t>
            </a:r>
            <a:r>
              <a:rPr lang="it-IT" sz="2800" b="1" i="1" smtClean="0">
                <a:latin typeface="Symbol" pitchFamily="18" charset="2"/>
              </a:rPr>
              <a:t>p</a:t>
            </a:r>
            <a:r>
              <a:rPr lang="it-IT" sz="2800" b="1" i="1" smtClean="0"/>
              <a:t>=produttività del lavoro </a:t>
            </a:r>
            <a:r>
              <a:rPr lang="it-IT" sz="280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b="1" i="1" smtClean="0"/>
              <a:t>Y=</a:t>
            </a:r>
            <a:r>
              <a:rPr lang="it-IT" b="1" i="1" smtClean="0">
                <a:sym typeface="Symbol" pitchFamily="18" charset="2"/>
              </a:rPr>
              <a:t>L</a:t>
            </a:r>
            <a:endParaRPr lang="it-IT" sz="2400" b="1" i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b="1" i="1" smtClean="0"/>
              <a:t>Reddito pro capite = Y/N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it-IT" sz="2400" smtClean="0"/>
              <a:t>Se</a:t>
            </a:r>
            <a:r>
              <a:rPr lang="it-IT" sz="3600" b="1" i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 p</a:t>
            </a:r>
            <a:r>
              <a:rPr lang="it-IT" sz="3600" b="1" i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it-IT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it-IT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</a:t>
            </a:r>
            <a:r>
              <a:rPr lang="it-IT" sz="2800" smtClean="0">
                <a:sym typeface="Symbol" pitchFamily="18" charset="2"/>
              </a:rPr>
              <a:t> allora </a:t>
            </a:r>
            <a:r>
              <a:rPr lang="it-IT" b="1" i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Y/N</a:t>
            </a:r>
            <a:r>
              <a:rPr lang="it-IT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</a:t>
            </a:r>
            <a:endParaRPr lang="it-IT" b="1" smtClean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smtClean="0"/>
              <a:t>Il processo di sviluppo si autoalimenta</a:t>
            </a:r>
          </a:p>
        </p:txBody>
      </p:sp>
    </p:spTree>
    <p:extLst>
      <p:ext uri="{BB962C8B-B14F-4D97-AF65-F5344CB8AC3E}">
        <p14:creationId xmlns:p14="http://schemas.microsoft.com/office/powerpoint/2010/main" val="185920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bldLvl="2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04541F9-D8E7-4DE1-ABDB-3DC643213A7E}" type="slidenum">
              <a:rPr lang="it-IT" altLang="it-IT" sz="1400" smtClean="0"/>
              <a:pPr eaLnBrk="1" hangingPunct="1"/>
              <a:t>17</a:t>
            </a:fld>
            <a:endParaRPr lang="it-IT" altLang="it-IT" sz="1400" smtClean="0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circolo virtuoso</a:t>
            </a: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2176463" y="2743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18437" name="Rectangle 12"/>
          <p:cNvSpPr>
            <a:spLocks noChangeArrowheads="1"/>
          </p:cNvSpPr>
          <p:nvPr/>
        </p:nvSpPr>
        <p:spPr bwMode="auto">
          <a:xfrm>
            <a:off x="5654675" y="2514600"/>
            <a:ext cx="3103563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18438" name="Rectangle 14"/>
          <p:cNvSpPr>
            <a:spLocks noChangeArrowheads="1"/>
          </p:cNvSpPr>
          <p:nvPr/>
        </p:nvSpPr>
        <p:spPr bwMode="auto">
          <a:xfrm>
            <a:off x="8488363" y="2582863"/>
            <a:ext cx="200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it-IT" altLang="it-IT" sz="2200" b="1">
                <a:solidFill>
                  <a:srgbClr val="000000"/>
                </a:solidFill>
                <a:latin typeface="Times" pitchFamily="18" charset="0"/>
              </a:rPr>
              <a:t> </a:t>
            </a:r>
            <a:endParaRPr lang="it-IT" altLang="it-IT">
              <a:solidFill>
                <a:schemeClr val="bg1"/>
              </a:solidFill>
            </a:endParaRPr>
          </a:p>
        </p:txBody>
      </p:sp>
      <p:sp>
        <p:nvSpPr>
          <p:cNvPr id="66590" name="Text Box 30"/>
          <p:cNvSpPr txBox="1">
            <a:spLocks noChangeArrowheads="1"/>
          </p:cNvSpPr>
          <p:nvPr/>
        </p:nvSpPr>
        <p:spPr bwMode="auto">
          <a:xfrm>
            <a:off x="900113" y="1844675"/>
            <a:ext cx="784860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80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it-IT" altLang="it-IT" sz="2800">
                <a:solidFill>
                  <a:srgbClr val="000000"/>
                </a:solidFill>
              </a:rPr>
              <a:t>Ampliamento del mercato</a:t>
            </a:r>
            <a:r>
              <a:rPr lang="it-IT" altLang="it-IT" sz="2800">
                <a:solidFill>
                  <a:srgbClr val="000000"/>
                </a:solidFill>
                <a:sym typeface="Symbol" pitchFamily="18" charset="2"/>
              </a:rPr>
              <a:t>aumenta la divisione del lavoro cresce la produttività cresce il reddito pro-capite aumenta la domanda  si amplia il mercato</a:t>
            </a:r>
            <a:endParaRPr lang="it-IT" altLang="it-IT" sz="2800">
              <a:solidFill>
                <a:schemeClr val="bg1"/>
              </a:solidFill>
            </a:endParaRPr>
          </a:p>
        </p:txBody>
      </p:sp>
      <p:grpSp>
        <p:nvGrpSpPr>
          <p:cNvPr id="2" name="Group 76"/>
          <p:cNvGrpSpPr>
            <a:grpSpLocks/>
          </p:cNvGrpSpPr>
          <p:nvPr/>
        </p:nvGrpSpPr>
        <p:grpSpPr bwMode="auto">
          <a:xfrm>
            <a:off x="3500438" y="4267200"/>
            <a:ext cx="2192337" cy="960438"/>
            <a:chOff x="2205" y="2688"/>
            <a:chExt cx="1381" cy="605"/>
          </a:xfrm>
        </p:grpSpPr>
        <p:sp>
          <p:nvSpPr>
            <p:cNvPr id="18481" name="Freeform 42"/>
            <p:cNvSpPr>
              <a:spLocks/>
            </p:cNvSpPr>
            <p:nvPr/>
          </p:nvSpPr>
          <p:spPr bwMode="auto">
            <a:xfrm>
              <a:off x="2205" y="2963"/>
              <a:ext cx="1331" cy="330"/>
            </a:xfrm>
            <a:custGeom>
              <a:avLst/>
              <a:gdLst>
                <a:gd name="T0" fmla="*/ 50 w 2663"/>
                <a:gd name="T1" fmla="*/ 0 h 660"/>
                <a:gd name="T2" fmla="*/ 39 w 2663"/>
                <a:gd name="T3" fmla="*/ 3 h 660"/>
                <a:gd name="T4" fmla="*/ 29 w 2663"/>
                <a:gd name="T5" fmla="*/ 7 h 660"/>
                <a:gd name="T6" fmla="*/ 20 w 2663"/>
                <a:gd name="T7" fmla="*/ 13 h 660"/>
                <a:gd name="T8" fmla="*/ 12 w 2663"/>
                <a:gd name="T9" fmla="*/ 20 h 660"/>
                <a:gd name="T10" fmla="*/ 6 w 2663"/>
                <a:gd name="T11" fmla="*/ 28 h 660"/>
                <a:gd name="T12" fmla="*/ 2 w 2663"/>
                <a:gd name="T13" fmla="*/ 39 h 660"/>
                <a:gd name="T14" fmla="*/ 0 w 2663"/>
                <a:gd name="T15" fmla="*/ 49 h 660"/>
                <a:gd name="T16" fmla="*/ 0 w 2663"/>
                <a:gd name="T17" fmla="*/ 275 h 660"/>
                <a:gd name="T18" fmla="*/ 0 w 2663"/>
                <a:gd name="T19" fmla="*/ 286 h 660"/>
                <a:gd name="T20" fmla="*/ 4 w 2663"/>
                <a:gd name="T21" fmla="*/ 297 h 660"/>
                <a:gd name="T22" fmla="*/ 9 w 2663"/>
                <a:gd name="T23" fmla="*/ 306 h 660"/>
                <a:gd name="T24" fmla="*/ 16 w 2663"/>
                <a:gd name="T25" fmla="*/ 314 h 660"/>
                <a:gd name="T26" fmla="*/ 24 w 2663"/>
                <a:gd name="T27" fmla="*/ 320 h 660"/>
                <a:gd name="T28" fmla="*/ 34 w 2663"/>
                <a:gd name="T29" fmla="*/ 326 h 660"/>
                <a:gd name="T30" fmla="*/ 45 w 2663"/>
                <a:gd name="T31" fmla="*/ 329 h 660"/>
                <a:gd name="T32" fmla="*/ 56 w 2663"/>
                <a:gd name="T33" fmla="*/ 330 h 660"/>
                <a:gd name="T34" fmla="*/ 1282 w 2663"/>
                <a:gd name="T35" fmla="*/ 330 h 660"/>
                <a:gd name="T36" fmla="*/ 1293 w 2663"/>
                <a:gd name="T37" fmla="*/ 328 h 660"/>
                <a:gd name="T38" fmla="*/ 1302 w 2663"/>
                <a:gd name="T39" fmla="*/ 323 h 660"/>
                <a:gd name="T40" fmla="*/ 1311 w 2663"/>
                <a:gd name="T41" fmla="*/ 317 h 660"/>
                <a:gd name="T42" fmla="*/ 1318 w 2663"/>
                <a:gd name="T43" fmla="*/ 311 h 660"/>
                <a:gd name="T44" fmla="*/ 1324 w 2663"/>
                <a:gd name="T45" fmla="*/ 302 h 660"/>
                <a:gd name="T46" fmla="*/ 1329 w 2663"/>
                <a:gd name="T47" fmla="*/ 292 h 660"/>
                <a:gd name="T48" fmla="*/ 1331 w 2663"/>
                <a:gd name="T49" fmla="*/ 281 h 660"/>
                <a:gd name="T50" fmla="*/ 1331 w 2663"/>
                <a:gd name="T51" fmla="*/ 55 h 660"/>
                <a:gd name="T52" fmla="*/ 1330 w 2663"/>
                <a:gd name="T53" fmla="*/ 44 h 660"/>
                <a:gd name="T54" fmla="*/ 1327 w 2663"/>
                <a:gd name="T55" fmla="*/ 34 h 660"/>
                <a:gd name="T56" fmla="*/ 1321 w 2663"/>
                <a:gd name="T57" fmla="*/ 24 h 660"/>
                <a:gd name="T58" fmla="*/ 1315 w 2663"/>
                <a:gd name="T59" fmla="*/ 15 h 660"/>
                <a:gd name="T60" fmla="*/ 1306 w 2663"/>
                <a:gd name="T61" fmla="*/ 10 h 660"/>
                <a:gd name="T62" fmla="*/ 1297 w 2663"/>
                <a:gd name="T63" fmla="*/ 4 h 660"/>
                <a:gd name="T64" fmla="*/ 1287 w 2663"/>
                <a:gd name="T65" fmla="*/ 1 h 660"/>
                <a:gd name="T66" fmla="*/ 1276 w 2663"/>
                <a:gd name="T67" fmla="*/ 0 h 66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663"/>
                <a:gd name="T103" fmla="*/ 0 h 660"/>
                <a:gd name="T104" fmla="*/ 2663 w 2663"/>
                <a:gd name="T105" fmla="*/ 660 h 66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663" h="660">
                  <a:moveTo>
                    <a:pt x="112" y="0"/>
                  </a:moveTo>
                  <a:lnTo>
                    <a:pt x="101" y="0"/>
                  </a:lnTo>
                  <a:lnTo>
                    <a:pt x="91" y="2"/>
                  </a:lnTo>
                  <a:lnTo>
                    <a:pt x="79" y="6"/>
                  </a:lnTo>
                  <a:lnTo>
                    <a:pt x="69" y="8"/>
                  </a:lnTo>
                  <a:lnTo>
                    <a:pt x="59" y="14"/>
                  </a:lnTo>
                  <a:lnTo>
                    <a:pt x="49" y="20"/>
                  </a:lnTo>
                  <a:lnTo>
                    <a:pt x="41" y="26"/>
                  </a:lnTo>
                  <a:lnTo>
                    <a:pt x="33" y="31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3" y="57"/>
                  </a:lnTo>
                  <a:lnTo>
                    <a:pt x="9" y="67"/>
                  </a:lnTo>
                  <a:lnTo>
                    <a:pt x="5" y="77"/>
                  </a:lnTo>
                  <a:lnTo>
                    <a:pt x="1" y="88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1" y="572"/>
                  </a:lnTo>
                  <a:lnTo>
                    <a:pt x="5" y="583"/>
                  </a:lnTo>
                  <a:lnTo>
                    <a:pt x="9" y="593"/>
                  </a:lnTo>
                  <a:lnTo>
                    <a:pt x="13" y="603"/>
                  </a:lnTo>
                  <a:lnTo>
                    <a:pt x="19" y="611"/>
                  </a:lnTo>
                  <a:lnTo>
                    <a:pt x="25" y="621"/>
                  </a:lnTo>
                  <a:lnTo>
                    <a:pt x="33" y="628"/>
                  </a:lnTo>
                  <a:lnTo>
                    <a:pt x="41" y="634"/>
                  </a:lnTo>
                  <a:lnTo>
                    <a:pt x="49" y="640"/>
                  </a:lnTo>
                  <a:lnTo>
                    <a:pt x="59" y="646"/>
                  </a:lnTo>
                  <a:lnTo>
                    <a:pt x="69" y="652"/>
                  </a:lnTo>
                  <a:lnTo>
                    <a:pt x="79" y="656"/>
                  </a:lnTo>
                  <a:lnTo>
                    <a:pt x="91" y="658"/>
                  </a:lnTo>
                  <a:lnTo>
                    <a:pt x="101" y="660"/>
                  </a:lnTo>
                  <a:lnTo>
                    <a:pt x="112" y="660"/>
                  </a:lnTo>
                  <a:lnTo>
                    <a:pt x="2552" y="660"/>
                  </a:lnTo>
                  <a:lnTo>
                    <a:pt x="2564" y="660"/>
                  </a:lnTo>
                  <a:lnTo>
                    <a:pt x="2574" y="658"/>
                  </a:lnTo>
                  <a:lnTo>
                    <a:pt x="2586" y="656"/>
                  </a:lnTo>
                  <a:lnTo>
                    <a:pt x="2595" y="652"/>
                  </a:lnTo>
                  <a:lnTo>
                    <a:pt x="2605" y="646"/>
                  </a:lnTo>
                  <a:lnTo>
                    <a:pt x="2613" y="640"/>
                  </a:lnTo>
                  <a:lnTo>
                    <a:pt x="2623" y="634"/>
                  </a:lnTo>
                  <a:lnTo>
                    <a:pt x="2631" y="628"/>
                  </a:lnTo>
                  <a:lnTo>
                    <a:pt x="2637" y="621"/>
                  </a:lnTo>
                  <a:lnTo>
                    <a:pt x="2643" y="611"/>
                  </a:lnTo>
                  <a:lnTo>
                    <a:pt x="2649" y="603"/>
                  </a:lnTo>
                  <a:lnTo>
                    <a:pt x="2655" y="593"/>
                  </a:lnTo>
                  <a:lnTo>
                    <a:pt x="2659" y="583"/>
                  </a:lnTo>
                  <a:lnTo>
                    <a:pt x="2661" y="572"/>
                  </a:lnTo>
                  <a:lnTo>
                    <a:pt x="2663" y="562"/>
                  </a:lnTo>
                  <a:lnTo>
                    <a:pt x="2663" y="550"/>
                  </a:lnTo>
                  <a:lnTo>
                    <a:pt x="2663" y="110"/>
                  </a:lnTo>
                  <a:lnTo>
                    <a:pt x="2663" y="98"/>
                  </a:lnTo>
                  <a:lnTo>
                    <a:pt x="2661" y="88"/>
                  </a:lnTo>
                  <a:lnTo>
                    <a:pt x="2659" y="77"/>
                  </a:lnTo>
                  <a:lnTo>
                    <a:pt x="2655" y="67"/>
                  </a:lnTo>
                  <a:lnTo>
                    <a:pt x="2649" y="57"/>
                  </a:lnTo>
                  <a:lnTo>
                    <a:pt x="2643" y="49"/>
                  </a:lnTo>
                  <a:lnTo>
                    <a:pt x="2637" y="39"/>
                  </a:lnTo>
                  <a:lnTo>
                    <a:pt x="2631" y="31"/>
                  </a:lnTo>
                  <a:lnTo>
                    <a:pt x="2623" y="26"/>
                  </a:lnTo>
                  <a:lnTo>
                    <a:pt x="2613" y="20"/>
                  </a:lnTo>
                  <a:lnTo>
                    <a:pt x="2605" y="14"/>
                  </a:lnTo>
                  <a:lnTo>
                    <a:pt x="2595" y="8"/>
                  </a:lnTo>
                  <a:lnTo>
                    <a:pt x="2586" y="6"/>
                  </a:lnTo>
                  <a:lnTo>
                    <a:pt x="2574" y="2"/>
                  </a:lnTo>
                  <a:lnTo>
                    <a:pt x="2564" y="0"/>
                  </a:lnTo>
                  <a:lnTo>
                    <a:pt x="2552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82" name="Freeform 43"/>
            <p:cNvSpPr>
              <a:spLocks/>
            </p:cNvSpPr>
            <p:nvPr/>
          </p:nvSpPr>
          <p:spPr bwMode="auto">
            <a:xfrm>
              <a:off x="2254" y="2914"/>
              <a:ext cx="1332" cy="330"/>
            </a:xfrm>
            <a:custGeom>
              <a:avLst/>
              <a:gdLst>
                <a:gd name="T0" fmla="*/ 51 w 2663"/>
                <a:gd name="T1" fmla="*/ 0 h 660"/>
                <a:gd name="T2" fmla="*/ 40 w 2663"/>
                <a:gd name="T3" fmla="*/ 3 h 660"/>
                <a:gd name="T4" fmla="*/ 30 w 2663"/>
                <a:gd name="T5" fmla="*/ 7 h 660"/>
                <a:gd name="T6" fmla="*/ 21 w 2663"/>
                <a:gd name="T7" fmla="*/ 13 h 660"/>
                <a:gd name="T8" fmla="*/ 13 w 2663"/>
                <a:gd name="T9" fmla="*/ 20 h 660"/>
                <a:gd name="T10" fmla="*/ 7 w 2663"/>
                <a:gd name="T11" fmla="*/ 28 h 660"/>
                <a:gd name="T12" fmla="*/ 3 w 2663"/>
                <a:gd name="T13" fmla="*/ 39 h 660"/>
                <a:gd name="T14" fmla="*/ 0 w 2663"/>
                <a:gd name="T15" fmla="*/ 49 h 660"/>
                <a:gd name="T16" fmla="*/ 0 w 2663"/>
                <a:gd name="T17" fmla="*/ 275 h 660"/>
                <a:gd name="T18" fmla="*/ 1 w 2663"/>
                <a:gd name="T19" fmla="*/ 286 h 660"/>
                <a:gd name="T20" fmla="*/ 5 w 2663"/>
                <a:gd name="T21" fmla="*/ 297 h 660"/>
                <a:gd name="T22" fmla="*/ 10 w 2663"/>
                <a:gd name="T23" fmla="*/ 306 h 660"/>
                <a:gd name="T24" fmla="*/ 17 w 2663"/>
                <a:gd name="T25" fmla="*/ 315 h 660"/>
                <a:gd name="T26" fmla="*/ 25 w 2663"/>
                <a:gd name="T27" fmla="*/ 320 h 660"/>
                <a:gd name="T28" fmla="*/ 35 w 2663"/>
                <a:gd name="T29" fmla="*/ 326 h 660"/>
                <a:gd name="T30" fmla="*/ 46 w 2663"/>
                <a:gd name="T31" fmla="*/ 329 h 660"/>
                <a:gd name="T32" fmla="*/ 57 w 2663"/>
                <a:gd name="T33" fmla="*/ 330 h 660"/>
                <a:gd name="T34" fmla="*/ 1282 w 2663"/>
                <a:gd name="T35" fmla="*/ 330 h 660"/>
                <a:gd name="T36" fmla="*/ 1293 w 2663"/>
                <a:gd name="T37" fmla="*/ 328 h 660"/>
                <a:gd name="T38" fmla="*/ 1303 w 2663"/>
                <a:gd name="T39" fmla="*/ 323 h 660"/>
                <a:gd name="T40" fmla="*/ 1312 w 2663"/>
                <a:gd name="T41" fmla="*/ 317 h 660"/>
                <a:gd name="T42" fmla="*/ 1319 w 2663"/>
                <a:gd name="T43" fmla="*/ 311 h 660"/>
                <a:gd name="T44" fmla="*/ 1325 w 2663"/>
                <a:gd name="T45" fmla="*/ 302 h 660"/>
                <a:gd name="T46" fmla="*/ 1330 w 2663"/>
                <a:gd name="T47" fmla="*/ 292 h 660"/>
                <a:gd name="T48" fmla="*/ 1332 w 2663"/>
                <a:gd name="T49" fmla="*/ 281 h 660"/>
                <a:gd name="T50" fmla="*/ 1332 w 2663"/>
                <a:gd name="T51" fmla="*/ 55 h 660"/>
                <a:gd name="T52" fmla="*/ 1331 w 2663"/>
                <a:gd name="T53" fmla="*/ 44 h 660"/>
                <a:gd name="T54" fmla="*/ 1328 w 2663"/>
                <a:gd name="T55" fmla="*/ 34 h 660"/>
                <a:gd name="T56" fmla="*/ 1322 w 2663"/>
                <a:gd name="T57" fmla="*/ 24 h 660"/>
                <a:gd name="T58" fmla="*/ 1316 w 2663"/>
                <a:gd name="T59" fmla="*/ 16 h 660"/>
                <a:gd name="T60" fmla="*/ 1307 w 2663"/>
                <a:gd name="T61" fmla="*/ 10 h 660"/>
                <a:gd name="T62" fmla="*/ 1298 w 2663"/>
                <a:gd name="T63" fmla="*/ 4 h 660"/>
                <a:gd name="T64" fmla="*/ 1287 w 2663"/>
                <a:gd name="T65" fmla="*/ 1 h 660"/>
                <a:gd name="T66" fmla="*/ 1276 w 2663"/>
                <a:gd name="T67" fmla="*/ 0 h 66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663"/>
                <a:gd name="T103" fmla="*/ 0 h 660"/>
                <a:gd name="T104" fmla="*/ 2663 w 2663"/>
                <a:gd name="T105" fmla="*/ 660 h 66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663" h="660">
                  <a:moveTo>
                    <a:pt x="113" y="0"/>
                  </a:moveTo>
                  <a:lnTo>
                    <a:pt x="101" y="0"/>
                  </a:lnTo>
                  <a:lnTo>
                    <a:pt x="91" y="2"/>
                  </a:lnTo>
                  <a:lnTo>
                    <a:pt x="79" y="6"/>
                  </a:lnTo>
                  <a:lnTo>
                    <a:pt x="69" y="8"/>
                  </a:lnTo>
                  <a:lnTo>
                    <a:pt x="59" y="14"/>
                  </a:lnTo>
                  <a:lnTo>
                    <a:pt x="49" y="20"/>
                  </a:lnTo>
                  <a:lnTo>
                    <a:pt x="41" y="26"/>
                  </a:lnTo>
                  <a:lnTo>
                    <a:pt x="33" y="32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3" y="57"/>
                  </a:lnTo>
                  <a:lnTo>
                    <a:pt x="10" y="67"/>
                  </a:lnTo>
                  <a:lnTo>
                    <a:pt x="6" y="77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2" y="572"/>
                  </a:lnTo>
                  <a:lnTo>
                    <a:pt x="6" y="584"/>
                  </a:lnTo>
                  <a:lnTo>
                    <a:pt x="10" y="593"/>
                  </a:lnTo>
                  <a:lnTo>
                    <a:pt x="13" y="603"/>
                  </a:lnTo>
                  <a:lnTo>
                    <a:pt x="19" y="611"/>
                  </a:lnTo>
                  <a:lnTo>
                    <a:pt x="25" y="621"/>
                  </a:lnTo>
                  <a:lnTo>
                    <a:pt x="33" y="629"/>
                  </a:lnTo>
                  <a:lnTo>
                    <a:pt x="41" y="634"/>
                  </a:lnTo>
                  <a:lnTo>
                    <a:pt x="49" y="640"/>
                  </a:lnTo>
                  <a:lnTo>
                    <a:pt x="59" y="646"/>
                  </a:lnTo>
                  <a:lnTo>
                    <a:pt x="69" y="652"/>
                  </a:lnTo>
                  <a:lnTo>
                    <a:pt x="79" y="656"/>
                  </a:lnTo>
                  <a:lnTo>
                    <a:pt x="91" y="658"/>
                  </a:lnTo>
                  <a:lnTo>
                    <a:pt x="101" y="660"/>
                  </a:lnTo>
                  <a:lnTo>
                    <a:pt x="113" y="660"/>
                  </a:lnTo>
                  <a:lnTo>
                    <a:pt x="2552" y="660"/>
                  </a:lnTo>
                  <a:lnTo>
                    <a:pt x="2564" y="660"/>
                  </a:lnTo>
                  <a:lnTo>
                    <a:pt x="2574" y="658"/>
                  </a:lnTo>
                  <a:lnTo>
                    <a:pt x="2586" y="656"/>
                  </a:lnTo>
                  <a:lnTo>
                    <a:pt x="2596" y="652"/>
                  </a:lnTo>
                  <a:lnTo>
                    <a:pt x="2605" y="646"/>
                  </a:lnTo>
                  <a:lnTo>
                    <a:pt x="2613" y="640"/>
                  </a:lnTo>
                  <a:lnTo>
                    <a:pt x="2623" y="634"/>
                  </a:lnTo>
                  <a:lnTo>
                    <a:pt x="2631" y="629"/>
                  </a:lnTo>
                  <a:lnTo>
                    <a:pt x="2637" y="621"/>
                  </a:lnTo>
                  <a:lnTo>
                    <a:pt x="2643" y="611"/>
                  </a:lnTo>
                  <a:lnTo>
                    <a:pt x="2649" y="603"/>
                  </a:lnTo>
                  <a:lnTo>
                    <a:pt x="2655" y="593"/>
                  </a:lnTo>
                  <a:lnTo>
                    <a:pt x="2659" y="584"/>
                  </a:lnTo>
                  <a:lnTo>
                    <a:pt x="2661" y="572"/>
                  </a:lnTo>
                  <a:lnTo>
                    <a:pt x="2663" y="562"/>
                  </a:lnTo>
                  <a:lnTo>
                    <a:pt x="2663" y="550"/>
                  </a:lnTo>
                  <a:lnTo>
                    <a:pt x="2663" y="110"/>
                  </a:lnTo>
                  <a:lnTo>
                    <a:pt x="2663" y="98"/>
                  </a:lnTo>
                  <a:lnTo>
                    <a:pt x="2661" y="88"/>
                  </a:lnTo>
                  <a:lnTo>
                    <a:pt x="2659" y="77"/>
                  </a:lnTo>
                  <a:lnTo>
                    <a:pt x="2655" y="67"/>
                  </a:lnTo>
                  <a:lnTo>
                    <a:pt x="2649" y="57"/>
                  </a:lnTo>
                  <a:lnTo>
                    <a:pt x="2643" y="49"/>
                  </a:lnTo>
                  <a:lnTo>
                    <a:pt x="2637" y="39"/>
                  </a:lnTo>
                  <a:lnTo>
                    <a:pt x="2631" y="32"/>
                  </a:lnTo>
                  <a:lnTo>
                    <a:pt x="2623" y="26"/>
                  </a:lnTo>
                  <a:lnTo>
                    <a:pt x="2613" y="20"/>
                  </a:lnTo>
                  <a:lnTo>
                    <a:pt x="2605" y="14"/>
                  </a:lnTo>
                  <a:lnTo>
                    <a:pt x="2596" y="8"/>
                  </a:lnTo>
                  <a:lnTo>
                    <a:pt x="2586" y="6"/>
                  </a:lnTo>
                  <a:lnTo>
                    <a:pt x="2574" y="2"/>
                  </a:lnTo>
                  <a:lnTo>
                    <a:pt x="2564" y="0"/>
                  </a:lnTo>
                  <a:lnTo>
                    <a:pt x="2552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83" name="Freeform 44"/>
            <p:cNvSpPr>
              <a:spLocks/>
            </p:cNvSpPr>
            <p:nvPr/>
          </p:nvSpPr>
          <p:spPr bwMode="auto">
            <a:xfrm>
              <a:off x="2254" y="2914"/>
              <a:ext cx="1332" cy="330"/>
            </a:xfrm>
            <a:custGeom>
              <a:avLst/>
              <a:gdLst>
                <a:gd name="T0" fmla="*/ 51 w 2663"/>
                <a:gd name="T1" fmla="*/ 0 h 660"/>
                <a:gd name="T2" fmla="*/ 40 w 2663"/>
                <a:gd name="T3" fmla="*/ 3 h 660"/>
                <a:gd name="T4" fmla="*/ 30 w 2663"/>
                <a:gd name="T5" fmla="*/ 7 h 660"/>
                <a:gd name="T6" fmla="*/ 21 w 2663"/>
                <a:gd name="T7" fmla="*/ 13 h 660"/>
                <a:gd name="T8" fmla="*/ 13 w 2663"/>
                <a:gd name="T9" fmla="*/ 20 h 660"/>
                <a:gd name="T10" fmla="*/ 7 w 2663"/>
                <a:gd name="T11" fmla="*/ 28 h 660"/>
                <a:gd name="T12" fmla="*/ 3 w 2663"/>
                <a:gd name="T13" fmla="*/ 39 h 660"/>
                <a:gd name="T14" fmla="*/ 0 w 2663"/>
                <a:gd name="T15" fmla="*/ 49 h 660"/>
                <a:gd name="T16" fmla="*/ 0 w 2663"/>
                <a:gd name="T17" fmla="*/ 275 h 660"/>
                <a:gd name="T18" fmla="*/ 1 w 2663"/>
                <a:gd name="T19" fmla="*/ 286 h 660"/>
                <a:gd name="T20" fmla="*/ 5 w 2663"/>
                <a:gd name="T21" fmla="*/ 297 h 660"/>
                <a:gd name="T22" fmla="*/ 10 w 2663"/>
                <a:gd name="T23" fmla="*/ 306 h 660"/>
                <a:gd name="T24" fmla="*/ 17 w 2663"/>
                <a:gd name="T25" fmla="*/ 315 h 660"/>
                <a:gd name="T26" fmla="*/ 25 w 2663"/>
                <a:gd name="T27" fmla="*/ 320 h 660"/>
                <a:gd name="T28" fmla="*/ 35 w 2663"/>
                <a:gd name="T29" fmla="*/ 326 h 660"/>
                <a:gd name="T30" fmla="*/ 46 w 2663"/>
                <a:gd name="T31" fmla="*/ 329 h 660"/>
                <a:gd name="T32" fmla="*/ 57 w 2663"/>
                <a:gd name="T33" fmla="*/ 330 h 660"/>
                <a:gd name="T34" fmla="*/ 1282 w 2663"/>
                <a:gd name="T35" fmla="*/ 330 h 660"/>
                <a:gd name="T36" fmla="*/ 1293 w 2663"/>
                <a:gd name="T37" fmla="*/ 328 h 660"/>
                <a:gd name="T38" fmla="*/ 1303 w 2663"/>
                <a:gd name="T39" fmla="*/ 323 h 660"/>
                <a:gd name="T40" fmla="*/ 1312 w 2663"/>
                <a:gd name="T41" fmla="*/ 317 h 660"/>
                <a:gd name="T42" fmla="*/ 1319 w 2663"/>
                <a:gd name="T43" fmla="*/ 311 h 660"/>
                <a:gd name="T44" fmla="*/ 1325 w 2663"/>
                <a:gd name="T45" fmla="*/ 302 h 660"/>
                <a:gd name="T46" fmla="*/ 1330 w 2663"/>
                <a:gd name="T47" fmla="*/ 292 h 660"/>
                <a:gd name="T48" fmla="*/ 1332 w 2663"/>
                <a:gd name="T49" fmla="*/ 281 h 660"/>
                <a:gd name="T50" fmla="*/ 1332 w 2663"/>
                <a:gd name="T51" fmla="*/ 55 h 660"/>
                <a:gd name="T52" fmla="*/ 1331 w 2663"/>
                <a:gd name="T53" fmla="*/ 44 h 660"/>
                <a:gd name="T54" fmla="*/ 1328 w 2663"/>
                <a:gd name="T55" fmla="*/ 34 h 660"/>
                <a:gd name="T56" fmla="*/ 1322 w 2663"/>
                <a:gd name="T57" fmla="*/ 24 h 660"/>
                <a:gd name="T58" fmla="*/ 1316 w 2663"/>
                <a:gd name="T59" fmla="*/ 16 h 660"/>
                <a:gd name="T60" fmla="*/ 1307 w 2663"/>
                <a:gd name="T61" fmla="*/ 10 h 660"/>
                <a:gd name="T62" fmla="*/ 1298 w 2663"/>
                <a:gd name="T63" fmla="*/ 4 h 660"/>
                <a:gd name="T64" fmla="*/ 1287 w 2663"/>
                <a:gd name="T65" fmla="*/ 1 h 660"/>
                <a:gd name="T66" fmla="*/ 1276 w 2663"/>
                <a:gd name="T67" fmla="*/ 0 h 66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663"/>
                <a:gd name="T103" fmla="*/ 0 h 660"/>
                <a:gd name="T104" fmla="*/ 2663 w 2663"/>
                <a:gd name="T105" fmla="*/ 660 h 66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663" h="660">
                  <a:moveTo>
                    <a:pt x="113" y="0"/>
                  </a:moveTo>
                  <a:lnTo>
                    <a:pt x="101" y="0"/>
                  </a:lnTo>
                  <a:lnTo>
                    <a:pt x="91" y="2"/>
                  </a:lnTo>
                  <a:lnTo>
                    <a:pt x="79" y="6"/>
                  </a:lnTo>
                  <a:lnTo>
                    <a:pt x="69" y="8"/>
                  </a:lnTo>
                  <a:lnTo>
                    <a:pt x="59" y="14"/>
                  </a:lnTo>
                  <a:lnTo>
                    <a:pt x="49" y="20"/>
                  </a:lnTo>
                  <a:lnTo>
                    <a:pt x="41" y="26"/>
                  </a:lnTo>
                  <a:lnTo>
                    <a:pt x="33" y="32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3" y="57"/>
                  </a:lnTo>
                  <a:lnTo>
                    <a:pt x="10" y="67"/>
                  </a:lnTo>
                  <a:lnTo>
                    <a:pt x="6" y="77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2" y="572"/>
                  </a:lnTo>
                  <a:lnTo>
                    <a:pt x="6" y="584"/>
                  </a:lnTo>
                  <a:lnTo>
                    <a:pt x="10" y="593"/>
                  </a:lnTo>
                  <a:lnTo>
                    <a:pt x="13" y="603"/>
                  </a:lnTo>
                  <a:lnTo>
                    <a:pt x="19" y="611"/>
                  </a:lnTo>
                  <a:lnTo>
                    <a:pt x="25" y="621"/>
                  </a:lnTo>
                  <a:lnTo>
                    <a:pt x="33" y="629"/>
                  </a:lnTo>
                  <a:lnTo>
                    <a:pt x="41" y="634"/>
                  </a:lnTo>
                  <a:lnTo>
                    <a:pt x="49" y="640"/>
                  </a:lnTo>
                  <a:lnTo>
                    <a:pt x="59" y="646"/>
                  </a:lnTo>
                  <a:lnTo>
                    <a:pt x="69" y="652"/>
                  </a:lnTo>
                  <a:lnTo>
                    <a:pt x="79" y="656"/>
                  </a:lnTo>
                  <a:lnTo>
                    <a:pt x="91" y="658"/>
                  </a:lnTo>
                  <a:lnTo>
                    <a:pt x="101" y="660"/>
                  </a:lnTo>
                  <a:lnTo>
                    <a:pt x="113" y="660"/>
                  </a:lnTo>
                  <a:lnTo>
                    <a:pt x="2552" y="660"/>
                  </a:lnTo>
                  <a:lnTo>
                    <a:pt x="2564" y="660"/>
                  </a:lnTo>
                  <a:lnTo>
                    <a:pt x="2574" y="658"/>
                  </a:lnTo>
                  <a:lnTo>
                    <a:pt x="2586" y="656"/>
                  </a:lnTo>
                  <a:lnTo>
                    <a:pt x="2596" y="652"/>
                  </a:lnTo>
                  <a:lnTo>
                    <a:pt x="2605" y="646"/>
                  </a:lnTo>
                  <a:lnTo>
                    <a:pt x="2613" y="640"/>
                  </a:lnTo>
                  <a:lnTo>
                    <a:pt x="2623" y="634"/>
                  </a:lnTo>
                  <a:lnTo>
                    <a:pt x="2631" y="629"/>
                  </a:lnTo>
                  <a:lnTo>
                    <a:pt x="2637" y="621"/>
                  </a:lnTo>
                  <a:lnTo>
                    <a:pt x="2643" y="611"/>
                  </a:lnTo>
                  <a:lnTo>
                    <a:pt x="2649" y="603"/>
                  </a:lnTo>
                  <a:lnTo>
                    <a:pt x="2655" y="593"/>
                  </a:lnTo>
                  <a:lnTo>
                    <a:pt x="2659" y="584"/>
                  </a:lnTo>
                  <a:lnTo>
                    <a:pt x="2661" y="572"/>
                  </a:lnTo>
                  <a:lnTo>
                    <a:pt x="2663" y="562"/>
                  </a:lnTo>
                  <a:lnTo>
                    <a:pt x="2663" y="550"/>
                  </a:lnTo>
                  <a:lnTo>
                    <a:pt x="2663" y="110"/>
                  </a:lnTo>
                  <a:lnTo>
                    <a:pt x="2663" y="98"/>
                  </a:lnTo>
                  <a:lnTo>
                    <a:pt x="2661" y="88"/>
                  </a:lnTo>
                  <a:lnTo>
                    <a:pt x="2659" y="77"/>
                  </a:lnTo>
                  <a:lnTo>
                    <a:pt x="2655" y="67"/>
                  </a:lnTo>
                  <a:lnTo>
                    <a:pt x="2649" y="57"/>
                  </a:lnTo>
                  <a:lnTo>
                    <a:pt x="2643" y="49"/>
                  </a:lnTo>
                  <a:lnTo>
                    <a:pt x="2637" y="39"/>
                  </a:lnTo>
                  <a:lnTo>
                    <a:pt x="2631" y="32"/>
                  </a:lnTo>
                  <a:lnTo>
                    <a:pt x="2623" y="26"/>
                  </a:lnTo>
                  <a:lnTo>
                    <a:pt x="2613" y="20"/>
                  </a:lnTo>
                  <a:lnTo>
                    <a:pt x="2605" y="14"/>
                  </a:lnTo>
                  <a:lnTo>
                    <a:pt x="2596" y="8"/>
                  </a:lnTo>
                  <a:lnTo>
                    <a:pt x="2586" y="6"/>
                  </a:lnTo>
                  <a:lnTo>
                    <a:pt x="2574" y="2"/>
                  </a:lnTo>
                  <a:lnTo>
                    <a:pt x="2564" y="0"/>
                  </a:lnTo>
                  <a:lnTo>
                    <a:pt x="2552" y="0"/>
                  </a:lnTo>
                  <a:lnTo>
                    <a:pt x="113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84" name="Rectangle 45"/>
            <p:cNvSpPr>
              <a:spLocks noChangeArrowheads="1"/>
            </p:cNvSpPr>
            <p:nvPr/>
          </p:nvSpPr>
          <p:spPr bwMode="auto">
            <a:xfrm>
              <a:off x="2517" y="2963"/>
              <a:ext cx="94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1400" b="1">
                  <a:solidFill>
                    <a:srgbClr val="000000"/>
                  </a:solidFill>
                </a:rPr>
                <a:t>Divisione del lavoro</a:t>
              </a:r>
              <a:endParaRPr lang="it-IT" altLang="it-IT"/>
            </a:p>
          </p:txBody>
        </p:sp>
        <p:sp>
          <p:nvSpPr>
            <p:cNvPr id="18485" name="Rectangle 46"/>
            <p:cNvSpPr>
              <a:spLocks noChangeArrowheads="1"/>
            </p:cNvSpPr>
            <p:nvPr/>
          </p:nvSpPr>
          <p:spPr bwMode="auto">
            <a:xfrm>
              <a:off x="3445" y="2980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1200">
                  <a:solidFill>
                    <a:srgbClr val="000000"/>
                  </a:solidFill>
                </a:rPr>
                <a:t> </a:t>
              </a:r>
              <a:endParaRPr lang="it-IT" altLang="it-IT"/>
            </a:p>
          </p:txBody>
        </p:sp>
        <p:sp>
          <p:nvSpPr>
            <p:cNvPr id="18486" name="Freeform 58"/>
            <p:cNvSpPr>
              <a:spLocks noEditPoints="1"/>
            </p:cNvSpPr>
            <p:nvPr/>
          </p:nvSpPr>
          <p:spPr bwMode="auto">
            <a:xfrm>
              <a:off x="2861" y="2688"/>
              <a:ext cx="83" cy="213"/>
            </a:xfrm>
            <a:custGeom>
              <a:avLst/>
              <a:gdLst>
                <a:gd name="T0" fmla="*/ 47 w 167"/>
                <a:gd name="T1" fmla="*/ 0 h 427"/>
                <a:gd name="T2" fmla="*/ 47 w 167"/>
                <a:gd name="T3" fmla="*/ 140 h 427"/>
                <a:gd name="T4" fmla="*/ 35 w 167"/>
                <a:gd name="T5" fmla="*/ 140 h 427"/>
                <a:gd name="T6" fmla="*/ 35 w 167"/>
                <a:gd name="T7" fmla="*/ 0 h 427"/>
                <a:gd name="T8" fmla="*/ 47 w 167"/>
                <a:gd name="T9" fmla="*/ 0 h 427"/>
                <a:gd name="T10" fmla="*/ 83 w 167"/>
                <a:gd name="T11" fmla="*/ 132 h 427"/>
                <a:gd name="T12" fmla="*/ 41 w 167"/>
                <a:gd name="T13" fmla="*/ 213 h 427"/>
                <a:gd name="T14" fmla="*/ 0 w 167"/>
                <a:gd name="T15" fmla="*/ 132 h 427"/>
                <a:gd name="T16" fmla="*/ 83 w 167"/>
                <a:gd name="T17" fmla="*/ 132 h 42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7"/>
                <a:gd name="T28" fmla="*/ 0 h 427"/>
                <a:gd name="T29" fmla="*/ 167 w 167"/>
                <a:gd name="T30" fmla="*/ 427 h 42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7" h="427">
                  <a:moveTo>
                    <a:pt x="95" y="0"/>
                  </a:moveTo>
                  <a:lnTo>
                    <a:pt x="95" y="280"/>
                  </a:lnTo>
                  <a:lnTo>
                    <a:pt x="71" y="280"/>
                  </a:lnTo>
                  <a:lnTo>
                    <a:pt x="71" y="0"/>
                  </a:lnTo>
                  <a:lnTo>
                    <a:pt x="95" y="0"/>
                  </a:lnTo>
                  <a:close/>
                  <a:moveTo>
                    <a:pt x="167" y="264"/>
                  </a:moveTo>
                  <a:lnTo>
                    <a:pt x="83" y="427"/>
                  </a:lnTo>
                  <a:lnTo>
                    <a:pt x="0" y="264"/>
                  </a:lnTo>
                  <a:lnTo>
                    <a:pt x="167" y="264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3" name="Group 74"/>
          <p:cNvGrpSpPr>
            <a:grpSpLocks/>
          </p:cNvGrpSpPr>
          <p:nvPr/>
        </p:nvGrpSpPr>
        <p:grpSpPr bwMode="auto">
          <a:xfrm>
            <a:off x="3036888" y="3741738"/>
            <a:ext cx="2700337" cy="603250"/>
            <a:chOff x="1913" y="2357"/>
            <a:chExt cx="1701" cy="380"/>
          </a:xfrm>
        </p:grpSpPr>
        <p:sp>
          <p:nvSpPr>
            <p:cNvPr id="18475" name="Freeform 37"/>
            <p:cNvSpPr>
              <a:spLocks/>
            </p:cNvSpPr>
            <p:nvPr/>
          </p:nvSpPr>
          <p:spPr bwMode="auto">
            <a:xfrm>
              <a:off x="2177" y="2406"/>
              <a:ext cx="1387" cy="331"/>
            </a:xfrm>
            <a:custGeom>
              <a:avLst/>
              <a:gdLst>
                <a:gd name="T0" fmla="*/ 49 w 2774"/>
                <a:gd name="T1" fmla="*/ 0 h 661"/>
                <a:gd name="T2" fmla="*/ 39 w 2774"/>
                <a:gd name="T3" fmla="*/ 3 h 661"/>
                <a:gd name="T4" fmla="*/ 28 w 2774"/>
                <a:gd name="T5" fmla="*/ 7 h 661"/>
                <a:gd name="T6" fmla="*/ 20 w 2774"/>
                <a:gd name="T7" fmla="*/ 13 h 661"/>
                <a:gd name="T8" fmla="*/ 13 w 2774"/>
                <a:gd name="T9" fmla="*/ 20 h 661"/>
                <a:gd name="T10" fmla="*/ 7 w 2774"/>
                <a:gd name="T11" fmla="*/ 28 h 661"/>
                <a:gd name="T12" fmla="*/ 3 w 2774"/>
                <a:gd name="T13" fmla="*/ 38 h 661"/>
                <a:gd name="T14" fmla="*/ 0 w 2774"/>
                <a:gd name="T15" fmla="*/ 49 h 661"/>
                <a:gd name="T16" fmla="*/ 0 w 2774"/>
                <a:gd name="T17" fmla="*/ 275 h 661"/>
                <a:gd name="T18" fmla="*/ 1 w 2774"/>
                <a:gd name="T19" fmla="*/ 286 h 661"/>
                <a:gd name="T20" fmla="*/ 4 w 2774"/>
                <a:gd name="T21" fmla="*/ 297 h 661"/>
                <a:gd name="T22" fmla="*/ 10 w 2774"/>
                <a:gd name="T23" fmla="*/ 306 h 661"/>
                <a:gd name="T24" fmla="*/ 16 w 2774"/>
                <a:gd name="T25" fmla="*/ 314 h 661"/>
                <a:gd name="T26" fmla="*/ 25 w 2774"/>
                <a:gd name="T27" fmla="*/ 321 h 661"/>
                <a:gd name="T28" fmla="*/ 34 w 2774"/>
                <a:gd name="T29" fmla="*/ 326 h 661"/>
                <a:gd name="T30" fmla="*/ 44 w 2774"/>
                <a:gd name="T31" fmla="*/ 330 h 661"/>
                <a:gd name="T32" fmla="*/ 55 w 2774"/>
                <a:gd name="T33" fmla="*/ 331 h 661"/>
                <a:gd name="T34" fmla="*/ 1338 w 2774"/>
                <a:gd name="T35" fmla="*/ 331 h 661"/>
                <a:gd name="T36" fmla="*/ 1349 w 2774"/>
                <a:gd name="T37" fmla="*/ 328 h 661"/>
                <a:gd name="T38" fmla="*/ 1359 w 2774"/>
                <a:gd name="T39" fmla="*/ 324 h 661"/>
                <a:gd name="T40" fmla="*/ 1368 w 2774"/>
                <a:gd name="T41" fmla="*/ 318 h 661"/>
                <a:gd name="T42" fmla="*/ 1375 w 2774"/>
                <a:gd name="T43" fmla="*/ 310 h 661"/>
                <a:gd name="T44" fmla="*/ 1380 w 2774"/>
                <a:gd name="T45" fmla="*/ 301 h 661"/>
                <a:gd name="T46" fmla="*/ 1385 w 2774"/>
                <a:gd name="T47" fmla="*/ 292 h 661"/>
                <a:gd name="T48" fmla="*/ 1387 w 2774"/>
                <a:gd name="T49" fmla="*/ 281 h 661"/>
                <a:gd name="T50" fmla="*/ 1387 w 2774"/>
                <a:gd name="T51" fmla="*/ 55 h 661"/>
                <a:gd name="T52" fmla="*/ 1386 w 2774"/>
                <a:gd name="T53" fmla="*/ 44 h 661"/>
                <a:gd name="T54" fmla="*/ 1383 w 2774"/>
                <a:gd name="T55" fmla="*/ 33 h 661"/>
                <a:gd name="T56" fmla="*/ 1378 w 2774"/>
                <a:gd name="T57" fmla="*/ 25 h 661"/>
                <a:gd name="T58" fmla="*/ 1372 w 2774"/>
                <a:gd name="T59" fmla="*/ 16 h 661"/>
                <a:gd name="T60" fmla="*/ 1363 w 2774"/>
                <a:gd name="T61" fmla="*/ 10 h 661"/>
                <a:gd name="T62" fmla="*/ 1354 w 2774"/>
                <a:gd name="T63" fmla="*/ 4 h 661"/>
                <a:gd name="T64" fmla="*/ 1343 w 2774"/>
                <a:gd name="T65" fmla="*/ 1 h 661"/>
                <a:gd name="T66" fmla="*/ 1332 w 2774"/>
                <a:gd name="T67" fmla="*/ 0 h 66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774"/>
                <a:gd name="T103" fmla="*/ 0 h 661"/>
                <a:gd name="T104" fmla="*/ 2774 w 2774"/>
                <a:gd name="T105" fmla="*/ 661 h 66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774" h="661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5"/>
                  </a:lnTo>
                  <a:lnTo>
                    <a:pt x="67" y="7"/>
                  </a:lnTo>
                  <a:lnTo>
                    <a:pt x="57" y="13"/>
                  </a:lnTo>
                  <a:lnTo>
                    <a:pt x="50" y="19"/>
                  </a:lnTo>
                  <a:lnTo>
                    <a:pt x="40" y="25"/>
                  </a:lnTo>
                  <a:lnTo>
                    <a:pt x="32" y="31"/>
                  </a:lnTo>
                  <a:lnTo>
                    <a:pt x="26" y="39"/>
                  </a:lnTo>
                  <a:lnTo>
                    <a:pt x="20" y="49"/>
                  </a:lnTo>
                  <a:lnTo>
                    <a:pt x="14" y="56"/>
                  </a:lnTo>
                  <a:lnTo>
                    <a:pt x="8" y="66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7"/>
                  </a:lnTo>
                  <a:lnTo>
                    <a:pt x="0" y="109"/>
                  </a:lnTo>
                  <a:lnTo>
                    <a:pt x="0" y="550"/>
                  </a:lnTo>
                  <a:lnTo>
                    <a:pt x="0" y="561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8" y="593"/>
                  </a:lnTo>
                  <a:lnTo>
                    <a:pt x="14" y="602"/>
                  </a:lnTo>
                  <a:lnTo>
                    <a:pt x="20" y="612"/>
                  </a:lnTo>
                  <a:lnTo>
                    <a:pt x="26" y="620"/>
                  </a:lnTo>
                  <a:lnTo>
                    <a:pt x="32" y="628"/>
                  </a:lnTo>
                  <a:lnTo>
                    <a:pt x="40" y="636"/>
                  </a:lnTo>
                  <a:lnTo>
                    <a:pt x="50" y="642"/>
                  </a:lnTo>
                  <a:lnTo>
                    <a:pt x="57" y="647"/>
                  </a:lnTo>
                  <a:lnTo>
                    <a:pt x="67" y="651"/>
                  </a:lnTo>
                  <a:lnTo>
                    <a:pt x="77" y="655"/>
                  </a:lnTo>
                  <a:lnTo>
                    <a:pt x="89" y="659"/>
                  </a:lnTo>
                  <a:lnTo>
                    <a:pt x="99" y="661"/>
                  </a:lnTo>
                  <a:lnTo>
                    <a:pt x="111" y="661"/>
                  </a:lnTo>
                  <a:lnTo>
                    <a:pt x="2663" y="661"/>
                  </a:lnTo>
                  <a:lnTo>
                    <a:pt x="2675" y="661"/>
                  </a:lnTo>
                  <a:lnTo>
                    <a:pt x="2685" y="659"/>
                  </a:lnTo>
                  <a:lnTo>
                    <a:pt x="2697" y="655"/>
                  </a:lnTo>
                  <a:lnTo>
                    <a:pt x="2707" y="651"/>
                  </a:lnTo>
                  <a:lnTo>
                    <a:pt x="2717" y="647"/>
                  </a:lnTo>
                  <a:lnTo>
                    <a:pt x="2725" y="642"/>
                  </a:lnTo>
                  <a:lnTo>
                    <a:pt x="2735" y="636"/>
                  </a:lnTo>
                  <a:lnTo>
                    <a:pt x="2743" y="628"/>
                  </a:lnTo>
                  <a:lnTo>
                    <a:pt x="2749" y="620"/>
                  </a:lnTo>
                  <a:lnTo>
                    <a:pt x="2755" y="612"/>
                  </a:lnTo>
                  <a:lnTo>
                    <a:pt x="2760" y="602"/>
                  </a:lnTo>
                  <a:lnTo>
                    <a:pt x="2766" y="593"/>
                  </a:lnTo>
                  <a:lnTo>
                    <a:pt x="2770" y="583"/>
                  </a:lnTo>
                  <a:lnTo>
                    <a:pt x="2772" y="571"/>
                  </a:lnTo>
                  <a:lnTo>
                    <a:pt x="2774" y="561"/>
                  </a:lnTo>
                  <a:lnTo>
                    <a:pt x="2774" y="550"/>
                  </a:lnTo>
                  <a:lnTo>
                    <a:pt x="2774" y="109"/>
                  </a:lnTo>
                  <a:lnTo>
                    <a:pt x="2774" y="97"/>
                  </a:lnTo>
                  <a:lnTo>
                    <a:pt x="2772" y="88"/>
                  </a:lnTo>
                  <a:lnTo>
                    <a:pt x="2770" y="76"/>
                  </a:lnTo>
                  <a:lnTo>
                    <a:pt x="2766" y="66"/>
                  </a:lnTo>
                  <a:lnTo>
                    <a:pt x="2760" y="56"/>
                  </a:lnTo>
                  <a:lnTo>
                    <a:pt x="2755" y="49"/>
                  </a:lnTo>
                  <a:lnTo>
                    <a:pt x="2749" y="39"/>
                  </a:lnTo>
                  <a:lnTo>
                    <a:pt x="2743" y="31"/>
                  </a:lnTo>
                  <a:lnTo>
                    <a:pt x="2735" y="25"/>
                  </a:lnTo>
                  <a:lnTo>
                    <a:pt x="2725" y="19"/>
                  </a:lnTo>
                  <a:lnTo>
                    <a:pt x="2717" y="13"/>
                  </a:lnTo>
                  <a:lnTo>
                    <a:pt x="2707" y="7"/>
                  </a:lnTo>
                  <a:lnTo>
                    <a:pt x="2697" y="5"/>
                  </a:lnTo>
                  <a:lnTo>
                    <a:pt x="2685" y="2"/>
                  </a:lnTo>
                  <a:lnTo>
                    <a:pt x="2675" y="0"/>
                  </a:lnTo>
                  <a:lnTo>
                    <a:pt x="2663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76" name="Freeform 38"/>
            <p:cNvSpPr>
              <a:spLocks/>
            </p:cNvSpPr>
            <p:nvPr/>
          </p:nvSpPr>
          <p:spPr bwMode="auto">
            <a:xfrm>
              <a:off x="2227" y="2357"/>
              <a:ext cx="1387" cy="331"/>
            </a:xfrm>
            <a:custGeom>
              <a:avLst/>
              <a:gdLst>
                <a:gd name="T0" fmla="*/ 49 w 2774"/>
                <a:gd name="T1" fmla="*/ 0 h 661"/>
                <a:gd name="T2" fmla="*/ 39 w 2774"/>
                <a:gd name="T3" fmla="*/ 3 h 661"/>
                <a:gd name="T4" fmla="*/ 29 w 2774"/>
                <a:gd name="T5" fmla="*/ 7 h 661"/>
                <a:gd name="T6" fmla="*/ 20 w 2774"/>
                <a:gd name="T7" fmla="*/ 13 h 661"/>
                <a:gd name="T8" fmla="*/ 13 w 2774"/>
                <a:gd name="T9" fmla="*/ 20 h 661"/>
                <a:gd name="T10" fmla="*/ 7 w 2774"/>
                <a:gd name="T11" fmla="*/ 29 h 661"/>
                <a:gd name="T12" fmla="*/ 3 w 2774"/>
                <a:gd name="T13" fmla="*/ 38 h 661"/>
                <a:gd name="T14" fmla="*/ 0 w 2774"/>
                <a:gd name="T15" fmla="*/ 49 h 661"/>
                <a:gd name="T16" fmla="*/ 0 w 2774"/>
                <a:gd name="T17" fmla="*/ 275 h 661"/>
                <a:gd name="T18" fmla="*/ 1 w 2774"/>
                <a:gd name="T19" fmla="*/ 286 h 661"/>
                <a:gd name="T20" fmla="*/ 4 w 2774"/>
                <a:gd name="T21" fmla="*/ 297 h 661"/>
                <a:gd name="T22" fmla="*/ 10 w 2774"/>
                <a:gd name="T23" fmla="*/ 306 h 661"/>
                <a:gd name="T24" fmla="*/ 16 w 2774"/>
                <a:gd name="T25" fmla="*/ 314 h 661"/>
                <a:gd name="T26" fmla="*/ 25 w 2774"/>
                <a:gd name="T27" fmla="*/ 321 h 661"/>
                <a:gd name="T28" fmla="*/ 34 w 2774"/>
                <a:gd name="T29" fmla="*/ 326 h 661"/>
                <a:gd name="T30" fmla="*/ 44 w 2774"/>
                <a:gd name="T31" fmla="*/ 330 h 661"/>
                <a:gd name="T32" fmla="*/ 55 w 2774"/>
                <a:gd name="T33" fmla="*/ 331 h 661"/>
                <a:gd name="T34" fmla="*/ 1338 w 2774"/>
                <a:gd name="T35" fmla="*/ 331 h 661"/>
                <a:gd name="T36" fmla="*/ 1349 w 2774"/>
                <a:gd name="T37" fmla="*/ 328 h 661"/>
                <a:gd name="T38" fmla="*/ 1359 w 2774"/>
                <a:gd name="T39" fmla="*/ 324 h 661"/>
                <a:gd name="T40" fmla="*/ 1368 w 2774"/>
                <a:gd name="T41" fmla="*/ 318 h 661"/>
                <a:gd name="T42" fmla="*/ 1375 w 2774"/>
                <a:gd name="T43" fmla="*/ 310 h 661"/>
                <a:gd name="T44" fmla="*/ 1381 w 2774"/>
                <a:gd name="T45" fmla="*/ 302 h 661"/>
                <a:gd name="T46" fmla="*/ 1385 w 2774"/>
                <a:gd name="T47" fmla="*/ 292 h 661"/>
                <a:gd name="T48" fmla="*/ 1387 w 2774"/>
                <a:gd name="T49" fmla="*/ 281 h 661"/>
                <a:gd name="T50" fmla="*/ 1387 w 2774"/>
                <a:gd name="T51" fmla="*/ 55 h 661"/>
                <a:gd name="T52" fmla="*/ 1386 w 2774"/>
                <a:gd name="T53" fmla="*/ 44 h 661"/>
                <a:gd name="T54" fmla="*/ 1384 w 2774"/>
                <a:gd name="T55" fmla="*/ 33 h 661"/>
                <a:gd name="T56" fmla="*/ 1378 w 2774"/>
                <a:gd name="T57" fmla="*/ 25 h 661"/>
                <a:gd name="T58" fmla="*/ 1372 w 2774"/>
                <a:gd name="T59" fmla="*/ 16 h 661"/>
                <a:gd name="T60" fmla="*/ 1363 w 2774"/>
                <a:gd name="T61" fmla="*/ 10 h 661"/>
                <a:gd name="T62" fmla="*/ 1354 w 2774"/>
                <a:gd name="T63" fmla="*/ 4 h 661"/>
                <a:gd name="T64" fmla="*/ 1343 w 2774"/>
                <a:gd name="T65" fmla="*/ 1 h 661"/>
                <a:gd name="T66" fmla="*/ 1332 w 2774"/>
                <a:gd name="T67" fmla="*/ 0 h 66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774"/>
                <a:gd name="T103" fmla="*/ 0 h 661"/>
                <a:gd name="T104" fmla="*/ 2774 w 2774"/>
                <a:gd name="T105" fmla="*/ 661 h 66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774" h="661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6"/>
                  </a:lnTo>
                  <a:lnTo>
                    <a:pt x="67" y="8"/>
                  </a:lnTo>
                  <a:lnTo>
                    <a:pt x="58" y="13"/>
                  </a:lnTo>
                  <a:lnTo>
                    <a:pt x="50" y="19"/>
                  </a:lnTo>
                  <a:lnTo>
                    <a:pt x="40" y="25"/>
                  </a:lnTo>
                  <a:lnTo>
                    <a:pt x="32" y="31"/>
                  </a:lnTo>
                  <a:lnTo>
                    <a:pt x="26" y="39"/>
                  </a:lnTo>
                  <a:lnTo>
                    <a:pt x="20" y="49"/>
                  </a:lnTo>
                  <a:lnTo>
                    <a:pt x="14" y="57"/>
                  </a:lnTo>
                  <a:lnTo>
                    <a:pt x="8" y="66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09"/>
                  </a:lnTo>
                  <a:lnTo>
                    <a:pt x="0" y="550"/>
                  </a:lnTo>
                  <a:lnTo>
                    <a:pt x="0" y="561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8" y="593"/>
                  </a:lnTo>
                  <a:lnTo>
                    <a:pt x="14" y="603"/>
                  </a:lnTo>
                  <a:lnTo>
                    <a:pt x="20" y="612"/>
                  </a:lnTo>
                  <a:lnTo>
                    <a:pt x="26" y="620"/>
                  </a:lnTo>
                  <a:lnTo>
                    <a:pt x="32" y="628"/>
                  </a:lnTo>
                  <a:lnTo>
                    <a:pt x="40" y="636"/>
                  </a:lnTo>
                  <a:lnTo>
                    <a:pt x="50" y="642"/>
                  </a:lnTo>
                  <a:lnTo>
                    <a:pt x="58" y="648"/>
                  </a:lnTo>
                  <a:lnTo>
                    <a:pt x="67" y="651"/>
                  </a:lnTo>
                  <a:lnTo>
                    <a:pt x="77" y="655"/>
                  </a:lnTo>
                  <a:lnTo>
                    <a:pt x="89" y="659"/>
                  </a:lnTo>
                  <a:lnTo>
                    <a:pt x="99" y="661"/>
                  </a:lnTo>
                  <a:lnTo>
                    <a:pt x="111" y="661"/>
                  </a:lnTo>
                  <a:lnTo>
                    <a:pt x="2663" y="661"/>
                  </a:lnTo>
                  <a:lnTo>
                    <a:pt x="2675" y="661"/>
                  </a:lnTo>
                  <a:lnTo>
                    <a:pt x="2685" y="659"/>
                  </a:lnTo>
                  <a:lnTo>
                    <a:pt x="2697" y="655"/>
                  </a:lnTo>
                  <a:lnTo>
                    <a:pt x="2707" y="651"/>
                  </a:lnTo>
                  <a:lnTo>
                    <a:pt x="2717" y="648"/>
                  </a:lnTo>
                  <a:lnTo>
                    <a:pt x="2725" y="642"/>
                  </a:lnTo>
                  <a:lnTo>
                    <a:pt x="2735" y="636"/>
                  </a:lnTo>
                  <a:lnTo>
                    <a:pt x="2743" y="628"/>
                  </a:lnTo>
                  <a:lnTo>
                    <a:pt x="2749" y="620"/>
                  </a:lnTo>
                  <a:lnTo>
                    <a:pt x="2755" y="612"/>
                  </a:lnTo>
                  <a:lnTo>
                    <a:pt x="2761" y="603"/>
                  </a:lnTo>
                  <a:lnTo>
                    <a:pt x="2767" y="593"/>
                  </a:lnTo>
                  <a:lnTo>
                    <a:pt x="2770" y="583"/>
                  </a:lnTo>
                  <a:lnTo>
                    <a:pt x="2772" y="571"/>
                  </a:lnTo>
                  <a:lnTo>
                    <a:pt x="2774" y="561"/>
                  </a:lnTo>
                  <a:lnTo>
                    <a:pt x="2774" y="550"/>
                  </a:lnTo>
                  <a:lnTo>
                    <a:pt x="2774" y="109"/>
                  </a:lnTo>
                  <a:lnTo>
                    <a:pt x="2774" y="98"/>
                  </a:lnTo>
                  <a:lnTo>
                    <a:pt x="2772" y="88"/>
                  </a:lnTo>
                  <a:lnTo>
                    <a:pt x="2770" y="76"/>
                  </a:lnTo>
                  <a:lnTo>
                    <a:pt x="2767" y="66"/>
                  </a:lnTo>
                  <a:lnTo>
                    <a:pt x="2761" y="57"/>
                  </a:lnTo>
                  <a:lnTo>
                    <a:pt x="2755" y="49"/>
                  </a:lnTo>
                  <a:lnTo>
                    <a:pt x="2749" y="39"/>
                  </a:lnTo>
                  <a:lnTo>
                    <a:pt x="2743" y="31"/>
                  </a:lnTo>
                  <a:lnTo>
                    <a:pt x="2735" y="25"/>
                  </a:lnTo>
                  <a:lnTo>
                    <a:pt x="2725" y="19"/>
                  </a:lnTo>
                  <a:lnTo>
                    <a:pt x="2717" y="13"/>
                  </a:lnTo>
                  <a:lnTo>
                    <a:pt x="2707" y="8"/>
                  </a:lnTo>
                  <a:lnTo>
                    <a:pt x="2697" y="6"/>
                  </a:lnTo>
                  <a:lnTo>
                    <a:pt x="2685" y="2"/>
                  </a:lnTo>
                  <a:lnTo>
                    <a:pt x="2675" y="0"/>
                  </a:lnTo>
                  <a:lnTo>
                    <a:pt x="2663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77" name="Freeform 39"/>
            <p:cNvSpPr>
              <a:spLocks/>
            </p:cNvSpPr>
            <p:nvPr/>
          </p:nvSpPr>
          <p:spPr bwMode="auto">
            <a:xfrm>
              <a:off x="2227" y="2357"/>
              <a:ext cx="1387" cy="331"/>
            </a:xfrm>
            <a:custGeom>
              <a:avLst/>
              <a:gdLst>
                <a:gd name="T0" fmla="*/ 49 w 2774"/>
                <a:gd name="T1" fmla="*/ 0 h 661"/>
                <a:gd name="T2" fmla="*/ 39 w 2774"/>
                <a:gd name="T3" fmla="*/ 3 h 661"/>
                <a:gd name="T4" fmla="*/ 29 w 2774"/>
                <a:gd name="T5" fmla="*/ 7 h 661"/>
                <a:gd name="T6" fmla="*/ 20 w 2774"/>
                <a:gd name="T7" fmla="*/ 13 h 661"/>
                <a:gd name="T8" fmla="*/ 13 w 2774"/>
                <a:gd name="T9" fmla="*/ 20 h 661"/>
                <a:gd name="T10" fmla="*/ 7 w 2774"/>
                <a:gd name="T11" fmla="*/ 29 h 661"/>
                <a:gd name="T12" fmla="*/ 3 w 2774"/>
                <a:gd name="T13" fmla="*/ 38 h 661"/>
                <a:gd name="T14" fmla="*/ 0 w 2774"/>
                <a:gd name="T15" fmla="*/ 49 h 661"/>
                <a:gd name="T16" fmla="*/ 0 w 2774"/>
                <a:gd name="T17" fmla="*/ 275 h 661"/>
                <a:gd name="T18" fmla="*/ 1 w 2774"/>
                <a:gd name="T19" fmla="*/ 286 h 661"/>
                <a:gd name="T20" fmla="*/ 4 w 2774"/>
                <a:gd name="T21" fmla="*/ 297 h 661"/>
                <a:gd name="T22" fmla="*/ 10 w 2774"/>
                <a:gd name="T23" fmla="*/ 306 h 661"/>
                <a:gd name="T24" fmla="*/ 16 w 2774"/>
                <a:gd name="T25" fmla="*/ 314 h 661"/>
                <a:gd name="T26" fmla="*/ 25 w 2774"/>
                <a:gd name="T27" fmla="*/ 321 h 661"/>
                <a:gd name="T28" fmla="*/ 34 w 2774"/>
                <a:gd name="T29" fmla="*/ 326 h 661"/>
                <a:gd name="T30" fmla="*/ 44 w 2774"/>
                <a:gd name="T31" fmla="*/ 330 h 661"/>
                <a:gd name="T32" fmla="*/ 55 w 2774"/>
                <a:gd name="T33" fmla="*/ 331 h 661"/>
                <a:gd name="T34" fmla="*/ 1338 w 2774"/>
                <a:gd name="T35" fmla="*/ 331 h 661"/>
                <a:gd name="T36" fmla="*/ 1349 w 2774"/>
                <a:gd name="T37" fmla="*/ 328 h 661"/>
                <a:gd name="T38" fmla="*/ 1359 w 2774"/>
                <a:gd name="T39" fmla="*/ 324 h 661"/>
                <a:gd name="T40" fmla="*/ 1368 w 2774"/>
                <a:gd name="T41" fmla="*/ 318 h 661"/>
                <a:gd name="T42" fmla="*/ 1375 w 2774"/>
                <a:gd name="T43" fmla="*/ 310 h 661"/>
                <a:gd name="T44" fmla="*/ 1381 w 2774"/>
                <a:gd name="T45" fmla="*/ 302 h 661"/>
                <a:gd name="T46" fmla="*/ 1385 w 2774"/>
                <a:gd name="T47" fmla="*/ 292 h 661"/>
                <a:gd name="T48" fmla="*/ 1387 w 2774"/>
                <a:gd name="T49" fmla="*/ 281 h 661"/>
                <a:gd name="T50" fmla="*/ 1387 w 2774"/>
                <a:gd name="T51" fmla="*/ 55 h 661"/>
                <a:gd name="T52" fmla="*/ 1386 w 2774"/>
                <a:gd name="T53" fmla="*/ 44 h 661"/>
                <a:gd name="T54" fmla="*/ 1384 w 2774"/>
                <a:gd name="T55" fmla="*/ 33 h 661"/>
                <a:gd name="T56" fmla="*/ 1378 w 2774"/>
                <a:gd name="T57" fmla="*/ 25 h 661"/>
                <a:gd name="T58" fmla="*/ 1372 w 2774"/>
                <a:gd name="T59" fmla="*/ 16 h 661"/>
                <a:gd name="T60" fmla="*/ 1363 w 2774"/>
                <a:gd name="T61" fmla="*/ 10 h 661"/>
                <a:gd name="T62" fmla="*/ 1354 w 2774"/>
                <a:gd name="T63" fmla="*/ 4 h 661"/>
                <a:gd name="T64" fmla="*/ 1343 w 2774"/>
                <a:gd name="T65" fmla="*/ 1 h 661"/>
                <a:gd name="T66" fmla="*/ 1332 w 2774"/>
                <a:gd name="T67" fmla="*/ 0 h 66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774"/>
                <a:gd name="T103" fmla="*/ 0 h 661"/>
                <a:gd name="T104" fmla="*/ 2774 w 2774"/>
                <a:gd name="T105" fmla="*/ 661 h 66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774" h="661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6"/>
                  </a:lnTo>
                  <a:lnTo>
                    <a:pt x="67" y="8"/>
                  </a:lnTo>
                  <a:lnTo>
                    <a:pt x="58" y="13"/>
                  </a:lnTo>
                  <a:lnTo>
                    <a:pt x="50" y="19"/>
                  </a:lnTo>
                  <a:lnTo>
                    <a:pt x="40" y="25"/>
                  </a:lnTo>
                  <a:lnTo>
                    <a:pt x="32" y="31"/>
                  </a:lnTo>
                  <a:lnTo>
                    <a:pt x="26" y="39"/>
                  </a:lnTo>
                  <a:lnTo>
                    <a:pt x="20" y="49"/>
                  </a:lnTo>
                  <a:lnTo>
                    <a:pt x="14" y="57"/>
                  </a:lnTo>
                  <a:lnTo>
                    <a:pt x="8" y="66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09"/>
                  </a:lnTo>
                  <a:lnTo>
                    <a:pt x="0" y="550"/>
                  </a:lnTo>
                  <a:lnTo>
                    <a:pt x="0" y="561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8" y="593"/>
                  </a:lnTo>
                  <a:lnTo>
                    <a:pt x="14" y="603"/>
                  </a:lnTo>
                  <a:lnTo>
                    <a:pt x="20" y="612"/>
                  </a:lnTo>
                  <a:lnTo>
                    <a:pt x="26" y="620"/>
                  </a:lnTo>
                  <a:lnTo>
                    <a:pt x="32" y="628"/>
                  </a:lnTo>
                  <a:lnTo>
                    <a:pt x="40" y="636"/>
                  </a:lnTo>
                  <a:lnTo>
                    <a:pt x="50" y="642"/>
                  </a:lnTo>
                  <a:lnTo>
                    <a:pt x="58" y="648"/>
                  </a:lnTo>
                  <a:lnTo>
                    <a:pt x="67" y="651"/>
                  </a:lnTo>
                  <a:lnTo>
                    <a:pt x="77" y="655"/>
                  </a:lnTo>
                  <a:lnTo>
                    <a:pt x="89" y="659"/>
                  </a:lnTo>
                  <a:lnTo>
                    <a:pt x="99" y="661"/>
                  </a:lnTo>
                  <a:lnTo>
                    <a:pt x="111" y="661"/>
                  </a:lnTo>
                  <a:lnTo>
                    <a:pt x="2663" y="661"/>
                  </a:lnTo>
                  <a:lnTo>
                    <a:pt x="2675" y="661"/>
                  </a:lnTo>
                  <a:lnTo>
                    <a:pt x="2685" y="659"/>
                  </a:lnTo>
                  <a:lnTo>
                    <a:pt x="2697" y="655"/>
                  </a:lnTo>
                  <a:lnTo>
                    <a:pt x="2707" y="651"/>
                  </a:lnTo>
                  <a:lnTo>
                    <a:pt x="2717" y="648"/>
                  </a:lnTo>
                  <a:lnTo>
                    <a:pt x="2725" y="642"/>
                  </a:lnTo>
                  <a:lnTo>
                    <a:pt x="2735" y="636"/>
                  </a:lnTo>
                  <a:lnTo>
                    <a:pt x="2743" y="628"/>
                  </a:lnTo>
                  <a:lnTo>
                    <a:pt x="2749" y="620"/>
                  </a:lnTo>
                  <a:lnTo>
                    <a:pt x="2755" y="612"/>
                  </a:lnTo>
                  <a:lnTo>
                    <a:pt x="2761" y="603"/>
                  </a:lnTo>
                  <a:lnTo>
                    <a:pt x="2767" y="593"/>
                  </a:lnTo>
                  <a:lnTo>
                    <a:pt x="2770" y="583"/>
                  </a:lnTo>
                  <a:lnTo>
                    <a:pt x="2772" y="571"/>
                  </a:lnTo>
                  <a:lnTo>
                    <a:pt x="2774" y="561"/>
                  </a:lnTo>
                  <a:lnTo>
                    <a:pt x="2774" y="550"/>
                  </a:lnTo>
                  <a:lnTo>
                    <a:pt x="2774" y="109"/>
                  </a:lnTo>
                  <a:lnTo>
                    <a:pt x="2774" y="98"/>
                  </a:lnTo>
                  <a:lnTo>
                    <a:pt x="2772" y="88"/>
                  </a:lnTo>
                  <a:lnTo>
                    <a:pt x="2770" y="76"/>
                  </a:lnTo>
                  <a:lnTo>
                    <a:pt x="2767" y="66"/>
                  </a:lnTo>
                  <a:lnTo>
                    <a:pt x="2761" y="57"/>
                  </a:lnTo>
                  <a:lnTo>
                    <a:pt x="2755" y="49"/>
                  </a:lnTo>
                  <a:lnTo>
                    <a:pt x="2749" y="39"/>
                  </a:lnTo>
                  <a:lnTo>
                    <a:pt x="2743" y="31"/>
                  </a:lnTo>
                  <a:lnTo>
                    <a:pt x="2735" y="25"/>
                  </a:lnTo>
                  <a:lnTo>
                    <a:pt x="2725" y="19"/>
                  </a:lnTo>
                  <a:lnTo>
                    <a:pt x="2717" y="13"/>
                  </a:lnTo>
                  <a:lnTo>
                    <a:pt x="2707" y="8"/>
                  </a:lnTo>
                  <a:lnTo>
                    <a:pt x="2697" y="6"/>
                  </a:lnTo>
                  <a:lnTo>
                    <a:pt x="2685" y="2"/>
                  </a:lnTo>
                  <a:lnTo>
                    <a:pt x="2675" y="0"/>
                  </a:lnTo>
                  <a:lnTo>
                    <a:pt x="2663" y="0"/>
                  </a:lnTo>
                  <a:lnTo>
                    <a:pt x="111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78" name="Rectangle 40"/>
            <p:cNvSpPr>
              <a:spLocks noChangeArrowheads="1"/>
            </p:cNvSpPr>
            <p:nvPr/>
          </p:nvSpPr>
          <p:spPr bwMode="auto">
            <a:xfrm>
              <a:off x="2490" y="2407"/>
              <a:ext cx="1039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1400" b="1">
                  <a:solidFill>
                    <a:srgbClr val="000000"/>
                  </a:solidFill>
                </a:rPr>
                <a:t>Ampiezza dei mercati</a:t>
              </a:r>
              <a:endParaRPr lang="it-IT" altLang="it-IT"/>
            </a:p>
          </p:txBody>
        </p:sp>
        <p:sp>
          <p:nvSpPr>
            <p:cNvPr id="18479" name="Rectangle 41"/>
            <p:cNvSpPr>
              <a:spLocks noChangeArrowheads="1"/>
            </p:cNvSpPr>
            <p:nvPr/>
          </p:nvSpPr>
          <p:spPr bwMode="auto">
            <a:xfrm>
              <a:off x="3514" y="2424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1200">
                  <a:solidFill>
                    <a:srgbClr val="000000"/>
                  </a:solidFill>
                </a:rPr>
                <a:t> </a:t>
              </a:r>
              <a:endParaRPr lang="it-IT" altLang="it-IT"/>
            </a:p>
          </p:txBody>
        </p:sp>
        <p:sp>
          <p:nvSpPr>
            <p:cNvPr id="18480" name="Freeform 59"/>
            <p:cNvSpPr>
              <a:spLocks noEditPoints="1"/>
            </p:cNvSpPr>
            <p:nvPr/>
          </p:nvSpPr>
          <p:spPr bwMode="auto">
            <a:xfrm>
              <a:off x="1913" y="2536"/>
              <a:ext cx="314" cy="92"/>
            </a:xfrm>
            <a:custGeom>
              <a:avLst/>
              <a:gdLst>
                <a:gd name="T0" fmla="*/ 0 w 626"/>
                <a:gd name="T1" fmla="*/ 36 h 183"/>
                <a:gd name="T2" fmla="*/ 231 w 626"/>
                <a:gd name="T3" fmla="*/ 36 h 183"/>
                <a:gd name="T4" fmla="*/ 231 w 626"/>
                <a:gd name="T5" fmla="*/ 55 h 183"/>
                <a:gd name="T6" fmla="*/ 0 w 626"/>
                <a:gd name="T7" fmla="*/ 55 h 183"/>
                <a:gd name="T8" fmla="*/ 0 w 626"/>
                <a:gd name="T9" fmla="*/ 36 h 183"/>
                <a:gd name="T10" fmla="*/ 221 w 626"/>
                <a:gd name="T11" fmla="*/ 0 h 183"/>
                <a:gd name="T12" fmla="*/ 314 w 626"/>
                <a:gd name="T13" fmla="*/ 46 h 183"/>
                <a:gd name="T14" fmla="*/ 221 w 626"/>
                <a:gd name="T15" fmla="*/ 92 h 183"/>
                <a:gd name="T16" fmla="*/ 221 w 626"/>
                <a:gd name="T17" fmla="*/ 0 h 1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26"/>
                <a:gd name="T28" fmla="*/ 0 h 183"/>
                <a:gd name="T29" fmla="*/ 626 w 626"/>
                <a:gd name="T30" fmla="*/ 183 h 18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26" h="183">
                  <a:moveTo>
                    <a:pt x="0" y="72"/>
                  </a:moveTo>
                  <a:lnTo>
                    <a:pt x="460" y="72"/>
                  </a:lnTo>
                  <a:lnTo>
                    <a:pt x="460" y="109"/>
                  </a:lnTo>
                  <a:lnTo>
                    <a:pt x="0" y="109"/>
                  </a:lnTo>
                  <a:lnTo>
                    <a:pt x="0" y="72"/>
                  </a:lnTo>
                  <a:close/>
                  <a:moveTo>
                    <a:pt x="440" y="0"/>
                  </a:moveTo>
                  <a:lnTo>
                    <a:pt x="626" y="91"/>
                  </a:lnTo>
                  <a:lnTo>
                    <a:pt x="440" y="183"/>
                  </a:lnTo>
                  <a:lnTo>
                    <a:pt x="44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4" name="Group 72"/>
          <p:cNvGrpSpPr>
            <a:grpSpLocks/>
          </p:cNvGrpSpPr>
          <p:nvPr/>
        </p:nvGrpSpPr>
        <p:grpSpPr bwMode="auto">
          <a:xfrm>
            <a:off x="717550" y="3706813"/>
            <a:ext cx="2368550" cy="893762"/>
            <a:chOff x="434" y="2579"/>
            <a:chExt cx="1492" cy="563"/>
          </a:xfrm>
        </p:grpSpPr>
        <p:sp>
          <p:nvSpPr>
            <p:cNvPr id="18468" name="Freeform 60"/>
            <p:cNvSpPr>
              <a:spLocks/>
            </p:cNvSpPr>
            <p:nvPr/>
          </p:nvSpPr>
          <p:spPr bwMode="auto">
            <a:xfrm>
              <a:off x="434" y="2628"/>
              <a:ext cx="1443" cy="514"/>
            </a:xfrm>
            <a:custGeom>
              <a:avLst/>
              <a:gdLst>
                <a:gd name="T0" fmla="*/ 78 w 2885"/>
                <a:gd name="T1" fmla="*/ 0 h 1027"/>
                <a:gd name="T2" fmla="*/ 61 w 2885"/>
                <a:gd name="T3" fmla="*/ 4 h 1027"/>
                <a:gd name="T4" fmla="*/ 46 w 2885"/>
                <a:gd name="T5" fmla="*/ 11 h 1027"/>
                <a:gd name="T6" fmla="*/ 32 w 2885"/>
                <a:gd name="T7" fmla="*/ 20 h 1027"/>
                <a:gd name="T8" fmla="*/ 20 w 2885"/>
                <a:gd name="T9" fmla="*/ 31 h 1027"/>
                <a:gd name="T10" fmla="*/ 11 w 2885"/>
                <a:gd name="T11" fmla="*/ 45 h 1027"/>
                <a:gd name="T12" fmla="*/ 4 w 2885"/>
                <a:gd name="T13" fmla="*/ 60 h 1027"/>
                <a:gd name="T14" fmla="*/ 0 w 2885"/>
                <a:gd name="T15" fmla="*/ 76 h 1027"/>
                <a:gd name="T16" fmla="*/ 0 w 2885"/>
                <a:gd name="T17" fmla="*/ 428 h 1027"/>
                <a:gd name="T18" fmla="*/ 2 w 2885"/>
                <a:gd name="T19" fmla="*/ 445 h 1027"/>
                <a:gd name="T20" fmla="*/ 7 w 2885"/>
                <a:gd name="T21" fmla="*/ 461 h 1027"/>
                <a:gd name="T22" fmla="*/ 15 w 2885"/>
                <a:gd name="T23" fmla="*/ 476 h 1027"/>
                <a:gd name="T24" fmla="*/ 26 w 2885"/>
                <a:gd name="T25" fmla="*/ 488 h 1027"/>
                <a:gd name="T26" fmla="*/ 38 w 2885"/>
                <a:gd name="T27" fmla="*/ 499 h 1027"/>
                <a:gd name="T28" fmla="*/ 53 w 2885"/>
                <a:gd name="T29" fmla="*/ 507 h 1027"/>
                <a:gd name="T30" fmla="*/ 70 w 2885"/>
                <a:gd name="T31" fmla="*/ 512 h 1027"/>
                <a:gd name="T32" fmla="*/ 86 w 2885"/>
                <a:gd name="T33" fmla="*/ 514 h 1027"/>
                <a:gd name="T34" fmla="*/ 1366 w 2885"/>
                <a:gd name="T35" fmla="*/ 514 h 1027"/>
                <a:gd name="T36" fmla="*/ 1382 w 2885"/>
                <a:gd name="T37" fmla="*/ 510 h 1027"/>
                <a:gd name="T38" fmla="*/ 1397 w 2885"/>
                <a:gd name="T39" fmla="*/ 503 h 1027"/>
                <a:gd name="T40" fmla="*/ 1411 w 2885"/>
                <a:gd name="T41" fmla="*/ 494 h 1027"/>
                <a:gd name="T42" fmla="*/ 1423 w 2885"/>
                <a:gd name="T43" fmla="*/ 482 h 1027"/>
                <a:gd name="T44" fmla="*/ 1433 w 2885"/>
                <a:gd name="T45" fmla="*/ 469 h 1027"/>
                <a:gd name="T46" fmla="*/ 1439 w 2885"/>
                <a:gd name="T47" fmla="*/ 453 h 1027"/>
                <a:gd name="T48" fmla="*/ 1443 w 2885"/>
                <a:gd name="T49" fmla="*/ 436 h 1027"/>
                <a:gd name="T50" fmla="*/ 1443 w 2885"/>
                <a:gd name="T51" fmla="*/ 85 h 1027"/>
                <a:gd name="T52" fmla="*/ 1441 w 2885"/>
                <a:gd name="T53" fmla="*/ 69 h 1027"/>
                <a:gd name="T54" fmla="*/ 1436 w 2885"/>
                <a:gd name="T55" fmla="*/ 52 h 1027"/>
                <a:gd name="T56" fmla="*/ 1428 w 2885"/>
                <a:gd name="T57" fmla="*/ 37 h 1027"/>
                <a:gd name="T58" fmla="*/ 1418 w 2885"/>
                <a:gd name="T59" fmla="*/ 25 h 1027"/>
                <a:gd name="T60" fmla="*/ 1405 w 2885"/>
                <a:gd name="T61" fmla="*/ 15 h 1027"/>
                <a:gd name="T62" fmla="*/ 1390 w 2885"/>
                <a:gd name="T63" fmla="*/ 7 h 1027"/>
                <a:gd name="T64" fmla="*/ 1375 w 2885"/>
                <a:gd name="T65" fmla="*/ 2 h 1027"/>
                <a:gd name="T66" fmla="*/ 1357 w 2885"/>
                <a:gd name="T67" fmla="*/ 0 h 102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885"/>
                <a:gd name="T103" fmla="*/ 0 h 1027"/>
                <a:gd name="T104" fmla="*/ 2885 w 2885"/>
                <a:gd name="T105" fmla="*/ 1027 h 102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885" h="1027">
                  <a:moveTo>
                    <a:pt x="172" y="0"/>
                  </a:moveTo>
                  <a:lnTo>
                    <a:pt x="155" y="0"/>
                  </a:lnTo>
                  <a:lnTo>
                    <a:pt x="139" y="4"/>
                  </a:lnTo>
                  <a:lnTo>
                    <a:pt x="121" y="7"/>
                  </a:lnTo>
                  <a:lnTo>
                    <a:pt x="105" y="13"/>
                  </a:lnTo>
                  <a:lnTo>
                    <a:pt x="91" y="21"/>
                  </a:lnTo>
                  <a:lnTo>
                    <a:pt x="75" y="29"/>
                  </a:lnTo>
                  <a:lnTo>
                    <a:pt x="63" y="39"/>
                  </a:lnTo>
                  <a:lnTo>
                    <a:pt x="51" y="50"/>
                  </a:lnTo>
                  <a:lnTo>
                    <a:pt x="40" y="62"/>
                  </a:lnTo>
                  <a:lnTo>
                    <a:pt x="30" y="74"/>
                  </a:lnTo>
                  <a:lnTo>
                    <a:pt x="22" y="90"/>
                  </a:lnTo>
                  <a:lnTo>
                    <a:pt x="14" y="103"/>
                  </a:lnTo>
                  <a:lnTo>
                    <a:pt x="8" y="119"/>
                  </a:lnTo>
                  <a:lnTo>
                    <a:pt x="4" y="137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855"/>
                  </a:lnTo>
                  <a:lnTo>
                    <a:pt x="0" y="872"/>
                  </a:lnTo>
                  <a:lnTo>
                    <a:pt x="4" y="890"/>
                  </a:lnTo>
                  <a:lnTo>
                    <a:pt x="8" y="906"/>
                  </a:lnTo>
                  <a:lnTo>
                    <a:pt x="14" y="921"/>
                  </a:lnTo>
                  <a:lnTo>
                    <a:pt x="22" y="937"/>
                  </a:lnTo>
                  <a:lnTo>
                    <a:pt x="30" y="951"/>
                  </a:lnTo>
                  <a:lnTo>
                    <a:pt x="40" y="964"/>
                  </a:lnTo>
                  <a:lnTo>
                    <a:pt x="51" y="976"/>
                  </a:lnTo>
                  <a:lnTo>
                    <a:pt x="63" y="988"/>
                  </a:lnTo>
                  <a:lnTo>
                    <a:pt x="75" y="998"/>
                  </a:lnTo>
                  <a:lnTo>
                    <a:pt x="91" y="1006"/>
                  </a:lnTo>
                  <a:lnTo>
                    <a:pt x="105" y="1013"/>
                  </a:lnTo>
                  <a:lnTo>
                    <a:pt x="121" y="1019"/>
                  </a:lnTo>
                  <a:lnTo>
                    <a:pt x="139" y="1023"/>
                  </a:lnTo>
                  <a:lnTo>
                    <a:pt x="155" y="1027"/>
                  </a:lnTo>
                  <a:lnTo>
                    <a:pt x="172" y="1027"/>
                  </a:lnTo>
                  <a:lnTo>
                    <a:pt x="2713" y="1027"/>
                  </a:lnTo>
                  <a:lnTo>
                    <a:pt x="2731" y="1027"/>
                  </a:lnTo>
                  <a:lnTo>
                    <a:pt x="2749" y="1023"/>
                  </a:lnTo>
                  <a:lnTo>
                    <a:pt x="2764" y="1019"/>
                  </a:lnTo>
                  <a:lnTo>
                    <a:pt x="2780" y="1013"/>
                  </a:lnTo>
                  <a:lnTo>
                    <a:pt x="2794" y="1006"/>
                  </a:lnTo>
                  <a:lnTo>
                    <a:pt x="2810" y="998"/>
                  </a:lnTo>
                  <a:lnTo>
                    <a:pt x="2822" y="988"/>
                  </a:lnTo>
                  <a:lnTo>
                    <a:pt x="2836" y="976"/>
                  </a:lnTo>
                  <a:lnTo>
                    <a:pt x="2846" y="964"/>
                  </a:lnTo>
                  <a:lnTo>
                    <a:pt x="2856" y="951"/>
                  </a:lnTo>
                  <a:lnTo>
                    <a:pt x="2865" y="937"/>
                  </a:lnTo>
                  <a:lnTo>
                    <a:pt x="2871" y="921"/>
                  </a:lnTo>
                  <a:lnTo>
                    <a:pt x="2877" y="906"/>
                  </a:lnTo>
                  <a:lnTo>
                    <a:pt x="2881" y="890"/>
                  </a:lnTo>
                  <a:lnTo>
                    <a:pt x="2885" y="872"/>
                  </a:lnTo>
                  <a:lnTo>
                    <a:pt x="2885" y="855"/>
                  </a:lnTo>
                  <a:lnTo>
                    <a:pt x="2885" y="170"/>
                  </a:lnTo>
                  <a:lnTo>
                    <a:pt x="2885" y="152"/>
                  </a:lnTo>
                  <a:lnTo>
                    <a:pt x="2881" y="137"/>
                  </a:lnTo>
                  <a:lnTo>
                    <a:pt x="2877" y="119"/>
                  </a:lnTo>
                  <a:lnTo>
                    <a:pt x="2871" y="103"/>
                  </a:lnTo>
                  <a:lnTo>
                    <a:pt x="2865" y="90"/>
                  </a:lnTo>
                  <a:lnTo>
                    <a:pt x="2856" y="74"/>
                  </a:lnTo>
                  <a:lnTo>
                    <a:pt x="2846" y="62"/>
                  </a:lnTo>
                  <a:lnTo>
                    <a:pt x="2836" y="50"/>
                  </a:lnTo>
                  <a:lnTo>
                    <a:pt x="2822" y="39"/>
                  </a:lnTo>
                  <a:lnTo>
                    <a:pt x="2810" y="29"/>
                  </a:lnTo>
                  <a:lnTo>
                    <a:pt x="2794" y="21"/>
                  </a:lnTo>
                  <a:lnTo>
                    <a:pt x="2780" y="13"/>
                  </a:lnTo>
                  <a:lnTo>
                    <a:pt x="2764" y="7"/>
                  </a:lnTo>
                  <a:lnTo>
                    <a:pt x="2749" y="4"/>
                  </a:lnTo>
                  <a:lnTo>
                    <a:pt x="2731" y="0"/>
                  </a:lnTo>
                  <a:lnTo>
                    <a:pt x="2713" y="0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69" name="Freeform 61"/>
            <p:cNvSpPr>
              <a:spLocks/>
            </p:cNvSpPr>
            <p:nvPr/>
          </p:nvSpPr>
          <p:spPr bwMode="auto">
            <a:xfrm>
              <a:off x="484" y="2579"/>
              <a:ext cx="1442" cy="514"/>
            </a:xfrm>
            <a:custGeom>
              <a:avLst/>
              <a:gdLst>
                <a:gd name="T0" fmla="*/ 77 w 2885"/>
                <a:gd name="T1" fmla="*/ 0 h 1027"/>
                <a:gd name="T2" fmla="*/ 60 w 2885"/>
                <a:gd name="T3" fmla="*/ 4 h 1027"/>
                <a:gd name="T4" fmla="*/ 45 w 2885"/>
                <a:gd name="T5" fmla="*/ 11 h 1027"/>
                <a:gd name="T6" fmla="*/ 31 w 2885"/>
                <a:gd name="T7" fmla="*/ 20 h 1027"/>
                <a:gd name="T8" fmla="*/ 20 w 2885"/>
                <a:gd name="T9" fmla="*/ 31 h 1027"/>
                <a:gd name="T10" fmla="*/ 11 w 2885"/>
                <a:gd name="T11" fmla="*/ 45 h 1027"/>
                <a:gd name="T12" fmla="*/ 4 w 2885"/>
                <a:gd name="T13" fmla="*/ 60 h 1027"/>
                <a:gd name="T14" fmla="*/ 0 w 2885"/>
                <a:gd name="T15" fmla="*/ 76 h 1027"/>
                <a:gd name="T16" fmla="*/ 0 w 2885"/>
                <a:gd name="T17" fmla="*/ 428 h 1027"/>
                <a:gd name="T18" fmla="*/ 2 w 2885"/>
                <a:gd name="T19" fmla="*/ 445 h 1027"/>
                <a:gd name="T20" fmla="*/ 7 w 2885"/>
                <a:gd name="T21" fmla="*/ 461 h 1027"/>
                <a:gd name="T22" fmla="*/ 15 w 2885"/>
                <a:gd name="T23" fmla="*/ 476 h 1027"/>
                <a:gd name="T24" fmla="*/ 26 w 2885"/>
                <a:gd name="T25" fmla="*/ 488 h 1027"/>
                <a:gd name="T26" fmla="*/ 37 w 2885"/>
                <a:gd name="T27" fmla="*/ 499 h 1027"/>
                <a:gd name="T28" fmla="*/ 52 w 2885"/>
                <a:gd name="T29" fmla="*/ 507 h 1027"/>
                <a:gd name="T30" fmla="*/ 69 w 2885"/>
                <a:gd name="T31" fmla="*/ 512 h 1027"/>
                <a:gd name="T32" fmla="*/ 86 w 2885"/>
                <a:gd name="T33" fmla="*/ 514 h 1027"/>
                <a:gd name="T34" fmla="*/ 1365 w 2885"/>
                <a:gd name="T35" fmla="*/ 514 h 1027"/>
                <a:gd name="T36" fmla="*/ 1382 w 2885"/>
                <a:gd name="T37" fmla="*/ 510 h 1027"/>
                <a:gd name="T38" fmla="*/ 1397 w 2885"/>
                <a:gd name="T39" fmla="*/ 503 h 1027"/>
                <a:gd name="T40" fmla="*/ 1411 w 2885"/>
                <a:gd name="T41" fmla="*/ 494 h 1027"/>
                <a:gd name="T42" fmla="*/ 1423 w 2885"/>
                <a:gd name="T43" fmla="*/ 483 h 1027"/>
                <a:gd name="T44" fmla="*/ 1433 w 2885"/>
                <a:gd name="T45" fmla="*/ 469 h 1027"/>
                <a:gd name="T46" fmla="*/ 1438 w 2885"/>
                <a:gd name="T47" fmla="*/ 453 h 1027"/>
                <a:gd name="T48" fmla="*/ 1442 w 2885"/>
                <a:gd name="T49" fmla="*/ 437 h 1027"/>
                <a:gd name="T50" fmla="*/ 1442 w 2885"/>
                <a:gd name="T51" fmla="*/ 85 h 1027"/>
                <a:gd name="T52" fmla="*/ 1440 w 2885"/>
                <a:gd name="T53" fmla="*/ 69 h 1027"/>
                <a:gd name="T54" fmla="*/ 1435 w 2885"/>
                <a:gd name="T55" fmla="*/ 52 h 1027"/>
                <a:gd name="T56" fmla="*/ 1428 w 2885"/>
                <a:gd name="T57" fmla="*/ 37 h 1027"/>
                <a:gd name="T58" fmla="*/ 1418 w 2885"/>
                <a:gd name="T59" fmla="*/ 26 h 1027"/>
                <a:gd name="T60" fmla="*/ 1405 w 2885"/>
                <a:gd name="T61" fmla="*/ 15 h 1027"/>
                <a:gd name="T62" fmla="*/ 1390 w 2885"/>
                <a:gd name="T63" fmla="*/ 7 h 1027"/>
                <a:gd name="T64" fmla="*/ 1374 w 2885"/>
                <a:gd name="T65" fmla="*/ 2 h 1027"/>
                <a:gd name="T66" fmla="*/ 1356 w 2885"/>
                <a:gd name="T67" fmla="*/ 0 h 102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885"/>
                <a:gd name="T103" fmla="*/ 0 h 1027"/>
                <a:gd name="T104" fmla="*/ 2885 w 2885"/>
                <a:gd name="T105" fmla="*/ 1027 h 102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885" h="1027">
                  <a:moveTo>
                    <a:pt x="172" y="0"/>
                  </a:moveTo>
                  <a:lnTo>
                    <a:pt x="155" y="0"/>
                  </a:lnTo>
                  <a:lnTo>
                    <a:pt x="139" y="4"/>
                  </a:lnTo>
                  <a:lnTo>
                    <a:pt x="121" y="8"/>
                  </a:lnTo>
                  <a:lnTo>
                    <a:pt x="105" y="13"/>
                  </a:lnTo>
                  <a:lnTo>
                    <a:pt x="91" y="21"/>
                  </a:lnTo>
                  <a:lnTo>
                    <a:pt x="75" y="29"/>
                  </a:lnTo>
                  <a:lnTo>
                    <a:pt x="63" y="39"/>
                  </a:lnTo>
                  <a:lnTo>
                    <a:pt x="52" y="51"/>
                  </a:lnTo>
                  <a:lnTo>
                    <a:pt x="40" y="62"/>
                  </a:lnTo>
                  <a:lnTo>
                    <a:pt x="30" y="74"/>
                  </a:lnTo>
                  <a:lnTo>
                    <a:pt x="22" y="90"/>
                  </a:lnTo>
                  <a:lnTo>
                    <a:pt x="14" y="103"/>
                  </a:lnTo>
                  <a:lnTo>
                    <a:pt x="8" y="119"/>
                  </a:lnTo>
                  <a:lnTo>
                    <a:pt x="4" y="137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855"/>
                  </a:lnTo>
                  <a:lnTo>
                    <a:pt x="0" y="873"/>
                  </a:lnTo>
                  <a:lnTo>
                    <a:pt x="4" y="890"/>
                  </a:lnTo>
                  <a:lnTo>
                    <a:pt x="8" y="906"/>
                  </a:lnTo>
                  <a:lnTo>
                    <a:pt x="14" y="922"/>
                  </a:lnTo>
                  <a:lnTo>
                    <a:pt x="22" y="937"/>
                  </a:lnTo>
                  <a:lnTo>
                    <a:pt x="30" y="951"/>
                  </a:lnTo>
                  <a:lnTo>
                    <a:pt x="40" y="965"/>
                  </a:lnTo>
                  <a:lnTo>
                    <a:pt x="52" y="976"/>
                  </a:lnTo>
                  <a:lnTo>
                    <a:pt x="63" y="988"/>
                  </a:lnTo>
                  <a:lnTo>
                    <a:pt x="75" y="998"/>
                  </a:lnTo>
                  <a:lnTo>
                    <a:pt x="91" y="1006"/>
                  </a:lnTo>
                  <a:lnTo>
                    <a:pt x="105" y="1014"/>
                  </a:lnTo>
                  <a:lnTo>
                    <a:pt x="121" y="1019"/>
                  </a:lnTo>
                  <a:lnTo>
                    <a:pt x="139" y="1023"/>
                  </a:lnTo>
                  <a:lnTo>
                    <a:pt x="155" y="1027"/>
                  </a:lnTo>
                  <a:lnTo>
                    <a:pt x="172" y="1027"/>
                  </a:lnTo>
                  <a:lnTo>
                    <a:pt x="2713" y="1027"/>
                  </a:lnTo>
                  <a:lnTo>
                    <a:pt x="2731" y="1027"/>
                  </a:lnTo>
                  <a:lnTo>
                    <a:pt x="2749" y="1023"/>
                  </a:lnTo>
                  <a:lnTo>
                    <a:pt x="2764" y="1019"/>
                  </a:lnTo>
                  <a:lnTo>
                    <a:pt x="2780" y="1014"/>
                  </a:lnTo>
                  <a:lnTo>
                    <a:pt x="2794" y="1006"/>
                  </a:lnTo>
                  <a:lnTo>
                    <a:pt x="2810" y="998"/>
                  </a:lnTo>
                  <a:lnTo>
                    <a:pt x="2822" y="988"/>
                  </a:lnTo>
                  <a:lnTo>
                    <a:pt x="2836" y="976"/>
                  </a:lnTo>
                  <a:lnTo>
                    <a:pt x="2846" y="965"/>
                  </a:lnTo>
                  <a:lnTo>
                    <a:pt x="2856" y="951"/>
                  </a:lnTo>
                  <a:lnTo>
                    <a:pt x="2866" y="937"/>
                  </a:lnTo>
                  <a:lnTo>
                    <a:pt x="2871" y="922"/>
                  </a:lnTo>
                  <a:lnTo>
                    <a:pt x="2877" y="906"/>
                  </a:lnTo>
                  <a:lnTo>
                    <a:pt x="2881" y="890"/>
                  </a:lnTo>
                  <a:lnTo>
                    <a:pt x="2885" y="873"/>
                  </a:lnTo>
                  <a:lnTo>
                    <a:pt x="2885" y="855"/>
                  </a:lnTo>
                  <a:lnTo>
                    <a:pt x="2885" y="170"/>
                  </a:lnTo>
                  <a:lnTo>
                    <a:pt x="2885" y="152"/>
                  </a:lnTo>
                  <a:lnTo>
                    <a:pt x="2881" y="137"/>
                  </a:lnTo>
                  <a:lnTo>
                    <a:pt x="2877" y="119"/>
                  </a:lnTo>
                  <a:lnTo>
                    <a:pt x="2871" y="103"/>
                  </a:lnTo>
                  <a:lnTo>
                    <a:pt x="2866" y="90"/>
                  </a:lnTo>
                  <a:lnTo>
                    <a:pt x="2856" y="74"/>
                  </a:lnTo>
                  <a:lnTo>
                    <a:pt x="2846" y="62"/>
                  </a:lnTo>
                  <a:lnTo>
                    <a:pt x="2836" y="51"/>
                  </a:lnTo>
                  <a:lnTo>
                    <a:pt x="2822" y="39"/>
                  </a:lnTo>
                  <a:lnTo>
                    <a:pt x="2810" y="29"/>
                  </a:lnTo>
                  <a:lnTo>
                    <a:pt x="2794" y="21"/>
                  </a:lnTo>
                  <a:lnTo>
                    <a:pt x="2780" y="13"/>
                  </a:lnTo>
                  <a:lnTo>
                    <a:pt x="2764" y="8"/>
                  </a:lnTo>
                  <a:lnTo>
                    <a:pt x="2749" y="4"/>
                  </a:lnTo>
                  <a:lnTo>
                    <a:pt x="2731" y="0"/>
                  </a:lnTo>
                  <a:lnTo>
                    <a:pt x="2713" y="0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70" name="Freeform 62"/>
            <p:cNvSpPr>
              <a:spLocks/>
            </p:cNvSpPr>
            <p:nvPr/>
          </p:nvSpPr>
          <p:spPr bwMode="auto">
            <a:xfrm>
              <a:off x="484" y="2579"/>
              <a:ext cx="1442" cy="514"/>
            </a:xfrm>
            <a:custGeom>
              <a:avLst/>
              <a:gdLst>
                <a:gd name="T0" fmla="*/ 77 w 2885"/>
                <a:gd name="T1" fmla="*/ 0 h 1027"/>
                <a:gd name="T2" fmla="*/ 60 w 2885"/>
                <a:gd name="T3" fmla="*/ 4 h 1027"/>
                <a:gd name="T4" fmla="*/ 45 w 2885"/>
                <a:gd name="T5" fmla="*/ 11 h 1027"/>
                <a:gd name="T6" fmla="*/ 31 w 2885"/>
                <a:gd name="T7" fmla="*/ 20 h 1027"/>
                <a:gd name="T8" fmla="*/ 20 w 2885"/>
                <a:gd name="T9" fmla="*/ 31 h 1027"/>
                <a:gd name="T10" fmla="*/ 11 w 2885"/>
                <a:gd name="T11" fmla="*/ 45 h 1027"/>
                <a:gd name="T12" fmla="*/ 4 w 2885"/>
                <a:gd name="T13" fmla="*/ 60 h 1027"/>
                <a:gd name="T14" fmla="*/ 0 w 2885"/>
                <a:gd name="T15" fmla="*/ 76 h 1027"/>
                <a:gd name="T16" fmla="*/ 0 w 2885"/>
                <a:gd name="T17" fmla="*/ 428 h 1027"/>
                <a:gd name="T18" fmla="*/ 2 w 2885"/>
                <a:gd name="T19" fmla="*/ 445 h 1027"/>
                <a:gd name="T20" fmla="*/ 7 w 2885"/>
                <a:gd name="T21" fmla="*/ 461 h 1027"/>
                <a:gd name="T22" fmla="*/ 15 w 2885"/>
                <a:gd name="T23" fmla="*/ 476 h 1027"/>
                <a:gd name="T24" fmla="*/ 26 w 2885"/>
                <a:gd name="T25" fmla="*/ 488 h 1027"/>
                <a:gd name="T26" fmla="*/ 37 w 2885"/>
                <a:gd name="T27" fmla="*/ 499 h 1027"/>
                <a:gd name="T28" fmla="*/ 52 w 2885"/>
                <a:gd name="T29" fmla="*/ 507 h 1027"/>
                <a:gd name="T30" fmla="*/ 69 w 2885"/>
                <a:gd name="T31" fmla="*/ 512 h 1027"/>
                <a:gd name="T32" fmla="*/ 86 w 2885"/>
                <a:gd name="T33" fmla="*/ 514 h 1027"/>
                <a:gd name="T34" fmla="*/ 1365 w 2885"/>
                <a:gd name="T35" fmla="*/ 514 h 1027"/>
                <a:gd name="T36" fmla="*/ 1382 w 2885"/>
                <a:gd name="T37" fmla="*/ 510 h 1027"/>
                <a:gd name="T38" fmla="*/ 1397 w 2885"/>
                <a:gd name="T39" fmla="*/ 503 h 1027"/>
                <a:gd name="T40" fmla="*/ 1411 w 2885"/>
                <a:gd name="T41" fmla="*/ 494 h 1027"/>
                <a:gd name="T42" fmla="*/ 1423 w 2885"/>
                <a:gd name="T43" fmla="*/ 483 h 1027"/>
                <a:gd name="T44" fmla="*/ 1433 w 2885"/>
                <a:gd name="T45" fmla="*/ 469 h 1027"/>
                <a:gd name="T46" fmla="*/ 1438 w 2885"/>
                <a:gd name="T47" fmla="*/ 453 h 1027"/>
                <a:gd name="T48" fmla="*/ 1442 w 2885"/>
                <a:gd name="T49" fmla="*/ 437 h 1027"/>
                <a:gd name="T50" fmla="*/ 1442 w 2885"/>
                <a:gd name="T51" fmla="*/ 85 h 1027"/>
                <a:gd name="T52" fmla="*/ 1440 w 2885"/>
                <a:gd name="T53" fmla="*/ 69 h 1027"/>
                <a:gd name="T54" fmla="*/ 1435 w 2885"/>
                <a:gd name="T55" fmla="*/ 52 h 1027"/>
                <a:gd name="T56" fmla="*/ 1428 w 2885"/>
                <a:gd name="T57" fmla="*/ 37 h 1027"/>
                <a:gd name="T58" fmla="*/ 1418 w 2885"/>
                <a:gd name="T59" fmla="*/ 26 h 1027"/>
                <a:gd name="T60" fmla="*/ 1405 w 2885"/>
                <a:gd name="T61" fmla="*/ 15 h 1027"/>
                <a:gd name="T62" fmla="*/ 1390 w 2885"/>
                <a:gd name="T63" fmla="*/ 7 h 1027"/>
                <a:gd name="T64" fmla="*/ 1374 w 2885"/>
                <a:gd name="T65" fmla="*/ 2 h 1027"/>
                <a:gd name="T66" fmla="*/ 1356 w 2885"/>
                <a:gd name="T67" fmla="*/ 0 h 102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885"/>
                <a:gd name="T103" fmla="*/ 0 h 1027"/>
                <a:gd name="T104" fmla="*/ 2885 w 2885"/>
                <a:gd name="T105" fmla="*/ 1027 h 102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885" h="1027">
                  <a:moveTo>
                    <a:pt x="172" y="0"/>
                  </a:moveTo>
                  <a:lnTo>
                    <a:pt x="155" y="0"/>
                  </a:lnTo>
                  <a:lnTo>
                    <a:pt x="139" y="4"/>
                  </a:lnTo>
                  <a:lnTo>
                    <a:pt x="121" y="8"/>
                  </a:lnTo>
                  <a:lnTo>
                    <a:pt x="105" y="13"/>
                  </a:lnTo>
                  <a:lnTo>
                    <a:pt x="91" y="21"/>
                  </a:lnTo>
                  <a:lnTo>
                    <a:pt x="75" y="29"/>
                  </a:lnTo>
                  <a:lnTo>
                    <a:pt x="63" y="39"/>
                  </a:lnTo>
                  <a:lnTo>
                    <a:pt x="52" y="51"/>
                  </a:lnTo>
                  <a:lnTo>
                    <a:pt x="40" y="62"/>
                  </a:lnTo>
                  <a:lnTo>
                    <a:pt x="30" y="74"/>
                  </a:lnTo>
                  <a:lnTo>
                    <a:pt x="22" y="90"/>
                  </a:lnTo>
                  <a:lnTo>
                    <a:pt x="14" y="103"/>
                  </a:lnTo>
                  <a:lnTo>
                    <a:pt x="8" y="119"/>
                  </a:lnTo>
                  <a:lnTo>
                    <a:pt x="4" y="137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855"/>
                  </a:lnTo>
                  <a:lnTo>
                    <a:pt x="0" y="873"/>
                  </a:lnTo>
                  <a:lnTo>
                    <a:pt x="4" y="890"/>
                  </a:lnTo>
                  <a:lnTo>
                    <a:pt x="8" y="906"/>
                  </a:lnTo>
                  <a:lnTo>
                    <a:pt x="14" y="922"/>
                  </a:lnTo>
                  <a:lnTo>
                    <a:pt x="22" y="937"/>
                  </a:lnTo>
                  <a:lnTo>
                    <a:pt x="30" y="951"/>
                  </a:lnTo>
                  <a:lnTo>
                    <a:pt x="40" y="965"/>
                  </a:lnTo>
                  <a:lnTo>
                    <a:pt x="52" y="976"/>
                  </a:lnTo>
                  <a:lnTo>
                    <a:pt x="63" y="988"/>
                  </a:lnTo>
                  <a:lnTo>
                    <a:pt x="75" y="998"/>
                  </a:lnTo>
                  <a:lnTo>
                    <a:pt x="91" y="1006"/>
                  </a:lnTo>
                  <a:lnTo>
                    <a:pt x="105" y="1014"/>
                  </a:lnTo>
                  <a:lnTo>
                    <a:pt x="121" y="1019"/>
                  </a:lnTo>
                  <a:lnTo>
                    <a:pt x="139" y="1023"/>
                  </a:lnTo>
                  <a:lnTo>
                    <a:pt x="155" y="1027"/>
                  </a:lnTo>
                  <a:lnTo>
                    <a:pt x="172" y="1027"/>
                  </a:lnTo>
                  <a:lnTo>
                    <a:pt x="2713" y="1027"/>
                  </a:lnTo>
                  <a:lnTo>
                    <a:pt x="2731" y="1027"/>
                  </a:lnTo>
                  <a:lnTo>
                    <a:pt x="2749" y="1023"/>
                  </a:lnTo>
                  <a:lnTo>
                    <a:pt x="2764" y="1019"/>
                  </a:lnTo>
                  <a:lnTo>
                    <a:pt x="2780" y="1014"/>
                  </a:lnTo>
                  <a:lnTo>
                    <a:pt x="2794" y="1006"/>
                  </a:lnTo>
                  <a:lnTo>
                    <a:pt x="2810" y="998"/>
                  </a:lnTo>
                  <a:lnTo>
                    <a:pt x="2822" y="988"/>
                  </a:lnTo>
                  <a:lnTo>
                    <a:pt x="2836" y="976"/>
                  </a:lnTo>
                  <a:lnTo>
                    <a:pt x="2846" y="965"/>
                  </a:lnTo>
                  <a:lnTo>
                    <a:pt x="2856" y="951"/>
                  </a:lnTo>
                  <a:lnTo>
                    <a:pt x="2866" y="937"/>
                  </a:lnTo>
                  <a:lnTo>
                    <a:pt x="2871" y="922"/>
                  </a:lnTo>
                  <a:lnTo>
                    <a:pt x="2877" y="906"/>
                  </a:lnTo>
                  <a:lnTo>
                    <a:pt x="2881" y="890"/>
                  </a:lnTo>
                  <a:lnTo>
                    <a:pt x="2885" y="873"/>
                  </a:lnTo>
                  <a:lnTo>
                    <a:pt x="2885" y="855"/>
                  </a:lnTo>
                  <a:lnTo>
                    <a:pt x="2885" y="170"/>
                  </a:lnTo>
                  <a:lnTo>
                    <a:pt x="2885" y="152"/>
                  </a:lnTo>
                  <a:lnTo>
                    <a:pt x="2881" y="137"/>
                  </a:lnTo>
                  <a:lnTo>
                    <a:pt x="2877" y="119"/>
                  </a:lnTo>
                  <a:lnTo>
                    <a:pt x="2871" y="103"/>
                  </a:lnTo>
                  <a:lnTo>
                    <a:pt x="2866" y="90"/>
                  </a:lnTo>
                  <a:lnTo>
                    <a:pt x="2856" y="74"/>
                  </a:lnTo>
                  <a:lnTo>
                    <a:pt x="2846" y="62"/>
                  </a:lnTo>
                  <a:lnTo>
                    <a:pt x="2836" y="51"/>
                  </a:lnTo>
                  <a:lnTo>
                    <a:pt x="2822" y="39"/>
                  </a:lnTo>
                  <a:lnTo>
                    <a:pt x="2810" y="29"/>
                  </a:lnTo>
                  <a:lnTo>
                    <a:pt x="2794" y="21"/>
                  </a:lnTo>
                  <a:lnTo>
                    <a:pt x="2780" y="13"/>
                  </a:lnTo>
                  <a:lnTo>
                    <a:pt x="2764" y="8"/>
                  </a:lnTo>
                  <a:lnTo>
                    <a:pt x="2749" y="4"/>
                  </a:lnTo>
                  <a:lnTo>
                    <a:pt x="2731" y="0"/>
                  </a:lnTo>
                  <a:lnTo>
                    <a:pt x="2713" y="0"/>
                  </a:lnTo>
                  <a:lnTo>
                    <a:pt x="172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71" name="Rectangle 63"/>
            <p:cNvSpPr>
              <a:spLocks noChangeArrowheads="1"/>
            </p:cNvSpPr>
            <p:nvPr/>
          </p:nvSpPr>
          <p:spPr bwMode="auto">
            <a:xfrm>
              <a:off x="734" y="2633"/>
              <a:ext cx="108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1400" b="1">
                  <a:solidFill>
                    <a:srgbClr val="000000"/>
                  </a:solidFill>
                </a:rPr>
                <a:t>Condizioni: sicurezza, </a:t>
              </a:r>
              <a:endParaRPr lang="it-IT" altLang="it-IT"/>
            </a:p>
          </p:txBody>
        </p:sp>
        <p:sp>
          <p:nvSpPr>
            <p:cNvPr id="18472" name="Rectangle 64"/>
            <p:cNvSpPr>
              <a:spLocks noChangeArrowheads="1"/>
            </p:cNvSpPr>
            <p:nvPr/>
          </p:nvSpPr>
          <p:spPr bwMode="auto">
            <a:xfrm>
              <a:off x="664" y="2765"/>
              <a:ext cx="123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1400" b="1">
                  <a:solidFill>
                    <a:srgbClr val="000000"/>
                  </a:solidFill>
                </a:rPr>
                <a:t>infrastrutture, abolizione </a:t>
              </a:r>
              <a:endParaRPr lang="it-IT" altLang="it-IT"/>
            </a:p>
          </p:txBody>
        </p:sp>
        <p:sp>
          <p:nvSpPr>
            <p:cNvPr id="18473" name="Rectangle 65"/>
            <p:cNvSpPr>
              <a:spLocks noChangeArrowheads="1"/>
            </p:cNvSpPr>
            <p:nvPr/>
          </p:nvSpPr>
          <p:spPr bwMode="auto">
            <a:xfrm>
              <a:off x="1026" y="2900"/>
              <a:ext cx="43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1400" b="1">
                  <a:solidFill>
                    <a:srgbClr val="000000"/>
                  </a:solidFill>
                </a:rPr>
                <a:t>dazi, ecc.</a:t>
              </a:r>
              <a:endParaRPr lang="it-IT" altLang="it-IT"/>
            </a:p>
          </p:txBody>
        </p:sp>
        <p:sp>
          <p:nvSpPr>
            <p:cNvPr id="18474" name="Rectangle 66"/>
            <p:cNvSpPr>
              <a:spLocks noChangeArrowheads="1"/>
            </p:cNvSpPr>
            <p:nvPr/>
          </p:nvSpPr>
          <p:spPr bwMode="auto">
            <a:xfrm>
              <a:off x="1455" y="2900"/>
              <a:ext cx="2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1400" b="1">
                  <a:solidFill>
                    <a:srgbClr val="000000"/>
                  </a:solidFill>
                </a:rPr>
                <a:t> </a:t>
              </a:r>
              <a:endParaRPr lang="it-IT" altLang="it-IT"/>
            </a:p>
          </p:txBody>
        </p:sp>
      </p:grpSp>
      <p:grpSp>
        <p:nvGrpSpPr>
          <p:cNvPr id="5" name="Group 78"/>
          <p:cNvGrpSpPr>
            <a:grpSpLocks/>
          </p:cNvGrpSpPr>
          <p:nvPr/>
        </p:nvGrpSpPr>
        <p:grpSpPr bwMode="auto">
          <a:xfrm>
            <a:off x="5722938" y="4638675"/>
            <a:ext cx="1571625" cy="639763"/>
            <a:chOff x="3605" y="2922"/>
            <a:chExt cx="990" cy="403"/>
          </a:xfrm>
        </p:grpSpPr>
        <p:sp>
          <p:nvSpPr>
            <p:cNvPr id="18461" name="Freeform 47"/>
            <p:cNvSpPr>
              <a:spLocks/>
            </p:cNvSpPr>
            <p:nvPr/>
          </p:nvSpPr>
          <p:spPr bwMode="auto">
            <a:xfrm>
              <a:off x="3796" y="2971"/>
              <a:ext cx="749" cy="354"/>
            </a:xfrm>
            <a:custGeom>
              <a:avLst/>
              <a:gdLst>
                <a:gd name="T0" fmla="*/ 53 w 1498"/>
                <a:gd name="T1" fmla="*/ 0 h 708"/>
                <a:gd name="T2" fmla="*/ 42 w 1498"/>
                <a:gd name="T3" fmla="*/ 3 h 708"/>
                <a:gd name="T4" fmla="*/ 30 w 1498"/>
                <a:gd name="T5" fmla="*/ 7 h 708"/>
                <a:gd name="T6" fmla="*/ 22 w 1498"/>
                <a:gd name="T7" fmla="*/ 13 h 708"/>
                <a:gd name="T8" fmla="*/ 14 w 1498"/>
                <a:gd name="T9" fmla="*/ 22 h 708"/>
                <a:gd name="T10" fmla="*/ 7 w 1498"/>
                <a:gd name="T11" fmla="*/ 30 h 708"/>
                <a:gd name="T12" fmla="*/ 3 w 1498"/>
                <a:gd name="T13" fmla="*/ 41 h 708"/>
                <a:gd name="T14" fmla="*/ 0 w 1498"/>
                <a:gd name="T15" fmla="*/ 53 h 708"/>
                <a:gd name="T16" fmla="*/ 0 w 1498"/>
                <a:gd name="T17" fmla="*/ 296 h 708"/>
                <a:gd name="T18" fmla="*/ 1 w 1498"/>
                <a:gd name="T19" fmla="*/ 307 h 708"/>
                <a:gd name="T20" fmla="*/ 5 w 1498"/>
                <a:gd name="T21" fmla="*/ 318 h 708"/>
                <a:gd name="T22" fmla="*/ 10 w 1498"/>
                <a:gd name="T23" fmla="*/ 329 h 708"/>
                <a:gd name="T24" fmla="*/ 18 w 1498"/>
                <a:gd name="T25" fmla="*/ 337 h 708"/>
                <a:gd name="T26" fmla="*/ 27 w 1498"/>
                <a:gd name="T27" fmla="*/ 345 h 708"/>
                <a:gd name="T28" fmla="*/ 37 w 1498"/>
                <a:gd name="T29" fmla="*/ 350 h 708"/>
                <a:gd name="T30" fmla="*/ 47 w 1498"/>
                <a:gd name="T31" fmla="*/ 353 h 708"/>
                <a:gd name="T32" fmla="*/ 59 w 1498"/>
                <a:gd name="T33" fmla="*/ 354 h 708"/>
                <a:gd name="T34" fmla="*/ 696 w 1498"/>
                <a:gd name="T35" fmla="*/ 354 h 708"/>
                <a:gd name="T36" fmla="*/ 708 w 1498"/>
                <a:gd name="T37" fmla="*/ 351 h 708"/>
                <a:gd name="T38" fmla="*/ 719 w 1498"/>
                <a:gd name="T39" fmla="*/ 348 h 708"/>
                <a:gd name="T40" fmla="*/ 728 w 1498"/>
                <a:gd name="T41" fmla="*/ 341 h 708"/>
                <a:gd name="T42" fmla="*/ 735 w 1498"/>
                <a:gd name="T43" fmla="*/ 333 h 708"/>
                <a:gd name="T44" fmla="*/ 742 w 1498"/>
                <a:gd name="T45" fmla="*/ 324 h 708"/>
                <a:gd name="T46" fmla="*/ 746 w 1498"/>
                <a:gd name="T47" fmla="*/ 313 h 708"/>
                <a:gd name="T48" fmla="*/ 749 w 1498"/>
                <a:gd name="T49" fmla="*/ 302 h 708"/>
                <a:gd name="T50" fmla="*/ 749 w 1498"/>
                <a:gd name="T51" fmla="*/ 58 h 708"/>
                <a:gd name="T52" fmla="*/ 748 w 1498"/>
                <a:gd name="T53" fmla="*/ 47 h 708"/>
                <a:gd name="T54" fmla="*/ 744 w 1498"/>
                <a:gd name="T55" fmla="*/ 36 h 708"/>
                <a:gd name="T56" fmla="*/ 739 w 1498"/>
                <a:gd name="T57" fmla="*/ 26 h 708"/>
                <a:gd name="T58" fmla="*/ 732 w 1498"/>
                <a:gd name="T59" fmla="*/ 18 h 708"/>
                <a:gd name="T60" fmla="*/ 724 w 1498"/>
                <a:gd name="T61" fmla="*/ 10 h 708"/>
                <a:gd name="T62" fmla="*/ 713 w 1498"/>
                <a:gd name="T63" fmla="*/ 5 h 708"/>
                <a:gd name="T64" fmla="*/ 702 w 1498"/>
                <a:gd name="T65" fmla="*/ 1 h 708"/>
                <a:gd name="T66" fmla="*/ 690 w 1498"/>
                <a:gd name="T67" fmla="*/ 0 h 7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98"/>
                <a:gd name="T103" fmla="*/ 0 h 708"/>
                <a:gd name="T104" fmla="*/ 1498 w 1498"/>
                <a:gd name="T105" fmla="*/ 708 h 7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98" h="708">
                  <a:moveTo>
                    <a:pt x="119" y="0"/>
                  </a:moveTo>
                  <a:lnTo>
                    <a:pt x="107" y="0"/>
                  </a:lnTo>
                  <a:lnTo>
                    <a:pt x="95" y="2"/>
                  </a:lnTo>
                  <a:lnTo>
                    <a:pt x="83" y="6"/>
                  </a:lnTo>
                  <a:lnTo>
                    <a:pt x="73" y="10"/>
                  </a:lnTo>
                  <a:lnTo>
                    <a:pt x="61" y="14"/>
                  </a:lnTo>
                  <a:lnTo>
                    <a:pt x="54" y="19"/>
                  </a:lnTo>
                  <a:lnTo>
                    <a:pt x="44" y="27"/>
                  </a:lnTo>
                  <a:lnTo>
                    <a:pt x="36" y="35"/>
                  </a:lnTo>
                  <a:lnTo>
                    <a:pt x="28" y="43"/>
                  </a:lnTo>
                  <a:lnTo>
                    <a:pt x="20" y="53"/>
                  </a:lnTo>
                  <a:lnTo>
                    <a:pt x="14" y="61"/>
                  </a:lnTo>
                  <a:lnTo>
                    <a:pt x="10" y="72"/>
                  </a:lnTo>
                  <a:lnTo>
                    <a:pt x="6" y="82"/>
                  </a:lnTo>
                  <a:lnTo>
                    <a:pt x="2" y="94"/>
                  </a:lnTo>
                  <a:lnTo>
                    <a:pt x="0" y="106"/>
                  </a:lnTo>
                  <a:lnTo>
                    <a:pt x="0" y="117"/>
                  </a:lnTo>
                  <a:lnTo>
                    <a:pt x="0" y="591"/>
                  </a:lnTo>
                  <a:lnTo>
                    <a:pt x="0" y="603"/>
                  </a:lnTo>
                  <a:lnTo>
                    <a:pt x="2" y="614"/>
                  </a:lnTo>
                  <a:lnTo>
                    <a:pt x="6" y="626"/>
                  </a:lnTo>
                  <a:lnTo>
                    <a:pt x="10" y="636"/>
                  </a:lnTo>
                  <a:lnTo>
                    <a:pt x="14" y="648"/>
                  </a:lnTo>
                  <a:lnTo>
                    <a:pt x="20" y="657"/>
                  </a:lnTo>
                  <a:lnTo>
                    <a:pt x="28" y="665"/>
                  </a:lnTo>
                  <a:lnTo>
                    <a:pt x="36" y="673"/>
                  </a:lnTo>
                  <a:lnTo>
                    <a:pt x="44" y="681"/>
                  </a:lnTo>
                  <a:lnTo>
                    <a:pt x="54" y="689"/>
                  </a:lnTo>
                  <a:lnTo>
                    <a:pt x="61" y="695"/>
                  </a:lnTo>
                  <a:lnTo>
                    <a:pt x="73" y="699"/>
                  </a:lnTo>
                  <a:lnTo>
                    <a:pt x="83" y="702"/>
                  </a:lnTo>
                  <a:lnTo>
                    <a:pt x="95" y="706"/>
                  </a:lnTo>
                  <a:lnTo>
                    <a:pt x="107" y="708"/>
                  </a:lnTo>
                  <a:lnTo>
                    <a:pt x="119" y="708"/>
                  </a:lnTo>
                  <a:lnTo>
                    <a:pt x="1379" y="708"/>
                  </a:lnTo>
                  <a:lnTo>
                    <a:pt x="1391" y="708"/>
                  </a:lnTo>
                  <a:lnTo>
                    <a:pt x="1403" y="706"/>
                  </a:lnTo>
                  <a:lnTo>
                    <a:pt x="1415" y="702"/>
                  </a:lnTo>
                  <a:lnTo>
                    <a:pt x="1425" y="699"/>
                  </a:lnTo>
                  <a:lnTo>
                    <a:pt x="1437" y="695"/>
                  </a:lnTo>
                  <a:lnTo>
                    <a:pt x="1447" y="689"/>
                  </a:lnTo>
                  <a:lnTo>
                    <a:pt x="1455" y="681"/>
                  </a:lnTo>
                  <a:lnTo>
                    <a:pt x="1463" y="673"/>
                  </a:lnTo>
                  <a:lnTo>
                    <a:pt x="1470" y="665"/>
                  </a:lnTo>
                  <a:lnTo>
                    <a:pt x="1478" y="657"/>
                  </a:lnTo>
                  <a:lnTo>
                    <a:pt x="1484" y="648"/>
                  </a:lnTo>
                  <a:lnTo>
                    <a:pt x="1488" y="636"/>
                  </a:lnTo>
                  <a:lnTo>
                    <a:pt x="1492" y="626"/>
                  </a:lnTo>
                  <a:lnTo>
                    <a:pt x="1496" y="614"/>
                  </a:lnTo>
                  <a:lnTo>
                    <a:pt x="1498" y="603"/>
                  </a:lnTo>
                  <a:lnTo>
                    <a:pt x="1498" y="591"/>
                  </a:lnTo>
                  <a:lnTo>
                    <a:pt x="1498" y="117"/>
                  </a:lnTo>
                  <a:lnTo>
                    <a:pt x="1498" y="106"/>
                  </a:lnTo>
                  <a:lnTo>
                    <a:pt x="1496" y="94"/>
                  </a:lnTo>
                  <a:lnTo>
                    <a:pt x="1492" y="82"/>
                  </a:lnTo>
                  <a:lnTo>
                    <a:pt x="1488" y="72"/>
                  </a:lnTo>
                  <a:lnTo>
                    <a:pt x="1484" y="61"/>
                  </a:lnTo>
                  <a:lnTo>
                    <a:pt x="1478" y="53"/>
                  </a:lnTo>
                  <a:lnTo>
                    <a:pt x="1470" y="43"/>
                  </a:lnTo>
                  <a:lnTo>
                    <a:pt x="1463" y="35"/>
                  </a:lnTo>
                  <a:lnTo>
                    <a:pt x="1455" y="27"/>
                  </a:lnTo>
                  <a:lnTo>
                    <a:pt x="1447" y="19"/>
                  </a:lnTo>
                  <a:lnTo>
                    <a:pt x="1437" y="14"/>
                  </a:lnTo>
                  <a:lnTo>
                    <a:pt x="1425" y="10"/>
                  </a:lnTo>
                  <a:lnTo>
                    <a:pt x="1415" y="6"/>
                  </a:lnTo>
                  <a:lnTo>
                    <a:pt x="1403" y="2"/>
                  </a:lnTo>
                  <a:lnTo>
                    <a:pt x="1391" y="0"/>
                  </a:lnTo>
                  <a:lnTo>
                    <a:pt x="1379" y="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62" name="Freeform 48"/>
            <p:cNvSpPr>
              <a:spLocks/>
            </p:cNvSpPr>
            <p:nvPr/>
          </p:nvSpPr>
          <p:spPr bwMode="auto">
            <a:xfrm>
              <a:off x="3846" y="2922"/>
              <a:ext cx="749" cy="354"/>
            </a:xfrm>
            <a:custGeom>
              <a:avLst/>
              <a:gdLst>
                <a:gd name="T0" fmla="*/ 53 w 1498"/>
                <a:gd name="T1" fmla="*/ 0 h 708"/>
                <a:gd name="T2" fmla="*/ 42 w 1498"/>
                <a:gd name="T3" fmla="*/ 3 h 708"/>
                <a:gd name="T4" fmla="*/ 31 w 1498"/>
                <a:gd name="T5" fmla="*/ 7 h 708"/>
                <a:gd name="T6" fmla="*/ 22 w 1498"/>
                <a:gd name="T7" fmla="*/ 13 h 708"/>
                <a:gd name="T8" fmla="*/ 14 w 1498"/>
                <a:gd name="T9" fmla="*/ 22 h 708"/>
                <a:gd name="T10" fmla="*/ 7 w 1498"/>
                <a:gd name="T11" fmla="*/ 30 h 708"/>
                <a:gd name="T12" fmla="*/ 3 w 1498"/>
                <a:gd name="T13" fmla="*/ 41 h 708"/>
                <a:gd name="T14" fmla="*/ 0 w 1498"/>
                <a:gd name="T15" fmla="*/ 53 h 708"/>
                <a:gd name="T16" fmla="*/ 0 w 1498"/>
                <a:gd name="T17" fmla="*/ 296 h 708"/>
                <a:gd name="T18" fmla="*/ 1 w 1498"/>
                <a:gd name="T19" fmla="*/ 308 h 708"/>
                <a:gd name="T20" fmla="*/ 5 w 1498"/>
                <a:gd name="T21" fmla="*/ 318 h 708"/>
                <a:gd name="T22" fmla="*/ 10 w 1498"/>
                <a:gd name="T23" fmla="*/ 329 h 708"/>
                <a:gd name="T24" fmla="*/ 18 w 1498"/>
                <a:gd name="T25" fmla="*/ 337 h 708"/>
                <a:gd name="T26" fmla="*/ 27 w 1498"/>
                <a:gd name="T27" fmla="*/ 345 h 708"/>
                <a:gd name="T28" fmla="*/ 37 w 1498"/>
                <a:gd name="T29" fmla="*/ 350 h 708"/>
                <a:gd name="T30" fmla="*/ 47 w 1498"/>
                <a:gd name="T31" fmla="*/ 353 h 708"/>
                <a:gd name="T32" fmla="*/ 59 w 1498"/>
                <a:gd name="T33" fmla="*/ 354 h 708"/>
                <a:gd name="T34" fmla="*/ 696 w 1498"/>
                <a:gd name="T35" fmla="*/ 354 h 708"/>
                <a:gd name="T36" fmla="*/ 708 w 1498"/>
                <a:gd name="T37" fmla="*/ 352 h 708"/>
                <a:gd name="T38" fmla="*/ 719 w 1498"/>
                <a:gd name="T39" fmla="*/ 348 h 708"/>
                <a:gd name="T40" fmla="*/ 728 w 1498"/>
                <a:gd name="T41" fmla="*/ 341 h 708"/>
                <a:gd name="T42" fmla="*/ 736 w 1498"/>
                <a:gd name="T43" fmla="*/ 333 h 708"/>
                <a:gd name="T44" fmla="*/ 742 w 1498"/>
                <a:gd name="T45" fmla="*/ 324 h 708"/>
                <a:gd name="T46" fmla="*/ 746 w 1498"/>
                <a:gd name="T47" fmla="*/ 313 h 708"/>
                <a:gd name="T48" fmla="*/ 749 w 1498"/>
                <a:gd name="T49" fmla="*/ 302 h 708"/>
                <a:gd name="T50" fmla="*/ 749 w 1498"/>
                <a:gd name="T51" fmla="*/ 58 h 708"/>
                <a:gd name="T52" fmla="*/ 748 w 1498"/>
                <a:gd name="T53" fmla="*/ 47 h 708"/>
                <a:gd name="T54" fmla="*/ 744 w 1498"/>
                <a:gd name="T55" fmla="*/ 36 h 708"/>
                <a:gd name="T56" fmla="*/ 739 w 1498"/>
                <a:gd name="T57" fmla="*/ 26 h 708"/>
                <a:gd name="T58" fmla="*/ 732 w 1498"/>
                <a:gd name="T59" fmla="*/ 18 h 708"/>
                <a:gd name="T60" fmla="*/ 724 w 1498"/>
                <a:gd name="T61" fmla="*/ 10 h 708"/>
                <a:gd name="T62" fmla="*/ 713 w 1498"/>
                <a:gd name="T63" fmla="*/ 5 h 708"/>
                <a:gd name="T64" fmla="*/ 702 w 1498"/>
                <a:gd name="T65" fmla="*/ 1 h 708"/>
                <a:gd name="T66" fmla="*/ 690 w 1498"/>
                <a:gd name="T67" fmla="*/ 0 h 7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98"/>
                <a:gd name="T103" fmla="*/ 0 h 708"/>
                <a:gd name="T104" fmla="*/ 1498 w 1498"/>
                <a:gd name="T105" fmla="*/ 708 h 7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98" h="708">
                  <a:moveTo>
                    <a:pt x="119" y="0"/>
                  </a:moveTo>
                  <a:lnTo>
                    <a:pt x="107" y="0"/>
                  </a:lnTo>
                  <a:lnTo>
                    <a:pt x="95" y="2"/>
                  </a:lnTo>
                  <a:lnTo>
                    <a:pt x="83" y="6"/>
                  </a:lnTo>
                  <a:lnTo>
                    <a:pt x="73" y="10"/>
                  </a:lnTo>
                  <a:lnTo>
                    <a:pt x="62" y="14"/>
                  </a:lnTo>
                  <a:lnTo>
                    <a:pt x="54" y="20"/>
                  </a:lnTo>
                  <a:lnTo>
                    <a:pt x="44" y="27"/>
                  </a:lnTo>
                  <a:lnTo>
                    <a:pt x="36" y="35"/>
                  </a:lnTo>
                  <a:lnTo>
                    <a:pt x="28" y="43"/>
                  </a:lnTo>
                  <a:lnTo>
                    <a:pt x="20" y="53"/>
                  </a:lnTo>
                  <a:lnTo>
                    <a:pt x="14" y="61"/>
                  </a:lnTo>
                  <a:lnTo>
                    <a:pt x="10" y="72"/>
                  </a:lnTo>
                  <a:lnTo>
                    <a:pt x="6" y="82"/>
                  </a:lnTo>
                  <a:lnTo>
                    <a:pt x="2" y="94"/>
                  </a:lnTo>
                  <a:lnTo>
                    <a:pt x="0" y="106"/>
                  </a:lnTo>
                  <a:lnTo>
                    <a:pt x="0" y="117"/>
                  </a:lnTo>
                  <a:lnTo>
                    <a:pt x="0" y="591"/>
                  </a:lnTo>
                  <a:lnTo>
                    <a:pt x="0" y="603"/>
                  </a:lnTo>
                  <a:lnTo>
                    <a:pt x="2" y="615"/>
                  </a:lnTo>
                  <a:lnTo>
                    <a:pt x="6" y="626"/>
                  </a:lnTo>
                  <a:lnTo>
                    <a:pt x="10" y="636"/>
                  </a:lnTo>
                  <a:lnTo>
                    <a:pt x="14" y="648"/>
                  </a:lnTo>
                  <a:lnTo>
                    <a:pt x="20" y="658"/>
                  </a:lnTo>
                  <a:lnTo>
                    <a:pt x="28" y="665"/>
                  </a:lnTo>
                  <a:lnTo>
                    <a:pt x="36" y="673"/>
                  </a:lnTo>
                  <a:lnTo>
                    <a:pt x="44" y="681"/>
                  </a:lnTo>
                  <a:lnTo>
                    <a:pt x="54" y="689"/>
                  </a:lnTo>
                  <a:lnTo>
                    <a:pt x="62" y="695"/>
                  </a:lnTo>
                  <a:lnTo>
                    <a:pt x="73" y="699"/>
                  </a:lnTo>
                  <a:lnTo>
                    <a:pt x="83" y="703"/>
                  </a:lnTo>
                  <a:lnTo>
                    <a:pt x="95" y="706"/>
                  </a:lnTo>
                  <a:lnTo>
                    <a:pt x="107" y="708"/>
                  </a:lnTo>
                  <a:lnTo>
                    <a:pt x="119" y="708"/>
                  </a:lnTo>
                  <a:lnTo>
                    <a:pt x="1379" y="708"/>
                  </a:lnTo>
                  <a:lnTo>
                    <a:pt x="1391" y="708"/>
                  </a:lnTo>
                  <a:lnTo>
                    <a:pt x="1403" y="706"/>
                  </a:lnTo>
                  <a:lnTo>
                    <a:pt x="1415" y="703"/>
                  </a:lnTo>
                  <a:lnTo>
                    <a:pt x="1425" y="699"/>
                  </a:lnTo>
                  <a:lnTo>
                    <a:pt x="1437" y="695"/>
                  </a:lnTo>
                  <a:lnTo>
                    <a:pt x="1447" y="689"/>
                  </a:lnTo>
                  <a:lnTo>
                    <a:pt x="1455" y="681"/>
                  </a:lnTo>
                  <a:lnTo>
                    <a:pt x="1463" y="673"/>
                  </a:lnTo>
                  <a:lnTo>
                    <a:pt x="1471" y="665"/>
                  </a:lnTo>
                  <a:lnTo>
                    <a:pt x="1478" y="658"/>
                  </a:lnTo>
                  <a:lnTo>
                    <a:pt x="1484" y="648"/>
                  </a:lnTo>
                  <a:lnTo>
                    <a:pt x="1488" y="636"/>
                  </a:lnTo>
                  <a:lnTo>
                    <a:pt x="1492" y="626"/>
                  </a:lnTo>
                  <a:lnTo>
                    <a:pt x="1496" y="615"/>
                  </a:lnTo>
                  <a:lnTo>
                    <a:pt x="1498" y="603"/>
                  </a:lnTo>
                  <a:lnTo>
                    <a:pt x="1498" y="591"/>
                  </a:lnTo>
                  <a:lnTo>
                    <a:pt x="1498" y="117"/>
                  </a:lnTo>
                  <a:lnTo>
                    <a:pt x="1498" y="106"/>
                  </a:lnTo>
                  <a:lnTo>
                    <a:pt x="1496" y="94"/>
                  </a:lnTo>
                  <a:lnTo>
                    <a:pt x="1492" y="82"/>
                  </a:lnTo>
                  <a:lnTo>
                    <a:pt x="1488" y="72"/>
                  </a:lnTo>
                  <a:lnTo>
                    <a:pt x="1484" y="61"/>
                  </a:lnTo>
                  <a:lnTo>
                    <a:pt x="1478" y="53"/>
                  </a:lnTo>
                  <a:lnTo>
                    <a:pt x="1471" y="43"/>
                  </a:lnTo>
                  <a:lnTo>
                    <a:pt x="1463" y="35"/>
                  </a:lnTo>
                  <a:lnTo>
                    <a:pt x="1455" y="27"/>
                  </a:lnTo>
                  <a:lnTo>
                    <a:pt x="1447" y="20"/>
                  </a:lnTo>
                  <a:lnTo>
                    <a:pt x="1437" y="14"/>
                  </a:lnTo>
                  <a:lnTo>
                    <a:pt x="1425" y="10"/>
                  </a:lnTo>
                  <a:lnTo>
                    <a:pt x="1415" y="6"/>
                  </a:lnTo>
                  <a:lnTo>
                    <a:pt x="1403" y="2"/>
                  </a:lnTo>
                  <a:lnTo>
                    <a:pt x="1391" y="0"/>
                  </a:lnTo>
                  <a:lnTo>
                    <a:pt x="1379" y="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63" name="Freeform 49"/>
            <p:cNvSpPr>
              <a:spLocks/>
            </p:cNvSpPr>
            <p:nvPr/>
          </p:nvSpPr>
          <p:spPr bwMode="auto">
            <a:xfrm>
              <a:off x="3846" y="2922"/>
              <a:ext cx="749" cy="354"/>
            </a:xfrm>
            <a:custGeom>
              <a:avLst/>
              <a:gdLst>
                <a:gd name="T0" fmla="*/ 53 w 1498"/>
                <a:gd name="T1" fmla="*/ 0 h 708"/>
                <a:gd name="T2" fmla="*/ 42 w 1498"/>
                <a:gd name="T3" fmla="*/ 3 h 708"/>
                <a:gd name="T4" fmla="*/ 31 w 1498"/>
                <a:gd name="T5" fmla="*/ 7 h 708"/>
                <a:gd name="T6" fmla="*/ 22 w 1498"/>
                <a:gd name="T7" fmla="*/ 13 h 708"/>
                <a:gd name="T8" fmla="*/ 14 w 1498"/>
                <a:gd name="T9" fmla="*/ 22 h 708"/>
                <a:gd name="T10" fmla="*/ 7 w 1498"/>
                <a:gd name="T11" fmla="*/ 30 h 708"/>
                <a:gd name="T12" fmla="*/ 3 w 1498"/>
                <a:gd name="T13" fmla="*/ 41 h 708"/>
                <a:gd name="T14" fmla="*/ 0 w 1498"/>
                <a:gd name="T15" fmla="*/ 53 h 708"/>
                <a:gd name="T16" fmla="*/ 0 w 1498"/>
                <a:gd name="T17" fmla="*/ 296 h 708"/>
                <a:gd name="T18" fmla="*/ 1 w 1498"/>
                <a:gd name="T19" fmla="*/ 308 h 708"/>
                <a:gd name="T20" fmla="*/ 5 w 1498"/>
                <a:gd name="T21" fmla="*/ 318 h 708"/>
                <a:gd name="T22" fmla="*/ 10 w 1498"/>
                <a:gd name="T23" fmla="*/ 329 h 708"/>
                <a:gd name="T24" fmla="*/ 18 w 1498"/>
                <a:gd name="T25" fmla="*/ 337 h 708"/>
                <a:gd name="T26" fmla="*/ 27 w 1498"/>
                <a:gd name="T27" fmla="*/ 345 h 708"/>
                <a:gd name="T28" fmla="*/ 37 w 1498"/>
                <a:gd name="T29" fmla="*/ 350 h 708"/>
                <a:gd name="T30" fmla="*/ 47 w 1498"/>
                <a:gd name="T31" fmla="*/ 353 h 708"/>
                <a:gd name="T32" fmla="*/ 59 w 1498"/>
                <a:gd name="T33" fmla="*/ 354 h 708"/>
                <a:gd name="T34" fmla="*/ 696 w 1498"/>
                <a:gd name="T35" fmla="*/ 354 h 708"/>
                <a:gd name="T36" fmla="*/ 708 w 1498"/>
                <a:gd name="T37" fmla="*/ 352 h 708"/>
                <a:gd name="T38" fmla="*/ 719 w 1498"/>
                <a:gd name="T39" fmla="*/ 348 h 708"/>
                <a:gd name="T40" fmla="*/ 728 w 1498"/>
                <a:gd name="T41" fmla="*/ 341 h 708"/>
                <a:gd name="T42" fmla="*/ 736 w 1498"/>
                <a:gd name="T43" fmla="*/ 333 h 708"/>
                <a:gd name="T44" fmla="*/ 742 w 1498"/>
                <a:gd name="T45" fmla="*/ 324 h 708"/>
                <a:gd name="T46" fmla="*/ 746 w 1498"/>
                <a:gd name="T47" fmla="*/ 313 h 708"/>
                <a:gd name="T48" fmla="*/ 749 w 1498"/>
                <a:gd name="T49" fmla="*/ 302 h 708"/>
                <a:gd name="T50" fmla="*/ 749 w 1498"/>
                <a:gd name="T51" fmla="*/ 58 h 708"/>
                <a:gd name="T52" fmla="*/ 748 w 1498"/>
                <a:gd name="T53" fmla="*/ 47 h 708"/>
                <a:gd name="T54" fmla="*/ 744 w 1498"/>
                <a:gd name="T55" fmla="*/ 36 h 708"/>
                <a:gd name="T56" fmla="*/ 739 w 1498"/>
                <a:gd name="T57" fmla="*/ 26 h 708"/>
                <a:gd name="T58" fmla="*/ 732 w 1498"/>
                <a:gd name="T59" fmla="*/ 18 h 708"/>
                <a:gd name="T60" fmla="*/ 724 w 1498"/>
                <a:gd name="T61" fmla="*/ 10 h 708"/>
                <a:gd name="T62" fmla="*/ 713 w 1498"/>
                <a:gd name="T63" fmla="*/ 5 h 708"/>
                <a:gd name="T64" fmla="*/ 702 w 1498"/>
                <a:gd name="T65" fmla="*/ 1 h 708"/>
                <a:gd name="T66" fmla="*/ 690 w 1498"/>
                <a:gd name="T67" fmla="*/ 0 h 7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98"/>
                <a:gd name="T103" fmla="*/ 0 h 708"/>
                <a:gd name="T104" fmla="*/ 1498 w 1498"/>
                <a:gd name="T105" fmla="*/ 708 h 7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98" h="708">
                  <a:moveTo>
                    <a:pt x="119" y="0"/>
                  </a:moveTo>
                  <a:lnTo>
                    <a:pt x="107" y="0"/>
                  </a:lnTo>
                  <a:lnTo>
                    <a:pt x="95" y="2"/>
                  </a:lnTo>
                  <a:lnTo>
                    <a:pt x="83" y="6"/>
                  </a:lnTo>
                  <a:lnTo>
                    <a:pt x="73" y="10"/>
                  </a:lnTo>
                  <a:lnTo>
                    <a:pt x="62" y="14"/>
                  </a:lnTo>
                  <a:lnTo>
                    <a:pt x="54" y="20"/>
                  </a:lnTo>
                  <a:lnTo>
                    <a:pt x="44" y="27"/>
                  </a:lnTo>
                  <a:lnTo>
                    <a:pt x="36" y="35"/>
                  </a:lnTo>
                  <a:lnTo>
                    <a:pt x="28" y="43"/>
                  </a:lnTo>
                  <a:lnTo>
                    <a:pt x="20" y="53"/>
                  </a:lnTo>
                  <a:lnTo>
                    <a:pt x="14" y="61"/>
                  </a:lnTo>
                  <a:lnTo>
                    <a:pt x="10" y="72"/>
                  </a:lnTo>
                  <a:lnTo>
                    <a:pt x="6" y="82"/>
                  </a:lnTo>
                  <a:lnTo>
                    <a:pt x="2" y="94"/>
                  </a:lnTo>
                  <a:lnTo>
                    <a:pt x="0" y="106"/>
                  </a:lnTo>
                  <a:lnTo>
                    <a:pt x="0" y="117"/>
                  </a:lnTo>
                  <a:lnTo>
                    <a:pt x="0" y="591"/>
                  </a:lnTo>
                  <a:lnTo>
                    <a:pt x="0" y="603"/>
                  </a:lnTo>
                  <a:lnTo>
                    <a:pt x="2" y="615"/>
                  </a:lnTo>
                  <a:lnTo>
                    <a:pt x="6" y="626"/>
                  </a:lnTo>
                  <a:lnTo>
                    <a:pt x="10" y="636"/>
                  </a:lnTo>
                  <a:lnTo>
                    <a:pt x="14" y="648"/>
                  </a:lnTo>
                  <a:lnTo>
                    <a:pt x="20" y="658"/>
                  </a:lnTo>
                  <a:lnTo>
                    <a:pt x="28" y="665"/>
                  </a:lnTo>
                  <a:lnTo>
                    <a:pt x="36" y="673"/>
                  </a:lnTo>
                  <a:lnTo>
                    <a:pt x="44" y="681"/>
                  </a:lnTo>
                  <a:lnTo>
                    <a:pt x="54" y="689"/>
                  </a:lnTo>
                  <a:lnTo>
                    <a:pt x="62" y="695"/>
                  </a:lnTo>
                  <a:lnTo>
                    <a:pt x="73" y="699"/>
                  </a:lnTo>
                  <a:lnTo>
                    <a:pt x="83" y="703"/>
                  </a:lnTo>
                  <a:lnTo>
                    <a:pt x="95" y="706"/>
                  </a:lnTo>
                  <a:lnTo>
                    <a:pt x="107" y="708"/>
                  </a:lnTo>
                  <a:lnTo>
                    <a:pt x="119" y="708"/>
                  </a:lnTo>
                  <a:lnTo>
                    <a:pt x="1379" y="708"/>
                  </a:lnTo>
                  <a:lnTo>
                    <a:pt x="1391" y="708"/>
                  </a:lnTo>
                  <a:lnTo>
                    <a:pt x="1403" y="706"/>
                  </a:lnTo>
                  <a:lnTo>
                    <a:pt x="1415" y="703"/>
                  </a:lnTo>
                  <a:lnTo>
                    <a:pt x="1425" y="699"/>
                  </a:lnTo>
                  <a:lnTo>
                    <a:pt x="1437" y="695"/>
                  </a:lnTo>
                  <a:lnTo>
                    <a:pt x="1447" y="689"/>
                  </a:lnTo>
                  <a:lnTo>
                    <a:pt x="1455" y="681"/>
                  </a:lnTo>
                  <a:lnTo>
                    <a:pt x="1463" y="673"/>
                  </a:lnTo>
                  <a:lnTo>
                    <a:pt x="1471" y="665"/>
                  </a:lnTo>
                  <a:lnTo>
                    <a:pt x="1478" y="658"/>
                  </a:lnTo>
                  <a:lnTo>
                    <a:pt x="1484" y="648"/>
                  </a:lnTo>
                  <a:lnTo>
                    <a:pt x="1488" y="636"/>
                  </a:lnTo>
                  <a:lnTo>
                    <a:pt x="1492" y="626"/>
                  </a:lnTo>
                  <a:lnTo>
                    <a:pt x="1496" y="615"/>
                  </a:lnTo>
                  <a:lnTo>
                    <a:pt x="1498" y="603"/>
                  </a:lnTo>
                  <a:lnTo>
                    <a:pt x="1498" y="591"/>
                  </a:lnTo>
                  <a:lnTo>
                    <a:pt x="1498" y="117"/>
                  </a:lnTo>
                  <a:lnTo>
                    <a:pt x="1498" y="106"/>
                  </a:lnTo>
                  <a:lnTo>
                    <a:pt x="1496" y="94"/>
                  </a:lnTo>
                  <a:lnTo>
                    <a:pt x="1492" y="82"/>
                  </a:lnTo>
                  <a:lnTo>
                    <a:pt x="1488" y="72"/>
                  </a:lnTo>
                  <a:lnTo>
                    <a:pt x="1484" y="61"/>
                  </a:lnTo>
                  <a:lnTo>
                    <a:pt x="1478" y="53"/>
                  </a:lnTo>
                  <a:lnTo>
                    <a:pt x="1471" y="43"/>
                  </a:lnTo>
                  <a:lnTo>
                    <a:pt x="1463" y="35"/>
                  </a:lnTo>
                  <a:lnTo>
                    <a:pt x="1455" y="27"/>
                  </a:lnTo>
                  <a:lnTo>
                    <a:pt x="1447" y="20"/>
                  </a:lnTo>
                  <a:lnTo>
                    <a:pt x="1437" y="14"/>
                  </a:lnTo>
                  <a:lnTo>
                    <a:pt x="1425" y="10"/>
                  </a:lnTo>
                  <a:lnTo>
                    <a:pt x="1415" y="6"/>
                  </a:lnTo>
                  <a:lnTo>
                    <a:pt x="1403" y="2"/>
                  </a:lnTo>
                  <a:lnTo>
                    <a:pt x="1391" y="0"/>
                  </a:lnTo>
                  <a:lnTo>
                    <a:pt x="1379" y="0"/>
                  </a:lnTo>
                  <a:lnTo>
                    <a:pt x="119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64" name="Rectangle 50"/>
            <p:cNvSpPr>
              <a:spLocks noChangeArrowheads="1"/>
            </p:cNvSpPr>
            <p:nvPr/>
          </p:nvSpPr>
          <p:spPr bwMode="auto">
            <a:xfrm>
              <a:off x="4193" y="2968"/>
              <a:ext cx="62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1400" b="1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it-IT" altLang="it-IT"/>
            </a:p>
          </p:txBody>
        </p:sp>
        <p:sp>
          <p:nvSpPr>
            <p:cNvPr id="18465" name="Rectangle 51"/>
            <p:cNvSpPr>
              <a:spLocks noChangeArrowheads="1"/>
            </p:cNvSpPr>
            <p:nvPr/>
          </p:nvSpPr>
          <p:spPr bwMode="auto">
            <a:xfrm>
              <a:off x="4244" y="2980"/>
              <a:ext cx="6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1400" b="1" i="1">
                  <a:solidFill>
                    <a:srgbClr val="000000"/>
                  </a:solidFill>
                </a:rPr>
                <a:t>L</a:t>
              </a:r>
              <a:endParaRPr lang="it-IT" altLang="it-IT"/>
            </a:p>
          </p:txBody>
        </p:sp>
        <p:sp>
          <p:nvSpPr>
            <p:cNvPr id="18466" name="Rectangle 52"/>
            <p:cNvSpPr>
              <a:spLocks noChangeArrowheads="1"/>
            </p:cNvSpPr>
            <p:nvPr/>
          </p:nvSpPr>
          <p:spPr bwMode="auto">
            <a:xfrm>
              <a:off x="4308" y="2995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1200" i="1">
                  <a:solidFill>
                    <a:srgbClr val="000000"/>
                  </a:solidFill>
                </a:rPr>
                <a:t> </a:t>
              </a:r>
              <a:endParaRPr lang="it-IT" altLang="it-IT"/>
            </a:p>
          </p:txBody>
        </p:sp>
        <p:sp>
          <p:nvSpPr>
            <p:cNvPr id="18467" name="Freeform 67"/>
            <p:cNvSpPr>
              <a:spLocks noEditPoints="1"/>
            </p:cNvSpPr>
            <p:nvPr/>
          </p:nvSpPr>
          <p:spPr bwMode="auto">
            <a:xfrm>
              <a:off x="3605" y="3021"/>
              <a:ext cx="223" cy="92"/>
            </a:xfrm>
            <a:custGeom>
              <a:avLst/>
              <a:gdLst>
                <a:gd name="T0" fmla="*/ 0 w 445"/>
                <a:gd name="T1" fmla="*/ 37 h 184"/>
                <a:gd name="T2" fmla="*/ 140 w 445"/>
                <a:gd name="T3" fmla="*/ 37 h 184"/>
                <a:gd name="T4" fmla="*/ 140 w 445"/>
                <a:gd name="T5" fmla="*/ 54 h 184"/>
                <a:gd name="T6" fmla="*/ 0 w 445"/>
                <a:gd name="T7" fmla="*/ 54 h 184"/>
                <a:gd name="T8" fmla="*/ 0 w 445"/>
                <a:gd name="T9" fmla="*/ 37 h 184"/>
                <a:gd name="T10" fmla="*/ 130 w 445"/>
                <a:gd name="T11" fmla="*/ 0 h 184"/>
                <a:gd name="T12" fmla="*/ 223 w 445"/>
                <a:gd name="T13" fmla="*/ 46 h 184"/>
                <a:gd name="T14" fmla="*/ 130 w 445"/>
                <a:gd name="T15" fmla="*/ 92 h 184"/>
                <a:gd name="T16" fmla="*/ 130 w 445"/>
                <a:gd name="T17" fmla="*/ 0 h 1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45"/>
                <a:gd name="T28" fmla="*/ 0 h 184"/>
                <a:gd name="T29" fmla="*/ 445 w 445"/>
                <a:gd name="T30" fmla="*/ 184 h 1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45" h="184">
                  <a:moveTo>
                    <a:pt x="0" y="74"/>
                  </a:moveTo>
                  <a:lnTo>
                    <a:pt x="279" y="74"/>
                  </a:lnTo>
                  <a:lnTo>
                    <a:pt x="279" y="109"/>
                  </a:lnTo>
                  <a:lnTo>
                    <a:pt x="0" y="109"/>
                  </a:lnTo>
                  <a:lnTo>
                    <a:pt x="0" y="74"/>
                  </a:lnTo>
                  <a:close/>
                  <a:moveTo>
                    <a:pt x="259" y="0"/>
                  </a:moveTo>
                  <a:lnTo>
                    <a:pt x="445" y="92"/>
                  </a:lnTo>
                  <a:lnTo>
                    <a:pt x="259" y="184"/>
                  </a:lnTo>
                  <a:lnTo>
                    <a:pt x="259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6" name="Group 80"/>
          <p:cNvGrpSpPr>
            <a:grpSpLocks/>
          </p:cNvGrpSpPr>
          <p:nvPr/>
        </p:nvGrpSpPr>
        <p:grpSpPr bwMode="auto">
          <a:xfrm>
            <a:off x="7283450" y="4638675"/>
            <a:ext cx="1465263" cy="601663"/>
            <a:chOff x="4588" y="2922"/>
            <a:chExt cx="923" cy="379"/>
          </a:xfrm>
        </p:grpSpPr>
        <p:sp>
          <p:nvSpPr>
            <p:cNvPr id="18455" name="Freeform 53"/>
            <p:cNvSpPr>
              <a:spLocks/>
            </p:cNvSpPr>
            <p:nvPr/>
          </p:nvSpPr>
          <p:spPr bwMode="auto">
            <a:xfrm>
              <a:off x="4688" y="2971"/>
              <a:ext cx="774" cy="330"/>
            </a:xfrm>
            <a:custGeom>
              <a:avLst/>
              <a:gdLst>
                <a:gd name="T0" fmla="*/ 50 w 1547"/>
                <a:gd name="T1" fmla="*/ 0 h 659"/>
                <a:gd name="T2" fmla="*/ 39 w 1547"/>
                <a:gd name="T3" fmla="*/ 3 h 659"/>
                <a:gd name="T4" fmla="*/ 29 w 1547"/>
                <a:gd name="T5" fmla="*/ 7 h 659"/>
                <a:gd name="T6" fmla="*/ 20 w 1547"/>
                <a:gd name="T7" fmla="*/ 13 h 659"/>
                <a:gd name="T8" fmla="*/ 13 w 1547"/>
                <a:gd name="T9" fmla="*/ 20 h 659"/>
                <a:gd name="T10" fmla="*/ 7 w 1547"/>
                <a:gd name="T11" fmla="*/ 29 h 659"/>
                <a:gd name="T12" fmla="*/ 3 w 1547"/>
                <a:gd name="T13" fmla="*/ 38 h 659"/>
                <a:gd name="T14" fmla="*/ 0 w 1547"/>
                <a:gd name="T15" fmla="*/ 49 h 659"/>
                <a:gd name="T16" fmla="*/ 0 w 1547"/>
                <a:gd name="T17" fmla="*/ 275 h 659"/>
                <a:gd name="T18" fmla="*/ 1 w 1547"/>
                <a:gd name="T19" fmla="*/ 286 h 659"/>
                <a:gd name="T20" fmla="*/ 4 w 1547"/>
                <a:gd name="T21" fmla="*/ 297 h 659"/>
                <a:gd name="T22" fmla="*/ 10 w 1547"/>
                <a:gd name="T23" fmla="*/ 305 h 659"/>
                <a:gd name="T24" fmla="*/ 16 w 1547"/>
                <a:gd name="T25" fmla="*/ 314 h 659"/>
                <a:gd name="T26" fmla="*/ 25 w 1547"/>
                <a:gd name="T27" fmla="*/ 320 h 659"/>
                <a:gd name="T28" fmla="*/ 34 w 1547"/>
                <a:gd name="T29" fmla="*/ 326 h 659"/>
                <a:gd name="T30" fmla="*/ 45 w 1547"/>
                <a:gd name="T31" fmla="*/ 329 h 659"/>
                <a:gd name="T32" fmla="*/ 56 w 1547"/>
                <a:gd name="T33" fmla="*/ 330 h 659"/>
                <a:gd name="T34" fmla="*/ 724 w 1547"/>
                <a:gd name="T35" fmla="*/ 330 h 659"/>
                <a:gd name="T36" fmla="*/ 735 w 1547"/>
                <a:gd name="T37" fmla="*/ 328 h 659"/>
                <a:gd name="T38" fmla="*/ 745 w 1547"/>
                <a:gd name="T39" fmla="*/ 323 h 659"/>
                <a:gd name="T40" fmla="*/ 754 w 1547"/>
                <a:gd name="T41" fmla="*/ 317 h 659"/>
                <a:gd name="T42" fmla="*/ 761 w 1547"/>
                <a:gd name="T43" fmla="*/ 310 h 659"/>
                <a:gd name="T44" fmla="*/ 767 w 1547"/>
                <a:gd name="T45" fmla="*/ 302 h 659"/>
                <a:gd name="T46" fmla="*/ 772 w 1547"/>
                <a:gd name="T47" fmla="*/ 292 h 659"/>
                <a:gd name="T48" fmla="*/ 774 w 1547"/>
                <a:gd name="T49" fmla="*/ 281 h 659"/>
                <a:gd name="T50" fmla="*/ 774 w 1547"/>
                <a:gd name="T51" fmla="*/ 55 h 659"/>
                <a:gd name="T52" fmla="*/ 773 w 1547"/>
                <a:gd name="T53" fmla="*/ 44 h 659"/>
                <a:gd name="T54" fmla="*/ 770 w 1547"/>
                <a:gd name="T55" fmla="*/ 33 h 659"/>
                <a:gd name="T56" fmla="*/ 764 w 1547"/>
                <a:gd name="T57" fmla="*/ 25 h 659"/>
                <a:gd name="T58" fmla="*/ 758 w 1547"/>
                <a:gd name="T59" fmla="*/ 16 h 659"/>
                <a:gd name="T60" fmla="*/ 749 w 1547"/>
                <a:gd name="T61" fmla="*/ 10 h 659"/>
                <a:gd name="T62" fmla="*/ 740 w 1547"/>
                <a:gd name="T63" fmla="*/ 4 h 659"/>
                <a:gd name="T64" fmla="*/ 729 w 1547"/>
                <a:gd name="T65" fmla="*/ 1 h 659"/>
                <a:gd name="T66" fmla="*/ 718 w 1547"/>
                <a:gd name="T67" fmla="*/ 0 h 65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47"/>
                <a:gd name="T103" fmla="*/ 0 h 659"/>
                <a:gd name="T104" fmla="*/ 1547 w 1547"/>
                <a:gd name="T105" fmla="*/ 659 h 65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47" h="659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39" y="25"/>
                  </a:lnTo>
                  <a:lnTo>
                    <a:pt x="31" y="31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3" y="57"/>
                  </a:lnTo>
                  <a:lnTo>
                    <a:pt x="7" y="66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09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7" y="593"/>
                  </a:lnTo>
                  <a:lnTo>
                    <a:pt x="13" y="603"/>
                  </a:lnTo>
                  <a:lnTo>
                    <a:pt x="19" y="610"/>
                  </a:lnTo>
                  <a:lnTo>
                    <a:pt x="25" y="620"/>
                  </a:lnTo>
                  <a:lnTo>
                    <a:pt x="31" y="628"/>
                  </a:lnTo>
                  <a:lnTo>
                    <a:pt x="39" y="634"/>
                  </a:lnTo>
                  <a:lnTo>
                    <a:pt x="49" y="640"/>
                  </a:lnTo>
                  <a:lnTo>
                    <a:pt x="57" y="646"/>
                  </a:lnTo>
                  <a:lnTo>
                    <a:pt x="67" y="652"/>
                  </a:lnTo>
                  <a:lnTo>
                    <a:pt x="77" y="655"/>
                  </a:lnTo>
                  <a:lnTo>
                    <a:pt x="89" y="657"/>
                  </a:lnTo>
                  <a:lnTo>
                    <a:pt x="99" y="659"/>
                  </a:lnTo>
                  <a:lnTo>
                    <a:pt x="111" y="659"/>
                  </a:lnTo>
                  <a:lnTo>
                    <a:pt x="1436" y="659"/>
                  </a:lnTo>
                  <a:lnTo>
                    <a:pt x="1448" y="659"/>
                  </a:lnTo>
                  <a:lnTo>
                    <a:pt x="1458" y="657"/>
                  </a:lnTo>
                  <a:lnTo>
                    <a:pt x="1470" y="655"/>
                  </a:lnTo>
                  <a:lnTo>
                    <a:pt x="1480" y="652"/>
                  </a:lnTo>
                  <a:lnTo>
                    <a:pt x="1490" y="646"/>
                  </a:lnTo>
                  <a:lnTo>
                    <a:pt x="1498" y="640"/>
                  </a:lnTo>
                  <a:lnTo>
                    <a:pt x="1508" y="634"/>
                  </a:lnTo>
                  <a:lnTo>
                    <a:pt x="1516" y="628"/>
                  </a:lnTo>
                  <a:lnTo>
                    <a:pt x="1521" y="620"/>
                  </a:lnTo>
                  <a:lnTo>
                    <a:pt x="1527" y="610"/>
                  </a:lnTo>
                  <a:lnTo>
                    <a:pt x="1533" y="603"/>
                  </a:lnTo>
                  <a:lnTo>
                    <a:pt x="1539" y="593"/>
                  </a:lnTo>
                  <a:lnTo>
                    <a:pt x="1543" y="583"/>
                  </a:lnTo>
                  <a:lnTo>
                    <a:pt x="1545" y="571"/>
                  </a:lnTo>
                  <a:lnTo>
                    <a:pt x="1547" y="562"/>
                  </a:lnTo>
                  <a:lnTo>
                    <a:pt x="1547" y="550"/>
                  </a:lnTo>
                  <a:lnTo>
                    <a:pt x="1547" y="109"/>
                  </a:lnTo>
                  <a:lnTo>
                    <a:pt x="1547" y="98"/>
                  </a:lnTo>
                  <a:lnTo>
                    <a:pt x="1545" y="88"/>
                  </a:lnTo>
                  <a:lnTo>
                    <a:pt x="1543" y="76"/>
                  </a:lnTo>
                  <a:lnTo>
                    <a:pt x="1539" y="66"/>
                  </a:lnTo>
                  <a:lnTo>
                    <a:pt x="1533" y="57"/>
                  </a:lnTo>
                  <a:lnTo>
                    <a:pt x="1527" y="49"/>
                  </a:lnTo>
                  <a:lnTo>
                    <a:pt x="1521" y="39"/>
                  </a:lnTo>
                  <a:lnTo>
                    <a:pt x="1516" y="31"/>
                  </a:lnTo>
                  <a:lnTo>
                    <a:pt x="1508" y="25"/>
                  </a:lnTo>
                  <a:lnTo>
                    <a:pt x="1498" y="19"/>
                  </a:lnTo>
                  <a:lnTo>
                    <a:pt x="1490" y="14"/>
                  </a:lnTo>
                  <a:lnTo>
                    <a:pt x="1480" y="8"/>
                  </a:lnTo>
                  <a:lnTo>
                    <a:pt x="1470" y="6"/>
                  </a:lnTo>
                  <a:lnTo>
                    <a:pt x="1458" y="2"/>
                  </a:lnTo>
                  <a:lnTo>
                    <a:pt x="1448" y="0"/>
                  </a:lnTo>
                  <a:lnTo>
                    <a:pt x="1436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56" name="Freeform 54"/>
            <p:cNvSpPr>
              <a:spLocks/>
            </p:cNvSpPr>
            <p:nvPr/>
          </p:nvSpPr>
          <p:spPr bwMode="auto">
            <a:xfrm>
              <a:off x="4737" y="2922"/>
              <a:ext cx="774" cy="330"/>
            </a:xfrm>
            <a:custGeom>
              <a:avLst/>
              <a:gdLst>
                <a:gd name="T0" fmla="*/ 50 w 1547"/>
                <a:gd name="T1" fmla="*/ 0 h 660"/>
                <a:gd name="T2" fmla="*/ 39 w 1547"/>
                <a:gd name="T3" fmla="*/ 3 h 660"/>
                <a:gd name="T4" fmla="*/ 29 w 1547"/>
                <a:gd name="T5" fmla="*/ 7 h 660"/>
                <a:gd name="T6" fmla="*/ 20 w 1547"/>
                <a:gd name="T7" fmla="*/ 12 h 660"/>
                <a:gd name="T8" fmla="*/ 13 w 1547"/>
                <a:gd name="T9" fmla="*/ 20 h 660"/>
                <a:gd name="T10" fmla="*/ 7 w 1547"/>
                <a:gd name="T11" fmla="*/ 28 h 660"/>
                <a:gd name="T12" fmla="*/ 3 w 1547"/>
                <a:gd name="T13" fmla="*/ 38 h 660"/>
                <a:gd name="T14" fmla="*/ 0 w 1547"/>
                <a:gd name="T15" fmla="*/ 49 h 660"/>
                <a:gd name="T16" fmla="*/ 0 w 1547"/>
                <a:gd name="T17" fmla="*/ 275 h 660"/>
                <a:gd name="T18" fmla="*/ 1 w 1547"/>
                <a:gd name="T19" fmla="*/ 286 h 660"/>
                <a:gd name="T20" fmla="*/ 4 w 1547"/>
                <a:gd name="T21" fmla="*/ 297 h 660"/>
                <a:gd name="T22" fmla="*/ 10 w 1547"/>
                <a:gd name="T23" fmla="*/ 306 h 660"/>
                <a:gd name="T24" fmla="*/ 16 w 1547"/>
                <a:gd name="T25" fmla="*/ 314 h 660"/>
                <a:gd name="T26" fmla="*/ 25 w 1547"/>
                <a:gd name="T27" fmla="*/ 320 h 660"/>
                <a:gd name="T28" fmla="*/ 34 w 1547"/>
                <a:gd name="T29" fmla="*/ 326 h 660"/>
                <a:gd name="T30" fmla="*/ 45 w 1547"/>
                <a:gd name="T31" fmla="*/ 329 h 660"/>
                <a:gd name="T32" fmla="*/ 56 w 1547"/>
                <a:gd name="T33" fmla="*/ 330 h 660"/>
                <a:gd name="T34" fmla="*/ 724 w 1547"/>
                <a:gd name="T35" fmla="*/ 330 h 660"/>
                <a:gd name="T36" fmla="*/ 735 w 1547"/>
                <a:gd name="T37" fmla="*/ 328 h 660"/>
                <a:gd name="T38" fmla="*/ 745 w 1547"/>
                <a:gd name="T39" fmla="*/ 323 h 660"/>
                <a:gd name="T40" fmla="*/ 754 w 1547"/>
                <a:gd name="T41" fmla="*/ 317 h 660"/>
                <a:gd name="T42" fmla="*/ 761 w 1547"/>
                <a:gd name="T43" fmla="*/ 310 h 660"/>
                <a:gd name="T44" fmla="*/ 767 w 1547"/>
                <a:gd name="T45" fmla="*/ 302 h 660"/>
                <a:gd name="T46" fmla="*/ 772 w 1547"/>
                <a:gd name="T47" fmla="*/ 292 h 660"/>
                <a:gd name="T48" fmla="*/ 774 w 1547"/>
                <a:gd name="T49" fmla="*/ 281 h 660"/>
                <a:gd name="T50" fmla="*/ 774 w 1547"/>
                <a:gd name="T51" fmla="*/ 55 h 660"/>
                <a:gd name="T52" fmla="*/ 773 w 1547"/>
                <a:gd name="T53" fmla="*/ 44 h 660"/>
                <a:gd name="T54" fmla="*/ 770 w 1547"/>
                <a:gd name="T55" fmla="*/ 34 h 660"/>
                <a:gd name="T56" fmla="*/ 764 w 1547"/>
                <a:gd name="T57" fmla="*/ 24 h 660"/>
                <a:gd name="T58" fmla="*/ 758 w 1547"/>
                <a:gd name="T59" fmla="*/ 15 h 660"/>
                <a:gd name="T60" fmla="*/ 749 w 1547"/>
                <a:gd name="T61" fmla="*/ 10 h 660"/>
                <a:gd name="T62" fmla="*/ 740 w 1547"/>
                <a:gd name="T63" fmla="*/ 4 h 660"/>
                <a:gd name="T64" fmla="*/ 729 w 1547"/>
                <a:gd name="T65" fmla="*/ 1 h 660"/>
                <a:gd name="T66" fmla="*/ 718 w 1547"/>
                <a:gd name="T67" fmla="*/ 0 h 66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47"/>
                <a:gd name="T103" fmla="*/ 0 h 660"/>
                <a:gd name="T104" fmla="*/ 1547 w 1547"/>
                <a:gd name="T105" fmla="*/ 660 h 66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47" h="660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20"/>
                  </a:lnTo>
                  <a:lnTo>
                    <a:pt x="39" y="25"/>
                  </a:lnTo>
                  <a:lnTo>
                    <a:pt x="31" y="31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4" y="57"/>
                  </a:lnTo>
                  <a:lnTo>
                    <a:pt x="8" y="67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8" y="593"/>
                  </a:lnTo>
                  <a:lnTo>
                    <a:pt x="14" y="603"/>
                  </a:lnTo>
                  <a:lnTo>
                    <a:pt x="19" y="611"/>
                  </a:lnTo>
                  <a:lnTo>
                    <a:pt x="25" y="620"/>
                  </a:lnTo>
                  <a:lnTo>
                    <a:pt x="31" y="628"/>
                  </a:lnTo>
                  <a:lnTo>
                    <a:pt x="39" y="634"/>
                  </a:lnTo>
                  <a:lnTo>
                    <a:pt x="49" y="640"/>
                  </a:lnTo>
                  <a:lnTo>
                    <a:pt x="57" y="646"/>
                  </a:lnTo>
                  <a:lnTo>
                    <a:pt x="67" y="652"/>
                  </a:lnTo>
                  <a:lnTo>
                    <a:pt x="77" y="656"/>
                  </a:lnTo>
                  <a:lnTo>
                    <a:pt x="89" y="658"/>
                  </a:lnTo>
                  <a:lnTo>
                    <a:pt x="99" y="660"/>
                  </a:lnTo>
                  <a:lnTo>
                    <a:pt x="111" y="660"/>
                  </a:lnTo>
                  <a:lnTo>
                    <a:pt x="1436" y="660"/>
                  </a:lnTo>
                  <a:lnTo>
                    <a:pt x="1448" y="660"/>
                  </a:lnTo>
                  <a:lnTo>
                    <a:pt x="1458" y="658"/>
                  </a:lnTo>
                  <a:lnTo>
                    <a:pt x="1470" y="656"/>
                  </a:lnTo>
                  <a:lnTo>
                    <a:pt x="1480" y="652"/>
                  </a:lnTo>
                  <a:lnTo>
                    <a:pt x="1490" y="646"/>
                  </a:lnTo>
                  <a:lnTo>
                    <a:pt x="1498" y="640"/>
                  </a:lnTo>
                  <a:lnTo>
                    <a:pt x="1508" y="634"/>
                  </a:lnTo>
                  <a:lnTo>
                    <a:pt x="1516" y="628"/>
                  </a:lnTo>
                  <a:lnTo>
                    <a:pt x="1522" y="620"/>
                  </a:lnTo>
                  <a:lnTo>
                    <a:pt x="1528" y="611"/>
                  </a:lnTo>
                  <a:lnTo>
                    <a:pt x="1533" y="603"/>
                  </a:lnTo>
                  <a:lnTo>
                    <a:pt x="1539" y="593"/>
                  </a:lnTo>
                  <a:lnTo>
                    <a:pt x="1543" y="583"/>
                  </a:lnTo>
                  <a:lnTo>
                    <a:pt x="1545" y="571"/>
                  </a:lnTo>
                  <a:lnTo>
                    <a:pt x="1547" y="562"/>
                  </a:lnTo>
                  <a:lnTo>
                    <a:pt x="1547" y="550"/>
                  </a:lnTo>
                  <a:lnTo>
                    <a:pt x="1547" y="110"/>
                  </a:lnTo>
                  <a:lnTo>
                    <a:pt x="1547" y="98"/>
                  </a:lnTo>
                  <a:lnTo>
                    <a:pt x="1545" y="88"/>
                  </a:lnTo>
                  <a:lnTo>
                    <a:pt x="1543" y="76"/>
                  </a:lnTo>
                  <a:lnTo>
                    <a:pt x="1539" y="67"/>
                  </a:lnTo>
                  <a:lnTo>
                    <a:pt x="1533" y="57"/>
                  </a:lnTo>
                  <a:lnTo>
                    <a:pt x="1528" y="49"/>
                  </a:lnTo>
                  <a:lnTo>
                    <a:pt x="1522" y="39"/>
                  </a:lnTo>
                  <a:lnTo>
                    <a:pt x="1516" y="31"/>
                  </a:lnTo>
                  <a:lnTo>
                    <a:pt x="1508" y="25"/>
                  </a:lnTo>
                  <a:lnTo>
                    <a:pt x="1498" y="20"/>
                  </a:lnTo>
                  <a:lnTo>
                    <a:pt x="1490" y="14"/>
                  </a:lnTo>
                  <a:lnTo>
                    <a:pt x="1480" y="8"/>
                  </a:lnTo>
                  <a:lnTo>
                    <a:pt x="1470" y="6"/>
                  </a:lnTo>
                  <a:lnTo>
                    <a:pt x="1458" y="2"/>
                  </a:lnTo>
                  <a:lnTo>
                    <a:pt x="1448" y="0"/>
                  </a:lnTo>
                  <a:lnTo>
                    <a:pt x="1436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57" name="Freeform 55"/>
            <p:cNvSpPr>
              <a:spLocks/>
            </p:cNvSpPr>
            <p:nvPr/>
          </p:nvSpPr>
          <p:spPr bwMode="auto">
            <a:xfrm>
              <a:off x="4737" y="2922"/>
              <a:ext cx="774" cy="330"/>
            </a:xfrm>
            <a:custGeom>
              <a:avLst/>
              <a:gdLst>
                <a:gd name="T0" fmla="*/ 50 w 1547"/>
                <a:gd name="T1" fmla="*/ 0 h 660"/>
                <a:gd name="T2" fmla="*/ 39 w 1547"/>
                <a:gd name="T3" fmla="*/ 3 h 660"/>
                <a:gd name="T4" fmla="*/ 29 w 1547"/>
                <a:gd name="T5" fmla="*/ 7 h 660"/>
                <a:gd name="T6" fmla="*/ 20 w 1547"/>
                <a:gd name="T7" fmla="*/ 12 h 660"/>
                <a:gd name="T8" fmla="*/ 13 w 1547"/>
                <a:gd name="T9" fmla="*/ 20 h 660"/>
                <a:gd name="T10" fmla="*/ 7 w 1547"/>
                <a:gd name="T11" fmla="*/ 28 h 660"/>
                <a:gd name="T12" fmla="*/ 3 w 1547"/>
                <a:gd name="T13" fmla="*/ 38 h 660"/>
                <a:gd name="T14" fmla="*/ 0 w 1547"/>
                <a:gd name="T15" fmla="*/ 49 h 660"/>
                <a:gd name="T16" fmla="*/ 0 w 1547"/>
                <a:gd name="T17" fmla="*/ 275 h 660"/>
                <a:gd name="T18" fmla="*/ 1 w 1547"/>
                <a:gd name="T19" fmla="*/ 286 h 660"/>
                <a:gd name="T20" fmla="*/ 4 w 1547"/>
                <a:gd name="T21" fmla="*/ 297 h 660"/>
                <a:gd name="T22" fmla="*/ 10 w 1547"/>
                <a:gd name="T23" fmla="*/ 306 h 660"/>
                <a:gd name="T24" fmla="*/ 16 w 1547"/>
                <a:gd name="T25" fmla="*/ 314 h 660"/>
                <a:gd name="T26" fmla="*/ 25 w 1547"/>
                <a:gd name="T27" fmla="*/ 320 h 660"/>
                <a:gd name="T28" fmla="*/ 34 w 1547"/>
                <a:gd name="T29" fmla="*/ 326 h 660"/>
                <a:gd name="T30" fmla="*/ 45 w 1547"/>
                <a:gd name="T31" fmla="*/ 329 h 660"/>
                <a:gd name="T32" fmla="*/ 56 w 1547"/>
                <a:gd name="T33" fmla="*/ 330 h 660"/>
                <a:gd name="T34" fmla="*/ 724 w 1547"/>
                <a:gd name="T35" fmla="*/ 330 h 660"/>
                <a:gd name="T36" fmla="*/ 735 w 1547"/>
                <a:gd name="T37" fmla="*/ 328 h 660"/>
                <a:gd name="T38" fmla="*/ 745 w 1547"/>
                <a:gd name="T39" fmla="*/ 323 h 660"/>
                <a:gd name="T40" fmla="*/ 754 w 1547"/>
                <a:gd name="T41" fmla="*/ 317 h 660"/>
                <a:gd name="T42" fmla="*/ 761 w 1547"/>
                <a:gd name="T43" fmla="*/ 310 h 660"/>
                <a:gd name="T44" fmla="*/ 767 w 1547"/>
                <a:gd name="T45" fmla="*/ 302 h 660"/>
                <a:gd name="T46" fmla="*/ 772 w 1547"/>
                <a:gd name="T47" fmla="*/ 292 h 660"/>
                <a:gd name="T48" fmla="*/ 774 w 1547"/>
                <a:gd name="T49" fmla="*/ 281 h 660"/>
                <a:gd name="T50" fmla="*/ 774 w 1547"/>
                <a:gd name="T51" fmla="*/ 55 h 660"/>
                <a:gd name="T52" fmla="*/ 773 w 1547"/>
                <a:gd name="T53" fmla="*/ 44 h 660"/>
                <a:gd name="T54" fmla="*/ 770 w 1547"/>
                <a:gd name="T55" fmla="*/ 34 h 660"/>
                <a:gd name="T56" fmla="*/ 764 w 1547"/>
                <a:gd name="T57" fmla="*/ 24 h 660"/>
                <a:gd name="T58" fmla="*/ 758 w 1547"/>
                <a:gd name="T59" fmla="*/ 15 h 660"/>
                <a:gd name="T60" fmla="*/ 749 w 1547"/>
                <a:gd name="T61" fmla="*/ 10 h 660"/>
                <a:gd name="T62" fmla="*/ 740 w 1547"/>
                <a:gd name="T63" fmla="*/ 4 h 660"/>
                <a:gd name="T64" fmla="*/ 729 w 1547"/>
                <a:gd name="T65" fmla="*/ 1 h 660"/>
                <a:gd name="T66" fmla="*/ 718 w 1547"/>
                <a:gd name="T67" fmla="*/ 0 h 66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47"/>
                <a:gd name="T103" fmla="*/ 0 h 660"/>
                <a:gd name="T104" fmla="*/ 1547 w 1547"/>
                <a:gd name="T105" fmla="*/ 660 h 66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47" h="660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20"/>
                  </a:lnTo>
                  <a:lnTo>
                    <a:pt x="39" y="25"/>
                  </a:lnTo>
                  <a:lnTo>
                    <a:pt x="31" y="31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4" y="57"/>
                  </a:lnTo>
                  <a:lnTo>
                    <a:pt x="8" y="67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8" y="593"/>
                  </a:lnTo>
                  <a:lnTo>
                    <a:pt x="14" y="603"/>
                  </a:lnTo>
                  <a:lnTo>
                    <a:pt x="19" y="611"/>
                  </a:lnTo>
                  <a:lnTo>
                    <a:pt x="25" y="620"/>
                  </a:lnTo>
                  <a:lnTo>
                    <a:pt x="31" y="628"/>
                  </a:lnTo>
                  <a:lnTo>
                    <a:pt x="39" y="634"/>
                  </a:lnTo>
                  <a:lnTo>
                    <a:pt x="49" y="640"/>
                  </a:lnTo>
                  <a:lnTo>
                    <a:pt x="57" y="646"/>
                  </a:lnTo>
                  <a:lnTo>
                    <a:pt x="67" y="652"/>
                  </a:lnTo>
                  <a:lnTo>
                    <a:pt x="77" y="656"/>
                  </a:lnTo>
                  <a:lnTo>
                    <a:pt x="89" y="658"/>
                  </a:lnTo>
                  <a:lnTo>
                    <a:pt x="99" y="660"/>
                  </a:lnTo>
                  <a:lnTo>
                    <a:pt x="111" y="660"/>
                  </a:lnTo>
                  <a:lnTo>
                    <a:pt x="1436" y="660"/>
                  </a:lnTo>
                  <a:lnTo>
                    <a:pt x="1448" y="660"/>
                  </a:lnTo>
                  <a:lnTo>
                    <a:pt x="1458" y="658"/>
                  </a:lnTo>
                  <a:lnTo>
                    <a:pt x="1470" y="656"/>
                  </a:lnTo>
                  <a:lnTo>
                    <a:pt x="1480" y="652"/>
                  </a:lnTo>
                  <a:lnTo>
                    <a:pt x="1490" y="646"/>
                  </a:lnTo>
                  <a:lnTo>
                    <a:pt x="1498" y="640"/>
                  </a:lnTo>
                  <a:lnTo>
                    <a:pt x="1508" y="634"/>
                  </a:lnTo>
                  <a:lnTo>
                    <a:pt x="1516" y="628"/>
                  </a:lnTo>
                  <a:lnTo>
                    <a:pt x="1522" y="620"/>
                  </a:lnTo>
                  <a:lnTo>
                    <a:pt x="1528" y="611"/>
                  </a:lnTo>
                  <a:lnTo>
                    <a:pt x="1533" y="603"/>
                  </a:lnTo>
                  <a:lnTo>
                    <a:pt x="1539" y="593"/>
                  </a:lnTo>
                  <a:lnTo>
                    <a:pt x="1543" y="583"/>
                  </a:lnTo>
                  <a:lnTo>
                    <a:pt x="1545" y="571"/>
                  </a:lnTo>
                  <a:lnTo>
                    <a:pt x="1547" y="562"/>
                  </a:lnTo>
                  <a:lnTo>
                    <a:pt x="1547" y="550"/>
                  </a:lnTo>
                  <a:lnTo>
                    <a:pt x="1547" y="110"/>
                  </a:lnTo>
                  <a:lnTo>
                    <a:pt x="1547" y="98"/>
                  </a:lnTo>
                  <a:lnTo>
                    <a:pt x="1545" y="88"/>
                  </a:lnTo>
                  <a:lnTo>
                    <a:pt x="1543" y="76"/>
                  </a:lnTo>
                  <a:lnTo>
                    <a:pt x="1539" y="67"/>
                  </a:lnTo>
                  <a:lnTo>
                    <a:pt x="1533" y="57"/>
                  </a:lnTo>
                  <a:lnTo>
                    <a:pt x="1528" y="49"/>
                  </a:lnTo>
                  <a:lnTo>
                    <a:pt x="1522" y="39"/>
                  </a:lnTo>
                  <a:lnTo>
                    <a:pt x="1516" y="31"/>
                  </a:lnTo>
                  <a:lnTo>
                    <a:pt x="1508" y="25"/>
                  </a:lnTo>
                  <a:lnTo>
                    <a:pt x="1498" y="20"/>
                  </a:lnTo>
                  <a:lnTo>
                    <a:pt x="1490" y="14"/>
                  </a:lnTo>
                  <a:lnTo>
                    <a:pt x="1480" y="8"/>
                  </a:lnTo>
                  <a:lnTo>
                    <a:pt x="1470" y="6"/>
                  </a:lnTo>
                  <a:lnTo>
                    <a:pt x="1458" y="2"/>
                  </a:lnTo>
                  <a:lnTo>
                    <a:pt x="1448" y="0"/>
                  </a:lnTo>
                  <a:lnTo>
                    <a:pt x="1436" y="0"/>
                  </a:lnTo>
                  <a:lnTo>
                    <a:pt x="111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58" name="Rectangle 56"/>
            <p:cNvSpPr>
              <a:spLocks noChangeArrowheads="1"/>
            </p:cNvSpPr>
            <p:nvPr/>
          </p:nvSpPr>
          <p:spPr bwMode="auto">
            <a:xfrm>
              <a:off x="5059" y="2971"/>
              <a:ext cx="19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1400" b="1">
                  <a:solidFill>
                    <a:srgbClr val="000000"/>
                  </a:solidFill>
                </a:rPr>
                <a:t>Y/N</a:t>
              </a:r>
              <a:endParaRPr lang="it-IT" altLang="it-IT"/>
            </a:p>
          </p:txBody>
        </p:sp>
        <p:sp>
          <p:nvSpPr>
            <p:cNvPr id="18459" name="Rectangle 57"/>
            <p:cNvSpPr>
              <a:spLocks noChangeArrowheads="1"/>
            </p:cNvSpPr>
            <p:nvPr/>
          </p:nvSpPr>
          <p:spPr bwMode="auto">
            <a:xfrm>
              <a:off x="5246" y="2988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1200">
                  <a:solidFill>
                    <a:srgbClr val="000000"/>
                  </a:solidFill>
                </a:rPr>
                <a:t> </a:t>
              </a:r>
              <a:endParaRPr lang="it-IT" altLang="it-IT"/>
            </a:p>
          </p:txBody>
        </p:sp>
        <p:sp>
          <p:nvSpPr>
            <p:cNvPr id="18460" name="Freeform 68"/>
            <p:cNvSpPr>
              <a:spLocks noEditPoints="1"/>
            </p:cNvSpPr>
            <p:nvPr/>
          </p:nvSpPr>
          <p:spPr bwMode="auto">
            <a:xfrm>
              <a:off x="4588" y="3023"/>
              <a:ext cx="148" cy="92"/>
            </a:xfrm>
            <a:custGeom>
              <a:avLst/>
              <a:gdLst>
                <a:gd name="T0" fmla="*/ 0 w 298"/>
                <a:gd name="T1" fmla="*/ 36 h 184"/>
                <a:gd name="T2" fmla="*/ 64 w 298"/>
                <a:gd name="T3" fmla="*/ 36 h 184"/>
                <a:gd name="T4" fmla="*/ 64 w 298"/>
                <a:gd name="T5" fmla="*/ 54 h 184"/>
                <a:gd name="T6" fmla="*/ 0 w 298"/>
                <a:gd name="T7" fmla="*/ 54 h 184"/>
                <a:gd name="T8" fmla="*/ 0 w 298"/>
                <a:gd name="T9" fmla="*/ 36 h 184"/>
                <a:gd name="T10" fmla="*/ 55 w 298"/>
                <a:gd name="T11" fmla="*/ 0 h 184"/>
                <a:gd name="T12" fmla="*/ 148 w 298"/>
                <a:gd name="T13" fmla="*/ 46 h 184"/>
                <a:gd name="T14" fmla="*/ 55 w 298"/>
                <a:gd name="T15" fmla="*/ 92 h 184"/>
                <a:gd name="T16" fmla="*/ 55 w 298"/>
                <a:gd name="T17" fmla="*/ 0 h 1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98"/>
                <a:gd name="T28" fmla="*/ 0 h 184"/>
                <a:gd name="T29" fmla="*/ 298 w 298"/>
                <a:gd name="T30" fmla="*/ 184 h 1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98" h="184">
                  <a:moveTo>
                    <a:pt x="0" y="72"/>
                  </a:moveTo>
                  <a:lnTo>
                    <a:pt x="129" y="72"/>
                  </a:lnTo>
                  <a:lnTo>
                    <a:pt x="129" y="109"/>
                  </a:lnTo>
                  <a:lnTo>
                    <a:pt x="0" y="109"/>
                  </a:lnTo>
                  <a:lnTo>
                    <a:pt x="0" y="72"/>
                  </a:lnTo>
                  <a:close/>
                  <a:moveTo>
                    <a:pt x="111" y="0"/>
                  </a:moveTo>
                  <a:lnTo>
                    <a:pt x="298" y="92"/>
                  </a:lnTo>
                  <a:lnTo>
                    <a:pt x="111" y="184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7" name="Group 82"/>
          <p:cNvGrpSpPr>
            <a:grpSpLocks/>
          </p:cNvGrpSpPr>
          <p:nvPr/>
        </p:nvGrpSpPr>
        <p:grpSpPr bwMode="auto">
          <a:xfrm>
            <a:off x="4497388" y="3357563"/>
            <a:ext cx="3497262" cy="1281112"/>
            <a:chOff x="2833" y="2115"/>
            <a:chExt cx="2203" cy="807"/>
          </a:xfrm>
        </p:grpSpPr>
        <p:sp>
          <p:nvSpPr>
            <p:cNvPr id="18452" name="Line 69"/>
            <p:cNvSpPr>
              <a:spLocks noChangeShapeType="1"/>
            </p:cNvSpPr>
            <p:nvPr/>
          </p:nvSpPr>
          <p:spPr bwMode="auto">
            <a:xfrm flipV="1">
              <a:off x="5035" y="2115"/>
              <a:ext cx="1" cy="807"/>
            </a:xfrm>
            <a:prstGeom prst="line">
              <a:avLst/>
            </a:prstGeom>
            <a:noFill/>
            <a:ln w="301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53" name="Line 70"/>
            <p:cNvSpPr>
              <a:spLocks noChangeShapeType="1"/>
            </p:cNvSpPr>
            <p:nvPr/>
          </p:nvSpPr>
          <p:spPr bwMode="auto">
            <a:xfrm flipH="1">
              <a:off x="2880" y="2115"/>
              <a:ext cx="2155" cy="1"/>
            </a:xfrm>
            <a:prstGeom prst="line">
              <a:avLst/>
            </a:prstGeom>
            <a:noFill/>
            <a:ln w="301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54" name="Freeform 71"/>
            <p:cNvSpPr>
              <a:spLocks noEditPoints="1"/>
            </p:cNvSpPr>
            <p:nvPr/>
          </p:nvSpPr>
          <p:spPr bwMode="auto">
            <a:xfrm>
              <a:off x="2833" y="2115"/>
              <a:ext cx="93" cy="220"/>
            </a:xfrm>
            <a:custGeom>
              <a:avLst/>
              <a:gdLst>
                <a:gd name="T0" fmla="*/ 55 w 186"/>
                <a:gd name="T1" fmla="*/ 0 h 441"/>
                <a:gd name="T2" fmla="*/ 55 w 186"/>
                <a:gd name="T3" fmla="*/ 137 h 441"/>
                <a:gd name="T4" fmla="*/ 38 w 186"/>
                <a:gd name="T5" fmla="*/ 137 h 441"/>
                <a:gd name="T6" fmla="*/ 38 w 186"/>
                <a:gd name="T7" fmla="*/ 0 h 441"/>
                <a:gd name="T8" fmla="*/ 55 w 186"/>
                <a:gd name="T9" fmla="*/ 0 h 441"/>
                <a:gd name="T10" fmla="*/ 93 w 186"/>
                <a:gd name="T11" fmla="*/ 128 h 441"/>
                <a:gd name="T12" fmla="*/ 47 w 186"/>
                <a:gd name="T13" fmla="*/ 220 h 441"/>
                <a:gd name="T14" fmla="*/ 0 w 186"/>
                <a:gd name="T15" fmla="*/ 128 h 441"/>
                <a:gd name="T16" fmla="*/ 93 w 186"/>
                <a:gd name="T17" fmla="*/ 128 h 44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6"/>
                <a:gd name="T28" fmla="*/ 0 h 441"/>
                <a:gd name="T29" fmla="*/ 186 w 186"/>
                <a:gd name="T30" fmla="*/ 441 h 44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6" h="441">
                  <a:moveTo>
                    <a:pt x="111" y="0"/>
                  </a:moveTo>
                  <a:lnTo>
                    <a:pt x="111" y="274"/>
                  </a:lnTo>
                  <a:lnTo>
                    <a:pt x="75" y="274"/>
                  </a:lnTo>
                  <a:lnTo>
                    <a:pt x="75" y="0"/>
                  </a:lnTo>
                  <a:lnTo>
                    <a:pt x="111" y="0"/>
                  </a:lnTo>
                  <a:close/>
                  <a:moveTo>
                    <a:pt x="186" y="257"/>
                  </a:moveTo>
                  <a:lnTo>
                    <a:pt x="93" y="441"/>
                  </a:lnTo>
                  <a:lnTo>
                    <a:pt x="0" y="257"/>
                  </a:lnTo>
                  <a:lnTo>
                    <a:pt x="186" y="25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66633" name="Text Box 73" descr="Pergamena"/>
          <p:cNvSpPr txBox="1">
            <a:spLocks noChangeArrowheads="1"/>
          </p:cNvSpPr>
          <p:nvPr/>
        </p:nvSpPr>
        <p:spPr bwMode="auto">
          <a:xfrm>
            <a:off x="755650" y="5589588"/>
            <a:ext cx="7129463" cy="8223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/>
              <a:t>Le condizioni istituzionali favoriscono l’allargamento di mercati</a:t>
            </a:r>
          </a:p>
        </p:txBody>
      </p:sp>
      <p:sp>
        <p:nvSpPr>
          <p:cNvPr id="66635" name="Rectangle 75" descr="Pergamena"/>
          <p:cNvSpPr>
            <a:spLocks noChangeArrowheads="1"/>
          </p:cNvSpPr>
          <p:nvPr/>
        </p:nvSpPr>
        <p:spPr bwMode="auto">
          <a:xfrm>
            <a:off x="582613" y="5516563"/>
            <a:ext cx="8064500" cy="11525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L’ampiezza dei mercati stimola l’approfondimento della divisione del lavoro</a:t>
            </a:r>
          </a:p>
        </p:txBody>
      </p:sp>
      <p:sp>
        <p:nvSpPr>
          <p:cNvPr id="66637" name="Rectangle 77" descr="Pergamena"/>
          <p:cNvSpPr>
            <a:spLocks noChangeArrowheads="1"/>
          </p:cNvSpPr>
          <p:nvPr/>
        </p:nvSpPr>
        <p:spPr bwMode="auto">
          <a:xfrm>
            <a:off x="684213" y="5589588"/>
            <a:ext cx="8280400" cy="10795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L’approfondimento della divisione del lavoro causa un aumento della produttività del lavoro</a:t>
            </a:r>
          </a:p>
        </p:txBody>
      </p:sp>
      <p:sp>
        <p:nvSpPr>
          <p:cNvPr id="66639" name="Rectangle 79" descr="Pergamena"/>
          <p:cNvSpPr>
            <a:spLocks noChangeArrowheads="1"/>
          </p:cNvSpPr>
          <p:nvPr/>
        </p:nvSpPr>
        <p:spPr bwMode="auto">
          <a:xfrm>
            <a:off x="684213" y="5589588"/>
            <a:ext cx="8208962" cy="10795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L’approfondimento della divisione del lavoro causa un aumento del reddito pro-capite</a:t>
            </a:r>
          </a:p>
        </p:txBody>
      </p:sp>
      <p:sp>
        <p:nvSpPr>
          <p:cNvPr id="66641" name="Rectangle 81" descr="Pergamena"/>
          <p:cNvSpPr>
            <a:spLocks noChangeArrowheads="1"/>
          </p:cNvSpPr>
          <p:nvPr/>
        </p:nvSpPr>
        <p:spPr bwMode="auto">
          <a:xfrm>
            <a:off x="684213" y="5516563"/>
            <a:ext cx="8280400" cy="11525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L’aumento del reddito pro-capite causa un ampliamento dei mercati</a:t>
            </a:r>
          </a:p>
        </p:txBody>
      </p:sp>
      <p:sp>
        <p:nvSpPr>
          <p:cNvPr id="66643" name="Rectangle 83" descr="Pergamena"/>
          <p:cNvSpPr>
            <a:spLocks noChangeArrowheads="1"/>
          </p:cNvSpPr>
          <p:nvPr/>
        </p:nvSpPr>
        <p:spPr bwMode="auto">
          <a:xfrm>
            <a:off x="539750" y="5445125"/>
            <a:ext cx="8280400" cy="1223963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it-IT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CIRCOLO VIRTUOSO</a:t>
            </a:r>
          </a:p>
        </p:txBody>
      </p:sp>
    </p:spTree>
    <p:extLst>
      <p:ext uri="{BB962C8B-B14F-4D97-AF65-F5344CB8AC3E}">
        <p14:creationId xmlns:p14="http://schemas.microsoft.com/office/powerpoint/2010/main" val="302275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6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6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6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6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6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6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6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6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6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6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6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6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90" grpId="0"/>
      <p:bldP spid="66633" grpId="0" animBg="1"/>
      <p:bldP spid="66635" grpId="0" animBg="1"/>
      <p:bldP spid="66637" grpId="0" animBg="1"/>
      <p:bldP spid="66639" grpId="0" animBg="1"/>
      <p:bldP spid="66641" grpId="0" animBg="1"/>
      <p:bldP spid="6664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2CF52F1-588D-4650-9A0F-47A03CF74C1D}" type="slidenum">
              <a:rPr lang="it-IT" altLang="it-IT" sz="1400" smtClean="0"/>
              <a:pPr eaLnBrk="1" hangingPunct="1"/>
              <a:t>18</a:t>
            </a:fld>
            <a:endParaRPr lang="it-IT" altLang="it-IT" sz="1400" smtClean="0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L’accumulazione di capitale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Per capire l’accumulazione:</a:t>
            </a:r>
          </a:p>
          <a:p>
            <a:pPr eaLnBrk="1" hangingPunct="1"/>
            <a:r>
              <a:rPr lang="it-IT" altLang="it-IT" smtClean="0"/>
              <a:t>Teoria del valore</a:t>
            </a:r>
          </a:p>
          <a:p>
            <a:pPr eaLnBrk="1" hangingPunct="1"/>
            <a:r>
              <a:rPr lang="it-IT" altLang="it-IT" smtClean="0"/>
              <a:t>Teoria della distribuzione e delle classi sociali</a:t>
            </a:r>
          </a:p>
          <a:p>
            <a:pPr eaLnBrk="1" hangingPunct="1"/>
            <a:r>
              <a:rPr lang="it-IT" altLang="it-IT" smtClean="0"/>
              <a:t>Teoria del lavoro produttivo</a:t>
            </a:r>
          </a:p>
        </p:txBody>
      </p:sp>
    </p:spTree>
    <p:extLst>
      <p:ext uri="{BB962C8B-B14F-4D97-AF65-F5344CB8AC3E}">
        <p14:creationId xmlns:p14="http://schemas.microsoft.com/office/powerpoint/2010/main" val="953843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62ECEF9-A982-4300-A5DE-22828FAE0A59}" type="slidenum">
              <a:rPr lang="it-IT" altLang="it-IT" sz="1400" smtClean="0"/>
              <a:pPr eaLnBrk="1" hangingPunct="1"/>
              <a:t>19</a:t>
            </a:fld>
            <a:endParaRPr lang="it-IT" altLang="it-IT" sz="1400" smtClean="0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Distinzioni importanti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it-IT" sz="2800" smtClean="0"/>
              <a:t>I Distinzione:</a:t>
            </a:r>
          </a:p>
          <a:p>
            <a:pPr lvl="2" eaLnBrk="1" hangingPunct="1">
              <a:lnSpc>
                <a:spcPct val="80000"/>
              </a:lnSpc>
              <a:buFontTx/>
              <a:buNone/>
              <a:defRPr/>
            </a:pPr>
            <a:r>
              <a:rPr lang="it-IT" sz="2000" smtClean="0"/>
              <a:t> </a:t>
            </a:r>
            <a:r>
              <a:rPr lang="it-IT" sz="28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valore d’uso</a:t>
            </a:r>
          </a:p>
          <a:p>
            <a:pPr lvl="2" eaLnBrk="1" hangingPunct="1">
              <a:lnSpc>
                <a:spcPct val="80000"/>
              </a:lnSpc>
              <a:buFontTx/>
              <a:buNone/>
              <a:defRPr/>
            </a:pPr>
            <a:r>
              <a:rPr lang="it-IT" sz="28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valore di scambio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smtClean="0"/>
              <a:t>Paradosso dell’acqua e dei diamanti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it-IT" sz="2400" smtClean="0"/>
              <a:t> Il valore d’uso non può spiegare il valore di scambio.</a:t>
            </a:r>
          </a:p>
          <a:p>
            <a:pPr eaLnBrk="1" hangingPunct="1">
              <a:lnSpc>
                <a:spcPct val="80000"/>
              </a:lnSpc>
              <a:defRPr/>
            </a:pPr>
            <a:endParaRPr lang="it-IT" sz="2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smtClean="0"/>
              <a:t>II Distinzione:</a:t>
            </a:r>
          </a:p>
          <a:p>
            <a:pPr lvl="2" eaLnBrk="1" hangingPunct="1">
              <a:lnSpc>
                <a:spcPct val="80000"/>
              </a:lnSpc>
              <a:buFontTx/>
              <a:buNone/>
              <a:defRPr/>
            </a:pPr>
            <a:r>
              <a:rPr lang="it-IT" sz="2000" smtClean="0"/>
              <a:t> </a:t>
            </a:r>
            <a:r>
              <a:rPr lang="it-IT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prezzo di mercato</a:t>
            </a:r>
            <a:r>
              <a:rPr lang="it-IT" smtClean="0"/>
              <a:t> (domanda e offerta)</a:t>
            </a:r>
          </a:p>
          <a:p>
            <a:pPr lvl="2" eaLnBrk="1" hangingPunct="1">
              <a:lnSpc>
                <a:spcPct val="80000"/>
              </a:lnSpc>
              <a:buFontTx/>
              <a:buNone/>
              <a:defRPr/>
            </a:pPr>
            <a:r>
              <a:rPr lang="it-IT" smtClean="0"/>
              <a:t> </a:t>
            </a:r>
            <a:r>
              <a:rPr lang="it-IT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prezzo naturale</a:t>
            </a:r>
            <a:r>
              <a:rPr lang="it-IT" smtClean="0"/>
              <a:t> (prezzo di lungo periodo)</a:t>
            </a:r>
          </a:p>
          <a:p>
            <a:pPr lvl="2" eaLnBrk="1" hangingPunct="1">
              <a:lnSpc>
                <a:spcPct val="80000"/>
              </a:lnSpc>
              <a:buFontTx/>
              <a:buNone/>
              <a:defRPr/>
            </a:pPr>
            <a:r>
              <a:rPr lang="it-IT" smtClean="0"/>
              <a:t>(nozione di </a:t>
            </a:r>
            <a:r>
              <a:rPr lang="it-IT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GRAVITAZIONE</a:t>
            </a:r>
            <a:r>
              <a:rPr lang="it-IT" smtClean="0"/>
              <a:t>)</a:t>
            </a:r>
            <a:endParaRPr lang="it-IT" sz="2000" smtClean="0"/>
          </a:p>
        </p:txBody>
      </p:sp>
    </p:spTree>
    <p:extLst>
      <p:ext uri="{BB962C8B-B14F-4D97-AF65-F5344CB8AC3E}">
        <p14:creationId xmlns:p14="http://schemas.microsoft.com/office/powerpoint/2010/main" val="758108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4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4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4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4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FEE62E4-0CFE-426A-8508-06FBC6A5DB4B}" type="slidenum">
              <a:rPr lang="it-IT" altLang="it-IT" sz="1400" smtClean="0"/>
              <a:pPr eaLnBrk="1" hangingPunct="1"/>
              <a:t>2</a:t>
            </a:fld>
            <a:endParaRPr lang="it-IT" altLang="it-IT" sz="1400" smtClean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Adam Smith</a:t>
            </a:r>
          </a:p>
        </p:txBody>
      </p:sp>
      <p:pic>
        <p:nvPicPr>
          <p:cNvPr id="63492" name="Picture 4" descr="smi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1916113"/>
            <a:ext cx="12541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00113" y="1844675"/>
            <a:ext cx="6481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endParaRPr lang="it-IT" altLang="it-IT">
              <a:solidFill>
                <a:schemeClr val="bg1"/>
              </a:solidFill>
            </a:endParaRP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900113" y="1844675"/>
            <a:ext cx="612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it-IT" altLang="it-IT">
                <a:solidFill>
                  <a:srgbClr val="000000"/>
                </a:solidFill>
              </a:rPr>
              <a:t>Fondatore della scuola classica</a:t>
            </a:r>
          </a:p>
          <a:p>
            <a:pPr lvl="1" algn="l"/>
            <a:r>
              <a:rPr lang="it-IT" altLang="it-IT">
                <a:solidFill>
                  <a:srgbClr val="000000"/>
                </a:solidFill>
              </a:rPr>
              <a:t>Kircaldy: 1723 - 1790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900113" y="2781300"/>
            <a:ext cx="770413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80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it-IT" altLang="it-IT"/>
              <a:t>Studi a Glasgow e Oxford</a:t>
            </a:r>
            <a:endParaRPr lang="it-IT" altLang="it-IT">
              <a:solidFill>
                <a:schemeClr val="bg1"/>
              </a:solidFill>
            </a:endParaRP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900113" y="3213100"/>
            <a:ext cx="7777162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80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it-IT" altLang="it-IT"/>
              <a:t>1751. Docente di logica all’Università di Glasgow</a:t>
            </a:r>
            <a:endParaRPr lang="it-IT" altLang="it-IT">
              <a:solidFill>
                <a:schemeClr val="bg1"/>
              </a:solidFill>
            </a:endParaRP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838200" y="3657600"/>
            <a:ext cx="79930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80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it-IT" altLang="it-IT"/>
              <a:t>1752. Passa alla cattedra di filosofia morale</a:t>
            </a:r>
            <a:endParaRPr lang="it-IT" altLang="it-IT">
              <a:solidFill>
                <a:schemeClr val="bg1"/>
              </a:solidFill>
            </a:endParaRPr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914400" y="4191000"/>
            <a:ext cx="7850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it-IT" altLang="it-IT"/>
              <a:t>1763. precettore del Duca di Baccleuch. </a:t>
            </a:r>
            <a:r>
              <a:rPr lang="it-IT" altLang="it-IT" i="1"/>
              <a:t>Tour</a:t>
            </a:r>
            <a:r>
              <a:rPr lang="it-IT" altLang="it-IT"/>
              <a:t> in Francia.</a:t>
            </a:r>
            <a:endParaRPr lang="it-IT" altLang="it-IT">
              <a:solidFill>
                <a:schemeClr val="bg1"/>
              </a:solidFill>
            </a:endParaRPr>
          </a:p>
        </p:txBody>
      </p:sp>
      <p:sp>
        <p:nvSpPr>
          <p:cNvPr id="63499" name="Text Box 11"/>
          <p:cNvSpPr txBox="1">
            <a:spLocks noChangeArrowheads="1"/>
          </p:cNvSpPr>
          <p:nvPr/>
        </p:nvSpPr>
        <p:spPr bwMode="auto">
          <a:xfrm>
            <a:off x="914400" y="4800600"/>
            <a:ext cx="7489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it-IT" altLang="it-IT"/>
              <a:t>Tornato in patria scrive la </a:t>
            </a:r>
            <a:r>
              <a:rPr lang="it-IT" altLang="it-IT" i="1"/>
              <a:t>Ricchezza delle Nazioni</a:t>
            </a:r>
            <a:r>
              <a:rPr lang="it-IT" altLang="it-IT"/>
              <a:t>.</a:t>
            </a:r>
            <a:endParaRPr lang="it-IT" altLang="it-IT">
              <a:solidFill>
                <a:schemeClr val="bg1"/>
              </a:solidFill>
            </a:endParaRPr>
          </a:p>
        </p:txBody>
      </p:sp>
      <p:sp>
        <p:nvSpPr>
          <p:cNvPr id="63500" name="Text Box 12"/>
          <p:cNvSpPr txBox="1">
            <a:spLocks noChangeArrowheads="1"/>
          </p:cNvSpPr>
          <p:nvPr/>
        </p:nvSpPr>
        <p:spPr bwMode="auto">
          <a:xfrm>
            <a:off x="914400" y="5562600"/>
            <a:ext cx="7777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it-IT" altLang="it-IT"/>
              <a:t>1778. Diventa commissario delle dogane.</a:t>
            </a:r>
            <a:endParaRPr lang="it-IT" altLang="it-IT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13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3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3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3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3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3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3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4" grpId="0" build="p"/>
      <p:bldP spid="63495" grpId="0"/>
      <p:bldP spid="63496" grpId="0"/>
      <p:bldP spid="63497" grpId="0"/>
      <p:bldP spid="63498" grpId="0"/>
      <p:bldP spid="63499" grpId="0"/>
      <p:bldP spid="6350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6C89C18-37E4-4CD9-A4D7-5EBEA76C7D44}" type="slidenum">
              <a:rPr lang="it-IT" altLang="it-IT" sz="1400" smtClean="0"/>
              <a:pPr eaLnBrk="1" hangingPunct="1"/>
              <a:t>20</a:t>
            </a:fld>
            <a:endParaRPr lang="it-IT" altLang="it-IT" sz="1400" smtClean="0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Teoria del valore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94769"/>
            <a:ext cx="7770813" cy="440055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 dirty="0" smtClean="0"/>
              <a:t>Teoria del sovrappiù </a:t>
            </a:r>
            <a:r>
              <a:rPr lang="it-IT" dirty="0" smtClean="0">
                <a:sym typeface="Symbol" pitchFamily="18" charset="2"/>
              </a:rPr>
              <a:t> teoria oggettiva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Il sovrappiù si forma nella produzione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>
                <a:sym typeface="Symbol" pitchFamily="18" charset="2"/>
              </a:rPr>
              <a:t>Valore di scambio  quantità di lavoro necessario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>
                <a:sym typeface="Symbol" pitchFamily="18" charset="2"/>
              </a:rPr>
              <a:t>La società primitiva e la società civilizzata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dirty="0" smtClean="0">
                <a:sym typeface="Symbol" pitchFamily="18" charset="2"/>
              </a:rPr>
              <a:t>Primitiva prezzi sono proporzionali al lavoro contenuto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dirty="0" smtClean="0">
                <a:sym typeface="Symbol" pitchFamily="18" charset="2"/>
              </a:rPr>
              <a:t>Civilizzata  prezzi “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naturali</a:t>
            </a:r>
            <a:r>
              <a:rPr lang="it-IT" dirty="0" smtClean="0">
                <a:sym typeface="Symbol" pitchFamily="18" charset="2"/>
              </a:rPr>
              <a:t>”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proporzionali alle retribuzioni dei fattori</a:t>
            </a:r>
            <a:r>
              <a:rPr lang="it-IT" dirty="0" smtClean="0">
                <a:sym typeface="Symbol" pitchFamily="18" charset="2"/>
              </a:rPr>
              <a:t> (saggi “naturali” di equilibrio)</a:t>
            </a:r>
          </a:p>
        </p:txBody>
      </p:sp>
    </p:spTree>
    <p:extLst>
      <p:ext uri="{BB962C8B-B14F-4D97-AF65-F5344CB8AC3E}">
        <p14:creationId xmlns:p14="http://schemas.microsoft.com/office/powerpoint/2010/main" val="100976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bldLvl="2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826F365-8E30-45EB-AF4E-C13708F8BFD7}" type="slidenum">
              <a:rPr lang="it-IT" altLang="it-IT" sz="1400" smtClean="0"/>
              <a:pPr eaLnBrk="1" hangingPunct="1"/>
              <a:t>21</a:t>
            </a:fld>
            <a:endParaRPr lang="it-IT" altLang="it-IT" sz="1400" smtClean="0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Società di cacciatori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684213" y="1844675"/>
            <a:ext cx="8215312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endParaRPr lang="it-IT" altLang="it-IT"/>
          </a:p>
          <a:p>
            <a:pPr algn="l">
              <a:lnSpc>
                <a:spcPct val="20000"/>
              </a:lnSpc>
            </a:pPr>
            <a:r>
              <a:rPr lang="it-IT" altLang="it-IT"/>
              <a:t>1. Stadio primitivo. Unico fattore di produzione (input) è il lavoro</a:t>
            </a:r>
            <a:endParaRPr lang="it-IT" altLang="it-IT" sz="2800"/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1331913" y="2708275"/>
            <a:ext cx="7561262" cy="935038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l" eaLnBrk="0" hangingPunct="0">
              <a:defRPr/>
            </a:pPr>
            <a:r>
              <a:rPr lang="it-IT" sz="2000" noProof="1">
                <a:sym typeface="Wingdings" pitchFamily="2" charset="2"/>
              </a:rPr>
              <a:t></a:t>
            </a:r>
            <a:r>
              <a:rPr lang="it-IT" sz="2000"/>
              <a:t> </a:t>
            </a:r>
            <a:r>
              <a:rPr lang="it-IT" sz="2000" b="1"/>
              <a:t>quantità di lavoro necessaria a produrre i beni.</a:t>
            </a:r>
          </a:p>
          <a:p>
            <a:pPr algn="l" eaLnBrk="0" hangingPunct="0">
              <a:defRPr/>
            </a:pPr>
            <a:r>
              <a:rPr lang="it-IT" sz="2000" b="1"/>
              <a:t>(Teoria del valore-lavoro incorporato o contenuto).</a:t>
            </a:r>
            <a:endParaRPr lang="it-IT" b="1"/>
          </a:p>
        </p:txBody>
      </p:sp>
      <p:sp>
        <p:nvSpPr>
          <p:cNvPr id="86023" name="Rectangle 7"/>
          <p:cNvSpPr>
            <a:spLocks noChangeArrowheads="1"/>
          </p:cNvSpPr>
          <p:nvPr/>
        </p:nvSpPr>
        <p:spPr bwMode="auto">
          <a:xfrm>
            <a:off x="1331913" y="3860800"/>
            <a:ext cx="7561262" cy="931863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l" eaLnBrk="0" hangingPunct="0">
              <a:defRPr/>
            </a:pPr>
            <a:r>
              <a:rPr lang="it-IT" sz="2000" noProof="1">
                <a:sym typeface="Wingdings" pitchFamily="2" charset="2"/>
              </a:rPr>
              <a:t></a:t>
            </a:r>
            <a:r>
              <a:rPr lang="it-IT" sz="2000"/>
              <a:t> </a:t>
            </a:r>
            <a:r>
              <a:rPr lang="it-IT" sz="2000" b="1"/>
              <a:t>Il valore di un bene dipende dal </a:t>
            </a:r>
            <a:r>
              <a:rPr lang="it-IT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processo produttivo</a:t>
            </a:r>
            <a:r>
              <a:rPr lang="it-IT" sz="2000"/>
              <a:t>, </a:t>
            </a:r>
            <a:r>
              <a:rPr lang="it-IT" sz="2000" b="1"/>
              <a:t>il lavoro può essere misurato</a:t>
            </a:r>
            <a:endParaRPr lang="it-IT" b="1"/>
          </a:p>
        </p:txBody>
      </p:sp>
      <p:sp>
        <p:nvSpPr>
          <p:cNvPr id="86037" name="Rectangle 21"/>
          <p:cNvSpPr>
            <a:spLocks noChangeArrowheads="1"/>
          </p:cNvSpPr>
          <p:nvPr/>
        </p:nvSpPr>
        <p:spPr bwMode="auto">
          <a:xfrm>
            <a:off x="1331913" y="5157788"/>
            <a:ext cx="7561262" cy="771525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000" noProof="1">
                <a:sym typeface="Wingdings" pitchFamily="2" charset="2"/>
              </a:rPr>
              <a:t></a:t>
            </a:r>
            <a:r>
              <a:rPr lang="it-IT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Il reddito</a:t>
            </a:r>
            <a:r>
              <a:rPr lang="it-IT" sz="2000">
                <a:sym typeface="Wingdings" pitchFamily="2" charset="2"/>
              </a:rPr>
              <a:t> (</a:t>
            </a:r>
            <a:r>
              <a:rPr lang="it-IT" sz="2000" b="1" i="1">
                <a:sym typeface="Wingdings" pitchFamily="2" charset="2"/>
              </a:rPr>
              <a:t>W – solo salari)</a:t>
            </a:r>
            <a:r>
              <a:rPr lang="it-IT" sz="2000" b="1">
                <a:sym typeface="Wingdings" pitchFamily="2" charset="2"/>
              </a:rPr>
              <a:t> è determinato dal processo produttivo</a:t>
            </a:r>
            <a:endParaRPr lang="it-IT" sz="200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29243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6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6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 autoUpdateAnimBg="0"/>
      <p:bldP spid="86022" grpId="0" animBg="1" autoUpdateAnimBg="0"/>
      <p:bldP spid="86023" grpId="0" animBg="1" autoUpdateAnimBg="0"/>
      <p:bldP spid="86037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041C1F6-8903-415C-8D87-FD0D853D7555}" type="slidenum">
              <a:rPr lang="it-IT" altLang="it-IT" sz="1400" smtClean="0"/>
              <a:pPr eaLnBrk="1" hangingPunct="1"/>
              <a:t>22</a:t>
            </a:fld>
            <a:endParaRPr lang="it-IT" altLang="it-IT" sz="1400" smtClean="0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Società capitalistica</a:t>
            </a: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755650" y="1773238"/>
            <a:ext cx="80486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it-IT" sz="2000" dirty="0"/>
              <a:t>2. Stadio avanzato della società. </a:t>
            </a:r>
            <a:r>
              <a:rPr lang="it-IT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Capitale</a:t>
            </a:r>
            <a:r>
              <a:rPr lang="it-IT" sz="2000" dirty="0"/>
              <a:t> e </a:t>
            </a:r>
            <a:r>
              <a:rPr lang="it-IT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terra</a:t>
            </a:r>
            <a:r>
              <a:rPr lang="it-IT" sz="2000" dirty="0"/>
              <a:t> sono di proprietà privata e vanno remunerati.</a:t>
            </a:r>
            <a:endParaRPr lang="it-IT" sz="3200" dirty="0"/>
          </a:p>
        </p:txBody>
      </p:sp>
      <p:sp>
        <p:nvSpPr>
          <p:cNvPr id="87048" name="Rectangle 8"/>
          <p:cNvSpPr>
            <a:spLocks noChangeArrowheads="1"/>
          </p:cNvSpPr>
          <p:nvPr/>
        </p:nvSpPr>
        <p:spPr bwMode="auto">
          <a:xfrm>
            <a:off x="755650" y="3141663"/>
            <a:ext cx="7561263" cy="935037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l" eaLnBrk="0" hangingPunct="0">
              <a:defRPr/>
            </a:pPr>
            <a:r>
              <a:rPr lang="it-IT" sz="2000" noProof="1">
                <a:sym typeface="Wingdings" pitchFamily="2" charset="2"/>
              </a:rPr>
              <a:t></a:t>
            </a:r>
            <a:r>
              <a:rPr lang="it-IT" sz="2000"/>
              <a:t> </a:t>
            </a:r>
            <a:r>
              <a:rPr lang="it-IT" sz="2000" b="1"/>
              <a:t>I prezzi relativi: somma dei redditi dei fattori impiegati (</a:t>
            </a:r>
            <a:r>
              <a:rPr lang="it-IT" sz="2000" b="1" i="1"/>
              <a:t>W</a:t>
            </a:r>
            <a:r>
              <a:rPr lang="it-IT" sz="2000" b="1" i="1">
                <a:latin typeface="Symbol" pitchFamily="18" charset="2"/>
              </a:rPr>
              <a:t>+P</a:t>
            </a:r>
            <a:r>
              <a:rPr lang="it-IT" sz="2000" b="1" i="1"/>
              <a:t>+R)</a:t>
            </a:r>
            <a:r>
              <a:rPr lang="it-IT" sz="2000" b="1">
                <a:latin typeface="Symbol" pitchFamily="18" charset="2"/>
              </a:rPr>
              <a:t>.</a:t>
            </a:r>
          </a:p>
          <a:p>
            <a:pPr algn="l" eaLnBrk="0" hangingPunct="0">
              <a:defRPr/>
            </a:pPr>
            <a:r>
              <a:rPr lang="it-IT" sz="2000" b="1"/>
              <a:t>(Teoria del valore </a:t>
            </a:r>
            <a:r>
              <a:rPr lang="it-IT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additiva</a:t>
            </a:r>
            <a:r>
              <a:rPr lang="it-IT" sz="2000" b="1"/>
              <a:t>, somma dei redditi).</a:t>
            </a:r>
            <a:endParaRPr lang="it-IT" b="1"/>
          </a:p>
        </p:txBody>
      </p:sp>
      <p:sp>
        <p:nvSpPr>
          <p:cNvPr id="87049" name="Rectangle 9"/>
          <p:cNvSpPr>
            <a:spLocks noChangeArrowheads="1"/>
          </p:cNvSpPr>
          <p:nvPr/>
        </p:nvSpPr>
        <p:spPr bwMode="auto">
          <a:xfrm>
            <a:off x="762000" y="4495800"/>
            <a:ext cx="7561263" cy="931863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l" eaLnBrk="0" hangingPunct="0">
              <a:buFont typeface="Wingdings" pitchFamily="2" charset="2"/>
              <a:buChar char="è"/>
              <a:defRPr/>
            </a:pPr>
            <a:r>
              <a:rPr lang="it-IT" sz="2000" b="1" dirty="0"/>
              <a:t>Il valore di un bene dipende dalla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distribuzione del reddito</a:t>
            </a:r>
          </a:p>
          <a:p>
            <a:pPr algn="l" eaLnBrk="0" hangingPunct="0">
              <a:buFont typeface="Wingdings" pitchFamily="2" charset="2"/>
              <a:buNone/>
              <a:defRPr/>
            </a:pPr>
            <a:r>
              <a:rPr lang="it-IT" sz="2000" b="1" dirty="0"/>
              <a:t>La grandezza di una torta dipende dalle fette in cui è </a:t>
            </a:r>
            <a:r>
              <a:rPr lang="it-IT" sz="2000" b="1" dirty="0" smtClean="0"/>
              <a:t>divisa</a:t>
            </a:r>
          </a:p>
          <a:p>
            <a:pPr algn="l" eaLnBrk="0" hangingPunct="0">
              <a:buFont typeface="Wingdings" pitchFamily="2" charset="2"/>
              <a:buNone/>
              <a:defRPr/>
            </a:pPr>
            <a:r>
              <a:rPr lang="it-IT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Paradosso della teoria additiva</a:t>
            </a:r>
            <a:endParaRPr lang="it-IT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9735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7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7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7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7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 autoUpdateAnimBg="0"/>
      <p:bldP spid="87048" grpId="0" animBg="1" autoUpdateAnimBg="0"/>
      <p:bldP spid="87049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8C6B190-25E2-42E9-BC3D-13FDA3858B69}" type="slidenum">
              <a:rPr lang="it-IT" altLang="it-IT" sz="1400" smtClean="0"/>
              <a:pPr eaLnBrk="1" hangingPunct="1"/>
              <a:t>23</a:t>
            </a:fld>
            <a:endParaRPr lang="it-IT" altLang="it-IT" sz="1400" smtClean="0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Prezzi di mercato e prezzi naturali</a:t>
            </a: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838200" y="2057400"/>
            <a:ext cx="784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 b="1"/>
              <a:t>Prezzi di mercato = prezzi effettivi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914400" y="25908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 b="1"/>
              <a:t>Prezzi naturali = prezzi di equilibrio</a:t>
            </a:r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762000" y="3352800"/>
            <a:ext cx="8058150" cy="1196975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anchor="ctr"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b="1"/>
              <a:t>Remunerazione più bassa che in un altro settore: viene ritirato il fattore dall’impiego meno remunerativo e reinvestito in quello più conveniente</a:t>
            </a:r>
          </a:p>
        </p:txBody>
      </p:sp>
      <p:sp>
        <p:nvSpPr>
          <p:cNvPr id="88071" name="Text Box 7"/>
          <p:cNvSpPr txBox="1">
            <a:spLocks noChangeArrowheads="1"/>
          </p:cNvSpPr>
          <p:nvPr/>
        </p:nvSpPr>
        <p:spPr bwMode="auto">
          <a:xfrm>
            <a:off x="762000" y="4757033"/>
            <a:ext cx="7521575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000" b="1" dirty="0"/>
              <a:t>Perciò teoria </a:t>
            </a:r>
            <a:r>
              <a:rPr lang="it-IT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additiva</a:t>
            </a:r>
            <a:r>
              <a:rPr lang="it-IT" sz="2000" b="1" dirty="0"/>
              <a:t> dei prezzi: esiste un saggio di </a:t>
            </a:r>
            <a:r>
              <a:rPr lang="it-IT" sz="2000" b="1" dirty="0" smtClean="0"/>
              <a:t>equilibrio di remunerazione </a:t>
            </a:r>
            <a:r>
              <a:rPr lang="it-IT" sz="2000" b="1" dirty="0"/>
              <a:t>dei fattori in conseguenza della </a:t>
            </a:r>
            <a:r>
              <a:rPr lang="it-IT" sz="2400" b="1" dirty="0"/>
              <a:t>logica</a:t>
            </a:r>
            <a:r>
              <a:rPr lang="it-IT" sz="2000" b="1" dirty="0"/>
              <a:t> di funzionamento del </a:t>
            </a:r>
            <a:r>
              <a:rPr lang="it-IT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mercato</a:t>
            </a:r>
          </a:p>
        </p:txBody>
      </p:sp>
    </p:spTree>
    <p:extLst>
      <p:ext uri="{BB962C8B-B14F-4D97-AF65-F5344CB8AC3E}">
        <p14:creationId xmlns:p14="http://schemas.microsoft.com/office/powerpoint/2010/main" val="1234015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autoUpdateAnimBg="0"/>
      <p:bldP spid="88068" grpId="0" autoUpdateAnimBg="0"/>
      <p:bldP spid="88070" grpId="0" animBg="1" autoUpdateAnimBg="0"/>
      <p:bldP spid="8807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E732744-430A-44C3-B4E5-5E56B566732E}" type="slidenum">
              <a:rPr lang="it-IT" altLang="it-IT" sz="1400" smtClean="0"/>
              <a:pPr eaLnBrk="1" hangingPunct="1"/>
              <a:t>24</a:t>
            </a:fld>
            <a:endParaRPr lang="it-IT" altLang="it-IT" sz="1400" smtClean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Lavoro comandato</a:t>
            </a: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768659" y="1651246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/>
              <a:t>Il lavoro continua ad avere un ruolo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768659" y="2108446"/>
            <a:ext cx="746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Misura invariabile </a:t>
            </a:r>
            <a:r>
              <a:rPr lang="it-IT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 Set SWA" pitchFamily="18" charset="2"/>
              </a:rPr>
              <a:t> </a:t>
            </a:r>
            <a:r>
              <a:rPr lang="it-IT" sz="2000" dirty="0">
                <a:sym typeface="Symbol Set SWA" pitchFamily="18" charset="2"/>
              </a:rPr>
              <a:t>stessa “pena e disturbo” in diversi luoghi e tempi </a:t>
            </a:r>
            <a:endParaRPr lang="it-IT" sz="2000" dirty="0"/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768659" y="2699789"/>
            <a:ext cx="7772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Costo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reale</a:t>
            </a:r>
            <a:r>
              <a:rPr lang="it-IT" b="1" dirty="0"/>
              <a:t>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 Set SWA" pitchFamily="18" charset="2"/>
              </a:rPr>
              <a:t> </a:t>
            </a:r>
            <a:r>
              <a:rPr lang="it-IT" dirty="0">
                <a:sym typeface="Symbol Set SWA" pitchFamily="18" charset="2"/>
              </a:rPr>
              <a:t>di un bene è il lavoro necessario</a:t>
            </a:r>
            <a:endParaRPr lang="it-IT" b="1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sym typeface="Symbol Set SWA" pitchFamily="18" charset="2"/>
            </a:endParaRPr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768659" y="3385589"/>
            <a:ext cx="7848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 dirty="0"/>
              <a:t>Bene che si scambia </a:t>
            </a:r>
            <a:r>
              <a:rPr lang="it-IT" altLang="it-IT" dirty="0">
                <a:sym typeface="Symbol Set SWA" pitchFamily="18" charset="2"/>
              </a:rPr>
              <a:t> comanda il lavoro necessario per produrre il bene che si riceve</a:t>
            </a:r>
          </a:p>
        </p:txBody>
      </p:sp>
      <p:sp>
        <p:nvSpPr>
          <p:cNvPr id="90119" name="Text Box 7"/>
          <p:cNvSpPr txBox="1">
            <a:spLocks noChangeArrowheads="1"/>
          </p:cNvSpPr>
          <p:nvPr/>
        </p:nvSpPr>
        <p:spPr bwMode="auto">
          <a:xfrm>
            <a:off x="768659" y="4223789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400" dirty="0"/>
              <a:t>Il lavoro è una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merce</a:t>
            </a:r>
            <a:endParaRPr lang="it-IT" sz="2400" dirty="0"/>
          </a:p>
        </p:txBody>
      </p: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768659" y="4680989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b="1" dirty="0"/>
              <a:t>Un bene salario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comanda</a:t>
            </a:r>
            <a:r>
              <a:rPr lang="it-IT" b="1" dirty="0"/>
              <a:t> direttamente il lavoro</a:t>
            </a:r>
            <a:endParaRPr lang="it-IT" b="1" i="1" dirty="0"/>
          </a:p>
        </p:txBody>
      </p:sp>
      <p:sp>
        <p:nvSpPr>
          <p:cNvPr id="90121" name="Text Box 9"/>
          <p:cNvSpPr txBox="1">
            <a:spLocks noChangeArrowheads="1"/>
          </p:cNvSpPr>
          <p:nvPr/>
        </p:nvSpPr>
        <p:spPr bwMode="auto">
          <a:xfrm>
            <a:off x="768659" y="5138189"/>
            <a:ext cx="678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 b="1"/>
              <a:t>Salario equivalente al prezzo naturale di un bene</a:t>
            </a:r>
          </a:p>
        </p:txBody>
      </p:sp>
      <p:sp>
        <p:nvSpPr>
          <p:cNvPr id="90122" name="Text Box 10"/>
          <p:cNvSpPr txBox="1">
            <a:spLocks noChangeArrowheads="1"/>
          </p:cNvSpPr>
          <p:nvPr/>
        </p:nvSpPr>
        <p:spPr bwMode="auto">
          <a:xfrm>
            <a:off x="3664259" y="5660994"/>
            <a:ext cx="167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 sz="2800" b="1" i="1" dirty="0" err="1"/>
              <a:t>p</a:t>
            </a:r>
            <a:r>
              <a:rPr lang="it-IT" altLang="it-IT" sz="2800" b="1" i="1" baseline="-25000" dirty="0" err="1"/>
              <a:t>i</a:t>
            </a:r>
            <a:r>
              <a:rPr lang="it-IT" altLang="it-IT" sz="2800" b="1" i="1" dirty="0"/>
              <a:t> /w = </a:t>
            </a:r>
            <a:r>
              <a:rPr lang="it-IT" altLang="it-IT" sz="2800" b="1" i="1" dirty="0" err="1"/>
              <a:t>l</a:t>
            </a:r>
            <a:r>
              <a:rPr lang="it-IT" altLang="it-IT" sz="2800" b="1" i="1" baseline="-25000" dirty="0" err="1"/>
              <a:t>c</a:t>
            </a:r>
            <a:endParaRPr lang="it-IT" altLang="it-IT" sz="2800" b="1" i="1" dirty="0"/>
          </a:p>
        </p:txBody>
      </p:sp>
    </p:spTree>
    <p:extLst>
      <p:ext uri="{BB962C8B-B14F-4D97-AF65-F5344CB8AC3E}">
        <p14:creationId xmlns:p14="http://schemas.microsoft.com/office/powerpoint/2010/main" val="66404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0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0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0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0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0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0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0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0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autoUpdateAnimBg="0"/>
      <p:bldP spid="90116" grpId="0" autoUpdateAnimBg="0"/>
      <p:bldP spid="90117" grpId="0" autoUpdateAnimBg="0"/>
      <p:bldP spid="90118" grpId="0" autoUpdateAnimBg="0"/>
      <p:bldP spid="90119" grpId="0" autoUpdateAnimBg="0"/>
      <p:bldP spid="90120" grpId="0" autoUpdateAnimBg="0"/>
      <p:bldP spid="90121" grpId="0" autoUpdateAnimBg="0"/>
      <p:bldP spid="90122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86FF62D-DE30-4118-A407-CD1F089BEC04}" type="slidenum">
              <a:rPr lang="it-IT" altLang="it-IT" sz="1400" smtClean="0"/>
              <a:pPr eaLnBrk="1" hangingPunct="1"/>
              <a:t>25</a:t>
            </a:fld>
            <a:endParaRPr lang="it-IT" altLang="it-IT" sz="1400" smtClean="0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0" y="1087957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Lavoro contenuto e lavoro comandato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971550" y="1916113"/>
            <a:ext cx="746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Lavoro comandato &gt; lavoro contenuto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895350" y="2525713"/>
            <a:ext cx="7391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 b="1"/>
              <a:t>Valore del lavoro contenuto proporzionale ai salari pagati per il processo produttivo = </a:t>
            </a:r>
            <a:r>
              <a:rPr lang="it-IT" altLang="it-IT" b="1" i="1"/>
              <a:t>W</a:t>
            </a:r>
            <a:endParaRPr lang="it-IT" altLang="it-IT" b="1"/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895350" y="3440113"/>
            <a:ext cx="739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 b="1"/>
              <a:t>Valore del bene = </a:t>
            </a:r>
            <a:r>
              <a:rPr lang="it-IT" altLang="it-IT" b="1" i="1"/>
              <a:t>W+</a:t>
            </a:r>
            <a:r>
              <a:rPr lang="it-IT" altLang="it-IT" b="1" i="1">
                <a:latin typeface="Symbol" pitchFamily="18" charset="2"/>
              </a:rPr>
              <a:t>P</a:t>
            </a:r>
            <a:r>
              <a:rPr lang="it-IT" altLang="it-IT" b="1" i="1"/>
              <a:t>+R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971550" y="4049713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b="1" i="1"/>
              <a:t>W+</a:t>
            </a:r>
            <a:r>
              <a:rPr lang="it-IT" b="1" i="1">
                <a:latin typeface="Symbol" pitchFamily="18" charset="2"/>
              </a:rPr>
              <a:t>P</a:t>
            </a:r>
            <a:r>
              <a:rPr lang="it-IT" b="1" i="1"/>
              <a:t>+R </a:t>
            </a:r>
            <a:r>
              <a:rPr lang="it-IT" b="1"/>
              <a:t>comandano </a:t>
            </a:r>
            <a:r>
              <a:rPr lang="it-IT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più</a:t>
            </a:r>
            <a:r>
              <a:rPr lang="it-IT" b="1"/>
              <a:t> lavoro di quello contenuto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2916238" y="4941888"/>
            <a:ext cx="2209800" cy="762000"/>
            <a:chOff x="1815" y="3126"/>
            <a:chExt cx="1392" cy="480"/>
          </a:xfrm>
        </p:grpSpPr>
        <p:grpSp>
          <p:nvGrpSpPr>
            <p:cNvPr id="26649" name="Group 34"/>
            <p:cNvGrpSpPr>
              <a:grpSpLocks/>
            </p:cNvGrpSpPr>
            <p:nvPr/>
          </p:nvGrpSpPr>
          <p:grpSpPr bwMode="auto">
            <a:xfrm>
              <a:off x="2400" y="3219"/>
              <a:ext cx="739" cy="294"/>
              <a:chOff x="2400" y="3219"/>
              <a:chExt cx="739" cy="294"/>
            </a:xfrm>
          </p:grpSpPr>
          <p:sp>
            <p:nvSpPr>
              <p:cNvPr id="91144" name="Rectangle 8"/>
              <p:cNvSpPr>
                <a:spLocks noChangeArrowheads="1"/>
              </p:cNvSpPr>
              <p:nvPr/>
            </p:nvSpPr>
            <p:spPr bwMode="auto">
              <a:xfrm>
                <a:off x="2400" y="3219"/>
                <a:ext cx="270" cy="294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135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defRPr/>
                </a:pPr>
                <a:r>
                  <a:rPr lang="it-IT" b="1" i="1">
                    <a:latin typeface="Symbol" pitchFamily="18" charset="2"/>
                  </a:rPr>
                  <a:t>P</a:t>
                </a:r>
              </a:p>
            </p:txBody>
          </p:sp>
          <p:sp>
            <p:nvSpPr>
              <p:cNvPr id="91145" name="Rectangle 9"/>
              <p:cNvSpPr>
                <a:spLocks noChangeArrowheads="1"/>
              </p:cNvSpPr>
              <p:nvPr/>
            </p:nvSpPr>
            <p:spPr bwMode="auto">
              <a:xfrm>
                <a:off x="2889" y="3219"/>
                <a:ext cx="250" cy="294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135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defRPr/>
                </a:pPr>
                <a:r>
                  <a:rPr lang="it-IT" b="1" i="1"/>
                  <a:t>R</a:t>
                </a:r>
              </a:p>
            </p:txBody>
          </p:sp>
        </p:grpSp>
        <p:sp>
          <p:nvSpPr>
            <p:cNvPr id="26650" name="AutoShape 14"/>
            <p:cNvSpPr>
              <a:spLocks noChangeArrowheads="1"/>
            </p:cNvSpPr>
            <p:nvPr/>
          </p:nvSpPr>
          <p:spPr bwMode="auto">
            <a:xfrm>
              <a:off x="1815" y="3126"/>
              <a:ext cx="1392" cy="48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900113" y="4810125"/>
            <a:ext cx="2595562" cy="1158875"/>
            <a:chOff x="567" y="3030"/>
            <a:chExt cx="1635" cy="730"/>
          </a:xfrm>
        </p:grpSpPr>
        <p:sp>
          <p:nvSpPr>
            <p:cNvPr id="91143" name="Rectangle 7"/>
            <p:cNvSpPr>
              <a:spLocks noChangeArrowheads="1"/>
            </p:cNvSpPr>
            <p:nvPr/>
          </p:nvSpPr>
          <p:spPr bwMode="auto">
            <a:xfrm>
              <a:off x="1909" y="3219"/>
              <a:ext cx="293" cy="29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35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it-IT" b="1" i="1"/>
                <a:t>W</a:t>
              </a:r>
            </a:p>
          </p:txBody>
        </p:sp>
        <p:sp>
          <p:nvSpPr>
            <p:cNvPr id="26644" name="Line 10"/>
            <p:cNvSpPr>
              <a:spLocks noChangeShapeType="1"/>
            </p:cNvSpPr>
            <p:nvPr/>
          </p:nvSpPr>
          <p:spPr bwMode="auto">
            <a:xfrm flipV="1">
              <a:off x="2007" y="303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it-IT"/>
            </a:p>
          </p:txBody>
        </p:sp>
        <p:sp>
          <p:nvSpPr>
            <p:cNvPr id="26645" name="Line 11"/>
            <p:cNvSpPr>
              <a:spLocks noChangeShapeType="1"/>
            </p:cNvSpPr>
            <p:nvPr/>
          </p:nvSpPr>
          <p:spPr bwMode="auto">
            <a:xfrm flipH="1">
              <a:off x="1287" y="3030"/>
              <a:ext cx="7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it-IT"/>
            </a:p>
          </p:txBody>
        </p:sp>
        <p:sp>
          <p:nvSpPr>
            <p:cNvPr id="26646" name="Line 12"/>
            <p:cNvSpPr>
              <a:spLocks noChangeShapeType="1"/>
            </p:cNvSpPr>
            <p:nvPr/>
          </p:nvSpPr>
          <p:spPr bwMode="auto">
            <a:xfrm>
              <a:off x="1287" y="3030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it-IT"/>
            </a:p>
          </p:txBody>
        </p:sp>
        <p:sp>
          <p:nvSpPr>
            <p:cNvPr id="91149" name="Oval 13"/>
            <p:cNvSpPr>
              <a:spLocks noChangeArrowheads="1"/>
            </p:cNvSpPr>
            <p:nvPr/>
          </p:nvSpPr>
          <p:spPr bwMode="auto">
            <a:xfrm>
              <a:off x="999" y="3174"/>
              <a:ext cx="576" cy="390"/>
            </a:xfrm>
            <a:prstGeom prst="ellipse">
              <a:avLst/>
            </a:prstGeom>
            <a:solidFill>
              <a:srgbClr val="C9F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13500000" algn="ctr" rotWithShape="0">
                <a:schemeClr val="bg2">
                  <a:alpha val="50000"/>
                </a:scheme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it-IT" b="1" i="1"/>
                <a:t>L</a:t>
              </a:r>
            </a:p>
          </p:txBody>
        </p:sp>
        <p:sp>
          <p:nvSpPr>
            <p:cNvPr id="26648" name="Text Box 22"/>
            <p:cNvSpPr txBox="1">
              <a:spLocks noChangeArrowheads="1"/>
            </p:cNvSpPr>
            <p:nvPr/>
          </p:nvSpPr>
          <p:spPr bwMode="auto">
            <a:xfrm>
              <a:off x="567" y="3510"/>
              <a:ext cx="13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2000" b="1"/>
                <a:t>Lavoro contenuto</a:t>
              </a: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4024313" y="4581525"/>
            <a:ext cx="4495800" cy="1371600"/>
            <a:chOff x="2535" y="2886"/>
            <a:chExt cx="2832" cy="864"/>
          </a:xfrm>
        </p:grpSpPr>
        <p:sp>
          <p:nvSpPr>
            <p:cNvPr id="26638" name="Line 15"/>
            <p:cNvSpPr>
              <a:spLocks noChangeShapeType="1"/>
            </p:cNvSpPr>
            <p:nvPr/>
          </p:nvSpPr>
          <p:spPr bwMode="auto">
            <a:xfrm>
              <a:off x="2535" y="360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it-IT"/>
            </a:p>
          </p:txBody>
        </p:sp>
        <p:sp>
          <p:nvSpPr>
            <p:cNvPr id="26639" name="Line 17"/>
            <p:cNvSpPr>
              <a:spLocks noChangeShapeType="1"/>
            </p:cNvSpPr>
            <p:nvPr/>
          </p:nvSpPr>
          <p:spPr bwMode="auto">
            <a:xfrm>
              <a:off x="2535" y="3750"/>
              <a:ext cx="19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it-IT"/>
            </a:p>
          </p:txBody>
        </p:sp>
        <p:sp>
          <p:nvSpPr>
            <p:cNvPr id="91154" name="Oval 18"/>
            <p:cNvSpPr>
              <a:spLocks noChangeArrowheads="1"/>
            </p:cNvSpPr>
            <p:nvPr/>
          </p:nvSpPr>
          <p:spPr bwMode="auto">
            <a:xfrm>
              <a:off x="3735" y="3126"/>
              <a:ext cx="1438" cy="390"/>
            </a:xfrm>
            <a:prstGeom prst="ellipse">
              <a:avLst/>
            </a:prstGeom>
            <a:solidFill>
              <a:srgbClr val="C9F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13500000" algn="ctr" rotWithShape="0">
                <a:schemeClr val="bg2">
                  <a:alpha val="50000"/>
                </a:scheme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it-IT" b="1" i="1"/>
                <a:t>L</a:t>
              </a:r>
            </a:p>
          </p:txBody>
        </p:sp>
        <p:sp>
          <p:nvSpPr>
            <p:cNvPr id="26641" name="Line 19"/>
            <p:cNvSpPr>
              <a:spLocks noChangeShapeType="1"/>
            </p:cNvSpPr>
            <p:nvPr/>
          </p:nvSpPr>
          <p:spPr bwMode="auto">
            <a:xfrm flipV="1">
              <a:off x="4455" y="3510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it-IT"/>
            </a:p>
          </p:txBody>
        </p:sp>
        <p:sp>
          <p:nvSpPr>
            <p:cNvPr id="26642" name="Text Box 23"/>
            <p:cNvSpPr txBox="1">
              <a:spLocks noChangeArrowheads="1"/>
            </p:cNvSpPr>
            <p:nvPr/>
          </p:nvSpPr>
          <p:spPr bwMode="auto">
            <a:xfrm>
              <a:off x="3735" y="2886"/>
              <a:ext cx="16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2000" b="1"/>
                <a:t>Lavoro comandato</a:t>
              </a:r>
            </a:p>
          </p:txBody>
        </p:sp>
      </p:grpSp>
      <p:sp>
        <p:nvSpPr>
          <p:cNvPr id="91166" name="Text Box 30" descr="Pergamena"/>
          <p:cNvSpPr txBox="1">
            <a:spLocks noChangeArrowheads="1"/>
          </p:cNvSpPr>
          <p:nvPr/>
        </p:nvSpPr>
        <p:spPr bwMode="auto">
          <a:xfrm>
            <a:off x="827088" y="6237288"/>
            <a:ext cx="7921625" cy="4572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/>
              <a:t>Il lavoro contenuto è proporzionale al salario</a:t>
            </a:r>
          </a:p>
        </p:txBody>
      </p:sp>
      <p:sp>
        <p:nvSpPr>
          <p:cNvPr id="91167" name="Rectangle 31" descr="Pergamena"/>
          <p:cNvSpPr>
            <a:spLocks noChangeArrowheads="1"/>
          </p:cNvSpPr>
          <p:nvPr/>
        </p:nvSpPr>
        <p:spPr bwMode="auto">
          <a:xfrm>
            <a:off x="684213" y="6165850"/>
            <a:ext cx="7991475" cy="69215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Ma i prezzi sono proporzionali alla somma di salari, profitti e rendite</a:t>
            </a:r>
          </a:p>
        </p:txBody>
      </p:sp>
      <p:sp>
        <p:nvSpPr>
          <p:cNvPr id="91168" name="Rectangle 32" descr="Pergamena"/>
          <p:cNvSpPr>
            <a:spLocks noChangeArrowheads="1"/>
          </p:cNvSpPr>
          <p:nvPr/>
        </p:nvSpPr>
        <p:spPr bwMode="auto">
          <a:xfrm>
            <a:off x="611188" y="6092825"/>
            <a:ext cx="8281987" cy="7651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Di conseguenza i beni comandano più lavoro di quanto ne contengono</a:t>
            </a:r>
          </a:p>
        </p:txBody>
      </p:sp>
    </p:spTree>
    <p:extLst>
      <p:ext uri="{BB962C8B-B14F-4D97-AF65-F5344CB8AC3E}">
        <p14:creationId xmlns:p14="http://schemas.microsoft.com/office/powerpoint/2010/main" val="53032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1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1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1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1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1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1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autoUpdateAnimBg="0"/>
      <p:bldP spid="91140" grpId="0" autoUpdateAnimBg="0"/>
      <p:bldP spid="91141" grpId="0" autoUpdateAnimBg="0"/>
      <p:bldP spid="91142" grpId="0" autoUpdateAnimBg="0"/>
      <p:bldP spid="91166" grpId="0" animBg="1"/>
      <p:bldP spid="91167" grpId="0" animBg="1"/>
      <p:bldP spid="9116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0CF1CA-7C80-4529-A158-717B8457952E}" type="slidenum">
              <a:rPr lang="it-IT" altLang="it-IT" sz="1400" smtClean="0"/>
              <a:pPr eaLnBrk="1" hangingPunct="1"/>
              <a:t>26</a:t>
            </a:fld>
            <a:endParaRPr lang="it-IT" altLang="it-IT" sz="1400" smtClean="0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Distribuzione del reddito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990600" y="1905000"/>
            <a:ext cx="7620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400" b="1" dirty="0"/>
              <a:t>Salari = livello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sussistenza </a:t>
            </a:r>
            <a:r>
              <a:rPr lang="it-IT" sz="2400" b="1" dirty="0"/>
              <a:t>– poi teoria della popolazione di Malthus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990600" y="3048000"/>
            <a:ext cx="754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400" b="1" dirty="0"/>
              <a:t>Rendita – dipende dal valore. Ciò che resta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più </a:t>
            </a:r>
            <a:r>
              <a:rPr lang="it-IT" sz="2400" b="1" dirty="0"/>
              <a:t>rispetto ai costi e al profitto medio (contraddizione con la teoria additiva del valore?). 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990600" y="4648200"/>
            <a:ext cx="7391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400" b="1" dirty="0"/>
              <a:t>Profitti –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proporzionali al capitale investito</a:t>
            </a:r>
            <a:r>
              <a:rPr lang="it-IT" sz="2400" b="1" dirty="0"/>
              <a:t>.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forma tipica di sovrappiù</a:t>
            </a:r>
            <a:r>
              <a:rPr lang="it-IT" sz="2400" b="1" dirty="0"/>
              <a:t> nella società capitalistica</a:t>
            </a:r>
          </a:p>
        </p:txBody>
      </p:sp>
    </p:spTree>
    <p:extLst>
      <p:ext uri="{BB962C8B-B14F-4D97-AF65-F5344CB8AC3E}">
        <p14:creationId xmlns:p14="http://schemas.microsoft.com/office/powerpoint/2010/main" val="220804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autoUpdateAnimBg="0"/>
      <p:bldP spid="89092" grpId="0" autoUpdateAnimBg="0"/>
      <p:bldP spid="89093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271D1E2-2C79-4A58-B107-576D0ACB25B9}" type="slidenum">
              <a:rPr lang="it-IT" altLang="it-IT" sz="1400" smtClean="0"/>
              <a:pPr eaLnBrk="1" hangingPunct="1"/>
              <a:t>27</a:t>
            </a:fld>
            <a:endParaRPr lang="it-IT" altLang="it-IT" sz="1400" smtClean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Classi sociali e reddito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Proprietari terrieri – rendita – consumi di lusso</a:t>
            </a:r>
          </a:p>
          <a:p>
            <a:pPr eaLnBrk="1" hangingPunct="1"/>
            <a:r>
              <a:rPr lang="it-IT" altLang="it-IT" smtClean="0"/>
              <a:t>Lavoratori – salario – è al livello di sussistenza – consumato</a:t>
            </a:r>
          </a:p>
          <a:p>
            <a:pPr eaLnBrk="1" hangingPunct="1"/>
            <a:r>
              <a:rPr lang="it-IT" altLang="it-IT" smtClean="0"/>
              <a:t>Capitalisti – profitto – può essere investito per accelerare lo sviluppo</a:t>
            </a:r>
          </a:p>
          <a:p>
            <a:pPr lvl="1" eaLnBrk="1" hangingPunct="1"/>
            <a:r>
              <a:rPr lang="it-IT" altLang="it-IT" smtClean="0"/>
              <a:t>Quadro istituzionale: concorrenza</a:t>
            </a:r>
          </a:p>
          <a:p>
            <a:pPr lvl="1" eaLnBrk="1" hangingPunct="1"/>
            <a:r>
              <a:rPr lang="it-IT" altLang="it-IT" smtClean="0"/>
              <a:t>Profitti facili o alti – consumi di lusso</a:t>
            </a:r>
          </a:p>
        </p:txBody>
      </p:sp>
    </p:spTree>
    <p:extLst>
      <p:ext uri="{BB962C8B-B14F-4D97-AF65-F5344CB8AC3E}">
        <p14:creationId xmlns:p14="http://schemas.microsoft.com/office/powerpoint/2010/main" val="3011075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bldLvl="2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2AA7299-994C-463C-A028-A425554C67C2}" type="slidenum">
              <a:rPr lang="it-IT" altLang="it-IT" sz="1400" smtClean="0"/>
              <a:pPr eaLnBrk="1" hangingPunct="1"/>
              <a:t>28</a:t>
            </a:fld>
            <a:endParaRPr lang="it-IT" altLang="it-IT" sz="1400" smtClean="0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Lavoro produttivo e improduttivo</a:t>
            </a:r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755650" y="3443520"/>
            <a:ext cx="7848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it-IT" sz="2400" b="1" dirty="0"/>
              <a:t>Lavoro improduttivo: non produce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valore</a:t>
            </a:r>
            <a:r>
              <a:rPr lang="it-IT" sz="2400" b="1" dirty="0"/>
              <a:t>, è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consumo</a:t>
            </a:r>
            <a:r>
              <a:rPr lang="it-IT" sz="2400" b="1" dirty="0"/>
              <a:t>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reddito</a:t>
            </a:r>
            <a:r>
              <a:rPr lang="it-IT" sz="2400" b="1" dirty="0"/>
              <a:t>, produce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servizi</a:t>
            </a:r>
            <a:r>
              <a:rPr lang="it-IT" sz="2400" b="1" dirty="0"/>
              <a:t> (prodotti immateriali)</a:t>
            </a:r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755650" y="1916113"/>
            <a:ext cx="73453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400" b="1" dirty="0"/>
              <a:t>Distinzione tra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Lavoro Produttivo</a:t>
            </a:r>
            <a:r>
              <a:rPr lang="it-IT" sz="2400" b="1" dirty="0"/>
              <a:t> e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Lavoro Improduttivo</a:t>
            </a:r>
          </a:p>
        </p:txBody>
      </p:sp>
      <p:sp>
        <p:nvSpPr>
          <p:cNvPr id="92174" name="Text Box 14"/>
          <p:cNvSpPr txBox="1">
            <a:spLocks noChangeArrowheads="1"/>
          </p:cNvSpPr>
          <p:nvPr/>
        </p:nvSpPr>
        <p:spPr bwMode="auto">
          <a:xfrm>
            <a:off x="762000" y="2410043"/>
            <a:ext cx="741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400" b="1" dirty="0"/>
              <a:t>Lavoro produttivo: produce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sovrappiù</a:t>
            </a:r>
            <a:r>
              <a:rPr lang="it-IT" sz="2400" b="1" dirty="0"/>
              <a:t>, è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investimento</a:t>
            </a:r>
            <a:r>
              <a:rPr lang="it-IT" sz="2400" b="1" dirty="0"/>
              <a:t>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capitale</a:t>
            </a:r>
            <a:r>
              <a:rPr lang="it-IT" sz="2400" b="1" dirty="0"/>
              <a:t>; produce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merci </a:t>
            </a:r>
            <a:r>
              <a:rPr lang="it-IT" sz="2400" b="1" dirty="0"/>
              <a:t>(prodotti tangibili)</a:t>
            </a:r>
          </a:p>
        </p:txBody>
      </p:sp>
      <p:sp>
        <p:nvSpPr>
          <p:cNvPr id="92176" name="Text Box 16"/>
          <p:cNvSpPr txBox="1">
            <a:spLocks noChangeArrowheads="1"/>
          </p:cNvSpPr>
          <p:nvPr/>
        </p:nvSpPr>
        <p:spPr bwMode="auto">
          <a:xfrm>
            <a:off x="762000" y="4320865"/>
            <a:ext cx="77057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400" b="1" dirty="0" smtClean="0"/>
              <a:t>Acquisto: 1 </a:t>
            </a:r>
            <a:r>
              <a:rPr lang="it-IT" sz="2400" b="1" dirty="0"/>
              <a:t>un bene di </a:t>
            </a:r>
            <a:r>
              <a:rPr lang="it-IT" sz="2400" b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lusso</a:t>
            </a:r>
            <a:r>
              <a:rPr lang="it-IT" sz="2400" b="1" dirty="0" err="1">
                <a:sym typeface="Symbol" pitchFamily="18" charset="2"/>
              </a:rPr>
              <a:t>consumo</a:t>
            </a:r>
            <a:r>
              <a:rPr lang="it-IT" sz="2400" b="1" dirty="0">
                <a:sym typeface="Symbol" pitchFamily="18" charset="2"/>
              </a:rPr>
              <a:t>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reddito</a:t>
            </a:r>
            <a:r>
              <a:rPr lang="it-IT" sz="2400" b="1" dirty="0">
                <a:sym typeface="Symbol" pitchFamily="18" charset="2"/>
              </a:rPr>
              <a:t>; </a:t>
            </a:r>
            <a:r>
              <a:rPr lang="it-IT" sz="2400" b="1" dirty="0" smtClean="0">
                <a:sym typeface="Symbol" pitchFamily="18" charset="2"/>
              </a:rPr>
              <a:t>2 un Mezzo </a:t>
            </a:r>
            <a:r>
              <a:rPr lang="it-IT" sz="2400" b="1" dirty="0">
                <a:sym typeface="Symbol" pitchFamily="18" charset="2"/>
              </a:rPr>
              <a:t>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produzione</a:t>
            </a:r>
            <a:r>
              <a:rPr lang="it-IT" sz="2400" b="1" dirty="0">
                <a:sym typeface="Symbol" pitchFamily="18" charset="2"/>
              </a:rPr>
              <a:t> investimento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capitale</a:t>
            </a:r>
          </a:p>
        </p:txBody>
      </p:sp>
      <p:sp>
        <p:nvSpPr>
          <p:cNvPr id="92177" name="Text Box 17"/>
          <p:cNvSpPr txBox="1">
            <a:spLocks noChangeArrowheads="1"/>
          </p:cNvSpPr>
          <p:nvPr/>
        </p:nvSpPr>
        <p:spPr bwMode="auto">
          <a:xfrm>
            <a:off x="762000" y="5290789"/>
            <a:ext cx="80645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sz="2400" b="1" dirty="0"/>
              <a:t>Impiego lavoro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improduttivo</a:t>
            </a:r>
            <a:r>
              <a:rPr lang="it-IT" sz="2400" b="1" dirty="0"/>
              <a:t> </a:t>
            </a:r>
            <a:r>
              <a:rPr lang="it-IT" sz="2400" b="1" dirty="0">
                <a:sym typeface="Symbol" pitchFamily="18" charset="2"/>
              </a:rPr>
              <a:t>consumo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reddito</a:t>
            </a:r>
            <a:r>
              <a:rPr lang="it-IT" sz="2400" b="1" dirty="0">
                <a:sym typeface="Symbol" pitchFamily="18" charset="2"/>
              </a:rPr>
              <a:t>; lavoro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produttivo</a:t>
            </a:r>
            <a:r>
              <a:rPr lang="it-IT" sz="2400" b="1" dirty="0">
                <a:sym typeface="Symbol" pitchFamily="18" charset="2"/>
              </a:rPr>
              <a:t> </a:t>
            </a:r>
            <a:r>
              <a:rPr lang="it-IT" sz="2400" dirty="0">
                <a:sym typeface="Symbol" pitchFamily="18" charset="2"/>
              </a:rPr>
              <a:t> </a:t>
            </a:r>
            <a:r>
              <a:rPr lang="it-IT" sz="2400" b="1" dirty="0">
                <a:sym typeface="Symbol" pitchFamily="18" charset="2"/>
              </a:rPr>
              <a:t>investimento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capitale</a:t>
            </a:r>
          </a:p>
        </p:txBody>
      </p:sp>
    </p:spTree>
    <p:extLst>
      <p:ext uri="{BB962C8B-B14F-4D97-AF65-F5344CB8AC3E}">
        <p14:creationId xmlns:p14="http://schemas.microsoft.com/office/powerpoint/2010/main" val="2909022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1" grpId="0"/>
      <p:bldP spid="9217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28A2774-4ADE-4B5C-90C5-9C2477FD3402}" type="slidenum">
              <a:rPr lang="it-IT" altLang="it-IT" sz="1400" smtClean="0"/>
              <a:pPr eaLnBrk="1" hangingPunct="1"/>
              <a:t>29</a:t>
            </a:fld>
            <a:endParaRPr lang="it-IT" altLang="it-IT" sz="1400" smtClean="0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Sviluppo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349500"/>
            <a:ext cx="7770813" cy="3233738"/>
          </a:xfrm>
          <a:noFill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 smtClean="0"/>
              <a:t>Sviluppo economico </a:t>
            </a:r>
            <a:r>
              <a:rPr lang="it-IT" altLang="it-IT" sz="2800" smtClean="0">
                <a:sym typeface="Symbol" pitchFamily="18" charset="2"/>
              </a:rPr>
              <a:t> accumulazione del capitale  aumenta la domanda di lavoro  aumenta il salario medio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smtClean="0">
                <a:sym typeface="Symbol" pitchFamily="18" charset="2"/>
              </a:rPr>
              <a:t>Senza sviluppo </a:t>
            </a:r>
            <a:r>
              <a:rPr lang="it-IT" altLang="it-IT" smtClean="0">
                <a:sym typeface="Symbol" pitchFamily="18" charset="2"/>
              </a:rPr>
              <a:t></a:t>
            </a:r>
            <a:r>
              <a:rPr lang="it-IT" altLang="it-IT" sz="2800" smtClean="0">
                <a:sym typeface="Symbol" pitchFamily="18" charset="2"/>
              </a:rPr>
              <a:t> lavoratori salari bassi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smtClean="0">
                <a:sym typeface="Symbol" pitchFamily="18" charset="2"/>
              </a:rPr>
              <a:t>Profitto </a:t>
            </a:r>
            <a:r>
              <a:rPr lang="it-IT" altLang="it-IT" smtClean="0">
                <a:sym typeface="Symbol" pitchFamily="18" charset="2"/>
              </a:rPr>
              <a:t></a:t>
            </a:r>
            <a:r>
              <a:rPr lang="it-IT" altLang="it-IT" sz="2800" smtClean="0">
                <a:sym typeface="Symbol" pitchFamily="18" charset="2"/>
              </a:rPr>
              <a:t> investimento, 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smtClean="0">
                <a:sym typeface="Symbol" pitchFamily="18" charset="2"/>
              </a:rPr>
              <a:t>Il profitto </a:t>
            </a:r>
            <a:r>
              <a:rPr lang="it-IT" altLang="it-IT" smtClean="0">
                <a:sym typeface="Symbol" pitchFamily="18" charset="2"/>
              </a:rPr>
              <a:t></a:t>
            </a:r>
            <a:r>
              <a:rPr lang="it-IT" altLang="it-IT" sz="2800" smtClean="0">
                <a:sym typeface="Symbol" pitchFamily="18" charset="2"/>
              </a:rPr>
              <a:t> motore del processo di accumulazione del capitale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0" y="2757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1058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B8B3081-699A-4E80-8B37-57D9028C9693}" type="slidenum">
              <a:rPr lang="it-IT" altLang="it-IT" sz="1400" smtClean="0"/>
              <a:pPr eaLnBrk="1" hangingPunct="1"/>
              <a:t>3</a:t>
            </a:fld>
            <a:endParaRPr lang="it-IT" altLang="it-IT" sz="1400" smtClean="0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Opere principali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684213" y="2205038"/>
            <a:ext cx="7775575" cy="3240087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lvl="1" algn="l" eaLnBrk="0" hangingPunct="0">
              <a:defRPr/>
            </a:pPr>
            <a:r>
              <a:rPr lang="it-IT" sz="3200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Opere principali</a:t>
            </a:r>
          </a:p>
          <a:p>
            <a:pPr lvl="1" algn="l" eaLnBrk="0" hangingPunct="0">
              <a:defRPr/>
            </a:pPr>
            <a:endParaRPr lang="it-IT" sz="3200" b="1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 algn="l" eaLnBrk="0" hangingPunct="0">
              <a:defRPr/>
            </a:pPr>
            <a:r>
              <a:rPr lang="it-IT" sz="2800" b="1" i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 The Theory of Moral Sentiments (1759);</a:t>
            </a:r>
          </a:p>
          <a:p>
            <a:pPr lvl="1" algn="l" eaLnBrk="0" hangingPunct="0">
              <a:defRPr/>
            </a:pPr>
            <a:r>
              <a:rPr lang="it-IT" sz="2800" b="1" i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Lectures on Jurisprudence (1762-63 e 1766)</a:t>
            </a:r>
          </a:p>
          <a:p>
            <a:pPr lvl="1" algn="l" eaLnBrk="0" hangingPunct="0">
              <a:defRPr/>
            </a:pPr>
            <a:r>
              <a:rPr lang="it-IT" sz="2800" b="1" i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An Inquiry into the Nature and Causes </a:t>
            </a:r>
          </a:p>
          <a:p>
            <a:pPr lvl="2" algn="l" eaLnBrk="0" hangingPunct="0">
              <a:defRPr/>
            </a:pPr>
            <a:r>
              <a:rPr lang="it-IT" sz="2800" b="1" i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 the Wealth of Nations (1776).</a:t>
            </a:r>
          </a:p>
        </p:txBody>
      </p:sp>
    </p:spTree>
    <p:extLst>
      <p:ext uri="{BB962C8B-B14F-4D97-AF65-F5344CB8AC3E}">
        <p14:creationId xmlns:p14="http://schemas.microsoft.com/office/powerpoint/2010/main" val="878276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5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5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4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4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4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4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4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4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build="p" bldLvl="3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57E7D84-3304-4F6C-9596-53658963A610}" type="slidenum">
              <a:rPr lang="it-IT" altLang="it-IT" sz="1400" smtClean="0"/>
              <a:pPr eaLnBrk="1" hangingPunct="1"/>
              <a:t>30</a:t>
            </a:fld>
            <a:endParaRPr lang="it-IT" altLang="it-IT" sz="1400" smtClean="0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Profitti e accumulazione</a:t>
            </a:r>
          </a:p>
        </p:txBody>
      </p:sp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0" y="2757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/>
          </a:p>
        </p:txBody>
      </p:sp>
      <p:grpSp>
        <p:nvGrpSpPr>
          <p:cNvPr id="2" name="Group 95"/>
          <p:cNvGrpSpPr>
            <a:grpSpLocks/>
          </p:cNvGrpSpPr>
          <p:nvPr/>
        </p:nvGrpSpPr>
        <p:grpSpPr bwMode="auto">
          <a:xfrm>
            <a:off x="1719263" y="2420938"/>
            <a:ext cx="1998662" cy="725487"/>
            <a:chOff x="1083" y="1525"/>
            <a:chExt cx="1259" cy="457"/>
          </a:xfrm>
        </p:grpSpPr>
        <p:sp>
          <p:nvSpPr>
            <p:cNvPr id="31825" name="Oval 10"/>
            <p:cNvSpPr>
              <a:spLocks noChangeArrowheads="1"/>
            </p:cNvSpPr>
            <p:nvPr/>
          </p:nvSpPr>
          <p:spPr bwMode="auto">
            <a:xfrm>
              <a:off x="1083" y="1563"/>
              <a:ext cx="1221" cy="419"/>
            </a:xfrm>
            <a:prstGeom prst="ellipse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31826" name="Oval 11"/>
            <p:cNvSpPr>
              <a:spLocks noChangeArrowheads="1"/>
            </p:cNvSpPr>
            <p:nvPr/>
          </p:nvSpPr>
          <p:spPr bwMode="auto">
            <a:xfrm>
              <a:off x="1126" y="1525"/>
              <a:ext cx="1216" cy="414"/>
            </a:xfrm>
            <a:prstGeom prst="ellipse">
              <a:avLst/>
            </a:prstGeom>
            <a:solidFill>
              <a:srgbClr val="C0C0C0"/>
            </a:solidFill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31827" name="Rectangle 12"/>
            <p:cNvSpPr>
              <a:spLocks noChangeArrowheads="1"/>
            </p:cNvSpPr>
            <p:nvPr/>
          </p:nvSpPr>
          <p:spPr bwMode="auto">
            <a:xfrm>
              <a:off x="1350" y="1606"/>
              <a:ext cx="79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DISTRIBUZIONE </a:t>
              </a:r>
              <a:endParaRPr lang="it-IT" altLang="it-IT" b="1"/>
            </a:p>
          </p:txBody>
        </p:sp>
        <p:sp>
          <p:nvSpPr>
            <p:cNvPr id="31828" name="Rectangle 13"/>
            <p:cNvSpPr>
              <a:spLocks noChangeArrowheads="1"/>
            </p:cNvSpPr>
            <p:nvPr/>
          </p:nvSpPr>
          <p:spPr bwMode="auto">
            <a:xfrm>
              <a:off x="1402" y="1718"/>
              <a:ext cx="66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DEL REDDITO</a:t>
              </a:r>
              <a:endParaRPr lang="it-IT" altLang="it-IT" b="1"/>
            </a:p>
          </p:txBody>
        </p:sp>
        <p:sp>
          <p:nvSpPr>
            <p:cNvPr id="31829" name="Rectangle 14"/>
            <p:cNvSpPr>
              <a:spLocks noChangeArrowheads="1"/>
            </p:cNvSpPr>
            <p:nvPr/>
          </p:nvSpPr>
          <p:spPr bwMode="auto">
            <a:xfrm>
              <a:off x="2066" y="1718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 </a:t>
              </a:r>
              <a:endParaRPr lang="it-IT" altLang="it-IT" b="1"/>
            </a:p>
          </p:txBody>
        </p:sp>
      </p:grp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1042988" y="3028950"/>
            <a:ext cx="1198562" cy="1258888"/>
            <a:chOff x="657" y="1908"/>
            <a:chExt cx="755" cy="793"/>
          </a:xfrm>
        </p:grpSpPr>
        <p:sp>
          <p:nvSpPr>
            <p:cNvPr id="31809" name="Rectangle 15"/>
            <p:cNvSpPr>
              <a:spLocks noChangeArrowheads="1"/>
            </p:cNvSpPr>
            <p:nvPr/>
          </p:nvSpPr>
          <p:spPr bwMode="auto">
            <a:xfrm>
              <a:off x="917" y="2056"/>
              <a:ext cx="250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31810" name="Rectangle 16"/>
            <p:cNvSpPr>
              <a:spLocks noChangeArrowheads="1"/>
            </p:cNvSpPr>
            <p:nvPr/>
          </p:nvSpPr>
          <p:spPr bwMode="auto">
            <a:xfrm>
              <a:off x="1011" y="2083"/>
              <a:ext cx="6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L</a:t>
              </a:r>
              <a:endParaRPr lang="it-IT" altLang="it-IT" b="1"/>
            </a:p>
          </p:txBody>
        </p:sp>
        <p:sp>
          <p:nvSpPr>
            <p:cNvPr id="31811" name="Rectangle 17"/>
            <p:cNvSpPr>
              <a:spLocks noChangeArrowheads="1"/>
            </p:cNvSpPr>
            <p:nvPr/>
          </p:nvSpPr>
          <p:spPr bwMode="auto">
            <a:xfrm>
              <a:off x="1074" y="2083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 </a:t>
              </a:r>
              <a:endParaRPr lang="it-IT" altLang="it-IT" b="1"/>
            </a:p>
          </p:txBody>
        </p:sp>
        <p:sp>
          <p:nvSpPr>
            <p:cNvPr id="31812" name="Rectangle 18"/>
            <p:cNvSpPr>
              <a:spLocks noChangeArrowheads="1"/>
            </p:cNvSpPr>
            <p:nvPr/>
          </p:nvSpPr>
          <p:spPr bwMode="auto">
            <a:xfrm>
              <a:off x="808" y="2288"/>
              <a:ext cx="367" cy="163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31813" name="Rectangle 19"/>
            <p:cNvSpPr>
              <a:spLocks noChangeArrowheads="1"/>
            </p:cNvSpPr>
            <p:nvPr/>
          </p:nvSpPr>
          <p:spPr bwMode="auto">
            <a:xfrm>
              <a:off x="851" y="2250"/>
              <a:ext cx="363" cy="158"/>
            </a:xfrm>
            <a:prstGeom prst="rect">
              <a:avLst/>
            </a:prstGeom>
            <a:solidFill>
              <a:srgbClr val="C0C0C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31814" name="Rectangle 20"/>
            <p:cNvSpPr>
              <a:spLocks noChangeArrowheads="1"/>
            </p:cNvSpPr>
            <p:nvPr/>
          </p:nvSpPr>
          <p:spPr bwMode="auto">
            <a:xfrm>
              <a:off x="984" y="2278"/>
              <a:ext cx="96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W</a:t>
              </a:r>
              <a:endParaRPr lang="it-IT" altLang="it-IT" b="1"/>
            </a:p>
          </p:txBody>
        </p:sp>
        <p:sp>
          <p:nvSpPr>
            <p:cNvPr id="31815" name="Rectangle 21"/>
            <p:cNvSpPr>
              <a:spLocks noChangeArrowheads="1"/>
            </p:cNvSpPr>
            <p:nvPr/>
          </p:nvSpPr>
          <p:spPr bwMode="auto">
            <a:xfrm>
              <a:off x="1080" y="2278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 </a:t>
              </a:r>
              <a:endParaRPr lang="it-IT" altLang="it-IT" b="1"/>
            </a:p>
          </p:txBody>
        </p:sp>
        <p:grpSp>
          <p:nvGrpSpPr>
            <p:cNvPr id="31816" name="Group 24"/>
            <p:cNvGrpSpPr>
              <a:grpSpLocks/>
            </p:cNvGrpSpPr>
            <p:nvPr/>
          </p:nvGrpSpPr>
          <p:grpSpPr bwMode="auto">
            <a:xfrm>
              <a:off x="1126" y="1908"/>
              <a:ext cx="205" cy="148"/>
              <a:chOff x="1126" y="1908"/>
              <a:chExt cx="205" cy="148"/>
            </a:xfrm>
          </p:grpSpPr>
          <p:sp>
            <p:nvSpPr>
              <p:cNvPr id="31823" name="Line 22"/>
              <p:cNvSpPr>
                <a:spLocks noChangeShapeType="1"/>
              </p:cNvSpPr>
              <p:nvPr/>
            </p:nvSpPr>
            <p:spPr bwMode="auto">
              <a:xfrm flipH="1">
                <a:off x="1166" y="1908"/>
                <a:ext cx="165" cy="118"/>
              </a:xfrm>
              <a:prstGeom prst="line">
                <a:avLst/>
              </a:prstGeom>
              <a:noFill/>
              <a:ln w="793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1824" name="Freeform 23"/>
              <p:cNvSpPr>
                <a:spLocks/>
              </p:cNvSpPr>
              <p:nvPr/>
            </p:nvSpPr>
            <p:spPr bwMode="auto">
              <a:xfrm>
                <a:off x="1126" y="2003"/>
                <a:ext cx="58" cy="53"/>
              </a:xfrm>
              <a:custGeom>
                <a:avLst/>
                <a:gdLst>
                  <a:gd name="T0" fmla="*/ 28 w 118"/>
                  <a:gd name="T1" fmla="*/ 0 h 104"/>
                  <a:gd name="T2" fmla="*/ 0 w 118"/>
                  <a:gd name="T3" fmla="*/ 53 h 104"/>
                  <a:gd name="T4" fmla="*/ 58 w 118"/>
                  <a:gd name="T5" fmla="*/ 44 h 104"/>
                  <a:gd name="T6" fmla="*/ 28 w 118"/>
                  <a:gd name="T7" fmla="*/ 0 h 10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8"/>
                  <a:gd name="T13" fmla="*/ 0 h 104"/>
                  <a:gd name="T14" fmla="*/ 118 w 118"/>
                  <a:gd name="T15" fmla="*/ 104 h 10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8" h="104">
                    <a:moveTo>
                      <a:pt x="56" y="0"/>
                    </a:moveTo>
                    <a:lnTo>
                      <a:pt x="0" y="104"/>
                    </a:lnTo>
                    <a:lnTo>
                      <a:pt x="118" y="86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31817" name="Rectangle 45"/>
            <p:cNvSpPr>
              <a:spLocks noChangeArrowheads="1"/>
            </p:cNvSpPr>
            <p:nvPr/>
          </p:nvSpPr>
          <p:spPr bwMode="auto">
            <a:xfrm>
              <a:off x="657" y="2527"/>
              <a:ext cx="755" cy="17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31818" name="Rectangle 46"/>
            <p:cNvSpPr>
              <a:spLocks noChangeArrowheads="1"/>
            </p:cNvSpPr>
            <p:nvPr/>
          </p:nvSpPr>
          <p:spPr bwMode="auto">
            <a:xfrm>
              <a:off x="712" y="2555"/>
              <a:ext cx="6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SUSSISTENZA</a:t>
              </a:r>
              <a:endParaRPr lang="it-IT" altLang="it-IT" b="1"/>
            </a:p>
          </p:txBody>
        </p:sp>
        <p:sp>
          <p:nvSpPr>
            <p:cNvPr id="31819" name="Rectangle 47"/>
            <p:cNvSpPr>
              <a:spLocks noChangeArrowheads="1"/>
            </p:cNvSpPr>
            <p:nvPr/>
          </p:nvSpPr>
          <p:spPr bwMode="auto">
            <a:xfrm>
              <a:off x="1357" y="2555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 </a:t>
              </a:r>
              <a:endParaRPr lang="it-IT" altLang="it-IT" b="1"/>
            </a:p>
          </p:txBody>
        </p:sp>
        <p:grpSp>
          <p:nvGrpSpPr>
            <p:cNvPr id="31820" name="Group 50"/>
            <p:cNvGrpSpPr>
              <a:grpSpLocks/>
            </p:cNvGrpSpPr>
            <p:nvPr/>
          </p:nvGrpSpPr>
          <p:grpSpPr bwMode="auto">
            <a:xfrm>
              <a:off x="1008" y="2423"/>
              <a:ext cx="53" cy="122"/>
              <a:chOff x="1008" y="2423"/>
              <a:chExt cx="53" cy="122"/>
            </a:xfrm>
          </p:grpSpPr>
          <p:sp>
            <p:nvSpPr>
              <p:cNvPr id="31821" name="Line 48"/>
              <p:cNvSpPr>
                <a:spLocks noChangeShapeType="1"/>
              </p:cNvSpPr>
              <p:nvPr/>
            </p:nvSpPr>
            <p:spPr bwMode="auto">
              <a:xfrm>
                <a:off x="1034" y="2423"/>
                <a:ext cx="1" cy="71"/>
              </a:xfrm>
              <a:prstGeom prst="line">
                <a:avLst/>
              </a:prstGeom>
              <a:noFill/>
              <a:ln w="793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1822" name="Freeform 49"/>
              <p:cNvSpPr>
                <a:spLocks/>
              </p:cNvSpPr>
              <p:nvPr/>
            </p:nvSpPr>
            <p:spPr bwMode="auto">
              <a:xfrm>
                <a:off x="1008" y="2492"/>
                <a:ext cx="53" cy="53"/>
              </a:xfrm>
              <a:custGeom>
                <a:avLst/>
                <a:gdLst>
                  <a:gd name="T0" fmla="*/ 0 w 106"/>
                  <a:gd name="T1" fmla="*/ 0 h 106"/>
                  <a:gd name="T2" fmla="*/ 26 w 106"/>
                  <a:gd name="T3" fmla="*/ 53 h 106"/>
                  <a:gd name="T4" fmla="*/ 53 w 106"/>
                  <a:gd name="T5" fmla="*/ 0 h 106"/>
                  <a:gd name="T6" fmla="*/ 0 w 106"/>
                  <a:gd name="T7" fmla="*/ 0 h 10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"/>
                  <a:gd name="T13" fmla="*/ 0 h 106"/>
                  <a:gd name="T14" fmla="*/ 106 w 106"/>
                  <a:gd name="T15" fmla="*/ 106 h 10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" h="106">
                    <a:moveTo>
                      <a:pt x="0" y="0"/>
                    </a:moveTo>
                    <a:lnTo>
                      <a:pt x="52" y="106"/>
                    </a:lnTo>
                    <a:lnTo>
                      <a:pt x="10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sp>
        <p:nvSpPr>
          <p:cNvPr id="31751" name="Rectangle 51"/>
          <p:cNvSpPr>
            <a:spLocks noChangeArrowheads="1"/>
          </p:cNvSpPr>
          <p:nvPr/>
        </p:nvSpPr>
        <p:spPr bwMode="auto">
          <a:xfrm>
            <a:off x="2097088" y="4011613"/>
            <a:ext cx="120015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31752" name="Rectangle 54"/>
          <p:cNvSpPr>
            <a:spLocks noChangeArrowheads="1"/>
          </p:cNvSpPr>
          <p:nvPr/>
        </p:nvSpPr>
        <p:spPr bwMode="auto">
          <a:xfrm>
            <a:off x="3036888" y="4173538"/>
            <a:ext cx="1336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31753" name="Rectangle 56"/>
          <p:cNvSpPr>
            <a:spLocks noChangeArrowheads="1"/>
          </p:cNvSpPr>
          <p:nvPr/>
        </p:nvSpPr>
        <p:spPr bwMode="auto">
          <a:xfrm>
            <a:off x="4271963" y="4217988"/>
            <a:ext cx="381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 sz="1200" b="1">
                <a:solidFill>
                  <a:srgbClr val="000000"/>
                </a:solidFill>
              </a:rPr>
              <a:t> </a:t>
            </a:r>
            <a:endParaRPr lang="it-IT" altLang="it-IT" b="1"/>
          </a:p>
        </p:txBody>
      </p:sp>
      <p:grpSp>
        <p:nvGrpSpPr>
          <p:cNvPr id="6" name="Group 94"/>
          <p:cNvGrpSpPr>
            <a:grpSpLocks/>
          </p:cNvGrpSpPr>
          <p:nvPr/>
        </p:nvGrpSpPr>
        <p:grpSpPr bwMode="auto">
          <a:xfrm>
            <a:off x="2339975" y="3108325"/>
            <a:ext cx="768350" cy="1206500"/>
            <a:chOff x="1474" y="1958"/>
            <a:chExt cx="484" cy="760"/>
          </a:xfrm>
        </p:grpSpPr>
        <p:grpSp>
          <p:nvGrpSpPr>
            <p:cNvPr id="31793" name="Group 41"/>
            <p:cNvGrpSpPr>
              <a:grpSpLocks/>
            </p:cNvGrpSpPr>
            <p:nvPr/>
          </p:nvGrpSpPr>
          <p:grpSpPr bwMode="auto">
            <a:xfrm>
              <a:off x="1697" y="1958"/>
              <a:ext cx="49" cy="157"/>
              <a:chOff x="1697" y="1958"/>
              <a:chExt cx="53" cy="107"/>
            </a:xfrm>
          </p:grpSpPr>
          <p:sp>
            <p:nvSpPr>
              <p:cNvPr id="31807" name="Line 39"/>
              <p:cNvSpPr>
                <a:spLocks noChangeShapeType="1"/>
              </p:cNvSpPr>
              <p:nvPr/>
            </p:nvSpPr>
            <p:spPr bwMode="auto">
              <a:xfrm>
                <a:off x="1723" y="1958"/>
                <a:ext cx="1" cy="56"/>
              </a:xfrm>
              <a:prstGeom prst="line">
                <a:avLst/>
              </a:prstGeom>
              <a:noFill/>
              <a:ln w="793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1808" name="Freeform 40"/>
              <p:cNvSpPr>
                <a:spLocks/>
              </p:cNvSpPr>
              <p:nvPr/>
            </p:nvSpPr>
            <p:spPr bwMode="auto">
              <a:xfrm>
                <a:off x="1697" y="2012"/>
                <a:ext cx="53" cy="53"/>
              </a:xfrm>
              <a:custGeom>
                <a:avLst/>
                <a:gdLst>
                  <a:gd name="T0" fmla="*/ 0 w 106"/>
                  <a:gd name="T1" fmla="*/ 0 h 107"/>
                  <a:gd name="T2" fmla="*/ 26 w 106"/>
                  <a:gd name="T3" fmla="*/ 53 h 107"/>
                  <a:gd name="T4" fmla="*/ 53 w 106"/>
                  <a:gd name="T5" fmla="*/ 0 h 107"/>
                  <a:gd name="T6" fmla="*/ 0 w 106"/>
                  <a:gd name="T7" fmla="*/ 0 h 10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"/>
                  <a:gd name="T13" fmla="*/ 0 h 107"/>
                  <a:gd name="T14" fmla="*/ 106 w 106"/>
                  <a:gd name="T15" fmla="*/ 107 h 10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" h="107">
                    <a:moveTo>
                      <a:pt x="0" y="0"/>
                    </a:moveTo>
                    <a:lnTo>
                      <a:pt x="52" y="107"/>
                    </a:lnTo>
                    <a:lnTo>
                      <a:pt x="10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31794" name="Group 88"/>
            <p:cNvGrpSpPr>
              <a:grpSpLocks/>
            </p:cNvGrpSpPr>
            <p:nvPr/>
          </p:nvGrpSpPr>
          <p:grpSpPr bwMode="auto">
            <a:xfrm>
              <a:off x="1474" y="2115"/>
              <a:ext cx="484" cy="603"/>
              <a:chOff x="1467" y="2056"/>
              <a:chExt cx="484" cy="616"/>
            </a:xfrm>
          </p:grpSpPr>
          <p:sp>
            <p:nvSpPr>
              <p:cNvPr id="31795" name="Rectangle 25"/>
              <p:cNvSpPr>
                <a:spLocks noChangeArrowheads="1"/>
              </p:cNvSpPr>
              <p:nvPr/>
            </p:nvSpPr>
            <p:spPr bwMode="auto">
              <a:xfrm>
                <a:off x="1601" y="2056"/>
                <a:ext cx="250" cy="19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it-IT" altLang="it-IT"/>
              </a:p>
            </p:txBody>
          </p:sp>
          <p:sp>
            <p:nvSpPr>
              <p:cNvPr id="31796" name="Rectangle 26"/>
              <p:cNvSpPr>
                <a:spLocks noChangeArrowheads="1"/>
              </p:cNvSpPr>
              <p:nvPr/>
            </p:nvSpPr>
            <p:spPr bwMode="auto">
              <a:xfrm>
                <a:off x="1694" y="2083"/>
                <a:ext cx="64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it-IT" altLang="it-IT" sz="1200" b="1">
                    <a:solidFill>
                      <a:srgbClr val="000000"/>
                    </a:solidFill>
                  </a:rPr>
                  <a:t>T</a:t>
                </a:r>
                <a:endParaRPr lang="it-IT" altLang="it-IT" b="1"/>
              </a:p>
            </p:txBody>
          </p:sp>
          <p:sp>
            <p:nvSpPr>
              <p:cNvPr id="31797" name="Rectangle 27"/>
              <p:cNvSpPr>
                <a:spLocks noChangeArrowheads="1"/>
              </p:cNvSpPr>
              <p:nvPr/>
            </p:nvSpPr>
            <p:spPr bwMode="auto">
              <a:xfrm>
                <a:off x="1758" y="2083"/>
                <a:ext cx="24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it-IT" altLang="it-IT" sz="1200" b="1">
                    <a:solidFill>
                      <a:srgbClr val="000000"/>
                    </a:solidFill>
                  </a:rPr>
                  <a:t> </a:t>
                </a:r>
                <a:endParaRPr lang="it-IT" altLang="it-IT" b="1"/>
              </a:p>
            </p:txBody>
          </p:sp>
          <p:sp>
            <p:nvSpPr>
              <p:cNvPr id="31798" name="Rectangle 28"/>
              <p:cNvSpPr>
                <a:spLocks noChangeArrowheads="1"/>
              </p:cNvSpPr>
              <p:nvPr/>
            </p:nvSpPr>
            <p:spPr bwMode="auto">
              <a:xfrm>
                <a:off x="1491" y="2288"/>
                <a:ext cx="368" cy="163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it-IT" altLang="it-IT"/>
              </a:p>
            </p:txBody>
          </p:sp>
          <p:sp>
            <p:nvSpPr>
              <p:cNvPr id="31799" name="Rectangle 29"/>
              <p:cNvSpPr>
                <a:spLocks noChangeArrowheads="1"/>
              </p:cNvSpPr>
              <p:nvPr/>
            </p:nvSpPr>
            <p:spPr bwMode="auto">
              <a:xfrm>
                <a:off x="1535" y="2250"/>
                <a:ext cx="363" cy="158"/>
              </a:xfrm>
              <a:prstGeom prst="rect">
                <a:avLst/>
              </a:prstGeom>
              <a:solidFill>
                <a:srgbClr val="C0C0C0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it-IT" altLang="it-IT"/>
              </a:p>
            </p:txBody>
          </p:sp>
          <p:sp>
            <p:nvSpPr>
              <p:cNvPr id="31800" name="Rectangle 30"/>
              <p:cNvSpPr>
                <a:spLocks noChangeArrowheads="1"/>
              </p:cNvSpPr>
              <p:nvPr/>
            </p:nvSpPr>
            <p:spPr bwMode="auto">
              <a:xfrm>
                <a:off x="1682" y="2278"/>
                <a:ext cx="69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it-IT" altLang="it-IT" sz="1200" b="1">
                    <a:solidFill>
                      <a:srgbClr val="000000"/>
                    </a:solidFill>
                  </a:rPr>
                  <a:t>R</a:t>
                </a:r>
                <a:endParaRPr lang="it-IT" altLang="it-IT" b="1"/>
              </a:p>
            </p:txBody>
          </p:sp>
          <p:sp>
            <p:nvSpPr>
              <p:cNvPr id="31801" name="Rectangle 31"/>
              <p:cNvSpPr>
                <a:spLocks noChangeArrowheads="1"/>
              </p:cNvSpPr>
              <p:nvPr/>
            </p:nvSpPr>
            <p:spPr bwMode="auto">
              <a:xfrm>
                <a:off x="1750" y="2278"/>
                <a:ext cx="24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it-IT" altLang="it-IT" sz="1200" b="1">
                    <a:solidFill>
                      <a:srgbClr val="000000"/>
                    </a:solidFill>
                  </a:rPr>
                  <a:t> </a:t>
                </a:r>
                <a:endParaRPr lang="it-IT" altLang="it-IT" b="1"/>
              </a:p>
            </p:txBody>
          </p:sp>
          <p:sp>
            <p:nvSpPr>
              <p:cNvPr id="31802" name="Rectangle 52"/>
              <p:cNvSpPr>
                <a:spLocks noChangeArrowheads="1"/>
              </p:cNvSpPr>
              <p:nvPr/>
            </p:nvSpPr>
            <p:spPr bwMode="auto">
              <a:xfrm>
                <a:off x="1467" y="2555"/>
                <a:ext cx="463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it-IT" altLang="it-IT" sz="1200" b="1">
                    <a:solidFill>
                      <a:srgbClr val="000000"/>
                    </a:solidFill>
                  </a:rPr>
                  <a:t>CONSUMI</a:t>
                </a:r>
                <a:endParaRPr lang="it-IT" altLang="it-IT" b="1"/>
              </a:p>
            </p:txBody>
          </p:sp>
          <p:sp>
            <p:nvSpPr>
              <p:cNvPr id="31803" name="Rectangle 53"/>
              <p:cNvSpPr>
                <a:spLocks noChangeArrowheads="1"/>
              </p:cNvSpPr>
              <p:nvPr/>
            </p:nvSpPr>
            <p:spPr bwMode="auto">
              <a:xfrm>
                <a:off x="1927" y="2555"/>
                <a:ext cx="24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>
                  <a:spcBef>
                    <a:spcPct val="50000"/>
                  </a:spcBef>
                </a:pPr>
                <a:r>
                  <a:rPr lang="it-IT" altLang="it-IT" sz="1200" b="1">
                    <a:solidFill>
                      <a:srgbClr val="000000"/>
                    </a:solidFill>
                  </a:rPr>
                  <a:t> </a:t>
                </a:r>
                <a:endParaRPr lang="it-IT" altLang="it-IT" b="1"/>
              </a:p>
            </p:txBody>
          </p:sp>
          <p:grpSp>
            <p:nvGrpSpPr>
              <p:cNvPr id="31804" name="Group 59"/>
              <p:cNvGrpSpPr>
                <a:grpSpLocks/>
              </p:cNvGrpSpPr>
              <p:nvPr/>
            </p:nvGrpSpPr>
            <p:grpSpPr bwMode="auto">
              <a:xfrm>
                <a:off x="1708" y="2433"/>
                <a:ext cx="53" cy="122"/>
                <a:chOff x="1708" y="2433"/>
                <a:chExt cx="53" cy="122"/>
              </a:xfrm>
            </p:grpSpPr>
            <p:sp>
              <p:nvSpPr>
                <p:cNvPr id="31805" name="Line 57"/>
                <p:cNvSpPr>
                  <a:spLocks noChangeShapeType="1"/>
                </p:cNvSpPr>
                <p:nvPr/>
              </p:nvSpPr>
              <p:spPr bwMode="auto">
                <a:xfrm>
                  <a:off x="1734" y="2433"/>
                  <a:ext cx="1" cy="71"/>
                </a:xfrm>
                <a:prstGeom prst="line">
                  <a:avLst/>
                </a:prstGeom>
                <a:noFill/>
                <a:ln w="79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31806" name="Freeform 58"/>
                <p:cNvSpPr>
                  <a:spLocks/>
                </p:cNvSpPr>
                <p:nvPr/>
              </p:nvSpPr>
              <p:spPr bwMode="auto">
                <a:xfrm>
                  <a:off x="1708" y="2502"/>
                  <a:ext cx="53" cy="53"/>
                </a:xfrm>
                <a:custGeom>
                  <a:avLst/>
                  <a:gdLst>
                    <a:gd name="T0" fmla="*/ 0 w 107"/>
                    <a:gd name="T1" fmla="*/ 0 h 106"/>
                    <a:gd name="T2" fmla="*/ 27 w 107"/>
                    <a:gd name="T3" fmla="*/ 53 h 106"/>
                    <a:gd name="T4" fmla="*/ 53 w 107"/>
                    <a:gd name="T5" fmla="*/ 0 h 106"/>
                    <a:gd name="T6" fmla="*/ 0 w 107"/>
                    <a:gd name="T7" fmla="*/ 0 h 10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07"/>
                    <a:gd name="T13" fmla="*/ 0 h 106"/>
                    <a:gd name="T14" fmla="*/ 107 w 107"/>
                    <a:gd name="T15" fmla="*/ 106 h 10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07" h="106">
                      <a:moveTo>
                        <a:pt x="0" y="0"/>
                      </a:moveTo>
                      <a:lnTo>
                        <a:pt x="54" y="106"/>
                      </a:lnTo>
                      <a:lnTo>
                        <a:pt x="10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</p:grpSp>
      </p:grpSp>
      <p:grpSp>
        <p:nvGrpSpPr>
          <p:cNvPr id="10" name="Group 90"/>
          <p:cNvGrpSpPr>
            <a:grpSpLocks/>
          </p:cNvGrpSpPr>
          <p:nvPr/>
        </p:nvGrpSpPr>
        <p:grpSpPr bwMode="auto">
          <a:xfrm>
            <a:off x="3135313" y="3044825"/>
            <a:ext cx="1139825" cy="1355725"/>
            <a:chOff x="1975" y="1918"/>
            <a:chExt cx="718" cy="854"/>
          </a:xfrm>
        </p:grpSpPr>
        <p:sp>
          <p:nvSpPr>
            <p:cNvPr id="31779" name="Rectangle 32"/>
            <p:cNvSpPr>
              <a:spLocks noChangeArrowheads="1"/>
            </p:cNvSpPr>
            <p:nvPr/>
          </p:nvSpPr>
          <p:spPr bwMode="auto">
            <a:xfrm>
              <a:off x="2290" y="2056"/>
              <a:ext cx="250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31780" name="Rectangle 33"/>
            <p:cNvSpPr>
              <a:spLocks noChangeArrowheads="1"/>
            </p:cNvSpPr>
            <p:nvPr/>
          </p:nvSpPr>
          <p:spPr bwMode="auto">
            <a:xfrm>
              <a:off x="2377" y="2083"/>
              <a:ext cx="7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K</a:t>
              </a:r>
              <a:endParaRPr lang="it-IT" altLang="it-IT" b="1"/>
            </a:p>
          </p:txBody>
        </p:sp>
        <p:sp>
          <p:nvSpPr>
            <p:cNvPr id="31781" name="Rectangle 34"/>
            <p:cNvSpPr>
              <a:spLocks noChangeArrowheads="1"/>
            </p:cNvSpPr>
            <p:nvPr/>
          </p:nvSpPr>
          <p:spPr bwMode="auto">
            <a:xfrm>
              <a:off x="2451" y="2083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 </a:t>
              </a:r>
              <a:endParaRPr lang="it-IT" altLang="it-IT" b="1"/>
            </a:p>
          </p:txBody>
        </p:sp>
        <p:sp>
          <p:nvSpPr>
            <p:cNvPr id="31782" name="Rectangle 35"/>
            <p:cNvSpPr>
              <a:spLocks noChangeArrowheads="1"/>
            </p:cNvSpPr>
            <p:nvPr/>
          </p:nvSpPr>
          <p:spPr bwMode="auto">
            <a:xfrm>
              <a:off x="2180" y="2288"/>
              <a:ext cx="368" cy="163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31783" name="Rectangle 36"/>
            <p:cNvSpPr>
              <a:spLocks noChangeArrowheads="1"/>
            </p:cNvSpPr>
            <p:nvPr/>
          </p:nvSpPr>
          <p:spPr bwMode="auto">
            <a:xfrm>
              <a:off x="2224" y="2250"/>
              <a:ext cx="363" cy="158"/>
            </a:xfrm>
            <a:prstGeom prst="rect">
              <a:avLst/>
            </a:prstGeom>
            <a:solidFill>
              <a:srgbClr val="C0C0C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31784" name="Rectangle 37"/>
            <p:cNvSpPr>
              <a:spLocks noChangeArrowheads="1"/>
            </p:cNvSpPr>
            <p:nvPr/>
          </p:nvSpPr>
          <p:spPr bwMode="auto">
            <a:xfrm>
              <a:off x="2367" y="2275"/>
              <a:ext cx="7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it-IT" altLang="it-IT" b="1"/>
            </a:p>
          </p:txBody>
        </p:sp>
        <p:sp>
          <p:nvSpPr>
            <p:cNvPr id="31785" name="Rectangle 38"/>
            <p:cNvSpPr>
              <a:spLocks noChangeArrowheads="1"/>
            </p:cNvSpPr>
            <p:nvPr/>
          </p:nvSpPr>
          <p:spPr bwMode="auto">
            <a:xfrm>
              <a:off x="2443" y="2275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  <a:latin typeface="Symbol" pitchFamily="18" charset="2"/>
                </a:rPr>
                <a:t> </a:t>
              </a:r>
              <a:endParaRPr lang="it-IT" altLang="it-IT" b="1"/>
            </a:p>
          </p:txBody>
        </p:sp>
        <p:grpSp>
          <p:nvGrpSpPr>
            <p:cNvPr id="31786" name="Group 44"/>
            <p:cNvGrpSpPr>
              <a:grpSpLocks/>
            </p:cNvGrpSpPr>
            <p:nvPr/>
          </p:nvGrpSpPr>
          <p:grpSpPr bwMode="auto">
            <a:xfrm>
              <a:off x="2106" y="1918"/>
              <a:ext cx="225" cy="129"/>
              <a:chOff x="2106" y="1918"/>
              <a:chExt cx="225" cy="129"/>
            </a:xfrm>
          </p:grpSpPr>
          <p:sp>
            <p:nvSpPr>
              <p:cNvPr id="31791" name="Line 42"/>
              <p:cNvSpPr>
                <a:spLocks noChangeShapeType="1"/>
              </p:cNvSpPr>
              <p:nvPr/>
            </p:nvSpPr>
            <p:spPr bwMode="auto">
              <a:xfrm>
                <a:off x="2106" y="1918"/>
                <a:ext cx="181" cy="104"/>
              </a:xfrm>
              <a:prstGeom prst="line">
                <a:avLst/>
              </a:prstGeom>
              <a:noFill/>
              <a:ln w="793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1792" name="Freeform 43"/>
              <p:cNvSpPr>
                <a:spLocks/>
              </p:cNvSpPr>
              <p:nvPr/>
            </p:nvSpPr>
            <p:spPr bwMode="auto">
              <a:xfrm>
                <a:off x="2271" y="1998"/>
                <a:ext cx="60" cy="49"/>
              </a:xfrm>
              <a:custGeom>
                <a:avLst/>
                <a:gdLst>
                  <a:gd name="T0" fmla="*/ 0 w 119"/>
                  <a:gd name="T1" fmla="*/ 45 h 100"/>
                  <a:gd name="T2" fmla="*/ 60 w 119"/>
                  <a:gd name="T3" fmla="*/ 49 h 100"/>
                  <a:gd name="T4" fmla="*/ 28 w 119"/>
                  <a:gd name="T5" fmla="*/ 0 h 100"/>
                  <a:gd name="T6" fmla="*/ 0 w 119"/>
                  <a:gd name="T7" fmla="*/ 45 h 1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9"/>
                  <a:gd name="T13" fmla="*/ 0 h 100"/>
                  <a:gd name="T14" fmla="*/ 119 w 119"/>
                  <a:gd name="T15" fmla="*/ 100 h 1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9" h="100">
                    <a:moveTo>
                      <a:pt x="0" y="92"/>
                    </a:moveTo>
                    <a:lnTo>
                      <a:pt x="119" y="100"/>
                    </a:lnTo>
                    <a:lnTo>
                      <a:pt x="56" y="0"/>
                    </a:lnTo>
                    <a:lnTo>
                      <a:pt x="0" y="9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31787" name="Rectangle 55"/>
            <p:cNvSpPr>
              <a:spLocks noChangeArrowheads="1"/>
            </p:cNvSpPr>
            <p:nvPr/>
          </p:nvSpPr>
          <p:spPr bwMode="auto">
            <a:xfrm>
              <a:off x="1975" y="2657"/>
              <a:ext cx="71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INVESTIMENTI</a:t>
              </a:r>
              <a:endParaRPr lang="it-IT" altLang="it-IT" b="1"/>
            </a:p>
          </p:txBody>
        </p:sp>
        <p:grpSp>
          <p:nvGrpSpPr>
            <p:cNvPr id="31788" name="Group 62"/>
            <p:cNvGrpSpPr>
              <a:grpSpLocks/>
            </p:cNvGrpSpPr>
            <p:nvPr/>
          </p:nvGrpSpPr>
          <p:grpSpPr bwMode="auto">
            <a:xfrm>
              <a:off x="2386" y="2418"/>
              <a:ext cx="53" cy="219"/>
              <a:chOff x="2386" y="2418"/>
              <a:chExt cx="53" cy="219"/>
            </a:xfrm>
          </p:grpSpPr>
          <p:sp>
            <p:nvSpPr>
              <p:cNvPr id="31789" name="Line 60"/>
              <p:cNvSpPr>
                <a:spLocks noChangeShapeType="1"/>
              </p:cNvSpPr>
              <p:nvPr/>
            </p:nvSpPr>
            <p:spPr bwMode="auto">
              <a:xfrm>
                <a:off x="2412" y="2418"/>
                <a:ext cx="1" cy="167"/>
              </a:xfrm>
              <a:prstGeom prst="line">
                <a:avLst/>
              </a:prstGeom>
              <a:noFill/>
              <a:ln w="793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1790" name="Freeform 61"/>
              <p:cNvSpPr>
                <a:spLocks/>
              </p:cNvSpPr>
              <p:nvPr/>
            </p:nvSpPr>
            <p:spPr bwMode="auto">
              <a:xfrm>
                <a:off x="2386" y="2584"/>
                <a:ext cx="53" cy="53"/>
              </a:xfrm>
              <a:custGeom>
                <a:avLst/>
                <a:gdLst>
                  <a:gd name="T0" fmla="*/ 0 w 106"/>
                  <a:gd name="T1" fmla="*/ 0 h 106"/>
                  <a:gd name="T2" fmla="*/ 27 w 106"/>
                  <a:gd name="T3" fmla="*/ 53 h 106"/>
                  <a:gd name="T4" fmla="*/ 53 w 106"/>
                  <a:gd name="T5" fmla="*/ 0 h 106"/>
                  <a:gd name="T6" fmla="*/ 0 w 106"/>
                  <a:gd name="T7" fmla="*/ 0 h 10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"/>
                  <a:gd name="T13" fmla="*/ 0 h 106"/>
                  <a:gd name="T14" fmla="*/ 106 w 106"/>
                  <a:gd name="T15" fmla="*/ 106 h 10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" h="106">
                    <a:moveTo>
                      <a:pt x="0" y="0"/>
                    </a:moveTo>
                    <a:lnTo>
                      <a:pt x="53" y="106"/>
                    </a:lnTo>
                    <a:lnTo>
                      <a:pt x="10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13" name="Group 92"/>
          <p:cNvGrpSpPr>
            <a:grpSpLocks/>
          </p:cNvGrpSpPr>
          <p:nvPr/>
        </p:nvGrpSpPr>
        <p:grpSpPr bwMode="auto">
          <a:xfrm>
            <a:off x="4330700" y="4105275"/>
            <a:ext cx="2286000" cy="701675"/>
            <a:chOff x="2728" y="2586"/>
            <a:chExt cx="1440" cy="442"/>
          </a:xfrm>
        </p:grpSpPr>
        <p:sp>
          <p:nvSpPr>
            <p:cNvPr id="31770" name="Rectangle 63"/>
            <p:cNvSpPr>
              <a:spLocks noChangeArrowheads="1"/>
            </p:cNvSpPr>
            <p:nvPr/>
          </p:nvSpPr>
          <p:spPr bwMode="auto">
            <a:xfrm>
              <a:off x="2843" y="2624"/>
              <a:ext cx="1286" cy="404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31771" name="Rectangle 64"/>
            <p:cNvSpPr>
              <a:spLocks noChangeArrowheads="1"/>
            </p:cNvSpPr>
            <p:nvPr/>
          </p:nvSpPr>
          <p:spPr bwMode="auto">
            <a:xfrm>
              <a:off x="2887" y="2586"/>
              <a:ext cx="1281" cy="399"/>
            </a:xfrm>
            <a:prstGeom prst="rect">
              <a:avLst/>
            </a:prstGeom>
            <a:solidFill>
              <a:srgbClr val="C0C0C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31772" name="Rectangle 65"/>
            <p:cNvSpPr>
              <a:spLocks noChangeArrowheads="1"/>
            </p:cNvSpPr>
            <p:nvPr/>
          </p:nvSpPr>
          <p:spPr bwMode="auto">
            <a:xfrm>
              <a:off x="3252" y="2614"/>
              <a:ext cx="57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ELEMENTO </a:t>
              </a:r>
              <a:endParaRPr lang="it-IT" altLang="it-IT" b="1"/>
            </a:p>
          </p:txBody>
        </p:sp>
        <p:sp>
          <p:nvSpPr>
            <p:cNvPr id="31773" name="Rectangle 66"/>
            <p:cNvSpPr>
              <a:spLocks noChangeArrowheads="1"/>
            </p:cNvSpPr>
            <p:nvPr/>
          </p:nvSpPr>
          <p:spPr bwMode="auto">
            <a:xfrm>
              <a:off x="2958" y="2723"/>
              <a:ext cx="117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PROPULSIVO CRESCITA </a:t>
              </a:r>
              <a:endParaRPr lang="it-IT" altLang="it-IT" b="1"/>
            </a:p>
          </p:txBody>
        </p:sp>
        <p:sp>
          <p:nvSpPr>
            <p:cNvPr id="31774" name="Rectangle 67"/>
            <p:cNvSpPr>
              <a:spLocks noChangeArrowheads="1"/>
            </p:cNvSpPr>
            <p:nvPr/>
          </p:nvSpPr>
          <p:spPr bwMode="auto">
            <a:xfrm>
              <a:off x="3221" y="2836"/>
              <a:ext cx="61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ECONOMICA</a:t>
              </a:r>
              <a:endParaRPr lang="it-IT" altLang="it-IT" b="1"/>
            </a:p>
          </p:txBody>
        </p:sp>
        <p:sp>
          <p:nvSpPr>
            <p:cNvPr id="31775" name="Rectangle 68"/>
            <p:cNvSpPr>
              <a:spLocks noChangeArrowheads="1"/>
            </p:cNvSpPr>
            <p:nvPr/>
          </p:nvSpPr>
          <p:spPr bwMode="auto">
            <a:xfrm>
              <a:off x="3834" y="2836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 </a:t>
              </a:r>
              <a:endParaRPr lang="it-IT" altLang="it-IT" b="1"/>
            </a:p>
          </p:txBody>
        </p:sp>
        <p:grpSp>
          <p:nvGrpSpPr>
            <p:cNvPr id="31776" name="Group 76"/>
            <p:cNvGrpSpPr>
              <a:grpSpLocks/>
            </p:cNvGrpSpPr>
            <p:nvPr/>
          </p:nvGrpSpPr>
          <p:grpSpPr bwMode="auto">
            <a:xfrm>
              <a:off x="2728" y="2687"/>
              <a:ext cx="159" cy="53"/>
              <a:chOff x="2728" y="2687"/>
              <a:chExt cx="159" cy="53"/>
            </a:xfrm>
          </p:grpSpPr>
          <p:sp>
            <p:nvSpPr>
              <p:cNvPr id="31777" name="Line 74"/>
              <p:cNvSpPr>
                <a:spLocks noChangeShapeType="1"/>
              </p:cNvSpPr>
              <p:nvPr/>
            </p:nvSpPr>
            <p:spPr bwMode="auto">
              <a:xfrm>
                <a:off x="2728" y="2713"/>
                <a:ext cx="107" cy="1"/>
              </a:xfrm>
              <a:prstGeom prst="line">
                <a:avLst/>
              </a:prstGeom>
              <a:noFill/>
              <a:ln w="793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1778" name="Freeform 75"/>
              <p:cNvSpPr>
                <a:spLocks/>
              </p:cNvSpPr>
              <p:nvPr/>
            </p:nvSpPr>
            <p:spPr bwMode="auto">
              <a:xfrm>
                <a:off x="2834" y="2687"/>
                <a:ext cx="53" cy="53"/>
              </a:xfrm>
              <a:custGeom>
                <a:avLst/>
                <a:gdLst>
                  <a:gd name="T0" fmla="*/ 0 w 108"/>
                  <a:gd name="T1" fmla="*/ 53 h 107"/>
                  <a:gd name="T2" fmla="*/ 53 w 108"/>
                  <a:gd name="T3" fmla="*/ 26 h 107"/>
                  <a:gd name="T4" fmla="*/ 0 w 108"/>
                  <a:gd name="T5" fmla="*/ 0 h 107"/>
                  <a:gd name="T6" fmla="*/ 0 w 108"/>
                  <a:gd name="T7" fmla="*/ 53 h 10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8"/>
                  <a:gd name="T13" fmla="*/ 0 h 107"/>
                  <a:gd name="T14" fmla="*/ 108 w 108"/>
                  <a:gd name="T15" fmla="*/ 107 h 10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8" h="107">
                    <a:moveTo>
                      <a:pt x="0" y="107"/>
                    </a:moveTo>
                    <a:lnTo>
                      <a:pt x="108" y="53"/>
                    </a:lnTo>
                    <a:lnTo>
                      <a:pt x="0" y="0"/>
                    </a:lnTo>
                    <a:lnTo>
                      <a:pt x="0" y="10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15" name="Group 93"/>
          <p:cNvGrpSpPr>
            <a:grpSpLocks/>
          </p:cNvGrpSpPr>
          <p:nvPr/>
        </p:nvGrpSpPr>
        <p:grpSpPr bwMode="auto">
          <a:xfrm>
            <a:off x="6640513" y="4189413"/>
            <a:ext cx="1597025" cy="531812"/>
            <a:chOff x="4183" y="2639"/>
            <a:chExt cx="1006" cy="335"/>
          </a:xfrm>
        </p:grpSpPr>
        <p:sp>
          <p:nvSpPr>
            <p:cNvPr id="31762" name="Rectangle 69"/>
            <p:cNvSpPr>
              <a:spLocks noChangeArrowheads="1"/>
            </p:cNvSpPr>
            <p:nvPr/>
          </p:nvSpPr>
          <p:spPr bwMode="auto">
            <a:xfrm>
              <a:off x="4283" y="2677"/>
              <a:ext cx="867" cy="297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31763" name="Rectangle 70"/>
            <p:cNvSpPr>
              <a:spLocks noChangeArrowheads="1"/>
            </p:cNvSpPr>
            <p:nvPr/>
          </p:nvSpPr>
          <p:spPr bwMode="auto">
            <a:xfrm>
              <a:off x="4326" y="2639"/>
              <a:ext cx="863" cy="292"/>
            </a:xfrm>
            <a:prstGeom prst="rect">
              <a:avLst/>
            </a:prstGeom>
            <a:solidFill>
              <a:srgbClr val="C0C0C0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31764" name="Rectangle 71"/>
            <p:cNvSpPr>
              <a:spLocks noChangeArrowheads="1"/>
            </p:cNvSpPr>
            <p:nvPr/>
          </p:nvSpPr>
          <p:spPr bwMode="auto">
            <a:xfrm>
              <a:off x="4595" y="2668"/>
              <a:ext cx="34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STATO </a:t>
              </a:r>
              <a:endParaRPr lang="it-IT" altLang="it-IT" b="1"/>
            </a:p>
          </p:txBody>
        </p:sp>
        <p:sp>
          <p:nvSpPr>
            <p:cNvPr id="31765" name="Rectangle 72"/>
            <p:cNvSpPr>
              <a:spLocks noChangeArrowheads="1"/>
            </p:cNvSpPr>
            <p:nvPr/>
          </p:nvSpPr>
          <p:spPr bwMode="auto">
            <a:xfrm>
              <a:off x="4410" y="2779"/>
              <a:ext cx="69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PROGRESSIVO</a:t>
              </a:r>
              <a:endParaRPr lang="it-IT" altLang="it-IT" b="1"/>
            </a:p>
          </p:txBody>
        </p:sp>
        <p:sp>
          <p:nvSpPr>
            <p:cNvPr id="31766" name="Rectangle 73"/>
            <p:cNvSpPr>
              <a:spLocks noChangeArrowheads="1"/>
            </p:cNvSpPr>
            <p:nvPr/>
          </p:nvSpPr>
          <p:spPr bwMode="auto">
            <a:xfrm>
              <a:off x="5104" y="2779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it-IT" altLang="it-IT" sz="1200" b="1">
                  <a:solidFill>
                    <a:srgbClr val="000000"/>
                  </a:solidFill>
                </a:rPr>
                <a:t> </a:t>
              </a:r>
              <a:endParaRPr lang="it-IT" altLang="it-IT" b="1"/>
            </a:p>
          </p:txBody>
        </p:sp>
        <p:grpSp>
          <p:nvGrpSpPr>
            <p:cNvPr id="31767" name="Group 79"/>
            <p:cNvGrpSpPr>
              <a:grpSpLocks/>
            </p:cNvGrpSpPr>
            <p:nvPr/>
          </p:nvGrpSpPr>
          <p:grpSpPr bwMode="auto">
            <a:xfrm>
              <a:off x="4183" y="2759"/>
              <a:ext cx="128" cy="53"/>
              <a:chOff x="4183" y="2759"/>
              <a:chExt cx="128" cy="53"/>
            </a:xfrm>
          </p:grpSpPr>
          <p:sp>
            <p:nvSpPr>
              <p:cNvPr id="31768" name="Line 77"/>
              <p:cNvSpPr>
                <a:spLocks noChangeShapeType="1"/>
              </p:cNvSpPr>
              <p:nvPr/>
            </p:nvSpPr>
            <p:spPr bwMode="auto">
              <a:xfrm>
                <a:off x="4183" y="2785"/>
                <a:ext cx="76" cy="1"/>
              </a:xfrm>
              <a:prstGeom prst="line">
                <a:avLst/>
              </a:prstGeom>
              <a:noFill/>
              <a:ln w="7938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1769" name="Freeform 78"/>
              <p:cNvSpPr>
                <a:spLocks/>
              </p:cNvSpPr>
              <p:nvPr/>
            </p:nvSpPr>
            <p:spPr bwMode="auto">
              <a:xfrm>
                <a:off x="4257" y="2759"/>
                <a:ext cx="54" cy="53"/>
              </a:xfrm>
              <a:custGeom>
                <a:avLst/>
                <a:gdLst>
                  <a:gd name="T0" fmla="*/ 0 w 108"/>
                  <a:gd name="T1" fmla="*/ 53 h 106"/>
                  <a:gd name="T2" fmla="*/ 54 w 108"/>
                  <a:gd name="T3" fmla="*/ 26 h 106"/>
                  <a:gd name="T4" fmla="*/ 0 w 108"/>
                  <a:gd name="T5" fmla="*/ 0 h 106"/>
                  <a:gd name="T6" fmla="*/ 0 w 108"/>
                  <a:gd name="T7" fmla="*/ 53 h 10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8"/>
                  <a:gd name="T13" fmla="*/ 0 h 106"/>
                  <a:gd name="T14" fmla="*/ 108 w 108"/>
                  <a:gd name="T15" fmla="*/ 106 h 10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8" h="106">
                    <a:moveTo>
                      <a:pt x="0" y="106"/>
                    </a:moveTo>
                    <a:lnTo>
                      <a:pt x="108" y="52"/>
                    </a:lnTo>
                    <a:lnTo>
                      <a:pt x="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sp>
        <p:nvSpPr>
          <p:cNvPr id="94292" name="Text Box 84" descr="Pergamena"/>
          <p:cNvSpPr txBox="1">
            <a:spLocks noChangeArrowheads="1"/>
          </p:cNvSpPr>
          <p:nvPr/>
        </p:nvSpPr>
        <p:spPr bwMode="auto">
          <a:xfrm>
            <a:off x="900113" y="5229225"/>
            <a:ext cx="7559675" cy="4572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/>
              <a:t>Il reddito è distribuito alle tre classi sociali</a:t>
            </a:r>
          </a:p>
        </p:txBody>
      </p:sp>
      <p:sp>
        <p:nvSpPr>
          <p:cNvPr id="94293" name="Rectangle 85" descr="Pergamena"/>
          <p:cNvSpPr>
            <a:spLocks noChangeArrowheads="1"/>
          </p:cNvSpPr>
          <p:nvPr/>
        </p:nvSpPr>
        <p:spPr bwMode="auto">
          <a:xfrm>
            <a:off x="827088" y="5157788"/>
            <a:ext cx="7777162" cy="6477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I lavoratori utilizzano i salari per i beni di sussistenza</a:t>
            </a:r>
          </a:p>
        </p:txBody>
      </p:sp>
      <p:sp>
        <p:nvSpPr>
          <p:cNvPr id="94295" name="Rectangle 87" descr="Pergamena"/>
          <p:cNvSpPr>
            <a:spLocks noChangeArrowheads="1"/>
          </p:cNvSpPr>
          <p:nvPr/>
        </p:nvSpPr>
        <p:spPr bwMode="auto">
          <a:xfrm>
            <a:off x="900113" y="5157788"/>
            <a:ext cx="7920037" cy="79216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I proprietari fondiari utilizzano le rendite per il consumo di beni di lusso</a:t>
            </a:r>
          </a:p>
        </p:txBody>
      </p:sp>
      <p:sp>
        <p:nvSpPr>
          <p:cNvPr id="94297" name="Rectangle 89" descr="Pergamena"/>
          <p:cNvSpPr>
            <a:spLocks noChangeArrowheads="1"/>
          </p:cNvSpPr>
          <p:nvPr/>
        </p:nvSpPr>
        <p:spPr bwMode="auto">
          <a:xfrm>
            <a:off x="755650" y="5157788"/>
            <a:ext cx="7993063" cy="935037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/>
              <a:t>I capitalisti utilizzano i profitti per gli investimenti</a:t>
            </a:r>
          </a:p>
        </p:txBody>
      </p:sp>
    </p:spTree>
    <p:extLst>
      <p:ext uri="{BB962C8B-B14F-4D97-AF65-F5344CB8AC3E}">
        <p14:creationId xmlns:p14="http://schemas.microsoft.com/office/powerpoint/2010/main" val="287319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4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4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4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4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4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4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4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4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92" grpId="0" animBg="1"/>
      <p:bldP spid="94293" grpId="0" animBg="1"/>
      <p:bldP spid="94295" grpId="0" animBg="1"/>
      <p:bldP spid="9429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6516B4D-37F7-4F9C-9B17-43CA1AD154B1}" type="slidenum">
              <a:rPr lang="it-IT" altLang="it-IT" sz="1400" smtClean="0"/>
              <a:pPr eaLnBrk="1" hangingPunct="1"/>
              <a:t>31</a:t>
            </a:fld>
            <a:endParaRPr lang="it-IT" altLang="it-IT" sz="1400" smtClean="0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 caduta del saggio di profitto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30387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 smtClean="0">
                <a:sym typeface="Symbol" pitchFamily="18" charset="2"/>
              </a:rPr>
              <a:t>accumulazione  caduta del saggio di profitto  livello minimo  si annullano gli investimenti 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stato stazionario</a:t>
            </a:r>
          </a:p>
          <a:p>
            <a:pPr lvl="1" eaLnBrk="1" hangingPunct="1">
              <a:defRPr/>
            </a:pPr>
            <a:r>
              <a:rPr lang="it-IT" dirty="0" smtClean="0">
                <a:sym typeface="Symbol" pitchFamily="18" charset="2"/>
              </a:rPr>
              <a:t>meno opportunità di investimenti (tutti i campi sono occupati dai capitali)</a:t>
            </a:r>
          </a:p>
          <a:p>
            <a:pPr lvl="1" eaLnBrk="1" hangingPunct="1">
              <a:defRPr/>
            </a:pPr>
            <a:r>
              <a:rPr lang="it-IT" dirty="0" smtClean="0">
                <a:sym typeface="Symbol" pitchFamily="18" charset="2"/>
              </a:rPr>
              <a:t>Diviene scarso il lavoro e crescono i salari</a:t>
            </a:r>
          </a:p>
          <a:p>
            <a:pPr eaLnBrk="1" hangingPunct="1">
              <a:defRPr/>
            </a:pPr>
            <a:r>
              <a:rPr lang="it-IT" dirty="0" smtClean="0"/>
              <a:t>Stato stazionario = fine dello sviluppo, basso benessere</a:t>
            </a:r>
          </a:p>
        </p:txBody>
      </p:sp>
      <p:sp>
        <p:nvSpPr>
          <p:cNvPr id="931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242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 bldLvl="2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4D4FA56-D85F-49D5-9B77-556F7016A66B}" type="slidenum">
              <a:rPr lang="it-IT" altLang="it-IT" sz="1400" smtClean="0"/>
              <a:pPr eaLnBrk="1" hangingPunct="1"/>
              <a:t>32</a:t>
            </a:fld>
            <a:endParaRPr lang="it-IT" altLang="it-IT" sz="1400" smtClean="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79079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z="4000" dirty="0" smtClean="0"/>
              <a:t>I prezzi relativi in Smith (la teoria </a:t>
            </a:r>
            <a:r>
              <a:rPr lang="it-IT" sz="4000" dirty="0" err="1" smtClean="0"/>
              <a:t>addittiva</a:t>
            </a:r>
            <a:r>
              <a:rPr lang="it-IT" sz="4000" dirty="0" smtClean="0"/>
              <a:t>)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50362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 smtClean="0"/>
              <a:t>Regole dell’equilibrio:</a:t>
            </a:r>
          </a:p>
          <a:p>
            <a:pPr lvl="1" eaLnBrk="1" hangingPunct="1">
              <a:defRPr/>
            </a:pPr>
            <a:r>
              <a:rPr lang="it-IT" dirty="0" smtClean="0"/>
              <a:t>1. salari proporzionali al lavoro </a:t>
            </a:r>
            <a:r>
              <a:rPr lang="it-IT" b="1" i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wL</a:t>
            </a:r>
            <a:r>
              <a:rPr lang="it-IT" b="1" i="1" baseline="-25000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endParaRPr lang="it-IT" b="1" i="1" baseline="-25000" dirty="0" smtClean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 eaLnBrk="1" hangingPunct="1">
              <a:defRPr/>
            </a:pPr>
            <a:r>
              <a:rPr lang="it-IT" dirty="0" smtClean="0"/>
              <a:t>2. profitti proporzionali ai costi [</a:t>
            </a:r>
            <a:r>
              <a:rPr lang="it-IT" b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costi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* (1+</a:t>
            </a:r>
            <a:r>
              <a:rPr lang="it-IT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r>
              <a:rPr lang="it-IT" dirty="0" smtClean="0"/>
              <a:t>]</a:t>
            </a:r>
          </a:p>
          <a:p>
            <a:pPr lvl="1" eaLnBrk="1" hangingPunct="1">
              <a:defRPr/>
            </a:pPr>
            <a:r>
              <a:rPr lang="it-IT" dirty="0" smtClean="0"/>
              <a:t>3. rendite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residuo</a:t>
            </a:r>
            <a:r>
              <a:rPr lang="it-IT" dirty="0" smtClean="0"/>
              <a:t> sul prezzo dei prodotti agricoli oltre i profitti medi </a:t>
            </a:r>
            <a:r>
              <a:rPr lang="it-IT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endParaRPr lang="it-IT" dirty="0" smtClean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 eaLnBrk="1" hangingPunct="1">
              <a:defRPr/>
            </a:pPr>
            <a:r>
              <a:rPr lang="it-IT" dirty="0" smtClean="0"/>
              <a:t>E’ il mercato che realizza i prezzi di equilibrio – convenienza a spostarsi da un settore all’altro</a:t>
            </a:r>
          </a:p>
        </p:txBody>
      </p:sp>
    </p:spTree>
    <p:extLst>
      <p:ext uri="{BB962C8B-B14F-4D97-AF65-F5344CB8AC3E}">
        <p14:creationId xmlns:p14="http://schemas.microsoft.com/office/powerpoint/2010/main" val="325193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 bldLvl="2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045B8E4-82F3-4C19-9D3F-1ED932DC86BD}" type="slidenum">
              <a:rPr lang="it-IT" altLang="it-IT" sz="1400" smtClean="0"/>
              <a:pPr eaLnBrk="1" hangingPunct="1"/>
              <a:t>33</a:t>
            </a:fld>
            <a:endParaRPr lang="it-IT" altLang="it-IT" sz="1400" smtClean="0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Modello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7770812" cy="41132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400" b="1" smtClean="0"/>
              <a:t>(</a:t>
            </a:r>
            <a:r>
              <a:rPr lang="it-IT" sz="2400" b="1" i="1" smtClean="0"/>
              <a:t>p</a:t>
            </a:r>
            <a:r>
              <a:rPr lang="it-IT" sz="2800" b="1" i="1" baseline="-25000" smtClean="0"/>
              <a:t>a</a:t>
            </a:r>
            <a:r>
              <a:rPr lang="it-IT" sz="2400" b="1" i="1" smtClean="0"/>
              <a:t>A</a:t>
            </a:r>
            <a:r>
              <a:rPr lang="it-IT" sz="2800" b="1" i="1" baseline="-25000" smtClean="0"/>
              <a:t>a</a:t>
            </a:r>
            <a:r>
              <a:rPr lang="it-IT" sz="2400" b="1" smtClean="0"/>
              <a:t> + </a:t>
            </a:r>
            <a:r>
              <a:rPr lang="it-IT" sz="2400" b="1" i="1" smtClean="0"/>
              <a:t>p</a:t>
            </a:r>
            <a:r>
              <a:rPr lang="it-IT" sz="2000" b="1" i="1" baseline="-25000" smtClean="0"/>
              <a:t>f</a:t>
            </a:r>
            <a:r>
              <a:rPr lang="it-IT" sz="2400" b="1" i="1" smtClean="0"/>
              <a:t>F</a:t>
            </a:r>
            <a:r>
              <a:rPr lang="it-IT" sz="2800" b="1" i="1" baseline="-25000" smtClean="0"/>
              <a:t>a</a:t>
            </a:r>
            <a:r>
              <a:rPr lang="it-IT" sz="2400" b="1" smtClean="0"/>
              <a:t> +</a:t>
            </a:r>
            <a:r>
              <a:rPr lang="it-IT" sz="2400" b="1" i="1" smtClean="0"/>
              <a:t>wL</a:t>
            </a:r>
            <a:r>
              <a:rPr lang="it-IT" sz="2800" b="1" i="1" baseline="-25000" smtClean="0"/>
              <a:t>a</a:t>
            </a:r>
            <a:r>
              <a:rPr lang="it-IT" sz="2400" b="1" smtClean="0"/>
              <a:t>)(1+</a:t>
            </a:r>
            <a:r>
              <a:rPr lang="it-IT" sz="2400" b="1" i="1" smtClean="0"/>
              <a:t>r</a:t>
            </a:r>
            <a:r>
              <a:rPr lang="it-IT" sz="2400" b="1" smtClean="0"/>
              <a:t>)+ </a:t>
            </a:r>
            <a:r>
              <a:rPr lang="it-IT" sz="2400" b="1" i="1" smtClean="0"/>
              <a:t>R</a:t>
            </a:r>
            <a:r>
              <a:rPr lang="it-IT" sz="2400" b="1" smtClean="0"/>
              <a:t> =</a:t>
            </a:r>
            <a:r>
              <a:rPr lang="it-IT" sz="2400" b="1" i="1" smtClean="0"/>
              <a:t>p</a:t>
            </a:r>
            <a:r>
              <a:rPr lang="it-IT" sz="2800" b="1" i="1" baseline="-25000" smtClean="0"/>
              <a:t>a</a:t>
            </a:r>
            <a:r>
              <a:rPr lang="it-IT" sz="2400" b="1" i="1" smtClean="0"/>
              <a:t>A</a:t>
            </a:r>
            <a:endParaRPr lang="it-IT" sz="2400" b="1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b="1" smtClean="0"/>
              <a:t>(</a:t>
            </a:r>
            <a:r>
              <a:rPr lang="it-IT" sz="2400" b="1" i="1" smtClean="0"/>
              <a:t>p</a:t>
            </a:r>
            <a:r>
              <a:rPr lang="it-IT" sz="2800" b="1" i="1" baseline="-25000" smtClean="0"/>
              <a:t>a</a:t>
            </a:r>
            <a:r>
              <a:rPr lang="it-IT" sz="2400" b="1" i="1" smtClean="0"/>
              <a:t>A</a:t>
            </a:r>
            <a:r>
              <a:rPr lang="it-IT" sz="2800" b="1" i="1" baseline="-25000" smtClean="0"/>
              <a:t>f </a:t>
            </a:r>
            <a:r>
              <a:rPr lang="it-IT" sz="2400" b="1" smtClean="0"/>
              <a:t>+ </a:t>
            </a:r>
            <a:r>
              <a:rPr lang="it-IT" sz="2400" b="1" i="1" smtClean="0"/>
              <a:t>p</a:t>
            </a:r>
            <a:r>
              <a:rPr lang="it-IT" sz="2800" b="1" i="1" baseline="-25000" smtClean="0"/>
              <a:t>f</a:t>
            </a:r>
            <a:r>
              <a:rPr lang="it-IT" sz="2400" b="1" i="1" smtClean="0"/>
              <a:t>F</a:t>
            </a:r>
            <a:r>
              <a:rPr lang="it-IT" sz="2800" b="1" i="1" baseline="-25000" smtClean="0"/>
              <a:t>f</a:t>
            </a:r>
            <a:r>
              <a:rPr lang="it-IT" sz="2800" b="1" baseline="-25000" smtClean="0"/>
              <a:t> </a:t>
            </a:r>
            <a:r>
              <a:rPr lang="it-IT" sz="2400" b="1" smtClean="0"/>
              <a:t>+</a:t>
            </a:r>
            <a:r>
              <a:rPr lang="it-IT" sz="2400" b="1" i="1" smtClean="0"/>
              <a:t> wL</a:t>
            </a:r>
            <a:r>
              <a:rPr lang="it-IT" sz="2800" b="1" i="1" baseline="-25000" smtClean="0"/>
              <a:t>f</a:t>
            </a:r>
            <a:r>
              <a:rPr lang="it-IT" sz="2400" b="1" smtClean="0"/>
              <a:t>)(1+</a:t>
            </a:r>
            <a:r>
              <a:rPr lang="it-IT" sz="2400" b="1" i="1" smtClean="0"/>
              <a:t>r</a:t>
            </a:r>
            <a:r>
              <a:rPr lang="it-IT" sz="2400" b="1" smtClean="0"/>
              <a:t>)= </a:t>
            </a:r>
            <a:r>
              <a:rPr lang="it-IT" sz="2400" b="1" i="1" smtClean="0"/>
              <a:t>p</a:t>
            </a:r>
            <a:r>
              <a:rPr lang="it-IT" sz="2400" b="1" i="1" baseline="-25000" smtClean="0"/>
              <a:t>f</a:t>
            </a:r>
            <a:r>
              <a:rPr lang="it-IT" sz="2400" b="1" i="1" smtClean="0"/>
              <a:t>F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i="1" smtClean="0"/>
              <a:t>p</a:t>
            </a:r>
            <a:r>
              <a:rPr lang="en-US" sz="2800" b="1" i="1" baseline="-25000" smtClean="0"/>
              <a:t>a</a:t>
            </a:r>
            <a:r>
              <a:rPr lang="en-US" sz="2400" b="1" i="1" smtClean="0"/>
              <a:t> = </a:t>
            </a:r>
            <a:r>
              <a:rPr lang="en-US" sz="2400" b="1" smtClean="0"/>
              <a:t>1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2400" b="1" smtClean="0"/>
              <a:t> equazioni e </a:t>
            </a:r>
            <a:r>
              <a:rPr lang="en-US" sz="24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sz="2400" b="1" smtClean="0"/>
              <a:t> incognite (</a:t>
            </a:r>
            <a:r>
              <a:rPr lang="en-US" sz="2400" b="1" i="1" smtClean="0"/>
              <a:t>p</a:t>
            </a:r>
            <a:r>
              <a:rPr lang="en-US" sz="2400" b="1" i="1" baseline="-25000" smtClean="0"/>
              <a:t>a </a:t>
            </a:r>
            <a:r>
              <a:rPr lang="en-US" sz="2400" b="1" i="1" smtClean="0"/>
              <a:t> -  p</a:t>
            </a:r>
            <a:r>
              <a:rPr lang="en-US" sz="2400" b="1" i="1" baseline="-25000" smtClean="0"/>
              <a:t>f</a:t>
            </a:r>
            <a:r>
              <a:rPr lang="en-US" sz="2400" b="1" i="1" smtClean="0"/>
              <a:t> - w – r – R</a:t>
            </a:r>
            <a:r>
              <a:rPr lang="en-US" sz="2400" b="1" smtClean="0"/>
              <a:t>)</a:t>
            </a:r>
            <a:r>
              <a:rPr lang="en-US" sz="2400" b="1" i="1" smtClean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smtClean="0"/>
              <a:t>Il sistema resta indeterminato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smtClean="0"/>
              <a:t>Difetto della teoria “additiva” = ragionamento in circolo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b="1" smtClean="0"/>
              <a:t>Non è possibile determinare i redditi al di fuori del sistema dei prezzi (difetto della teoria “additiva”)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b="1" smtClean="0"/>
              <a:t>Infatti i redditi sono essi stessi dei prezzi</a:t>
            </a:r>
            <a:endParaRPr lang="it-IT" sz="2400" b="1" smtClean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207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6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6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FED800C-B0A6-467F-9222-EAED4C392A87}" type="slidenum">
              <a:rPr lang="it-IT" altLang="it-IT" sz="1400" smtClean="0"/>
              <a:pPr eaLnBrk="1" hangingPunct="1"/>
              <a:t>34</a:t>
            </a:fld>
            <a:endParaRPr lang="it-IT" altLang="it-IT" sz="1400" smtClean="0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Un passo avanti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sz="2800" smtClean="0"/>
              <a:t>Consideriamo il saggio di salario dato in termini di quantità di grano e ferro che permettono la sussistenza (</a:t>
            </a:r>
            <a:r>
              <a:rPr lang="it-IT" altLang="it-IT" sz="2800" b="1" i="1" smtClean="0"/>
              <a:t>A</a:t>
            </a:r>
            <a:r>
              <a:rPr lang="it-IT" altLang="it-IT" sz="2800" b="1" i="1" baseline="-25000" smtClean="0"/>
              <a:t>w</a:t>
            </a:r>
            <a:r>
              <a:rPr lang="it-IT" altLang="it-IT" sz="2800" baseline="-25000" smtClean="0"/>
              <a:t> </a:t>
            </a:r>
            <a:r>
              <a:rPr lang="it-IT" altLang="it-IT" sz="2800" smtClean="0"/>
              <a:t>e </a:t>
            </a:r>
            <a:r>
              <a:rPr lang="it-IT" altLang="it-IT" sz="2800" b="1" i="1" smtClean="0"/>
              <a:t>F</a:t>
            </a:r>
            <a:r>
              <a:rPr lang="it-IT" altLang="it-IT" sz="2800" b="1" i="1" baseline="-25000" smtClean="0"/>
              <a:t>w</a:t>
            </a:r>
            <a:r>
              <a:rPr lang="it-IT" altLang="it-IT" sz="2800" smtClean="0"/>
              <a:t>)</a:t>
            </a:r>
          </a:p>
          <a:p>
            <a:pPr eaLnBrk="1" hangingPunct="1"/>
            <a:r>
              <a:rPr lang="it-IT" altLang="it-IT" sz="2800" smtClean="0"/>
              <a:t>4</a:t>
            </a:r>
            <a:r>
              <a:rPr lang="it-IT" altLang="it-IT" sz="2800" baseline="30000" smtClean="0"/>
              <a:t>a</a:t>
            </a:r>
            <a:r>
              <a:rPr lang="it-IT" altLang="it-IT" sz="2800" smtClean="0"/>
              <a:t> equazione: </a:t>
            </a:r>
            <a:r>
              <a:rPr lang="it-IT" altLang="it-IT" sz="2800" b="1" i="1" smtClean="0"/>
              <a:t>p</a:t>
            </a:r>
            <a:r>
              <a:rPr lang="it-IT" altLang="it-IT" sz="2800" b="1" i="1" baseline="-25000" smtClean="0"/>
              <a:t>a</a:t>
            </a:r>
            <a:r>
              <a:rPr lang="it-IT" altLang="it-IT" sz="2800" b="1" i="1" smtClean="0"/>
              <a:t>A</a:t>
            </a:r>
            <a:r>
              <a:rPr lang="it-IT" altLang="it-IT" sz="2800" b="1" i="1" baseline="-25000" smtClean="0"/>
              <a:t>w</a:t>
            </a:r>
            <a:r>
              <a:rPr lang="it-IT" altLang="it-IT" sz="2800" b="1" smtClean="0"/>
              <a:t>+</a:t>
            </a:r>
            <a:r>
              <a:rPr lang="it-IT" altLang="it-IT" sz="2800" b="1" i="1" smtClean="0"/>
              <a:t>p</a:t>
            </a:r>
            <a:r>
              <a:rPr lang="it-IT" altLang="it-IT" sz="2800" b="1" i="1" baseline="-25000" smtClean="0"/>
              <a:t>f</a:t>
            </a:r>
            <a:r>
              <a:rPr lang="it-IT" altLang="it-IT" sz="2800" b="1" i="1" smtClean="0"/>
              <a:t>F</a:t>
            </a:r>
            <a:r>
              <a:rPr lang="it-IT" altLang="it-IT" sz="2800" b="1" i="1" baseline="-25000" smtClean="0"/>
              <a:t>w</a:t>
            </a:r>
            <a:r>
              <a:rPr lang="it-IT" altLang="it-IT" sz="2800" smtClean="0"/>
              <a:t>=</a:t>
            </a:r>
            <a:r>
              <a:rPr lang="it-IT" altLang="it-IT" sz="2800" b="1" i="1" smtClean="0"/>
              <a:t>w</a:t>
            </a:r>
          </a:p>
          <a:p>
            <a:pPr eaLnBrk="1" hangingPunct="1"/>
            <a:r>
              <a:rPr lang="it-IT" altLang="it-IT" sz="2800" smtClean="0"/>
              <a:t>Il sistema resta ugualmente indeterminato</a:t>
            </a:r>
          </a:p>
          <a:p>
            <a:pPr eaLnBrk="1" hangingPunct="1"/>
            <a:r>
              <a:rPr lang="it-IT" altLang="it-IT" sz="2800" smtClean="0"/>
              <a:t>La ragione è che ci sono due redditi che fanno parte del sovrappiù: la rendita e il profitto</a:t>
            </a:r>
          </a:p>
          <a:p>
            <a:pPr eaLnBrk="1" hangingPunct="1"/>
            <a:r>
              <a:rPr lang="it-IT" altLang="it-IT" sz="2800" smtClean="0"/>
              <a:t>Quest’ultimo problema sarà risolto da Ricardo</a:t>
            </a:r>
          </a:p>
        </p:txBody>
      </p:sp>
    </p:spTree>
    <p:extLst>
      <p:ext uri="{BB962C8B-B14F-4D97-AF65-F5344CB8AC3E}">
        <p14:creationId xmlns:p14="http://schemas.microsoft.com/office/powerpoint/2010/main" val="837933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134CDFF-49FD-473A-BE12-67CBEC36BAE9}" type="slidenum">
              <a:rPr lang="it-IT" altLang="it-IT" sz="1400" smtClean="0"/>
              <a:pPr eaLnBrk="1" hangingPunct="1"/>
              <a:t>4</a:t>
            </a:fld>
            <a:endParaRPr lang="it-IT" altLang="it-IT" sz="1400" smtClean="0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Dalla filosofia all’economia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654984"/>
            <a:ext cx="7770813" cy="5762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STATO ASSOLUTO</a:t>
            </a: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755649" y="1687513"/>
            <a:ext cx="8137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/>
              <a:t>Come nasce la società?</a:t>
            </a: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755649" y="2192338"/>
            <a:ext cx="7921625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 dirty="0">
                <a:solidFill>
                  <a:srgbClr val="000000"/>
                </a:solidFill>
              </a:rPr>
              <a:t>Medioevo (religione)</a:t>
            </a:r>
          </a:p>
          <a:p>
            <a:pPr lvl="1" algn="l" eaLnBrk="1" hangingPunct="1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</a:pPr>
            <a:r>
              <a:rPr lang="it-IT" altLang="it-IT" dirty="0">
                <a:solidFill>
                  <a:srgbClr val="000000"/>
                </a:solidFill>
              </a:rPr>
              <a:t>I sovrani sono tali per volontà divina</a:t>
            </a: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755649" y="3127375"/>
            <a:ext cx="784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it-IT" altLang="it-IT">
                <a:solidFill>
                  <a:srgbClr val="000000"/>
                </a:solidFill>
              </a:rPr>
              <a:t>Età moderna: (laici)</a:t>
            </a:r>
            <a:endParaRPr lang="it-IT" altLang="it-IT">
              <a:solidFill>
                <a:schemeClr val="bg1"/>
              </a:solidFill>
            </a:endParaRPr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755649" y="3703638"/>
            <a:ext cx="7632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l" eaLnBrk="1" hangingPunct="1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</a:pPr>
            <a:r>
              <a:rPr lang="it-IT" altLang="it-IT">
                <a:solidFill>
                  <a:srgbClr val="000000"/>
                </a:solidFill>
              </a:rPr>
              <a:t>Macchiavelli e Hobbes: gli uomini sono egoisti:</a:t>
            </a:r>
            <a:endParaRPr lang="it-IT" altLang="it-IT">
              <a:solidFill>
                <a:schemeClr val="bg1"/>
              </a:solidFill>
            </a:endParaRPr>
          </a:p>
        </p:txBody>
      </p:sp>
      <p:sp>
        <p:nvSpPr>
          <p:cNvPr id="70665" name="Text Box 9"/>
          <p:cNvSpPr txBox="1">
            <a:spLocks noChangeArrowheads="1"/>
          </p:cNvSpPr>
          <p:nvPr/>
        </p:nvSpPr>
        <p:spPr bwMode="auto">
          <a:xfrm>
            <a:off x="755649" y="4279900"/>
            <a:ext cx="7489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2" algn="l" eaLnBrk="1" hangingPunct="1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it-IT" altLang="it-IT">
                <a:solidFill>
                  <a:srgbClr val="000000"/>
                </a:solidFill>
              </a:rPr>
              <a:t>Stato di natura: guerra di tutti contro tutti</a:t>
            </a:r>
            <a:endParaRPr lang="it-IT" altLang="it-IT">
              <a:solidFill>
                <a:schemeClr val="bg1"/>
              </a:solidFill>
            </a:endParaRPr>
          </a:p>
        </p:txBody>
      </p:sp>
      <p:sp>
        <p:nvSpPr>
          <p:cNvPr id="70666" name="Text Box 10"/>
          <p:cNvSpPr txBox="1">
            <a:spLocks noChangeArrowheads="1"/>
          </p:cNvSpPr>
          <p:nvPr/>
        </p:nvSpPr>
        <p:spPr bwMode="auto">
          <a:xfrm>
            <a:off x="755649" y="4711700"/>
            <a:ext cx="72723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2" algn="l" eaLnBrk="1" hangingPunct="1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it-IT" altLang="it-IT">
                <a:solidFill>
                  <a:srgbClr val="000000"/>
                </a:solidFill>
              </a:rPr>
              <a:t>Per vivere in società gli uomini rinunciano alla loro libertà</a:t>
            </a:r>
            <a:endParaRPr lang="it-IT" altLang="it-IT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36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  <p:bldP spid="70660" grpId="0"/>
      <p:bldP spid="70662" grpId="0"/>
      <p:bldP spid="70663" grpId="0"/>
      <p:bldP spid="70664" grpId="0"/>
      <p:bldP spid="70665" grpId="0"/>
      <p:bldP spid="706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B637D14-5D51-4158-A595-63C19B409236}" type="slidenum">
              <a:rPr lang="it-IT" altLang="it-IT" sz="1400" smtClean="0"/>
              <a:pPr eaLnBrk="1" hangingPunct="1"/>
              <a:t>5</a:t>
            </a:fld>
            <a:endParaRPr lang="it-IT" altLang="it-IT" sz="1400" smtClean="0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giusnaturalismo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659188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 smtClean="0"/>
              <a:t>Esistono </a:t>
            </a:r>
            <a:r>
              <a:rPr lang="it-IT" b="1" dirty="0" smtClean="0"/>
              <a:t>diritti naturali</a:t>
            </a:r>
          </a:p>
          <a:p>
            <a:pPr eaLnBrk="1" hangingPunct="1">
              <a:defRPr/>
            </a:pPr>
            <a:r>
              <a:rPr lang="it-IT" dirty="0" smtClean="0"/>
              <a:t>La società </a:t>
            </a:r>
            <a:r>
              <a:rPr lang="it-IT" dirty="0" smtClean="0">
                <a:sym typeface="Symbol" pitchFamily="18" charset="2"/>
              </a:rPr>
              <a:t></a:t>
            </a:r>
            <a:r>
              <a:rPr lang="it-IT" dirty="0" smtClean="0"/>
              <a:t> </a:t>
            </a:r>
            <a:r>
              <a:rPr lang="it-IT" b="1" dirty="0" smtClean="0"/>
              <a:t>contratto sociale</a:t>
            </a:r>
          </a:p>
          <a:p>
            <a:pPr eaLnBrk="1" hangingPunct="1">
              <a:defRPr/>
            </a:pPr>
            <a:r>
              <a:rPr lang="it-IT" dirty="0" smtClean="0"/>
              <a:t>i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diritti naturali</a:t>
            </a:r>
            <a:r>
              <a:rPr lang="it-IT" dirty="0" smtClean="0"/>
              <a:t> sono inalienabili</a:t>
            </a:r>
          </a:p>
          <a:p>
            <a:pPr eaLnBrk="1" hangingPunct="1">
              <a:defRPr/>
            </a:pPr>
            <a:r>
              <a:rPr lang="it-IT" dirty="0" smtClean="0"/>
              <a:t>Spiegazione metafisica?</a:t>
            </a:r>
          </a:p>
          <a:p>
            <a:pPr eaLnBrk="1" hangingPunct="1">
              <a:defRPr/>
            </a:pPr>
            <a:r>
              <a:rPr lang="it-IT" dirty="0" smtClean="0"/>
              <a:t>Esiti “radicali” pericolosi?</a:t>
            </a:r>
          </a:p>
        </p:txBody>
      </p:sp>
    </p:spTree>
    <p:extLst>
      <p:ext uri="{BB962C8B-B14F-4D97-AF65-F5344CB8AC3E}">
        <p14:creationId xmlns:p14="http://schemas.microsoft.com/office/powerpoint/2010/main" val="2641577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3E6706B-FD46-4A4F-97D0-1F78562B8445}" type="slidenum">
              <a:rPr lang="it-IT" altLang="it-IT" sz="1400" smtClean="0"/>
              <a:pPr eaLnBrk="1" hangingPunct="1"/>
              <a:t>6</a:t>
            </a:fld>
            <a:endParaRPr lang="it-IT" altLang="it-IT" sz="1400" smtClean="0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 posizione di Smith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defRPr/>
            </a:pPr>
            <a:r>
              <a:rPr lang="it-IT" dirty="0" smtClean="0"/>
              <a:t>Qualità naturali dell’uomo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dirty="0" smtClean="0"/>
              <a:t>Tre virtù: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Benevolenza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Giustizia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it-IT" b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Self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interest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dirty="0" smtClean="0"/>
              <a:t>Un sentimento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it-IT" dirty="0" smtClean="0"/>
              <a:t>La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simpatia</a:t>
            </a:r>
            <a:r>
              <a:rPr lang="it-IT" dirty="0" smtClean="0"/>
              <a:t> (mettersi nei panni degli altri)</a:t>
            </a:r>
          </a:p>
        </p:txBody>
      </p:sp>
    </p:spTree>
    <p:extLst>
      <p:ext uri="{BB962C8B-B14F-4D97-AF65-F5344CB8AC3E}">
        <p14:creationId xmlns:p14="http://schemas.microsoft.com/office/powerpoint/2010/main" val="221460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5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57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57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7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57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F60940F-1010-4A37-B133-8A1E560062A8}" type="slidenum">
              <a:rPr lang="it-IT" altLang="it-IT" sz="1400" smtClean="0"/>
              <a:pPr eaLnBrk="1" hangingPunct="1"/>
              <a:t>7</a:t>
            </a:fld>
            <a:endParaRPr lang="it-IT" altLang="it-IT" sz="1400" smtClean="0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self interest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6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l’economia</a:t>
            </a:r>
          </a:p>
          <a:p>
            <a:pPr lvl="1" eaLnBrk="1" hangingPunct="1">
              <a:defRPr/>
            </a:pPr>
            <a:r>
              <a:rPr lang="it-IT" sz="3200" dirty="0" smtClean="0"/>
              <a:t>Motivazione economica</a:t>
            </a:r>
            <a:r>
              <a:rPr lang="it-IT" sz="3200" dirty="0" smtClean="0">
                <a:sym typeface="Symbol" pitchFamily="18" charset="2"/>
              </a:rPr>
              <a:t></a:t>
            </a:r>
            <a:r>
              <a:rPr lang="it-IT" sz="3200" dirty="0" smtClean="0"/>
              <a:t> </a:t>
            </a:r>
            <a:r>
              <a:rPr lang="it-IT" sz="3200" dirty="0" err="1" smtClean="0"/>
              <a:t>self-interest</a:t>
            </a:r>
            <a:endParaRPr lang="it-IT" sz="3200" dirty="0" smtClean="0"/>
          </a:p>
          <a:p>
            <a:pPr lvl="1" eaLnBrk="1" hangingPunct="1">
              <a:defRPr/>
            </a:pPr>
            <a:r>
              <a:rPr lang="it-IT" sz="32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mercato</a:t>
            </a:r>
            <a:r>
              <a:rPr lang="it-IT" sz="3200" dirty="0" smtClean="0"/>
              <a:t> coordina le azioni “</a:t>
            </a:r>
            <a:r>
              <a:rPr lang="it-IT" sz="32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egoiste</a:t>
            </a:r>
            <a:r>
              <a:rPr lang="it-IT" sz="3200" dirty="0" smtClean="0"/>
              <a:t>”</a:t>
            </a:r>
          </a:p>
          <a:p>
            <a:pPr lvl="1" eaLnBrk="1" hangingPunct="1">
              <a:defRPr/>
            </a:pPr>
            <a:r>
              <a:rPr lang="it-IT" sz="3200" dirty="0" smtClean="0"/>
              <a:t>Non c’è bisogno dello stato assoluto</a:t>
            </a:r>
          </a:p>
          <a:p>
            <a:pPr lvl="1" eaLnBrk="1" hangingPunct="1">
              <a:defRPr/>
            </a:pPr>
            <a:r>
              <a:rPr lang="it-IT" sz="3200" dirty="0" smtClean="0"/>
              <a:t>Non c’è bisogno di postulare la naturale bontà degli uomini</a:t>
            </a:r>
          </a:p>
        </p:txBody>
      </p:sp>
    </p:spTree>
    <p:extLst>
      <p:ext uri="{BB962C8B-B14F-4D97-AF65-F5344CB8AC3E}">
        <p14:creationId xmlns:p14="http://schemas.microsoft.com/office/powerpoint/2010/main" val="1591819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C06E88F-B96E-489D-B71F-6AD41F72DDEA}" type="slidenum">
              <a:rPr lang="it-IT" altLang="it-IT" sz="1400" smtClean="0"/>
              <a:pPr eaLnBrk="1" hangingPunct="1"/>
              <a:t>8</a:t>
            </a:fld>
            <a:endParaRPr lang="it-IT" altLang="it-IT" sz="1400" smtClean="0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“self interest” e il mercato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1042988" y="1916113"/>
            <a:ext cx="7159180" cy="2271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it-IT" altLang="it-IT" dirty="0"/>
              <a:t>La </a:t>
            </a:r>
            <a:r>
              <a:rPr lang="it-IT" altLang="it-IT" i="1" dirty="0"/>
              <a:t>Ricchezza delle nazioni:</a:t>
            </a:r>
            <a:r>
              <a:rPr lang="it-IT" altLang="it-IT" dirty="0"/>
              <a:t> analisi del </a:t>
            </a:r>
            <a:r>
              <a:rPr lang="it-IT" altLang="it-IT" i="1" dirty="0"/>
              <a:t>self </a:t>
            </a:r>
            <a:r>
              <a:rPr lang="it-IT" altLang="it-IT" i="1" dirty="0" err="1"/>
              <a:t>interest</a:t>
            </a:r>
            <a:r>
              <a:rPr lang="it-IT" altLang="it-IT" dirty="0"/>
              <a:t>.</a:t>
            </a:r>
          </a:p>
          <a:p>
            <a:pPr algn="l">
              <a:lnSpc>
                <a:spcPct val="50000"/>
              </a:lnSpc>
            </a:pPr>
            <a:endParaRPr lang="it-IT" altLang="it-IT" dirty="0"/>
          </a:p>
          <a:p>
            <a:pPr algn="l"/>
            <a:r>
              <a:rPr lang="it-IT" altLang="it-IT" dirty="0"/>
              <a:t>La propensione a scambiare </a:t>
            </a:r>
            <a:r>
              <a:rPr lang="it-IT" altLang="it-IT" dirty="0" smtClean="0"/>
              <a:t>deriva dalla natura degli uomini </a:t>
            </a:r>
            <a:r>
              <a:rPr lang="it-IT" altLang="it-IT" dirty="0"/>
              <a:t>negli </a:t>
            </a:r>
            <a:r>
              <a:rPr lang="it-IT" altLang="it-IT" dirty="0" smtClean="0"/>
              <a:t>uomini:</a:t>
            </a:r>
            <a:endParaRPr lang="it-IT" altLang="it-IT" dirty="0"/>
          </a:p>
          <a:p>
            <a:pPr lvl="1" algn="l"/>
            <a:r>
              <a:rPr lang="it-IT" altLang="it-IT" dirty="0"/>
              <a:t>persuadere e essere approvati.</a:t>
            </a:r>
          </a:p>
          <a:p>
            <a:pPr algn="l">
              <a:lnSpc>
                <a:spcPct val="40000"/>
              </a:lnSpc>
            </a:pPr>
            <a:endParaRPr lang="it-IT" altLang="it-IT" dirty="0"/>
          </a:p>
          <a:p>
            <a:pPr algn="l"/>
            <a:endParaRPr lang="it-IT" altLang="it-IT" dirty="0"/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631090" y="3910444"/>
            <a:ext cx="8153400" cy="1981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l" eaLnBrk="0" hangingPunct="0">
              <a:defRPr/>
            </a:pPr>
            <a:r>
              <a:rPr lang="it-IT"/>
              <a:t>“Non è certo dalla benevolenza del macellaio, del birraio </a:t>
            </a:r>
          </a:p>
          <a:p>
            <a:pPr algn="l" eaLnBrk="0" hangingPunct="0">
              <a:defRPr/>
            </a:pPr>
            <a:r>
              <a:rPr lang="it-IT"/>
              <a:t>o del fornaio che ci aspettiamo il nostro pranzo, ma dal fatto </a:t>
            </a:r>
          </a:p>
          <a:p>
            <a:pPr algn="l" eaLnBrk="0" hangingPunct="0">
              <a:defRPr/>
            </a:pPr>
            <a:r>
              <a:rPr lang="it-IT"/>
              <a:t>che essi hanno cura del proprio interesse. Noi non ci rivolgiamo </a:t>
            </a:r>
          </a:p>
          <a:p>
            <a:pPr algn="l" eaLnBrk="0" hangingPunct="0">
              <a:defRPr/>
            </a:pPr>
            <a:r>
              <a:rPr lang="it-IT"/>
              <a:t>alla loro umanità, ma al loro egoismo e con loro non parliamo </a:t>
            </a:r>
          </a:p>
          <a:p>
            <a:pPr algn="l" eaLnBrk="0" hangingPunct="0">
              <a:defRPr/>
            </a:pPr>
            <a:r>
              <a:rPr lang="it-IT"/>
              <a:t>mai delle nostre necessità, ma dei loro vantaggi”.</a:t>
            </a:r>
          </a:p>
        </p:txBody>
      </p:sp>
    </p:spTree>
    <p:extLst>
      <p:ext uri="{BB962C8B-B14F-4D97-AF65-F5344CB8AC3E}">
        <p14:creationId xmlns:p14="http://schemas.microsoft.com/office/powerpoint/2010/main" val="2828764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6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6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6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6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680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680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68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68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68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68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68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68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68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68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4" grpId="0" build="p" autoUpdateAnimBg="0"/>
      <p:bldP spid="76805" grpId="0" build="p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105E89C-8A5D-46D1-BDB6-A95FFE914979}" type="slidenum">
              <a:rPr lang="it-IT" altLang="it-IT" sz="1400" smtClean="0"/>
              <a:pPr eaLnBrk="1" hangingPunct="1"/>
              <a:t>9</a:t>
            </a:fld>
            <a:endParaRPr lang="it-IT" altLang="it-IT" sz="1400" smtClean="0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 ricchezza delle nazioni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defRPr/>
            </a:pPr>
            <a:r>
              <a:rPr lang="it-IT" sz="2800" dirty="0" smtClean="0"/>
              <a:t>Che cosa è la ricchezza delle nazioni?</a:t>
            </a:r>
          </a:p>
          <a:p>
            <a:pPr marL="179388" lvl="1" indent="0" eaLnBrk="1" hangingPunct="1">
              <a:defRPr/>
            </a:pPr>
            <a:r>
              <a:rPr lang="it-IT" sz="2400" i="1" dirty="0" smtClean="0"/>
              <a:t>“tutte le cose necessarie e comode della vita che in un anno </a:t>
            </a:r>
            <a:r>
              <a:rPr lang="en-US" sz="2400" dirty="0" smtClean="0">
                <a:cs typeface="Times New Roman" pitchFamily="18" charset="0"/>
              </a:rPr>
              <a:t>[la </a:t>
            </a:r>
            <a:r>
              <a:rPr lang="it-IT" sz="2400" dirty="0" smtClean="0">
                <a:cs typeface="Times New Roman" pitchFamily="18" charset="0"/>
              </a:rPr>
              <a:t>nazione</a:t>
            </a:r>
            <a:r>
              <a:rPr lang="en-US" sz="2400" dirty="0" smtClean="0">
                <a:cs typeface="Times New Roman" pitchFamily="18" charset="0"/>
              </a:rPr>
              <a:t>] </a:t>
            </a:r>
            <a:r>
              <a:rPr lang="it-IT" sz="2400" i="1" dirty="0" smtClean="0"/>
              <a:t>consuma”</a:t>
            </a:r>
            <a:endParaRPr lang="it-IT" sz="2400" dirty="0" smtClean="0"/>
          </a:p>
          <a:p>
            <a:pPr marL="179388" lvl="1" indent="0" eaLnBrk="1" hangingPunct="1">
              <a:buFontTx/>
              <a:buNone/>
              <a:defRPr/>
            </a:pPr>
            <a:r>
              <a:rPr lang="it-IT" sz="2400" dirty="0" smtClean="0"/>
              <a:t>Distinzione tra </a:t>
            </a:r>
            <a:r>
              <a:rPr lang="it-IT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prodotto nazionale</a:t>
            </a:r>
            <a:r>
              <a:rPr lang="it-IT" sz="2400" dirty="0" smtClean="0"/>
              <a:t> (netto) e </a:t>
            </a:r>
            <a:r>
              <a:rPr lang="it-IT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sovrappiù</a:t>
            </a:r>
            <a:endParaRPr lang="it-IT" sz="2400" dirty="0" smtClean="0"/>
          </a:p>
          <a:p>
            <a:pPr marL="179388" lvl="1" indent="0" eaLnBrk="1" hangingPunct="1">
              <a:buFontTx/>
              <a:buNone/>
              <a:defRPr/>
            </a:pPr>
            <a:r>
              <a:rPr lang="it-IT" sz="2400" dirty="0" smtClean="0"/>
              <a:t>prodotto nazionale netto considera le </a:t>
            </a:r>
            <a:r>
              <a:rPr lang="it-IT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sussistenze dei lavoratori</a:t>
            </a:r>
          </a:p>
          <a:p>
            <a:pPr marL="179388" lvl="1" indent="0" eaLnBrk="1" hangingPunct="1">
              <a:buFontTx/>
              <a:buNone/>
              <a:defRPr/>
            </a:pPr>
            <a:r>
              <a:rPr lang="it-IT" sz="2400" dirty="0" smtClean="0"/>
              <a:t>Tutto ciò che può essere consumato o utilizzato dopo aver ripristinato i mezzi di produzione forma la ricchezza</a:t>
            </a:r>
          </a:p>
          <a:p>
            <a:pPr marL="179388" lvl="1" indent="0" eaLnBrk="1" hangingPunct="1">
              <a:buFontTx/>
              <a:buNone/>
              <a:defRPr/>
            </a:pPr>
            <a:r>
              <a:rPr lang="it-IT" sz="2400" dirty="0" smtClean="0"/>
              <a:t>Una parte di questo prodotto nazionale è «necessaria» alla riproduzione: serve a permettere ai lavoratori di continuare a lavorare </a:t>
            </a:r>
          </a:p>
        </p:txBody>
      </p:sp>
    </p:spTree>
    <p:extLst>
      <p:ext uri="{BB962C8B-B14F-4D97-AF65-F5344CB8AC3E}">
        <p14:creationId xmlns:p14="http://schemas.microsoft.com/office/powerpoint/2010/main" val="420414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 bldLvl="2" autoUpdateAnimBg="0"/>
    </p:bldLst>
  </p:timing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6E692615186349ADC1572FF2D92EBC" ma:contentTypeVersion="9" ma:contentTypeDescription="Creare un nuovo documento." ma:contentTypeScope="" ma:versionID="32ed6f2e6f4444221e00a523a06a7e98">
  <xsd:schema xmlns:xsd="http://www.w3.org/2001/XMLSchema" xmlns:xs="http://www.w3.org/2001/XMLSchema" xmlns:p="http://schemas.microsoft.com/office/2006/metadata/properties" xmlns:ns3="01510a4c-67e1-410d-b310-984d6c9b1061" targetNamespace="http://schemas.microsoft.com/office/2006/metadata/properties" ma:root="true" ma:fieldsID="1819e783a4b970ce792c8222c5b9ae7a" ns3:_="">
    <xsd:import namespace="01510a4c-67e1-410d-b310-984d6c9b106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10a4c-67e1-410d-b310-984d6c9b1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DCA0DB6-78F3-4EC4-9503-BE7C73DFEC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D1826E-6D69-4BC7-A5FF-ADA1EE4BB8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10a4c-67e1-410d-b310-984d6c9b10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FFAB77-941C-4BC0-97CA-8537D3547EEA}">
  <ds:schemaRefs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01510a4c-67e1-410d-b310-984d6c9b10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154</TotalTime>
  <Words>1952</Words>
  <Application>Microsoft Office PowerPoint</Application>
  <PresentationFormat>Presentazione su schermo (4:3)</PresentationFormat>
  <Paragraphs>326</Paragraphs>
  <Slides>34</Slides>
  <Notes>34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34</vt:i4>
      </vt:variant>
    </vt:vector>
  </HeadingPairs>
  <TitlesOfParts>
    <vt:vector size="43" baseType="lpstr">
      <vt:lpstr>Arial</vt:lpstr>
      <vt:lpstr>Arial Italic</vt:lpstr>
      <vt:lpstr>Calibri</vt:lpstr>
      <vt:lpstr>Symbol</vt:lpstr>
      <vt:lpstr>Symbol Set SWA</vt:lpstr>
      <vt:lpstr>Times</vt:lpstr>
      <vt:lpstr>Times New Roman</vt:lpstr>
      <vt:lpstr>Wingdings</vt:lpstr>
      <vt:lpstr>Slide__UNIMC_DipECONOMIA_DIRITTO</vt:lpstr>
      <vt:lpstr>Presentazione standard di PowerPoint</vt:lpstr>
      <vt:lpstr>Adam Smith</vt:lpstr>
      <vt:lpstr>Opere principali</vt:lpstr>
      <vt:lpstr>Dalla filosofia all’economia</vt:lpstr>
      <vt:lpstr>Il giusnaturalismo</vt:lpstr>
      <vt:lpstr>La posizione di Smith</vt:lpstr>
      <vt:lpstr>Il self interest</vt:lpstr>
      <vt:lpstr>Il “self interest” e il mercato</vt:lpstr>
      <vt:lpstr>La ricchezza delle nazioni</vt:lpstr>
      <vt:lpstr>Prodotto netto e sovrappiù</vt:lpstr>
      <vt:lpstr>Il prodotto nazionale pro capite</vt:lpstr>
      <vt:lpstr>Come cresce la ricchezza?</vt:lpstr>
      <vt:lpstr>La divisione del lavoro</vt:lpstr>
      <vt:lpstr>Gli effetti della divisione del lavoro</vt:lpstr>
      <vt:lpstr>Ampiezza dei mercati e divisione del lavoro</vt:lpstr>
      <vt:lpstr>Il benessere e lo sviluppo</vt:lpstr>
      <vt:lpstr>Il circolo virtuoso</vt:lpstr>
      <vt:lpstr>L’accumulazione di capitale</vt:lpstr>
      <vt:lpstr>Distinzioni importanti</vt:lpstr>
      <vt:lpstr>Teoria del valore</vt:lpstr>
      <vt:lpstr>Società di cacciatori</vt:lpstr>
      <vt:lpstr>Società capitalistica</vt:lpstr>
      <vt:lpstr>Prezzi di mercato e prezzi naturali</vt:lpstr>
      <vt:lpstr>Lavoro comandato</vt:lpstr>
      <vt:lpstr>Lavoro contenuto e lavoro comandato</vt:lpstr>
      <vt:lpstr>Distribuzione del reddito</vt:lpstr>
      <vt:lpstr>Classi sociali e reddito</vt:lpstr>
      <vt:lpstr>Lavoro produttivo e improduttivo</vt:lpstr>
      <vt:lpstr>Sviluppo</vt:lpstr>
      <vt:lpstr>Profitti e accumulazione</vt:lpstr>
      <vt:lpstr>La caduta del saggio di profitto</vt:lpstr>
      <vt:lpstr>I prezzi relativi in Smith (la teoria addittiva)</vt:lpstr>
      <vt:lpstr>Modello</vt:lpstr>
      <vt:lpstr>Un passo avanti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Stefano Perri</dc:creator>
  <cp:lastModifiedBy>stefano.perri@unimc.it</cp:lastModifiedBy>
  <cp:revision>16</cp:revision>
  <cp:lastPrinted>2017-10-16T10:17:59Z</cp:lastPrinted>
  <dcterms:created xsi:type="dcterms:W3CDTF">2017-10-16T09:37:27Z</dcterms:created>
  <dcterms:modified xsi:type="dcterms:W3CDTF">2022-02-22T09:23:54Z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0x010100616E692615186349ADC1572FF2D92EBC</vt:lpwstr>
  </property>
</Properties>
</file>