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5"/>
  </p:notesMasterIdLst>
  <p:handoutMasterIdLst>
    <p:handoutMasterId r:id="rId36"/>
  </p:handoutMasterIdLst>
  <p:sldIdLst>
    <p:sldId id="258" r:id="rId5"/>
    <p:sldId id="259" r:id="rId6"/>
    <p:sldId id="260" r:id="rId7"/>
    <p:sldId id="261" r:id="rId8"/>
    <p:sldId id="262" r:id="rId9"/>
    <p:sldId id="294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93" r:id="rId30"/>
    <p:sldId id="282" r:id="rId31"/>
    <p:sldId id="283" r:id="rId32"/>
    <p:sldId id="284" r:id="rId33"/>
    <p:sldId id="285" r:id="rId34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83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Foglio_di_lavoro_di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Foglio_di_lavoro_di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Distribuzione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2EF-4557-B7CC-3FC2203C78E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2EF-4557-B7CC-3FC2203C78E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2EF-4557-B7CC-3FC2203C78E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Foglio1!$C$2:$C$4</c:f>
              <c:strCache>
                <c:ptCount val="3"/>
                <c:pt idx="0">
                  <c:v>Salari</c:v>
                </c:pt>
                <c:pt idx="1">
                  <c:v>Profitti</c:v>
                </c:pt>
                <c:pt idx="2">
                  <c:v>Rendite</c:v>
                </c:pt>
              </c:strCache>
            </c:strRef>
          </c:cat>
          <c:val>
            <c:numRef>
              <c:f>Foglio1!$D$2:$D$4</c:f>
              <c:numCache>
                <c:formatCode>General</c:formatCode>
                <c:ptCount val="3"/>
                <c:pt idx="0">
                  <c:v>40</c:v>
                </c:pt>
                <c:pt idx="1">
                  <c:v>35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2EF-4557-B7CC-3FC2203C78E2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Distribuzione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382236243863501E-2"/>
          <c:y val="0.21076152817293525"/>
          <c:w val="0.98617763756136501"/>
          <c:h val="0.56031852364963308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36B-4C11-BA59-70F7E150AF1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36B-4C11-BA59-70F7E150AF1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36B-4C11-BA59-70F7E150AF1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Foglio1!$C$2:$C$4</c:f>
              <c:strCache>
                <c:ptCount val="3"/>
                <c:pt idx="0">
                  <c:v>Salari</c:v>
                </c:pt>
                <c:pt idx="1">
                  <c:v>Profitti</c:v>
                </c:pt>
                <c:pt idx="2">
                  <c:v>Rendite</c:v>
                </c:pt>
              </c:strCache>
            </c:strRef>
          </c:cat>
          <c:val>
            <c:numRef>
              <c:f>Foglio1!$E$2:$E$4</c:f>
              <c:numCache>
                <c:formatCode>General</c:formatCode>
                <c:ptCount val="3"/>
                <c:pt idx="0">
                  <c:v>40</c:v>
                </c:pt>
                <c:pt idx="1">
                  <c:v>25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6B-4C11-BA59-70F7E150AF1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06/03/2023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244762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06/03/2023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70815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1027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1027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34</a:t>
            </a: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Ricardo</a:t>
            </a: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1CC6E-E545-4995-8D63-75AAFE76201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8769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34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 smtClean="0"/>
              <a:t>Ricardo</a:t>
            </a: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0AB02-5E9C-46C1-8249-DACE7669A9C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8669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34</a:t>
            </a:r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NUL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7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WordArt 4"/>
          <p:cNvSpPr>
            <a:spLocks noChangeArrowheads="1" noChangeShapeType="1" noTextEdit="1"/>
          </p:cNvSpPr>
          <p:nvPr/>
        </p:nvSpPr>
        <p:spPr bwMode="auto">
          <a:xfrm rot="-1011245">
            <a:off x="2051050" y="1412875"/>
            <a:ext cx="6313488" cy="1944688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>
              <a:defRPr/>
            </a:pPr>
            <a:r>
              <a:rPr lang="it-IT" sz="3600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707070"/>
                    </a:gs>
                    <a:gs pos="50000">
                      <a:schemeClr val="hlink"/>
                    </a:gs>
                    <a:gs pos="100000">
                      <a:srgbClr val="707070"/>
                    </a:gs>
                  </a:gsLst>
                  <a:lin ang="3711245" scaled="1"/>
                </a:gradFill>
                <a:latin typeface="Impact"/>
              </a:rPr>
              <a:t>             </a:t>
            </a:r>
          </a:p>
        </p:txBody>
      </p:sp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it-IT" dirty="0" smtClean="0"/>
              <a:t>David Ricardo</a:t>
            </a:r>
            <a:endParaRPr lang="it-IT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24000" y="40386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it-IT" sz="3200" kern="0" dirty="0">
                <a:latin typeface="+mn-lt"/>
              </a:rPr>
              <a:t>La distribuzione del </a:t>
            </a:r>
            <a:r>
              <a:rPr lang="it-IT" sz="3200" kern="0" dirty="0" smtClean="0">
                <a:latin typeface="+mn-lt"/>
              </a:rPr>
              <a:t>reddito e il sovrappiù: </a:t>
            </a:r>
            <a:r>
              <a:rPr lang="it-IT" sz="3200" kern="0" dirty="0">
                <a:latin typeface="+mn-lt"/>
              </a:rPr>
              <a:t>teoria del valore e teoria della rendita differenziale</a:t>
            </a:r>
          </a:p>
        </p:txBody>
      </p:sp>
    </p:spTree>
    <p:extLst>
      <p:ext uri="{BB962C8B-B14F-4D97-AF65-F5344CB8AC3E}">
        <p14:creationId xmlns:p14="http://schemas.microsoft.com/office/powerpoint/2010/main" val="4545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Profitti e rendite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Come si divide il sovrappiù tra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profitti e rendita</a:t>
            </a:r>
            <a:r>
              <a:rPr lang="it-IT" dirty="0" smtClean="0"/>
              <a:t>?</a:t>
            </a:r>
          </a:p>
          <a:p>
            <a:pPr eaLnBrk="1" hangingPunct="1">
              <a:defRPr/>
            </a:pPr>
            <a:r>
              <a:rPr lang="it-IT" dirty="0" smtClean="0"/>
              <a:t>Data la torta, se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la rendita</a:t>
            </a:r>
            <a:r>
              <a:rPr lang="it-IT" dirty="0" smtClean="0"/>
              <a:t> dovrà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diminuire il profitto</a:t>
            </a:r>
            <a:r>
              <a:rPr lang="it-IT" dirty="0" smtClean="0"/>
              <a:t> e viceversa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Conflitto di interesse</a:t>
            </a:r>
            <a:r>
              <a:rPr lang="it-IT" dirty="0" smtClean="0"/>
              <a:t> tra proprietari terrieri e capitalisti</a:t>
            </a:r>
          </a:p>
          <a:p>
            <a:pPr eaLnBrk="1" hangingPunct="1">
              <a:defRPr/>
            </a:pPr>
            <a:r>
              <a:rPr lang="it-IT" dirty="0" smtClean="0"/>
              <a:t>Ricardo si schiera con i capitalisti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4161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rendita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Reddito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differenziale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Terreni a disposizione: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limitati e di differente qualità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Terreni più fertili </a:t>
            </a:r>
            <a:r>
              <a:rPr lang="it-IT" dirty="0" smtClean="0">
                <a:sym typeface="Symbol" pitchFamily="18" charset="2"/>
              </a:rPr>
              <a:t></a:t>
            </a:r>
            <a:r>
              <a:rPr lang="it-IT" dirty="0" smtClean="0"/>
              <a:t>  maggior sovrappiù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concorrenza tra imprenditori agricoli: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differenza di prodotto</a:t>
            </a:r>
            <a:r>
              <a:rPr lang="it-IT" b="1" dirty="0" smtClean="0"/>
              <a:t> </a:t>
            </a:r>
            <a:r>
              <a:rPr lang="it-IT" dirty="0" smtClean="0"/>
              <a:t> tra i diversi terreni </a:t>
            </a:r>
            <a:r>
              <a:rPr lang="it-IT" dirty="0" smtClean="0">
                <a:sym typeface="Symbol" pitchFamily="18" charset="2"/>
              </a:rPr>
              <a:t></a:t>
            </a:r>
            <a:r>
              <a:rPr lang="it-IT" dirty="0" smtClean="0"/>
              <a:t>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rendita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195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Modello grano (I fase)</a:t>
            </a:r>
          </a:p>
        </p:txBody>
      </p:sp>
      <p:graphicFrame>
        <p:nvGraphicFramePr>
          <p:cNvPr id="79153" name="Group 305"/>
          <p:cNvGraphicFramePr>
            <a:graphicFrameLocks noGrp="1"/>
          </p:cNvGraphicFramePr>
          <p:nvPr>
            <p:ph sz="half" idx="1"/>
          </p:nvPr>
        </p:nvGraphicFramePr>
        <p:xfrm>
          <a:off x="755650" y="3213100"/>
          <a:ext cx="7777163" cy="914400"/>
        </p:xfrm>
        <a:graphic>
          <a:graphicData uri="http://schemas.openxmlformats.org/drawingml/2006/table">
            <a:tbl>
              <a:tblPr/>
              <a:tblGrid>
                <a:gridCol w="111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9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12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Terre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Grano</a:t>
                      </a: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190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150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70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8942" name="Text Box 94"/>
          <p:cNvSpPr txBox="1">
            <a:spLocks noChangeArrowheads="1"/>
          </p:cNvSpPr>
          <p:nvPr/>
        </p:nvSpPr>
        <p:spPr bwMode="auto">
          <a:xfrm>
            <a:off x="684213" y="1628775"/>
            <a:ext cx="78486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/>
              <a:t>Ipotesi drastica: in agricoltura il grano è input e output </a:t>
            </a:r>
          </a:p>
          <a:p>
            <a:pPr algn="l" eaLnBrk="0" hangingPunct="0">
              <a:lnSpc>
                <a:spcPct val="85000"/>
              </a:lnSpc>
              <a:defRPr/>
            </a:pPr>
            <a:r>
              <a:rPr lang="it-IT" b="1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Non occorre valore</a:t>
            </a:r>
            <a:r>
              <a:rPr lang="it-IT"/>
              <a:t> – grandezze fisiche (1815)</a:t>
            </a:r>
          </a:p>
        </p:txBody>
      </p:sp>
      <p:sp>
        <p:nvSpPr>
          <p:cNvPr id="78943" name="Text Box 95"/>
          <p:cNvSpPr txBox="1">
            <a:spLocks noChangeArrowheads="1"/>
          </p:cNvSpPr>
          <p:nvPr/>
        </p:nvSpPr>
        <p:spPr bwMode="auto">
          <a:xfrm>
            <a:off x="684213" y="2420938"/>
            <a:ext cx="80645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Prodotto del lavoro sui terreni di differente fertilità (Prodotto del terreno marginale)</a:t>
            </a:r>
          </a:p>
        </p:txBody>
      </p:sp>
      <p:graphicFrame>
        <p:nvGraphicFramePr>
          <p:cNvPr id="79154" name="Group 30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08999629"/>
              </p:ext>
            </p:extLst>
          </p:nvPr>
        </p:nvGraphicFramePr>
        <p:xfrm>
          <a:off x="755650" y="4682262"/>
          <a:ext cx="7848600" cy="1508125"/>
        </p:xfrm>
        <a:graphic>
          <a:graphicData uri="http://schemas.openxmlformats.org/drawingml/2006/table">
            <a:tbl>
              <a:tblPr/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2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07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0850">
                <a:tc>
                  <a:txBody>
                    <a:bodyPr/>
                    <a:lstStyle/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Terre</a:t>
                      </a:r>
                      <a:endParaRPr kumimoji="0" lang="fr-F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</a:t>
                      </a: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</a:t>
                      </a: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</a:t>
                      </a: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</a:t>
                      </a: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</a:t>
                      </a: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6</a:t>
                      </a:r>
                      <a:endParaRPr kumimoji="0" lang="fr-FR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/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PT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190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340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450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520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550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550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25">
                <a:tc>
                  <a:txBody>
                    <a:bodyPr/>
                    <a:lstStyle/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Pme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190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170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150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130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110</a:t>
                      </a: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91,66</a:t>
                      </a: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9132" name="Text Box 284"/>
          <p:cNvSpPr txBox="1">
            <a:spLocks noChangeArrowheads="1"/>
          </p:cNvSpPr>
          <p:nvPr/>
        </p:nvSpPr>
        <p:spPr bwMode="auto">
          <a:xfrm>
            <a:off x="684213" y="4194946"/>
            <a:ext cx="784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dirty="0"/>
              <a:t>Prodotto Totale e Prodotto medio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4660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8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8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8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8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8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8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8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8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9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9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9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9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9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9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9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9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9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942" grpId="0" autoUpdateAnimBg="0"/>
      <p:bldP spid="78943" grpId="0" autoUpdateAnimBg="0"/>
      <p:bldP spid="7913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9398"/>
            <a:ext cx="8174038" cy="20304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Rendimenti decrescenti in agricoltura – Prodotto “marginale”</a:t>
            </a: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0" y="2419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6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148421"/>
              </p:ext>
            </p:extLst>
          </p:nvPr>
        </p:nvGraphicFramePr>
        <p:xfrm>
          <a:off x="1131348" y="2274456"/>
          <a:ext cx="6121400" cy="406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Grafico" r:id="rId4" imgW="3048000" imgH="2028749" progId="MSGraph.Chart.8">
                  <p:embed/>
                </p:oleObj>
              </mc:Choice>
              <mc:Fallback>
                <p:oleObj name="Grafico" r:id="rId4" imgW="3048000" imgH="2028749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348" y="2274456"/>
                        <a:ext cx="6121400" cy="4068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027113" y="5818175"/>
            <a:ext cx="71294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dirty="0"/>
              <a:t>Il prodotto del terreno marginale è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decrescente</a:t>
            </a:r>
            <a:endParaRPr lang="it-IT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102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2" grpId="0" animBg="1"/>
      <p:bldOleChart spid="67591" grpId="0"/>
      <p:bldP spid="6759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Prodotto medio = PT/T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24384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144384" name="Object 0"/>
          <p:cNvGraphicFramePr>
            <a:graphicFrameLocks noChangeAspect="1"/>
          </p:cNvGraphicFramePr>
          <p:nvPr/>
        </p:nvGraphicFramePr>
        <p:xfrm>
          <a:off x="1331913" y="1700213"/>
          <a:ext cx="5903912" cy="382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Grafico" r:id="rId4" imgW="3067202" imgH="1990649" progId="MSGraph.Chart.8">
                  <p:embed/>
                </p:oleObj>
              </mc:Choice>
              <mc:Fallback>
                <p:oleObj name="Grafico" r:id="rId4" imgW="3067202" imgH="1990649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700213"/>
                        <a:ext cx="5903912" cy="3825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827088" y="5157788"/>
            <a:ext cx="77771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Anche il prodotto medio è decrescente, ma meno di quello marginale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72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3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3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144384" grpId="0"/>
      <p:bldP spid="8295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Prodotto totale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24336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1116013" y="1484313"/>
          <a:ext cx="5832475" cy="3870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Grafico" r:id="rId4" imgW="3009900" imgH="2000402" progId="MSGraph.Chart.8">
                  <p:embed/>
                </p:oleObj>
              </mc:Choice>
              <mc:Fallback>
                <p:oleObj name="Grafico" r:id="rId4" imgW="3009900" imgH="2000402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484313"/>
                        <a:ext cx="5832475" cy="3870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900113" y="5300663"/>
            <a:ext cx="7775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Il prodotto totale cresce, ma ad un tasso decrescente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4420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83972" grpId="0"/>
      <p:bldP spid="8397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Dal “discreto” al “continuo”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20478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145408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5642692"/>
              </p:ext>
            </p:extLst>
          </p:nvPr>
        </p:nvGraphicFramePr>
        <p:xfrm>
          <a:off x="1841500" y="1865313"/>
          <a:ext cx="5441950" cy="421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Picture" r:id="rId4" imgW="3571920" imgH="2762280" progId="Word.Picture.8">
                  <p:embed/>
                </p:oleObj>
              </mc:Choice>
              <mc:Fallback>
                <p:oleObj name="Picture" r:id="rId4" imgW="3571920" imgH="276228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865313"/>
                        <a:ext cx="5441950" cy="421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1187450" y="5770393"/>
            <a:ext cx="684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dirty="0"/>
              <a:t>Prodotto medio e prodotto marginale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05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5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5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5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5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4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Dal “discreto al continuo” 2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2081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86020" name="Object 4"/>
          <p:cNvGraphicFramePr>
            <a:graphicFrameLocks noChangeAspect="1"/>
          </p:cNvGraphicFramePr>
          <p:nvPr/>
        </p:nvGraphicFramePr>
        <p:xfrm>
          <a:off x="1841500" y="1628775"/>
          <a:ext cx="5316538" cy="416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Picture" r:id="rId4" imgW="4029120" imgH="3143160" progId="Word.Picture.8">
                  <p:embed/>
                </p:oleObj>
              </mc:Choice>
              <mc:Fallback>
                <p:oleObj name="Picture" r:id="rId4" imgW="4029120" imgH="314316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1628775"/>
                        <a:ext cx="5316538" cy="416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1258888" y="5661025"/>
            <a:ext cx="6913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Prodotto totale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540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Rendita differenziale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rendita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differenza di prodotto sui vari terreni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Concorrenza </a:t>
            </a:r>
            <a:r>
              <a:rPr lang="it-IT" dirty="0" smtClean="0"/>
              <a:t>tra imprenditori e proprietari fondiari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Il terreno meno fertile non paga rendita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Il saggio di profitto si determina sul terreno meno fertile</a:t>
            </a:r>
            <a:endParaRPr lang="it-IT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it-IT" dirty="0" smtClean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273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Esempio</a:t>
            </a:r>
          </a:p>
        </p:txBody>
      </p:sp>
      <p:sp>
        <p:nvSpPr>
          <p:cNvPr id="87136" name="Text Box 96"/>
          <p:cNvSpPr txBox="1">
            <a:spLocks noChangeArrowheads="1"/>
          </p:cNvSpPr>
          <p:nvPr/>
        </p:nvSpPr>
        <p:spPr bwMode="auto">
          <a:xfrm>
            <a:off x="1116013" y="4581525"/>
            <a:ext cx="6477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it-IT" altLang="it-IT"/>
              <a:t>I terreno </a:t>
            </a:r>
            <a:r>
              <a:rPr lang="it-IT" altLang="it-IT" i="1"/>
              <a:t>r</a:t>
            </a:r>
            <a:r>
              <a:rPr lang="it-IT" altLang="it-IT" baseline="-25000"/>
              <a:t>1</a:t>
            </a:r>
            <a:r>
              <a:rPr lang="it-IT" altLang="it-IT"/>
              <a:t> </a:t>
            </a:r>
            <a:r>
              <a:rPr lang="it-IT" altLang="it-IT">
                <a:sym typeface="Symbol" pitchFamily="18" charset="2"/>
              </a:rPr>
              <a:t></a:t>
            </a:r>
            <a:r>
              <a:rPr lang="it-IT" altLang="it-IT"/>
              <a:t> 120/70= 171 %</a:t>
            </a:r>
          </a:p>
          <a:p>
            <a:pPr algn="l"/>
            <a:r>
              <a:rPr lang="it-IT" altLang="it-IT"/>
              <a:t>II terreno </a:t>
            </a:r>
            <a:r>
              <a:rPr lang="it-IT" altLang="it-IT" i="1"/>
              <a:t>r</a:t>
            </a:r>
            <a:r>
              <a:rPr lang="it-IT" altLang="it-IT" baseline="-25000"/>
              <a:t>2 </a:t>
            </a:r>
            <a:r>
              <a:rPr lang="it-IT" altLang="it-IT">
                <a:sym typeface="Symbol" pitchFamily="18" charset="2"/>
              </a:rPr>
              <a:t> 80/70 = 114%</a:t>
            </a:r>
          </a:p>
          <a:p>
            <a:pPr algn="l"/>
            <a:r>
              <a:rPr lang="it-IT" altLang="it-IT">
                <a:sym typeface="Symbol" pitchFamily="18" charset="2"/>
              </a:rPr>
              <a:t>III terreno </a:t>
            </a:r>
            <a:r>
              <a:rPr lang="it-IT" altLang="it-IT" i="1">
                <a:sym typeface="Symbol" pitchFamily="18" charset="2"/>
              </a:rPr>
              <a:t>r</a:t>
            </a:r>
            <a:r>
              <a:rPr lang="it-IT" altLang="it-IT" baseline="-25000">
                <a:sym typeface="Symbol" pitchFamily="18" charset="2"/>
              </a:rPr>
              <a:t>3 </a:t>
            </a:r>
            <a:r>
              <a:rPr lang="it-IT" altLang="it-IT">
                <a:sym typeface="Symbol" pitchFamily="18" charset="2"/>
              </a:rPr>
              <a:t> 40/70 = 57%</a:t>
            </a:r>
          </a:p>
          <a:p>
            <a:pPr algn="l"/>
            <a:r>
              <a:rPr lang="it-IT" altLang="it-IT">
                <a:sym typeface="Symbol" pitchFamily="18" charset="2"/>
              </a:rPr>
              <a:t>IV terreno </a:t>
            </a:r>
            <a:r>
              <a:rPr lang="it-IT" altLang="it-IT" i="1">
                <a:sym typeface="Symbol" pitchFamily="18" charset="2"/>
              </a:rPr>
              <a:t>r</a:t>
            </a:r>
            <a:r>
              <a:rPr lang="it-IT" altLang="it-IT" baseline="-25000">
                <a:sym typeface="Symbol" pitchFamily="18" charset="2"/>
              </a:rPr>
              <a:t>4 </a:t>
            </a:r>
            <a:r>
              <a:rPr lang="it-IT" altLang="it-IT">
                <a:sym typeface="Symbol" pitchFamily="18" charset="2"/>
              </a:rPr>
              <a:t> 0/70= 0%</a:t>
            </a:r>
          </a:p>
        </p:txBody>
      </p:sp>
      <p:graphicFrame>
        <p:nvGraphicFramePr>
          <p:cNvPr id="87380" name="Group 340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558088" cy="2503488"/>
        </p:xfrm>
        <a:graphic>
          <a:graphicData uri="http://schemas.openxmlformats.org/drawingml/2006/table">
            <a:tbl>
              <a:tblPr/>
              <a:tblGrid>
                <a:gridCol w="1260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8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88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228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Terre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Pma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sementi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salari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Sovrappiù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r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190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120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171%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150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80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114 %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110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57 %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70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0%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4325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-40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- 57 %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Ricardo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50AB02-5E9C-46C1-8249-DACE7669A9C2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499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7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7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7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7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7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7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7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3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David Ricardo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68707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Londra 1772 – 1823 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famiglia di finanzieri ebrei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agente di borsa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Fa fortuna e si ritira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Comincia a scrivere di economia (moneta e banca)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1815 </a:t>
            </a:r>
            <a:r>
              <a:rPr lang="it-IT" altLang="it-IT" sz="2400" i="1" smtClean="0"/>
              <a:t>Saggio sull’influenza del basso prezzo del grano sui profitti del capitale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400" smtClean="0"/>
              <a:t>1817 </a:t>
            </a:r>
            <a:r>
              <a:rPr lang="it-IT" altLang="it-IT" sz="2400" i="1" smtClean="0"/>
              <a:t>Principi di economia politica e dell’imposta</a:t>
            </a:r>
            <a:endParaRPr lang="it-IT" altLang="it-IT" sz="2400" smtClean="0"/>
          </a:p>
        </p:txBody>
      </p:sp>
      <p:graphicFrame>
        <p:nvGraphicFramePr>
          <p:cNvPr id="63495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7305675" y="1898650"/>
          <a:ext cx="1530350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Fotografia di Photo Editor" r:id="rId4" imgW="1295238" imgH="1400000" progId="MSPhotoEd.3">
                  <p:embed/>
                </p:oleObj>
              </mc:Choice>
              <mc:Fallback>
                <p:oleObj name="Fotografia di Photo Editor" r:id="rId4" imgW="1295238" imgH="1400000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5675" y="1898650"/>
                        <a:ext cx="1530350" cy="165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CC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Ricardo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F1CC6E-E545-4995-8D63-75AAFE762019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475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2"/>
          <p:cNvGrpSpPr>
            <a:grpSpLocks/>
          </p:cNvGrpSpPr>
          <p:nvPr/>
        </p:nvGrpSpPr>
        <p:grpSpPr bwMode="auto">
          <a:xfrm>
            <a:off x="1868641" y="2557463"/>
            <a:ext cx="869950" cy="3597275"/>
            <a:chOff x="1198" y="1692"/>
            <a:chExt cx="548" cy="2266"/>
          </a:xfrm>
        </p:grpSpPr>
        <p:grpSp>
          <p:nvGrpSpPr>
            <p:cNvPr id="22575" name="Group 120"/>
            <p:cNvGrpSpPr>
              <a:grpSpLocks/>
            </p:cNvGrpSpPr>
            <p:nvPr/>
          </p:nvGrpSpPr>
          <p:grpSpPr bwMode="auto">
            <a:xfrm>
              <a:off x="1198" y="1692"/>
              <a:ext cx="548" cy="2266"/>
              <a:chOff x="1198" y="1692"/>
              <a:chExt cx="548" cy="2266"/>
            </a:xfrm>
          </p:grpSpPr>
          <p:sp>
            <p:nvSpPr>
              <p:cNvPr id="22577" name="Rectangle 89"/>
              <p:cNvSpPr>
                <a:spLocks noChangeArrowheads="1"/>
              </p:cNvSpPr>
              <p:nvPr/>
            </p:nvSpPr>
            <p:spPr bwMode="auto">
              <a:xfrm>
                <a:off x="1198" y="2697"/>
                <a:ext cx="548" cy="823"/>
              </a:xfrm>
              <a:prstGeom prst="rect">
                <a:avLst/>
              </a:pr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22578" name="Text Box 80"/>
              <p:cNvSpPr txBox="1">
                <a:spLocks noChangeArrowheads="1"/>
              </p:cNvSpPr>
              <p:nvPr/>
            </p:nvSpPr>
            <p:spPr bwMode="auto">
              <a:xfrm>
                <a:off x="1207" y="3669"/>
                <a:ext cx="512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it-IT" altLang="it-IT"/>
                  <a:t>I</a:t>
                </a:r>
              </a:p>
            </p:txBody>
          </p:sp>
          <p:sp>
            <p:nvSpPr>
              <p:cNvPr id="22579" name="Text Box 90"/>
              <p:cNvSpPr txBox="1">
                <a:spLocks noChangeArrowheads="1"/>
              </p:cNvSpPr>
              <p:nvPr/>
            </p:nvSpPr>
            <p:spPr bwMode="auto">
              <a:xfrm>
                <a:off x="1307" y="2932"/>
                <a:ext cx="357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it-IT" altLang="it-IT"/>
                  <a:t>K1</a:t>
                </a:r>
              </a:p>
            </p:txBody>
          </p:sp>
          <p:sp>
            <p:nvSpPr>
              <p:cNvPr id="22580" name="Rectangle 91"/>
              <p:cNvSpPr>
                <a:spLocks noChangeArrowheads="1"/>
              </p:cNvSpPr>
              <p:nvPr/>
            </p:nvSpPr>
            <p:spPr bwMode="auto">
              <a:xfrm>
                <a:off x="1198" y="1692"/>
                <a:ext cx="530" cy="999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22581" name="Text Box 92"/>
              <p:cNvSpPr txBox="1">
                <a:spLocks noChangeArrowheads="1"/>
              </p:cNvSpPr>
              <p:nvPr/>
            </p:nvSpPr>
            <p:spPr bwMode="auto">
              <a:xfrm>
                <a:off x="1261" y="1777"/>
                <a:ext cx="376" cy="28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it-IT" altLang="it-IT">
                    <a:latin typeface="Symbol" pitchFamily="18" charset="2"/>
                  </a:rPr>
                  <a:t>P1</a:t>
                </a:r>
              </a:p>
            </p:txBody>
          </p:sp>
        </p:grpSp>
        <p:sp>
          <p:nvSpPr>
            <p:cNvPr id="22576" name="Line 161"/>
            <p:cNvSpPr>
              <a:spLocks noChangeShapeType="1"/>
            </p:cNvSpPr>
            <p:nvPr/>
          </p:nvSpPr>
          <p:spPr bwMode="auto">
            <a:xfrm>
              <a:off x="1728" y="2688"/>
              <a:ext cx="0" cy="8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4" name="Group 122"/>
          <p:cNvGrpSpPr>
            <a:grpSpLocks/>
          </p:cNvGrpSpPr>
          <p:nvPr/>
        </p:nvGrpSpPr>
        <p:grpSpPr bwMode="auto">
          <a:xfrm>
            <a:off x="1878166" y="2563813"/>
            <a:ext cx="1787525" cy="3597275"/>
            <a:chOff x="1204" y="1696"/>
            <a:chExt cx="1126" cy="2266"/>
          </a:xfrm>
        </p:grpSpPr>
        <p:grpSp>
          <p:nvGrpSpPr>
            <p:cNvPr id="22566" name="Group 121"/>
            <p:cNvGrpSpPr>
              <a:grpSpLocks/>
            </p:cNvGrpSpPr>
            <p:nvPr/>
          </p:nvGrpSpPr>
          <p:grpSpPr bwMode="auto">
            <a:xfrm>
              <a:off x="1204" y="1696"/>
              <a:ext cx="1126" cy="2266"/>
              <a:chOff x="1204" y="1696"/>
              <a:chExt cx="1126" cy="2266"/>
            </a:xfrm>
          </p:grpSpPr>
          <p:sp>
            <p:nvSpPr>
              <p:cNvPr id="22568" name="Rectangle 100"/>
              <p:cNvSpPr>
                <a:spLocks noChangeArrowheads="1"/>
              </p:cNvSpPr>
              <p:nvPr/>
            </p:nvSpPr>
            <p:spPr bwMode="auto">
              <a:xfrm>
                <a:off x="1204" y="1696"/>
                <a:ext cx="524" cy="390"/>
              </a:xfrm>
              <a:prstGeom prst="rect">
                <a:avLst/>
              </a:prstGeom>
              <a:solidFill>
                <a:schemeClr val="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22569" name="Text Box 103"/>
              <p:cNvSpPr txBox="1">
                <a:spLocks noChangeArrowheads="1"/>
              </p:cNvSpPr>
              <p:nvPr/>
            </p:nvSpPr>
            <p:spPr bwMode="auto">
              <a:xfrm>
                <a:off x="1274" y="1737"/>
                <a:ext cx="3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it-IT" altLang="it-IT"/>
                  <a:t>R1</a:t>
                </a:r>
              </a:p>
            </p:txBody>
          </p:sp>
          <p:sp>
            <p:nvSpPr>
              <p:cNvPr id="22570" name="Rectangle 99"/>
              <p:cNvSpPr>
                <a:spLocks noChangeArrowheads="1"/>
              </p:cNvSpPr>
              <p:nvPr/>
            </p:nvSpPr>
            <p:spPr bwMode="auto">
              <a:xfrm>
                <a:off x="1728" y="2085"/>
                <a:ext cx="539" cy="612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22571" name="Text Box 105"/>
              <p:cNvSpPr txBox="1">
                <a:spLocks noChangeArrowheads="1"/>
              </p:cNvSpPr>
              <p:nvPr/>
            </p:nvSpPr>
            <p:spPr bwMode="auto">
              <a:xfrm>
                <a:off x="1798" y="2086"/>
                <a:ext cx="39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it-IT" altLang="it-IT">
                    <a:latin typeface="Symbol" pitchFamily="18" charset="2"/>
                  </a:rPr>
                  <a:t>P2</a:t>
                </a:r>
              </a:p>
            </p:txBody>
          </p:sp>
          <p:sp>
            <p:nvSpPr>
              <p:cNvPr id="22572" name="Rectangle 97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539" cy="832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22573" name="Text Box 98"/>
              <p:cNvSpPr txBox="1">
                <a:spLocks noChangeArrowheads="1"/>
              </p:cNvSpPr>
              <p:nvPr/>
            </p:nvSpPr>
            <p:spPr bwMode="auto">
              <a:xfrm>
                <a:off x="1783" y="2935"/>
                <a:ext cx="42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it-IT" altLang="it-IT"/>
                  <a:t>K2</a:t>
                </a:r>
              </a:p>
            </p:txBody>
          </p:sp>
          <p:sp>
            <p:nvSpPr>
              <p:cNvPr id="22574" name="Text Box 102"/>
              <p:cNvSpPr txBox="1">
                <a:spLocks noChangeArrowheads="1"/>
              </p:cNvSpPr>
              <p:nvPr/>
            </p:nvSpPr>
            <p:spPr bwMode="auto">
              <a:xfrm>
                <a:off x="1789" y="3674"/>
                <a:ext cx="54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it-IT" altLang="it-IT"/>
                  <a:t>II</a:t>
                </a:r>
              </a:p>
            </p:txBody>
          </p:sp>
        </p:grpSp>
        <p:sp>
          <p:nvSpPr>
            <p:cNvPr id="22567" name="Text Box 104"/>
            <p:cNvSpPr txBox="1">
              <a:spLocks noChangeArrowheads="1"/>
            </p:cNvSpPr>
            <p:nvPr/>
          </p:nvSpPr>
          <p:spPr bwMode="auto">
            <a:xfrm>
              <a:off x="1266" y="2086"/>
              <a:ext cx="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>
                  <a:latin typeface="Symbol" pitchFamily="18" charset="2"/>
                </a:rPr>
                <a:t>P1</a:t>
              </a:r>
            </a:p>
          </p:txBody>
        </p:sp>
      </p:grpSp>
      <p:grpSp>
        <p:nvGrpSpPr>
          <p:cNvPr id="6" name="Group 141"/>
          <p:cNvGrpSpPr>
            <a:grpSpLocks/>
          </p:cNvGrpSpPr>
          <p:nvPr/>
        </p:nvGrpSpPr>
        <p:grpSpPr bwMode="auto">
          <a:xfrm>
            <a:off x="1871816" y="2566988"/>
            <a:ext cx="2533650" cy="3609975"/>
            <a:chOff x="1200" y="1698"/>
            <a:chExt cx="1596" cy="2274"/>
          </a:xfrm>
        </p:grpSpPr>
        <p:sp>
          <p:nvSpPr>
            <p:cNvPr id="22555" name="Rectangle 118"/>
            <p:cNvSpPr>
              <a:spLocks noChangeArrowheads="1"/>
            </p:cNvSpPr>
            <p:nvPr/>
          </p:nvSpPr>
          <p:spPr bwMode="auto">
            <a:xfrm>
              <a:off x="1200" y="1698"/>
              <a:ext cx="528" cy="67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56" name="Rectangle 119"/>
            <p:cNvSpPr>
              <a:spLocks noChangeArrowheads="1"/>
            </p:cNvSpPr>
            <p:nvPr/>
          </p:nvSpPr>
          <p:spPr bwMode="auto">
            <a:xfrm>
              <a:off x="1728" y="2082"/>
              <a:ext cx="534" cy="28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57" name="Rectangle 111"/>
            <p:cNvSpPr>
              <a:spLocks noChangeArrowheads="1"/>
            </p:cNvSpPr>
            <p:nvPr/>
          </p:nvSpPr>
          <p:spPr bwMode="auto">
            <a:xfrm>
              <a:off x="2265" y="2693"/>
              <a:ext cx="531" cy="82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58" name="Rectangle 117"/>
            <p:cNvSpPr>
              <a:spLocks noChangeArrowheads="1"/>
            </p:cNvSpPr>
            <p:nvPr/>
          </p:nvSpPr>
          <p:spPr bwMode="auto">
            <a:xfrm>
              <a:off x="2262" y="2364"/>
              <a:ext cx="528" cy="324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59" name="Text Box 123"/>
            <p:cNvSpPr txBox="1">
              <a:spLocks noChangeArrowheads="1"/>
            </p:cNvSpPr>
            <p:nvPr/>
          </p:nvSpPr>
          <p:spPr bwMode="auto">
            <a:xfrm>
              <a:off x="1260" y="1854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R1</a:t>
              </a:r>
            </a:p>
          </p:txBody>
        </p:sp>
        <p:sp>
          <p:nvSpPr>
            <p:cNvPr id="22560" name="Text Box 124"/>
            <p:cNvSpPr txBox="1">
              <a:spLocks noChangeArrowheads="1"/>
            </p:cNvSpPr>
            <p:nvPr/>
          </p:nvSpPr>
          <p:spPr bwMode="auto">
            <a:xfrm>
              <a:off x="1260" y="2392"/>
              <a:ext cx="4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>
                  <a:latin typeface="Symbol" pitchFamily="18" charset="2"/>
                </a:rPr>
                <a:t>P1</a:t>
              </a:r>
            </a:p>
          </p:txBody>
        </p:sp>
        <p:sp>
          <p:nvSpPr>
            <p:cNvPr id="22561" name="Text Box 125"/>
            <p:cNvSpPr txBox="1">
              <a:spLocks noChangeArrowheads="1"/>
            </p:cNvSpPr>
            <p:nvPr/>
          </p:nvSpPr>
          <p:spPr bwMode="auto">
            <a:xfrm>
              <a:off x="1798" y="2086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R2</a:t>
              </a:r>
            </a:p>
          </p:txBody>
        </p:sp>
        <p:sp>
          <p:nvSpPr>
            <p:cNvPr id="22562" name="Text Box 127"/>
            <p:cNvSpPr txBox="1">
              <a:spLocks noChangeArrowheads="1"/>
            </p:cNvSpPr>
            <p:nvPr/>
          </p:nvSpPr>
          <p:spPr bwMode="auto">
            <a:xfrm>
              <a:off x="1792" y="2392"/>
              <a:ext cx="4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>
                  <a:latin typeface="Symbol" pitchFamily="18" charset="2"/>
                </a:rPr>
                <a:t>P2</a:t>
              </a:r>
            </a:p>
          </p:txBody>
        </p:sp>
        <p:sp>
          <p:nvSpPr>
            <p:cNvPr id="22563" name="Text Box 128"/>
            <p:cNvSpPr txBox="1">
              <a:spLocks noChangeArrowheads="1"/>
            </p:cNvSpPr>
            <p:nvPr/>
          </p:nvSpPr>
          <p:spPr bwMode="auto">
            <a:xfrm>
              <a:off x="2338" y="2392"/>
              <a:ext cx="40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>
                  <a:latin typeface="Symbol" pitchFamily="18" charset="2"/>
                </a:rPr>
                <a:t>P3</a:t>
              </a:r>
            </a:p>
          </p:txBody>
        </p:sp>
        <p:sp>
          <p:nvSpPr>
            <p:cNvPr id="22564" name="Text Box 139"/>
            <p:cNvSpPr txBox="1">
              <a:spLocks noChangeArrowheads="1"/>
            </p:cNvSpPr>
            <p:nvPr/>
          </p:nvSpPr>
          <p:spPr bwMode="auto">
            <a:xfrm>
              <a:off x="2346" y="2940"/>
              <a:ext cx="3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K3</a:t>
              </a:r>
            </a:p>
          </p:txBody>
        </p:sp>
        <p:sp>
          <p:nvSpPr>
            <p:cNvPr id="22565" name="Text Box 140"/>
            <p:cNvSpPr txBox="1">
              <a:spLocks noChangeArrowheads="1"/>
            </p:cNvSpPr>
            <p:nvPr/>
          </p:nvSpPr>
          <p:spPr bwMode="auto">
            <a:xfrm>
              <a:off x="2364" y="3684"/>
              <a:ext cx="3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III</a:t>
              </a:r>
            </a:p>
          </p:txBody>
        </p:sp>
      </p:grpSp>
      <p:grpSp>
        <p:nvGrpSpPr>
          <p:cNvPr id="7" name="Group 159"/>
          <p:cNvGrpSpPr>
            <a:grpSpLocks/>
          </p:cNvGrpSpPr>
          <p:nvPr/>
        </p:nvGrpSpPr>
        <p:grpSpPr bwMode="auto">
          <a:xfrm>
            <a:off x="1862291" y="2557463"/>
            <a:ext cx="3409950" cy="3619500"/>
            <a:chOff x="1194" y="1692"/>
            <a:chExt cx="2148" cy="2280"/>
          </a:xfrm>
        </p:grpSpPr>
        <p:sp>
          <p:nvSpPr>
            <p:cNvPr id="22546" name="Rectangle 112"/>
            <p:cNvSpPr>
              <a:spLocks noChangeArrowheads="1"/>
            </p:cNvSpPr>
            <p:nvPr/>
          </p:nvSpPr>
          <p:spPr bwMode="auto">
            <a:xfrm>
              <a:off x="2794" y="2689"/>
              <a:ext cx="539" cy="832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47" name="Rectangle 152"/>
            <p:cNvSpPr>
              <a:spLocks noChangeArrowheads="1"/>
            </p:cNvSpPr>
            <p:nvPr/>
          </p:nvSpPr>
          <p:spPr bwMode="auto">
            <a:xfrm>
              <a:off x="1194" y="1692"/>
              <a:ext cx="534" cy="99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48" name="Rectangle 153"/>
            <p:cNvSpPr>
              <a:spLocks noChangeArrowheads="1"/>
            </p:cNvSpPr>
            <p:nvPr/>
          </p:nvSpPr>
          <p:spPr bwMode="auto">
            <a:xfrm>
              <a:off x="1728" y="2076"/>
              <a:ext cx="534" cy="612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49" name="Rectangle 154"/>
            <p:cNvSpPr>
              <a:spLocks noChangeArrowheads="1"/>
            </p:cNvSpPr>
            <p:nvPr/>
          </p:nvSpPr>
          <p:spPr bwMode="auto">
            <a:xfrm>
              <a:off x="2262" y="2364"/>
              <a:ext cx="528" cy="324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22550" name="Text Box 126"/>
            <p:cNvSpPr txBox="1">
              <a:spLocks noChangeArrowheads="1"/>
            </p:cNvSpPr>
            <p:nvPr/>
          </p:nvSpPr>
          <p:spPr bwMode="auto">
            <a:xfrm>
              <a:off x="1318" y="2038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R1</a:t>
              </a:r>
            </a:p>
          </p:txBody>
        </p:sp>
        <p:sp>
          <p:nvSpPr>
            <p:cNvPr id="22551" name="Text Box 155"/>
            <p:cNvSpPr txBox="1">
              <a:spLocks noChangeArrowheads="1"/>
            </p:cNvSpPr>
            <p:nvPr/>
          </p:nvSpPr>
          <p:spPr bwMode="auto">
            <a:xfrm>
              <a:off x="1832" y="2258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R2</a:t>
              </a:r>
            </a:p>
          </p:txBody>
        </p:sp>
        <p:sp>
          <p:nvSpPr>
            <p:cNvPr id="22552" name="Text Box 156"/>
            <p:cNvSpPr txBox="1">
              <a:spLocks noChangeArrowheads="1"/>
            </p:cNvSpPr>
            <p:nvPr/>
          </p:nvSpPr>
          <p:spPr bwMode="auto">
            <a:xfrm>
              <a:off x="2358" y="2394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R3</a:t>
              </a:r>
            </a:p>
          </p:txBody>
        </p:sp>
        <p:sp>
          <p:nvSpPr>
            <p:cNvPr id="22553" name="Text Box 157"/>
            <p:cNvSpPr txBox="1">
              <a:spLocks noChangeArrowheads="1"/>
            </p:cNvSpPr>
            <p:nvPr/>
          </p:nvSpPr>
          <p:spPr bwMode="auto">
            <a:xfrm>
              <a:off x="2876" y="2942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K4</a:t>
              </a:r>
            </a:p>
          </p:txBody>
        </p:sp>
        <p:sp>
          <p:nvSpPr>
            <p:cNvPr id="22554" name="Text Box 158"/>
            <p:cNvSpPr txBox="1">
              <a:spLocks noChangeArrowheads="1"/>
            </p:cNvSpPr>
            <p:nvPr/>
          </p:nvSpPr>
          <p:spPr bwMode="auto">
            <a:xfrm>
              <a:off x="2874" y="3684"/>
              <a:ext cx="4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/>
                <a:t>IV</a:t>
              </a:r>
            </a:p>
          </p:txBody>
        </p:sp>
      </p:grp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grafico a istogrammi</a:t>
            </a:r>
          </a:p>
        </p:txBody>
      </p:sp>
      <p:sp>
        <p:nvSpPr>
          <p:cNvPr id="22536" name="Rectangle 39"/>
          <p:cNvSpPr>
            <a:spLocks noChangeArrowheads="1"/>
          </p:cNvSpPr>
          <p:nvPr/>
        </p:nvSpPr>
        <p:spPr bwMode="auto">
          <a:xfrm>
            <a:off x="2743200" y="19573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68693" name="Text Box 85"/>
          <p:cNvSpPr txBox="1">
            <a:spLocks noChangeArrowheads="1"/>
          </p:cNvSpPr>
          <p:nvPr/>
        </p:nvSpPr>
        <p:spPr bwMode="auto">
          <a:xfrm>
            <a:off x="4457854" y="1917701"/>
            <a:ext cx="4238625" cy="1187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/>
              <a:t>Quando viene coltivato solo il terreno I, tutto il sovrappiù è profitto </a:t>
            </a:r>
          </a:p>
        </p:txBody>
      </p:sp>
      <p:grpSp>
        <p:nvGrpSpPr>
          <p:cNvPr id="8" name="Group 88"/>
          <p:cNvGrpSpPr>
            <a:grpSpLocks/>
          </p:cNvGrpSpPr>
          <p:nvPr/>
        </p:nvGrpSpPr>
        <p:grpSpPr bwMode="auto">
          <a:xfrm>
            <a:off x="438304" y="2019301"/>
            <a:ext cx="7772400" cy="4264025"/>
            <a:chOff x="305" y="1353"/>
            <a:chExt cx="4896" cy="2686"/>
          </a:xfrm>
        </p:grpSpPr>
        <p:sp>
          <p:nvSpPr>
            <p:cNvPr id="22542" name="Line 74"/>
            <p:cNvSpPr>
              <a:spLocks noChangeShapeType="1"/>
            </p:cNvSpPr>
            <p:nvPr/>
          </p:nvSpPr>
          <p:spPr bwMode="auto">
            <a:xfrm flipV="1">
              <a:off x="1196" y="1353"/>
              <a:ext cx="0" cy="217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2543" name="Line 75"/>
            <p:cNvSpPr>
              <a:spLocks noChangeShapeType="1"/>
            </p:cNvSpPr>
            <p:nvPr/>
          </p:nvSpPr>
          <p:spPr bwMode="auto">
            <a:xfrm>
              <a:off x="1197" y="3521"/>
              <a:ext cx="34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2544" name="Text Box 77"/>
            <p:cNvSpPr txBox="1">
              <a:spLocks noChangeArrowheads="1"/>
            </p:cNvSpPr>
            <p:nvPr/>
          </p:nvSpPr>
          <p:spPr bwMode="auto">
            <a:xfrm>
              <a:off x="305" y="1449"/>
              <a:ext cx="847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2000"/>
                <a:t>Prodotto</a:t>
              </a:r>
              <a:r>
                <a:rPr lang="it-IT" altLang="it-IT" sz="1600"/>
                <a:t> </a:t>
              </a:r>
              <a:r>
                <a:rPr lang="it-IT" altLang="it-IT" sz="2000"/>
                <a:t>marginale</a:t>
              </a:r>
            </a:p>
          </p:txBody>
        </p:sp>
        <p:sp>
          <p:nvSpPr>
            <p:cNvPr id="22545" name="Text Box 78"/>
            <p:cNvSpPr txBox="1">
              <a:spLocks noChangeArrowheads="1"/>
            </p:cNvSpPr>
            <p:nvPr/>
          </p:nvSpPr>
          <p:spPr bwMode="auto">
            <a:xfrm>
              <a:off x="3997" y="3597"/>
              <a:ext cx="1204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2000" dirty="0"/>
                <a:t>Terreni messi a coltura</a:t>
              </a:r>
            </a:p>
          </p:txBody>
        </p:sp>
      </p:grpSp>
      <p:sp>
        <p:nvSpPr>
          <p:cNvPr id="68771" name="Text Box 163" descr="Pergamena"/>
          <p:cNvSpPr txBox="1">
            <a:spLocks noChangeArrowheads="1"/>
          </p:cNvSpPr>
          <p:nvPr/>
        </p:nvSpPr>
        <p:spPr bwMode="auto">
          <a:xfrm>
            <a:off x="4526116" y="1784351"/>
            <a:ext cx="4378325" cy="1552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/>
              <a:t>Quando si mette a coltura il secondo tipo di terreno si forma la rendita sul primo terreno e diminuisce il saggio di profitto</a:t>
            </a:r>
          </a:p>
        </p:txBody>
      </p:sp>
      <p:sp>
        <p:nvSpPr>
          <p:cNvPr id="68772" name="Text Box 164" descr="Pergamena"/>
          <p:cNvSpPr txBox="1">
            <a:spLocks noChangeArrowheads="1"/>
          </p:cNvSpPr>
          <p:nvPr/>
        </p:nvSpPr>
        <p:spPr bwMode="auto">
          <a:xfrm>
            <a:off x="4530725" y="1966913"/>
            <a:ext cx="4613275" cy="191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/>
              <a:t>Quando si mette a coltura il terzo tipo di terreno  aumenta la rendita sul primo, compare la rendita sul secondo e diminuisce il saggio di profitto</a:t>
            </a:r>
          </a:p>
        </p:txBody>
      </p:sp>
      <p:sp>
        <p:nvSpPr>
          <p:cNvPr id="68773" name="Text Box 165" descr="Pergamena"/>
          <p:cNvSpPr txBox="1">
            <a:spLocks noChangeArrowheads="1"/>
          </p:cNvSpPr>
          <p:nvPr/>
        </p:nvSpPr>
        <p:spPr bwMode="auto">
          <a:xfrm>
            <a:off x="4526116" y="1898650"/>
            <a:ext cx="4258374" cy="20145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dirty="0"/>
              <a:t>Quando si mette a coltura il quarto tipo di terreno il profitto si annulla: compare la rendita sul terzo tipo e tutto il sovrappiù diventa rendita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474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8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8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8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8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93" grpId="0" animBg="1"/>
      <p:bldP spid="68771" grpId="0" animBg="1"/>
      <p:bldP spid="68772" grpId="0" animBg="1"/>
      <p:bldP spid="6877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grafico continuo</a:t>
            </a:r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790825" y="2062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aphicFrame>
        <p:nvGraphicFramePr>
          <p:cNvPr id="88067" name="Object 3"/>
          <p:cNvGraphicFramePr>
            <a:graphicFrameLocks noChangeAspect="1"/>
          </p:cNvGraphicFramePr>
          <p:nvPr/>
        </p:nvGraphicFramePr>
        <p:xfrm>
          <a:off x="1524000" y="1828800"/>
          <a:ext cx="5791200" cy="444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4" imgW="3962520" imgH="2743200" progId="Word.Picture.8">
                  <p:embed/>
                </p:oleObj>
              </mc:Choice>
              <mc:Fallback>
                <p:oleObj r:id="rId4" imgW="3962520" imgH="2743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828800"/>
                        <a:ext cx="5791200" cy="444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59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modello grano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altLang="it-IT" smtClean="0"/>
              <a:t>Agricoltura: saggio di profitto </a:t>
            </a:r>
            <a:r>
              <a:rPr lang="it-IT" altLang="it-IT" smtClean="0">
                <a:sym typeface="Symbol" pitchFamily="18" charset="2"/>
              </a:rPr>
              <a:t></a:t>
            </a:r>
            <a:r>
              <a:rPr lang="it-IT" altLang="it-IT" smtClean="0"/>
              <a:t> quantità fisiche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mtClean="0"/>
              <a:t>Concorrenza: i saggi di profitti si eguagliano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mtClean="0"/>
              <a:t>Il prezzo del ferro non influenza il saggio di profitto dell’agricoltura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mtClean="0"/>
              <a:t>Il prezzo del ferro: saggio di profitto uguale a quello dell’agricoltura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22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931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modello di sviluppo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770813" cy="41132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Accumulazione del capitale </a:t>
            </a:r>
            <a:r>
              <a:rPr lang="it-IT" dirty="0" smtClean="0">
                <a:sym typeface="Symbol" pitchFamily="18" charset="2"/>
              </a:rPr>
              <a:t>alti salari cresce la popolazione necessità di più cibo terreni meno fertili diminuzione del saggio di profitto  alla fine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stato stazionario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II critica a Smith: non c’è eccesso di investimento. Il profitto cade perché la terra è scarsa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Proposta di politica economica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35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bldLvl="2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54890" y="1034691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 dirty="0" smtClean="0"/>
              <a:t>Modello di sviluppo: mappa concettuale</a:t>
            </a:r>
          </a:p>
        </p:txBody>
      </p:sp>
      <p:pic>
        <p:nvPicPr>
          <p:cNvPr id="25604" name="Picture 5" descr="sviluppo ricard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9808" y="1814513"/>
            <a:ext cx="6977803" cy="4343595"/>
          </a:xfrm>
          <a:noFill/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533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Dal modello grano al valore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93502"/>
            <a:ext cx="7772400" cy="367330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2800" dirty="0" smtClean="0"/>
              <a:t>Modello grano è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irrealistico</a:t>
            </a:r>
          </a:p>
          <a:p>
            <a:pPr eaLnBrk="1" hangingPunct="1">
              <a:defRPr/>
            </a:pPr>
            <a:r>
              <a:rPr lang="it-IT" sz="2800" dirty="0" smtClean="0"/>
              <a:t>Malthus: neanche in agricoltura si ha un solo input</a:t>
            </a:r>
          </a:p>
          <a:p>
            <a:pPr eaLnBrk="1" hangingPunct="1">
              <a:defRPr/>
            </a:pPr>
            <a:r>
              <a:rPr lang="it-IT" sz="2800" dirty="0" smtClean="0"/>
              <a:t>E’ quindi necessario il valore </a:t>
            </a:r>
            <a:r>
              <a:rPr lang="it-IT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prima</a:t>
            </a:r>
            <a:r>
              <a:rPr lang="it-IT" sz="2800" dirty="0" smtClean="0"/>
              <a:t> della distribuzione</a:t>
            </a:r>
          </a:p>
          <a:p>
            <a:pPr eaLnBrk="1" hangingPunct="1">
              <a:defRPr/>
            </a:pPr>
            <a:r>
              <a:rPr lang="it-IT" sz="2800" dirty="0" smtClean="0"/>
              <a:t>Teoria del valore lavoro – (</a:t>
            </a:r>
            <a:r>
              <a:rPr lang="it-IT" sz="2800" i="1" dirty="0" smtClean="0"/>
              <a:t>Principi</a:t>
            </a:r>
            <a:r>
              <a:rPr lang="it-IT" sz="2800" dirty="0" smtClean="0"/>
              <a:t>) conferma le conclusioni del modello grano</a:t>
            </a:r>
          </a:p>
          <a:p>
            <a:pPr eaLnBrk="1" hangingPunct="1">
              <a:defRPr/>
            </a:pPr>
            <a:endParaRPr lang="it-IT" sz="2800" dirty="0" smtClean="0"/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6100386"/>
              </p:ext>
            </p:extLst>
          </p:nvPr>
        </p:nvGraphicFramePr>
        <p:xfrm>
          <a:off x="1066800" y="5015883"/>
          <a:ext cx="1447800" cy="1085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4" imgW="609480" imgH="457200" progId="Equation.3">
                  <p:embed/>
                </p:oleObj>
              </mc:Choice>
              <mc:Fallback>
                <p:oleObj name="Equation" r:id="rId4" imgW="6094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15883"/>
                        <a:ext cx="1447800" cy="1085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2819400" y="5190631"/>
            <a:ext cx="495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 dirty="0"/>
              <a:t>Il valore del sovrappiù non dipende dalla distribuzione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139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  <p:bldP spid="70661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valori lavoro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9645522"/>
              </p:ext>
            </p:extLst>
          </p:nvPr>
        </p:nvGraphicFramePr>
        <p:xfrm>
          <a:off x="1417321" y="1572767"/>
          <a:ext cx="6254493" cy="1563624"/>
        </p:xfrm>
        <a:graphic>
          <a:graphicData uri="http://schemas.openxmlformats.org/drawingml/2006/table">
            <a:tbl>
              <a:tblPr/>
              <a:tblGrid>
                <a:gridCol w="893499">
                  <a:extLst>
                    <a:ext uri="{9D8B030D-6E8A-4147-A177-3AD203B41FA5}">
                      <a16:colId xmlns:a16="http://schemas.microsoft.com/office/drawing/2014/main" val="1696632028"/>
                    </a:ext>
                  </a:extLst>
                </a:gridCol>
                <a:gridCol w="893499">
                  <a:extLst>
                    <a:ext uri="{9D8B030D-6E8A-4147-A177-3AD203B41FA5}">
                      <a16:colId xmlns:a16="http://schemas.microsoft.com/office/drawing/2014/main" val="3721513545"/>
                    </a:ext>
                  </a:extLst>
                </a:gridCol>
                <a:gridCol w="893499">
                  <a:extLst>
                    <a:ext uri="{9D8B030D-6E8A-4147-A177-3AD203B41FA5}">
                      <a16:colId xmlns:a16="http://schemas.microsoft.com/office/drawing/2014/main" val="3343087569"/>
                    </a:ext>
                  </a:extLst>
                </a:gridCol>
                <a:gridCol w="893499">
                  <a:extLst>
                    <a:ext uri="{9D8B030D-6E8A-4147-A177-3AD203B41FA5}">
                      <a16:colId xmlns:a16="http://schemas.microsoft.com/office/drawing/2014/main" val="2556662606"/>
                    </a:ext>
                  </a:extLst>
                </a:gridCol>
                <a:gridCol w="893499">
                  <a:extLst>
                    <a:ext uri="{9D8B030D-6E8A-4147-A177-3AD203B41FA5}">
                      <a16:colId xmlns:a16="http://schemas.microsoft.com/office/drawing/2014/main" val="2455804564"/>
                    </a:ext>
                  </a:extLst>
                </a:gridCol>
                <a:gridCol w="893499">
                  <a:extLst>
                    <a:ext uri="{9D8B030D-6E8A-4147-A177-3AD203B41FA5}">
                      <a16:colId xmlns:a16="http://schemas.microsoft.com/office/drawing/2014/main" val="1744765149"/>
                    </a:ext>
                  </a:extLst>
                </a:gridCol>
                <a:gridCol w="893499">
                  <a:extLst>
                    <a:ext uri="{9D8B030D-6E8A-4147-A177-3AD203B41FA5}">
                      <a16:colId xmlns:a16="http://schemas.microsoft.com/office/drawing/2014/main" val="2551650886"/>
                    </a:ext>
                  </a:extLst>
                </a:gridCol>
              </a:tblGrid>
              <a:tr h="31573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034130"/>
                  </a:ext>
                </a:extLst>
              </a:tr>
              <a:tr h="300697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981080"/>
                  </a:ext>
                </a:extLst>
              </a:tr>
              <a:tr h="300697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8877883"/>
                  </a:ext>
                </a:extLst>
              </a:tr>
              <a:tr h="31573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46255"/>
                  </a:ext>
                </a:extLst>
              </a:tr>
              <a:tr h="330766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646031"/>
                  </a:ext>
                </a:extLst>
              </a:tr>
            </a:tbl>
          </a:graphicData>
        </a:graphic>
      </p:graphicFrame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26</a:t>
            </a:fld>
            <a:endParaRPr lang="it-IT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asellaDiTesto 6"/>
              <p:cNvSpPr txBox="1"/>
              <p:nvPr/>
            </p:nvSpPr>
            <p:spPr>
              <a:xfrm>
                <a:off x="1417321" y="4408020"/>
                <a:ext cx="3728648" cy="11585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it-IT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120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160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80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it-IT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0,25=240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40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+100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+120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</m:sub>
                            </m:sSub>
                            <m:r>
                              <a:rPr lang="it-IT" b="0" i="1" smtClean="0">
                                <a:latin typeface="Cambria Math" panose="02040503050406030204" pitchFamily="18" charset="0"/>
                              </a:rPr>
                              <m:t>+0,25=360</m:t>
                            </m:r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eqArr>
                              <m:eqArr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40</m:t>
                                </m:r>
                                <m:sSub>
                                  <m:sSubPr>
                                    <m:ctrlP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sub>
                                </m:s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+40</m:t>
                                </m:r>
                                <m:sSub>
                                  <m:sSubPr>
                                    <m:ctrlP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sub>
                                </m:s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+200</m:t>
                                </m:r>
                                <m:sSub>
                                  <m:sSubPr>
                                    <m:ctrlP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+0,5=480</m:t>
                                </m:r>
                                <m:sSub>
                                  <m:sSubPr>
                                    <m:ctrlP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</m:e>
                              <m:e/>
                            </m:eqArr>
                          </m:e>
                        </m:mr>
                      </m:m>
                    </m:oMath>
                  </m:oMathPara>
                </a14:m>
                <a:endParaRPr lang="it-IT" dirty="0"/>
              </a:p>
            </p:txBody>
          </p:sp>
        </mc:Choice>
        <mc:Fallback>
          <p:sp>
            <p:nvSpPr>
              <p:cNvPr id="7" name="CasellaDiTes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21" y="4408020"/>
                <a:ext cx="3728648" cy="11585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sellaDiTesto 2"/>
              <p:cNvSpPr txBox="1"/>
              <p:nvPr/>
            </p:nvSpPr>
            <p:spPr>
              <a:xfrm>
                <a:off x="1417321" y="3319272"/>
                <a:ext cx="6300369" cy="968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it-IT" dirty="0" smtClean="0"/>
                  <a:t>= quantità di lavoro contenuta in un’unità di ferro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it-IT" dirty="0" smtClean="0"/>
                  <a:t>=</a:t>
                </a:r>
                <a:r>
                  <a:rPr lang="it-IT" dirty="0"/>
                  <a:t> quantità di lavoro contenuta in un’unità </a:t>
                </a:r>
                <a:r>
                  <a:rPr lang="it-IT" dirty="0" smtClean="0"/>
                  <a:t>di carbone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it-IT" i="1"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it-IT" dirty="0" smtClean="0"/>
                  <a:t>=quantità </a:t>
                </a:r>
                <a:r>
                  <a:rPr lang="it-IT" dirty="0"/>
                  <a:t>di lavoro contenuta in </a:t>
                </a:r>
                <a:r>
                  <a:rPr lang="it-IT" dirty="0" smtClean="0"/>
                  <a:t>un’unità di grano</a:t>
                </a:r>
                <a:endParaRPr lang="it-IT" dirty="0"/>
              </a:p>
            </p:txBody>
          </p:sp>
        </mc:Choice>
        <mc:Fallback xmlns="">
          <p:sp>
            <p:nvSpPr>
              <p:cNvPr id="3" name="CasellaDiTes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7321" y="3319272"/>
                <a:ext cx="6300369" cy="968150"/>
              </a:xfrm>
              <a:prstGeom prst="rect">
                <a:avLst/>
              </a:prstGeom>
              <a:blipFill>
                <a:blip r:embed="rId3"/>
                <a:stretch>
                  <a:fillRect t="-3165" b="-696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sellaDiTesto 7"/>
          <p:cNvSpPr txBox="1"/>
          <p:nvPr/>
        </p:nvSpPr>
        <p:spPr>
          <a:xfrm>
            <a:off x="1335024" y="5394960"/>
            <a:ext cx="67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Tre equazioni per tr</a:t>
            </a:r>
            <a:r>
              <a:rPr lang="it-IT" i="1" dirty="0" smtClean="0"/>
              <a:t>e</a:t>
            </a:r>
            <a:r>
              <a:rPr lang="it-IT" dirty="0" smtClean="0"/>
              <a:t> incognite: soluzione: </a:t>
            </a:r>
            <a:r>
              <a:rPr lang="it-IT" i="1" dirty="0" err="1" smtClean="0"/>
              <a:t>l</a:t>
            </a:r>
            <a:r>
              <a:rPr lang="it-IT" i="1" baseline="-25000" dirty="0" err="1" smtClean="0"/>
              <a:t>f</a:t>
            </a:r>
            <a:r>
              <a:rPr lang="it-IT" dirty="0" smtClean="0"/>
              <a:t>=</a:t>
            </a:r>
            <a:r>
              <a:rPr lang="it-IT" dirty="0"/>
              <a:t>0,01056 </a:t>
            </a:r>
            <a:r>
              <a:rPr lang="it-IT" dirty="0" smtClean="0"/>
              <a:t>; </a:t>
            </a:r>
            <a:r>
              <a:rPr lang="it-IT" i="1" dirty="0" err="1" smtClean="0"/>
              <a:t>l</a:t>
            </a:r>
            <a:r>
              <a:rPr lang="it-IT" i="1" baseline="-25000" dirty="0" err="1" smtClean="0"/>
              <a:t>c</a:t>
            </a:r>
            <a:r>
              <a:rPr lang="it-IT" dirty="0" smtClean="0"/>
              <a:t>=0,004397, </a:t>
            </a:r>
            <a:r>
              <a:rPr lang="it-IT" i="1" dirty="0" smtClean="0"/>
              <a:t>l</a:t>
            </a:r>
            <a:r>
              <a:rPr lang="it-IT" i="1" baseline="-25000" dirty="0" smtClean="0"/>
              <a:t>g</a:t>
            </a:r>
            <a:r>
              <a:rPr lang="it-IT" dirty="0" smtClean="0"/>
              <a:t>=</a:t>
            </a:r>
            <a:r>
              <a:rPr lang="it-IT" dirty="0"/>
              <a:t>0,003922  </a:t>
            </a:r>
          </a:p>
        </p:txBody>
      </p:sp>
    </p:spTree>
    <p:extLst>
      <p:ext uri="{BB962C8B-B14F-4D97-AF65-F5344CB8AC3E}">
        <p14:creationId xmlns:p14="http://schemas.microsoft.com/office/powerpoint/2010/main" val="1571257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 build="p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Rendita differenziale in valore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500" dirty="0" smtClean="0"/>
              <a:t>Quando si deve coltivare un terreno meno fertile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500" dirty="0" smtClean="0"/>
              <a:t>Stessa quantità di lavoro produce meno grano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500" dirty="0" smtClean="0"/>
              <a:t>Cresce il valore del grano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500" dirty="0" smtClean="0"/>
              <a:t>La stessa quantità di lavoro è remunerata dagli stessi salari </a:t>
            </a:r>
            <a:r>
              <a:rPr lang="it-IT" sz="25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reali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5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il valore dei salari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5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Diminuisce il saggio di profitto e aumentano le rendite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5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Rapporto inverso tra valore dei salari e profitti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500" dirty="0" smtClean="0">
                <a:sym typeface="Symbol" pitchFamily="18" charset="2"/>
              </a:rPr>
              <a:t>I lavoratori non stanno meglio con un salario </a:t>
            </a:r>
            <a:r>
              <a:rPr lang="it-IT" sz="25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più alto in valore</a:t>
            </a:r>
            <a:r>
              <a:rPr lang="it-IT" sz="2500" dirty="0" smtClean="0">
                <a:sym typeface="Symbol" pitchFamily="18" charset="2"/>
              </a:rPr>
              <a:t> ma </a:t>
            </a:r>
            <a:r>
              <a:rPr lang="it-IT" sz="25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uguale in termini reali</a:t>
            </a:r>
            <a:endParaRPr lang="it-IT" sz="2500" dirty="0" smtClean="0">
              <a:sym typeface="Symbol" pitchFamily="18" charset="2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528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4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limiti della teoria del valore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smtClean="0"/>
              <a:t>Problemi della teoria del valore </a:t>
            </a:r>
          </a:p>
          <a:p>
            <a:pPr lvl="1" eaLnBrk="1" hangingPunct="1">
              <a:defRPr/>
            </a:pPr>
            <a:r>
              <a:rPr lang="it-IT" sz="2400" smtClean="0"/>
              <a:t>diversi rapporti tra capitale e lavoro diretto nei diversi settori – vengono influenzati i prezzi</a:t>
            </a:r>
          </a:p>
          <a:p>
            <a:pPr lvl="1" eaLnBrk="1" hangingPunct="1">
              <a:defRPr/>
            </a:pPr>
            <a:r>
              <a:rPr lang="it-IT" sz="2400" smtClean="0"/>
              <a:t>Ricardo problema di “tempo”</a:t>
            </a:r>
          </a:p>
          <a:p>
            <a:pPr lvl="1" eaLnBrk="1" hangingPunct="1">
              <a:defRPr/>
            </a:pPr>
            <a:r>
              <a:rPr lang="it-IT" sz="2400" smtClean="0"/>
              <a:t>110 ore di lavoro impiegate in un anno richiedono un salario che vale 100</a:t>
            </a:r>
          </a:p>
          <a:p>
            <a:pPr lvl="1" eaLnBrk="1" hangingPunct="1">
              <a:defRPr/>
            </a:pPr>
            <a:r>
              <a:rPr lang="it-IT" sz="2400" smtClean="0"/>
              <a:t>Grano periodo </a:t>
            </a:r>
            <a:r>
              <a:rPr lang="it-IT" sz="2400" i="1" smtClean="0"/>
              <a:t>t</a:t>
            </a:r>
            <a:r>
              <a:rPr lang="it-IT" sz="2400" baseline="-25000" smtClean="0"/>
              <a:t>0</a:t>
            </a:r>
            <a:r>
              <a:rPr lang="it-IT" sz="2400" smtClean="0"/>
              <a:t> investimento 100 </a:t>
            </a:r>
            <a:r>
              <a:rPr lang="it-IT" sz="2400" b="1" smtClean="0">
                <a:effectLst>
                  <a:outerShdw blurRad="38100" dist="38100" dir="2700000" algn="tl">
                    <a:srgbClr val="FFFFFF"/>
                  </a:outerShdw>
                </a:effectLst>
                <a:sym typeface="Symbol" pitchFamily="18" charset="2"/>
              </a:rPr>
              <a:t></a:t>
            </a:r>
            <a:r>
              <a:rPr lang="it-IT" sz="2400" i="1" smtClean="0">
                <a:sym typeface="Symbol" pitchFamily="18" charset="2"/>
              </a:rPr>
              <a:t>t</a:t>
            </a:r>
            <a:r>
              <a:rPr lang="it-IT" sz="2400" baseline="-25000" smtClean="0">
                <a:sym typeface="Symbol" pitchFamily="18" charset="2"/>
              </a:rPr>
              <a:t>1 </a:t>
            </a:r>
            <a:r>
              <a:rPr lang="it-IT" sz="2400" smtClean="0">
                <a:sym typeface="Symbol" pitchFamily="18" charset="2"/>
              </a:rPr>
              <a:t>prodotto</a:t>
            </a:r>
            <a:r>
              <a:rPr lang="it-IT" sz="2400" baseline="-25000" smtClean="0">
                <a:sym typeface="Symbol" pitchFamily="18" charset="2"/>
              </a:rPr>
              <a:t> </a:t>
            </a:r>
            <a:r>
              <a:rPr lang="it-IT" sz="2400" smtClean="0">
                <a:sym typeface="Symbol" pitchFamily="18" charset="2"/>
              </a:rPr>
              <a:t>110</a:t>
            </a:r>
            <a:endParaRPr lang="it-IT" sz="2400" smtClean="0"/>
          </a:p>
          <a:p>
            <a:pPr eaLnBrk="1" hangingPunct="1">
              <a:defRPr/>
            </a:pPr>
            <a:r>
              <a:rPr lang="it-IT" sz="2800" smtClean="0"/>
              <a:t>Saggio del profitto </a:t>
            </a:r>
            <a:r>
              <a:rPr lang="it-IT" sz="2800" i="1" smtClean="0"/>
              <a:t>r = </a:t>
            </a:r>
            <a:r>
              <a:rPr lang="it-IT" sz="2800" smtClean="0"/>
              <a:t>10%</a:t>
            </a:r>
          </a:p>
          <a:p>
            <a:pPr eaLnBrk="1" hangingPunct="1">
              <a:defRPr/>
            </a:pPr>
            <a:endParaRPr lang="it-IT" sz="28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286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3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Grano e vino</a:t>
            </a:r>
          </a:p>
        </p:txBody>
      </p:sp>
      <p:graphicFrame>
        <p:nvGraphicFramePr>
          <p:cNvPr id="96326" name="Group 70"/>
          <p:cNvGraphicFramePr>
            <a:graphicFrameLocks noGrp="1"/>
          </p:cNvGraphicFramePr>
          <p:nvPr/>
        </p:nvGraphicFramePr>
        <p:xfrm>
          <a:off x="1524000" y="2590800"/>
          <a:ext cx="6096000" cy="2073276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tempo</a:t>
                      </a: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Grano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vino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  <a:r>
                        <a:rPr kumimoji="0" lang="it-IT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  <a:endParaRPr kumimoji="0" lang="it-IT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100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  <a:r>
                        <a:rPr kumimoji="0" lang="it-IT" sz="2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3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</a:t>
                      </a:r>
                      <a:r>
                        <a:rPr kumimoji="0" lang="it-IT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it-IT" sz="28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34" marB="4573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121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marT="45734" marB="4573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6322" name="Text Box 66"/>
          <p:cNvSpPr txBox="1">
            <a:spLocks noChangeArrowheads="1"/>
          </p:cNvSpPr>
          <p:nvPr/>
        </p:nvSpPr>
        <p:spPr bwMode="auto">
          <a:xfrm>
            <a:off x="838200" y="1676400"/>
            <a:ext cx="7391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it-IT" altLang="it-IT"/>
              <a:t>Il vino deve invecchiare un anno nelle botti</a:t>
            </a:r>
          </a:p>
          <a:p>
            <a:pPr algn="l"/>
            <a:r>
              <a:rPr lang="it-IT" altLang="it-IT"/>
              <a:t>Il grano può essere venduto subito</a:t>
            </a:r>
          </a:p>
        </p:txBody>
      </p:sp>
      <p:sp>
        <p:nvSpPr>
          <p:cNvPr id="96327" name="Text Box 71"/>
          <p:cNvSpPr txBox="1">
            <a:spLocks noChangeArrowheads="1"/>
          </p:cNvSpPr>
          <p:nvPr/>
        </p:nvSpPr>
        <p:spPr bwMode="auto">
          <a:xfrm>
            <a:off x="762000" y="4953000"/>
            <a:ext cx="8001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it-IT" altLang="it-IT"/>
              <a:t>Il prezzo del vino, che richiede più tempo, cresce rispetto al prezzo del grano, per eguagliare il saggio di profitto per unità di tempo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3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6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6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22" grpId="0" autoUpdateAnimBg="0"/>
      <p:bldP spid="9632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metodo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Ricardo: metodo moderno = assiomatico deduttivo</a:t>
            </a:r>
          </a:p>
          <a:p>
            <a:pPr eaLnBrk="1" hangingPunct="1"/>
            <a:r>
              <a:rPr lang="it-IT" altLang="it-IT" smtClean="0"/>
              <a:t>Ipotesi </a:t>
            </a:r>
            <a:r>
              <a:rPr lang="it-IT" altLang="it-IT" smtClean="0">
                <a:sym typeface="Symbol" pitchFamily="18" charset="2"/>
              </a:rPr>
              <a:t> deduzione delle conseguenze</a:t>
            </a:r>
          </a:p>
          <a:p>
            <a:pPr eaLnBrk="1" hangingPunct="1"/>
            <a:r>
              <a:rPr lang="it-IT" altLang="it-IT" smtClean="0">
                <a:sym typeface="Symbol" pitchFamily="18" charset="2"/>
              </a:rPr>
              <a:t>Modello astratto dell’economia</a:t>
            </a:r>
          </a:p>
          <a:p>
            <a:pPr eaLnBrk="1" hangingPunct="1"/>
            <a:r>
              <a:rPr lang="it-IT" altLang="it-IT" smtClean="0">
                <a:sym typeface="Symbol" pitchFamily="18" charset="2"/>
              </a:rPr>
              <a:t>Indicazioni pratiche</a:t>
            </a:r>
          </a:p>
          <a:p>
            <a:pPr eaLnBrk="1" hangingPunct="1">
              <a:buFontTx/>
              <a:buNone/>
            </a:pPr>
            <a:endParaRPr lang="it-IT" altLang="it-IT" smtClean="0">
              <a:sym typeface="Symbol" pitchFamily="18" charset="2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489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3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dubbi di Ricardo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91323"/>
            <a:ext cx="8229600" cy="4525963"/>
          </a:xfrm>
        </p:spPr>
        <p:txBody>
          <a:bodyPr>
            <a:noAutofit/>
          </a:bodyPr>
          <a:lstStyle/>
          <a:p>
            <a:pPr lvl="1" eaLnBrk="1" hangingPunct="1"/>
            <a:r>
              <a:rPr lang="it-IT" altLang="it-IT" sz="3200" dirty="0" smtClean="0"/>
              <a:t>Il valore dipende </a:t>
            </a:r>
            <a:r>
              <a:rPr lang="it-IT" altLang="it-IT" sz="3200" b="1" dirty="0" smtClean="0"/>
              <a:t>anche</a:t>
            </a:r>
            <a:r>
              <a:rPr lang="it-IT" altLang="it-IT" sz="3200" dirty="0" smtClean="0"/>
              <a:t> dalla distribuzione</a:t>
            </a:r>
          </a:p>
          <a:p>
            <a:pPr lvl="1" eaLnBrk="1" hangingPunct="1"/>
            <a:r>
              <a:rPr lang="it-IT" altLang="it-IT" sz="3200" dirty="0" smtClean="0"/>
              <a:t>Ma allora la torta non è data? (aumentano i salari in valore </a:t>
            </a:r>
            <a:r>
              <a:rPr lang="it-IT" altLang="it-IT" sz="3200" dirty="0" smtClean="0">
                <a:sym typeface="Symbol" pitchFamily="18" charset="2"/>
              </a:rPr>
              <a:t> diminuiscono i profitti  varia il valore…)</a:t>
            </a:r>
            <a:endParaRPr lang="it-IT" altLang="it-IT" sz="3200" dirty="0" smtClean="0"/>
          </a:p>
          <a:p>
            <a:pPr lvl="1" eaLnBrk="1" hangingPunct="1"/>
            <a:r>
              <a:rPr lang="it-IT" altLang="it-IT" sz="3200" dirty="0" smtClean="0"/>
              <a:t>Ricerca di una “merce tipo” che annulli gli effetti della distribuzione su valore – merce prodotta in condizioni medie</a:t>
            </a:r>
          </a:p>
          <a:p>
            <a:pPr eaLnBrk="1" hangingPunct="1"/>
            <a:endParaRPr lang="it-IT" altLang="it-IT" sz="3600" dirty="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433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distribuzione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Problema più importante: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distribuzione</a:t>
            </a:r>
            <a:r>
              <a:rPr lang="it-IT" dirty="0" smtClean="0"/>
              <a:t> del reddito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Profitti (sovrappiù capitalistico) 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 Investimenti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Saggio di profitto  saggio di sviluppo</a:t>
            </a:r>
          </a:p>
          <a:p>
            <a:pPr eaLnBrk="1" hangingPunct="1">
              <a:defRPr/>
            </a:pPr>
            <a:r>
              <a:rPr lang="it-IT" dirty="0" smtClean="0"/>
              <a:t>valore </a:t>
            </a:r>
            <a:r>
              <a:rPr lang="it-IT" dirty="0" smtClean="0">
                <a:sym typeface="Symbol" pitchFamily="18" charset="2"/>
              </a:rPr>
              <a:t></a:t>
            </a:r>
            <a:r>
              <a:rPr lang="it-IT" dirty="0" smtClean="0"/>
              <a:t> distribuzione (prima critica a Smith)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prima</a:t>
            </a:r>
            <a:r>
              <a:rPr lang="it-IT" dirty="0" smtClean="0"/>
              <a:t> il valore, poi la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distribuzione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914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Il modello del sovrappiù</a:t>
            </a:r>
          </a:p>
        </p:txBody>
      </p:sp>
      <p:sp>
        <p:nvSpPr>
          <p:cNvPr id="72975" name="Text Box 271"/>
          <p:cNvSpPr txBox="1">
            <a:spLocks noChangeArrowheads="1"/>
          </p:cNvSpPr>
          <p:nvPr/>
        </p:nvSpPr>
        <p:spPr bwMode="auto">
          <a:xfrm>
            <a:off x="898524" y="4146168"/>
            <a:ext cx="7559675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lnSpc>
                <a:spcPct val="90000"/>
              </a:lnSpc>
              <a:defRPr/>
            </a:pPr>
            <a:r>
              <a:rPr lang="it-IT" dirty="0"/>
              <a:t>Sovrappiù</a:t>
            </a:r>
          </a:p>
          <a:p>
            <a:pPr algn="l" eaLnBrk="0" hangingPunct="0">
              <a:lnSpc>
                <a:spcPct val="90000"/>
              </a:lnSpc>
              <a:defRPr/>
            </a:pPr>
            <a:r>
              <a:rPr lang="it-IT" dirty="0" smtClean="0"/>
              <a:t>Ferro </a:t>
            </a:r>
            <a:r>
              <a:rPr lang="it-IT" dirty="0">
                <a:sym typeface="Symbol" pitchFamily="18" charset="2"/>
              </a:rPr>
              <a:t>  </a:t>
            </a:r>
            <a:r>
              <a:rPr lang="it-IT" dirty="0" smtClean="0">
                <a:sym typeface="Symbol" pitchFamily="18" charset="2"/>
              </a:rPr>
              <a:t>240 </a:t>
            </a:r>
            <a:r>
              <a:rPr lang="it-IT" dirty="0">
                <a:sym typeface="Symbol" pitchFamily="18" charset="2"/>
              </a:rPr>
              <a:t>– </a:t>
            </a:r>
            <a:r>
              <a:rPr lang="it-IT" dirty="0" smtClean="0">
                <a:sym typeface="Symbol" pitchFamily="18" charset="2"/>
              </a:rPr>
              <a:t>200 </a:t>
            </a:r>
            <a:r>
              <a:rPr lang="it-IT" dirty="0">
                <a:sym typeface="Symbol" pitchFamily="18" charset="2"/>
              </a:rPr>
              <a:t>= </a:t>
            </a:r>
            <a:r>
              <a:rPr lang="it-IT" dirty="0" smtClean="0">
                <a:sym typeface="Symbol" pitchFamily="18" charset="2"/>
              </a:rPr>
              <a:t>40 tonnellate</a:t>
            </a:r>
            <a:endParaRPr lang="it-IT" dirty="0">
              <a:sym typeface="Symbol" pitchFamily="18" charset="2"/>
            </a:endParaRPr>
          </a:p>
          <a:p>
            <a:pPr algn="l" eaLnBrk="0" hangingPunct="0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Carbone </a:t>
            </a:r>
            <a:r>
              <a:rPr lang="it-IT" dirty="0">
                <a:sym typeface="Symbol" pitchFamily="18" charset="2"/>
              </a:rPr>
              <a:t>    </a:t>
            </a:r>
            <a:r>
              <a:rPr lang="it-IT" dirty="0" smtClean="0">
                <a:sym typeface="Symbol" pitchFamily="18" charset="2"/>
              </a:rPr>
              <a:t>360 </a:t>
            </a:r>
            <a:r>
              <a:rPr lang="it-IT" dirty="0">
                <a:sym typeface="Symbol" pitchFamily="18" charset="2"/>
              </a:rPr>
              <a:t>– </a:t>
            </a:r>
            <a:r>
              <a:rPr lang="it-IT" dirty="0" smtClean="0">
                <a:sym typeface="Symbol" pitchFamily="18" charset="2"/>
              </a:rPr>
              <a:t>300 </a:t>
            </a:r>
            <a:r>
              <a:rPr lang="it-IT" dirty="0">
                <a:sym typeface="Symbol" pitchFamily="18" charset="2"/>
              </a:rPr>
              <a:t>= </a:t>
            </a:r>
            <a:r>
              <a:rPr lang="it-IT" dirty="0" smtClean="0">
                <a:sym typeface="Symbol" pitchFamily="18" charset="2"/>
              </a:rPr>
              <a:t>60 tonnellate</a:t>
            </a:r>
          </a:p>
          <a:p>
            <a:pPr eaLnBrk="0" hangingPunct="0">
              <a:lnSpc>
                <a:spcPct val="90000"/>
              </a:lnSpc>
              <a:defRPr/>
            </a:pPr>
            <a:r>
              <a:rPr lang="it-IT" dirty="0" smtClean="0">
                <a:sym typeface="Symbol" pitchFamily="18" charset="2"/>
              </a:rPr>
              <a:t>Grano</a:t>
            </a:r>
            <a:r>
              <a:rPr lang="it-IT" dirty="0">
                <a:sym typeface="Symbol" pitchFamily="18" charset="2"/>
              </a:rPr>
              <a:t>  </a:t>
            </a:r>
            <a:r>
              <a:rPr lang="it-IT" dirty="0" smtClean="0">
                <a:sym typeface="Symbol" pitchFamily="18" charset="2"/>
              </a:rPr>
              <a:t>	480-400 =80 quintali</a:t>
            </a:r>
            <a:endParaRPr lang="it-IT" dirty="0">
              <a:sym typeface="Symbol" pitchFamily="18" charset="2"/>
            </a:endParaRPr>
          </a:p>
        </p:txBody>
      </p:sp>
      <p:sp>
        <p:nvSpPr>
          <p:cNvPr id="72976" name="Text Box 272"/>
          <p:cNvSpPr txBox="1">
            <a:spLocks noChangeArrowheads="1"/>
          </p:cNvSpPr>
          <p:nvPr/>
        </p:nvSpPr>
        <p:spPr bwMode="auto">
          <a:xfrm>
            <a:off x="900110" y="5128455"/>
            <a:ext cx="806450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  <a:defRPr/>
            </a:pPr>
            <a:r>
              <a:rPr lang="it-IT" dirty="0" smtClean="0"/>
              <a:t>Domande: quanto vale il sovrappiù? Quale è il Saggio </a:t>
            </a:r>
            <a:r>
              <a:rPr lang="it-IT" dirty="0"/>
              <a:t>di </a:t>
            </a:r>
            <a:r>
              <a:rPr lang="it-IT" dirty="0" smtClean="0"/>
              <a:t>sovrappiù?</a:t>
            </a:r>
          </a:p>
          <a:p>
            <a:pPr algn="l" eaLnBrk="0" hangingPunct="0">
              <a:spcBef>
                <a:spcPct val="50000"/>
              </a:spcBef>
              <a:defRPr/>
            </a:pPr>
            <a:r>
              <a:rPr lang="it-IT" dirty="0" smtClean="0"/>
              <a:t> (40 t ferro+60 t carbone+80 q grano)/(200t ferro+300t carbone +400q grano)  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!!!!! (mele più pere)</a:t>
            </a:r>
            <a:endParaRPr lang="it-IT" b="1" dirty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Ricardo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50AB02-5E9C-46C1-8249-DACE7669A9C2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  <p:graphicFrame>
        <p:nvGraphicFramePr>
          <p:cNvPr id="7" name="Segnaposto tabella 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28783478"/>
              </p:ext>
            </p:extLst>
          </p:nvPr>
        </p:nvGraphicFramePr>
        <p:xfrm>
          <a:off x="900111" y="1581327"/>
          <a:ext cx="7558089" cy="2398775"/>
        </p:xfrm>
        <a:graphic>
          <a:graphicData uri="http://schemas.openxmlformats.org/drawingml/2006/table">
            <a:tbl>
              <a:tblPr/>
              <a:tblGrid>
                <a:gridCol w="1079727">
                  <a:extLst>
                    <a:ext uri="{9D8B030D-6E8A-4147-A177-3AD203B41FA5}">
                      <a16:colId xmlns:a16="http://schemas.microsoft.com/office/drawing/2014/main" val="2262849865"/>
                    </a:ext>
                  </a:extLst>
                </a:gridCol>
                <a:gridCol w="1079727">
                  <a:extLst>
                    <a:ext uri="{9D8B030D-6E8A-4147-A177-3AD203B41FA5}">
                      <a16:colId xmlns:a16="http://schemas.microsoft.com/office/drawing/2014/main" val="4131841936"/>
                    </a:ext>
                  </a:extLst>
                </a:gridCol>
                <a:gridCol w="1079727">
                  <a:extLst>
                    <a:ext uri="{9D8B030D-6E8A-4147-A177-3AD203B41FA5}">
                      <a16:colId xmlns:a16="http://schemas.microsoft.com/office/drawing/2014/main" val="2392124359"/>
                    </a:ext>
                  </a:extLst>
                </a:gridCol>
                <a:gridCol w="1079727">
                  <a:extLst>
                    <a:ext uri="{9D8B030D-6E8A-4147-A177-3AD203B41FA5}">
                      <a16:colId xmlns:a16="http://schemas.microsoft.com/office/drawing/2014/main" val="2769625555"/>
                    </a:ext>
                  </a:extLst>
                </a:gridCol>
                <a:gridCol w="1079727">
                  <a:extLst>
                    <a:ext uri="{9D8B030D-6E8A-4147-A177-3AD203B41FA5}">
                      <a16:colId xmlns:a16="http://schemas.microsoft.com/office/drawing/2014/main" val="3780429694"/>
                    </a:ext>
                  </a:extLst>
                </a:gridCol>
                <a:gridCol w="1079727">
                  <a:extLst>
                    <a:ext uri="{9D8B030D-6E8A-4147-A177-3AD203B41FA5}">
                      <a16:colId xmlns:a16="http://schemas.microsoft.com/office/drawing/2014/main" val="1073539423"/>
                    </a:ext>
                  </a:extLst>
                </a:gridCol>
                <a:gridCol w="1079727">
                  <a:extLst>
                    <a:ext uri="{9D8B030D-6E8A-4147-A177-3AD203B41FA5}">
                      <a16:colId xmlns:a16="http://schemas.microsoft.com/office/drawing/2014/main" val="1650722288"/>
                    </a:ext>
                  </a:extLst>
                </a:gridCol>
              </a:tblGrid>
              <a:tr h="48436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lavoro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prodotto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sovrappiù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764874"/>
                  </a:ext>
                </a:extLst>
              </a:tr>
              <a:tr h="461303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6933124"/>
                  </a:ext>
                </a:extLst>
              </a:tr>
              <a:tr h="461303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carbone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5779882"/>
                  </a:ext>
                </a:extLst>
              </a:tr>
              <a:tr h="484368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grano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6291154"/>
                  </a:ext>
                </a:extLst>
              </a:tr>
              <a:tr h="507433"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13096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3347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2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2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2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29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9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75" grpId="0" autoUpdateAnimBg="0"/>
      <p:bldP spid="72976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distribuzione del reddito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65488"/>
          </a:xfrm>
        </p:spPr>
        <p:txBody>
          <a:bodyPr>
            <a:normAutofit fontScale="77500" lnSpcReduction="20000"/>
          </a:bodyPr>
          <a:lstStyle/>
          <a:p>
            <a:r>
              <a:rPr lang="it-IT" dirty="0" smtClean="0"/>
              <a:t>Dalla produzione si forma il reddito</a:t>
            </a:r>
          </a:p>
          <a:p>
            <a:r>
              <a:rPr lang="it-IT" dirty="0" smtClean="0"/>
              <a:t>Questo reddito dato deve essere distribuito tra le classi</a:t>
            </a:r>
          </a:p>
          <a:p>
            <a:r>
              <a:rPr lang="it-IT" dirty="0" smtClean="0"/>
              <a:t>Se aumenta la «fetta» di una classe deve diminuire quella di un’altra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Ricardo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50AB02-5E9C-46C1-8249-DACE7669A9C2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graphicFrame>
        <p:nvGraphicFramePr>
          <p:cNvPr id="8" name="Grafico 7"/>
          <p:cNvGraphicFramePr/>
          <p:nvPr>
            <p:extLst>
              <p:ext uri="{D42A27DB-BD31-4B8C-83A1-F6EECF244321}">
                <p14:modId xmlns:p14="http://schemas.microsoft.com/office/powerpoint/2010/main" val="2189128287"/>
              </p:ext>
            </p:extLst>
          </p:nvPr>
        </p:nvGraphicFramePr>
        <p:xfrm>
          <a:off x="671830" y="3428999"/>
          <a:ext cx="3109948" cy="2305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afico 11"/>
          <p:cNvGraphicFramePr/>
          <p:nvPr>
            <p:extLst>
              <p:ext uri="{D42A27DB-BD31-4B8C-83A1-F6EECF244321}">
                <p14:modId xmlns:p14="http://schemas.microsoft.com/office/powerpoint/2010/main" val="3828204818"/>
              </p:ext>
            </p:extLst>
          </p:nvPr>
        </p:nvGraphicFramePr>
        <p:xfrm>
          <a:off x="4256333" y="3326608"/>
          <a:ext cx="3792643" cy="2506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005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85" name="Rectangle 49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modello</a:t>
            </a:r>
          </a:p>
        </p:txBody>
      </p:sp>
      <p:sp>
        <p:nvSpPr>
          <p:cNvPr id="6558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920750" y="1870075"/>
            <a:ext cx="7772400" cy="3352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altLang="it-IT" sz="2800" dirty="0" smtClean="0"/>
              <a:t>Il valore </a:t>
            </a:r>
            <a:r>
              <a:rPr lang="it-IT" altLang="it-IT" sz="2800" dirty="0" smtClean="0">
                <a:sym typeface="Symbol" pitchFamily="18" charset="2"/>
              </a:rPr>
              <a:t></a:t>
            </a:r>
            <a:r>
              <a:rPr lang="it-IT" altLang="it-IT" sz="2800" dirty="0" smtClean="0"/>
              <a:t>  quantità di lavoro. Valore della produzione dato. Non dipende dalla distribuzione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/>
              <a:t>Il valore = lavoro indiretto più lavoro diretto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/>
              <a:t>Lavoro indiretto (lavoro necessario per gli strumenti di produzione)</a:t>
            </a:r>
          </a:p>
          <a:p>
            <a:pPr eaLnBrk="1" hangingPunct="1">
              <a:lnSpc>
                <a:spcPct val="80000"/>
              </a:lnSpc>
            </a:pPr>
            <a:r>
              <a:rPr lang="it-IT" altLang="it-IT" sz="2800" dirty="0" smtClean="0"/>
              <a:t>Anche nella società primitiva:</a:t>
            </a:r>
          </a:p>
          <a:p>
            <a:pPr lvl="1" eaLnBrk="1" hangingPunct="1">
              <a:lnSpc>
                <a:spcPct val="80000"/>
              </a:lnSpc>
            </a:pPr>
            <a:r>
              <a:rPr lang="it-IT" altLang="it-IT" sz="2400" dirty="0" smtClean="0"/>
              <a:t>“né castoro né daino si sarebbero potuti abbattere senza far ricorso ad una qualche arma”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461685" y="5344512"/>
            <a:ext cx="2362200" cy="690563"/>
            <a:chOff x="483" y="3722"/>
            <a:chExt cx="1488" cy="435"/>
          </a:xfrm>
        </p:grpSpPr>
        <p:grpSp>
          <p:nvGrpSpPr>
            <p:cNvPr id="14372" name="Group 14"/>
            <p:cNvGrpSpPr>
              <a:grpSpLocks/>
            </p:cNvGrpSpPr>
            <p:nvPr/>
          </p:nvGrpSpPr>
          <p:grpSpPr bwMode="auto">
            <a:xfrm>
              <a:off x="483" y="3722"/>
              <a:ext cx="1488" cy="435"/>
              <a:chOff x="492" y="3537"/>
              <a:chExt cx="1488" cy="435"/>
            </a:xfrm>
          </p:grpSpPr>
          <p:sp>
            <p:nvSpPr>
              <p:cNvPr id="14375" name="Rectangle 9"/>
              <p:cNvSpPr>
                <a:spLocks noChangeArrowheads="1"/>
              </p:cNvSpPr>
              <p:nvPr/>
            </p:nvSpPr>
            <p:spPr bwMode="auto">
              <a:xfrm>
                <a:off x="492" y="3537"/>
                <a:ext cx="1422" cy="369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14376" name="Freeform 10"/>
              <p:cNvSpPr>
                <a:spLocks/>
              </p:cNvSpPr>
              <p:nvPr/>
            </p:nvSpPr>
            <p:spPr bwMode="auto">
              <a:xfrm>
                <a:off x="492" y="3537"/>
                <a:ext cx="1420" cy="368"/>
              </a:xfrm>
              <a:custGeom>
                <a:avLst/>
                <a:gdLst>
                  <a:gd name="T0" fmla="*/ 114 w 1050"/>
                  <a:gd name="T1" fmla="*/ 0 h 274"/>
                  <a:gd name="T2" fmla="*/ 0 w 1050"/>
                  <a:gd name="T3" fmla="*/ 111 h 274"/>
                  <a:gd name="T4" fmla="*/ 0 w 1050"/>
                  <a:gd name="T5" fmla="*/ 552 h 274"/>
                  <a:gd name="T6" fmla="*/ 114 w 1050"/>
                  <a:gd name="T7" fmla="*/ 663 h 274"/>
                  <a:gd name="T8" fmla="*/ 2486 w 1050"/>
                  <a:gd name="T9" fmla="*/ 663 h 274"/>
                  <a:gd name="T10" fmla="*/ 2597 w 1050"/>
                  <a:gd name="T11" fmla="*/ 552 h 274"/>
                  <a:gd name="T12" fmla="*/ 2597 w 1050"/>
                  <a:gd name="T13" fmla="*/ 111 h 274"/>
                  <a:gd name="T14" fmla="*/ 2486 w 1050"/>
                  <a:gd name="T15" fmla="*/ 0 h 274"/>
                  <a:gd name="T16" fmla="*/ 114 w 1050"/>
                  <a:gd name="T17" fmla="*/ 0 h 27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50"/>
                  <a:gd name="T28" fmla="*/ 0 h 274"/>
                  <a:gd name="T29" fmla="*/ 1050 w 1050"/>
                  <a:gd name="T30" fmla="*/ 274 h 27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50" h="274">
                    <a:moveTo>
                      <a:pt x="46" y="0"/>
                    </a:moveTo>
                    <a:cubicBezTo>
                      <a:pt x="21" y="0"/>
                      <a:pt x="0" y="20"/>
                      <a:pt x="0" y="46"/>
                    </a:cubicBezTo>
                    <a:lnTo>
                      <a:pt x="0" y="228"/>
                    </a:lnTo>
                    <a:cubicBezTo>
                      <a:pt x="0" y="254"/>
                      <a:pt x="21" y="274"/>
                      <a:pt x="46" y="274"/>
                    </a:cubicBezTo>
                    <a:lnTo>
                      <a:pt x="1005" y="274"/>
                    </a:lnTo>
                    <a:cubicBezTo>
                      <a:pt x="1030" y="274"/>
                      <a:pt x="1050" y="254"/>
                      <a:pt x="1050" y="228"/>
                    </a:cubicBezTo>
                    <a:lnTo>
                      <a:pt x="1050" y="46"/>
                    </a:lnTo>
                    <a:cubicBezTo>
                      <a:pt x="1050" y="20"/>
                      <a:pt x="1030" y="0"/>
                      <a:pt x="1005" y="0"/>
                    </a:cubicBez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4377" name="Rectangle 11"/>
              <p:cNvSpPr>
                <a:spLocks noChangeArrowheads="1"/>
              </p:cNvSpPr>
              <p:nvPr/>
            </p:nvSpPr>
            <p:spPr bwMode="auto">
              <a:xfrm>
                <a:off x="492" y="3537"/>
                <a:ext cx="1422" cy="369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it-IT" altLang="it-IT"/>
              </a:p>
            </p:txBody>
          </p:sp>
          <p:sp>
            <p:nvSpPr>
              <p:cNvPr id="14378" name="Freeform 12"/>
              <p:cNvSpPr>
                <a:spLocks/>
              </p:cNvSpPr>
              <p:nvPr/>
            </p:nvSpPr>
            <p:spPr bwMode="auto">
              <a:xfrm>
                <a:off x="559" y="3604"/>
                <a:ext cx="1421" cy="368"/>
              </a:xfrm>
              <a:custGeom>
                <a:avLst/>
                <a:gdLst>
                  <a:gd name="T0" fmla="*/ 114 w 1050"/>
                  <a:gd name="T1" fmla="*/ 0 h 274"/>
                  <a:gd name="T2" fmla="*/ 0 w 1050"/>
                  <a:gd name="T3" fmla="*/ 111 h 274"/>
                  <a:gd name="T4" fmla="*/ 0 w 1050"/>
                  <a:gd name="T5" fmla="*/ 552 h 274"/>
                  <a:gd name="T6" fmla="*/ 114 w 1050"/>
                  <a:gd name="T7" fmla="*/ 663 h 274"/>
                  <a:gd name="T8" fmla="*/ 2491 w 1050"/>
                  <a:gd name="T9" fmla="*/ 663 h 274"/>
                  <a:gd name="T10" fmla="*/ 2602 w 1050"/>
                  <a:gd name="T11" fmla="*/ 552 h 274"/>
                  <a:gd name="T12" fmla="*/ 2602 w 1050"/>
                  <a:gd name="T13" fmla="*/ 111 h 274"/>
                  <a:gd name="T14" fmla="*/ 2491 w 1050"/>
                  <a:gd name="T15" fmla="*/ 0 h 274"/>
                  <a:gd name="T16" fmla="*/ 114 w 1050"/>
                  <a:gd name="T17" fmla="*/ 0 h 27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50"/>
                  <a:gd name="T28" fmla="*/ 0 h 274"/>
                  <a:gd name="T29" fmla="*/ 1050 w 1050"/>
                  <a:gd name="T30" fmla="*/ 274 h 27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50" h="274">
                    <a:moveTo>
                      <a:pt x="46" y="0"/>
                    </a:moveTo>
                    <a:cubicBezTo>
                      <a:pt x="21" y="0"/>
                      <a:pt x="0" y="20"/>
                      <a:pt x="0" y="46"/>
                    </a:cubicBezTo>
                    <a:lnTo>
                      <a:pt x="0" y="228"/>
                    </a:lnTo>
                    <a:cubicBezTo>
                      <a:pt x="0" y="254"/>
                      <a:pt x="21" y="274"/>
                      <a:pt x="46" y="274"/>
                    </a:cubicBezTo>
                    <a:lnTo>
                      <a:pt x="1005" y="274"/>
                    </a:lnTo>
                    <a:cubicBezTo>
                      <a:pt x="1030" y="274"/>
                      <a:pt x="1050" y="254"/>
                      <a:pt x="1050" y="228"/>
                    </a:cubicBezTo>
                    <a:lnTo>
                      <a:pt x="1050" y="46"/>
                    </a:lnTo>
                    <a:cubicBezTo>
                      <a:pt x="1050" y="20"/>
                      <a:pt x="1030" y="0"/>
                      <a:pt x="1005" y="0"/>
                    </a:cubicBez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14379" name="Freeform 13"/>
              <p:cNvSpPr>
                <a:spLocks/>
              </p:cNvSpPr>
              <p:nvPr/>
            </p:nvSpPr>
            <p:spPr bwMode="auto">
              <a:xfrm>
                <a:off x="559" y="3604"/>
                <a:ext cx="1421" cy="368"/>
              </a:xfrm>
              <a:custGeom>
                <a:avLst/>
                <a:gdLst>
                  <a:gd name="T0" fmla="*/ 114 w 1050"/>
                  <a:gd name="T1" fmla="*/ 0 h 274"/>
                  <a:gd name="T2" fmla="*/ 0 w 1050"/>
                  <a:gd name="T3" fmla="*/ 111 h 274"/>
                  <a:gd name="T4" fmla="*/ 0 w 1050"/>
                  <a:gd name="T5" fmla="*/ 552 h 274"/>
                  <a:gd name="T6" fmla="*/ 114 w 1050"/>
                  <a:gd name="T7" fmla="*/ 663 h 274"/>
                  <a:gd name="T8" fmla="*/ 2491 w 1050"/>
                  <a:gd name="T9" fmla="*/ 663 h 274"/>
                  <a:gd name="T10" fmla="*/ 2602 w 1050"/>
                  <a:gd name="T11" fmla="*/ 552 h 274"/>
                  <a:gd name="T12" fmla="*/ 2602 w 1050"/>
                  <a:gd name="T13" fmla="*/ 111 h 274"/>
                  <a:gd name="T14" fmla="*/ 2491 w 1050"/>
                  <a:gd name="T15" fmla="*/ 0 h 274"/>
                  <a:gd name="T16" fmla="*/ 114 w 1050"/>
                  <a:gd name="T17" fmla="*/ 0 h 27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050"/>
                  <a:gd name="T28" fmla="*/ 0 h 274"/>
                  <a:gd name="T29" fmla="*/ 1050 w 1050"/>
                  <a:gd name="T30" fmla="*/ 274 h 27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050" h="274">
                    <a:moveTo>
                      <a:pt x="46" y="0"/>
                    </a:moveTo>
                    <a:cubicBezTo>
                      <a:pt x="21" y="0"/>
                      <a:pt x="0" y="20"/>
                      <a:pt x="0" y="46"/>
                    </a:cubicBezTo>
                    <a:lnTo>
                      <a:pt x="0" y="228"/>
                    </a:lnTo>
                    <a:cubicBezTo>
                      <a:pt x="0" y="254"/>
                      <a:pt x="21" y="274"/>
                      <a:pt x="46" y="274"/>
                    </a:cubicBezTo>
                    <a:lnTo>
                      <a:pt x="1005" y="274"/>
                    </a:lnTo>
                    <a:cubicBezTo>
                      <a:pt x="1030" y="274"/>
                      <a:pt x="1050" y="254"/>
                      <a:pt x="1050" y="228"/>
                    </a:cubicBezTo>
                    <a:lnTo>
                      <a:pt x="1050" y="46"/>
                    </a:lnTo>
                    <a:cubicBezTo>
                      <a:pt x="1050" y="20"/>
                      <a:pt x="1030" y="0"/>
                      <a:pt x="1005" y="0"/>
                    </a:cubicBezTo>
                    <a:lnTo>
                      <a:pt x="46" y="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14373" name="Rectangle 15"/>
            <p:cNvSpPr>
              <a:spLocks noChangeArrowheads="1"/>
            </p:cNvSpPr>
            <p:nvPr/>
          </p:nvSpPr>
          <p:spPr bwMode="auto">
            <a:xfrm>
              <a:off x="736" y="3855"/>
              <a:ext cx="113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000" b="1">
                  <a:solidFill>
                    <a:srgbClr val="000000"/>
                  </a:solidFill>
                </a:rPr>
                <a:t>Lavoro indiretto</a:t>
              </a:r>
              <a:endParaRPr lang="it-IT" altLang="it-IT"/>
            </a:p>
          </p:txBody>
        </p:sp>
        <p:sp>
          <p:nvSpPr>
            <p:cNvPr id="14374" name="Rectangle 16"/>
            <p:cNvSpPr>
              <a:spLocks noChangeArrowheads="1"/>
            </p:cNvSpPr>
            <p:nvPr/>
          </p:nvSpPr>
          <p:spPr bwMode="auto">
            <a:xfrm>
              <a:off x="1855" y="3855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000" b="1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</p:grpSp>
      <p:sp>
        <p:nvSpPr>
          <p:cNvPr id="14343" name="Rectangle 18"/>
          <p:cNvSpPr>
            <a:spLocks noChangeArrowheads="1"/>
          </p:cNvSpPr>
          <p:nvPr/>
        </p:nvSpPr>
        <p:spPr bwMode="auto">
          <a:xfrm>
            <a:off x="3233460" y="5501675"/>
            <a:ext cx="889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b="1">
                <a:solidFill>
                  <a:srgbClr val="000000"/>
                </a:solidFill>
              </a:rPr>
              <a:t> </a:t>
            </a:r>
            <a:endParaRPr lang="it-IT" altLang="it-IT"/>
          </a:p>
        </p:txBody>
      </p: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2960410" y="5344512"/>
            <a:ext cx="2281237" cy="690563"/>
            <a:chOff x="2057" y="3722"/>
            <a:chExt cx="1437" cy="435"/>
          </a:xfrm>
        </p:grpSpPr>
        <p:sp>
          <p:nvSpPr>
            <p:cNvPr id="14365" name="Rectangle 17"/>
            <p:cNvSpPr>
              <a:spLocks noChangeArrowheads="1"/>
            </p:cNvSpPr>
            <p:nvPr/>
          </p:nvSpPr>
          <p:spPr bwMode="auto">
            <a:xfrm>
              <a:off x="2057" y="3830"/>
              <a:ext cx="128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800" b="1">
                  <a:solidFill>
                    <a:srgbClr val="000000"/>
                  </a:solidFill>
                </a:rPr>
                <a:t>+</a:t>
              </a:r>
              <a:endParaRPr lang="it-IT" altLang="it-IT"/>
            </a:p>
          </p:txBody>
        </p:sp>
        <p:sp>
          <p:nvSpPr>
            <p:cNvPr id="14366" name="Rectangle 19"/>
            <p:cNvSpPr>
              <a:spLocks noChangeArrowheads="1"/>
            </p:cNvSpPr>
            <p:nvPr/>
          </p:nvSpPr>
          <p:spPr bwMode="auto">
            <a:xfrm>
              <a:off x="2208" y="3722"/>
              <a:ext cx="1219" cy="369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14367" name="Freeform 20"/>
            <p:cNvSpPr>
              <a:spLocks/>
            </p:cNvSpPr>
            <p:nvPr/>
          </p:nvSpPr>
          <p:spPr bwMode="auto">
            <a:xfrm>
              <a:off x="2208" y="3722"/>
              <a:ext cx="1218" cy="368"/>
            </a:xfrm>
            <a:custGeom>
              <a:avLst/>
              <a:gdLst>
                <a:gd name="T0" fmla="*/ 114 w 900"/>
                <a:gd name="T1" fmla="*/ 0 h 274"/>
                <a:gd name="T2" fmla="*/ 0 w 900"/>
                <a:gd name="T3" fmla="*/ 111 h 274"/>
                <a:gd name="T4" fmla="*/ 0 w 900"/>
                <a:gd name="T5" fmla="*/ 552 h 274"/>
                <a:gd name="T6" fmla="*/ 114 w 900"/>
                <a:gd name="T7" fmla="*/ 663 h 274"/>
                <a:gd name="T8" fmla="*/ 2119 w 900"/>
                <a:gd name="T9" fmla="*/ 663 h 274"/>
                <a:gd name="T10" fmla="*/ 2230 w 900"/>
                <a:gd name="T11" fmla="*/ 552 h 274"/>
                <a:gd name="T12" fmla="*/ 2230 w 900"/>
                <a:gd name="T13" fmla="*/ 111 h 274"/>
                <a:gd name="T14" fmla="*/ 2119 w 900"/>
                <a:gd name="T15" fmla="*/ 0 h 274"/>
                <a:gd name="T16" fmla="*/ 114 w 900"/>
                <a:gd name="T17" fmla="*/ 0 h 2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00"/>
                <a:gd name="T28" fmla="*/ 0 h 274"/>
                <a:gd name="T29" fmla="*/ 900 w 900"/>
                <a:gd name="T30" fmla="*/ 274 h 2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00" h="274">
                  <a:moveTo>
                    <a:pt x="46" y="0"/>
                  </a:moveTo>
                  <a:cubicBezTo>
                    <a:pt x="21" y="0"/>
                    <a:pt x="0" y="20"/>
                    <a:pt x="0" y="46"/>
                  </a:cubicBezTo>
                  <a:lnTo>
                    <a:pt x="0" y="228"/>
                  </a:lnTo>
                  <a:cubicBezTo>
                    <a:pt x="0" y="254"/>
                    <a:pt x="21" y="274"/>
                    <a:pt x="46" y="274"/>
                  </a:cubicBezTo>
                  <a:lnTo>
                    <a:pt x="855" y="274"/>
                  </a:lnTo>
                  <a:cubicBezTo>
                    <a:pt x="880" y="274"/>
                    <a:pt x="900" y="254"/>
                    <a:pt x="900" y="228"/>
                  </a:cubicBezTo>
                  <a:lnTo>
                    <a:pt x="900" y="46"/>
                  </a:lnTo>
                  <a:cubicBezTo>
                    <a:pt x="900" y="20"/>
                    <a:pt x="880" y="0"/>
                    <a:pt x="855" y="0"/>
                  </a:cubicBez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368" name="Rectangle 21"/>
            <p:cNvSpPr>
              <a:spLocks noChangeArrowheads="1"/>
            </p:cNvSpPr>
            <p:nvPr/>
          </p:nvSpPr>
          <p:spPr bwMode="auto">
            <a:xfrm>
              <a:off x="2208" y="3722"/>
              <a:ext cx="1219" cy="369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14369" name="Freeform 22"/>
            <p:cNvSpPr>
              <a:spLocks/>
            </p:cNvSpPr>
            <p:nvPr/>
          </p:nvSpPr>
          <p:spPr bwMode="auto">
            <a:xfrm>
              <a:off x="2276" y="3789"/>
              <a:ext cx="1218" cy="368"/>
            </a:xfrm>
            <a:custGeom>
              <a:avLst/>
              <a:gdLst>
                <a:gd name="T0" fmla="*/ 114 w 900"/>
                <a:gd name="T1" fmla="*/ 0 h 274"/>
                <a:gd name="T2" fmla="*/ 0 w 900"/>
                <a:gd name="T3" fmla="*/ 111 h 274"/>
                <a:gd name="T4" fmla="*/ 0 w 900"/>
                <a:gd name="T5" fmla="*/ 552 h 274"/>
                <a:gd name="T6" fmla="*/ 114 w 900"/>
                <a:gd name="T7" fmla="*/ 663 h 274"/>
                <a:gd name="T8" fmla="*/ 2119 w 900"/>
                <a:gd name="T9" fmla="*/ 663 h 274"/>
                <a:gd name="T10" fmla="*/ 2230 w 900"/>
                <a:gd name="T11" fmla="*/ 552 h 274"/>
                <a:gd name="T12" fmla="*/ 2230 w 900"/>
                <a:gd name="T13" fmla="*/ 111 h 274"/>
                <a:gd name="T14" fmla="*/ 2119 w 900"/>
                <a:gd name="T15" fmla="*/ 0 h 274"/>
                <a:gd name="T16" fmla="*/ 114 w 900"/>
                <a:gd name="T17" fmla="*/ 0 h 2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00"/>
                <a:gd name="T28" fmla="*/ 0 h 274"/>
                <a:gd name="T29" fmla="*/ 900 w 900"/>
                <a:gd name="T30" fmla="*/ 274 h 2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00" h="274">
                  <a:moveTo>
                    <a:pt x="46" y="0"/>
                  </a:moveTo>
                  <a:cubicBezTo>
                    <a:pt x="21" y="0"/>
                    <a:pt x="0" y="20"/>
                    <a:pt x="0" y="46"/>
                  </a:cubicBezTo>
                  <a:lnTo>
                    <a:pt x="0" y="228"/>
                  </a:lnTo>
                  <a:cubicBezTo>
                    <a:pt x="0" y="254"/>
                    <a:pt x="21" y="274"/>
                    <a:pt x="46" y="274"/>
                  </a:cubicBezTo>
                  <a:lnTo>
                    <a:pt x="855" y="274"/>
                  </a:lnTo>
                  <a:cubicBezTo>
                    <a:pt x="880" y="274"/>
                    <a:pt x="900" y="254"/>
                    <a:pt x="900" y="228"/>
                  </a:cubicBezTo>
                  <a:lnTo>
                    <a:pt x="900" y="46"/>
                  </a:lnTo>
                  <a:cubicBezTo>
                    <a:pt x="900" y="20"/>
                    <a:pt x="880" y="0"/>
                    <a:pt x="855" y="0"/>
                  </a:cubicBezTo>
                  <a:lnTo>
                    <a:pt x="4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370" name="Freeform 23"/>
            <p:cNvSpPr>
              <a:spLocks/>
            </p:cNvSpPr>
            <p:nvPr/>
          </p:nvSpPr>
          <p:spPr bwMode="auto">
            <a:xfrm>
              <a:off x="2276" y="3789"/>
              <a:ext cx="1218" cy="368"/>
            </a:xfrm>
            <a:custGeom>
              <a:avLst/>
              <a:gdLst>
                <a:gd name="T0" fmla="*/ 114 w 900"/>
                <a:gd name="T1" fmla="*/ 0 h 274"/>
                <a:gd name="T2" fmla="*/ 0 w 900"/>
                <a:gd name="T3" fmla="*/ 111 h 274"/>
                <a:gd name="T4" fmla="*/ 0 w 900"/>
                <a:gd name="T5" fmla="*/ 552 h 274"/>
                <a:gd name="T6" fmla="*/ 114 w 900"/>
                <a:gd name="T7" fmla="*/ 663 h 274"/>
                <a:gd name="T8" fmla="*/ 2119 w 900"/>
                <a:gd name="T9" fmla="*/ 663 h 274"/>
                <a:gd name="T10" fmla="*/ 2230 w 900"/>
                <a:gd name="T11" fmla="*/ 552 h 274"/>
                <a:gd name="T12" fmla="*/ 2230 w 900"/>
                <a:gd name="T13" fmla="*/ 111 h 274"/>
                <a:gd name="T14" fmla="*/ 2119 w 900"/>
                <a:gd name="T15" fmla="*/ 0 h 274"/>
                <a:gd name="T16" fmla="*/ 114 w 900"/>
                <a:gd name="T17" fmla="*/ 0 h 2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00"/>
                <a:gd name="T28" fmla="*/ 0 h 274"/>
                <a:gd name="T29" fmla="*/ 900 w 900"/>
                <a:gd name="T30" fmla="*/ 274 h 2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00" h="274">
                  <a:moveTo>
                    <a:pt x="46" y="0"/>
                  </a:moveTo>
                  <a:cubicBezTo>
                    <a:pt x="21" y="0"/>
                    <a:pt x="0" y="20"/>
                    <a:pt x="0" y="46"/>
                  </a:cubicBezTo>
                  <a:lnTo>
                    <a:pt x="0" y="228"/>
                  </a:lnTo>
                  <a:cubicBezTo>
                    <a:pt x="0" y="254"/>
                    <a:pt x="21" y="274"/>
                    <a:pt x="46" y="274"/>
                  </a:cubicBezTo>
                  <a:lnTo>
                    <a:pt x="855" y="274"/>
                  </a:lnTo>
                  <a:cubicBezTo>
                    <a:pt x="880" y="274"/>
                    <a:pt x="900" y="254"/>
                    <a:pt x="900" y="228"/>
                  </a:cubicBezTo>
                  <a:lnTo>
                    <a:pt x="900" y="46"/>
                  </a:lnTo>
                  <a:cubicBezTo>
                    <a:pt x="900" y="20"/>
                    <a:pt x="880" y="0"/>
                    <a:pt x="855" y="0"/>
                  </a:cubicBezTo>
                  <a:lnTo>
                    <a:pt x="46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71" name="Rectangle 25"/>
            <p:cNvSpPr>
              <a:spLocks noChangeArrowheads="1"/>
            </p:cNvSpPr>
            <p:nvPr/>
          </p:nvSpPr>
          <p:spPr bwMode="auto">
            <a:xfrm>
              <a:off x="2425" y="3855"/>
              <a:ext cx="99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000" b="1">
                  <a:solidFill>
                    <a:srgbClr val="000000"/>
                  </a:solidFill>
                </a:rPr>
                <a:t>Lavoro diretto</a:t>
              </a:r>
              <a:endParaRPr lang="it-IT" altLang="it-IT"/>
            </a:p>
          </p:txBody>
        </p:sp>
      </p:grpSp>
      <p:sp>
        <p:nvSpPr>
          <p:cNvPr id="14345" name="Rectangle 26"/>
          <p:cNvSpPr>
            <a:spLocks noChangeArrowheads="1"/>
          </p:cNvSpPr>
          <p:nvPr/>
        </p:nvSpPr>
        <p:spPr bwMode="auto">
          <a:xfrm>
            <a:off x="5114647" y="5555650"/>
            <a:ext cx="635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000" b="1">
                <a:solidFill>
                  <a:srgbClr val="000000"/>
                </a:solidFill>
              </a:rPr>
              <a:t> </a:t>
            </a:r>
            <a:endParaRPr lang="it-IT" altLang="it-IT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5352772" y="5315937"/>
            <a:ext cx="3046413" cy="977900"/>
            <a:chOff x="3564" y="3704"/>
            <a:chExt cx="1919" cy="616"/>
          </a:xfrm>
        </p:grpSpPr>
        <p:sp>
          <p:nvSpPr>
            <p:cNvPr id="14354" name="Rectangle 8"/>
            <p:cNvSpPr>
              <a:spLocks noChangeArrowheads="1"/>
            </p:cNvSpPr>
            <p:nvPr/>
          </p:nvSpPr>
          <p:spPr bwMode="auto">
            <a:xfrm>
              <a:off x="5449" y="4157"/>
              <a:ext cx="34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1700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  <p:sp>
          <p:nvSpPr>
            <p:cNvPr id="14355" name="Rectangle 27"/>
            <p:cNvSpPr>
              <a:spLocks noChangeArrowheads="1"/>
            </p:cNvSpPr>
            <p:nvPr/>
          </p:nvSpPr>
          <p:spPr bwMode="auto">
            <a:xfrm>
              <a:off x="3615" y="3704"/>
              <a:ext cx="1524" cy="370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14356" name="Freeform 28"/>
            <p:cNvSpPr>
              <a:spLocks/>
            </p:cNvSpPr>
            <p:nvPr/>
          </p:nvSpPr>
          <p:spPr bwMode="auto">
            <a:xfrm>
              <a:off x="3615" y="3704"/>
              <a:ext cx="1523" cy="368"/>
            </a:xfrm>
            <a:custGeom>
              <a:avLst/>
              <a:gdLst>
                <a:gd name="T0" fmla="*/ 112 w 1125"/>
                <a:gd name="T1" fmla="*/ 0 h 274"/>
                <a:gd name="T2" fmla="*/ 0 w 1125"/>
                <a:gd name="T3" fmla="*/ 111 h 274"/>
                <a:gd name="T4" fmla="*/ 0 w 1125"/>
                <a:gd name="T5" fmla="*/ 552 h 274"/>
                <a:gd name="T6" fmla="*/ 112 w 1125"/>
                <a:gd name="T7" fmla="*/ 663 h 274"/>
                <a:gd name="T8" fmla="*/ 2678 w 1125"/>
                <a:gd name="T9" fmla="*/ 663 h 274"/>
                <a:gd name="T10" fmla="*/ 2791 w 1125"/>
                <a:gd name="T11" fmla="*/ 552 h 274"/>
                <a:gd name="T12" fmla="*/ 2791 w 1125"/>
                <a:gd name="T13" fmla="*/ 111 h 274"/>
                <a:gd name="T14" fmla="*/ 2678 w 1125"/>
                <a:gd name="T15" fmla="*/ 0 h 274"/>
                <a:gd name="T16" fmla="*/ 112 w 1125"/>
                <a:gd name="T17" fmla="*/ 0 h 2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25"/>
                <a:gd name="T28" fmla="*/ 0 h 274"/>
                <a:gd name="T29" fmla="*/ 1125 w 1125"/>
                <a:gd name="T30" fmla="*/ 274 h 2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25" h="274">
                  <a:moveTo>
                    <a:pt x="45" y="0"/>
                  </a:moveTo>
                  <a:cubicBezTo>
                    <a:pt x="20" y="0"/>
                    <a:pt x="0" y="20"/>
                    <a:pt x="0" y="46"/>
                  </a:cubicBezTo>
                  <a:lnTo>
                    <a:pt x="0" y="228"/>
                  </a:lnTo>
                  <a:cubicBezTo>
                    <a:pt x="0" y="254"/>
                    <a:pt x="20" y="274"/>
                    <a:pt x="45" y="274"/>
                  </a:cubicBezTo>
                  <a:lnTo>
                    <a:pt x="1079" y="274"/>
                  </a:lnTo>
                  <a:cubicBezTo>
                    <a:pt x="1104" y="274"/>
                    <a:pt x="1125" y="254"/>
                    <a:pt x="1125" y="228"/>
                  </a:cubicBezTo>
                  <a:lnTo>
                    <a:pt x="1125" y="46"/>
                  </a:lnTo>
                  <a:cubicBezTo>
                    <a:pt x="1125" y="20"/>
                    <a:pt x="1104" y="0"/>
                    <a:pt x="1079" y="0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357" name="Rectangle 29"/>
            <p:cNvSpPr>
              <a:spLocks noChangeArrowheads="1"/>
            </p:cNvSpPr>
            <p:nvPr/>
          </p:nvSpPr>
          <p:spPr bwMode="auto">
            <a:xfrm>
              <a:off x="3615" y="3704"/>
              <a:ext cx="1524" cy="370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14358" name="Freeform 30"/>
            <p:cNvSpPr>
              <a:spLocks/>
            </p:cNvSpPr>
            <p:nvPr/>
          </p:nvSpPr>
          <p:spPr bwMode="auto">
            <a:xfrm>
              <a:off x="3683" y="3772"/>
              <a:ext cx="1522" cy="368"/>
            </a:xfrm>
            <a:custGeom>
              <a:avLst/>
              <a:gdLst>
                <a:gd name="T0" fmla="*/ 112 w 1125"/>
                <a:gd name="T1" fmla="*/ 0 h 274"/>
                <a:gd name="T2" fmla="*/ 0 w 1125"/>
                <a:gd name="T3" fmla="*/ 111 h 274"/>
                <a:gd name="T4" fmla="*/ 0 w 1125"/>
                <a:gd name="T5" fmla="*/ 552 h 274"/>
                <a:gd name="T6" fmla="*/ 112 w 1125"/>
                <a:gd name="T7" fmla="*/ 663 h 274"/>
                <a:gd name="T8" fmla="*/ 2672 w 1125"/>
                <a:gd name="T9" fmla="*/ 663 h 274"/>
                <a:gd name="T10" fmla="*/ 2786 w 1125"/>
                <a:gd name="T11" fmla="*/ 552 h 274"/>
                <a:gd name="T12" fmla="*/ 2786 w 1125"/>
                <a:gd name="T13" fmla="*/ 111 h 274"/>
                <a:gd name="T14" fmla="*/ 2672 w 1125"/>
                <a:gd name="T15" fmla="*/ 0 h 274"/>
                <a:gd name="T16" fmla="*/ 112 w 1125"/>
                <a:gd name="T17" fmla="*/ 0 h 2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25"/>
                <a:gd name="T28" fmla="*/ 0 h 274"/>
                <a:gd name="T29" fmla="*/ 1125 w 1125"/>
                <a:gd name="T30" fmla="*/ 274 h 2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25" h="274">
                  <a:moveTo>
                    <a:pt x="45" y="0"/>
                  </a:moveTo>
                  <a:cubicBezTo>
                    <a:pt x="20" y="0"/>
                    <a:pt x="0" y="20"/>
                    <a:pt x="0" y="46"/>
                  </a:cubicBezTo>
                  <a:lnTo>
                    <a:pt x="0" y="228"/>
                  </a:lnTo>
                  <a:cubicBezTo>
                    <a:pt x="0" y="254"/>
                    <a:pt x="20" y="274"/>
                    <a:pt x="45" y="274"/>
                  </a:cubicBezTo>
                  <a:lnTo>
                    <a:pt x="1079" y="274"/>
                  </a:lnTo>
                  <a:cubicBezTo>
                    <a:pt x="1104" y="274"/>
                    <a:pt x="1125" y="254"/>
                    <a:pt x="1125" y="228"/>
                  </a:cubicBezTo>
                  <a:lnTo>
                    <a:pt x="1125" y="46"/>
                  </a:lnTo>
                  <a:cubicBezTo>
                    <a:pt x="1125" y="20"/>
                    <a:pt x="1104" y="0"/>
                    <a:pt x="1079" y="0"/>
                  </a:cubicBez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359" name="Freeform 31"/>
            <p:cNvSpPr>
              <a:spLocks/>
            </p:cNvSpPr>
            <p:nvPr/>
          </p:nvSpPr>
          <p:spPr bwMode="auto">
            <a:xfrm>
              <a:off x="3683" y="3772"/>
              <a:ext cx="1522" cy="368"/>
            </a:xfrm>
            <a:custGeom>
              <a:avLst/>
              <a:gdLst>
                <a:gd name="T0" fmla="*/ 112 w 1125"/>
                <a:gd name="T1" fmla="*/ 0 h 274"/>
                <a:gd name="T2" fmla="*/ 0 w 1125"/>
                <a:gd name="T3" fmla="*/ 111 h 274"/>
                <a:gd name="T4" fmla="*/ 0 w 1125"/>
                <a:gd name="T5" fmla="*/ 552 h 274"/>
                <a:gd name="T6" fmla="*/ 112 w 1125"/>
                <a:gd name="T7" fmla="*/ 663 h 274"/>
                <a:gd name="T8" fmla="*/ 2672 w 1125"/>
                <a:gd name="T9" fmla="*/ 663 h 274"/>
                <a:gd name="T10" fmla="*/ 2786 w 1125"/>
                <a:gd name="T11" fmla="*/ 552 h 274"/>
                <a:gd name="T12" fmla="*/ 2786 w 1125"/>
                <a:gd name="T13" fmla="*/ 111 h 274"/>
                <a:gd name="T14" fmla="*/ 2672 w 1125"/>
                <a:gd name="T15" fmla="*/ 0 h 274"/>
                <a:gd name="T16" fmla="*/ 112 w 1125"/>
                <a:gd name="T17" fmla="*/ 0 h 27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25"/>
                <a:gd name="T28" fmla="*/ 0 h 274"/>
                <a:gd name="T29" fmla="*/ 1125 w 1125"/>
                <a:gd name="T30" fmla="*/ 274 h 27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25" h="274">
                  <a:moveTo>
                    <a:pt x="45" y="0"/>
                  </a:moveTo>
                  <a:cubicBezTo>
                    <a:pt x="20" y="0"/>
                    <a:pt x="0" y="20"/>
                    <a:pt x="0" y="46"/>
                  </a:cubicBezTo>
                  <a:lnTo>
                    <a:pt x="0" y="228"/>
                  </a:lnTo>
                  <a:cubicBezTo>
                    <a:pt x="0" y="254"/>
                    <a:pt x="20" y="274"/>
                    <a:pt x="45" y="274"/>
                  </a:cubicBezTo>
                  <a:lnTo>
                    <a:pt x="1079" y="274"/>
                  </a:lnTo>
                  <a:cubicBezTo>
                    <a:pt x="1104" y="274"/>
                    <a:pt x="1125" y="254"/>
                    <a:pt x="1125" y="228"/>
                  </a:cubicBezTo>
                  <a:lnTo>
                    <a:pt x="1125" y="46"/>
                  </a:lnTo>
                  <a:cubicBezTo>
                    <a:pt x="1125" y="20"/>
                    <a:pt x="1104" y="0"/>
                    <a:pt x="1079" y="0"/>
                  </a:cubicBezTo>
                  <a:lnTo>
                    <a:pt x="45" y="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4360" name="Rectangle 33"/>
            <p:cNvSpPr>
              <a:spLocks noChangeArrowheads="1"/>
            </p:cNvSpPr>
            <p:nvPr/>
          </p:nvSpPr>
          <p:spPr bwMode="auto">
            <a:xfrm>
              <a:off x="3878" y="3838"/>
              <a:ext cx="53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000" b="1">
                  <a:solidFill>
                    <a:srgbClr val="000000"/>
                  </a:solidFill>
                </a:rPr>
                <a:t>Lavoro </a:t>
              </a:r>
              <a:endParaRPr lang="it-IT" altLang="it-IT"/>
            </a:p>
          </p:txBody>
        </p:sp>
        <p:sp>
          <p:nvSpPr>
            <p:cNvPr id="14361" name="Rectangle 34"/>
            <p:cNvSpPr>
              <a:spLocks noChangeArrowheads="1"/>
            </p:cNvSpPr>
            <p:nvPr/>
          </p:nvSpPr>
          <p:spPr bwMode="auto">
            <a:xfrm>
              <a:off x="4410" y="3838"/>
              <a:ext cx="67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000" b="1">
                  <a:solidFill>
                    <a:srgbClr val="000000"/>
                  </a:solidFill>
                </a:rPr>
                <a:t>contenuto</a:t>
              </a:r>
              <a:endParaRPr lang="it-IT" altLang="it-IT"/>
            </a:p>
          </p:txBody>
        </p:sp>
        <p:sp>
          <p:nvSpPr>
            <p:cNvPr id="14362" name="Rectangle 35"/>
            <p:cNvSpPr>
              <a:spLocks noChangeArrowheads="1"/>
            </p:cNvSpPr>
            <p:nvPr/>
          </p:nvSpPr>
          <p:spPr bwMode="auto">
            <a:xfrm>
              <a:off x="5077" y="3838"/>
              <a:ext cx="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000" b="1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  <p:sp>
          <p:nvSpPr>
            <p:cNvPr id="14363" name="Rectangle 36"/>
            <p:cNvSpPr>
              <a:spLocks noChangeArrowheads="1"/>
            </p:cNvSpPr>
            <p:nvPr/>
          </p:nvSpPr>
          <p:spPr bwMode="auto">
            <a:xfrm>
              <a:off x="3564" y="3840"/>
              <a:ext cx="11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500" b="1">
                  <a:solidFill>
                    <a:srgbClr val="000000"/>
                  </a:solidFill>
                </a:rPr>
                <a:t>=</a:t>
              </a:r>
              <a:endParaRPr lang="it-IT" altLang="it-IT" b="1"/>
            </a:p>
          </p:txBody>
        </p:sp>
        <p:sp>
          <p:nvSpPr>
            <p:cNvPr id="14364" name="Rectangle 37"/>
            <p:cNvSpPr>
              <a:spLocks noChangeArrowheads="1"/>
            </p:cNvSpPr>
            <p:nvPr/>
          </p:nvSpPr>
          <p:spPr bwMode="auto">
            <a:xfrm>
              <a:off x="3685" y="3840"/>
              <a:ext cx="5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altLang="it-IT" sz="2500" b="1">
                  <a:solidFill>
                    <a:srgbClr val="000000"/>
                  </a:solidFill>
                </a:rPr>
                <a:t> </a:t>
              </a:r>
              <a:endParaRPr lang="it-IT" altLang="it-IT"/>
            </a:p>
          </p:txBody>
        </p:sp>
      </p:grpSp>
      <p:grpSp>
        <p:nvGrpSpPr>
          <p:cNvPr id="6" name="Group 41"/>
          <p:cNvGrpSpPr>
            <a:grpSpLocks/>
          </p:cNvGrpSpPr>
          <p:nvPr/>
        </p:nvGrpSpPr>
        <p:grpSpPr bwMode="auto">
          <a:xfrm>
            <a:off x="648070" y="4835718"/>
            <a:ext cx="2413940" cy="590141"/>
            <a:chOff x="436" y="3150"/>
            <a:chExt cx="1632" cy="553"/>
          </a:xfrm>
        </p:grpSpPr>
        <p:sp>
          <p:nvSpPr>
            <p:cNvPr id="14352" name="Text Box 39"/>
            <p:cNvSpPr txBox="1">
              <a:spLocks noChangeArrowheads="1"/>
            </p:cNvSpPr>
            <p:nvPr/>
          </p:nvSpPr>
          <p:spPr bwMode="auto">
            <a:xfrm>
              <a:off x="436" y="3150"/>
              <a:ext cx="1632" cy="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it-IT" altLang="it-IT"/>
                <a:t>armi</a:t>
              </a:r>
            </a:p>
          </p:txBody>
        </p:sp>
        <p:sp>
          <p:nvSpPr>
            <p:cNvPr id="14353" name="Line 40"/>
            <p:cNvSpPr>
              <a:spLocks noChangeShapeType="1"/>
            </p:cNvSpPr>
            <p:nvPr/>
          </p:nvSpPr>
          <p:spPr bwMode="auto">
            <a:xfrm flipV="1">
              <a:off x="1213" y="3496"/>
              <a:ext cx="0" cy="20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it-IT"/>
            </a:p>
          </p:txBody>
        </p:sp>
      </p:grpSp>
      <p:sp>
        <p:nvSpPr>
          <p:cNvPr id="65580" name="Text Box 44"/>
          <p:cNvSpPr txBox="1">
            <a:spLocks noChangeArrowheads="1"/>
          </p:cNvSpPr>
          <p:nvPr/>
        </p:nvSpPr>
        <p:spPr bwMode="auto">
          <a:xfrm>
            <a:off x="3490913" y="4850005"/>
            <a:ext cx="1436194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it-IT"/>
              <a:t>caccia</a:t>
            </a:r>
          </a:p>
        </p:txBody>
      </p:sp>
      <p:sp>
        <p:nvSpPr>
          <p:cNvPr id="65581" name="Line 45"/>
          <p:cNvSpPr>
            <a:spLocks noChangeShapeType="1"/>
          </p:cNvSpPr>
          <p:nvPr/>
        </p:nvSpPr>
        <p:spPr bwMode="auto">
          <a:xfrm flipH="1" flipV="1">
            <a:off x="4170085" y="5190788"/>
            <a:ext cx="3176" cy="249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65583" name="Text Box 47"/>
          <p:cNvSpPr txBox="1">
            <a:spLocks noChangeArrowheads="1"/>
          </p:cNvSpPr>
          <p:nvPr/>
        </p:nvSpPr>
        <p:spPr bwMode="auto">
          <a:xfrm>
            <a:off x="5803900" y="4835718"/>
            <a:ext cx="128935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it-IT" dirty="0"/>
              <a:t>valore</a:t>
            </a:r>
          </a:p>
        </p:txBody>
      </p:sp>
      <p:sp>
        <p:nvSpPr>
          <p:cNvPr id="65584" name="Line 48"/>
          <p:cNvSpPr>
            <a:spLocks noChangeShapeType="1"/>
          </p:cNvSpPr>
          <p:nvPr/>
        </p:nvSpPr>
        <p:spPr bwMode="auto">
          <a:xfrm flipV="1">
            <a:off x="6648978" y="5190787"/>
            <a:ext cx="0" cy="2323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" name="Segnaposto piè di pa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15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55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55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5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5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55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5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5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55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55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5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5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86" grpId="0" build="p" bldLvl="2" autoUpdateAnimBg="0"/>
      <p:bldP spid="65580" grpId="0" autoUpdateAnimBg="0"/>
      <p:bldP spid="65581" grpId="0" animBg="1"/>
      <p:bldP spid="65583" grpId="0" autoUpdateAnimBg="0"/>
      <p:bldP spid="6558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teoria del lavoro - contenuto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/>
            <a:r>
              <a:rPr lang="it-IT" altLang="it-IT" sz="2800" dirty="0" smtClean="0"/>
              <a:t>Solo due redditi (salari e profitti): se ne conosciamo uno avremmo anche l’altro come residuo</a:t>
            </a:r>
          </a:p>
          <a:p>
            <a:pPr eaLnBrk="1" hangingPunct="1"/>
            <a:r>
              <a:rPr lang="it-IT" altLang="it-IT" sz="2800" dirty="0" smtClean="0"/>
              <a:t>Il saggio del salario </a:t>
            </a:r>
            <a:r>
              <a:rPr lang="it-IT" altLang="it-IT" sz="2800" dirty="0" smtClean="0">
                <a:sym typeface="Symbol" pitchFamily="18" charset="2"/>
              </a:rPr>
              <a:t></a:t>
            </a:r>
            <a:r>
              <a:rPr lang="it-IT" altLang="it-IT" sz="2800" dirty="0" smtClean="0"/>
              <a:t> livello di sussistenza.</a:t>
            </a:r>
          </a:p>
          <a:p>
            <a:pPr eaLnBrk="1" hangingPunct="1"/>
            <a:r>
              <a:rPr lang="it-IT" altLang="it-IT" sz="2800" dirty="0" smtClean="0"/>
              <a:t>Valore della Produzione Lorda – lavoro indiretto = Lavoro diretto = valore del reddito netto</a:t>
            </a:r>
          </a:p>
          <a:p>
            <a:pPr eaLnBrk="1" hangingPunct="1"/>
            <a:r>
              <a:rPr lang="it-IT" altLang="it-IT" sz="2800" dirty="0" smtClean="0"/>
              <a:t>Valore del reddito netto – valore delle sussistenze lavoratori = valore del sovrappiù (profitto)</a:t>
            </a:r>
          </a:p>
          <a:p>
            <a:pPr eaLnBrk="1" hangingPunct="1"/>
            <a:r>
              <a:rPr lang="it-IT" altLang="it-IT" sz="2800" dirty="0" smtClean="0"/>
              <a:t>Il valore si crea unicamente nel </a:t>
            </a:r>
            <a:r>
              <a:rPr lang="it-IT" alt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 produttivo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20093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Lo schema logico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0" y="25336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 altLang="it-IT"/>
          </a:p>
        </p:txBody>
      </p:sp>
      <p:sp>
        <p:nvSpPr>
          <p:cNvPr id="76942" name="Line 142"/>
          <p:cNvSpPr>
            <a:spLocks noChangeShapeType="1"/>
          </p:cNvSpPr>
          <p:nvPr/>
        </p:nvSpPr>
        <p:spPr bwMode="auto">
          <a:xfrm>
            <a:off x="3968750" y="4441825"/>
            <a:ext cx="0" cy="11525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943" name="Oval 143"/>
          <p:cNvSpPr>
            <a:spLocks noChangeArrowheads="1"/>
          </p:cNvSpPr>
          <p:nvPr/>
        </p:nvSpPr>
        <p:spPr bwMode="auto">
          <a:xfrm>
            <a:off x="3219450" y="3248025"/>
            <a:ext cx="1531938" cy="1163638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it-IT" sz="1600" b="1"/>
              <a:t>Valore prodotto lordo</a:t>
            </a:r>
          </a:p>
          <a:p>
            <a:pPr>
              <a:defRPr/>
            </a:pPr>
            <a:endParaRPr lang="it-IT" sz="1600"/>
          </a:p>
        </p:txBody>
      </p:sp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1576388" y="3248025"/>
            <a:ext cx="1333500" cy="1844675"/>
            <a:chOff x="993" y="2046"/>
            <a:chExt cx="840" cy="1162"/>
          </a:xfrm>
        </p:grpSpPr>
        <p:sp>
          <p:nvSpPr>
            <p:cNvPr id="16409" name="Rectangle 144"/>
            <p:cNvSpPr>
              <a:spLocks noChangeArrowheads="1"/>
            </p:cNvSpPr>
            <p:nvPr/>
          </p:nvSpPr>
          <p:spPr bwMode="auto">
            <a:xfrm>
              <a:off x="993" y="2046"/>
              <a:ext cx="840" cy="116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76945" name="AutoShape 145"/>
            <p:cNvSpPr>
              <a:spLocks noChangeArrowheads="1"/>
            </p:cNvSpPr>
            <p:nvPr/>
          </p:nvSpPr>
          <p:spPr bwMode="auto">
            <a:xfrm>
              <a:off x="1076" y="2157"/>
              <a:ext cx="670" cy="419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it-IT" sz="1600" b="1"/>
                <a:t>Lavoro diretto</a:t>
              </a:r>
              <a:endParaRPr lang="it-IT" sz="1600"/>
            </a:p>
          </p:txBody>
        </p:sp>
        <p:sp>
          <p:nvSpPr>
            <p:cNvPr id="76946" name="AutoShape 146"/>
            <p:cNvSpPr>
              <a:spLocks noChangeArrowheads="1"/>
            </p:cNvSpPr>
            <p:nvPr/>
          </p:nvSpPr>
          <p:spPr bwMode="auto">
            <a:xfrm>
              <a:off x="1064" y="2715"/>
              <a:ext cx="726" cy="437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it-IT" sz="1600" b="1"/>
                <a:t>Lavoro indiretto</a:t>
              </a:r>
              <a:endParaRPr lang="it-IT" sz="1600"/>
            </a:p>
          </p:txBody>
        </p:sp>
      </p:grpSp>
      <p:sp>
        <p:nvSpPr>
          <p:cNvPr id="76947" name="Line 147"/>
          <p:cNvSpPr>
            <a:spLocks noChangeShapeType="1"/>
          </p:cNvSpPr>
          <p:nvPr/>
        </p:nvSpPr>
        <p:spPr bwMode="auto">
          <a:xfrm flipH="1">
            <a:off x="2460625" y="5594350"/>
            <a:ext cx="15208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948" name="Line 148"/>
          <p:cNvSpPr>
            <a:spLocks noChangeShapeType="1"/>
          </p:cNvSpPr>
          <p:nvPr/>
        </p:nvSpPr>
        <p:spPr bwMode="auto">
          <a:xfrm flipV="1">
            <a:off x="2473325" y="5014913"/>
            <a:ext cx="0" cy="5937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76949" name="Oval 149"/>
          <p:cNvSpPr>
            <a:spLocks noChangeArrowheads="1"/>
          </p:cNvSpPr>
          <p:nvPr/>
        </p:nvSpPr>
        <p:spPr bwMode="auto">
          <a:xfrm>
            <a:off x="5170488" y="3351213"/>
            <a:ext cx="1444625" cy="1165225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>
              <a:defRPr/>
            </a:pPr>
            <a:r>
              <a:rPr lang="it-IT" sz="1600" b="1" dirty="0"/>
              <a:t>Valore prodotto nazionale</a:t>
            </a:r>
            <a:endParaRPr lang="it-IT" sz="1600" dirty="0"/>
          </a:p>
        </p:txBody>
      </p:sp>
      <p:grpSp>
        <p:nvGrpSpPr>
          <p:cNvPr id="3" name="Group 160"/>
          <p:cNvGrpSpPr>
            <a:grpSpLocks/>
          </p:cNvGrpSpPr>
          <p:nvPr/>
        </p:nvGrpSpPr>
        <p:grpSpPr bwMode="auto">
          <a:xfrm>
            <a:off x="1581150" y="2362200"/>
            <a:ext cx="4313238" cy="974725"/>
            <a:chOff x="996" y="1488"/>
            <a:chExt cx="2717" cy="614"/>
          </a:xfrm>
        </p:grpSpPr>
        <p:sp>
          <p:nvSpPr>
            <p:cNvPr id="76950" name="AutoShape 150"/>
            <p:cNvSpPr>
              <a:spLocks noChangeArrowheads="1"/>
            </p:cNvSpPr>
            <p:nvPr/>
          </p:nvSpPr>
          <p:spPr bwMode="auto">
            <a:xfrm>
              <a:off x="996" y="1488"/>
              <a:ext cx="774" cy="46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r>
                <a:rPr lang="it-IT" sz="1600" b="1"/>
                <a:t>Valore sussistenze</a:t>
              </a:r>
              <a:endParaRPr lang="it-IT" sz="1600"/>
            </a:p>
          </p:txBody>
        </p:sp>
        <p:sp>
          <p:nvSpPr>
            <p:cNvPr id="16407" name="Line 151"/>
            <p:cNvSpPr>
              <a:spLocks noChangeShapeType="1"/>
            </p:cNvSpPr>
            <p:nvPr/>
          </p:nvSpPr>
          <p:spPr bwMode="auto">
            <a:xfrm flipV="1">
              <a:off x="3713" y="1694"/>
              <a:ext cx="0" cy="4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6408" name="Line 152"/>
            <p:cNvSpPr>
              <a:spLocks noChangeShapeType="1"/>
            </p:cNvSpPr>
            <p:nvPr/>
          </p:nvSpPr>
          <p:spPr bwMode="auto">
            <a:xfrm flipH="1">
              <a:off x="1773" y="1693"/>
              <a:ext cx="193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4" name="Group 161"/>
          <p:cNvGrpSpPr>
            <a:grpSpLocks/>
          </p:cNvGrpSpPr>
          <p:nvPr/>
        </p:nvGrpSpPr>
        <p:grpSpPr bwMode="auto">
          <a:xfrm>
            <a:off x="6642100" y="3544888"/>
            <a:ext cx="2168525" cy="796925"/>
            <a:chOff x="4184" y="2233"/>
            <a:chExt cx="1366" cy="502"/>
          </a:xfrm>
        </p:grpSpPr>
        <p:sp>
          <p:nvSpPr>
            <p:cNvPr id="16404" name="Line 153"/>
            <p:cNvSpPr>
              <a:spLocks noChangeShapeType="1"/>
            </p:cNvSpPr>
            <p:nvPr/>
          </p:nvSpPr>
          <p:spPr bwMode="auto">
            <a:xfrm>
              <a:off x="4184" y="2492"/>
              <a:ext cx="4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76954" name="Oval 154"/>
            <p:cNvSpPr>
              <a:spLocks noChangeArrowheads="1"/>
            </p:cNvSpPr>
            <p:nvPr/>
          </p:nvSpPr>
          <p:spPr bwMode="auto">
            <a:xfrm>
              <a:off x="4599" y="2233"/>
              <a:ext cx="951" cy="502"/>
            </a:xfrm>
            <a:prstGeom prst="ellipse">
              <a:avLst/>
            </a:prstGeom>
            <a:solidFill>
              <a:srgbClr val="CCFFC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 lIns="54000" rIns="54000"/>
            <a:lstStyle/>
            <a:p>
              <a:pPr>
                <a:defRPr/>
              </a:pPr>
              <a:r>
                <a:rPr lang="it-IT" sz="1600" b="1"/>
                <a:t>Valore sovrappiù</a:t>
              </a:r>
              <a:endParaRPr lang="it-IT" sz="1600"/>
            </a:p>
          </p:txBody>
        </p:sp>
      </p:grpSp>
      <p:sp>
        <p:nvSpPr>
          <p:cNvPr id="76955" name="Rectangle 155"/>
          <p:cNvSpPr>
            <a:spLocks noChangeArrowheads="1"/>
          </p:cNvSpPr>
          <p:nvPr/>
        </p:nvSpPr>
        <p:spPr bwMode="auto">
          <a:xfrm flipH="1">
            <a:off x="1001713" y="3071813"/>
            <a:ext cx="357187" cy="2530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1600" b="1"/>
              <a:t>PRODUZIONE</a:t>
            </a:r>
            <a:endParaRPr lang="it-IT" altLang="it-IT" sz="1600"/>
          </a:p>
        </p:txBody>
      </p:sp>
      <p:sp>
        <p:nvSpPr>
          <p:cNvPr id="76957" name="Line 157"/>
          <p:cNvSpPr>
            <a:spLocks noChangeShapeType="1"/>
          </p:cNvSpPr>
          <p:nvPr/>
        </p:nvSpPr>
        <p:spPr bwMode="auto">
          <a:xfrm>
            <a:off x="2922588" y="3836988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6959" name="Line 159"/>
          <p:cNvSpPr>
            <a:spLocks noChangeShapeType="1"/>
          </p:cNvSpPr>
          <p:nvPr/>
        </p:nvSpPr>
        <p:spPr bwMode="auto">
          <a:xfrm>
            <a:off x="4751388" y="3836988"/>
            <a:ext cx="415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76962" name="Text Box 162" descr="Pergamena"/>
          <p:cNvSpPr txBox="1">
            <a:spLocks noChangeArrowheads="1"/>
          </p:cNvSpPr>
          <p:nvPr/>
        </p:nvSpPr>
        <p:spPr bwMode="auto">
          <a:xfrm>
            <a:off x="4547479" y="4668838"/>
            <a:ext cx="3962400" cy="1187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dirty="0"/>
              <a:t>Con il lavoro diretto e indiretto si avvia il processo di produzione</a:t>
            </a:r>
          </a:p>
        </p:txBody>
      </p:sp>
      <p:sp>
        <p:nvSpPr>
          <p:cNvPr id="76963" name="Rectangle 163" descr="Pergamena"/>
          <p:cNvSpPr>
            <a:spLocks noChangeArrowheads="1"/>
          </p:cNvSpPr>
          <p:nvPr/>
        </p:nvSpPr>
        <p:spPr bwMode="auto">
          <a:xfrm>
            <a:off x="4123161" y="4685838"/>
            <a:ext cx="4197350" cy="146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Si ottiene il valore del prodotto lordo</a:t>
            </a:r>
          </a:p>
        </p:txBody>
      </p:sp>
      <p:sp>
        <p:nvSpPr>
          <p:cNvPr id="76964" name="Rectangle 164" descr="Pergamena"/>
          <p:cNvSpPr>
            <a:spLocks noChangeArrowheads="1"/>
          </p:cNvSpPr>
          <p:nvPr/>
        </p:nvSpPr>
        <p:spPr bwMode="auto">
          <a:xfrm>
            <a:off x="4183915" y="4656932"/>
            <a:ext cx="4600575" cy="15097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Sottraendo il lavoro indiretto (valore dei mezzi di produzione) abbiamo il valore del prodotto nazionale</a:t>
            </a:r>
          </a:p>
        </p:txBody>
      </p:sp>
      <p:sp>
        <p:nvSpPr>
          <p:cNvPr id="76965" name="Rectangle 165" descr="Pergamena"/>
          <p:cNvSpPr>
            <a:spLocks noChangeArrowheads="1"/>
          </p:cNvSpPr>
          <p:nvPr/>
        </p:nvSpPr>
        <p:spPr bwMode="auto">
          <a:xfrm>
            <a:off x="4033468" y="4589755"/>
            <a:ext cx="4376737" cy="15294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Sottraendo il valore delle sussistenze abbiamo il valore del sovrappiù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Ricardo</a:t>
            </a: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8043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6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6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6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6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6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6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6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6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6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6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6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6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6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6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6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6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6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6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6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6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6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42" grpId="0" animBg="1"/>
      <p:bldP spid="76943" grpId="0" animBg="1"/>
      <p:bldP spid="76947" grpId="0" animBg="1"/>
      <p:bldP spid="76948" grpId="0" animBg="1"/>
      <p:bldP spid="76949" grpId="0" animBg="1"/>
      <p:bldP spid="76955" grpId="0" animBg="1"/>
      <p:bldP spid="76957" grpId="0" animBg="1"/>
      <p:bldP spid="76959" grpId="0" animBg="1"/>
      <p:bldP spid="76962" grpId="0" animBg="1"/>
      <p:bldP spid="76963" grpId="0" animBg="1"/>
      <p:bldP spid="76964" grpId="0" animBg="1"/>
      <p:bldP spid="76965" grpId="0" animBg="1"/>
    </p:bld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9" ma:contentTypeDescription="Creare un nuovo documento." ma:contentTypeScope="" ma:versionID="32ed6f2e6f4444221e00a523a06a7e98">
  <xsd:schema xmlns:xsd="http://www.w3.org/2001/XMLSchema" xmlns:xs="http://www.w3.org/2001/XMLSchema" xmlns:p="http://schemas.microsoft.com/office/2006/metadata/properties" xmlns:ns3="01510a4c-67e1-410d-b310-984d6c9b1061" targetNamespace="http://schemas.microsoft.com/office/2006/metadata/properties" ma:root="true" ma:fieldsID="1819e783a4b970ce792c8222c5b9ae7a" ns3:_="">
    <xsd:import namespace="01510a4c-67e1-410d-b310-984d6c9b106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11AA952-F0ED-40CE-A9F3-A72AAE8CD59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D214D5-70E9-47AE-9ED2-6C0D54C055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16E4DF7-9EA6-4D56-9391-1CE7DA9940A6}">
  <ds:schemaRefs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  <ds:schemaRef ds:uri="01510a4c-67e1-410d-b310-984d6c9b106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396</TotalTime>
  <Words>1563</Words>
  <Application>Microsoft Office PowerPoint</Application>
  <PresentationFormat>Presentazione su schermo (4:3)</PresentationFormat>
  <Paragraphs>393</Paragraphs>
  <Slides>30</Slides>
  <Notes>27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5</vt:i4>
      </vt:variant>
      <vt:variant>
        <vt:lpstr>Titoli diapositive</vt:lpstr>
      </vt:variant>
      <vt:variant>
        <vt:i4>30</vt:i4>
      </vt:variant>
    </vt:vector>
  </HeadingPairs>
  <TitlesOfParts>
    <vt:vector size="44" baseType="lpstr">
      <vt:lpstr>Arial</vt:lpstr>
      <vt:lpstr>Arial Italic</vt:lpstr>
      <vt:lpstr>Calibri</vt:lpstr>
      <vt:lpstr>Cambria Math</vt:lpstr>
      <vt:lpstr>Garamond</vt:lpstr>
      <vt:lpstr>Impact</vt:lpstr>
      <vt:lpstr>Symbol</vt:lpstr>
      <vt:lpstr>Times New Roman</vt:lpstr>
      <vt:lpstr>Slide__UNIMC_DipECONOMIA_DIRITTO</vt:lpstr>
      <vt:lpstr>Fotografia di Photo Editor</vt:lpstr>
      <vt:lpstr>Grafico</vt:lpstr>
      <vt:lpstr>Picture</vt:lpstr>
      <vt:lpstr>Microsoft Word Picture</vt:lpstr>
      <vt:lpstr>Equation</vt:lpstr>
      <vt:lpstr>David Ricardo</vt:lpstr>
      <vt:lpstr>David Ricardo</vt:lpstr>
      <vt:lpstr>Il metodo</vt:lpstr>
      <vt:lpstr>La distribuzione</vt:lpstr>
      <vt:lpstr>Il modello del sovrappiù</vt:lpstr>
      <vt:lpstr>La distribuzione del reddito</vt:lpstr>
      <vt:lpstr>Il modello</vt:lpstr>
      <vt:lpstr>La teoria del lavoro - contenuto</vt:lpstr>
      <vt:lpstr>Lo schema logico</vt:lpstr>
      <vt:lpstr>Profitti e rendite</vt:lpstr>
      <vt:lpstr>La rendita</vt:lpstr>
      <vt:lpstr>Modello grano (I fase)</vt:lpstr>
      <vt:lpstr>Rendimenti decrescenti in agricoltura – Prodotto “marginale”</vt:lpstr>
      <vt:lpstr>Prodotto medio = PT/T</vt:lpstr>
      <vt:lpstr>Prodotto totale</vt:lpstr>
      <vt:lpstr>Dal “discreto” al “continuo”</vt:lpstr>
      <vt:lpstr>Dal “discreto al continuo” 2</vt:lpstr>
      <vt:lpstr>Rendita differenziale</vt:lpstr>
      <vt:lpstr>Esempio</vt:lpstr>
      <vt:lpstr>IL grafico a istogrammi</vt:lpstr>
      <vt:lpstr>Il grafico continuo</vt:lpstr>
      <vt:lpstr>Il modello grano</vt:lpstr>
      <vt:lpstr>Il modello di sviluppo</vt:lpstr>
      <vt:lpstr>Modello di sviluppo: mappa concettuale</vt:lpstr>
      <vt:lpstr>Dal modello grano al valore</vt:lpstr>
      <vt:lpstr>I valori lavoro</vt:lpstr>
      <vt:lpstr>Rendita differenziale in valore</vt:lpstr>
      <vt:lpstr>I limiti della teoria del valore</vt:lpstr>
      <vt:lpstr>Grano e vino</vt:lpstr>
      <vt:lpstr>I dubbi di Ricardo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Ricardo</dc:title>
  <dc:creator>Stefano Perri</dc:creator>
  <cp:lastModifiedBy>stefano.perri@unimc.it</cp:lastModifiedBy>
  <cp:revision>26</cp:revision>
  <cp:lastPrinted>2017-10-23T10:24:12Z</cp:lastPrinted>
  <dcterms:created xsi:type="dcterms:W3CDTF">2017-10-23T08:24:11Z</dcterms:created>
  <dcterms:modified xsi:type="dcterms:W3CDTF">2023-03-06T09:34:38Z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