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93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11/03/2022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6678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11/03/2022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6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A03E0EC-5C4A-4D81-87FD-590DF950878F}" type="slidenum">
              <a:rPr lang="it-IT" altLang="it-IT" sz="1200" smtClean="0"/>
              <a:pPr eaLnBrk="1" hangingPunct="1"/>
              <a:t>1</a:t>
            </a:fld>
            <a:endParaRPr lang="it-IT" altLang="it-IT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8BA2A43-F18A-456D-929E-A853F77F60BE}" type="slidenum">
              <a:rPr lang="it-IT" altLang="it-IT" sz="1200" smtClean="0"/>
              <a:pPr eaLnBrk="1" hangingPunct="1"/>
              <a:t>13</a:t>
            </a:fld>
            <a:endParaRPr lang="it-IT" altLang="it-IT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B8C7F04-BFDF-43A3-98B5-D0C82E41819C}" type="slidenum">
              <a:rPr lang="it-IT" altLang="it-IT" sz="1200" smtClean="0"/>
              <a:pPr eaLnBrk="1" hangingPunct="1"/>
              <a:t>14</a:t>
            </a:fld>
            <a:endParaRPr lang="it-IT" altLang="it-IT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B11DC64-3408-403D-9EB4-75A4CFA7B19B}" type="slidenum">
              <a:rPr lang="it-IT" altLang="it-IT" sz="1200" smtClean="0"/>
              <a:pPr eaLnBrk="1" hangingPunct="1"/>
              <a:t>16</a:t>
            </a:fld>
            <a:endParaRPr lang="it-IT" altLang="it-IT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9FE643C-C453-4399-9955-C6273F5AF9BE}" type="slidenum">
              <a:rPr lang="it-IT" altLang="it-IT" sz="1200" smtClean="0"/>
              <a:pPr eaLnBrk="1" hangingPunct="1"/>
              <a:t>17</a:t>
            </a:fld>
            <a:endParaRPr lang="it-IT" altLang="it-IT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15723AA-48EB-43AA-B8E7-43DBC8A33664}" type="slidenum">
              <a:rPr lang="it-IT" altLang="it-IT" sz="1200" smtClean="0"/>
              <a:pPr eaLnBrk="1" hangingPunct="1"/>
              <a:t>18</a:t>
            </a:fld>
            <a:endParaRPr lang="it-IT" altLang="it-IT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9B4E91D-42DC-4524-8DD2-7422ABE2D534}" type="slidenum">
              <a:rPr lang="it-IT" altLang="it-IT" sz="1200" smtClean="0"/>
              <a:pPr eaLnBrk="1" hangingPunct="1"/>
              <a:t>19</a:t>
            </a:fld>
            <a:endParaRPr lang="it-IT" altLang="it-IT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E4ADE99-41F8-4EE0-922B-F73450F3D46E}" type="slidenum">
              <a:rPr lang="it-IT" altLang="it-IT" sz="1200" smtClean="0"/>
              <a:pPr eaLnBrk="1" hangingPunct="1"/>
              <a:t>20</a:t>
            </a:fld>
            <a:endParaRPr lang="it-IT" altLang="it-IT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8A544B-5D55-4BB5-8092-A5C3E0D4F341}" type="slidenum">
              <a:rPr lang="it-IT" altLang="it-IT" sz="1200" smtClean="0"/>
              <a:pPr eaLnBrk="1" hangingPunct="1"/>
              <a:t>21</a:t>
            </a:fld>
            <a:endParaRPr lang="it-IT" altLang="it-IT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A8F909A-9D31-41F2-BAE2-58CD61B721C7}" type="slidenum">
              <a:rPr lang="it-IT" altLang="it-IT" sz="1200" smtClean="0"/>
              <a:pPr eaLnBrk="1" hangingPunct="1"/>
              <a:t>22</a:t>
            </a:fld>
            <a:endParaRPr lang="it-IT" altLang="it-IT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A1747D-B5A0-439E-9EEB-2B8FB6F6E299}" type="slidenum">
              <a:rPr lang="it-IT" altLang="it-IT" sz="1200" smtClean="0"/>
              <a:pPr eaLnBrk="1" hangingPunct="1"/>
              <a:t>24</a:t>
            </a:fld>
            <a:endParaRPr lang="it-IT" altLang="it-IT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C4AAE7A-621F-49BD-B229-2953EDFF800A}" type="slidenum">
              <a:rPr lang="it-IT" altLang="it-IT" sz="1200" smtClean="0"/>
              <a:pPr eaLnBrk="1" hangingPunct="1"/>
              <a:t>2</a:t>
            </a:fld>
            <a:endParaRPr lang="it-IT" altLang="it-IT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8F87B3-75B0-4A5B-B522-8B87DB383848}" type="slidenum">
              <a:rPr lang="it-IT" altLang="it-IT" sz="1200" smtClean="0"/>
              <a:pPr eaLnBrk="1" hangingPunct="1"/>
              <a:t>25</a:t>
            </a:fld>
            <a:endParaRPr lang="it-IT" altLang="it-IT" sz="12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680D433-BCE6-41E0-85CE-27BA357DADB6}" type="slidenum">
              <a:rPr lang="it-IT" altLang="it-IT" sz="1200" smtClean="0"/>
              <a:pPr eaLnBrk="1" hangingPunct="1"/>
              <a:t>26</a:t>
            </a:fld>
            <a:endParaRPr lang="it-IT" altLang="it-IT" sz="12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A9EB6A-9CCF-42D3-AF8B-999767D6ABB4}" type="slidenum">
              <a:rPr lang="it-IT" altLang="it-IT" sz="1200" smtClean="0"/>
              <a:pPr eaLnBrk="1" hangingPunct="1"/>
              <a:t>27</a:t>
            </a:fld>
            <a:endParaRPr lang="it-IT" altLang="it-IT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C5B0D49-CAF5-4CF4-9C1B-A2972D3EDDFD}" type="slidenum">
              <a:rPr lang="it-IT" altLang="it-IT" sz="1200" smtClean="0"/>
              <a:pPr eaLnBrk="1" hangingPunct="1"/>
              <a:t>28</a:t>
            </a:fld>
            <a:endParaRPr lang="it-IT" altLang="it-IT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24D5D16-CE90-4F2A-8AA6-8350D6FDC1A5}" type="slidenum">
              <a:rPr lang="it-IT" altLang="it-IT" sz="1200" smtClean="0"/>
              <a:pPr eaLnBrk="1" hangingPunct="1"/>
              <a:t>29</a:t>
            </a:fld>
            <a:endParaRPr lang="it-IT" altLang="it-IT" sz="12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6F6534-611B-478C-9DF0-9349453A2647}" type="slidenum">
              <a:rPr lang="it-IT" altLang="it-IT" sz="1200" smtClean="0"/>
              <a:pPr eaLnBrk="1" hangingPunct="1"/>
              <a:t>30</a:t>
            </a:fld>
            <a:endParaRPr lang="it-IT" altLang="it-IT" sz="12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7C6C5E-AAD3-4641-BF36-1904589CCC5E}" type="slidenum">
              <a:rPr lang="it-IT" altLang="it-IT" sz="1200" smtClean="0"/>
              <a:pPr eaLnBrk="1" hangingPunct="1"/>
              <a:t>31</a:t>
            </a:fld>
            <a:endParaRPr lang="it-IT" altLang="it-IT" sz="12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EB2764A-430B-4A18-AD91-859272AE9554}" type="slidenum">
              <a:rPr lang="it-IT" altLang="it-IT" sz="1200" smtClean="0"/>
              <a:pPr eaLnBrk="1" hangingPunct="1"/>
              <a:t>3</a:t>
            </a:fld>
            <a:endParaRPr lang="it-IT" altLang="it-IT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5D3927-F71A-4FC7-AB1F-3F1EB6B4175E}" type="slidenum">
              <a:rPr lang="it-IT" altLang="it-IT" sz="1200" smtClean="0"/>
              <a:pPr eaLnBrk="1" hangingPunct="1"/>
              <a:t>5</a:t>
            </a:fld>
            <a:endParaRPr lang="it-IT" altLang="it-IT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E715838-3319-444F-86BE-38C07EB8C4FC}" type="slidenum">
              <a:rPr lang="it-IT" altLang="it-IT" sz="1200" smtClean="0"/>
              <a:pPr eaLnBrk="1" hangingPunct="1"/>
              <a:t>6</a:t>
            </a:fld>
            <a:endParaRPr lang="it-IT" altLang="it-IT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1B87D52-CCAD-4F5C-A368-090D72F393E4}" type="slidenum">
              <a:rPr lang="it-IT" altLang="it-IT" sz="1200" smtClean="0"/>
              <a:pPr eaLnBrk="1" hangingPunct="1"/>
              <a:t>8</a:t>
            </a:fld>
            <a:endParaRPr lang="it-IT" altLang="it-IT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A6EDFC-C0B8-4E5B-AD8B-5C6BF3D2ED03}" type="slidenum">
              <a:rPr lang="it-IT" altLang="it-IT" sz="1200" smtClean="0"/>
              <a:pPr eaLnBrk="1" hangingPunct="1"/>
              <a:t>9</a:t>
            </a:fld>
            <a:endParaRPr lang="it-IT" altLang="it-IT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A36667-6AAC-4A81-8E8E-724ED6A67936}" type="slidenum">
              <a:rPr lang="it-IT" altLang="it-IT" sz="1200" smtClean="0"/>
              <a:pPr eaLnBrk="1" hangingPunct="1"/>
              <a:t>10</a:t>
            </a:fld>
            <a:endParaRPr lang="it-IT" altLang="it-IT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AD210C1-ECE0-4EC6-A58F-6B798E55F4A7}" type="slidenum">
              <a:rPr lang="it-IT" altLang="it-IT" sz="1200" smtClean="0"/>
              <a:pPr eaLnBrk="1" hangingPunct="1"/>
              <a:t>12</a:t>
            </a:fld>
            <a:endParaRPr lang="it-IT" altLang="it-IT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8FF5-2DC5-4C88-9C0D-042366A96EE5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BB2F348-5A82-4E0B-A1F1-8217FAB73362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1097C12D-3516-44B3-A944-B124B32AF1EC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14EE071-2AB6-4E3B-B49B-FBB17D867BA2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4E873-A1BB-46B6-AD05-83617ECA3FC0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A0B17C3-3571-4F0F-B8C5-7B2B3434100C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DC1AFAC-DBFB-4B77-ABCD-01120991DBA2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537420-7E9C-4CD0-83BC-F26825A83A37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4BF6F85-F6D1-442B-9105-68B7CA2240AA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1F3A444-71C9-44EB-A608-E28137F5ED63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803C568F-2B27-4778-9D4A-542497BDD6E4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86E33-3459-479B-AFA0-E5E933E59789}" type="datetime1">
              <a:rPr lang="it-IT" smtClean="0"/>
              <a:t>11/03/2022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pPr eaLnBrk="1" hangingPunct="1"/>
            <a:r>
              <a:rPr lang="it-IT" altLang="it-IT" smtClean="0"/>
              <a:t>Il plusvalore, la caduta del saggio di profitto e l’instabilità del capitalismo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1143000" y="914400"/>
            <a:ext cx="6934200" cy="2743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gradFill rotWithShape="1">
                  <a:gsLst>
                    <a:gs pos="0">
                      <a:srgbClr val="FFFF66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Karl Marx</a:t>
            </a:r>
          </a:p>
        </p:txBody>
      </p:sp>
    </p:spTree>
    <p:extLst>
      <p:ext uri="{BB962C8B-B14F-4D97-AF65-F5344CB8AC3E}">
        <p14:creationId xmlns:p14="http://schemas.microsoft.com/office/powerpoint/2010/main" val="143697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4943E9A-47AA-4BDC-989E-E22F920C259D}" type="slidenum">
              <a:rPr lang="it-IT" altLang="it-IT" sz="1400" smtClean="0"/>
              <a:pPr eaLnBrk="1" hangingPunct="1"/>
              <a:t>10</a:t>
            </a:fld>
            <a:endParaRPr lang="it-IT" altLang="it-IT" sz="1400" smtClean="0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neovalore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267200"/>
          </a:xfrm>
        </p:spPr>
        <p:txBody>
          <a:bodyPr>
            <a:normAutofit lnSpcReduction="10000"/>
          </a:bodyPr>
          <a:lstStyle/>
          <a:p>
            <a:pPr marL="182563" indent="0" eaLnBrk="1" hangingPunct="1">
              <a:lnSpc>
                <a:spcPct val="90000"/>
              </a:lnSpc>
              <a:defRPr/>
            </a:pPr>
            <a:r>
              <a:rPr lang="it-IT" sz="2800" dirty="0" smtClean="0"/>
              <a:t>Il salario </a:t>
            </a:r>
            <a:r>
              <a:rPr lang="it-IT" sz="2800" dirty="0" smtClean="0">
                <a:sym typeface="Symbol" pitchFamily="18" charset="2"/>
              </a:rPr>
              <a:t>consumo individuale (non entra nella produzione)</a:t>
            </a:r>
          </a:p>
          <a:p>
            <a:pPr marL="182563" indent="0" eaLnBrk="1" hangingPunct="1">
              <a:lnSpc>
                <a:spcPct val="90000"/>
              </a:lnSpc>
              <a:defRPr/>
            </a:pPr>
            <a:r>
              <a:rPr lang="it-IT" sz="2800" dirty="0" smtClean="0">
                <a:sym typeface="Symbol" pitchFamily="18" charset="2"/>
              </a:rPr>
              <a:t>Risorse che entrano realmente nel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processo produttivo</a:t>
            </a:r>
            <a:r>
              <a:rPr lang="it-IT" sz="2800" dirty="0" smtClean="0">
                <a:sym typeface="Symbol" pitchFamily="18" charset="2"/>
              </a:rPr>
              <a:t>:</a:t>
            </a:r>
          </a:p>
          <a:p>
            <a:pPr marL="182563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    L</a:t>
            </a:r>
          </a:p>
          <a:p>
            <a:pPr marL="182563" indent="0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</a:t>
            </a:r>
            <a:r>
              <a:rPr lang="it-IT" sz="2800" dirty="0" err="1" smtClean="0">
                <a:sym typeface="Symbol" pitchFamily="18" charset="2"/>
              </a:rPr>
              <a:t>=</a:t>
            </a:r>
            <a:r>
              <a:rPr lang="it-IT" sz="2800" dirty="0" smtClean="0">
                <a:sym typeface="Symbol" pitchFamily="18" charset="2"/>
              </a:rPr>
              <a:t> mezzi di produzione: non comprende i salari (sono consumati individualmente)</a:t>
            </a:r>
            <a:endParaRPr lang="it-IT" sz="2800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marL="182563" indent="0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L</a:t>
            </a:r>
            <a:r>
              <a:rPr lang="it-IT" sz="2800" dirty="0" err="1" smtClean="0">
                <a:sym typeface="Symbol" pitchFamily="18" charset="2"/>
              </a:rPr>
              <a:t>=</a:t>
            </a:r>
            <a:r>
              <a:rPr lang="it-IT" sz="2800" dirty="0" smtClean="0">
                <a:sym typeface="Symbol" pitchFamily="18" charset="2"/>
              </a:rPr>
              <a:t> Lavoro diretto</a:t>
            </a:r>
          </a:p>
          <a:p>
            <a:pPr marL="182563" indent="0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dirty="0" smtClean="0">
                <a:sym typeface="Symbol" pitchFamily="18" charset="2"/>
              </a:rPr>
              <a:t>Misura comune mezzi di produzione lavoro diretto: tempo di lavoro</a:t>
            </a:r>
          </a:p>
        </p:txBody>
      </p:sp>
    </p:spTree>
    <p:extLst>
      <p:ext uri="{BB962C8B-B14F-4D97-AF65-F5344CB8AC3E}">
        <p14:creationId xmlns:p14="http://schemas.microsoft.com/office/powerpoint/2010/main" val="417824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doppia circolazione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2915" y="4908541"/>
            <a:ext cx="8229600" cy="1126552"/>
          </a:xfrm>
        </p:spPr>
        <p:txBody>
          <a:bodyPr>
            <a:normAutofit fontScale="47500" lnSpcReduction="20000"/>
          </a:bodyPr>
          <a:lstStyle/>
          <a:p>
            <a:r>
              <a:rPr lang="it-IT" dirty="0" smtClean="0"/>
              <a:t>Per i lavoratori vale il circuito mercantile: con i salari comprano i beni che consumano nelle loro case (valori d’uso).</a:t>
            </a:r>
          </a:p>
          <a:p>
            <a:r>
              <a:rPr lang="it-IT" dirty="0" smtClean="0"/>
              <a:t>Per i capitalisti vale la circolazione capitalista: il capitale monetario è investito per ottenere un valore maggiore nella produzione e ottenere un profitto monetario. L’utilizzo della forza lavoro permette di creare più valore nel processo produttivo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p:grpSp>
        <p:nvGrpSpPr>
          <p:cNvPr id="5" name="Area di disegno 1"/>
          <p:cNvGrpSpPr/>
          <p:nvPr/>
        </p:nvGrpSpPr>
        <p:grpSpPr>
          <a:xfrm>
            <a:off x="1297754" y="1562657"/>
            <a:ext cx="6120130" cy="3569970"/>
            <a:chOff x="0" y="0"/>
            <a:chExt cx="6120130" cy="3569970"/>
          </a:xfrm>
        </p:grpSpPr>
        <p:sp>
          <p:nvSpPr>
            <p:cNvPr id="6" name="Rettangolo 5"/>
            <p:cNvSpPr/>
            <p:nvPr/>
          </p:nvSpPr>
          <p:spPr>
            <a:xfrm>
              <a:off x="0" y="0"/>
              <a:ext cx="6120130" cy="3569970"/>
            </a:xfrm>
            <a:prstGeom prst="rect">
              <a:avLst/>
            </a:prstGeom>
          </p:spPr>
        </p:sp>
        <p:sp>
          <p:nvSpPr>
            <p:cNvPr id="7" name="Rettangolo arrotondato 6"/>
            <p:cNvSpPr/>
            <p:nvPr/>
          </p:nvSpPr>
          <p:spPr>
            <a:xfrm>
              <a:off x="215153" y="568431"/>
              <a:ext cx="828339" cy="27969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Lavoratori</a:t>
              </a:r>
            </a:p>
          </p:txBody>
        </p:sp>
        <p:sp>
          <p:nvSpPr>
            <p:cNvPr id="8" name="Rettangolo arrotondato 7"/>
            <p:cNvSpPr/>
            <p:nvPr/>
          </p:nvSpPr>
          <p:spPr>
            <a:xfrm>
              <a:off x="1194099" y="471613"/>
              <a:ext cx="677732" cy="4733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Forza Lavoro</a:t>
              </a:r>
            </a:p>
          </p:txBody>
        </p:sp>
        <p:sp>
          <p:nvSpPr>
            <p:cNvPr id="9" name="Rettangolo arrotondato 8"/>
            <p:cNvSpPr/>
            <p:nvPr/>
          </p:nvSpPr>
          <p:spPr>
            <a:xfrm>
              <a:off x="2011680" y="536274"/>
              <a:ext cx="602429" cy="34424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DV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2796988" y="461419"/>
              <a:ext cx="666975" cy="49485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Beni salario</a:t>
              </a:r>
            </a:p>
          </p:txBody>
        </p:sp>
        <p:sp>
          <p:nvSpPr>
            <p:cNvPr id="11" name="Rettangolo 10"/>
            <p:cNvSpPr/>
            <p:nvPr/>
          </p:nvSpPr>
          <p:spPr>
            <a:xfrm>
              <a:off x="215152" y="369665"/>
              <a:ext cx="5776857" cy="796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12" name="Rettangolo arrotondato 11"/>
            <p:cNvSpPr/>
            <p:nvPr/>
          </p:nvSpPr>
          <p:spPr>
            <a:xfrm>
              <a:off x="5023822" y="743227"/>
              <a:ext cx="774550" cy="41954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M-D-M</a:t>
              </a:r>
            </a:p>
          </p:txBody>
        </p:sp>
        <p:sp>
          <p:nvSpPr>
            <p:cNvPr id="13" name="Rettangolo 12"/>
            <p:cNvSpPr/>
            <p:nvPr/>
          </p:nvSpPr>
          <p:spPr>
            <a:xfrm>
              <a:off x="118334" y="1692766"/>
              <a:ext cx="5873675" cy="155604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14" name="Rettangolo arrotondato 13"/>
            <p:cNvSpPr/>
            <p:nvPr/>
          </p:nvSpPr>
          <p:spPr>
            <a:xfrm>
              <a:off x="215153" y="1929535"/>
              <a:ext cx="828339" cy="34424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Capitalisti</a:t>
              </a:r>
            </a:p>
          </p:txBody>
        </p:sp>
        <p:sp>
          <p:nvSpPr>
            <p:cNvPr id="15" name="Rettangolo arrotondato 14"/>
            <p:cNvSpPr/>
            <p:nvPr/>
          </p:nvSpPr>
          <p:spPr>
            <a:xfrm>
              <a:off x="1194099" y="1929535"/>
              <a:ext cx="387276" cy="34424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16" name="Rettangolo arrotondato 15"/>
            <p:cNvSpPr/>
            <p:nvPr/>
          </p:nvSpPr>
          <p:spPr>
            <a:xfrm>
              <a:off x="1688951" y="1768169"/>
              <a:ext cx="451821" cy="290457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DV</a:t>
              </a:r>
            </a:p>
          </p:txBody>
        </p:sp>
        <p:sp>
          <p:nvSpPr>
            <p:cNvPr id="17" name="Rettangolo arrotondato 16"/>
            <p:cNvSpPr/>
            <p:nvPr/>
          </p:nvSpPr>
          <p:spPr>
            <a:xfrm>
              <a:off x="1688951" y="2295294"/>
              <a:ext cx="516367" cy="355003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DC</a:t>
              </a:r>
            </a:p>
          </p:txBody>
        </p:sp>
        <p:sp>
          <p:nvSpPr>
            <p:cNvPr id="18" name="Rettangolo arrotondato 17"/>
            <p:cNvSpPr/>
            <p:nvPr/>
          </p:nvSpPr>
          <p:spPr>
            <a:xfrm>
              <a:off x="2331530" y="1703627"/>
              <a:ext cx="677545" cy="47307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Forza Lavoro</a:t>
              </a:r>
              <a:endParaRPr lang="it-IT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ttangolo arrotondato 18"/>
            <p:cNvSpPr/>
            <p:nvPr/>
          </p:nvSpPr>
          <p:spPr>
            <a:xfrm>
              <a:off x="2331530" y="2273777"/>
              <a:ext cx="918250" cy="516368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Mezzi di produzione</a:t>
              </a:r>
            </a:p>
          </p:txBody>
        </p:sp>
        <p:sp>
          <p:nvSpPr>
            <p:cNvPr id="20" name="Rettangolo arrotondato 19"/>
            <p:cNvSpPr/>
            <p:nvPr/>
          </p:nvSpPr>
          <p:spPr>
            <a:xfrm>
              <a:off x="3281083" y="1768169"/>
              <a:ext cx="441063" cy="290457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21" name="Rettangolo arrotondato 20"/>
            <p:cNvSpPr/>
            <p:nvPr/>
          </p:nvSpPr>
          <p:spPr>
            <a:xfrm>
              <a:off x="3377901" y="2176702"/>
              <a:ext cx="892885" cy="301473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produzione</a:t>
              </a:r>
            </a:p>
          </p:txBody>
        </p:sp>
        <p:sp>
          <p:nvSpPr>
            <p:cNvPr id="22" name="Rettangolo arrotondato 21"/>
            <p:cNvSpPr/>
            <p:nvPr/>
          </p:nvSpPr>
          <p:spPr>
            <a:xfrm>
              <a:off x="4378363" y="2165944"/>
              <a:ext cx="441063" cy="30121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ttangolo arrotondato 22"/>
            <p:cNvSpPr/>
            <p:nvPr/>
          </p:nvSpPr>
          <p:spPr>
            <a:xfrm>
              <a:off x="4959276" y="2165880"/>
              <a:ext cx="656216" cy="30121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D+</a:t>
              </a:r>
              <a:r>
                <a:rPr lang="it-IT" sz="1100">
                  <a:effectLst/>
                  <a:ea typeface="Calibri" panose="020F0502020204030204" pitchFamily="34" charset="0"/>
                  <a:cs typeface="Calibri" panose="020F0502020204030204" pitchFamily="34" charset="0"/>
                </a:rPr>
                <a:t>Δ</a:t>
              </a: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24" name="Rettangolo arrotondato 23"/>
            <p:cNvSpPr/>
            <p:nvPr/>
          </p:nvSpPr>
          <p:spPr>
            <a:xfrm>
              <a:off x="4625789" y="2883049"/>
              <a:ext cx="1280160" cy="36566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D-M-D+</a:t>
              </a:r>
              <a:r>
                <a:rPr lang="it-IT" sz="1100">
                  <a:effectLst/>
                  <a:ea typeface="Calibri" panose="020F0502020204030204" pitchFamily="34" charset="0"/>
                  <a:cs typeface="Calibri" panose="020F0502020204030204" pitchFamily="34" charset="0"/>
                </a:rPr>
                <a:t>Δ</a:t>
              </a: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cxnSp>
          <p:nvCxnSpPr>
            <p:cNvPr id="25" name="Connettore 2 24"/>
            <p:cNvCxnSpPr>
              <a:stCxn id="7" idx="3"/>
            </p:cNvCxnSpPr>
            <p:nvPr/>
          </p:nvCxnSpPr>
          <p:spPr>
            <a:xfrm flipV="1">
              <a:off x="1043492" y="693606"/>
              <a:ext cx="150607" cy="146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2 25"/>
            <p:cNvCxnSpPr>
              <a:endCxn id="9" idx="1"/>
            </p:cNvCxnSpPr>
            <p:nvPr/>
          </p:nvCxnSpPr>
          <p:spPr>
            <a:xfrm flipV="1">
              <a:off x="1871831" y="708396"/>
              <a:ext cx="139849" cy="292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2 26"/>
            <p:cNvCxnSpPr>
              <a:stCxn id="8" idx="2"/>
            </p:cNvCxnSpPr>
            <p:nvPr/>
          </p:nvCxnSpPr>
          <p:spPr>
            <a:xfrm>
              <a:off x="1532965" y="944921"/>
              <a:ext cx="1210235" cy="7477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>
              <a:endCxn id="9" idx="2"/>
            </p:cNvCxnSpPr>
            <p:nvPr/>
          </p:nvCxnSpPr>
          <p:spPr>
            <a:xfrm flipV="1">
              <a:off x="1936377" y="880491"/>
              <a:ext cx="376518" cy="88762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ttore 2 28"/>
            <p:cNvCxnSpPr>
              <a:endCxn id="10" idx="1"/>
            </p:cNvCxnSpPr>
            <p:nvPr/>
          </p:nvCxnSpPr>
          <p:spPr>
            <a:xfrm flipV="1">
              <a:off x="2614109" y="708823"/>
              <a:ext cx="182879" cy="287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2 29"/>
            <p:cNvCxnSpPr>
              <a:stCxn id="14" idx="3"/>
              <a:endCxn id="15" idx="1"/>
            </p:cNvCxnSpPr>
            <p:nvPr/>
          </p:nvCxnSpPr>
          <p:spPr>
            <a:xfrm>
              <a:off x="1043492" y="2101595"/>
              <a:ext cx="150607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ttore 2 30"/>
            <p:cNvCxnSpPr>
              <a:endCxn id="16" idx="1"/>
            </p:cNvCxnSpPr>
            <p:nvPr/>
          </p:nvCxnSpPr>
          <p:spPr>
            <a:xfrm flipV="1">
              <a:off x="1581375" y="1913341"/>
              <a:ext cx="107576" cy="18819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2 31"/>
            <p:cNvCxnSpPr/>
            <p:nvPr/>
          </p:nvCxnSpPr>
          <p:spPr>
            <a:xfrm>
              <a:off x="1635163" y="2101533"/>
              <a:ext cx="301214" cy="17217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>
              <a:stCxn id="16" idx="3"/>
              <a:endCxn id="18" idx="1"/>
            </p:cNvCxnSpPr>
            <p:nvPr/>
          </p:nvCxnSpPr>
          <p:spPr>
            <a:xfrm>
              <a:off x="2140772" y="1913341"/>
              <a:ext cx="190758" cy="2676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ttore 2 33"/>
            <p:cNvCxnSpPr>
              <a:stCxn id="18" idx="3"/>
            </p:cNvCxnSpPr>
            <p:nvPr/>
          </p:nvCxnSpPr>
          <p:spPr>
            <a:xfrm flipV="1">
              <a:off x="3009075" y="1940049"/>
              <a:ext cx="272008" cy="5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ttore 2 34"/>
            <p:cNvCxnSpPr>
              <a:stCxn id="17" idx="3"/>
              <a:endCxn id="19" idx="1"/>
            </p:cNvCxnSpPr>
            <p:nvPr/>
          </p:nvCxnSpPr>
          <p:spPr>
            <a:xfrm>
              <a:off x="2205318" y="2472796"/>
              <a:ext cx="126212" cy="5916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2 35"/>
            <p:cNvCxnSpPr>
              <a:stCxn id="19" idx="3"/>
              <a:endCxn id="21" idx="1"/>
            </p:cNvCxnSpPr>
            <p:nvPr/>
          </p:nvCxnSpPr>
          <p:spPr>
            <a:xfrm flipV="1">
              <a:off x="3249780" y="2327439"/>
              <a:ext cx="128121" cy="20452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2 36"/>
            <p:cNvCxnSpPr/>
            <p:nvPr/>
          </p:nvCxnSpPr>
          <p:spPr>
            <a:xfrm>
              <a:off x="3463963" y="2058565"/>
              <a:ext cx="0" cy="11807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2 37"/>
            <p:cNvCxnSpPr>
              <a:endCxn id="22" idx="1"/>
            </p:cNvCxnSpPr>
            <p:nvPr/>
          </p:nvCxnSpPr>
          <p:spPr>
            <a:xfrm flipV="1">
              <a:off x="4270786" y="2316483"/>
              <a:ext cx="107577" cy="1081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2 38"/>
            <p:cNvCxnSpPr>
              <a:stCxn id="22" idx="3"/>
              <a:endCxn id="23" idx="1"/>
            </p:cNvCxnSpPr>
            <p:nvPr/>
          </p:nvCxnSpPr>
          <p:spPr>
            <a:xfrm flipV="1">
              <a:off x="4819426" y="2316419"/>
              <a:ext cx="139850" cy="6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452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Neovalore: rappresentazione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608338"/>
            <a:ext cx="7772400" cy="129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Valore Totale </a:t>
            </a:r>
            <a:r>
              <a:rPr lang="it-IT" altLang="it-IT" sz="2800" b="1" i="1" dirty="0" smtClean="0"/>
              <a:t>M</a:t>
            </a:r>
            <a:r>
              <a:rPr lang="it-IT" altLang="it-IT" sz="2800" dirty="0" smtClean="0"/>
              <a:t>= </a:t>
            </a:r>
            <a:r>
              <a:rPr lang="it-IT" altLang="it-IT" sz="2800" b="1" i="1" dirty="0" smtClean="0"/>
              <a:t>C + L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b="1" i="1" dirty="0" smtClean="0"/>
              <a:t>C = valore </a:t>
            </a:r>
            <a:r>
              <a:rPr lang="it-IT" altLang="it-IT" sz="2800" b="1" i="1" dirty="0" err="1" smtClean="0"/>
              <a:t>pre</a:t>
            </a:r>
            <a:r>
              <a:rPr lang="it-IT" altLang="it-IT" sz="2800" b="1" i="1" dirty="0" smtClean="0"/>
              <a:t>-esistente</a:t>
            </a:r>
            <a:endParaRPr lang="it-IT" altLang="it-IT" sz="2800" i="1" dirty="0" smtClean="0"/>
          </a:p>
          <a:p>
            <a:pPr eaLnBrk="1" hangingPunct="1">
              <a:lnSpc>
                <a:spcPct val="90000"/>
              </a:lnSpc>
            </a:pPr>
            <a:r>
              <a:rPr lang="it-IT" altLang="it-IT" sz="2800" b="1" i="1" dirty="0" smtClean="0"/>
              <a:t>NEOVALORE= M-C=L</a:t>
            </a:r>
          </a:p>
          <a:p>
            <a:pPr eaLnBrk="1" hangingPunct="1">
              <a:lnSpc>
                <a:spcPct val="90000"/>
              </a:lnSpc>
            </a:pPr>
            <a:endParaRPr lang="it-IT" altLang="it-IT" sz="2400" dirty="0" smtClean="0">
              <a:sym typeface="Symbol" pitchFamily="18" charset="2"/>
            </a:endParaRPr>
          </a:p>
        </p:txBody>
      </p:sp>
      <p:grpSp>
        <p:nvGrpSpPr>
          <p:cNvPr id="2" name="Group 1051"/>
          <p:cNvGrpSpPr>
            <a:grpSpLocks/>
          </p:cNvGrpSpPr>
          <p:nvPr/>
        </p:nvGrpSpPr>
        <p:grpSpPr bwMode="auto">
          <a:xfrm>
            <a:off x="838200" y="3835400"/>
            <a:ext cx="2420938" cy="2111375"/>
            <a:chOff x="528" y="2798"/>
            <a:chExt cx="1525" cy="1330"/>
          </a:xfrm>
        </p:grpSpPr>
        <p:sp>
          <p:nvSpPr>
            <p:cNvPr id="18442" name="AutoShape 1034"/>
            <p:cNvSpPr>
              <a:spLocks noChangeArrowheads="1"/>
            </p:cNvSpPr>
            <p:nvPr/>
          </p:nvSpPr>
          <p:spPr bwMode="auto">
            <a:xfrm>
              <a:off x="961" y="2798"/>
              <a:ext cx="728" cy="282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tIns="72000"/>
            <a:lstStyle/>
            <a:p>
              <a:pPr eaLnBrk="0" hangingPunct="0">
                <a:defRPr/>
              </a:pPr>
              <a:r>
                <a:rPr lang="it-IT" sz="1800" b="1" i="1"/>
                <a:t>C</a:t>
              </a:r>
            </a:p>
          </p:txBody>
        </p:sp>
        <p:sp>
          <p:nvSpPr>
            <p:cNvPr id="17438" name="Text Box 1035"/>
            <p:cNvSpPr txBox="1">
              <a:spLocks noChangeArrowheads="1"/>
            </p:cNvSpPr>
            <p:nvPr/>
          </p:nvSpPr>
          <p:spPr bwMode="auto">
            <a:xfrm>
              <a:off x="528" y="3422"/>
              <a:ext cx="1525" cy="70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altLang="it-IT" sz="1800"/>
                <a:t>Valore pre-esistente dei mezzi di produzione che entra nel processo produttivo</a:t>
              </a:r>
              <a:endParaRPr lang="it-IT" altLang="it-IT" sz="1200"/>
            </a:p>
            <a:p>
              <a:pPr algn="l"/>
              <a:endParaRPr lang="it-IT" altLang="it-IT" sz="1200"/>
            </a:p>
          </p:txBody>
        </p:sp>
        <p:sp>
          <p:nvSpPr>
            <p:cNvPr id="17439" name="Line 1037"/>
            <p:cNvSpPr>
              <a:spLocks noChangeShapeType="1"/>
            </p:cNvSpPr>
            <p:nvPr/>
          </p:nvSpPr>
          <p:spPr bwMode="auto">
            <a:xfrm flipV="1">
              <a:off x="1335" y="3116"/>
              <a:ext cx="0" cy="3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1062"/>
          <p:cNvGrpSpPr>
            <a:grpSpLocks/>
          </p:cNvGrpSpPr>
          <p:nvPr/>
        </p:nvGrpSpPr>
        <p:grpSpPr bwMode="auto">
          <a:xfrm>
            <a:off x="5105400" y="3336925"/>
            <a:ext cx="2857500" cy="1301750"/>
            <a:chOff x="3216" y="2484"/>
            <a:chExt cx="1800" cy="820"/>
          </a:xfrm>
        </p:grpSpPr>
        <p:grpSp>
          <p:nvGrpSpPr>
            <p:cNvPr id="17432" name="Group 1057"/>
            <p:cNvGrpSpPr>
              <a:grpSpLocks/>
            </p:cNvGrpSpPr>
            <p:nvPr/>
          </p:nvGrpSpPr>
          <p:grpSpPr bwMode="auto">
            <a:xfrm>
              <a:off x="3532" y="2484"/>
              <a:ext cx="1484" cy="820"/>
              <a:chOff x="3532" y="2484"/>
              <a:chExt cx="1484" cy="820"/>
            </a:xfrm>
          </p:grpSpPr>
          <p:sp>
            <p:nvSpPr>
              <p:cNvPr id="18441" name="AutoShape 1033"/>
              <p:cNvSpPr>
                <a:spLocks noChangeArrowheads="1"/>
              </p:cNvSpPr>
              <p:nvPr/>
            </p:nvSpPr>
            <p:spPr bwMode="auto">
              <a:xfrm>
                <a:off x="3532" y="2484"/>
                <a:ext cx="884" cy="820"/>
              </a:xfrm>
              <a:prstGeom prst="roundRect">
                <a:avLst>
                  <a:gd name="adj" fmla="val 16667"/>
                </a:avLst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435" name="Text Box 1036"/>
              <p:cNvSpPr txBox="1">
                <a:spLocks noChangeArrowheads="1"/>
              </p:cNvSpPr>
              <p:nvPr/>
            </p:nvSpPr>
            <p:spPr bwMode="auto">
              <a:xfrm>
                <a:off x="4560" y="2736"/>
                <a:ext cx="456" cy="2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it-IT" altLang="it-IT" sz="2000" b="1" i="1"/>
                  <a:t>M</a:t>
                </a:r>
              </a:p>
            </p:txBody>
          </p:sp>
          <p:sp>
            <p:nvSpPr>
              <p:cNvPr id="17436" name="AutoShape 1048"/>
              <p:cNvSpPr>
                <a:spLocks/>
              </p:cNvSpPr>
              <p:nvPr/>
            </p:nvSpPr>
            <p:spPr bwMode="auto">
              <a:xfrm>
                <a:off x="4464" y="2544"/>
                <a:ext cx="72" cy="702"/>
              </a:xfrm>
              <a:prstGeom prst="rightBrace">
                <a:avLst>
                  <a:gd name="adj1" fmla="val 81250"/>
                  <a:gd name="adj2" fmla="val 50000"/>
                </a:avLst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</p:grpSp>
        <p:sp>
          <p:nvSpPr>
            <p:cNvPr id="17433" name="AutoShape 1043"/>
            <p:cNvSpPr>
              <a:spLocks noChangeArrowheads="1"/>
            </p:cNvSpPr>
            <p:nvPr/>
          </p:nvSpPr>
          <p:spPr bwMode="auto">
            <a:xfrm>
              <a:off x="3216" y="2880"/>
              <a:ext cx="300" cy="98"/>
            </a:xfrm>
            <a:prstGeom prst="rightArrow">
              <a:avLst>
                <a:gd name="adj1" fmla="val 50000"/>
                <a:gd name="adj2" fmla="val 76531"/>
              </a:avLst>
            </a:prstGeom>
            <a:solidFill>
              <a:srgbClr val="FF000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18453" name="AutoShape 1045"/>
          <p:cNvSpPr>
            <a:spLocks noChangeArrowheads="1"/>
          </p:cNvSpPr>
          <p:nvPr/>
        </p:nvSpPr>
        <p:spPr bwMode="auto">
          <a:xfrm>
            <a:off x="5646738" y="4076700"/>
            <a:ext cx="1211262" cy="447675"/>
          </a:xfrm>
          <a:prstGeom prst="roundRect">
            <a:avLst>
              <a:gd name="adj" fmla="val 16667"/>
            </a:avLst>
          </a:prstGeom>
          <a:solidFill>
            <a:srgbClr val="FFDD4D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tIns="72000"/>
          <a:lstStyle/>
          <a:p>
            <a:pPr eaLnBrk="0" hangingPunct="0">
              <a:defRPr/>
            </a:pPr>
            <a:r>
              <a:rPr lang="it-IT" sz="1800" b="1" i="1"/>
              <a:t>Neovalore</a:t>
            </a:r>
          </a:p>
        </p:txBody>
      </p:sp>
      <p:grpSp>
        <p:nvGrpSpPr>
          <p:cNvPr id="5" name="Group 1060"/>
          <p:cNvGrpSpPr>
            <a:grpSpLocks/>
          </p:cNvGrpSpPr>
          <p:nvPr/>
        </p:nvGrpSpPr>
        <p:grpSpPr bwMode="auto">
          <a:xfrm>
            <a:off x="2184400" y="3051175"/>
            <a:ext cx="4610100" cy="828675"/>
            <a:chOff x="1376" y="2304"/>
            <a:chExt cx="2904" cy="522"/>
          </a:xfrm>
        </p:grpSpPr>
        <p:sp>
          <p:nvSpPr>
            <p:cNvPr id="17428" name="Line 1038"/>
            <p:cNvSpPr>
              <a:spLocks noChangeShapeType="1"/>
            </p:cNvSpPr>
            <p:nvPr/>
          </p:nvSpPr>
          <p:spPr bwMode="auto">
            <a:xfrm flipH="1">
              <a:off x="1376" y="2304"/>
              <a:ext cx="25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29" name="Line 1039"/>
            <p:cNvSpPr>
              <a:spLocks noChangeShapeType="1"/>
            </p:cNvSpPr>
            <p:nvPr/>
          </p:nvSpPr>
          <p:spPr bwMode="auto">
            <a:xfrm>
              <a:off x="1376" y="2304"/>
              <a:ext cx="0" cy="48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2" name="AutoShape 1044"/>
            <p:cNvSpPr>
              <a:spLocks noChangeArrowheads="1"/>
            </p:cNvSpPr>
            <p:nvPr/>
          </p:nvSpPr>
          <p:spPr bwMode="auto">
            <a:xfrm>
              <a:off x="3552" y="2544"/>
              <a:ext cx="728" cy="282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tIns="72000"/>
            <a:lstStyle/>
            <a:p>
              <a:pPr eaLnBrk="0" hangingPunct="0">
                <a:defRPr/>
              </a:pPr>
              <a:r>
                <a:rPr lang="it-IT" sz="1800" b="1" i="1"/>
                <a:t>C</a:t>
              </a:r>
            </a:p>
          </p:txBody>
        </p:sp>
        <p:sp>
          <p:nvSpPr>
            <p:cNvPr id="17431" name="Line 1046"/>
            <p:cNvSpPr>
              <a:spLocks noChangeShapeType="1"/>
            </p:cNvSpPr>
            <p:nvPr/>
          </p:nvSpPr>
          <p:spPr bwMode="auto">
            <a:xfrm flipH="1" flipV="1">
              <a:off x="3888" y="2304"/>
              <a:ext cx="2" cy="2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6" name="Group 1063"/>
          <p:cNvGrpSpPr>
            <a:grpSpLocks/>
          </p:cNvGrpSpPr>
          <p:nvPr/>
        </p:nvGrpSpPr>
        <p:grpSpPr bwMode="auto">
          <a:xfrm>
            <a:off x="2700338" y="3830638"/>
            <a:ext cx="2324100" cy="773112"/>
            <a:chOff x="1701" y="2795"/>
            <a:chExt cx="1464" cy="487"/>
          </a:xfrm>
        </p:grpSpPr>
        <p:sp>
          <p:nvSpPr>
            <p:cNvPr id="17425" name="AutoShape 1040"/>
            <p:cNvSpPr>
              <a:spLocks noChangeArrowheads="1"/>
            </p:cNvSpPr>
            <p:nvPr/>
          </p:nvSpPr>
          <p:spPr bwMode="auto">
            <a:xfrm>
              <a:off x="1701" y="2868"/>
              <a:ext cx="292" cy="112"/>
            </a:xfrm>
            <a:prstGeom prst="rightArrow">
              <a:avLst>
                <a:gd name="adj1" fmla="val 50000"/>
                <a:gd name="adj2" fmla="val 65179"/>
              </a:avLst>
            </a:prstGeom>
            <a:solidFill>
              <a:srgbClr val="FF000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it-IT" altLang="it-IT" sz="2000"/>
            </a:p>
          </p:txBody>
        </p:sp>
        <p:sp>
          <p:nvSpPr>
            <p:cNvPr id="17426" name="AutoShape 1041"/>
            <p:cNvSpPr>
              <a:spLocks noChangeArrowheads="1"/>
            </p:cNvSpPr>
            <p:nvPr/>
          </p:nvSpPr>
          <p:spPr bwMode="auto">
            <a:xfrm>
              <a:off x="2368" y="3065"/>
              <a:ext cx="138" cy="217"/>
            </a:xfrm>
            <a:prstGeom prst="upArrow">
              <a:avLst>
                <a:gd name="adj1" fmla="val 50000"/>
                <a:gd name="adj2" fmla="val 39312"/>
              </a:avLst>
            </a:prstGeom>
            <a:solidFill>
              <a:srgbClr val="FF000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8450" name="Oval 1042"/>
            <p:cNvSpPr>
              <a:spLocks noChangeArrowheads="1"/>
            </p:cNvSpPr>
            <p:nvPr/>
          </p:nvSpPr>
          <p:spPr bwMode="auto">
            <a:xfrm>
              <a:off x="2005" y="2795"/>
              <a:ext cx="1160" cy="246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 eaLnBrk="0" hangingPunct="0">
                <a:defRPr/>
              </a:pPr>
              <a:r>
                <a:rPr lang="it-IT" sz="1800" b="1"/>
                <a:t>Produzione</a:t>
              </a:r>
            </a:p>
          </p:txBody>
        </p:sp>
      </p:grpSp>
      <p:sp>
        <p:nvSpPr>
          <p:cNvPr id="18455" name="AutoShape 1047"/>
          <p:cNvSpPr>
            <a:spLocks noChangeArrowheads="1"/>
          </p:cNvSpPr>
          <p:nvPr/>
        </p:nvSpPr>
        <p:spPr bwMode="auto">
          <a:xfrm>
            <a:off x="3351213" y="4616450"/>
            <a:ext cx="1155700" cy="446088"/>
          </a:xfrm>
          <a:prstGeom prst="roundRect">
            <a:avLst>
              <a:gd name="adj" fmla="val 16667"/>
            </a:avLst>
          </a:prstGeom>
          <a:solidFill>
            <a:srgbClr val="FFDD4D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tIns="36000"/>
          <a:lstStyle/>
          <a:p>
            <a:pPr eaLnBrk="0" hangingPunct="0">
              <a:defRPr/>
            </a:pPr>
            <a:r>
              <a:rPr lang="it-IT" sz="1800" b="1" i="1"/>
              <a:t>L</a:t>
            </a:r>
          </a:p>
        </p:txBody>
      </p:sp>
      <p:sp>
        <p:nvSpPr>
          <p:cNvPr id="18460" name="Rectangle 1052" descr="Pergamena"/>
          <p:cNvSpPr>
            <a:spLocks noChangeArrowheads="1"/>
          </p:cNvSpPr>
          <p:nvPr/>
        </p:nvSpPr>
        <p:spPr bwMode="auto">
          <a:xfrm>
            <a:off x="4803806" y="4906963"/>
            <a:ext cx="4038600" cy="11430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I mezzi di produzione</a:t>
            </a:r>
          </a:p>
        </p:txBody>
      </p:sp>
      <p:sp>
        <p:nvSpPr>
          <p:cNvPr id="18461" name="Rectangle 1053" descr="Pergamena"/>
          <p:cNvSpPr>
            <a:spLocks noChangeArrowheads="1"/>
          </p:cNvSpPr>
          <p:nvPr/>
        </p:nvSpPr>
        <p:spPr bwMode="auto">
          <a:xfrm>
            <a:off x="4803806" y="4983163"/>
            <a:ext cx="3840162" cy="10668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e il lavoro</a:t>
            </a:r>
          </a:p>
        </p:txBody>
      </p:sp>
      <p:sp>
        <p:nvSpPr>
          <p:cNvPr id="18462" name="Rectangle 1054" descr="Pergamena"/>
          <p:cNvSpPr>
            <a:spLocks noChangeArrowheads="1"/>
          </p:cNvSpPr>
          <p:nvPr/>
        </p:nvSpPr>
        <p:spPr bwMode="auto">
          <a:xfrm>
            <a:off x="4803806" y="4685391"/>
            <a:ext cx="3581400" cy="10668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Sono le risorse utilizzate nel processo produttivo</a:t>
            </a:r>
          </a:p>
        </p:txBody>
      </p:sp>
      <p:sp>
        <p:nvSpPr>
          <p:cNvPr id="18466" name="Text Box 1058" descr="Pergamena"/>
          <p:cNvSpPr txBox="1">
            <a:spLocks noChangeArrowheads="1"/>
          </p:cNvSpPr>
          <p:nvPr/>
        </p:nvSpPr>
        <p:spPr bwMode="auto">
          <a:xfrm>
            <a:off x="4803806" y="4786222"/>
            <a:ext cx="3873500" cy="830997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dirty="0"/>
              <a:t>E producono il valore del prodotto lordo</a:t>
            </a:r>
          </a:p>
        </p:txBody>
      </p:sp>
      <p:sp>
        <p:nvSpPr>
          <p:cNvPr id="18467" name="Text Box 1059" descr="Pergamena"/>
          <p:cNvSpPr txBox="1">
            <a:spLocks noChangeArrowheads="1"/>
          </p:cNvSpPr>
          <p:nvPr/>
        </p:nvSpPr>
        <p:spPr bwMode="auto">
          <a:xfrm>
            <a:off x="4803806" y="4786222"/>
            <a:ext cx="4038600" cy="1200329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dirty="0"/>
              <a:t>Sottraendo il valore dei mezzi di produzione resta il prodotto nazionale</a:t>
            </a:r>
          </a:p>
        </p:txBody>
      </p:sp>
      <p:sp>
        <p:nvSpPr>
          <p:cNvPr id="18469" name="Text Box 1061" descr="Pergamena"/>
          <p:cNvSpPr txBox="1">
            <a:spLocks noChangeArrowheads="1"/>
          </p:cNvSpPr>
          <p:nvPr/>
        </p:nvSpPr>
        <p:spPr bwMode="auto">
          <a:xfrm>
            <a:off x="4803806" y="4775062"/>
            <a:ext cx="3962400" cy="118745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dirty="0"/>
              <a:t>Il cui valore è uguale al lavoro diretto impiegato nella produzione</a:t>
            </a:r>
          </a:p>
        </p:txBody>
      </p:sp>
    </p:spTree>
    <p:extLst>
      <p:ext uri="{BB962C8B-B14F-4D97-AF65-F5344CB8AC3E}">
        <p14:creationId xmlns:p14="http://schemas.microsoft.com/office/powerpoint/2010/main" val="423183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53" grpId="0" animBg="1"/>
      <p:bldP spid="18455" grpId="0" animBg="1"/>
      <p:bldP spid="18460" grpId="0" animBg="1"/>
      <p:bldP spid="18461" grpId="0" animBg="1"/>
      <p:bldP spid="18462" grpId="0" animBg="1"/>
      <p:bldP spid="18466" grpId="0" animBg="1"/>
      <p:bldP spid="18467" grpId="0" animBg="1"/>
      <p:bldP spid="184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00A4CF-111C-4AB7-BE34-69401F8BCB0C}" type="slidenum">
              <a:rPr lang="it-IT" altLang="it-IT" sz="1400" smtClean="0"/>
              <a:pPr eaLnBrk="1" hangingPunct="1"/>
              <a:t>13</a:t>
            </a:fld>
            <a:endParaRPr lang="it-IT" altLang="it-IT" sz="140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Plusvalore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COSTI = </a:t>
            </a:r>
            <a:r>
              <a:rPr lang="it-IT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= capitale variabile (salari)</a:t>
            </a:r>
          </a:p>
          <a:p>
            <a:pPr eaLnBrk="1" hangingPunct="1">
              <a:defRPr/>
            </a:pPr>
            <a:r>
              <a:rPr lang="it-IT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b="1" i="1" dirty="0" err="1" smtClean="0"/>
              <a:t>=</a:t>
            </a:r>
            <a:r>
              <a:rPr lang="it-IT" b="1" i="1" dirty="0" smtClean="0"/>
              <a:t> 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plusvalore = 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D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  <a:p>
            <a:pPr eaLnBrk="1" hangingPunct="1">
              <a:defRPr/>
            </a:pP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S=M-(</a:t>
            </a:r>
            <a:r>
              <a:rPr lang="it-IT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)=L-V 			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M=C+L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it-IT" b="1" i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L-V=Pluslavoro=Plusvalore=Profitti</a:t>
            </a:r>
          </a:p>
          <a:p>
            <a:pPr eaLnBrk="1" hangingPunct="1">
              <a:defRPr/>
            </a:pP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L-S= Lavoro necessario </a:t>
            </a:r>
            <a:r>
              <a:rPr lang="it-IT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=Capitale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Variabile</a:t>
            </a:r>
          </a:p>
        </p:txBody>
      </p:sp>
    </p:spTree>
    <p:extLst>
      <p:ext uri="{BB962C8B-B14F-4D97-AF65-F5344CB8AC3E}">
        <p14:creationId xmlns:p14="http://schemas.microsoft.com/office/powerpoint/2010/main" val="392243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A45445C-B2E0-4204-8EA4-2D3EEAC0E02C}" type="slidenum">
              <a:rPr lang="it-IT" altLang="it-IT" sz="1400" smtClean="0"/>
              <a:pPr eaLnBrk="1" hangingPunct="1"/>
              <a:t>14</a:t>
            </a:fld>
            <a:endParaRPr lang="it-IT" altLang="it-IT" sz="1400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Grafico Plusvalore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5651500" y="2349500"/>
            <a:ext cx="3197225" cy="2619375"/>
            <a:chOff x="3582" y="1489"/>
            <a:chExt cx="2014" cy="1650"/>
          </a:xfrm>
        </p:grpSpPr>
        <p:grpSp>
          <p:nvGrpSpPr>
            <p:cNvPr id="19484" name="Group 33"/>
            <p:cNvGrpSpPr>
              <a:grpSpLocks/>
            </p:cNvGrpSpPr>
            <p:nvPr/>
          </p:nvGrpSpPr>
          <p:grpSpPr bwMode="auto">
            <a:xfrm>
              <a:off x="3826" y="1489"/>
              <a:ext cx="1770" cy="1650"/>
              <a:chOff x="3826" y="1489"/>
              <a:chExt cx="1770" cy="1650"/>
            </a:xfrm>
          </p:grpSpPr>
          <p:sp>
            <p:nvSpPr>
              <p:cNvPr id="20486" name="AutoShape 6"/>
              <p:cNvSpPr>
                <a:spLocks noChangeArrowheads="1"/>
              </p:cNvSpPr>
              <p:nvPr/>
            </p:nvSpPr>
            <p:spPr bwMode="auto">
              <a:xfrm>
                <a:off x="3826" y="1489"/>
                <a:ext cx="1110" cy="165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969696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9487" name="AutoShape 20"/>
              <p:cNvSpPr>
                <a:spLocks/>
              </p:cNvSpPr>
              <p:nvPr/>
            </p:nvSpPr>
            <p:spPr bwMode="auto">
              <a:xfrm>
                <a:off x="5020" y="1627"/>
                <a:ext cx="216" cy="1440"/>
              </a:xfrm>
              <a:prstGeom prst="rightBrace">
                <a:avLst>
                  <a:gd name="adj1" fmla="val 55556"/>
                  <a:gd name="adj2" fmla="val 50000"/>
                </a:avLst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19488" name="Text Box 21"/>
              <p:cNvSpPr txBox="1">
                <a:spLocks noChangeArrowheads="1"/>
              </p:cNvSpPr>
              <p:nvPr/>
            </p:nvSpPr>
            <p:spPr bwMode="auto">
              <a:xfrm>
                <a:off x="5236" y="2203"/>
                <a:ext cx="360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it-IT" altLang="it-IT" sz="1800" b="1" i="1"/>
                  <a:t>M</a:t>
                </a:r>
              </a:p>
            </p:txBody>
          </p:sp>
        </p:grpSp>
        <p:sp>
          <p:nvSpPr>
            <p:cNvPr id="19485" name="AutoShape 7"/>
            <p:cNvSpPr>
              <a:spLocks noChangeArrowheads="1"/>
            </p:cNvSpPr>
            <p:nvPr/>
          </p:nvSpPr>
          <p:spPr bwMode="auto">
            <a:xfrm>
              <a:off x="3582" y="2239"/>
              <a:ext cx="264" cy="156"/>
            </a:xfrm>
            <a:prstGeom prst="rightArrow">
              <a:avLst>
                <a:gd name="adj1" fmla="val 50000"/>
                <a:gd name="adj2" fmla="val 42308"/>
              </a:avLst>
            </a:prstGeom>
            <a:solidFill>
              <a:srgbClr val="FF000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130550" y="3333750"/>
            <a:ext cx="2478088" cy="581025"/>
            <a:chOff x="1972" y="2100"/>
            <a:chExt cx="1561" cy="366"/>
          </a:xfrm>
        </p:grpSpPr>
        <p:sp>
          <p:nvSpPr>
            <p:cNvPr id="19482" name="AutoShape 12"/>
            <p:cNvSpPr>
              <a:spLocks noChangeArrowheads="1"/>
            </p:cNvSpPr>
            <p:nvPr/>
          </p:nvSpPr>
          <p:spPr bwMode="auto">
            <a:xfrm>
              <a:off x="1972" y="2224"/>
              <a:ext cx="264" cy="168"/>
            </a:xfrm>
            <a:prstGeom prst="rightArrow">
              <a:avLst>
                <a:gd name="adj1" fmla="val 50000"/>
                <a:gd name="adj2" fmla="val 39286"/>
              </a:avLst>
            </a:prstGeom>
            <a:solidFill>
              <a:srgbClr val="FF000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it-IT" altLang="it-IT" sz="2000"/>
            </a:p>
          </p:txBody>
        </p:sp>
        <p:sp>
          <p:nvSpPr>
            <p:cNvPr id="20493" name="Oval 13"/>
            <p:cNvSpPr>
              <a:spLocks noChangeArrowheads="1"/>
            </p:cNvSpPr>
            <p:nvPr/>
          </p:nvSpPr>
          <p:spPr bwMode="auto">
            <a:xfrm>
              <a:off x="2235" y="2100"/>
              <a:ext cx="1298" cy="366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 lIns="36000" rIns="36000"/>
            <a:lstStyle/>
            <a:p>
              <a:pPr algn="l" eaLnBrk="0" hangingPunct="0">
                <a:defRPr/>
              </a:pPr>
              <a:r>
                <a:rPr lang="it-IT" sz="1000" noProof="1"/>
                <a:t>          </a:t>
              </a:r>
              <a:r>
                <a:rPr lang="it-IT" sz="1600" b="1" noProof="1"/>
                <a:t>Produzione                        </a:t>
              </a:r>
              <a:endParaRPr lang="it-IT" sz="1600" b="1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2520950" y="1916113"/>
            <a:ext cx="5245100" cy="2238375"/>
            <a:chOff x="1588" y="1207"/>
            <a:chExt cx="3304" cy="1410"/>
          </a:xfrm>
        </p:grpSpPr>
        <p:sp>
          <p:nvSpPr>
            <p:cNvPr id="19476" name="Line 10"/>
            <p:cNvSpPr>
              <a:spLocks noChangeShapeType="1"/>
            </p:cNvSpPr>
            <p:nvPr/>
          </p:nvSpPr>
          <p:spPr bwMode="auto">
            <a:xfrm flipH="1">
              <a:off x="1588" y="1207"/>
              <a:ext cx="258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77" name="Line 11"/>
            <p:cNvSpPr>
              <a:spLocks noChangeShapeType="1"/>
            </p:cNvSpPr>
            <p:nvPr/>
          </p:nvSpPr>
          <p:spPr bwMode="auto">
            <a:xfrm>
              <a:off x="1588" y="1207"/>
              <a:ext cx="0" cy="61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78" name="Line 14"/>
            <p:cNvSpPr>
              <a:spLocks noChangeShapeType="1"/>
            </p:cNvSpPr>
            <p:nvPr/>
          </p:nvSpPr>
          <p:spPr bwMode="auto">
            <a:xfrm flipV="1">
              <a:off x="4174" y="1213"/>
              <a:ext cx="0" cy="34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496" name="AutoShape 16"/>
            <p:cNvSpPr>
              <a:spLocks noChangeArrowheads="1"/>
            </p:cNvSpPr>
            <p:nvPr/>
          </p:nvSpPr>
          <p:spPr bwMode="auto">
            <a:xfrm>
              <a:off x="3878" y="1525"/>
              <a:ext cx="1014" cy="1092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497" name="AutoShape 17"/>
            <p:cNvSpPr>
              <a:spLocks noChangeArrowheads="1"/>
            </p:cNvSpPr>
            <p:nvPr/>
          </p:nvSpPr>
          <p:spPr bwMode="auto">
            <a:xfrm>
              <a:off x="3946" y="1657"/>
              <a:ext cx="852" cy="420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 tIns="180000"/>
            <a:lstStyle/>
            <a:p>
              <a:pPr eaLnBrk="0" hangingPunct="0">
                <a:defRPr/>
              </a:pPr>
              <a:r>
                <a:rPr lang="it-IT" sz="1800" b="1" i="1"/>
                <a:t>C</a:t>
              </a:r>
            </a:p>
          </p:txBody>
        </p:sp>
        <p:sp>
          <p:nvSpPr>
            <p:cNvPr id="20498" name="AutoShape 18"/>
            <p:cNvSpPr>
              <a:spLocks noChangeArrowheads="1"/>
            </p:cNvSpPr>
            <p:nvPr/>
          </p:nvSpPr>
          <p:spPr bwMode="auto">
            <a:xfrm>
              <a:off x="4042" y="2161"/>
              <a:ext cx="672" cy="384"/>
            </a:xfrm>
            <a:prstGeom prst="roundRect">
              <a:avLst>
                <a:gd name="adj" fmla="val 16667"/>
              </a:avLst>
            </a:prstGeom>
            <a:solidFill>
              <a:srgbClr val="FFCC8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 tIns="180000"/>
            <a:lstStyle/>
            <a:p>
              <a:pPr eaLnBrk="0" hangingPunct="0">
                <a:defRPr/>
              </a:pPr>
              <a:r>
                <a:rPr lang="it-IT" sz="1800" b="1" i="1"/>
                <a:t>V</a:t>
              </a:r>
            </a:p>
          </p:txBody>
        </p:sp>
      </p:grpSp>
      <p:sp>
        <p:nvSpPr>
          <p:cNvPr id="20499" name="AutoShape 19"/>
          <p:cNvSpPr>
            <a:spLocks noChangeArrowheads="1"/>
          </p:cNvSpPr>
          <p:nvPr/>
        </p:nvSpPr>
        <p:spPr bwMode="auto">
          <a:xfrm>
            <a:off x="6483350" y="4411663"/>
            <a:ext cx="933450" cy="523875"/>
          </a:xfrm>
          <a:prstGeom prst="roundRect">
            <a:avLst>
              <a:gd name="adj" fmla="val 16667"/>
            </a:avLst>
          </a:prstGeom>
          <a:solidFill>
            <a:srgbClr val="FFE15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969696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it-IT" sz="2000" b="1" i="1"/>
              <a:t>S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539750" y="2925763"/>
            <a:ext cx="2524125" cy="1733550"/>
            <a:chOff x="340" y="1843"/>
            <a:chExt cx="1590" cy="1092"/>
          </a:xfrm>
        </p:grpSpPr>
        <p:sp>
          <p:nvSpPr>
            <p:cNvPr id="20488" name="AutoShape 8"/>
            <p:cNvSpPr>
              <a:spLocks noChangeArrowheads="1"/>
            </p:cNvSpPr>
            <p:nvPr/>
          </p:nvSpPr>
          <p:spPr bwMode="auto">
            <a:xfrm>
              <a:off x="916" y="1843"/>
              <a:ext cx="1014" cy="1092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489" name="AutoShape 9"/>
            <p:cNvSpPr>
              <a:spLocks noChangeArrowheads="1"/>
            </p:cNvSpPr>
            <p:nvPr/>
          </p:nvSpPr>
          <p:spPr bwMode="auto">
            <a:xfrm>
              <a:off x="952" y="1933"/>
              <a:ext cx="852" cy="420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 tIns="180000"/>
            <a:lstStyle/>
            <a:p>
              <a:pPr eaLnBrk="0" hangingPunct="0">
                <a:defRPr/>
              </a:pPr>
              <a:r>
                <a:rPr lang="it-IT" sz="1800" b="1" i="1"/>
                <a:t>C</a:t>
              </a:r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1036" y="2461"/>
              <a:ext cx="672" cy="384"/>
            </a:xfrm>
            <a:prstGeom prst="roundRect">
              <a:avLst>
                <a:gd name="adj" fmla="val 16667"/>
              </a:avLst>
            </a:prstGeom>
            <a:solidFill>
              <a:srgbClr val="FFCC8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969696"/>
              </a:outerShdw>
            </a:effectLst>
          </p:spPr>
          <p:txBody>
            <a:bodyPr tIns="180000"/>
            <a:lstStyle/>
            <a:p>
              <a:pPr eaLnBrk="0" hangingPunct="0">
                <a:defRPr/>
              </a:pPr>
              <a:r>
                <a:rPr lang="it-IT" sz="1800" b="1" i="1"/>
                <a:t>V</a:t>
              </a:r>
            </a:p>
          </p:txBody>
        </p:sp>
        <p:sp>
          <p:nvSpPr>
            <p:cNvPr id="19474" name="AutoShape 22"/>
            <p:cNvSpPr>
              <a:spLocks/>
            </p:cNvSpPr>
            <p:nvPr/>
          </p:nvSpPr>
          <p:spPr bwMode="auto">
            <a:xfrm>
              <a:off x="772" y="1915"/>
              <a:ext cx="144" cy="86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9475" name="Text Box 23"/>
            <p:cNvSpPr txBox="1">
              <a:spLocks noChangeArrowheads="1"/>
            </p:cNvSpPr>
            <p:nvPr/>
          </p:nvSpPr>
          <p:spPr bwMode="auto">
            <a:xfrm>
              <a:off x="340" y="2203"/>
              <a:ext cx="432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it-IT" altLang="it-IT" sz="1600" b="1"/>
                <a:t>Costi</a:t>
              </a:r>
            </a:p>
          </p:txBody>
        </p:sp>
      </p:grpSp>
      <p:sp>
        <p:nvSpPr>
          <p:cNvPr id="20509" name="Rectangle 29" descr="Pergamena"/>
          <p:cNvSpPr>
            <a:spLocks noChangeArrowheads="1"/>
          </p:cNvSpPr>
          <p:nvPr/>
        </p:nvSpPr>
        <p:spPr bwMode="auto">
          <a:xfrm>
            <a:off x="611188" y="5229225"/>
            <a:ext cx="7488237" cy="720725"/>
          </a:xfrm>
          <a:prstGeom prst="rect">
            <a:avLst/>
          </a:prstGeom>
          <a:blipFill dpi="0" rotWithShape="1">
            <a:blip r:embed="rId3">
              <a:lum bright="70000" contrast="-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 costi capitalistici sono dati dal capitale costante e dal capitale variabile</a:t>
            </a:r>
          </a:p>
        </p:txBody>
      </p:sp>
      <p:sp>
        <p:nvSpPr>
          <p:cNvPr id="20510" name="Rectangle 30" descr="Pergamena"/>
          <p:cNvSpPr>
            <a:spLocks noChangeArrowheads="1"/>
          </p:cNvSpPr>
          <p:nvPr/>
        </p:nvSpPr>
        <p:spPr bwMode="auto">
          <a:xfrm>
            <a:off x="611188" y="5157788"/>
            <a:ext cx="8064500" cy="792162"/>
          </a:xfrm>
          <a:prstGeom prst="rect">
            <a:avLst/>
          </a:prstGeom>
          <a:blipFill dpi="0" rotWithShape="1">
            <a:blip r:embed="rId3">
              <a:lum bright="70000" contrast="-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Con le risorse mobilitate dal capitale si avvia il processo produttivo</a:t>
            </a:r>
          </a:p>
        </p:txBody>
      </p:sp>
      <p:sp>
        <p:nvSpPr>
          <p:cNvPr id="20512" name="Rectangle 32" descr="Pergamena"/>
          <p:cNvSpPr>
            <a:spLocks noChangeArrowheads="1"/>
          </p:cNvSpPr>
          <p:nvPr/>
        </p:nvSpPr>
        <p:spPr bwMode="auto">
          <a:xfrm>
            <a:off x="611188" y="5157788"/>
            <a:ext cx="7991475" cy="935037"/>
          </a:xfrm>
          <a:prstGeom prst="rect">
            <a:avLst/>
          </a:prstGeom>
          <a:blipFill dpi="0" rotWithShape="1">
            <a:blip r:embed="rId3">
              <a:lum bright="70000" contrast="-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Dal quale si ottiene il valore del prodotto lordo</a:t>
            </a:r>
          </a:p>
        </p:txBody>
      </p:sp>
      <p:sp>
        <p:nvSpPr>
          <p:cNvPr id="20514" name="Rectangle 34" descr="Pergamena"/>
          <p:cNvSpPr>
            <a:spLocks noChangeArrowheads="1"/>
          </p:cNvSpPr>
          <p:nvPr/>
        </p:nvSpPr>
        <p:spPr bwMode="auto">
          <a:xfrm>
            <a:off x="611188" y="5157788"/>
            <a:ext cx="7921625" cy="865187"/>
          </a:xfrm>
          <a:prstGeom prst="rect">
            <a:avLst/>
          </a:prstGeom>
          <a:blipFill dpi="0" rotWithShape="1">
            <a:blip r:embed="rId3">
              <a:lum bright="70000" contrast="-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Sottraendo il valore del capitale anticipato</a:t>
            </a:r>
          </a:p>
        </p:txBody>
      </p:sp>
      <p:sp>
        <p:nvSpPr>
          <p:cNvPr id="20516" name="Rectangle 36" descr="Pergamena"/>
          <p:cNvSpPr>
            <a:spLocks noChangeArrowheads="1"/>
          </p:cNvSpPr>
          <p:nvPr/>
        </p:nvSpPr>
        <p:spPr bwMode="auto">
          <a:xfrm>
            <a:off x="611188" y="5229225"/>
            <a:ext cx="7705725" cy="863600"/>
          </a:xfrm>
          <a:prstGeom prst="rect">
            <a:avLst/>
          </a:prstGeom>
          <a:blipFill dpi="0" rotWithShape="1">
            <a:blip r:embed="rId3">
              <a:lum bright="70000" contrast="-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Resta il plusvalore</a:t>
            </a:r>
          </a:p>
        </p:txBody>
      </p:sp>
      <p:sp>
        <p:nvSpPr>
          <p:cNvPr id="20519" name="Rectangle 39" descr="Pergamena"/>
          <p:cNvSpPr>
            <a:spLocks noChangeArrowheads="1"/>
          </p:cNvSpPr>
          <p:nvPr/>
        </p:nvSpPr>
        <p:spPr bwMode="auto">
          <a:xfrm>
            <a:off x="611188" y="5027466"/>
            <a:ext cx="7632700" cy="935037"/>
          </a:xfrm>
          <a:prstGeom prst="rect">
            <a:avLst/>
          </a:prstGeom>
          <a:blipFill dpi="0" rotWithShape="1">
            <a:blip r:embed="rId3" cstate="print">
              <a:lum bright="70000" contrast="-70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S&gt;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  <a:r>
              <a:rPr lang="it-IT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 V&lt;L</a:t>
            </a:r>
          </a:p>
        </p:txBody>
      </p:sp>
    </p:spTree>
    <p:extLst>
      <p:ext uri="{BB962C8B-B14F-4D97-AF65-F5344CB8AC3E}">
        <p14:creationId xmlns:p14="http://schemas.microsoft.com/office/powerpoint/2010/main" val="196232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9" grpId="0" animBg="1"/>
      <p:bldP spid="20509" grpId="0" animBg="1"/>
      <p:bldP spid="20510" grpId="0" animBg="1"/>
      <p:bldP spid="20512" grpId="0" animBg="1"/>
      <p:bldP spid="20514" grpId="0" animBg="1"/>
      <p:bldP spid="20516" grpId="0" animBg="1"/>
      <p:bldP spid="205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2BC98D8-C30B-4EB7-AB5A-24218D31AC11}" type="slidenum">
              <a:rPr lang="it-IT" altLang="it-IT" sz="1400" smtClean="0"/>
              <a:pPr eaLnBrk="1" hangingPunct="1"/>
              <a:t>15</a:t>
            </a:fld>
            <a:endParaRPr lang="it-IT" altLang="it-IT" sz="1400" smtClean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Mappa concettuale</a:t>
            </a:r>
          </a:p>
        </p:txBody>
      </p:sp>
      <p:pic>
        <p:nvPicPr>
          <p:cNvPr id="2048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630362"/>
            <a:ext cx="7396162" cy="4557374"/>
          </a:xfrm>
          <a:noFill/>
        </p:spPr>
      </p:pic>
    </p:spTree>
    <p:extLst>
      <p:ext uri="{BB962C8B-B14F-4D97-AF65-F5344CB8AC3E}">
        <p14:creationId xmlns:p14="http://schemas.microsoft.com/office/powerpoint/2010/main" val="163870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B02F294-852D-46AE-AD2A-900A114F291F}" type="slidenum">
              <a:rPr lang="it-IT" altLang="it-IT" sz="1400" smtClean="0"/>
              <a:pPr eaLnBrk="1" hangingPunct="1"/>
              <a:t>16</a:t>
            </a:fld>
            <a:endParaRPr lang="it-IT" altLang="it-IT" sz="1400" smtClean="0"/>
          </a:p>
        </p:txBody>
      </p:sp>
      <p:sp>
        <p:nvSpPr>
          <p:cNvPr id="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giornata lavorativa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lunghezza della giornata lavorativa</a:t>
            </a:r>
            <a:r>
              <a:rPr lang="it-IT" sz="2800" dirty="0" smtClean="0">
                <a:sym typeface="Symbol" pitchFamily="18" charset="2"/>
              </a:rPr>
              <a:t></a:t>
            </a:r>
            <a:r>
              <a:rPr lang="it-IT" sz="28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=0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ym typeface="Symbol" pitchFamily="18" charset="2"/>
              </a:rPr>
              <a:t>Sistema economico con le stesse basi tecniche e sociali che non produce sovrappiù 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lavoro necessario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ym typeface="Symbol" pitchFamily="18" charset="2"/>
              </a:rPr>
              <a:t>Allungando la giornata lavorativa sovrappiù </a:t>
            </a:r>
            <a:r>
              <a:rPr lang="it-IT" sz="28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&gt;0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ym typeface="Symbol" pitchFamily="18" charset="2"/>
              </a:rPr>
              <a:t>Il profitto nasce dal </a:t>
            </a:r>
            <a:r>
              <a:rPr lang="it-IT" sz="2800" dirty="0" err="1" smtClean="0">
                <a:sym typeface="Symbol" pitchFamily="18" charset="2"/>
              </a:rPr>
              <a:t>pluslavoro</a:t>
            </a:r>
            <a:endParaRPr lang="it-IT" sz="2800" dirty="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Pluslavoro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= lunghezza della giornata lavorativa – lavoro necessario</a:t>
            </a:r>
          </a:p>
        </p:txBody>
      </p:sp>
    </p:spTree>
    <p:extLst>
      <p:ext uri="{BB962C8B-B14F-4D97-AF65-F5344CB8AC3E}">
        <p14:creationId xmlns:p14="http://schemas.microsoft.com/office/powerpoint/2010/main" val="287528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66C408-EB2D-4919-A13C-76A7879A6E8E}" type="slidenum">
              <a:rPr lang="it-IT" altLang="it-IT" sz="1400" smtClean="0"/>
              <a:pPr eaLnBrk="1" hangingPunct="1"/>
              <a:t>17</a:t>
            </a:fld>
            <a:endParaRPr lang="it-IT" altLang="it-IT" sz="140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plusvalore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Il capitalista acquista la forza lavoro e i mezzi di produzione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Giornata lavorativa di 4 ore – vengono riprodotti solo i beni salario e i mezzi di produzione consumati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Giornata lavorativa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4</a:t>
            </a:r>
            <a:r>
              <a:rPr lang="it-IT" sz="2400" smtClean="0"/>
              <a:t> ore </a:t>
            </a:r>
            <a:r>
              <a:rPr lang="it-IT" sz="2400" smtClean="0">
                <a:sym typeface="Symbol" pitchFamily="18" charset="2"/>
              </a:rPr>
              <a:t>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lavoro necessario = nuovo valore prodotto</a:t>
            </a:r>
            <a:endParaRPr lang="it-IT" sz="2400" b="1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Giornata lavorativa =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r>
              <a:rPr lang="it-IT" sz="2400" smtClean="0"/>
              <a:t> ore </a:t>
            </a:r>
            <a:r>
              <a:rPr lang="it-IT" sz="2400" smtClean="0">
                <a:sym typeface="Symbol" pitchFamily="18" charset="2"/>
              </a:rPr>
              <a:t>=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nuovo valore</a:t>
            </a:r>
            <a:r>
              <a:rPr lang="it-IT" sz="2400" smtClean="0">
                <a:sym typeface="Symbol" pitchFamily="18" charset="2"/>
              </a:rPr>
              <a:t> prodotto</a:t>
            </a:r>
            <a:endParaRPr lang="it-IT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Giornata lavorativa - lavoro necessario=</a:t>
            </a:r>
            <a:r>
              <a:rPr lang="it-IT" sz="2400" smtClean="0"/>
              <a:t>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pluslavoro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ore-4 ore = 4 ore (pluslavoro = plusvalore)</a:t>
            </a:r>
            <a:endParaRPr lang="it-IT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Pluslavoro</a:t>
            </a:r>
            <a:r>
              <a:rPr lang="it-IT" sz="2400" smtClean="0"/>
              <a:t> =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plusvalore</a:t>
            </a:r>
            <a:r>
              <a:rPr lang="it-IT" sz="2400" smtClean="0"/>
              <a:t> (</a:t>
            </a:r>
            <a:r>
              <a:rPr lang="it-IT" sz="2400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sz="2400" b="1" smtClean="0"/>
              <a:t>)</a:t>
            </a:r>
            <a:r>
              <a:rPr lang="it-IT" sz="2400" smtClean="0"/>
              <a:t> che si trasforma in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profitto</a:t>
            </a:r>
          </a:p>
        </p:txBody>
      </p:sp>
    </p:spTree>
    <p:extLst>
      <p:ext uri="{BB962C8B-B14F-4D97-AF65-F5344CB8AC3E}">
        <p14:creationId xmlns:p14="http://schemas.microsoft.com/office/powerpoint/2010/main" val="33559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A0E3CF-6450-4F88-8654-4E65E321B88B}" type="slidenum">
              <a:rPr lang="it-IT" altLang="it-IT" sz="1400" smtClean="0"/>
              <a:pPr eaLnBrk="1" hangingPunct="1"/>
              <a:t>18</a:t>
            </a:fld>
            <a:endParaRPr lang="it-IT" altLang="it-IT" sz="1400" smtClean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Lavoro necessario e pluslavoro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669925" y="2816225"/>
            <a:ext cx="1257300" cy="4572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l">
              <a:defRPr/>
            </a:pPr>
            <a:r>
              <a:rPr lang="it-IT" sz="1200" b="1"/>
              <a:t>SUSSITENZE</a:t>
            </a:r>
            <a:endParaRPr lang="it-IT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241425" y="2816225"/>
            <a:ext cx="4010025" cy="1143000"/>
            <a:chOff x="782" y="1774"/>
            <a:chExt cx="2526" cy="720"/>
          </a:xfrm>
        </p:grpSpPr>
        <p:sp>
          <p:nvSpPr>
            <p:cNvPr id="75782" name="AutoShape 6"/>
            <p:cNvSpPr>
              <a:spLocks noChangeArrowheads="1"/>
            </p:cNvSpPr>
            <p:nvPr/>
          </p:nvSpPr>
          <p:spPr bwMode="auto">
            <a:xfrm>
              <a:off x="2516" y="1774"/>
              <a:ext cx="792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>
                <a:defRPr/>
              </a:pPr>
              <a:r>
                <a:rPr lang="it-IT" sz="1200" b="1"/>
                <a:t>SUSSITENZE</a:t>
              </a:r>
              <a:endParaRPr lang="it-IT"/>
            </a:p>
          </p:txBody>
        </p:sp>
        <p:sp>
          <p:nvSpPr>
            <p:cNvPr id="23600" name="Line 7"/>
            <p:cNvSpPr>
              <a:spLocks noChangeShapeType="1"/>
            </p:cNvSpPr>
            <p:nvPr/>
          </p:nvSpPr>
          <p:spPr bwMode="auto">
            <a:xfrm>
              <a:off x="2948" y="2062"/>
              <a:ext cx="0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601" name="Line 8"/>
            <p:cNvSpPr>
              <a:spLocks noChangeShapeType="1"/>
            </p:cNvSpPr>
            <p:nvPr/>
          </p:nvSpPr>
          <p:spPr bwMode="auto">
            <a:xfrm flipH="1">
              <a:off x="782" y="2494"/>
              <a:ext cx="216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602" name="Line 9"/>
            <p:cNvSpPr>
              <a:spLocks noChangeShapeType="1"/>
            </p:cNvSpPr>
            <p:nvPr/>
          </p:nvSpPr>
          <p:spPr bwMode="auto">
            <a:xfrm flipV="1">
              <a:off x="782" y="2061"/>
              <a:ext cx="0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2051050" y="1989138"/>
            <a:ext cx="2400300" cy="1512887"/>
            <a:chOff x="1292" y="1253"/>
            <a:chExt cx="1512" cy="953"/>
          </a:xfrm>
        </p:grpSpPr>
        <p:sp>
          <p:nvSpPr>
            <p:cNvPr id="75781" name="AutoShape 5"/>
            <p:cNvSpPr>
              <a:spLocks noChangeArrowheads="1"/>
            </p:cNvSpPr>
            <p:nvPr/>
          </p:nvSpPr>
          <p:spPr bwMode="auto">
            <a:xfrm>
              <a:off x="1430" y="1630"/>
              <a:ext cx="966" cy="576"/>
            </a:xfrm>
            <a:prstGeom prst="rightArrow">
              <a:avLst>
                <a:gd name="adj1" fmla="val 50000"/>
                <a:gd name="adj2" fmla="val 41927"/>
              </a:avLst>
            </a:prstGeom>
            <a:solidFill>
              <a:srgbClr val="FFCC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it-IT" sz="1200" b="1"/>
                <a:t>4 ore = Lavoro Necessario</a:t>
              </a:r>
              <a:endParaRPr lang="it-IT"/>
            </a:p>
          </p:txBody>
        </p:sp>
        <p:sp>
          <p:nvSpPr>
            <p:cNvPr id="23598" name="Text Box 10"/>
            <p:cNvSpPr txBox="1">
              <a:spLocks noChangeArrowheads="1"/>
            </p:cNvSpPr>
            <p:nvPr/>
          </p:nvSpPr>
          <p:spPr bwMode="auto">
            <a:xfrm>
              <a:off x="1292" y="1253"/>
              <a:ext cx="1512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200" b="1"/>
                <a:t>DURATA DELLA GIORNATA LAVORATIVA = 4 ORE</a:t>
              </a:r>
              <a:endParaRPr lang="it-IT" altLang="it-IT"/>
            </a:p>
          </p:txBody>
        </p:sp>
      </p:grp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784225" y="4873625"/>
            <a:ext cx="1257300" cy="4572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l">
              <a:defRPr/>
            </a:pPr>
            <a:r>
              <a:rPr lang="it-IT" sz="1200" b="1"/>
              <a:t>SUSSITENZE</a:t>
            </a:r>
            <a:endParaRPr lang="it-IT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013325" y="4530725"/>
            <a:ext cx="1304925" cy="1143000"/>
            <a:chOff x="3158" y="2854"/>
            <a:chExt cx="822" cy="720"/>
          </a:xfrm>
        </p:grpSpPr>
        <p:sp>
          <p:nvSpPr>
            <p:cNvPr id="75789" name="AutoShape 13"/>
            <p:cNvSpPr>
              <a:spLocks noChangeArrowheads="1"/>
            </p:cNvSpPr>
            <p:nvPr/>
          </p:nvSpPr>
          <p:spPr bwMode="auto">
            <a:xfrm>
              <a:off x="3158" y="3286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>
                <a:defRPr/>
              </a:pPr>
              <a:r>
                <a:rPr lang="it-IT" sz="1200" b="1"/>
                <a:t>SUSSITENZE</a:t>
              </a:r>
              <a:endParaRPr lang="it-IT"/>
            </a:p>
          </p:txBody>
        </p:sp>
        <p:sp>
          <p:nvSpPr>
            <p:cNvPr id="75797" name="AutoShape 21"/>
            <p:cNvSpPr>
              <a:spLocks noChangeArrowheads="1"/>
            </p:cNvSpPr>
            <p:nvPr/>
          </p:nvSpPr>
          <p:spPr bwMode="auto">
            <a:xfrm>
              <a:off x="3158" y="2854"/>
              <a:ext cx="822" cy="288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>
                <a:defRPr/>
              </a:pPr>
              <a:r>
                <a:rPr lang="it-IT" sz="1200" b="1"/>
                <a:t>PLUSVALORE</a:t>
              </a:r>
              <a:endParaRPr lang="it-IT"/>
            </a:p>
          </p:txBody>
        </p: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1355725" y="4578350"/>
            <a:ext cx="4229100" cy="1438275"/>
            <a:chOff x="854" y="2884"/>
            <a:chExt cx="2664" cy="906"/>
          </a:xfrm>
        </p:grpSpPr>
        <p:sp>
          <p:nvSpPr>
            <p:cNvPr id="23587" name="Line 14"/>
            <p:cNvSpPr>
              <a:spLocks noChangeShapeType="1"/>
            </p:cNvSpPr>
            <p:nvPr/>
          </p:nvSpPr>
          <p:spPr bwMode="auto">
            <a:xfrm>
              <a:off x="3518" y="3574"/>
              <a:ext cx="0" cy="2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588" name="Line 15"/>
            <p:cNvSpPr>
              <a:spLocks noChangeShapeType="1"/>
            </p:cNvSpPr>
            <p:nvPr/>
          </p:nvSpPr>
          <p:spPr bwMode="auto">
            <a:xfrm flipH="1">
              <a:off x="854" y="3790"/>
              <a:ext cx="26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589" name="Line 16"/>
            <p:cNvSpPr>
              <a:spLocks noChangeShapeType="1"/>
            </p:cNvSpPr>
            <p:nvPr/>
          </p:nvSpPr>
          <p:spPr bwMode="auto">
            <a:xfrm flipV="1">
              <a:off x="854" y="3357"/>
              <a:ext cx="0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3590" name="Group 49"/>
            <p:cNvGrpSpPr>
              <a:grpSpLocks/>
            </p:cNvGrpSpPr>
            <p:nvPr/>
          </p:nvGrpSpPr>
          <p:grpSpPr bwMode="auto">
            <a:xfrm>
              <a:off x="1788" y="2884"/>
              <a:ext cx="1370" cy="690"/>
              <a:chOff x="1788" y="2884"/>
              <a:chExt cx="1370" cy="690"/>
            </a:xfrm>
          </p:grpSpPr>
          <p:sp>
            <p:nvSpPr>
              <p:cNvPr id="23591" name="Line 22"/>
              <p:cNvSpPr>
                <a:spLocks noChangeShapeType="1"/>
              </p:cNvSpPr>
              <p:nvPr/>
            </p:nvSpPr>
            <p:spPr bwMode="auto">
              <a:xfrm>
                <a:off x="1790" y="3358"/>
                <a:ext cx="0" cy="2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92" name="Line 23"/>
              <p:cNvSpPr>
                <a:spLocks noChangeShapeType="1"/>
              </p:cNvSpPr>
              <p:nvPr/>
            </p:nvSpPr>
            <p:spPr bwMode="auto">
              <a:xfrm>
                <a:off x="1788" y="3574"/>
                <a:ext cx="13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93" name="Line 24"/>
              <p:cNvSpPr>
                <a:spLocks noChangeShapeType="1"/>
              </p:cNvSpPr>
              <p:nvPr/>
            </p:nvSpPr>
            <p:spPr bwMode="auto">
              <a:xfrm>
                <a:off x="2438" y="2884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94" name="Line 25"/>
              <p:cNvSpPr>
                <a:spLocks noChangeShapeType="1"/>
              </p:cNvSpPr>
              <p:nvPr/>
            </p:nvSpPr>
            <p:spPr bwMode="auto">
              <a:xfrm>
                <a:off x="2436" y="2890"/>
                <a:ext cx="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611188" y="4092575"/>
            <a:ext cx="5761037" cy="479425"/>
            <a:chOff x="385" y="2578"/>
            <a:chExt cx="3629" cy="302"/>
          </a:xfrm>
        </p:grpSpPr>
        <p:sp>
          <p:nvSpPr>
            <p:cNvPr id="23585" name="Line 26"/>
            <p:cNvSpPr>
              <a:spLocks noChangeShapeType="1"/>
            </p:cNvSpPr>
            <p:nvPr/>
          </p:nvSpPr>
          <p:spPr bwMode="auto">
            <a:xfrm>
              <a:off x="426" y="2578"/>
              <a:ext cx="35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586" name="Text Box 27"/>
            <p:cNvSpPr txBox="1">
              <a:spLocks noChangeArrowheads="1"/>
            </p:cNvSpPr>
            <p:nvPr/>
          </p:nvSpPr>
          <p:spPr bwMode="auto">
            <a:xfrm>
              <a:off x="385" y="2614"/>
              <a:ext cx="24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it-IT" altLang="it-IT"/>
                <a:t>2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3962400" y="2492375"/>
            <a:ext cx="1504950" cy="981075"/>
            <a:chOff x="2496" y="1570"/>
            <a:chExt cx="948" cy="618"/>
          </a:xfrm>
        </p:grpSpPr>
        <p:sp>
          <p:nvSpPr>
            <p:cNvPr id="23583" name="Rectangle 28"/>
            <p:cNvSpPr>
              <a:spLocks noChangeArrowheads="1"/>
            </p:cNvSpPr>
            <p:nvPr/>
          </p:nvSpPr>
          <p:spPr bwMode="auto">
            <a:xfrm>
              <a:off x="2496" y="1570"/>
              <a:ext cx="894" cy="61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3584" name="Text Box 29"/>
            <p:cNvSpPr txBox="1">
              <a:spLocks noChangeArrowheads="1"/>
            </p:cNvSpPr>
            <p:nvPr/>
          </p:nvSpPr>
          <p:spPr bwMode="auto">
            <a:xfrm>
              <a:off x="2526" y="1588"/>
              <a:ext cx="918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it-IT" altLang="it-IT" sz="1200" b="1"/>
                <a:t>Reddito Nazionale</a:t>
              </a:r>
              <a:endParaRPr lang="it-IT" altLang="it-IT"/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4924425" y="4186238"/>
            <a:ext cx="1524000" cy="1647825"/>
            <a:chOff x="3102" y="2637"/>
            <a:chExt cx="960" cy="1038"/>
          </a:xfrm>
        </p:grpSpPr>
        <p:sp>
          <p:nvSpPr>
            <p:cNvPr id="23581" name="Rectangle 30"/>
            <p:cNvSpPr>
              <a:spLocks noChangeArrowheads="1"/>
            </p:cNvSpPr>
            <p:nvPr/>
          </p:nvSpPr>
          <p:spPr bwMode="auto">
            <a:xfrm>
              <a:off x="3108" y="2637"/>
              <a:ext cx="942" cy="103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3582" name="Text Box 31"/>
            <p:cNvSpPr txBox="1">
              <a:spLocks noChangeArrowheads="1"/>
            </p:cNvSpPr>
            <p:nvPr/>
          </p:nvSpPr>
          <p:spPr bwMode="auto">
            <a:xfrm>
              <a:off x="3102" y="2661"/>
              <a:ext cx="9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/>
              <a:r>
                <a:rPr lang="it-IT" altLang="it-IT" sz="1200" b="1"/>
                <a:t>Reddito Nazionale</a:t>
              </a:r>
              <a:endParaRPr lang="it-IT" altLang="it-IT"/>
            </a:p>
          </p:txBody>
        </p:sp>
      </p:grp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611188" y="1773238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1</a:t>
            </a:r>
          </a:p>
        </p:txBody>
      </p:sp>
      <p:sp>
        <p:nvSpPr>
          <p:cNvPr id="75809" name="Rectangle 33" descr="Pergamena"/>
          <p:cNvSpPr>
            <a:spLocks noChangeArrowheads="1"/>
          </p:cNvSpPr>
          <p:nvPr/>
        </p:nvSpPr>
        <p:spPr bwMode="auto">
          <a:xfrm>
            <a:off x="6227763" y="1989138"/>
            <a:ext cx="2376487" cy="1512887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Le sussistenze sostengono il lavoro di una giornata</a:t>
            </a:r>
          </a:p>
        </p:txBody>
      </p:sp>
      <p:sp>
        <p:nvSpPr>
          <p:cNvPr id="75810" name="Rectangle 34" descr="Pergamena"/>
          <p:cNvSpPr>
            <a:spLocks noChangeArrowheads="1"/>
          </p:cNvSpPr>
          <p:nvPr/>
        </p:nvSpPr>
        <p:spPr bwMode="auto">
          <a:xfrm>
            <a:off x="6156325" y="1916113"/>
            <a:ext cx="2519363" cy="1800225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La giornata lavorativa dura 4 ore</a:t>
            </a:r>
          </a:p>
        </p:txBody>
      </p:sp>
      <p:sp>
        <p:nvSpPr>
          <p:cNvPr id="75812" name="Rectangle 36" descr="Pergamena"/>
          <p:cNvSpPr>
            <a:spLocks noChangeArrowheads="1"/>
          </p:cNvSpPr>
          <p:nvPr/>
        </p:nvSpPr>
        <p:spPr bwMode="auto">
          <a:xfrm>
            <a:off x="6156325" y="2133600"/>
            <a:ext cx="2592388" cy="1511300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Il reddito nazionale prodotto</a:t>
            </a:r>
          </a:p>
        </p:txBody>
      </p:sp>
      <p:sp>
        <p:nvSpPr>
          <p:cNvPr id="75814" name="Rectangle 38" descr="Pergamena"/>
          <p:cNvSpPr>
            <a:spLocks noChangeArrowheads="1"/>
          </p:cNvSpPr>
          <p:nvPr/>
        </p:nvSpPr>
        <p:spPr bwMode="auto">
          <a:xfrm>
            <a:off x="5940425" y="1989138"/>
            <a:ext cx="2879725" cy="1511300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Ha lo stesso valore delle sussistenze</a:t>
            </a:r>
          </a:p>
        </p:txBody>
      </p:sp>
      <p:sp>
        <p:nvSpPr>
          <p:cNvPr id="75817" name="Rectangle 41" descr="Pergamena"/>
          <p:cNvSpPr>
            <a:spLocks noChangeArrowheads="1"/>
          </p:cNvSpPr>
          <p:nvPr/>
        </p:nvSpPr>
        <p:spPr bwMode="auto">
          <a:xfrm>
            <a:off x="5724525" y="1989138"/>
            <a:ext cx="3024188" cy="1511300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Con le stesse sussistenze la giornata lavorativa dura 8 ore</a:t>
            </a:r>
          </a:p>
        </p:txBody>
      </p:sp>
      <p:sp>
        <p:nvSpPr>
          <p:cNvPr id="75819" name="Rectangle 43" descr="Pergamena"/>
          <p:cNvSpPr>
            <a:spLocks noChangeArrowheads="1"/>
          </p:cNvSpPr>
          <p:nvPr/>
        </p:nvSpPr>
        <p:spPr bwMode="auto">
          <a:xfrm>
            <a:off x="5651500" y="1916113"/>
            <a:ext cx="3168650" cy="1944687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Il reddito nazionale prodotto</a:t>
            </a:r>
          </a:p>
        </p:txBody>
      </p: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2195513" y="4076700"/>
            <a:ext cx="2628900" cy="1457325"/>
            <a:chOff x="1383" y="2568"/>
            <a:chExt cx="1656" cy="918"/>
          </a:xfrm>
        </p:grpSpPr>
        <p:grpSp>
          <p:nvGrpSpPr>
            <p:cNvPr id="23575" name="Group 42"/>
            <p:cNvGrpSpPr>
              <a:grpSpLocks/>
            </p:cNvGrpSpPr>
            <p:nvPr/>
          </p:nvGrpSpPr>
          <p:grpSpPr bwMode="auto">
            <a:xfrm>
              <a:off x="1383" y="2568"/>
              <a:ext cx="1656" cy="918"/>
              <a:chOff x="1358" y="2584"/>
              <a:chExt cx="1656" cy="918"/>
            </a:xfrm>
          </p:grpSpPr>
          <p:sp>
            <p:nvSpPr>
              <p:cNvPr id="75788" name="AutoShape 12"/>
              <p:cNvSpPr>
                <a:spLocks noChangeArrowheads="1"/>
              </p:cNvSpPr>
              <p:nvPr/>
            </p:nvSpPr>
            <p:spPr bwMode="auto">
              <a:xfrm>
                <a:off x="1502" y="2926"/>
                <a:ext cx="1512" cy="576"/>
              </a:xfrm>
              <a:prstGeom prst="rightArrow">
                <a:avLst>
                  <a:gd name="adj1" fmla="val 50000"/>
                  <a:gd name="adj2" fmla="val 65625"/>
                </a:avLst>
              </a:prstGeom>
              <a:solidFill>
                <a:srgbClr val="FFCC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3578" name="Text Box 17"/>
              <p:cNvSpPr txBox="1">
                <a:spLocks noChangeArrowheads="1"/>
              </p:cNvSpPr>
              <p:nvPr/>
            </p:nvSpPr>
            <p:spPr bwMode="auto">
              <a:xfrm>
                <a:off x="1358" y="2584"/>
                <a:ext cx="151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it-IT" altLang="it-IT" sz="1200" b="1"/>
                  <a:t>DURATA DELLA GIORNATA LAVORATIVA = 8 ORE</a:t>
                </a:r>
                <a:endParaRPr lang="it-IT" altLang="it-IT"/>
              </a:p>
            </p:txBody>
          </p:sp>
          <p:sp>
            <p:nvSpPr>
              <p:cNvPr id="23579" name="Text Box 18"/>
              <p:cNvSpPr txBox="1">
                <a:spLocks noChangeArrowheads="1"/>
              </p:cNvSpPr>
              <p:nvPr/>
            </p:nvSpPr>
            <p:spPr bwMode="auto">
              <a:xfrm>
                <a:off x="1478" y="3058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it-IT" altLang="it-IT" sz="1200" b="1" dirty="0"/>
                  <a:t>4 ore = Lavoro Necessario</a:t>
                </a:r>
                <a:endParaRPr lang="it-IT" altLang="it-IT" dirty="0"/>
              </a:p>
            </p:txBody>
          </p:sp>
          <p:sp>
            <p:nvSpPr>
              <p:cNvPr id="23580" name="Text Box 20"/>
              <p:cNvSpPr txBox="1">
                <a:spLocks noChangeArrowheads="1"/>
              </p:cNvSpPr>
              <p:nvPr/>
            </p:nvSpPr>
            <p:spPr bwMode="auto">
              <a:xfrm>
                <a:off x="2177" y="3070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it-IT" altLang="it-IT" sz="1200" b="1" dirty="0"/>
                  <a:t>4 ore = </a:t>
                </a:r>
                <a:r>
                  <a:rPr lang="it-IT" altLang="it-IT" sz="1200" b="1" dirty="0" err="1"/>
                  <a:t>Pluslavoro</a:t>
                </a:r>
                <a:endParaRPr lang="it-IT" altLang="it-IT" dirty="0"/>
              </a:p>
            </p:txBody>
          </p:sp>
        </p:grpSp>
        <p:sp>
          <p:nvSpPr>
            <p:cNvPr id="23576" name="Line 19"/>
            <p:cNvSpPr>
              <a:spLocks noChangeShapeType="1"/>
            </p:cNvSpPr>
            <p:nvPr/>
          </p:nvSpPr>
          <p:spPr bwMode="auto">
            <a:xfrm>
              <a:off x="2179" y="306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5823" name="Rectangle 47" descr="Pergamena"/>
          <p:cNvSpPr>
            <a:spLocks noChangeArrowheads="1"/>
          </p:cNvSpPr>
          <p:nvPr/>
        </p:nvSpPr>
        <p:spPr bwMode="auto">
          <a:xfrm>
            <a:off x="5651500" y="1916113"/>
            <a:ext cx="3241675" cy="1800225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Oltre al valore delle sussistenze contiene un plusvalore</a:t>
            </a:r>
          </a:p>
        </p:txBody>
      </p:sp>
      <p:sp>
        <p:nvSpPr>
          <p:cNvPr id="75826" name="Rectangle 50" descr="Pergamena"/>
          <p:cNvSpPr>
            <a:spLocks noChangeArrowheads="1"/>
          </p:cNvSpPr>
          <p:nvPr/>
        </p:nvSpPr>
        <p:spPr bwMode="auto">
          <a:xfrm>
            <a:off x="5580063" y="1844675"/>
            <a:ext cx="3240087" cy="1944688"/>
          </a:xfrm>
          <a:prstGeom prst="rect">
            <a:avLst/>
          </a:prstGeom>
          <a:blipFill dpi="0" rotWithShape="1">
            <a:blip r:embed="rId3">
              <a:biLevel thresh="25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Il lavoro necessario ha prodotto le sussistenze, il pluslavoro il plusvalore</a:t>
            </a:r>
          </a:p>
        </p:txBody>
      </p:sp>
    </p:spTree>
    <p:extLst>
      <p:ext uri="{BB962C8B-B14F-4D97-AF65-F5344CB8AC3E}">
        <p14:creationId xmlns:p14="http://schemas.microsoft.com/office/powerpoint/2010/main" val="343529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7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5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animBg="1"/>
      <p:bldP spid="75787" grpId="0" animBg="1"/>
      <p:bldP spid="75808" grpId="0"/>
      <p:bldP spid="75809" grpId="0" animBg="1"/>
      <p:bldP spid="75810" grpId="0" animBg="1"/>
      <p:bldP spid="75812" grpId="0" animBg="1"/>
      <p:bldP spid="75814" grpId="0" animBg="1"/>
      <p:bldP spid="75817" grpId="0" animBg="1"/>
      <p:bldP spid="75819" grpId="0" animBg="1"/>
      <p:bldP spid="75823" grpId="0" animBg="1"/>
      <p:bldP spid="758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785898-1581-4463-BC41-3E24A9294202}" type="slidenum">
              <a:rPr lang="it-IT" altLang="it-IT" sz="1400" smtClean="0"/>
              <a:pPr eaLnBrk="1" hangingPunct="1"/>
              <a:t>19</a:t>
            </a:fld>
            <a:endParaRPr lang="it-IT" altLang="it-IT" sz="140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1325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Saggio di plusvalore e saggio di profitto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3631"/>
            <a:ext cx="8229600" cy="4115429"/>
          </a:xfrm>
        </p:spPr>
        <p:txBody>
          <a:bodyPr/>
          <a:lstStyle/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dirty="0" smtClean="0"/>
              <a:t> = capitale costante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b="1" dirty="0" smtClean="0"/>
              <a:t> = </a:t>
            </a:r>
            <a:r>
              <a:rPr lang="it-IT" dirty="0" smtClean="0"/>
              <a:t>capitale variabile (salari)</a:t>
            </a:r>
          </a:p>
          <a:p>
            <a:pPr eaLnBrk="1" hangingPunct="1">
              <a:defRPr/>
            </a:pPr>
            <a:r>
              <a:rPr lang="it-IT" dirty="0" smtClean="0"/>
              <a:t>Valore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it-IT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C+L </a:t>
            </a:r>
            <a:r>
              <a:rPr lang="it-IT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C+V+S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L-V = S</a:t>
            </a:r>
          </a:p>
          <a:p>
            <a:pPr eaLnBrk="1" hangingPunct="1">
              <a:defRPr/>
            </a:pPr>
            <a:r>
              <a:rPr lang="it-IT" b="1" dirty="0" smtClean="0"/>
              <a:t>Saggio del plusvalore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s’ = S/V</a:t>
            </a:r>
          </a:p>
          <a:p>
            <a:pPr eaLnBrk="1" hangingPunct="1">
              <a:defRPr/>
            </a:pPr>
            <a:r>
              <a:rPr lang="it-IT" b="1" dirty="0" smtClean="0"/>
              <a:t>Saggio di profitto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= S/(C+V)</a:t>
            </a:r>
          </a:p>
        </p:txBody>
      </p:sp>
    </p:spTree>
    <p:extLst>
      <p:ext uri="{BB962C8B-B14F-4D97-AF65-F5344CB8AC3E}">
        <p14:creationId xmlns:p14="http://schemas.microsoft.com/office/powerpoint/2010/main" val="164274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5EFB11-700A-4C96-9BE1-9B195CE2AF4A}" type="slidenum">
              <a:rPr lang="it-IT" altLang="it-IT" sz="1400" smtClean="0"/>
              <a:pPr eaLnBrk="1" hangingPunct="1"/>
              <a:t>2</a:t>
            </a:fld>
            <a:endParaRPr lang="it-IT" altLang="it-IT" sz="140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Karl Marx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Uomo politico, filosofo ed economista tedesco (1818-1883)</a:t>
            </a:r>
          </a:p>
          <a:p>
            <a:pPr eaLnBrk="1" hangingPunct="1"/>
            <a:r>
              <a:rPr lang="it-IT" altLang="it-IT" i="1" dirty="0" smtClean="0"/>
              <a:t>Il manifesto del partito comunista</a:t>
            </a:r>
            <a:r>
              <a:rPr lang="it-IT" altLang="it-IT" dirty="0" smtClean="0"/>
              <a:t> (1848)</a:t>
            </a:r>
          </a:p>
          <a:p>
            <a:pPr eaLnBrk="1" hangingPunct="1"/>
            <a:r>
              <a:rPr lang="it-IT" altLang="it-IT" i="1" dirty="0" smtClean="0"/>
              <a:t>Il capitale </a:t>
            </a:r>
            <a:r>
              <a:rPr lang="it-IT" altLang="it-IT" dirty="0" smtClean="0"/>
              <a:t>(I, 1867; II, 1885; III, 1894)</a:t>
            </a:r>
          </a:p>
          <a:p>
            <a:pPr eaLnBrk="1" hangingPunct="1"/>
            <a:r>
              <a:rPr lang="it-IT" altLang="it-IT" i="1" dirty="0" smtClean="0"/>
              <a:t>Teorie del plusvalore </a:t>
            </a:r>
            <a:r>
              <a:rPr lang="it-IT" altLang="it-IT" dirty="0" smtClean="0"/>
              <a:t>(1905-10, scritto tra il 1861 e il 1865)</a:t>
            </a:r>
            <a:endParaRPr lang="it-IT" altLang="it-IT" i="1" dirty="0" smtClean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315200" y="609600"/>
          <a:ext cx="138112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Image" r:id="rId4" imgW="1190476" imgH="1247619" progId="PSP6.Image">
                  <p:embed/>
                </p:oleObj>
              </mc:Choice>
              <mc:Fallback>
                <p:oleObj name="Image" r:id="rId4" imgW="1190476" imgH="1247619" progId="PSP6.Im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609600"/>
                        <a:ext cx="1381125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3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3E0598A-6B92-4B07-9AD7-D94E0A6FF4FA}" type="slidenum">
              <a:rPr lang="it-IT" altLang="it-IT" sz="1400" smtClean="0"/>
              <a:pPr eaLnBrk="1" hangingPunct="1"/>
              <a:t>20</a:t>
            </a:fld>
            <a:endParaRPr lang="it-IT" altLang="it-IT" sz="140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4793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 smtClean="0"/>
              <a:t>La caduta tendenziale del saggio di profitto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Le macchine sostituiscono il lavoro </a:t>
            </a:r>
            <a:r>
              <a:rPr lang="it-IT" dirty="0" smtClean="0">
                <a:sym typeface="Symbol" pitchFamily="18" charset="2"/>
              </a:rPr>
              <a:t>aumento della produttività aumento del plusvalore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q= composizione organica del capitale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 = C/V		</a:t>
            </a:r>
            <a:r>
              <a:rPr lang="it-IT" dirty="0" smtClean="0">
                <a:sym typeface="Symbol" pitchFamily="18" charset="2"/>
              </a:rPr>
              <a:t>Aumenta con l’introduzione delle macchine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383323"/>
              </p:ext>
            </p:extLst>
          </p:nvPr>
        </p:nvGraphicFramePr>
        <p:xfrm>
          <a:off x="1447800" y="4623001"/>
          <a:ext cx="155416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4" imgW="647640" imgH="393480" progId="Equation.3">
                  <p:embed/>
                </p:oleObj>
              </mc:Choice>
              <mc:Fallback>
                <p:oleObj name="Equation" r:id="rId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23001"/>
                        <a:ext cx="1554163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908014"/>
              </p:ext>
            </p:extLst>
          </p:nvPr>
        </p:nvGraphicFramePr>
        <p:xfrm>
          <a:off x="3276600" y="4427738"/>
          <a:ext cx="1947863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6" imgW="888840" imgH="609480" progId="Equation.3">
                  <p:embed/>
                </p:oleObj>
              </mc:Choice>
              <mc:Fallback>
                <p:oleObj name="Equation" r:id="rId6" imgW="88884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27738"/>
                        <a:ext cx="1947863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759189"/>
              </p:ext>
            </p:extLst>
          </p:nvPr>
        </p:nvGraphicFramePr>
        <p:xfrm>
          <a:off x="5410200" y="4580138"/>
          <a:ext cx="137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8" imgW="558720" imgH="419040" progId="Equation.3">
                  <p:embed/>
                </p:oleObj>
              </mc:Choice>
              <mc:Fallback>
                <p:oleObj name="Equation" r:id="rId8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580138"/>
                        <a:ext cx="137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281344" y="5641389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q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Cade il saggio di profitto</a:t>
            </a:r>
          </a:p>
        </p:txBody>
      </p:sp>
    </p:spTree>
    <p:extLst>
      <p:ext uri="{BB962C8B-B14F-4D97-AF65-F5344CB8AC3E}">
        <p14:creationId xmlns:p14="http://schemas.microsoft.com/office/powerpoint/2010/main" val="62209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  <p:bldP spid="1024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F27DC1-2F5A-476C-9FDF-7A124562BF36}" type="slidenum">
              <a:rPr lang="it-IT" altLang="it-IT" sz="1400" smtClean="0"/>
              <a:pPr eaLnBrk="1" hangingPunct="1"/>
              <a:t>21</a:t>
            </a:fld>
            <a:endParaRPr lang="it-IT" altLang="it-IT" sz="1400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Cause contrastanti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Aumento della produttività del lavoro nel settore delle macchine: </a:t>
            </a:r>
            <a:r>
              <a:rPr lang="it-IT" altLang="it-IT" i="1" smtClean="0"/>
              <a:t>C </a:t>
            </a:r>
            <a:r>
              <a:rPr lang="it-IT" altLang="it-IT" i="1" smtClean="0">
                <a:sym typeface="Symbol" pitchFamily="18" charset="2"/>
              </a:rPr>
              <a:t></a:t>
            </a:r>
            <a:r>
              <a:rPr lang="it-IT" altLang="it-IT" smtClean="0"/>
              <a:t> non cresce in valore</a:t>
            </a:r>
          </a:p>
          <a:p>
            <a:pPr eaLnBrk="1" hangingPunct="1"/>
            <a:r>
              <a:rPr lang="it-IT" altLang="it-IT" smtClean="0"/>
              <a:t>Aumento della produttività del lavoro nel settore beni salario </a:t>
            </a:r>
            <a:r>
              <a:rPr lang="it-IT" altLang="it-IT" i="1" smtClean="0">
                <a:sym typeface="Symbol" pitchFamily="18" charset="2"/>
              </a:rPr>
              <a:t> </a:t>
            </a:r>
            <a:r>
              <a:rPr lang="it-IT" altLang="it-IT" smtClean="0">
                <a:sym typeface="Symbol" pitchFamily="18" charset="2"/>
              </a:rPr>
              <a:t>aumenta</a:t>
            </a:r>
            <a:r>
              <a:rPr lang="it-IT" altLang="it-IT" i="1" smtClean="0">
                <a:sym typeface="Symbol" pitchFamily="18" charset="2"/>
              </a:rPr>
              <a:t> s</a:t>
            </a:r>
            <a:r>
              <a:rPr lang="it-IT" altLang="it-IT" smtClean="0">
                <a:sym typeface="Symbol" pitchFamily="18" charset="2"/>
              </a:rPr>
              <a:t>’</a:t>
            </a:r>
          </a:p>
          <a:p>
            <a:pPr eaLnBrk="1" hangingPunct="1"/>
            <a:r>
              <a:rPr lang="it-IT" altLang="it-IT" smtClean="0">
                <a:sym typeface="Symbol" pitchFamily="18" charset="2"/>
              </a:rPr>
              <a:t>Aumento della disoccupazione  diminuisce </a:t>
            </a:r>
            <a:r>
              <a:rPr lang="it-IT" altLang="it-IT" i="1" smtClean="0">
                <a:sym typeface="Symbol" pitchFamily="18" charset="2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64406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EE945B0-AD30-46BB-B317-08B436987E7B}" type="slidenum">
              <a:rPr lang="it-IT" altLang="it-IT" sz="1400" smtClean="0"/>
              <a:pPr eaLnBrk="1" hangingPunct="1"/>
              <a:t>22</a:t>
            </a:fld>
            <a:endParaRPr lang="it-IT" altLang="it-IT" sz="14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Le ragioni della caduta di </a:t>
            </a:r>
            <a:r>
              <a:rPr lang="it-IT" i="1" smtClean="0"/>
              <a:t>r</a:t>
            </a:r>
            <a:endParaRPr lang="it-IT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mtClean="0"/>
              <a:t>Il capitalista che introduce le macchine </a:t>
            </a:r>
            <a:r>
              <a:rPr lang="it-IT" altLang="it-IT" smtClean="0">
                <a:sym typeface="Symbol" pitchFamily="18" charset="2"/>
              </a:rPr>
              <a:t>costi minori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itchFamily="18" charset="2"/>
              </a:rPr>
              <a:t>Extra-profitti rispetto alla concorrenza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itchFamily="18" charset="2"/>
              </a:rPr>
              <a:t>Si diffonde l’innovazione  aumenta l’offerta cade il valore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i="1" smtClean="0">
                <a:sym typeface="Symbol" pitchFamily="18" charset="2"/>
              </a:rPr>
              <a:t>r</a:t>
            </a:r>
            <a:r>
              <a:rPr lang="it-IT" altLang="it-IT" smtClean="0">
                <a:sym typeface="Symbol" pitchFamily="18" charset="2"/>
              </a:rPr>
              <a:t> diminuisce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itchFamily="18" charset="2"/>
              </a:rPr>
              <a:t>Il comportamento  razionale dell’individuo è dannoso per la collettività (dei capitalisti)</a:t>
            </a:r>
          </a:p>
        </p:txBody>
      </p:sp>
    </p:spTree>
    <p:extLst>
      <p:ext uri="{BB962C8B-B14F-4D97-AF65-F5344CB8AC3E}">
        <p14:creationId xmlns:p14="http://schemas.microsoft.com/office/powerpoint/2010/main" val="422115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FE9B83-33F1-46CA-9B0D-EC26413E93CA}" type="slidenum">
              <a:rPr lang="it-IT" altLang="it-IT" sz="1400" smtClean="0"/>
              <a:pPr eaLnBrk="1" hangingPunct="1"/>
              <a:t>23</a:t>
            </a:fld>
            <a:endParaRPr lang="it-IT" altLang="it-IT" sz="1400" smtClean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Mappa Concettuale</a:t>
            </a:r>
          </a:p>
        </p:txBody>
      </p:sp>
      <p:pic>
        <p:nvPicPr>
          <p:cNvPr id="276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468349"/>
            <a:ext cx="7632700" cy="4701632"/>
          </a:xfrm>
          <a:noFill/>
        </p:spPr>
      </p:pic>
    </p:spTree>
    <p:extLst>
      <p:ext uri="{BB962C8B-B14F-4D97-AF65-F5344CB8AC3E}">
        <p14:creationId xmlns:p14="http://schemas.microsoft.com/office/powerpoint/2010/main" val="12249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0B6461C-51C6-4D15-A7FD-8ED2A3A1240D}" type="slidenum">
              <a:rPr lang="it-IT" altLang="it-IT" sz="1400" smtClean="0"/>
              <a:pPr eaLnBrk="1" hangingPunct="1"/>
              <a:t>24</a:t>
            </a:fld>
            <a:endParaRPr lang="it-IT" altLang="it-IT" sz="140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L’equilibrio tra i settori produttivi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6685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t-IT" altLang="it-IT" smtClean="0"/>
              <a:t>Ripresa dell’analisi del </a:t>
            </a:r>
            <a:r>
              <a:rPr lang="it-IT" altLang="it-IT" i="1" smtClean="0"/>
              <a:t>Tableau </a:t>
            </a:r>
            <a:r>
              <a:rPr lang="it-IT" altLang="it-IT" smtClean="0"/>
              <a:t>di Quesnay</a:t>
            </a:r>
          </a:p>
          <a:p>
            <a:pPr eaLnBrk="1" hangingPunct="1"/>
            <a:r>
              <a:rPr lang="it-IT" altLang="it-IT" smtClean="0"/>
              <a:t>riproduzione semplice</a:t>
            </a:r>
          </a:p>
          <a:p>
            <a:pPr eaLnBrk="1" hangingPunct="1"/>
            <a:r>
              <a:rPr lang="it-IT" altLang="it-IT" smtClean="0"/>
              <a:t>I</a:t>
            </a:r>
            <a:r>
              <a:rPr lang="it-IT" altLang="it-IT" smtClean="0">
                <a:sym typeface="Symbol" pitchFamily="18" charset="2"/>
              </a:rPr>
              <a:t>settore beni salario</a:t>
            </a:r>
          </a:p>
          <a:p>
            <a:pPr eaLnBrk="1" hangingPunct="1"/>
            <a:r>
              <a:rPr lang="it-IT" altLang="it-IT" smtClean="0">
                <a:sym typeface="Symbol" pitchFamily="18" charset="2"/>
              </a:rPr>
              <a:t>IIsettore mezzi di produzione</a:t>
            </a:r>
          </a:p>
          <a:p>
            <a:pPr eaLnBrk="1" hangingPunct="1"/>
            <a:endParaRPr lang="it-IT" altLang="it-IT" smtClean="0">
              <a:sym typeface="Symbol" pitchFamily="18" charset="2"/>
            </a:endParaRPr>
          </a:p>
        </p:txBody>
      </p:sp>
      <p:graphicFrame>
        <p:nvGraphicFramePr>
          <p:cNvPr id="83968" name="Object 0"/>
          <p:cNvGraphicFramePr>
            <a:graphicFrameLocks noChangeAspect="1"/>
          </p:cNvGraphicFramePr>
          <p:nvPr/>
        </p:nvGraphicFramePr>
        <p:xfrm>
          <a:off x="2552700" y="4648200"/>
          <a:ext cx="38862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4" imgW="1307880" imgH="457200" progId="Equation.3">
                  <p:embed/>
                </p:oleObj>
              </mc:Choice>
              <mc:Fallback>
                <p:oleObj name="Equation" r:id="rId4" imgW="1307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4648200"/>
                        <a:ext cx="3886200" cy="1354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224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B20F0ED-ED88-413F-83AC-5B42E2FF0F09}" type="slidenum">
              <a:rPr lang="it-IT" altLang="it-IT" sz="1400" smtClean="0"/>
              <a:pPr eaLnBrk="1" hangingPunct="1"/>
              <a:t>25</a:t>
            </a:fld>
            <a:endParaRPr lang="it-IT" altLang="it-IT" sz="1400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Condizioni di equilibrio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828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it-IT" altLang="it-IT" smtClean="0"/>
              <a:t>Domanda = Offerta</a:t>
            </a:r>
          </a:p>
          <a:p>
            <a:pPr eaLnBrk="1" hangingPunct="1"/>
            <a:r>
              <a:rPr lang="it-IT" altLang="it-IT" smtClean="0"/>
              <a:t>Domanda mezzi di produzione = </a:t>
            </a:r>
            <a:r>
              <a:rPr lang="it-IT" altLang="it-IT" b="1" i="1" smtClean="0"/>
              <a:t>C</a:t>
            </a:r>
            <a:r>
              <a:rPr lang="it-IT" altLang="it-IT" b="1" baseline="-25000" smtClean="0"/>
              <a:t>1</a:t>
            </a:r>
            <a:r>
              <a:rPr lang="it-IT" altLang="it-IT" b="1" smtClean="0"/>
              <a:t>+</a:t>
            </a:r>
            <a:r>
              <a:rPr lang="it-IT" altLang="it-IT" b="1" i="1" smtClean="0"/>
              <a:t>C</a:t>
            </a:r>
            <a:r>
              <a:rPr lang="it-IT" altLang="it-IT" b="1" baseline="-25000" smtClean="0"/>
              <a:t>2</a:t>
            </a:r>
            <a:endParaRPr lang="it-IT" altLang="it-IT" smtClean="0"/>
          </a:p>
          <a:p>
            <a:pPr eaLnBrk="1" hangingPunct="1"/>
            <a:r>
              <a:rPr lang="it-IT" altLang="it-IT" smtClean="0"/>
              <a:t>Domanda beni di consumo = </a:t>
            </a:r>
            <a:r>
              <a:rPr lang="it-IT" altLang="it-IT" b="1" i="1" smtClean="0"/>
              <a:t>V</a:t>
            </a:r>
            <a:r>
              <a:rPr lang="it-IT" altLang="it-IT" b="1" baseline="-25000" smtClean="0"/>
              <a:t>1</a:t>
            </a:r>
            <a:r>
              <a:rPr lang="it-IT" altLang="it-IT" b="1" smtClean="0"/>
              <a:t>+</a:t>
            </a:r>
            <a:r>
              <a:rPr lang="it-IT" altLang="it-IT" b="1" i="1" smtClean="0"/>
              <a:t>S</a:t>
            </a:r>
            <a:r>
              <a:rPr lang="it-IT" altLang="it-IT" b="1" baseline="-25000" smtClean="0"/>
              <a:t>1</a:t>
            </a:r>
            <a:r>
              <a:rPr lang="it-IT" altLang="it-IT" b="1" smtClean="0"/>
              <a:t>+</a:t>
            </a:r>
            <a:r>
              <a:rPr lang="it-IT" altLang="it-IT" b="1" i="1" smtClean="0"/>
              <a:t>V</a:t>
            </a:r>
            <a:r>
              <a:rPr lang="it-IT" altLang="it-IT" b="1" baseline="-25000" smtClean="0"/>
              <a:t>2</a:t>
            </a:r>
            <a:r>
              <a:rPr lang="it-IT" altLang="it-IT" b="1" smtClean="0"/>
              <a:t>+</a:t>
            </a:r>
            <a:r>
              <a:rPr lang="it-IT" altLang="it-IT" b="1" i="1" smtClean="0"/>
              <a:t>S</a:t>
            </a:r>
            <a:r>
              <a:rPr lang="it-IT" altLang="it-IT" b="1" baseline="-25000" smtClean="0"/>
              <a:t>2</a:t>
            </a:r>
          </a:p>
          <a:p>
            <a:pPr eaLnBrk="1" hangingPunct="1"/>
            <a:endParaRPr lang="it-IT" altLang="it-IT" i="1" smtClean="0"/>
          </a:p>
          <a:p>
            <a:pPr eaLnBrk="1" hangingPunct="1"/>
            <a:endParaRPr lang="it-IT" altLang="it-IT" smtClean="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143000" y="5120936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it-IT" sz="3200" dirty="0"/>
              <a:t>Semplificazione:</a:t>
            </a:r>
          </a:p>
          <a:p>
            <a:pPr eaLnBrk="0" hangingPunct="0">
              <a:defRPr/>
            </a:pP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it-IT" sz="3200" b="1" i="1" baseline="-25000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620240"/>
              </p:ext>
            </p:extLst>
          </p:nvPr>
        </p:nvGraphicFramePr>
        <p:xfrm>
          <a:off x="1905000" y="3722703"/>
          <a:ext cx="556260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r:id="rId4" imgW="2006600" imgH="457200" progId="Equation.3">
                  <p:embed/>
                </p:oleObj>
              </mc:Choice>
              <mc:Fallback>
                <p:oleObj r:id="rId4" imgW="200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22703"/>
                        <a:ext cx="5562600" cy="1265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329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  <p:bldP spid="3072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650890" y="6187668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259358-FB74-4A7D-B111-9DBC5563E48C}" type="slidenum">
              <a:rPr lang="it-IT" altLang="it-IT" sz="1400" smtClean="0"/>
              <a:pPr eaLnBrk="1" hangingPunct="1"/>
              <a:t>26</a:t>
            </a:fld>
            <a:endParaRPr lang="it-IT" altLang="it-IT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Domande e offerte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476375" y="3476218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altLang="it-IT" b="1" i="1"/>
              <a:t>V</a:t>
            </a:r>
            <a:r>
              <a:rPr lang="it-IT" altLang="it-IT" b="1" baseline="-25000"/>
              <a:t>2</a:t>
            </a:r>
            <a:r>
              <a:rPr lang="it-IT" altLang="it-IT" b="1"/>
              <a:t>+</a:t>
            </a:r>
            <a:r>
              <a:rPr lang="it-IT" altLang="it-IT" b="1" i="1"/>
              <a:t>S</a:t>
            </a:r>
            <a:r>
              <a:rPr lang="it-IT" altLang="it-IT" b="1" baseline="-25000"/>
              <a:t>2</a:t>
            </a:r>
            <a:endParaRPr lang="it-IT" altLang="it-IT" b="1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041400" y="1604556"/>
            <a:ext cx="274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Domanda di beni di consumo del II settore al I settore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117600" y="4586708"/>
            <a:ext cx="3048000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Valore dell’offerta di mezzi di produzione del II settore al I </a:t>
            </a:r>
            <a:r>
              <a:rPr lang="it-IT" altLang="it-IT" sz="320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</a:t>
            </a:r>
            <a:r>
              <a:rPr lang="it-IT" altLang="it-IT"/>
              <a:t>(</a:t>
            </a:r>
            <a:r>
              <a:rPr lang="it-IT" altLang="it-IT" b="1" i="1"/>
              <a:t>M</a:t>
            </a:r>
            <a:r>
              <a:rPr lang="it-IT" altLang="it-IT" b="1" baseline="-25000"/>
              <a:t>2</a:t>
            </a:r>
            <a:r>
              <a:rPr lang="it-IT" altLang="it-IT" b="1"/>
              <a:t>-</a:t>
            </a:r>
            <a:r>
              <a:rPr lang="it-IT" altLang="it-IT" b="1" i="1"/>
              <a:t>C</a:t>
            </a:r>
            <a:r>
              <a:rPr lang="it-IT" altLang="it-IT" b="1" baseline="-25000"/>
              <a:t>2</a:t>
            </a:r>
            <a:r>
              <a:rPr lang="it-IT" altLang="it-IT" b="1"/>
              <a:t>)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2336800" y="427155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537200" y="350955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altLang="it-IT" b="1" i="1"/>
              <a:t>C</a:t>
            </a:r>
            <a:r>
              <a:rPr lang="it-IT" altLang="it-IT" b="1" baseline="-25000"/>
              <a:t>1</a:t>
            </a:r>
            <a:endParaRPr lang="it-IT" altLang="it-IT" b="1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003800" y="1604556"/>
            <a:ext cx="3048000" cy="1600200"/>
            <a:chOff x="3152" y="1117"/>
            <a:chExt cx="1920" cy="1008"/>
          </a:xfrm>
        </p:grpSpPr>
        <p:sp>
          <p:nvSpPr>
            <p:cNvPr id="28687" name="Text Box 10"/>
            <p:cNvSpPr txBox="1">
              <a:spLocks noChangeArrowheads="1"/>
            </p:cNvSpPr>
            <p:nvPr/>
          </p:nvSpPr>
          <p:spPr bwMode="auto">
            <a:xfrm>
              <a:off x="3152" y="1117"/>
              <a:ext cx="19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/>
                <a:t>Offerta di beni di consumo del I settore al II </a:t>
              </a:r>
              <a:r>
                <a:rPr lang="it-IT" altLang="it-IT" sz="3200">
                  <a:solidFill>
                    <a:srgbClr val="000000"/>
                  </a:solidFill>
                  <a:ea typeface="Lucida Sans Unicode" pitchFamily="34" charset="0"/>
                  <a:cs typeface="Lucida Sans Unicode" pitchFamily="34" charset="0"/>
                  <a:sym typeface="Symbol" pitchFamily="18" charset="2"/>
                </a:rPr>
                <a:t></a:t>
              </a:r>
              <a:r>
                <a:rPr lang="it-IT" altLang="it-IT"/>
                <a:t> </a:t>
              </a:r>
              <a:r>
                <a:rPr lang="it-IT" altLang="it-IT" b="1" i="1"/>
                <a:t>M</a:t>
              </a:r>
              <a:r>
                <a:rPr lang="it-IT" altLang="it-IT" b="1" baseline="-25000"/>
                <a:t>1</a:t>
              </a:r>
              <a:r>
                <a:rPr lang="it-IT" altLang="it-IT" b="1"/>
                <a:t>-(</a:t>
              </a:r>
              <a:r>
                <a:rPr lang="it-IT" altLang="it-IT" b="1" i="1"/>
                <a:t>V</a:t>
              </a:r>
              <a:r>
                <a:rPr lang="it-IT" altLang="it-IT" b="1" baseline="-25000"/>
                <a:t>1</a:t>
              </a:r>
              <a:r>
                <a:rPr lang="it-IT" altLang="it-IT" b="1" i="1"/>
                <a:t>+S</a:t>
              </a:r>
              <a:r>
                <a:rPr lang="it-IT" altLang="it-IT" b="1" baseline="-25000"/>
                <a:t>1</a:t>
              </a:r>
              <a:r>
                <a:rPr lang="it-IT" altLang="it-IT" b="1"/>
                <a:t>)</a:t>
              </a:r>
            </a:p>
          </p:txBody>
        </p:sp>
        <p:sp>
          <p:nvSpPr>
            <p:cNvPr id="28688" name="Line 11"/>
            <p:cNvSpPr>
              <a:spLocks noChangeShapeType="1"/>
            </p:cNvSpPr>
            <p:nvPr/>
          </p:nvSpPr>
          <p:spPr bwMode="auto">
            <a:xfrm>
              <a:off x="4016" y="1885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080000" y="4347756"/>
            <a:ext cx="2667000" cy="1568450"/>
            <a:chOff x="3200" y="2845"/>
            <a:chExt cx="1680" cy="988"/>
          </a:xfrm>
        </p:grpSpPr>
        <p:sp>
          <p:nvSpPr>
            <p:cNvPr id="28685" name="Text Box 12"/>
            <p:cNvSpPr txBox="1">
              <a:spLocks noChangeArrowheads="1"/>
            </p:cNvSpPr>
            <p:nvPr/>
          </p:nvSpPr>
          <p:spPr bwMode="auto">
            <a:xfrm>
              <a:off x="3200" y="3085"/>
              <a:ext cx="168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/>
                <a:t>Domanda di mezzi di produzione del I settore al II settore</a:t>
              </a:r>
            </a:p>
          </p:txBody>
        </p:sp>
        <p:sp>
          <p:nvSpPr>
            <p:cNvPr id="28686" name="Line 13"/>
            <p:cNvSpPr>
              <a:spLocks noChangeShapeType="1"/>
            </p:cNvSpPr>
            <p:nvPr/>
          </p:nvSpPr>
          <p:spPr bwMode="auto">
            <a:xfrm flipV="1">
              <a:off x="4064" y="284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293616" y="3585756"/>
            <a:ext cx="22435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3200" b="1" dirty="0" smtClean="0"/>
              <a:t>= </a:t>
            </a:r>
            <a:r>
              <a:rPr lang="it-IT" altLang="it-IT" b="1" dirty="0" smtClean="0"/>
              <a:t>Equilibrio</a:t>
            </a:r>
            <a:endParaRPr lang="it-IT" altLang="it-IT" b="1" dirty="0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339975" y="282851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612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/>
      <p:bldP spid="31751" grpId="0"/>
      <p:bldP spid="31752" grpId="0" animBg="1"/>
      <p:bldP spid="31753" grpId="0" animBg="1"/>
      <p:bldP spid="31758" grpId="0" autoUpdateAnimBg="0"/>
      <p:bldP spid="3175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273B2F-0F92-47DF-AEBC-3BD2F1BAFDC6}" type="slidenum">
              <a:rPr lang="it-IT" altLang="it-IT" sz="1400" smtClean="0"/>
              <a:pPr eaLnBrk="1" hangingPunct="1"/>
              <a:t>27</a:t>
            </a:fld>
            <a:endParaRPr lang="it-IT" altLang="it-IT" sz="1400" smtClean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Instabilità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mtClean="0"/>
              <a:t>Se l’equilibrio non si realizza: instabilità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Gli investimenti sono volatili e poco prevedibili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Il futuro è incerto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I capitalisti prendono le proprie decisioni separatamente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Solo a posteriori sanno se la decisione era giusta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Probabile instabilità</a:t>
            </a:r>
          </a:p>
        </p:txBody>
      </p:sp>
    </p:spTree>
    <p:extLst>
      <p:ext uri="{BB962C8B-B14F-4D97-AF65-F5344CB8AC3E}">
        <p14:creationId xmlns:p14="http://schemas.microsoft.com/office/powerpoint/2010/main" val="115115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4067C5-AC73-4095-B588-72675EA18C78}" type="slidenum">
              <a:rPr lang="it-IT" altLang="it-IT" sz="1400" smtClean="0"/>
              <a:pPr eaLnBrk="1" hangingPunct="1"/>
              <a:t>28</a:t>
            </a:fld>
            <a:endParaRPr lang="it-IT" altLang="it-IT" sz="140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Marx e la trasformazione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808" y="1534319"/>
            <a:ext cx="7772400" cy="1752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it-IT" altLang="it-IT" dirty="0" smtClean="0"/>
              <a:t>Tre industrie: ferro, carbone e grano</a:t>
            </a:r>
          </a:p>
          <a:p>
            <a:pPr eaLnBrk="1" hangingPunct="1"/>
            <a:r>
              <a:rPr lang="it-IT" altLang="it-IT" dirty="0" smtClean="0"/>
              <a:t>Grano=bassa composizione organica</a:t>
            </a:r>
          </a:p>
          <a:p>
            <a:pPr eaLnBrk="1" hangingPunct="1"/>
            <a:r>
              <a:rPr lang="it-IT" altLang="it-IT" dirty="0" smtClean="0"/>
              <a:t>Ferro alta composizione organica</a:t>
            </a:r>
          </a:p>
          <a:p>
            <a:r>
              <a:rPr lang="it-IT" altLang="it-IT" dirty="0" smtClean="0"/>
              <a:t>Carbone: intermedia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257300" y="4725134"/>
            <a:ext cx="6629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sz="32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Concorrenza tra i capitalisti </a:t>
            </a:r>
            <a:r>
              <a:rPr lang="it-IT" sz="32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it-IT" sz="36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it-IT" sz="32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it-IT" sz="32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it-IT" sz="36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6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it-IT" sz="36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it-IT" sz="4000" b="1" i="1" baseline="-25000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r>
              <a:rPr lang="it-IT" sz="3600" b="1" i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3200" b="1" i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solo se</a:t>
            </a:r>
            <a:r>
              <a:rPr lang="it-IT" sz="3200" b="1" i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32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it-IT" sz="32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it-IT" sz="32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it-IT" sz="32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it-IT" sz="32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it-IT" sz="3200" b="1" i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32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it-IT" sz="32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r>
              <a:rPr lang="it-IT" sz="3200" b="1" i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r>
              <a:rPr lang="it-IT" sz="32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 dipende dalla tecnica: </a:t>
            </a:r>
            <a:r>
              <a:rPr lang="it-IT" sz="32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contraddizione</a:t>
            </a:r>
            <a:endParaRPr lang="it-IT" sz="3600" b="1" i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908304" y="3364780"/>
                <a:ext cx="2767584" cy="1142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it-IT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</m:e>
                        </m:mr>
                      </m:m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04" y="3364780"/>
                <a:ext cx="2767584" cy="11422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4767596" y="2968128"/>
                <a:ext cx="1178528" cy="6274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596" y="2968128"/>
                <a:ext cx="1178528" cy="6274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4767596" y="3615912"/>
                <a:ext cx="1149096" cy="588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596" y="3615912"/>
                <a:ext cx="1149096" cy="5882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/>
              <p:cNvSpPr txBox="1"/>
              <p:nvPr/>
            </p:nvSpPr>
            <p:spPr>
              <a:xfrm>
                <a:off x="4767596" y="4192987"/>
                <a:ext cx="1185646" cy="6280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1" name="CasellaDiTes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596" y="4192987"/>
                <a:ext cx="1185646" cy="6280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/>
          <p:cNvSpPr txBox="1"/>
          <p:nvPr/>
        </p:nvSpPr>
        <p:spPr>
          <a:xfrm>
            <a:off x="6650890" y="3429000"/>
            <a:ext cx="1871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s’</a:t>
            </a:r>
            <a:r>
              <a:rPr lang="it-IT" i="1" baseline="-25000" dirty="0" smtClean="0"/>
              <a:t>f</a:t>
            </a:r>
            <a:r>
              <a:rPr lang="it-IT" i="1" dirty="0" smtClean="0"/>
              <a:t>=s’</a:t>
            </a:r>
            <a:r>
              <a:rPr lang="it-IT" i="1" baseline="-25000" dirty="0" smtClean="0"/>
              <a:t>c</a:t>
            </a:r>
            <a:r>
              <a:rPr lang="it-IT" i="1" dirty="0" smtClean="0"/>
              <a:t>=s’</a:t>
            </a:r>
            <a:r>
              <a:rPr lang="it-IT" i="1" baseline="-25000" dirty="0" smtClean="0"/>
              <a:t>g</a:t>
            </a:r>
          </a:p>
          <a:p>
            <a:r>
              <a:rPr lang="it-IT" dirty="0" smtClean="0"/>
              <a:t>Concorrenza tra i lavoratori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493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P spid="11272" grpId="0" autoUpdateAnimBg="0"/>
      <p:bldP spid="2" grpId="0"/>
      <p:bldP spid="3" grpId="0"/>
      <p:bldP spid="10" grpId="0"/>
      <p:bldP spid="11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Settori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554892" y="3186733"/>
            <a:ext cx="8229600" cy="1088135"/>
          </a:xfrm>
        </p:spPr>
        <p:txBody>
          <a:bodyPr>
            <a:normAutofit fontScale="55000" lnSpcReduction="20000"/>
          </a:bodyPr>
          <a:lstStyle/>
          <a:p>
            <a:r>
              <a:rPr lang="it-IT" dirty="0" smtClean="0"/>
              <a:t>Immaginiamo che </a:t>
            </a:r>
            <a:r>
              <a:rPr lang="it-IT" i="1" dirty="0" smtClean="0"/>
              <a:t>s’</a:t>
            </a:r>
            <a:r>
              <a:rPr lang="it-IT" dirty="0" smtClean="0"/>
              <a:t>=1 (</a:t>
            </a:r>
            <a:r>
              <a:rPr lang="it-IT" i="1" dirty="0" smtClean="0"/>
              <a:t>le quote di salario e di profitto sul prodotto netto sono il 50%</a:t>
            </a:r>
            <a:r>
              <a:rPr lang="it-IT" dirty="0" smtClean="0"/>
              <a:t>)</a:t>
            </a:r>
          </a:p>
          <a:p>
            <a:r>
              <a:rPr lang="it-IT" i="1" dirty="0" smtClean="0"/>
              <a:t>C </a:t>
            </a:r>
            <a:r>
              <a:rPr lang="it-IT" dirty="0" smtClean="0"/>
              <a:t>è la somma del valore dei mezzi di produzione. </a:t>
            </a:r>
          </a:p>
          <a:p>
            <a:r>
              <a:rPr lang="it-IT" i="1" dirty="0" smtClean="0"/>
              <a:t>S=</a:t>
            </a:r>
            <a:r>
              <a:rPr lang="it-IT" dirty="0" smtClean="0"/>
              <a:t>1-</a:t>
            </a:r>
            <a:r>
              <a:rPr lang="it-IT" i="1" dirty="0" smtClean="0"/>
              <a:t>V</a:t>
            </a:r>
            <a:endParaRPr lang="it-IT" dirty="0"/>
          </a:p>
        </p:txBody>
      </p:sp>
      <p:sp>
        <p:nvSpPr>
          <p:cNvPr id="307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AA0407D-94A5-4B2F-A87A-CC772BE75F3A}" type="slidenum">
              <a:rPr lang="it-IT" altLang="it-IT" sz="1400" smtClean="0"/>
              <a:pPr eaLnBrk="1" hangingPunct="1"/>
              <a:t>29</a:t>
            </a:fld>
            <a:endParaRPr lang="it-IT" altLang="it-IT" sz="140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111809"/>
              </p:ext>
            </p:extLst>
          </p:nvPr>
        </p:nvGraphicFramePr>
        <p:xfrm>
          <a:off x="554892" y="4268118"/>
          <a:ext cx="7198610" cy="1590665"/>
        </p:xfrm>
        <a:graphic>
          <a:graphicData uri="http://schemas.openxmlformats.org/drawingml/2006/table">
            <a:tbl>
              <a:tblPr/>
              <a:tblGrid>
                <a:gridCol w="719861">
                  <a:extLst>
                    <a:ext uri="{9D8B030D-6E8A-4147-A177-3AD203B41FA5}">
                      <a16:colId xmlns:a16="http://schemas.microsoft.com/office/drawing/2014/main" val="559160606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2724697114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3504729682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382984115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633817372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2169699500"/>
                    </a:ext>
                  </a:extLst>
                </a:gridCol>
                <a:gridCol w="712320">
                  <a:extLst>
                    <a:ext uri="{9D8B030D-6E8A-4147-A177-3AD203B41FA5}">
                      <a16:colId xmlns:a16="http://schemas.microsoft.com/office/drawing/2014/main" val="2286774506"/>
                    </a:ext>
                  </a:extLst>
                </a:gridCol>
                <a:gridCol w="727402">
                  <a:extLst>
                    <a:ext uri="{9D8B030D-6E8A-4147-A177-3AD203B41FA5}">
                      <a16:colId xmlns:a16="http://schemas.microsoft.com/office/drawing/2014/main" val="2147700498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2055300845"/>
                    </a:ext>
                  </a:extLst>
                </a:gridCol>
                <a:gridCol w="719861">
                  <a:extLst>
                    <a:ext uri="{9D8B030D-6E8A-4147-A177-3AD203B41FA5}">
                      <a16:colId xmlns:a16="http://schemas.microsoft.com/office/drawing/2014/main" val="2679555365"/>
                    </a:ext>
                  </a:extLst>
                </a:gridCol>
              </a:tblGrid>
              <a:tr h="29068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it-IT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S/(C+V)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252521"/>
                  </a:ext>
                </a:extLst>
              </a:tr>
              <a:tr h="27960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1,267241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0,703448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0,313793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2,284483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688047"/>
                  </a:ext>
                </a:extLst>
              </a:tr>
              <a:tr h="27960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0,422414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0,439655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0,47069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1,332759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389173"/>
                  </a:ext>
                </a:extLst>
              </a:tr>
              <a:tr h="29068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0,422414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0,175862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0,784483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1,382759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634172"/>
                  </a:ext>
                </a:extLst>
              </a:tr>
              <a:tr h="304523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2,112069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1,318966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1,568966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956556"/>
                  </a:ext>
                </a:extLst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005764"/>
              </p:ext>
            </p:extLst>
          </p:nvPr>
        </p:nvGraphicFramePr>
        <p:xfrm>
          <a:off x="554892" y="1575817"/>
          <a:ext cx="4931507" cy="1235115"/>
        </p:xfrm>
        <a:graphic>
          <a:graphicData uri="http://schemas.openxmlformats.org/drawingml/2006/table">
            <a:tbl>
              <a:tblPr/>
              <a:tblGrid>
                <a:gridCol w="704501">
                  <a:extLst>
                    <a:ext uri="{9D8B030D-6E8A-4147-A177-3AD203B41FA5}">
                      <a16:colId xmlns:a16="http://schemas.microsoft.com/office/drawing/2014/main" val="1060423430"/>
                    </a:ext>
                  </a:extLst>
                </a:gridCol>
                <a:gridCol w="704501">
                  <a:extLst>
                    <a:ext uri="{9D8B030D-6E8A-4147-A177-3AD203B41FA5}">
                      <a16:colId xmlns:a16="http://schemas.microsoft.com/office/drawing/2014/main" val="3731970526"/>
                    </a:ext>
                  </a:extLst>
                </a:gridCol>
                <a:gridCol w="704501">
                  <a:extLst>
                    <a:ext uri="{9D8B030D-6E8A-4147-A177-3AD203B41FA5}">
                      <a16:colId xmlns:a16="http://schemas.microsoft.com/office/drawing/2014/main" val="2732751802"/>
                    </a:ext>
                  </a:extLst>
                </a:gridCol>
                <a:gridCol w="704501">
                  <a:extLst>
                    <a:ext uri="{9D8B030D-6E8A-4147-A177-3AD203B41FA5}">
                      <a16:colId xmlns:a16="http://schemas.microsoft.com/office/drawing/2014/main" val="3762052333"/>
                    </a:ext>
                  </a:extLst>
                </a:gridCol>
                <a:gridCol w="555637">
                  <a:extLst>
                    <a:ext uri="{9D8B030D-6E8A-4147-A177-3AD203B41FA5}">
                      <a16:colId xmlns:a16="http://schemas.microsoft.com/office/drawing/2014/main" val="1362190118"/>
                    </a:ext>
                  </a:extLst>
                </a:gridCol>
                <a:gridCol w="722489">
                  <a:extLst>
                    <a:ext uri="{9D8B030D-6E8A-4147-A177-3AD203B41FA5}">
                      <a16:colId xmlns:a16="http://schemas.microsoft.com/office/drawing/2014/main" val="1232444819"/>
                    </a:ext>
                  </a:extLst>
                </a:gridCol>
                <a:gridCol w="835377">
                  <a:extLst>
                    <a:ext uri="{9D8B030D-6E8A-4147-A177-3AD203B41FA5}">
                      <a16:colId xmlns:a16="http://schemas.microsoft.com/office/drawing/2014/main" val="2600958887"/>
                    </a:ext>
                  </a:extLst>
                </a:gridCol>
              </a:tblGrid>
              <a:tr h="24939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400203"/>
                  </a:ext>
                </a:extLst>
              </a:tr>
              <a:tr h="23752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1629128"/>
                  </a:ext>
                </a:extLst>
              </a:tr>
              <a:tr h="23752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866898"/>
                  </a:ext>
                </a:extLst>
              </a:tr>
              <a:tr h="24939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329273"/>
                  </a:ext>
                </a:extLst>
              </a:tr>
              <a:tr h="26127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788077"/>
                  </a:ext>
                </a:extLst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5689858" y="1532916"/>
            <a:ext cx="29969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Solita tabella delle quantità fisiche. Moltiplichiamo le varie voci per le rispettive quantità di lavoro unitarie</a:t>
            </a:r>
          </a:p>
          <a:p>
            <a:r>
              <a:rPr lang="it-IT" i="1" dirty="0" err="1"/>
              <a:t>l</a:t>
            </a:r>
            <a:r>
              <a:rPr lang="it-IT" i="1" baseline="-25000" dirty="0" err="1"/>
              <a:t>f</a:t>
            </a:r>
            <a:r>
              <a:rPr lang="it-IT" dirty="0"/>
              <a:t>=0,01056 ; </a:t>
            </a:r>
            <a:r>
              <a:rPr lang="it-IT" i="1" dirty="0" err="1"/>
              <a:t>l</a:t>
            </a:r>
            <a:r>
              <a:rPr lang="it-IT" i="1" baseline="-25000" dirty="0" err="1"/>
              <a:t>c</a:t>
            </a:r>
            <a:r>
              <a:rPr lang="it-IT" dirty="0"/>
              <a:t>=0,004397, </a:t>
            </a:r>
            <a:r>
              <a:rPr lang="it-IT" i="1" dirty="0"/>
              <a:t>l</a:t>
            </a:r>
            <a:r>
              <a:rPr lang="it-IT" i="1" baseline="-25000" dirty="0"/>
              <a:t>g</a:t>
            </a:r>
            <a:r>
              <a:rPr lang="it-IT" dirty="0"/>
              <a:t>=0,003922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57250" y="5866817"/>
            <a:ext cx="7317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Saggi di profitto diversi!!!</a:t>
            </a:r>
            <a:endParaRPr lang="it-IT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703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D541E9-7467-4497-8D80-8DC2BA14BF87}" type="slidenum">
              <a:rPr lang="it-IT" altLang="it-IT" sz="1400" smtClean="0"/>
              <a:pPr eaLnBrk="1" hangingPunct="1"/>
              <a:t>3</a:t>
            </a:fld>
            <a:endParaRPr lang="it-IT" altLang="it-IT" sz="140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79079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err="1" smtClean="0"/>
              <a:t>Marx</a:t>
            </a:r>
            <a:r>
              <a:rPr lang="it-IT" dirty="0" smtClean="0"/>
              <a:t> e l’economia politica classica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93163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Critica dell’economia politica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Il valore lavoro come rapporto sociale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classici: leggi economiche del capitalismo = leggi naturali e non storico-sociali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Mancata spiegazione della genesi del profitto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valore </a:t>
            </a:r>
            <a:r>
              <a:rPr lang="it-IT" altLang="it-IT" sz="2400" dirty="0" smtClean="0">
                <a:sym typeface="Symbol" pitchFamily="18" charset="2"/>
              </a:rPr>
              <a:t></a:t>
            </a:r>
            <a:r>
              <a:rPr lang="it-IT" altLang="it-IT" sz="2400" dirty="0" smtClean="0"/>
              <a:t> lavoro contenuto = lavoro indiretto +  lavoro diretto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Salario = remunerazione “naturale” del lavoro = valore del lavoro = lavoro diretto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Da dove viene il sovrappiù (profitto)?</a:t>
            </a:r>
          </a:p>
        </p:txBody>
      </p:sp>
    </p:spTree>
    <p:extLst>
      <p:ext uri="{BB962C8B-B14F-4D97-AF65-F5344CB8AC3E}">
        <p14:creationId xmlns:p14="http://schemas.microsoft.com/office/powerpoint/2010/main" val="9635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C6FCCF6-F5DA-46E7-926E-D530CB2184D5}" type="slidenum">
              <a:rPr lang="it-IT" altLang="it-IT" sz="1400" smtClean="0"/>
              <a:pPr eaLnBrk="1" hangingPunct="1"/>
              <a:t>30</a:t>
            </a:fld>
            <a:endParaRPr lang="it-IT" altLang="it-IT" sz="140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96834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“Trasformazione dei valori in prezzi di produzione”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01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/>
              <a:t>Partendo dai </a:t>
            </a:r>
            <a:r>
              <a:rPr lang="it-IT" sz="20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valori</a:t>
            </a:r>
            <a:r>
              <a:rPr lang="it-IT" sz="2000"/>
              <a:t>, secondo Marx si potevano calcolare i </a:t>
            </a:r>
            <a:r>
              <a:rPr lang="it-IT" sz="20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prezzi di equilibrio</a:t>
            </a:r>
            <a:r>
              <a:rPr lang="it-IT" sz="2000"/>
              <a:t> (di produzione)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914400" y="2750736"/>
            <a:ext cx="7848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Saggio di profitto </a:t>
            </a:r>
            <a:r>
              <a:rPr lang="it-IT" sz="2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generale</a:t>
            </a:r>
            <a:r>
              <a:rPr lang="it-IT" sz="2000" dirty="0" smtClean="0">
                <a:solidFill>
                  <a:srgbClr val="CC0000"/>
                </a:solidFill>
              </a:rPr>
              <a:t> </a:t>
            </a:r>
            <a:r>
              <a:rPr lang="it-IT" sz="2000" dirty="0">
                <a:solidFill>
                  <a:srgbClr val="CC0000"/>
                </a:solidFill>
              </a:rPr>
              <a:t>= </a:t>
            </a:r>
          </a:p>
          <a:p>
            <a:pPr algn="l" eaLnBrk="0" hangingPunct="0">
              <a:defRPr/>
            </a:pPr>
            <a:r>
              <a:rPr lang="it-IT" sz="2000" dirty="0"/>
              <a:t>somma dei plusvalori / somma dei capitali costanti e variabili</a:t>
            </a:r>
            <a:r>
              <a:rPr lang="it-IT" sz="2000" dirty="0" smtClean="0"/>
              <a:t>:</a:t>
            </a:r>
          </a:p>
          <a:p>
            <a:pPr algn="l" eaLnBrk="0" hangingPunct="0">
              <a:defRPr/>
            </a:pPr>
            <a:r>
              <a:rPr lang="it-IT" sz="2000" dirty="0" smtClean="0"/>
              <a:t>r=</a:t>
            </a:r>
            <a:r>
              <a:rPr lang="it-IT" sz="2000" i="1" dirty="0" smtClean="0"/>
              <a:t>S</a:t>
            </a:r>
            <a:r>
              <a:rPr lang="it-IT" sz="2000" dirty="0" smtClean="0"/>
              <a:t>/(</a:t>
            </a:r>
            <a:r>
              <a:rPr lang="it-IT" sz="2000" i="1" dirty="0" smtClean="0"/>
              <a:t>C+V</a:t>
            </a:r>
            <a:r>
              <a:rPr lang="it-IT" sz="2000" dirty="0" smtClean="0"/>
              <a:t>)</a:t>
            </a:r>
            <a:endParaRPr lang="it-IT" sz="2000" i="1" dirty="0"/>
          </a:p>
          <a:p>
            <a:pPr algn="l" eaLnBrk="0" hangingPunct="0">
              <a:defRPr/>
            </a:pPr>
            <a:r>
              <a:rPr lang="it-IT" sz="2000" b="1" i="1" dirty="0" smtClean="0">
                <a:latin typeface="Garamond" pitchFamily="18" charset="0"/>
                <a:cs typeface="Times New Roman" pitchFamily="18" charset="0"/>
              </a:rPr>
              <a:t>r=</a:t>
            </a:r>
            <a:r>
              <a:rPr lang="it-IT" sz="2000" b="1" dirty="0" smtClean="0">
                <a:latin typeface="Garamond" pitchFamily="18" charset="0"/>
                <a:cs typeface="Times New Roman" pitchFamily="18" charset="0"/>
              </a:rPr>
              <a:t>0,5/(5+0,5) </a:t>
            </a:r>
            <a:r>
              <a:rPr lang="it-IT" sz="2000" b="1" dirty="0">
                <a:latin typeface="Garamond" pitchFamily="18" charset="0"/>
                <a:cs typeface="Times New Roman" pitchFamily="18" charset="0"/>
              </a:rPr>
              <a:t>= </a:t>
            </a:r>
            <a:r>
              <a:rPr lang="it-IT" sz="2000" b="1" dirty="0" smtClean="0">
                <a:latin typeface="Garamond" pitchFamily="18" charset="0"/>
                <a:cs typeface="Times New Roman" pitchFamily="18" charset="0"/>
              </a:rPr>
              <a:t>9,09%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952500" y="3974631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Il saggio di profitto medio è applicato ai costi </a:t>
            </a:r>
            <a:r>
              <a:rPr lang="it-IT" altLang="it-IT" dirty="0" smtClean="0"/>
              <a:t>nei </a:t>
            </a:r>
            <a:r>
              <a:rPr lang="it-IT" altLang="it-IT" dirty="0"/>
              <a:t>settori: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1069848" y="5455671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Prezzi di produzione</a:t>
            </a:r>
            <a:endParaRPr lang="it-IT" sz="20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069848" y="4431831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240</a:t>
            </a:r>
            <a:r>
              <a:rPr lang="it-IT" sz="2000" i="1" dirty="0" smtClean="0"/>
              <a:t>p</a:t>
            </a:r>
            <a:r>
              <a:rPr lang="it-IT" sz="2000" i="1" baseline="-25000" dirty="0" smtClean="0"/>
              <a:t>f</a:t>
            </a:r>
            <a:r>
              <a:rPr lang="it-IT" sz="2000" dirty="0" smtClean="0"/>
              <a:t>=(2,28+0,125)(1+9,09%)=2,63</a:t>
            </a:r>
          </a:p>
          <a:p>
            <a:r>
              <a:rPr lang="it-IT" sz="2000" dirty="0" smtClean="0"/>
              <a:t>360</a:t>
            </a:r>
            <a:r>
              <a:rPr lang="it-IT" sz="2000" i="1" dirty="0" smtClean="0"/>
              <a:t>p</a:t>
            </a:r>
            <a:r>
              <a:rPr lang="it-IT" sz="2000" i="1" baseline="-25000" dirty="0" smtClean="0"/>
              <a:t>c</a:t>
            </a:r>
            <a:r>
              <a:rPr lang="it-IT" sz="2000" dirty="0" smtClean="0"/>
              <a:t>=(1,33+0,125)(1+9,09%)=1,59</a:t>
            </a:r>
          </a:p>
          <a:p>
            <a:r>
              <a:rPr lang="it-IT" sz="2000" dirty="0" smtClean="0"/>
              <a:t>480</a:t>
            </a:r>
            <a:r>
              <a:rPr lang="it-IT" sz="2000" i="1" dirty="0" smtClean="0"/>
              <a:t>p</a:t>
            </a:r>
            <a:r>
              <a:rPr lang="it-IT" sz="2000" i="1" baseline="-25000" dirty="0" smtClean="0"/>
              <a:t>g</a:t>
            </a:r>
            <a:r>
              <a:rPr lang="it-IT" sz="2000" dirty="0" smtClean="0"/>
              <a:t>=(1,38+0,25 )(1+9,09%)=1,78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34359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utoUpdateAnimBg="0"/>
      <p:bldP spid="37892" grpId="0" build="p" autoUpdateAnimBg="0"/>
      <p:bldP spid="37893" grpId="0" autoUpdateAnimBg="0"/>
      <p:bldP spid="37898" grpId="0" autoUpdateAnimBg="0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7349540-EAEA-4C4F-9F2C-EA0BDB69AFA6}" type="slidenum">
              <a:rPr lang="it-IT" altLang="it-IT" sz="1400" smtClean="0"/>
              <a:pPr eaLnBrk="1" hangingPunct="1"/>
              <a:t>31</a:t>
            </a:fld>
            <a:endParaRPr lang="it-IT" altLang="it-IT" sz="14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saggio generale di profitto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/>
              <a:t>A livello della società </a:t>
            </a:r>
            <a:r>
              <a:rPr lang="it-IT" sz="2800" b="1" i="1" dirty="0" err="1" smtClean="0"/>
              <a:t>r=S</a:t>
            </a:r>
            <a:r>
              <a:rPr lang="it-IT" sz="2800" b="1" i="1" dirty="0" smtClean="0"/>
              <a:t>/(</a:t>
            </a:r>
            <a:r>
              <a:rPr lang="it-IT" sz="2800" b="1" i="1" dirty="0" err="1" smtClean="0"/>
              <a:t>C+V</a:t>
            </a:r>
            <a:r>
              <a:rPr lang="it-IT" sz="2800" b="1" i="1" dirty="0" smtClean="0"/>
              <a:t>)</a:t>
            </a:r>
          </a:p>
          <a:p>
            <a:pPr eaLnBrk="1" hangingPunct="1">
              <a:defRPr/>
            </a:pPr>
            <a:r>
              <a:rPr lang="it-IT" sz="2800" dirty="0" smtClean="0"/>
              <a:t>Prezzi trasformati	bene </a:t>
            </a:r>
            <a:r>
              <a:rPr lang="it-IT" sz="2800" b="1" i="1" dirty="0" smtClean="0"/>
              <a:t>i</a:t>
            </a:r>
            <a:r>
              <a:rPr lang="it-IT" sz="2800" i="1" dirty="0" smtClean="0"/>
              <a:t>: </a:t>
            </a:r>
            <a:r>
              <a:rPr lang="it-IT" sz="2800" b="1" i="1" dirty="0" err="1" smtClean="0"/>
              <a:t>p</a:t>
            </a:r>
            <a:r>
              <a:rPr lang="it-IT" sz="2800" b="1" i="1" baseline="-25000" dirty="0" err="1" smtClean="0"/>
              <a:t>i</a:t>
            </a:r>
            <a:r>
              <a:rPr lang="it-IT" sz="2800" b="1" i="1" dirty="0" err="1" smtClean="0"/>
              <a:t>=</a:t>
            </a:r>
            <a:r>
              <a:rPr lang="it-IT" sz="2800" b="1" dirty="0" smtClean="0"/>
              <a:t>(</a:t>
            </a:r>
            <a:r>
              <a:rPr lang="it-IT" sz="2800" b="1" dirty="0" err="1" smtClean="0"/>
              <a:t>c</a:t>
            </a:r>
            <a:r>
              <a:rPr lang="it-IT" sz="2800" b="1" i="1" baseline="-25000" dirty="0" err="1" smtClean="0"/>
              <a:t>i</a:t>
            </a:r>
            <a:r>
              <a:rPr lang="it-IT" sz="2800" b="1" dirty="0" err="1" smtClean="0"/>
              <a:t>+v</a:t>
            </a:r>
            <a:r>
              <a:rPr lang="it-IT" sz="2800" b="1" i="1" baseline="-25000" dirty="0" err="1" smtClean="0"/>
              <a:t>i</a:t>
            </a:r>
            <a:r>
              <a:rPr lang="it-IT" sz="2800" b="1" dirty="0" smtClean="0"/>
              <a:t>)(1+</a:t>
            </a:r>
            <a:r>
              <a:rPr lang="it-IT" sz="2800" b="1" i="1" dirty="0" smtClean="0"/>
              <a:t>r</a:t>
            </a:r>
            <a:r>
              <a:rPr lang="it-IT" sz="2800" b="1" dirty="0" smtClean="0"/>
              <a:t>)</a:t>
            </a:r>
          </a:p>
          <a:p>
            <a:pPr eaLnBrk="1" hangingPunct="1">
              <a:defRPr/>
            </a:pP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 procedimento non è completo</a:t>
            </a:r>
            <a:r>
              <a:rPr lang="it-IT" sz="2800" b="1" dirty="0" smtClean="0"/>
              <a:t>:</a:t>
            </a:r>
          </a:p>
          <a:p>
            <a:pPr eaLnBrk="1" hangingPunct="1">
              <a:defRPr/>
            </a:pPr>
            <a:r>
              <a:rPr lang="it-IT" sz="2800" dirty="0" smtClean="0"/>
              <a:t>Capitale costante e capitale variabile beni acquistati sul mercato ad un prezzo di equilibrio</a:t>
            </a:r>
          </a:p>
          <a:p>
            <a:pPr lvl="1" eaLnBrk="1" hangingPunct="1">
              <a:defRPr/>
            </a:pPr>
            <a:r>
              <a:rPr lang="it-IT" sz="2400" dirty="0" smtClean="0"/>
              <a:t>Devono essere trasformati </a:t>
            </a:r>
            <a:r>
              <a:rPr lang="it-IT" sz="2400" b="1" i="1" dirty="0" smtClean="0"/>
              <a:t>c</a:t>
            </a:r>
            <a:r>
              <a:rPr lang="it-IT" sz="2400" b="1" i="1" baseline="-25000" dirty="0" smtClean="0"/>
              <a:t>i</a:t>
            </a:r>
            <a:r>
              <a:rPr lang="it-IT" sz="2400" dirty="0" smtClean="0"/>
              <a:t> e </a:t>
            </a:r>
            <a:r>
              <a:rPr lang="it-IT" sz="2400" b="1" i="1" dirty="0" smtClean="0"/>
              <a:t>v</a:t>
            </a:r>
            <a:r>
              <a:rPr lang="it-IT" sz="2400" b="1" i="1" baseline="-25000" dirty="0" smtClean="0"/>
              <a:t>i</a:t>
            </a:r>
            <a:r>
              <a:rPr lang="it-IT" sz="2400" dirty="0" smtClean="0"/>
              <a:t> e non solo i beni finali</a:t>
            </a:r>
          </a:p>
          <a:p>
            <a:pPr lvl="1" eaLnBrk="1" hangingPunct="1">
              <a:defRPr/>
            </a:pPr>
            <a:r>
              <a:rPr lang="it-IT" sz="2400" dirty="0" smtClean="0"/>
              <a:t>Il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saggio del profitto</a:t>
            </a:r>
            <a:r>
              <a:rPr lang="it-IT" sz="2400" dirty="0" smtClean="0"/>
              <a:t> non può essere determinato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prima dei prezzi</a:t>
            </a:r>
            <a:r>
              <a:rPr lang="it-IT" sz="2400" dirty="0" smtClean="0"/>
              <a:t> considerando solo i valori</a:t>
            </a:r>
          </a:p>
        </p:txBody>
      </p:sp>
    </p:spTree>
    <p:extLst>
      <p:ext uri="{BB962C8B-B14F-4D97-AF65-F5344CB8AC3E}">
        <p14:creationId xmlns:p14="http://schemas.microsoft.com/office/powerpoint/2010/main" val="361949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Lavoro e valore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Mercato: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rapporto sociale</a:t>
            </a:r>
            <a:r>
              <a:rPr lang="it-IT" dirty="0" smtClean="0"/>
              <a:t> tra cose</a:t>
            </a:r>
          </a:p>
          <a:p>
            <a:pPr eaLnBrk="1" hangingPunct="1">
              <a:defRPr/>
            </a:pPr>
            <a:r>
              <a:rPr lang="it-IT" dirty="0" smtClean="0"/>
              <a:t>Presuppone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rapporto tra produttori</a:t>
            </a:r>
          </a:p>
          <a:p>
            <a:pPr eaLnBrk="1" hangingPunct="1">
              <a:defRPr/>
            </a:pPr>
            <a:r>
              <a:rPr lang="it-IT" dirty="0" smtClean="0"/>
              <a:t>Rapporti di scambio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divisione sociale del lavoro</a:t>
            </a:r>
          </a:p>
          <a:p>
            <a:pPr eaLnBrk="1" hangingPunct="1">
              <a:defRPr/>
            </a:pPr>
            <a:r>
              <a:rPr lang="it-IT" dirty="0" smtClean="0"/>
              <a:t>Merce: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Valore d’uso e valore di scambio</a:t>
            </a:r>
          </a:p>
          <a:p>
            <a:pPr eaLnBrk="1" hangingPunct="1">
              <a:defRPr/>
            </a:pPr>
            <a:r>
              <a:rPr lang="it-IT" dirty="0" smtClean="0"/>
              <a:t>Lavoro: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concreto e astratto</a:t>
            </a:r>
          </a:p>
          <a:p>
            <a:pPr eaLnBrk="1" hangingPunct="1">
              <a:defRPr/>
            </a:pPr>
            <a:r>
              <a:rPr lang="it-IT" dirty="0" smtClean="0"/>
              <a:t>Economia monetaria di mercato: lavoro astratto realizza il rapporto sociale</a:t>
            </a:r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A02381-09D5-4F92-B177-A5C37B9EEDC9}" type="slidenum">
              <a:rPr lang="it-IT" altLang="it-IT" sz="1400" smtClean="0"/>
              <a:pPr eaLnBrk="1" hangingPunct="1"/>
              <a:t>4</a:t>
            </a:fld>
            <a:endParaRPr lang="it-IT" altLang="it-IT" sz="1400" smtClean="0"/>
          </a:p>
        </p:txBody>
      </p:sp>
    </p:spTree>
    <p:extLst>
      <p:ext uri="{BB962C8B-B14F-4D97-AF65-F5344CB8AC3E}">
        <p14:creationId xmlns:p14="http://schemas.microsoft.com/office/powerpoint/2010/main" val="335655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4AAA9E-DA6C-42AF-8B1A-D684073D6173}" type="slidenum">
              <a:rPr lang="it-IT" altLang="it-IT" sz="1400" smtClean="0"/>
              <a:pPr eaLnBrk="1" hangingPunct="1"/>
              <a:t>5</a:t>
            </a:fld>
            <a:endParaRPr lang="it-IT" altLang="it-IT" sz="1400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società mercantile semplice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954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Società produttori indipendenti (possiedono i mezzi di produzione)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Mercato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Circolazione</a:t>
            </a: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371600" y="403860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r>
              <a:rPr lang="it-IT" sz="32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819400" y="4038600"/>
            <a:ext cx="2286000" cy="609600"/>
            <a:chOff x="1776" y="2544"/>
            <a:chExt cx="1440" cy="384"/>
          </a:xfrm>
        </p:grpSpPr>
        <p:sp>
          <p:nvSpPr>
            <p:cNvPr id="12302" name="AutoShape 6"/>
            <p:cNvSpPr>
              <a:spLocks noChangeArrowheads="1"/>
            </p:cNvSpPr>
            <p:nvPr/>
          </p:nvSpPr>
          <p:spPr bwMode="auto">
            <a:xfrm>
              <a:off x="1776" y="261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4583" name="AutoShape 7"/>
            <p:cNvSpPr>
              <a:spLocks noChangeArrowheads="1"/>
            </p:cNvSpPr>
            <p:nvPr/>
          </p:nvSpPr>
          <p:spPr bwMode="auto">
            <a:xfrm>
              <a:off x="2304" y="254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5105400" y="4038600"/>
            <a:ext cx="2286000" cy="609600"/>
            <a:chOff x="3216" y="2544"/>
            <a:chExt cx="1440" cy="384"/>
          </a:xfrm>
        </p:grpSpPr>
        <p:sp>
          <p:nvSpPr>
            <p:cNvPr id="12300" name="AutoShape 8"/>
            <p:cNvSpPr>
              <a:spLocks noChangeArrowheads="1"/>
            </p:cNvSpPr>
            <p:nvPr/>
          </p:nvSpPr>
          <p:spPr bwMode="auto">
            <a:xfrm>
              <a:off x="3216" y="261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3744" y="254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M’</a:t>
              </a:r>
            </a:p>
          </p:txBody>
        </p:sp>
      </p:grp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827088" y="4724400"/>
            <a:ext cx="7924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dirty="0"/>
              <a:t>Fine </a:t>
            </a:r>
            <a:r>
              <a:rPr lang="it-IT" sz="2000" dirty="0">
                <a:sym typeface="Symbol" pitchFamily="18" charset="2"/>
              </a:rPr>
              <a:t></a:t>
            </a:r>
            <a:r>
              <a:rPr lang="it-IT" sz="2000" dirty="0"/>
              <a:t>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 d’uso</a:t>
            </a:r>
            <a:r>
              <a:rPr lang="it-IT" sz="2000" dirty="0"/>
              <a:t> del bene – capacità di soddisfare i bisogni</a:t>
            </a:r>
          </a:p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M’</a:t>
            </a:r>
            <a:r>
              <a:rPr lang="it-IT" sz="2000" dirty="0"/>
              <a:t> ha lo stesso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 di scambio</a:t>
            </a:r>
            <a:r>
              <a:rPr lang="it-IT" sz="2000" dirty="0"/>
              <a:t> di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Relazioni sociali: lavoro astratto</a:t>
            </a:r>
          </a:p>
        </p:txBody>
      </p:sp>
      <p:sp>
        <p:nvSpPr>
          <p:cNvPr id="24589" name="Rectangle 13" descr="Pergamena"/>
          <p:cNvSpPr>
            <a:spLocks noChangeArrowheads="1"/>
          </p:cNvSpPr>
          <p:nvPr/>
        </p:nvSpPr>
        <p:spPr bwMode="auto">
          <a:xfrm>
            <a:off x="4724400" y="2590800"/>
            <a:ext cx="3962400" cy="990600"/>
          </a:xfrm>
          <a:prstGeom prst="rect">
            <a:avLst/>
          </a:prstGeom>
          <a:blipFill dpi="0" rotWithShape="0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Il produttore parte con il proprio prodotto (merce)</a:t>
            </a:r>
          </a:p>
        </p:txBody>
      </p:sp>
      <p:sp>
        <p:nvSpPr>
          <p:cNvPr id="24590" name="Rectangle 14" descr="Pergamena"/>
          <p:cNvSpPr>
            <a:spLocks noChangeArrowheads="1"/>
          </p:cNvSpPr>
          <p:nvPr/>
        </p:nvSpPr>
        <p:spPr bwMode="auto">
          <a:xfrm>
            <a:off x="4669690" y="2667000"/>
            <a:ext cx="3962400" cy="990600"/>
          </a:xfrm>
          <a:prstGeom prst="rect">
            <a:avLst/>
          </a:prstGeom>
          <a:blipFill dpi="0" rotWithShape="0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Lo scambia contro moneta (denaro) </a:t>
            </a:r>
          </a:p>
        </p:txBody>
      </p:sp>
      <p:sp>
        <p:nvSpPr>
          <p:cNvPr id="24591" name="Rectangle 15" descr="Pergamena"/>
          <p:cNvSpPr>
            <a:spLocks noChangeArrowheads="1"/>
          </p:cNvSpPr>
          <p:nvPr/>
        </p:nvSpPr>
        <p:spPr bwMode="auto">
          <a:xfrm>
            <a:off x="4669690" y="2593759"/>
            <a:ext cx="3897312" cy="1143000"/>
          </a:xfrm>
          <a:prstGeom prst="rect">
            <a:avLst/>
          </a:prstGeom>
          <a:blipFill dpi="0" rotWithShape="0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Acquista le merci che sono per lui utili</a:t>
            </a:r>
          </a:p>
        </p:txBody>
      </p:sp>
    </p:spTree>
    <p:extLst>
      <p:ext uri="{BB962C8B-B14F-4D97-AF65-F5344CB8AC3E}">
        <p14:creationId xmlns:p14="http://schemas.microsoft.com/office/powerpoint/2010/main" val="135078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  <p:bldP spid="24581" grpId="0" animBg="1" autoUpdateAnimBg="0"/>
      <p:bldP spid="24586" grpId="0" build="p" autoUpdateAnimBg="0"/>
      <p:bldP spid="24589" grpId="0" animBg="1" autoUpdateAnimBg="0"/>
      <p:bldP spid="24590" grpId="0" animBg="1" autoUpdateAnimBg="0"/>
      <p:bldP spid="2459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650890" y="57086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A31DAD-6788-443E-9054-F94E0E5690E1}" type="slidenum">
              <a:rPr lang="it-IT" altLang="it-IT" sz="1400" smtClean="0"/>
              <a:pPr eaLnBrk="1" hangingPunct="1"/>
              <a:t>6</a:t>
            </a:fld>
            <a:endParaRPr lang="it-IT" altLang="it-IT" sz="1400" smtClean="0"/>
          </a:p>
        </p:txBody>
      </p:sp>
      <p:sp>
        <p:nvSpPr>
          <p:cNvPr id="25613" name="Rectangle 13" descr="Pergamena"/>
          <p:cNvSpPr>
            <a:spLocks noChangeArrowheads="1"/>
          </p:cNvSpPr>
          <p:nvPr/>
        </p:nvSpPr>
        <p:spPr bwMode="auto">
          <a:xfrm>
            <a:off x="1981200" y="4838700"/>
            <a:ext cx="6705600" cy="12192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Il capitalista parte con la moneta (denaro)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Società capitalistica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4870"/>
            <a:ext cx="7772400" cy="21351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Divisione in classi della società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capitalisti possiedono i mezzi di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lavoratori possiedono solo la capacità di lavorare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capitalisti impiegano la loro ricchezza (moneta) al fine di avere più ricchezza (profitto)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295400" y="396240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r>
              <a:rPr lang="it-IT" sz="32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43200" y="3962400"/>
            <a:ext cx="2286000" cy="609600"/>
            <a:chOff x="1728" y="2880"/>
            <a:chExt cx="1440" cy="384"/>
          </a:xfrm>
        </p:grpSpPr>
        <p:sp>
          <p:nvSpPr>
            <p:cNvPr id="13326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5029200" y="3962400"/>
            <a:ext cx="2286000" cy="609600"/>
            <a:chOff x="3168" y="2880"/>
            <a:chExt cx="1440" cy="384"/>
          </a:xfrm>
        </p:grpSpPr>
        <p:sp>
          <p:nvSpPr>
            <p:cNvPr id="13324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25614" name="Rectangle 14" descr="Pergamena"/>
          <p:cNvSpPr>
            <a:spLocks noChangeArrowheads="1"/>
          </p:cNvSpPr>
          <p:nvPr/>
        </p:nvSpPr>
        <p:spPr bwMode="auto">
          <a:xfrm>
            <a:off x="1905000" y="4762500"/>
            <a:ext cx="6781800" cy="14478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Acquista merci e organizza la produzione</a:t>
            </a:r>
          </a:p>
        </p:txBody>
      </p:sp>
      <p:sp>
        <p:nvSpPr>
          <p:cNvPr id="25615" name="Rectangle 15" descr="Pergamena"/>
          <p:cNvSpPr>
            <a:spLocks noChangeArrowheads="1"/>
          </p:cNvSpPr>
          <p:nvPr/>
        </p:nvSpPr>
        <p:spPr bwMode="auto">
          <a:xfrm>
            <a:off x="1752600" y="4610100"/>
            <a:ext cx="6781800" cy="1447800"/>
          </a:xfrm>
          <a:prstGeom prst="rect">
            <a:avLst/>
          </a:prstGeom>
          <a:blipFill dpi="0" rotWithShape="0"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Vende il prodotto e ottiene moneta</a:t>
            </a:r>
          </a:p>
        </p:txBody>
      </p:sp>
      <p:sp>
        <p:nvSpPr>
          <p:cNvPr id="25616" name="Rectangle 16" descr="Pergamena"/>
          <p:cNvSpPr>
            <a:spLocks noChangeArrowheads="1"/>
          </p:cNvSpPr>
          <p:nvPr/>
        </p:nvSpPr>
        <p:spPr bwMode="auto">
          <a:xfrm>
            <a:off x="990600" y="4838700"/>
            <a:ext cx="7772400" cy="1143000"/>
          </a:xfrm>
          <a:prstGeom prst="rect">
            <a:avLst/>
          </a:prstGeom>
          <a:blipFill dpi="0" rotWithShape="0"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/>
              <a:t>Fine </a:t>
            </a:r>
            <a:r>
              <a:rPr lang="it-IT">
                <a:sym typeface="Symbol" pitchFamily="18" charset="2"/>
              </a:rPr>
              <a:t> ottenere maggiore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 di scambio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+D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= D’		 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D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D&gt;0</a:t>
            </a:r>
          </a:p>
        </p:txBody>
      </p:sp>
    </p:spTree>
    <p:extLst>
      <p:ext uri="{BB962C8B-B14F-4D97-AF65-F5344CB8AC3E}">
        <p14:creationId xmlns:p14="http://schemas.microsoft.com/office/powerpoint/2010/main" val="406254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3" grpId="0" animBg="1" autoUpdateAnimBg="0"/>
      <p:bldP spid="25603" grpId="0" build="p" autoUpdateAnimBg="0"/>
      <p:bldP spid="25605" grpId="0" animBg="1" autoUpdateAnimBg="0"/>
      <p:bldP spid="25614" grpId="0" animBg="1" autoUpdateAnimBg="0"/>
      <p:bldP spid="25615" grpId="0" animBg="1" autoUpdateAnimBg="0"/>
      <p:bldP spid="2561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Valore, costi e sovrappiù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altLang="it-IT" sz="2800" dirty="0" smtClean="0"/>
              <a:t>Valore: lavoro indiretto e diretto</a:t>
            </a:r>
          </a:p>
          <a:p>
            <a:pPr eaLnBrk="1" hangingPunct="1"/>
            <a:r>
              <a:rPr lang="it-IT" altLang="it-IT" sz="2800" dirty="0" smtClean="0"/>
              <a:t>Merce </a:t>
            </a:r>
            <a:r>
              <a:rPr lang="it-IT" altLang="it-IT" sz="2800" i="1" dirty="0" smtClean="0"/>
              <a:t>i: </a:t>
            </a:r>
            <a:r>
              <a:rPr lang="it-IT" altLang="it-IT" sz="2800" i="1" dirty="0" err="1" smtClean="0"/>
              <a:t>c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err="1" smtClean="0"/>
              <a:t>+l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smtClean="0"/>
              <a:t>=m</a:t>
            </a:r>
            <a:r>
              <a:rPr lang="it-IT" altLang="it-IT" sz="2800" i="1" baseline="-25000" dirty="0" smtClean="0"/>
              <a:t>i</a:t>
            </a:r>
          </a:p>
          <a:p>
            <a:pPr eaLnBrk="1" hangingPunct="1"/>
            <a:r>
              <a:rPr lang="it-IT" altLang="it-IT" sz="2800" i="1" dirty="0" smtClean="0"/>
              <a:t>c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 </a:t>
            </a:r>
            <a:r>
              <a:rPr lang="it-IT" altLang="it-IT" sz="2800" dirty="0" smtClean="0"/>
              <a:t>lavoro indiretto; </a:t>
            </a:r>
            <a:r>
              <a:rPr lang="it-IT" altLang="it-IT" sz="2800" i="1" dirty="0" smtClean="0"/>
              <a:t>l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 </a:t>
            </a:r>
            <a:r>
              <a:rPr lang="it-IT" altLang="it-IT" sz="2800" dirty="0" smtClean="0"/>
              <a:t>lavoro diretto</a:t>
            </a:r>
            <a:r>
              <a:rPr lang="it-IT" altLang="it-IT" sz="2800" i="1" dirty="0" smtClean="0"/>
              <a:t>; m</a:t>
            </a:r>
            <a:r>
              <a:rPr lang="it-IT" altLang="it-IT" sz="2800" i="1" baseline="-25000" dirty="0" smtClean="0"/>
              <a:t>i </a:t>
            </a:r>
            <a:r>
              <a:rPr lang="it-IT" altLang="it-IT" sz="2800" i="1" dirty="0" smtClean="0"/>
              <a:t>=</a:t>
            </a:r>
            <a:r>
              <a:rPr lang="it-IT" altLang="it-IT" sz="2800" dirty="0" smtClean="0"/>
              <a:t>Valore</a:t>
            </a:r>
          </a:p>
          <a:p>
            <a:pPr eaLnBrk="1" hangingPunct="1"/>
            <a:r>
              <a:rPr lang="it-IT" altLang="it-IT" sz="2800" dirty="0" smtClean="0"/>
              <a:t>Capitalista: costi e sovrappiù</a:t>
            </a:r>
          </a:p>
          <a:p>
            <a:pPr eaLnBrk="1" hangingPunct="1"/>
            <a:r>
              <a:rPr lang="it-IT" altLang="it-IT" sz="2800" i="1" dirty="0" err="1" smtClean="0"/>
              <a:t>c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err="1" smtClean="0"/>
              <a:t>+v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err="1" smtClean="0"/>
              <a:t>+s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smtClean="0"/>
              <a:t>=m</a:t>
            </a:r>
            <a:r>
              <a:rPr lang="it-IT" altLang="it-IT" sz="2800" i="1" baseline="-25000" dirty="0" smtClean="0"/>
              <a:t>i</a:t>
            </a:r>
          </a:p>
          <a:p>
            <a:pPr eaLnBrk="1" hangingPunct="1"/>
            <a:r>
              <a:rPr lang="it-IT" altLang="it-IT" sz="2800" i="1" dirty="0" smtClean="0"/>
              <a:t>c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</a:t>
            </a:r>
            <a:r>
              <a:rPr lang="it-IT" altLang="it-IT" sz="2800" dirty="0" smtClean="0"/>
              <a:t>capitale costante</a:t>
            </a:r>
            <a:r>
              <a:rPr lang="it-IT" altLang="it-IT" sz="2800" i="1" dirty="0" smtClean="0"/>
              <a:t>; v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</a:t>
            </a:r>
            <a:r>
              <a:rPr lang="it-IT" altLang="it-IT" sz="2800" dirty="0" smtClean="0"/>
              <a:t>capitale variabile</a:t>
            </a:r>
            <a:r>
              <a:rPr lang="it-IT" altLang="it-IT" sz="2800" i="1" dirty="0" smtClean="0"/>
              <a:t>, s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</a:t>
            </a:r>
            <a:r>
              <a:rPr lang="it-IT" altLang="it-IT" sz="2800" dirty="0" smtClean="0"/>
              <a:t>plusvalore</a:t>
            </a:r>
          </a:p>
          <a:p>
            <a:pPr eaLnBrk="1" hangingPunct="1"/>
            <a:r>
              <a:rPr lang="it-IT" altLang="it-IT" sz="2800" i="1" dirty="0" smtClean="0"/>
              <a:t>l</a:t>
            </a:r>
            <a:r>
              <a:rPr lang="it-IT" altLang="it-IT" sz="2800" i="1" baseline="-25000" dirty="0" smtClean="0"/>
              <a:t>i</a:t>
            </a:r>
            <a:r>
              <a:rPr lang="it-IT" altLang="it-IT" sz="2800" i="1" dirty="0" smtClean="0"/>
              <a:t>=</a:t>
            </a:r>
            <a:r>
              <a:rPr lang="it-IT" altLang="it-IT" sz="2800" i="1" dirty="0" err="1" smtClean="0"/>
              <a:t>v</a:t>
            </a:r>
            <a:r>
              <a:rPr lang="it-IT" altLang="it-IT" sz="2800" i="1" baseline="-25000" dirty="0" err="1" smtClean="0"/>
              <a:t>i</a:t>
            </a:r>
            <a:r>
              <a:rPr lang="it-IT" altLang="it-IT" sz="2800" i="1" dirty="0" err="1" smtClean="0"/>
              <a:t>+s</a:t>
            </a:r>
            <a:r>
              <a:rPr lang="it-IT" altLang="it-IT" sz="2800" i="1" baseline="-25000" dirty="0" err="1" smtClean="0"/>
              <a:t>i</a:t>
            </a:r>
            <a:endParaRPr lang="it-IT" altLang="it-IT" sz="2800" i="1" baseline="-25000" dirty="0" smtClean="0"/>
          </a:p>
          <a:p>
            <a:pPr eaLnBrk="1" hangingPunct="1"/>
            <a:endParaRPr lang="it-IT" altLang="it-IT" sz="2800" dirty="0" smtClean="0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CD4397D-4B9B-4C55-9479-7E8B99D086BF}" type="slidenum">
              <a:rPr lang="it-IT" altLang="it-IT" sz="1400" smtClean="0"/>
              <a:pPr eaLnBrk="1" hangingPunct="1"/>
              <a:t>7</a:t>
            </a:fld>
            <a:endParaRPr lang="it-IT" altLang="it-IT" sz="1400" smtClean="0"/>
          </a:p>
        </p:txBody>
      </p:sp>
    </p:spTree>
    <p:extLst>
      <p:ext uri="{BB962C8B-B14F-4D97-AF65-F5344CB8AC3E}">
        <p14:creationId xmlns:p14="http://schemas.microsoft.com/office/powerpoint/2010/main" val="325246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A1C3E7C-3539-4348-9D57-B82D4F521BF8}" type="slidenum">
              <a:rPr lang="it-IT" altLang="it-IT" sz="1400" smtClean="0"/>
              <a:pPr eaLnBrk="1" hangingPunct="1"/>
              <a:t>8</a:t>
            </a:fld>
            <a:endParaRPr lang="it-IT" altLang="it-IT" sz="1400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43568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Spiegazione della creazione di valore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5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Creazione di valore non si spiega nello scambio (tra equivalenti)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Scomposizione della circolazione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D </a:t>
            </a:r>
            <a:r>
              <a:rPr lang="it-IT" altLang="it-IT" sz="2800" smtClean="0">
                <a:sym typeface="Symbol" pitchFamily="18" charset="2"/>
              </a:rPr>
              <a:t> M  Produzione  M’  D’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M  acquisto di mezzi di produzione e forza lavoro  Produzione (il lavoro utilizza i mezzi di produzione)  merci finali M’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110858"/>
              </p:ext>
            </p:extLst>
          </p:nvPr>
        </p:nvGraphicFramePr>
        <p:xfrm>
          <a:off x="609600" y="5232647"/>
          <a:ext cx="80010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r:id="rId4" imgW="4737100" imgH="457200" progId="Equation.3">
                  <p:embed/>
                </p:oleObj>
              </mc:Choice>
              <mc:Fallback>
                <p:oleObj r:id="rId4" imgW="473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32647"/>
                        <a:ext cx="8001000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453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5A1DFD-9C63-4208-B13E-D8FD78918638}" type="slidenum">
              <a:rPr lang="it-IT" altLang="it-IT" sz="1400" smtClean="0"/>
              <a:pPr eaLnBrk="1" hangingPunct="1"/>
              <a:t>9</a:t>
            </a:fld>
            <a:endParaRPr lang="it-IT" altLang="it-IT" sz="140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Lavoro e forza lavoro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/>
              <a:t>Il salario non è il valore del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</a:t>
            </a:r>
            <a:r>
              <a:rPr lang="it-IT" sz="2800" dirty="0" smtClean="0"/>
              <a:t> </a:t>
            </a:r>
            <a:r>
              <a:rPr lang="it-IT" sz="2000" dirty="0" smtClean="0">
                <a:sym typeface="Symbol" pitchFamily="18" charset="2"/>
              </a:rPr>
              <a:t></a:t>
            </a:r>
            <a:r>
              <a:rPr lang="it-IT" sz="2800" dirty="0" smtClean="0"/>
              <a:t> attività umana non è merce</a:t>
            </a:r>
          </a:p>
          <a:p>
            <a:pPr eaLnBrk="1" hangingPunct="1">
              <a:defRPr/>
            </a:pPr>
            <a:r>
              <a:rPr lang="it-IT" sz="28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Forza-lavoro</a:t>
            </a:r>
            <a:r>
              <a:rPr lang="it-IT" sz="2800" dirty="0" smtClean="0"/>
              <a:t> </a:t>
            </a:r>
            <a:r>
              <a:rPr lang="it-IT" sz="2800" dirty="0" smtClean="0">
                <a:sym typeface="Symbol" pitchFamily="18" charset="2"/>
              </a:rPr>
              <a:t>capacità di lavorare per un certo tempo 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merce</a:t>
            </a:r>
            <a:r>
              <a:rPr lang="it-IT" sz="2800" dirty="0" smtClean="0">
                <a:sym typeface="Symbol" pitchFamily="18" charset="2"/>
              </a:rPr>
              <a:t> ha valore</a:t>
            </a:r>
          </a:p>
          <a:p>
            <a:pPr eaLnBrk="1" hangingPunct="1">
              <a:defRPr/>
            </a:pP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 della forza-lavoro</a:t>
            </a:r>
            <a:r>
              <a:rPr lang="it-IT" sz="2800" dirty="0" smtClean="0">
                <a:sym typeface="Symbol" pitchFamily="18" charset="2"/>
              </a:rPr>
              <a:t>  la quantità di lavoro che permette ai lavoratori di riprodursi (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</a:t>
            </a:r>
            <a:r>
              <a:rPr lang="it-IT" sz="2800" dirty="0" smtClean="0">
                <a:sym typeface="Symbol" pitchFamily="18" charset="2"/>
              </a:rPr>
              <a:t> dei beni salario di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sussistenza</a:t>
            </a:r>
            <a:r>
              <a:rPr lang="it-IT" sz="2800" dirty="0" smtClean="0">
                <a:sym typeface="Symbol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080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451E6E-714C-446F-8B36-E2F290217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BDE500-4297-4E57-BE61-797B9D5D0D86}">
  <ds:schemaRefs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D3BE01E-9B6D-45B1-A277-28C6432FED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379</TotalTime>
  <Words>1881</Words>
  <Application>Microsoft Office PowerPoint</Application>
  <PresentationFormat>Presentazione su schermo (4:3)</PresentationFormat>
  <Paragraphs>394</Paragraphs>
  <Slides>31</Slides>
  <Notes>26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31</vt:i4>
      </vt:variant>
    </vt:vector>
  </HeadingPairs>
  <TitlesOfParts>
    <vt:vector size="44" baseType="lpstr">
      <vt:lpstr>Arial</vt:lpstr>
      <vt:lpstr>Arial Italic</vt:lpstr>
      <vt:lpstr>Calibri</vt:lpstr>
      <vt:lpstr>Cambria Math</vt:lpstr>
      <vt:lpstr>Garamond</vt:lpstr>
      <vt:lpstr>Impact</vt:lpstr>
      <vt:lpstr>Lucida Sans Unicode</vt:lpstr>
      <vt:lpstr>Symbol</vt:lpstr>
      <vt:lpstr>Times New Roman</vt:lpstr>
      <vt:lpstr>Slide__UNIMC_DipECONOMIA_DIRITTO</vt:lpstr>
      <vt:lpstr>Image</vt:lpstr>
      <vt:lpstr>Equation</vt:lpstr>
      <vt:lpstr>Equation.3</vt:lpstr>
      <vt:lpstr>Presentazione standard di PowerPoint</vt:lpstr>
      <vt:lpstr>Karl Marx</vt:lpstr>
      <vt:lpstr>Marx e l’economia politica classica</vt:lpstr>
      <vt:lpstr>Lavoro e valore</vt:lpstr>
      <vt:lpstr>La società mercantile semplice</vt:lpstr>
      <vt:lpstr>Società capitalistica</vt:lpstr>
      <vt:lpstr>Valore, costi e sovrappiù</vt:lpstr>
      <vt:lpstr>Spiegazione della creazione di valore</vt:lpstr>
      <vt:lpstr>Lavoro e forza lavoro</vt:lpstr>
      <vt:lpstr>Il neovalore</vt:lpstr>
      <vt:lpstr>La doppia circolazione</vt:lpstr>
      <vt:lpstr>Neovalore: rappresentazione</vt:lpstr>
      <vt:lpstr>Plusvalore</vt:lpstr>
      <vt:lpstr>Grafico Plusvalore</vt:lpstr>
      <vt:lpstr>Mappa concettuale</vt:lpstr>
      <vt:lpstr>La giornata lavorativa</vt:lpstr>
      <vt:lpstr>Il plusvalore</vt:lpstr>
      <vt:lpstr>Lavoro necessario e pluslavoro</vt:lpstr>
      <vt:lpstr>Saggio di plusvalore e saggio di profitto</vt:lpstr>
      <vt:lpstr>La caduta tendenziale del saggio di profitto</vt:lpstr>
      <vt:lpstr>Cause contrastanti</vt:lpstr>
      <vt:lpstr>Le ragioni della caduta di r</vt:lpstr>
      <vt:lpstr>Mappa Concettuale</vt:lpstr>
      <vt:lpstr>L’equilibrio tra i settori produttivi</vt:lpstr>
      <vt:lpstr>Condizioni di equilibrio</vt:lpstr>
      <vt:lpstr>Domande e offerte</vt:lpstr>
      <vt:lpstr>Instabilità</vt:lpstr>
      <vt:lpstr>Marx e la trasformazione</vt:lpstr>
      <vt:lpstr>Settori</vt:lpstr>
      <vt:lpstr>“Trasformazione dei valori in prezzi di produzione”</vt:lpstr>
      <vt:lpstr>Il saggio generale di profitto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Perri</dc:creator>
  <cp:lastModifiedBy>stefano.perri@unimc.it</cp:lastModifiedBy>
  <cp:revision>31</cp:revision>
  <cp:lastPrinted>2017-10-30T11:17:05Z</cp:lastPrinted>
  <dcterms:created xsi:type="dcterms:W3CDTF">2017-10-26T09:58:44Z</dcterms:created>
  <dcterms:modified xsi:type="dcterms:W3CDTF">2022-03-11T09:28:40Z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