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8" r:id="rId2"/>
    <p:sldId id="259" r:id="rId3"/>
    <p:sldId id="260" r:id="rId4"/>
    <p:sldId id="261" r:id="rId5"/>
    <p:sldId id="262" r:id="rId6"/>
    <p:sldId id="290" r:id="rId7"/>
    <p:sldId id="299" r:id="rId8"/>
    <p:sldId id="264" r:id="rId9"/>
    <p:sldId id="266" r:id="rId10"/>
    <p:sldId id="265" r:id="rId11"/>
    <p:sldId id="267" r:id="rId12"/>
    <p:sldId id="268" r:id="rId13"/>
    <p:sldId id="274" r:id="rId14"/>
    <p:sldId id="275" r:id="rId15"/>
    <p:sldId id="296" r:id="rId16"/>
    <p:sldId id="269" r:id="rId17"/>
    <p:sldId id="272" r:id="rId18"/>
    <p:sldId id="300" r:id="rId19"/>
    <p:sldId id="276" r:id="rId20"/>
    <p:sldId id="301" r:id="rId21"/>
    <p:sldId id="291" r:id="rId22"/>
    <p:sldId id="292" r:id="rId23"/>
    <p:sldId id="293" r:id="rId24"/>
    <p:sldId id="294" r:id="rId25"/>
    <p:sldId id="295" r:id="rId26"/>
    <p:sldId id="297" r:id="rId27"/>
    <p:sldId id="298" r:id="rId28"/>
    <p:sldId id="279" r:id="rId29"/>
    <p:sldId id="280" r:id="rId30"/>
    <p:sldId id="284" r:id="rId31"/>
    <p:sldId id="302" r:id="rId32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11/03/2023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11/03/2023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560BE-D9D2-45DC-A8BE-16CEC07BD588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67840F9-7B16-4075-B3CF-246668D580EE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F060EDC-4B3E-41AE-8197-56D919E6FC31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4F897C2-B870-4300-8AF4-9F4F6410DB04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85AEF-DDAE-442C-88E9-59C54B6AAAE5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ACA23BC-ECA3-4FE3-96FB-CA88E4774AFE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00C363-1819-4650-A85C-5F867B8408DA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FEFC2DD-2DE0-42A9-93CE-9E118BEF56FB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F6E5A1D-9328-4058-9009-5280A7D37254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70D065C-1F7F-4C35-9938-7A1FF0733001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FD71DC9-E2AB-484D-88ED-3B87158990E9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D302-776D-4644-9DD7-BBB1CC79A786}" type="datetime1">
              <a:rPr lang="it-IT" smtClean="0"/>
              <a:t>11/03/2023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Piero Sraffa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La ripresa dell’ analisi classica</a:t>
            </a:r>
          </a:p>
        </p:txBody>
      </p:sp>
    </p:spTree>
    <p:extLst>
      <p:ext uri="{BB962C8B-B14F-4D97-AF65-F5344CB8AC3E}">
        <p14:creationId xmlns:p14="http://schemas.microsoft.com/office/powerpoint/2010/main" val="2089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prezzi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68349"/>
            <a:ext cx="8229600" cy="426339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Le esigenze di riproduzione non sono più sufficienti a determinare i prezzi.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Dobbiamo tener conto di come si distribuisce il sovrappiù.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I prezzi sono determinati </a:t>
            </a:r>
            <a:r>
              <a:rPr lang="it-IT" sz="1900" b="1" dirty="0" smtClean="0"/>
              <a:t>dalle condizioni di produzione </a:t>
            </a:r>
            <a:r>
              <a:rPr lang="it-IT" sz="1900" dirty="0" smtClean="0"/>
              <a:t>e dalle </a:t>
            </a:r>
            <a:r>
              <a:rPr lang="it-IT" sz="1900" b="1" dirty="0" smtClean="0"/>
              <a:t>regole sociali </a:t>
            </a:r>
            <a:r>
              <a:rPr lang="it-IT" sz="1900" dirty="0" smtClean="0"/>
              <a:t>di </a:t>
            </a:r>
            <a:r>
              <a:rPr lang="it-IT" sz="1900" b="1" dirty="0" smtClean="0"/>
              <a:t>distribuzione del sovrappiù.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Supponiamo che i lavoratori partecipino alla distribuzione del sovrappiù.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Si mette in risalto l’aspetto del salario come parte del reddito.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A differenza che negli schemi classici il salario non è più un’anticipazione di capitale.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Il sovrappiù è appropriato in parte dai capitalisti e in parte dai lavoratori.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1900" dirty="0" smtClean="0"/>
              <a:t>Regole di distribuzione del sovrappiù: t</a:t>
            </a:r>
            <a:r>
              <a:rPr lang="it-IT" sz="1900" b="1" dirty="0" smtClean="0"/>
              <a:t>ra le classi sociali </a:t>
            </a:r>
            <a:r>
              <a:rPr lang="it-IT" sz="1900" dirty="0" smtClean="0"/>
              <a:t>e </a:t>
            </a:r>
            <a:r>
              <a:rPr lang="it-IT" sz="1900" b="1" dirty="0" smtClean="0"/>
              <a:t>all’interno delle singole classi.</a:t>
            </a:r>
          </a:p>
          <a:p>
            <a:pPr>
              <a:lnSpc>
                <a:spcPct val="90000"/>
              </a:lnSpc>
              <a:defRPr/>
            </a:pPr>
            <a:r>
              <a:rPr lang="it-IT" sz="1900" i="1" dirty="0" err="1"/>
              <a:t>p</a:t>
            </a:r>
            <a:r>
              <a:rPr lang="it-IT" sz="1900" i="1" baseline="-25000" dirty="0" err="1"/>
              <a:t>i</a:t>
            </a:r>
            <a:r>
              <a:rPr lang="it-IT" sz="1900" dirty="0"/>
              <a:t>=(</a:t>
            </a:r>
            <a:r>
              <a:rPr lang="it-IT" sz="1900" i="1" dirty="0"/>
              <a:t>a</a:t>
            </a:r>
            <a:r>
              <a:rPr lang="it-IT" sz="1900" baseline="-25000" dirty="0"/>
              <a:t>1</a:t>
            </a:r>
            <a:r>
              <a:rPr lang="it-IT" sz="1900" i="1" dirty="0"/>
              <a:t>p</a:t>
            </a:r>
            <a:r>
              <a:rPr lang="it-IT" sz="1900" baseline="-25000" dirty="0"/>
              <a:t>1</a:t>
            </a:r>
            <a:r>
              <a:rPr lang="it-IT" sz="1900" dirty="0"/>
              <a:t>+</a:t>
            </a:r>
            <a:r>
              <a:rPr lang="it-IT" sz="1900" i="1" dirty="0"/>
              <a:t>a</a:t>
            </a:r>
            <a:r>
              <a:rPr lang="it-IT" sz="1900" baseline="-25000" dirty="0"/>
              <a:t>2</a:t>
            </a:r>
            <a:r>
              <a:rPr lang="it-IT" sz="1900" i="1" dirty="0"/>
              <a:t>p</a:t>
            </a:r>
            <a:r>
              <a:rPr lang="it-IT" sz="1900" baseline="-25000" dirty="0"/>
              <a:t>2</a:t>
            </a:r>
            <a:r>
              <a:rPr lang="it-IT" sz="1900" dirty="0"/>
              <a:t>+….+</a:t>
            </a:r>
            <a:r>
              <a:rPr lang="it-IT" sz="1900" i="1" dirty="0" err="1"/>
              <a:t>a</a:t>
            </a:r>
            <a:r>
              <a:rPr lang="it-IT" sz="1900" i="1" baseline="-25000" dirty="0" err="1"/>
              <a:t>n</a:t>
            </a:r>
            <a:r>
              <a:rPr lang="it-IT" sz="1900" i="1" dirty="0" err="1"/>
              <a:t>p</a:t>
            </a:r>
            <a:r>
              <a:rPr lang="it-IT" sz="1900" i="1" baseline="-25000" dirty="0" err="1"/>
              <a:t>n</a:t>
            </a:r>
            <a:r>
              <a:rPr lang="it-IT" sz="1900" dirty="0"/>
              <a:t>)(1+</a:t>
            </a:r>
            <a:r>
              <a:rPr lang="it-IT" sz="1900" i="1" dirty="0"/>
              <a:t>r</a:t>
            </a:r>
            <a:r>
              <a:rPr lang="it-IT" sz="1900" dirty="0"/>
              <a:t>)+</a:t>
            </a:r>
            <a:r>
              <a:rPr lang="it-IT" sz="1900" i="1" dirty="0" err="1"/>
              <a:t>wl</a:t>
            </a:r>
            <a:r>
              <a:rPr lang="it-IT" sz="1900" i="1" baseline="-25000" dirty="0" err="1"/>
              <a:t>i</a:t>
            </a:r>
            <a:r>
              <a:rPr lang="it-IT" sz="1900" dirty="0"/>
              <a:t>     </a:t>
            </a:r>
            <a:r>
              <a:rPr lang="it-IT" sz="1900" i="1" dirty="0"/>
              <a:t>i</a:t>
            </a:r>
            <a:r>
              <a:rPr lang="it-IT" sz="1900" dirty="0"/>
              <a:t>=1,2,…</a:t>
            </a:r>
            <a:r>
              <a:rPr lang="it-IT" sz="1900" i="1" dirty="0" smtClean="0"/>
              <a:t>n</a:t>
            </a:r>
          </a:p>
          <a:p>
            <a:pPr>
              <a:lnSpc>
                <a:spcPct val="90000"/>
              </a:lnSpc>
              <a:defRPr/>
            </a:pPr>
            <a:r>
              <a:rPr lang="it-IT" sz="1900" dirty="0" smtClean="0"/>
              <a:t>Generico bene </a:t>
            </a:r>
            <a:r>
              <a:rPr lang="it-IT" sz="1900" i="1" dirty="0" smtClean="0"/>
              <a:t>i: </a:t>
            </a:r>
            <a:r>
              <a:rPr lang="it-IT" sz="1900" i="1" dirty="0" err="1" smtClean="0"/>
              <a:t>a</a:t>
            </a:r>
            <a:r>
              <a:rPr lang="it-IT" sz="1900" i="1" baseline="-25000" dirty="0" err="1" smtClean="0"/>
              <a:t>y</a:t>
            </a:r>
            <a:r>
              <a:rPr lang="it-IT" sz="1900" dirty="0" smtClean="0"/>
              <a:t>= quantità del bene y necessaria a produrre un unità del bene </a:t>
            </a:r>
            <a:r>
              <a:rPr lang="it-IT" sz="1900" i="1" dirty="0" smtClean="0"/>
              <a:t>i; l</a:t>
            </a:r>
            <a:r>
              <a:rPr lang="it-IT" sz="1900" i="1" baseline="-25000" dirty="0" smtClean="0"/>
              <a:t>i</a:t>
            </a:r>
            <a:r>
              <a:rPr lang="it-IT" sz="1900" dirty="0" smtClean="0"/>
              <a:t>= quantità di lavoro necessaria a produrre un’unità del bene </a:t>
            </a:r>
            <a:r>
              <a:rPr lang="it-IT" sz="1900" i="1" dirty="0" smtClean="0"/>
              <a:t>i</a:t>
            </a:r>
            <a:r>
              <a:rPr lang="it-IT" sz="1900" dirty="0" smtClean="0"/>
              <a:t>.</a:t>
            </a:r>
          </a:p>
          <a:p>
            <a:pPr>
              <a:lnSpc>
                <a:spcPct val="90000"/>
              </a:lnSpc>
              <a:defRPr/>
            </a:pPr>
            <a:endParaRPr lang="it-IT" sz="1900" dirty="0"/>
          </a:p>
          <a:p>
            <a:pPr eaLnBrk="1" hangingPunct="1">
              <a:lnSpc>
                <a:spcPct val="90000"/>
              </a:lnSpc>
              <a:defRPr/>
            </a:pPr>
            <a:endParaRPr lang="it-IT" sz="1900" dirty="0" smtClean="0"/>
          </a:p>
          <a:p>
            <a:pPr eaLnBrk="1" hangingPunct="1">
              <a:lnSpc>
                <a:spcPct val="90000"/>
              </a:lnSpc>
              <a:defRPr/>
            </a:pPr>
            <a:endParaRPr lang="it-IT" sz="1900" dirty="0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077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Saggio di profitto e prezzi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42316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L’unico modo di determinare i prezzi è tenere conto contemporaneamente tanto delle condizioni di riproduzione che delle condizioni di distribuzione del sovrappiù: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di equazioni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Saggio di profitto </a:t>
            </a:r>
            <a:r>
              <a:rPr lang="it-IT" sz="2800" i="1" dirty="0" smtClean="0"/>
              <a:t>r </a:t>
            </a:r>
            <a:r>
              <a:rPr lang="it-IT" sz="2800" dirty="0" smtClean="0"/>
              <a:t>(proporzionale al capitale); saggio di salario (proporzionale al lavoro)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tangolo 1"/>
              <p:cNvSpPr/>
              <p:nvPr/>
            </p:nvSpPr>
            <p:spPr>
              <a:xfrm>
                <a:off x="701612" y="4023361"/>
                <a:ext cx="5779197" cy="10550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120+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160+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80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d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0,25=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240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endChr m:val=""/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40+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100+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120)</m:t>
                            </m:r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d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0,25=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360</m:t>
                            </m:r>
                          </m:e>
                        </m:mr>
                        <m:m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𝑝𝑔</m:t>
                            </m:r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mr>
                      </m:m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2" name="Rettango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12" y="4023361"/>
                <a:ext cx="5779197" cy="10550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701612" y="4978087"/>
            <a:ext cx="76880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Tre equazioni e quattro incognite (due prezzi, </a:t>
            </a:r>
            <a:r>
              <a:rPr lang="it-IT" sz="2000" i="1" dirty="0" smtClean="0"/>
              <a:t>r</a:t>
            </a:r>
            <a:r>
              <a:rPr lang="it-IT" sz="2000" dirty="0" smtClean="0"/>
              <a:t> e</a:t>
            </a:r>
            <a:r>
              <a:rPr lang="it-IT" sz="2000" i="1" dirty="0" smtClean="0"/>
              <a:t> w</a:t>
            </a:r>
            <a:r>
              <a:rPr lang="it-IT" sz="2000" dirty="0" smtClean="0"/>
              <a:t>)</a:t>
            </a:r>
          </a:p>
          <a:p>
            <a:r>
              <a:rPr lang="it-IT" sz="2000" dirty="0" smtClean="0"/>
              <a:t>Esistono una serie infinita di soluzioni.</a:t>
            </a:r>
          </a:p>
          <a:p>
            <a:r>
              <a:rPr lang="it-IT" sz="2000" dirty="0" smtClean="0"/>
              <a:t>Per avere una sola soluzione bisogna sapere prima come si distribuisce il sovrappiù </a:t>
            </a:r>
            <a:r>
              <a:rPr lang="it-IT" sz="2000" b="1" dirty="0" smtClean="0"/>
              <a:t>tra</a:t>
            </a:r>
            <a:r>
              <a:rPr lang="it-IT" sz="2000" b="1" i="1" dirty="0" smtClean="0"/>
              <a:t> le classi sociali</a:t>
            </a:r>
            <a:r>
              <a:rPr lang="it-IT" sz="2000" dirty="0" smtClean="0"/>
              <a:t> (w o </a:t>
            </a:r>
            <a:r>
              <a:rPr lang="it-IT" sz="2000" i="1" dirty="0" smtClean="0"/>
              <a:t>r</a:t>
            </a:r>
            <a:r>
              <a:rPr lang="it-IT" sz="2000" dirty="0" smtClean="0"/>
              <a:t> devono essere dati dall’esterno)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92572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  <p:bldP spid="2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Le equazioni di prezzo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39755"/>
            <a:ext cx="7772400" cy="1098550"/>
          </a:xfrm>
        </p:spPr>
        <p:txBody>
          <a:bodyPr>
            <a:normAutofit/>
          </a:bodyPr>
          <a:lstStyle/>
          <a:p>
            <a:pPr eaLnBrk="1" hangingPunct="1"/>
            <a:r>
              <a:rPr lang="it-IT" altLang="it-IT" sz="2800" dirty="0" smtClean="0"/>
              <a:t>Il sistema può essere generalizzato a </a:t>
            </a:r>
            <a:r>
              <a:rPr lang="it-IT" altLang="it-IT" sz="2800" i="1" dirty="0" smtClean="0"/>
              <a:t>k</a:t>
            </a:r>
            <a:r>
              <a:rPr lang="it-IT" altLang="it-IT" sz="2800" dirty="0" smtClean="0"/>
              <a:t> industrie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60072" y="2366010"/>
            <a:ext cx="7924418" cy="382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(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P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B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… +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) (1 +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r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  <a:r>
              <a:rPr lang="en-GB" altLang="it-IT" sz="2800" b="1" i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+</a:t>
            </a:r>
            <a:r>
              <a:rPr lang="en-GB" altLang="it-IT" sz="2800" b="1" i="1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wL</a:t>
            </a:r>
            <a:r>
              <a:rPr lang="en-GB" altLang="it-IT" sz="2800" b="1" i="1" baseline="-25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=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A P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endParaRPr lang="en-GB" altLang="it-IT" sz="28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(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P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B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… + K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) (1 +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r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</a:t>
            </a:r>
            <a:r>
              <a:rPr lang="en-GB" altLang="it-IT" sz="2800" b="1" i="1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wL</a:t>
            </a:r>
            <a:r>
              <a:rPr lang="en-GB" altLang="it-IT" sz="2800" b="1" i="1" baseline="-25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=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B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endParaRPr lang="en-GB" altLang="it-IT" sz="28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................................................................................</a:t>
            </a:r>
          </a:p>
          <a:p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(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P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B</a:t>
            </a:r>
            <a:r>
              <a:rPr lang="en-GB" altLang="it-IT" sz="2800" b="1" i="1" baseline="-30000" dirty="0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b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 … +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) (1 +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r</a:t>
            </a:r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 +</a:t>
            </a:r>
            <a:r>
              <a:rPr lang="en-GB" altLang="it-IT" sz="2800" b="1" i="1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wL</a:t>
            </a:r>
            <a:r>
              <a:rPr lang="en-GB" altLang="it-IT" sz="2800" b="1" i="1" baseline="-25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b="1" i="1" dirty="0">
                <a:latin typeface="Garamond" panose="02020404030301010803" pitchFamily="18" charset="0"/>
                <a:cs typeface="Times New Roman" panose="02020603050405020304" pitchFamily="18" charset="0"/>
              </a:rPr>
              <a:t>= K </a:t>
            </a:r>
            <a:r>
              <a:rPr lang="en-GB" altLang="it-IT" sz="2800" b="1" i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300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k</a:t>
            </a:r>
            <a:endParaRPr lang="en-GB" altLang="it-IT" sz="2800" b="1" i="1" baseline="-300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en-GB" altLang="it-IT" sz="2800" b="1" i="1" baseline="-300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en-GB" altLang="it-IT" sz="2800" b="1" i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i="1" baseline="-25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en-GB" altLang="it-IT" sz="2800" b="1" i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=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1</a:t>
            </a:r>
          </a:p>
          <a:p>
            <a:r>
              <a:rPr lang="en-GB" altLang="it-IT" sz="2800" b="1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Matrice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: A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matrice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dei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mezzi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di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produzione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(</a:t>
            </a:r>
            <a:r>
              <a:rPr lang="en-GB" altLang="it-IT" sz="2800" i="1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kxk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GB" altLang="it-IT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</a:t>
            </a:r>
            <a:r>
              <a:rPr lang="en-GB" altLang="it-IT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=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vettore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dei</a:t>
            </a:r>
            <a:r>
              <a:rPr lang="en-GB" altLang="it-IT" sz="28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28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prezzi</a:t>
            </a:r>
            <a:endParaRPr lang="en-GB" altLang="it-IT" sz="28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GB" altLang="it-IT" sz="2800" b="1" dirty="0"/>
              <a:t>p</a:t>
            </a:r>
            <a:r>
              <a:rPr lang="en-GB" altLang="it-IT" sz="2800" dirty="0" smtClean="0"/>
              <a:t>=(1+</a:t>
            </a:r>
            <a:r>
              <a:rPr lang="en-GB" altLang="it-IT" sz="2800" i="1" dirty="0" smtClean="0"/>
              <a:t>r</a:t>
            </a:r>
            <a:r>
              <a:rPr lang="en-GB" altLang="it-IT" sz="2800" dirty="0" smtClean="0"/>
              <a:t>)</a:t>
            </a:r>
            <a:r>
              <a:rPr lang="en-GB" altLang="it-IT" sz="2800" b="1" dirty="0" err="1" smtClean="0"/>
              <a:t>Ap</a:t>
            </a:r>
            <a:r>
              <a:rPr lang="en-GB" altLang="it-IT" sz="2800" dirty="0" err="1" smtClean="0"/>
              <a:t>+</a:t>
            </a:r>
            <a:r>
              <a:rPr lang="en-GB" altLang="it-IT" sz="2800" i="1" dirty="0" err="1" smtClean="0"/>
              <a:t>w</a:t>
            </a:r>
            <a:r>
              <a:rPr lang="en-GB" altLang="it-IT" sz="2800" b="1" dirty="0" err="1" smtClean="0"/>
              <a:t>l</a:t>
            </a:r>
            <a:r>
              <a:rPr lang="en-GB" altLang="it-IT" sz="2800" b="1" dirty="0" smtClean="0"/>
              <a:t>     l</a:t>
            </a:r>
            <a:r>
              <a:rPr lang="en-GB" altLang="it-IT" sz="2800" dirty="0" smtClean="0"/>
              <a:t> =</a:t>
            </a:r>
            <a:r>
              <a:rPr lang="en-GB" altLang="it-IT" sz="2800" dirty="0" err="1" smtClean="0"/>
              <a:t>vettore</a:t>
            </a:r>
            <a:r>
              <a:rPr lang="en-GB" altLang="it-IT" sz="2800" dirty="0" smtClean="0"/>
              <a:t> </a:t>
            </a:r>
            <a:r>
              <a:rPr lang="en-GB" altLang="it-IT" sz="2800" dirty="0" err="1" smtClean="0"/>
              <a:t>delle</a:t>
            </a:r>
            <a:r>
              <a:rPr lang="en-GB" altLang="it-IT" sz="2800" dirty="0" smtClean="0"/>
              <a:t> </a:t>
            </a:r>
            <a:r>
              <a:rPr lang="en-GB" altLang="it-IT" sz="2800" dirty="0" err="1" smtClean="0"/>
              <a:t>quantità</a:t>
            </a:r>
            <a:r>
              <a:rPr lang="en-GB" altLang="it-IT" sz="2800" dirty="0" smtClean="0"/>
              <a:t> di </a:t>
            </a:r>
            <a:r>
              <a:rPr lang="en-GB" altLang="it-IT" sz="2800" dirty="0" err="1" smtClean="0"/>
              <a:t>lavoro</a:t>
            </a:r>
            <a:r>
              <a:rPr lang="en-GB" altLang="it-IT" sz="2800" dirty="0" smtClean="0"/>
              <a:t>.</a:t>
            </a:r>
            <a:endParaRPr lang="en-GB" altLang="it-IT" sz="280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789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7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7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7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7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  <p:bldP spid="7373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Grado di libertà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Anche ponendo il prezzo di una merce come unità abbiamo ora una variabile in più (</a:t>
            </a:r>
            <a:r>
              <a:rPr lang="it-IT" altLang="it-IT" sz="2400" i="1" dirty="0" smtClean="0"/>
              <a:t>w</a:t>
            </a:r>
            <a:r>
              <a:rPr lang="it-IT" altLang="it-IT" sz="2400" dirty="0" smtClean="0"/>
              <a:t> o </a:t>
            </a:r>
            <a:r>
              <a:rPr lang="it-IT" altLang="it-IT" sz="2400" i="1" dirty="0" smtClean="0"/>
              <a:t>r</a:t>
            </a:r>
            <a:r>
              <a:rPr lang="it-IT" altLang="it-IT" sz="2400" dirty="0" smtClean="0"/>
              <a:t>)</a:t>
            </a:r>
            <a:endParaRPr lang="it-IT" alt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 Per ogni valore assunto da una variabile distributiva (es. </a:t>
            </a:r>
            <a:r>
              <a:rPr lang="it-IT" altLang="it-IT" sz="2400" i="1" dirty="0" smtClean="0"/>
              <a:t>w</a:t>
            </a:r>
            <a:r>
              <a:rPr lang="it-IT" altLang="it-IT" sz="2400" dirty="0" smtClean="0"/>
              <a:t>) si determinano i prezzi e l’altra variabile distributiva (</a:t>
            </a:r>
            <a:r>
              <a:rPr lang="it-IT" altLang="it-IT" sz="2400" i="1" dirty="0" smtClean="0"/>
              <a:t>r</a:t>
            </a:r>
            <a:r>
              <a:rPr lang="it-IT" altLang="it-IT" sz="2400" dirty="0" smtClean="0"/>
              <a:t>)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Analisi della relazione tra </a:t>
            </a:r>
            <a:r>
              <a:rPr lang="it-IT" altLang="it-IT" sz="2400" i="1" dirty="0" smtClean="0"/>
              <a:t>w</a:t>
            </a:r>
            <a:r>
              <a:rPr lang="it-IT" altLang="it-IT" sz="2400" dirty="0" smtClean="0"/>
              <a:t> e </a:t>
            </a:r>
            <a:r>
              <a:rPr lang="it-IT" altLang="it-IT" sz="2400" i="1" dirty="0" smtClean="0"/>
              <a:t>r</a:t>
            </a:r>
            <a:r>
              <a:rPr lang="it-IT" altLang="it-IT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Problema: in genere l’unità di misura è il prezzo di un bene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i="1" dirty="0" err="1" smtClean="0"/>
              <a:t>p</a:t>
            </a:r>
            <a:r>
              <a:rPr lang="it-IT" altLang="it-IT" sz="2400" i="1" baseline="-25000" dirty="0" err="1"/>
              <a:t>g</a:t>
            </a:r>
            <a:r>
              <a:rPr lang="it-IT" altLang="it-IT" sz="2400" i="1" dirty="0" smtClean="0"/>
              <a:t>=</a:t>
            </a:r>
            <a:r>
              <a:rPr lang="it-IT" altLang="it-IT" sz="2400" dirty="0" smtClean="0"/>
              <a:t>1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Ma </a:t>
            </a:r>
            <a:r>
              <a:rPr lang="it-IT" altLang="it-IT" sz="2400" i="1" dirty="0" err="1" smtClean="0"/>
              <a:t>p</a:t>
            </a:r>
            <a:r>
              <a:rPr lang="it-IT" altLang="it-IT" sz="2400" i="1" baseline="-25000" dirty="0" err="1"/>
              <a:t>g</a:t>
            </a:r>
            <a:r>
              <a:rPr lang="it-IT" altLang="it-IT" sz="2400" i="1" baseline="-25000" dirty="0" smtClean="0"/>
              <a:t> </a:t>
            </a:r>
            <a:r>
              <a:rPr lang="it-IT" altLang="it-IT" sz="2400" dirty="0" smtClean="0"/>
              <a:t>è un prezzo: l’unità di misura non è invariabile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L’unità di misura varia con la variazione della distribuzione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it-IT" altLang="it-IT" sz="2400" dirty="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079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Macro</a:t>
            </a:r>
          </a:p>
        </p:txBody>
      </p:sp>
      <p:graphicFrame>
        <p:nvGraphicFramePr>
          <p:cNvPr id="5" name="Segnaposto contenuto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538200"/>
              </p:ext>
            </p:extLst>
          </p:nvPr>
        </p:nvGraphicFramePr>
        <p:xfrm>
          <a:off x="1000125" y="1651793"/>
          <a:ext cx="1571625" cy="189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zione" r:id="rId3" imgW="672840" imgH="812520" progId="Equation.3">
                  <p:embed/>
                </p:oleObj>
              </mc:Choice>
              <mc:Fallback>
                <p:oleObj name="Equazione" r:id="rId3" imgW="672840" imgH="812520" progId="Equation.3">
                  <p:embed/>
                  <p:pic>
                    <p:nvPicPr>
                      <p:cNvPr id="5" name="Segnaposto contenu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651793"/>
                        <a:ext cx="1571625" cy="189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3929063" y="1926239"/>
            <a:ext cx="37861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La torta data…</a:t>
            </a:r>
          </a:p>
          <a:p>
            <a:pPr eaLnBrk="1" hangingPunct="1"/>
            <a:r>
              <a:rPr lang="it-IT" altLang="it-IT" sz="2800" dirty="0"/>
              <a:t>1=</a:t>
            </a:r>
            <a:r>
              <a:rPr lang="it-IT" altLang="it-IT" sz="2800" i="1" dirty="0" err="1"/>
              <a:t>Q</a:t>
            </a:r>
            <a:r>
              <a:rPr lang="it-IT" altLang="it-IT" sz="2800" i="1" baseline="-25000" dirty="0" err="1"/>
              <a:t>w</a:t>
            </a:r>
            <a:r>
              <a:rPr lang="it-IT" altLang="it-IT" sz="2800" i="1" dirty="0" err="1"/>
              <a:t>+Q</a:t>
            </a:r>
            <a:r>
              <a:rPr lang="it-IT" altLang="it-IT" sz="2800" baseline="-25000" dirty="0" err="1">
                <a:latin typeface="Symbol" panose="05050102010706020507" pitchFamily="18" charset="2"/>
              </a:rPr>
              <a:t>P</a:t>
            </a:r>
            <a:endParaRPr lang="it-IT" altLang="it-IT" sz="2800" dirty="0"/>
          </a:p>
        </p:txBody>
      </p:sp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928688" y="3605317"/>
            <a:ext cx="7500937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it-IT" altLang="it-IT" sz="2800" dirty="0"/>
              <a:t>Da una parte abbiamo l’esigenza di considerare dato il valore del prodotto netto</a:t>
            </a:r>
          </a:p>
          <a:p>
            <a:pPr algn="l" eaLnBrk="1" hangingPunct="1"/>
            <a:r>
              <a:rPr lang="it-IT" altLang="it-IT" sz="2800" dirty="0"/>
              <a:t>Dall’altra abbiamo un sistema micro di prezzi relativi </a:t>
            </a:r>
          </a:p>
          <a:p>
            <a:pPr algn="l" eaLnBrk="1" hangingPunct="1"/>
            <a:r>
              <a:rPr lang="it-IT" altLang="it-IT" sz="2800" dirty="0"/>
              <a:t>La distribuzione macro determina l’andamento micro dei prezzi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75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Problema di </a:t>
            </a:r>
            <a:r>
              <a:rPr lang="it-IT" dirty="0" err="1" smtClean="0"/>
              <a:t>Sraffa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Come variano i prezzi al variare della distribuzione?</a:t>
            </a:r>
          </a:p>
          <a:p>
            <a:r>
              <a:rPr lang="it-IT" dirty="0" smtClean="0"/>
              <a:t>Se sale la quota dei salari cade la quota dei profitti</a:t>
            </a:r>
          </a:p>
          <a:p>
            <a:r>
              <a:rPr lang="it-IT" dirty="0" smtClean="0"/>
              <a:t>Il salario sale in proporzione alla quantità di lavoro impiegata in ciascuna industria.</a:t>
            </a:r>
          </a:p>
          <a:p>
            <a:r>
              <a:rPr lang="it-IT" dirty="0"/>
              <a:t>I</a:t>
            </a:r>
            <a:r>
              <a:rPr lang="it-IT" dirty="0" smtClean="0"/>
              <a:t>l saggio di profitto è uniforme e proporzionale al valore dei mezzi di produzione impiegati</a:t>
            </a:r>
          </a:p>
          <a:p>
            <a:r>
              <a:rPr lang="it-IT" dirty="0" smtClean="0"/>
              <a:t>Se nelle diverse industrie il rapporto lavoro capitale è diverso, se i prezzi dei MP non variano i saggi di profitto diventano diversi.</a:t>
            </a:r>
          </a:p>
          <a:p>
            <a:r>
              <a:rPr lang="it-IT" dirty="0" smtClean="0"/>
              <a:t>I prezzi dei MP debbono variare per ripristinare l’uguaglianza dei saggi di profitto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537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4205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 soluzione del dilemma classico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846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Non è necessario conoscere prima i prezzi per determinare il saggio di profitto (Ricardo) né prima il saggio di profitto per determinare i prezzi (</a:t>
            </a:r>
            <a:r>
              <a:rPr lang="it-IT" sz="2400" dirty="0" err="1" smtClean="0"/>
              <a:t>Marx</a:t>
            </a:r>
            <a:r>
              <a:rPr lang="it-IT" sz="24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Determinazione simultanea</a:t>
            </a: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2671763" y="2686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667000" y="2433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747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760969"/>
              </p:ext>
            </p:extLst>
          </p:nvPr>
        </p:nvGraphicFramePr>
        <p:xfrm>
          <a:off x="1879600" y="3625850"/>
          <a:ext cx="49276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magine" r:id="rId3" imgW="4428000" imgH="2449800" progId="Word.Picture.8">
                  <p:embed/>
                </p:oleObj>
              </mc:Choice>
              <mc:Fallback>
                <p:oleObj name="Immagine" r:id="rId3" imgW="4428000" imgH="2449800" progId="Word.Picture.8">
                  <p:embed/>
                  <p:pic>
                    <p:nvPicPr>
                      <p:cNvPr id="747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625850"/>
                        <a:ext cx="4927600" cy="273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725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Le equazioni di prezzo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endParaRPr lang="it-IT" altLang="it-IT" dirty="0" smtClean="0"/>
          </a:p>
          <a:p>
            <a:pPr eaLnBrk="1" hangingPunct="1"/>
            <a:r>
              <a:rPr lang="it-IT" altLang="it-IT" dirty="0" smtClean="0"/>
              <a:t>(120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r>
              <a:rPr lang="it-IT" altLang="it-IT" dirty="0" smtClean="0"/>
              <a:t>+160</a:t>
            </a:r>
            <a:r>
              <a:rPr lang="it-IT" altLang="it-IT" i="1" dirty="0" smtClean="0"/>
              <a:t>p</a:t>
            </a:r>
            <a:r>
              <a:rPr lang="it-IT" altLang="it-IT" i="1" baseline="-25000" dirty="0"/>
              <a:t>c</a:t>
            </a:r>
            <a:r>
              <a:rPr lang="it-IT" altLang="it-IT" dirty="0" smtClean="0"/>
              <a:t>+80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g</a:t>
            </a:r>
            <a:r>
              <a:rPr lang="it-IT" altLang="it-IT" dirty="0" smtClean="0"/>
              <a:t>)(1+</a:t>
            </a:r>
            <a:r>
              <a:rPr lang="it-IT" altLang="it-IT" i="1" dirty="0" smtClean="0"/>
              <a:t>r</a:t>
            </a:r>
            <a:r>
              <a:rPr lang="it-IT" altLang="it-IT" dirty="0" smtClean="0"/>
              <a:t>)+0,25</a:t>
            </a:r>
            <a:r>
              <a:rPr lang="it-IT" altLang="it-IT" i="1" dirty="0" smtClean="0"/>
              <a:t>w</a:t>
            </a:r>
            <a:r>
              <a:rPr lang="it-IT" altLang="it-IT" dirty="0" smtClean="0"/>
              <a:t>=240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endParaRPr lang="it-IT" altLang="it-IT" dirty="0" smtClean="0"/>
          </a:p>
          <a:p>
            <a:r>
              <a:rPr lang="it-IT" altLang="it-IT" dirty="0" smtClean="0"/>
              <a:t>(40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r>
              <a:rPr lang="it-IT" altLang="it-IT" dirty="0" smtClean="0"/>
              <a:t>+100</a:t>
            </a:r>
            <a:r>
              <a:rPr lang="it-IT" altLang="it-IT" i="1" dirty="0" smtClean="0"/>
              <a:t>p</a:t>
            </a:r>
            <a:r>
              <a:rPr lang="it-IT" altLang="it-IT" i="1" baseline="-25000" dirty="0"/>
              <a:t>c</a:t>
            </a:r>
            <a:r>
              <a:rPr lang="it-IT" altLang="it-IT" dirty="0" smtClean="0"/>
              <a:t>+120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g</a:t>
            </a:r>
            <a:r>
              <a:rPr lang="it-IT" altLang="it-IT" dirty="0" smtClean="0"/>
              <a:t>)(</a:t>
            </a:r>
            <a:r>
              <a:rPr lang="it-IT" altLang="it-IT" dirty="0"/>
              <a:t>1+</a:t>
            </a:r>
            <a:r>
              <a:rPr lang="it-IT" altLang="it-IT" i="1" dirty="0"/>
              <a:t>r</a:t>
            </a:r>
            <a:r>
              <a:rPr lang="it-IT" altLang="it-IT" dirty="0"/>
              <a:t>)+</a:t>
            </a:r>
            <a:r>
              <a:rPr lang="it-IT" altLang="it-IT" dirty="0" smtClean="0"/>
              <a:t>0,25</a:t>
            </a:r>
            <a:r>
              <a:rPr lang="it-IT" altLang="it-IT" i="1" dirty="0" smtClean="0"/>
              <a:t>w</a:t>
            </a:r>
            <a:r>
              <a:rPr lang="it-IT" altLang="it-IT" dirty="0" smtClean="0"/>
              <a:t>=360</a:t>
            </a:r>
            <a:r>
              <a:rPr lang="it-IT" altLang="it-IT" i="1" dirty="0" smtClean="0"/>
              <a:t>p</a:t>
            </a:r>
            <a:r>
              <a:rPr lang="it-IT" altLang="it-IT" i="1" baseline="-25000" dirty="0"/>
              <a:t>c</a:t>
            </a:r>
            <a:endParaRPr lang="it-IT" altLang="it-IT" dirty="0"/>
          </a:p>
          <a:p>
            <a:r>
              <a:rPr lang="it-IT" altLang="it-IT" dirty="0" smtClean="0"/>
              <a:t>(40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r>
              <a:rPr lang="it-IT" altLang="it-IT" dirty="0" smtClean="0"/>
              <a:t>+40</a:t>
            </a:r>
            <a:r>
              <a:rPr lang="it-IT" altLang="it-IT" i="1" dirty="0" smtClean="0"/>
              <a:t>p</a:t>
            </a:r>
            <a:r>
              <a:rPr lang="it-IT" altLang="it-IT" i="1" baseline="-25000" dirty="0"/>
              <a:t>c</a:t>
            </a:r>
            <a:r>
              <a:rPr lang="it-IT" altLang="it-IT" dirty="0" smtClean="0"/>
              <a:t>+200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g</a:t>
            </a:r>
            <a:r>
              <a:rPr lang="it-IT" altLang="it-IT" dirty="0" smtClean="0"/>
              <a:t>)(</a:t>
            </a:r>
            <a:r>
              <a:rPr lang="it-IT" altLang="it-IT" dirty="0"/>
              <a:t>1+</a:t>
            </a:r>
            <a:r>
              <a:rPr lang="it-IT" altLang="it-IT" i="1" dirty="0"/>
              <a:t>r</a:t>
            </a:r>
            <a:r>
              <a:rPr lang="it-IT" altLang="it-IT" dirty="0"/>
              <a:t>)+</a:t>
            </a:r>
            <a:r>
              <a:rPr lang="it-IT" altLang="it-IT" dirty="0" smtClean="0"/>
              <a:t>0,5</a:t>
            </a:r>
            <a:r>
              <a:rPr lang="it-IT" altLang="it-IT" i="1" dirty="0" smtClean="0"/>
              <a:t>w</a:t>
            </a:r>
            <a:r>
              <a:rPr lang="it-IT" altLang="it-IT" dirty="0" smtClean="0"/>
              <a:t>=480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g</a:t>
            </a:r>
          </a:p>
          <a:p>
            <a:r>
              <a:rPr lang="it-IT" altLang="it-IT" dirty="0" smtClean="0"/>
              <a:t>40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r>
              <a:rPr lang="it-IT" altLang="it-IT" dirty="0" smtClean="0"/>
              <a:t>+60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c</a:t>
            </a:r>
            <a:r>
              <a:rPr lang="it-IT" altLang="it-IT" dirty="0" smtClean="0"/>
              <a:t>+80</a:t>
            </a:r>
            <a:r>
              <a:rPr lang="it-IT" altLang="it-IT" i="1" dirty="0" smtClean="0"/>
              <a:t>p</a:t>
            </a:r>
            <a:r>
              <a:rPr lang="it-IT" altLang="it-IT" i="1" baseline="-25000" dirty="0"/>
              <a:t>g</a:t>
            </a:r>
            <a:r>
              <a:rPr lang="it-IT" altLang="it-IT" dirty="0" smtClean="0"/>
              <a:t>=1 - Il sovrappiù è l’unità di misura dei prezzi</a:t>
            </a:r>
          </a:p>
          <a:p>
            <a:r>
              <a:rPr lang="it-IT" altLang="it-IT" i="1" dirty="0"/>
              <a:t>w</a:t>
            </a:r>
            <a:r>
              <a:rPr lang="it-IT" altLang="it-IT" dirty="0" smtClean="0"/>
              <a:t>=50% del sovrappiù – determiniamo come si distribuisce il sovrappiù</a:t>
            </a:r>
          </a:p>
          <a:p>
            <a:pPr eaLnBrk="1" hangingPunct="1"/>
            <a:r>
              <a:rPr lang="it-IT" altLang="it-IT" dirty="0" smtClean="0"/>
              <a:t>5 equazioni e 5 incognite </a:t>
            </a:r>
            <a:r>
              <a:rPr lang="it-IT" altLang="it-IT" i="1" dirty="0" smtClean="0"/>
              <a:t>(</a:t>
            </a:r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f</a:t>
            </a:r>
            <a:r>
              <a:rPr lang="it-IT" altLang="it-IT" i="1" dirty="0" smtClean="0"/>
              <a:t>, p</a:t>
            </a:r>
            <a:r>
              <a:rPr lang="it-IT" altLang="it-IT" i="1" baseline="-25000" dirty="0" smtClean="0"/>
              <a:t>c</a:t>
            </a:r>
            <a:r>
              <a:rPr lang="it-IT" altLang="it-IT" dirty="0" smtClean="0"/>
              <a:t>, </a:t>
            </a:r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g</a:t>
            </a:r>
            <a:r>
              <a:rPr lang="it-IT" altLang="it-IT" dirty="0" smtClean="0"/>
              <a:t> </a:t>
            </a:r>
            <a:r>
              <a:rPr lang="it-IT" altLang="it-IT" i="1" dirty="0" smtClean="0"/>
              <a:t>w </a:t>
            </a:r>
            <a:r>
              <a:rPr lang="it-IT" altLang="it-IT" dirty="0" smtClean="0"/>
              <a:t>e</a:t>
            </a:r>
            <a:r>
              <a:rPr lang="it-IT" altLang="it-IT" i="1" dirty="0" smtClean="0"/>
              <a:t> r</a:t>
            </a:r>
            <a:r>
              <a:rPr lang="it-IT" altLang="it-IT" dirty="0" smtClean="0"/>
              <a:t>)</a:t>
            </a:r>
          </a:p>
          <a:p>
            <a:pPr eaLnBrk="1" hangingPunct="1"/>
            <a:r>
              <a:rPr lang="it-IT" altLang="it-IT" dirty="0" smtClean="0"/>
              <a:t>Soluzione:</a:t>
            </a:r>
          </a:p>
          <a:p>
            <a:pPr eaLnBrk="1" hangingPunct="1"/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f</a:t>
            </a:r>
            <a:r>
              <a:rPr lang="it-IT" altLang="it-IT" dirty="0" smtClean="0"/>
              <a:t>=0,11, 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c</a:t>
            </a:r>
            <a:r>
              <a:rPr lang="it-IT" altLang="it-IT" dirty="0" smtClean="0"/>
              <a:t>=0,04, </a:t>
            </a:r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g</a:t>
            </a:r>
            <a:r>
              <a:rPr lang="it-IT" altLang="it-IT" dirty="0" smtClean="0"/>
              <a:t>=0,03, </a:t>
            </a:r>
            <a:r>
              <a:rPr lang="it-IT" altLang="it-IT" i="1" dirty="0" smtClean="0"/>
              <a:t>w</a:t>
            </a:r>
            <a:r>
              <a:rPr lang="it-IT" altLang="it-IT" dirty="0" smtClean="0"/>
              <a:t>=50%, </a:t>
            </a:r>
            <a:r>
              <a:rPr lang="it-IT" altLang="it-IT" i="1" dirty="0" smtClean="0"/>
              <a:t>r</a:t>
            </a:r>
            <a:r>
              <a:rPr lang="it-IT" altLang="it-IT" dirty="0" smtClean="0"/>
              <a:t>=10%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347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Unità di misura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29099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Scegliamo il sovrappiù come unità di misura</a:t>
            </a:r>
          </a:p>
          <a:p>
            <a:r>
              <a:rPr lang="en-GB" dirty="0"/>
              <a:t>[</a:t>
            </a:r>
            <a:r>
              <a:rPr lang="en-GB" i="1" dirty="0"/>
              <a:t>A - </a:t>
            </a:r>
            <a:r>
              <a:rPr lang="en-GB" dirty="0"/>
              <a:t>(</a:t>
            </a:r>
            <a:r>
              <a:rPr lang="en-GB" i="1" dirty="0"/>
              <a:t>A</a:t>
            </a:r>
            <a:r>
              <a:rPr lang="en-GB" i="1" baseline="-25000" dirty="0"/>
              <a:t>a</a:t>
            </a:r>
            <a:r>
              <a:rPr lang="en-GB" i="1" dirty="0"/>
              <a:t> + A</a:t>
            </a:r>
            <a:r>
              <a:rPr lang="en-GB" i="1" baseline="-25000" dirty="0"/>
              <a:t>b</a:t>
            </a:r>
            <a:r>
              <a:rPr lang="en-GB" i="1" dirty="0"/>
              <a:t> + A</a:t>
            </a:r>
            <a:r>
              <a:rPr lang="en-GB" i="1" baseline="-25000" dirty="0"/>
              <a:t>c</a:t>
            </a:r>
            <a:r>
              <a:rPr lang="en-GB" i="1" dirty="0"/>
              <a:t> + … + </a:t>
            </a:r>
            <a:r>
              <a:rPr lang="en-GB" i="1" dirty="0" err="1"/>
              <a:t>A</a:t>
            </a:r>
            <a:r>
              <a:rPr lang="en-GB" i="1" baseline="-25000" dirty="0" err="1"/>
              <a:t>k</a:t>
            </a:r>
            <a:r>
              <a:rPr lang="en-GB" dirty="0"/>
              <a:t>)]</a:t>
            </a:r>
            <a:r>
              <a:rPr lang="en-GB" i="1" dirty="0"/>
              <a:t> P</a:t>
            </a:r>
            <a:r>
              <a:rPr lang="en-GB" i="1" baseline="-25000" dirty="0"/>
              <a:t>a</a:t>
            </a:r>
            <a:r>
              <a:rPr lang="en-GB" dirty="0"/>
              <a:t> +</a:t>
            </a:r>
            <a:endParaRPr lang="it-IT" dirty="0"/>
          </a:p>
          <a:p>
            <a:r>
              <a:rPr lang="en-GB" dirty="0"/>
              <a:t>	[</a:t>
            </a:r>
            <a:r>
              <a:rPr lang="en-GB" i="1" dirty="0"/>
              <a:t>B -  </a:t>
            </a:r>
            <a:r>
              <a:rPr lang="en-GB" dirty="0"/>
              <a:t>(</a:t>
            </a:r>
            <a:r>
              <a:rPr lang="en-GB" i="1" dirty="0"/>
              <a:t>B</a:t>
            </a:r>
            <a:r>
              <a:rPr lang="en-GB" i="1" baseline="-25000" dirty="0"/>
              <a:t>a</a:t>
            </a:r>
            <a:r>
              <a:rPr lang="en-GB" i="1" dirty="0"/>
              <a:t> + B</a:t>
            </a:r>
            <a:r>
              <a:rPr lang="en-GB" i="1" baseline="-25000" dirty="0"/>
              <a:t>b</a:t>
            </a:r>
            <a:r>
              <a:rPr lang="en-GB" i="1" dirty="0"/>
              <a:t> + </a:t>
            </a:r>
            <a:r>
              <a:rPr lang="en-GB" i="1" dirty="0" err="1"/>
              <a:t>B</a:t>
            </a:r>
            <a:r>
              <a:rPr lang="en-GB" i="1" baseline="-25000" dirty="0" err="1"/>
              <a:t>c</a:t>
            </a:r>
            <a:r>
              <a:rPr lang="en-GB" i="1" dirty="0"/>
              <a:t> + … </a:t>
            </a:r>
            <a:r>
              <a:rPr lang="de-DE" i="1" dirty="0"/>
              <a:t>+ </a:t>
            </a:r>
            <a:r>
              <a:rPr lang="de-DE" i="1" dirty="0" err="1"/>
              <a:t>B</a:t>
            </a:r>
            <a:r>
              <a:rPr lang="de-DE" i="1" baseline="-25000" dirty="0" err="1"/>
              <a:t>k</a:t>
            </a:r>
            <a:r>
              <a:rPr lang="de-DE" dirty="0"/>
              <a:t>)]</a:t>
            </a:r>
            <a:r>
              <a:rPr lang="de-DE" i="1" dirty="0"/>
              <a:t> </a:t>
            </a:r>
            <a:r>
              <a:rPr lang="de-DE" i="1" dirty="0" err="1"/>
              <a:t>P</a:t>
            </a:r>
            <a:r>
              <a:rPr lang="de-DE" i="1" baseline="-25000" dirty="0" err="1"/>
              <a:t>b</a:t>
            </a:r>
            <a:r>
              <a:rPr lang="de-DE" dirty="0"/>
              <a:t> +</a:t>
            </a:r>
            <a:endParaRPr lang="it-IT" dirty="0"/>
          </a:p>
          <a:p>
            <a:r>
              <a:rPr lang="de-DE" dirty="0"/>
              <a:t>	.........................................................</a:t>
            </a:r>
            <a:endParaRPr lang="it-IT" dirty="0"/>
          </a:p>
          <a:p>
            <a:r>
              <a:rPr lang="de-DE" dirty="0"/>
              <a:t>	[</a:t>
            </a:r>
            <a:r>
              <a:rPr lang="de-DE" i="1" dirty="0"/>
              <a:t>K </a:t>
            </a:r>
            <a:r>
              <a:rPr lang="de-DE" dirty="0"/>
              <a:t>- (</a:t>
            </a:r>
            <a:r>
              <a:rPr lang="de-DE" i="1" dirty="0"/>
              <a:t>K</a:t>
            </a:r>
            <a:r>
              <a:rPr lang="de-DE" i="1" baseline="-25000" dirty="0"/>
              <a:t>a</a:t>
            </a:r>
            <a:r>
              <a:rPr lang="de-DE" i="1" dirty="0"/>
              <a:t> + </a:t>
            </a:r>
            <a:r>
              <a:rPr lang="de-DE" i="1" dirty="0" err="1"/>
              <a:t>K</a:t>
            </a:r>
            <a:r>
              <a:rPr lang="de-DE" i="1" baseline="-25000" dirty="0" err="1"/>
              <a:t>b</a:t>
            </a:r>
            <a:r>
              <a:rPr lang="de-DE" i="1" dirty="0"/>
              <a:t> + </a:t>
            </a:r>
            <a:r>
              <a:rPr lang="de-DE" i="1" dirty="0" err="1"/>
              <a:t>K</a:t>
            </a:r>
            <a:r>
              <a:rPr lang="de-DE" i="1" baseline="-25000" dirty="0" err="1"/>
              <a:t>c</a:t>
            </a:r>
            <a:r>
              <a:rPr lang="de-DE" i="1" dirty="0"/>
              <a:t> + … </a:t>
            </a:r>
            <a:r>
              <a:rPr lang="en-GB" i="1" dirty="0"/>
              <a:t>+ </a:t>
            </a:r>
            <a:r>
              <a:rPr lang="en-GB" i="1" dirty="0" err="1"/>
              <a:t>K</a:t>
            </a:r>
            <a:r>
              <a:rPr lang="en-GB" i="1" baseline="-25000" dirty="0" err="1"/>
              <a:t>k</a:t>
            </a:r>
            <a:r>
              <a:rPr lang="en-GB" dirty="0"/>
              <a:t>)]</a:t>
            </a:r>
            <a:r>
              <a:rPr lang="en-GB" i="1" dirty="0"/>
              <a:t>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= </a:t>
            </a:r>
            <a:r>
              <a:rPr lang="en-GB" i="1" dirty="0" smtClean="0"/>
              <a:t>PN</a:t>
            </a:r>
            <a:r>
              <a:rPr lang="en-GB" dirty="0" smtClean="0"/>
              <a:t>=1.</a:t>
            </a:r>
            <a:endParaRPr lang="it-IT" dirty="0"/>
          </a:p>
          <a:p>
            <a:r>
              <a:rPr lang="it-IT" dirty="0" smtClean="0"/>
              <a:t>Scegliamo come unità di misura del lavoro l’occupazione totale: </a:t>
            </a:r>
            <a:r>
              <a:rPr lang="it-IT" i="1" dirty="0" err="1" smtClean="0"/>
              <a:t>L</a:t>
            </a:r>
            <a:r>
              <a:rPr lang="it-IT" i="1" baseline="-25000" dirty="0" err="1" smtClean="0"/>
              <a:t>a</a:t>
            </a:r>
            <a:r>
              <a:rPr lang="it-IT" dirty="0" err="1" smtClean="0"/>
              <a:t>+</a:t>
            </a:r>
            <a:r>
              <a:rPr lang="it-IT" i="1" dirty="0" err="1" smtClean="0"/>
              <a:t>L</a:t>
            </a:r>
            <a:r>
              <a:rPr lang="it-IT" i="1" baseline="-25000" dirty="0" err="1" smtClean="0"/>
              <a:t>b</a:t>
            </a:r>
            <a:r>
              <a:rPr lang="it-IT" dirty="0" smtClean="0"/>
              <a:t>+…+</a:t>
            </a:r>
            <a:r>
              <a:rPr lang="it-IT" i="1" dirty="0" err="1" smtClean="0"/>
              <a:t>L</a:t>
            </a:r>
            <a:r>
              <a:rPr lang="it-IT" i="1" baseline="-25000" dirty="0" err="1" smtClean="0"/>
              <a:t>k</a:t>
            </a:r>
            <a:r>
              <a:rPr lang="it-IT" dirty="0" smtClean="0"/>
              <a:t>=1</a:t>
            </a:r>
          </a:p>
          <a:p>
            <a:r>
              <a:rPr lang="it-IT" dirty="0" smtClean="0"/>
              <a:t>Ne deriva che </a:t>
            </a:r>
            <a:r>
              <a:rPr lang="it-IT" i="1" dirty="0" smtClean="0"/>
              <a:t>PN=L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157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2892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salario e il profitto come quote del reddito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0321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600" dirty="0" smtClean="0"/>
              <a:t>L’unità di misura del lavoro e dei prezzi</a:t>
            </a:r>
            <a:endParaRPr lang="it-IT" sz="2600" dirty="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dirty="0" smtClean="0">
                <a:sym typeface="Symbol" pitchFamily="18" charset="2"/>
              </a:rPr>
              <a:t>In generale </a:t>
            </a:r>
            <a:r>
              <a:rPr lang="it-IT" sz="2600" i="1" dirty="0" smtClean="0">
                <a:sym typeface="Symbol" pitchFamily="18" charset="2"/>
              </a:rPr>
              <a:t>w</a:t>
            </a:r>
            <a:r>
              <a:rPr lang="it-IT" sz="2600" dirty="0" smtClean="0">
                <a:sym typeface="Symbol" pitchFamily="18" charset="2"/>
              </a:rPr>
              <a:t>=</a:t>
            </a:r>
            <a:r>
              <a:rPr lang="it-IT" sz="2600" i="1" dirty="0" err="1" smtClean="0">
                <a:sym typeface="Symbol" pitchFamily="18" charset="2"/>
              </a:rPr>
              <a:t>wL</a:t>
            </a:r>
            <a:r>
              <a:rPr lang="it-IT" sz="2600" i="1" dirty="0" smtClean="0">
                <a:sym typeface="Symbol" pitchFamily="18" charset="2"/>
              </a:rPr>
              <a:t>/L </a:t>
            </a:r>
            <a:r>
              <a:rPr lang="it-IT" sz="2600" dirty="0" smtClean="0">
                <a:sym typeface="Symbol" pitchFamily="18" charset="2"/>
              </a:rPr>
              <a:t>(</a:t>
            </a:r>
            <a:r>
              <a:rPr lang="it-IT" sz="2600" i="1" dirty="0" err="1" smtClean="0">
                <a:sym typeface="Symbol" pitchFamily="18" charset="2"/>
              </a:rPr>
              <a:t>wL</a:t>
            </a:r>
            <a:r>
              <a:rPr lang="it-IT" sz="2600" dirty="0" smtClean="0">
                <a:sym typeface="Symbol" pitchFamily="18" charset="2"/>
              </a:rPr>
              <a:t>=monte salari)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i="1" dirty="0" err="1" smtClean="0">
                <a:sym typeface="Symbol" pitchFamily="18" charset="2"/>
              </a:rPr>
              <a:t>Q</a:t>
            </a:r>
            <a:r>
              <a:rPr lang="it-IT" sz="2600" i="1" baseline="-25000" dirty="0" err="1" smtClean="0">
                <a:sym typeface="Symbol" pitchFamily="18" charset="2"/>
              </a:rPr>
              <a:t>w</a:t>
            </a:r>
            <a:r>
              <a:rPr lang="it-IT" sz="2600" i="1" dirty="0" smtClean="0">
                <a:sym typeface="Symbol" pitchFamily="18" charset="2"/>
              </a:rPr>
              <a:t> = </a:t>
            </a:r>
            <a:r>
              <a:rPr lang="it-IT" sz="2600" i="1" dirty="0" err="1" smtClean="0">
                <a:sym typeface="Symbol" pitchFamily="18" charset="2"/>
              </a:rPr>
              <a:t>wL</a:t>
            </a:r>
            <a:r>
              <a:rPr lang="it-IT" sz="2600" i="1" dirty="0" smtClean="0">
                <a:sym typeface="Symbol" pitchFamily="18" charset="2"/>
              </a:rPr>
              <a:t>/PN</a:t>
            </a:r>
            <a:r>
              <a:rPr lang="it-IT" sz="2600" dirty="0" smtClean="0">
                <a:sym typeface="Symbol" pitchFamily="18" charset="2"/>
              </a:rPr>
              <a:t>	</a:t>
            </a:r>
            <a:r>
              <a:rPr lang="it-IT" sz="2600" i="1" dirty="0" smtClean="0">
                <a:sym typeface="Symbol" pitchFamily="18" charset="2"/>
              </a:rPr>
              <a:t>PN= </a:t>
            </a:r>
            <a:r>
              <a:rPr lang="it-IT" sz="2600" dirty="0" smtClean="0">
                <a:sym typeface="Symbol" pitchFamily="18" charset="2"/>
              </a:rPr>
              <a:t>sovrappiù o reddito </a:t>
            </a:r>
            <a:r>
              <a:rPr lang="it-IT" sz="2600" i="1" dirty="0" err="1" smtClean="0">
                <a:sym typeface="Symbol" pitchFamily="18" charset="2"/>
              </a:rPr>
              <a:t>Q</a:t>
            </a:r>
            <a:r>
              <a:rPr lang="it-IT" sz="2600" i="1" baseline="-25000" dirty="0" err="1" smtClean="0">
                <a:sym typeface="Symbol" pitchFamily="18" charset="2"/>
              </a:rPr>
              <a:t>w</a:t>
            </a:r>
            <a:r>
              <a:rPr lang="it-IT" sz="2600" dirty="0" smtClean="0">
                <a:sym typeface="Symbol" pitchFamily="18" charset="2"/>
              </a:rPr>
              <a:t>= quota salari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dirty="0" smtClean="0">
                <a:sym typeface="Symbol" pitchFamily="18" charset="2"/>
              </a:rPr>
              <a:t>se </a:t>
            </a:r>
            <a:r>
              <a:rPr lang="it-IT" sz="26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PN=L</a:t>
            </a:r>
            <a:r>
              <a:rPr lang="it-IT" sz="2600" dirty="0" smtClean="0">
                <a:sym typeface="Symbol" pitchFamily="18" charset="2"/>
              </a:rPr>
              <a:t> allora </a:t>
            </a:r>
            <a:r>
              <a:rPr lang="it-IT" sz="2600" i="1" dirty="0" smtClean="0">
                <a:sym typeface="Symbol" pitchFamily="18" charset="2"/>
              </a:rPr>
              <a:t>w=</a:t>
            </a:r>
            <a:r>
              <a:rPr lang="it-IT" sz="2600" i="1" dirty="0" err="1" smtClean="0">
                <a:sym typeface="Symbol" pitchFamily="18" charset="2"/>
              </a:rPr>
              <a:t>Q</a:t>
            </a:r>
            <a:r>
              <a:rPr lang="it-IT" sz="2600" i="1" baseline="-25000" dirty="0" err="1" smtClean="0">
                <a:sym typeface="Symbol" pitchFamily="18" charset="2"/>
              </a:rPr>
              <a:t>w</a:t>
            </a:r>
            <a:r>
              <a:rPr lang="it-IT" sz="2600" i="1" baseline="-25000" dirty="0" smtClean="0">
                <a:sym typeface="Symbol" pitchFamily="18" charset="2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dirty="0" smtClean="0">
                <a:sym typeface="Symbol" pitchFamily="18" charset="2"/>
              </a:rPr>
              <a:t>Di conseguenza  </a:t>
            </a:r>
            <a:r>
              <a:rPr lang="it-IT" sz="2600" i="1" dirty="0" smtClean="0">
                <a:sym typeface="Symbol" pitchFamily="18" charset="2"/>
              </a:rPr>
              <a:t>Q</a:t>
            </a:r>
            <a:r>
              <a:rPr lang="it-IT" sz="2600" baseline="-25000" dirty="0" smtClean="0">
                <a:sym typeface="Symbol" pitchFamily="18" charset="2"/>
              </a:rPr>
              <a:t></a:t>
            </a:r>
            <a:r>
              <a:rPr lang="it-IT" sz="2600" dirty="0" smtClean="0">
                <a:sym typeface="Symbol" pitchFamily="18" charset="2"/>
              </a:rPr>
              <a:t> = 1-</a:t>
            </a:r>
            <a:r>
              <a:rPr lang="it-IT" sz="2600" i="1" dirty="0" smtClean="0">
                <a:sym typeface="Symbol" pitchFamily="18" charset="2"/>
              </a:rPr>
              <a:t>w</a:t>
            </a:r>
            <a:r>
              <a:rPr lang="it-IT" sz="2600" dirty="0" smtClean="0">
                <a:sym typeface="Symbol" pitchFamily="18" charset="2"/>
              </a:rPr>
              <a:t> (se </a:t>
            </a:r>
            <a:r>
              <a:rPr lang="it-IT" sz="2600" i="1" dirty="0" smtClean="0">
                <a:sym typeface="Symbol" pitchFamily="18" charset="2"/>
              </a:rPr>
              <a:t>w = </a:t>
            </a:r>
            <a:r>
              <a:rPr lang="it-IT" sz="2600" dirty="0" smtClean="0">
                <a:sym typeface="Symbol" pitchFamily="18" charset="2"/>
              </a:rPr>
              <a:t>0,5 anche </a:t>
            </a:r>
            <a:r>
              <a:rPr lang="it-IT" sz="2600" i="1" dirty="0" smtClean="0">
                <a:sym typeface="Symbol" pitchFamily="18" charset="2"/>
              </a:rPr>
              <a:t>Q</a:t>
            </a:r>
            <a:r>
              <a:rPr lang="it-IT" sz="2600" dirty="0" smtClean="0">
                <a:sym typeface="Symbol" pitchFamily="18" charset="2"/>
              </a:rPr>
              <a:t> =0,5)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dirty="0" smtClean="0">
                <a:sym typeface="Symbol" pitchFamily="18" charset="2"/>
              </a:rPr>
              <a:t>E </a:t>
            </a:r>
            <a:r>
              <a:rPr lang="it-IT" sz="26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</a:t>
            </a:r>
            <a:r>
              <a:rPr lang="it-IT" sz="26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=</a:t>
            </a:r>
            <a:r>
              <a:rPr lang="it-IT" sz="26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L-wL</a:t>
            </a:r>
            <a:r>
              <a:rPr lang="it-IT" sz="2600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</a:t>
            </a:r>
            <a:endParaRPr lang="it-IT" sz="2600" dirty="0" smtClean="0">
              <a:solidFill>
                <a:srgbClr val="CC0000"/>
              </a:solidFill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6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L-wL=</a:t>
            </a:r>
            <a:r>
              <a:rPr lang="it-IT" sz="26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</a:t>
            </a:r>
            <a:r>
              <a:rPr lang="it-IT" sz="2600" dirty="0" smtClean="0">
                <a:sym typeface="Symbol"/>
              </a:rPr>
              <a:t> ovvero</a:t>
            </a:r>
            <a:endParaRPr lang="it-IT" sz="2600" i="1" dirty="0" smtClean="0">
              <a:sym typeface="Symbol" pitchFamily="18" charset="2"/>
            </a:endParaRP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812180"/>
              </p:ext>
            </p:extLst>
          </p:nvPr>
        </p:nvGraphicFramePr>
        <p:xfrm>
          <a:off x="900113" y="4893802"/>
          <a:ext cx="18923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zione" r:id="rId3" imgW="939600" imgH="393480" progId="Equation.3">
                  <p:embed/>
                </p:oleObj>
              </mc:Choice>
              <mc:Fallback>
                <p:oleObj name="Equazione" r:id="rId3" imgW="939600" imgH="393480" progId="Equation.3">
                  <p:embed/>
                  <p:pic>
                    <p:nvPicPr>
                      <p:cNvPr id="30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893802"/>
                        <a:ext cx="18923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CasellaDiTesto 5"/>
          <p:cNvSpPr txBox="1">
            <a:spLocks noChangeArrowheads="1"/>
          </p:cNvSpPr>
          <p:nvPr/>
        </p:nvSpPr>
        <p:spPr bwMode="auto">
          <a:xfrm>
            <a:off x="685800" y="5685965"/>
            <a:ext cx="7775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it-IT" altLang="it-IT" dirty="0"/>
              <a:t>Teoria classico-marxiana del valore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244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  <p:bldP spid="30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Piero Sraffa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1278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Torino 1898 – Cambridge 1983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Professore a Perugia e Cagliari. Maggior parte della vita </a:t>
            </a:r>
            <a:r>
              <a:rPr lang="it-IT" altLang="it-IT" sz="2400" smtClean="0">
                <a:sym typeface="Symbol" panose="05050102010706020507" pitchFamily="18" charset="2"/>
              </a:rPr>
              <a:t>a Cambridge (dal 1927)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>
                <a:sym typeface="Symbol" panose="05050102010706020507" pitchFamily="18" charset="2"/>
              </a:rPr>
              <a:t>Opere principali: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>
                <a:sym typeface="Symbol" panose="05050102010706020507" pitchFamily="18" charset="2"/>
              </a:rPr>
              <a:t>“The laws of Returns under competitive conditions", 1926, </a:t>
            </a:r>
            <a:r>
              <a:rPr lang="it-IT" altLang="it-IT" sz="2400" i="1" smtClean="0">
                <a:sym typeface="Symbol" panose="05050102010706020507" pitchFamily="18" charset="2"/>
              </a:rPr>
              <a:t>Economic Journal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>
                <a:sym typeface="Symbol" panose="05050102010706020507" pitchFamily="18" charset="2"/>
              </a:rPr>
              <a:t>"Introduction" to the </a:t>
            </a:r>
            <a:r>
              <a:rPr lang="it-IT" altLang="it-IT" sz="2400" i="1" smtClean="0">
                <a:sym typeface="Symbol" panose="05050102010706020507" pitchFamily="18" charset="2"/>
              </a:rPr>
              <a:t>Works and Correspondence of David Ricardo</a:t>
            </a:r>
            <a:r>
              <a:rPr lang="it-IT" altLang="it-IT" sz="2400" smtClean="0">
                <a:sym typeface="Symbol" panose="05050102010706020507" pitchFamily="18" charset="2"/>
              </a:rPr>
              <a:t>, 1951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i="1" smtClean="0">
                <a:sym typeface="Symbol" panose="05050102010706020507" pitchFamily="18" charset="2"/>
              </a:rPr>
              <a:t>Production of Commodities by Means of Commodities: Prelude to a critique of economic theory</a:t>
            </a:r>
            <a:r>
              <a:rPr lang="it-IT" altLang="it-IT" sz="2400" smtClean="0">
                <a:sym typeface="Symbol" panose="05050102010706020507" pitchFamily="18" charset="2"/>
              </a:rPr>
              <a:t>, 1960.  </a:t>
            </a: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5335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576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determinazione dei prezzi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15297"/>
          </a:xfrm>
        </p:spPr>
        <p:txBody>
          <a:bodyPr/>
          <a:lstStyle/>
          <a:p>
            <a:r>
              <a:rPr lang="it-IT" dirty="0" smtClean="0"/>
              <a:t>In base all’esempio di tabella: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793626" y="2311517"/>
                <a:ext cx="7435974" cy="17018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120+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160+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80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d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0,25=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240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endChr m:val=""/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40+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100+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120)</m:t>
                            </m:r>
                            <m:d>
                              <m:d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it-IT" i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d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0,25=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it-IT" i="0">
                                <a:latin typeface="Cambria Math" panose="02040503050406030204" pitchFamily="18" charset="0"/>
                              </a:rPr>
                              <m:t>360</m:t>
                            </m:r>
                          </m:e>
                        </m:mr>
                        <m:mr>
                          <m:e>
                            <m:eqArr>
                              <m:eqArr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endChr m:val=""/>
                                        <m:ctrlP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it-IT" i="1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</m:d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it-IT">
                                    <a:latin typeface="Cambria Math" panose="02040503050406030204" pitchFamily="18" charset="0"/>
                                  </a:rPr>
                                  <m:t>40+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it-IT" b="0" i="0" smtClean="0">
                                    <a:latin typeface="Cambria Math" panose="02040503050406030204" pitchFamily="18" charset="0"/>
                                  </a:rPr>
                                  <m:t>40</m:t>
                                </m:r>
                                <m:r>
                                  <a:rPr lang="it-IT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b="0" i="0" smtClean="0">
                                    <a:latin typeface="Cambria Math" panose="02040503050406030204" pitchFamily="18" charset="0"/>
                                  </a:rPr>
                                  <m:t>200</m:t>
                                </m:r>
                                <m:r>
                                  <a:rPr lang="it-IT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d>
                                  <m:d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d>
                                <m:r>
                                  <a:rPr lang="it-IT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it-IT">
                                    <a:latin typeface="Cambria Math" panose="02040503050406030204" pitchFamily="18" charset="0"/>
                                  </a:rPr>
                                  <m:t>0,25=</m:t>
                                </m:r>
                                <m:sSub>
                                  <m:sSubPr>
                                    <m:ctrlP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b="0" i="0" smtClean="0">
                                    <a:latin typeface="Cambria Math" panose="02040503050406030204" pitchFamily="18" charset="0"/>
                                  </a:rPr>
                                  <m:t>480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40+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60+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80=1</m:t>
                                </m:r>
                              </m:e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=50%</m:t>
                                </m:r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26" y="2311517"/>
                <a:ext cx="7435974" cy="17018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899652" y="4306530"/>
            <a:ext cx="2056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La soluzione è:</a:t>
            </a:r>
          </a:p>
          <a:p>
            <a:endParaRPr lang="it-IT" sz="2400" dirty="0" smtClean="0"/>
          </a:p>
          <a:p>
            <a:endParaRPr lang="it-IT" sz="2400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18215"/>
              </p:ext>
            </p:extLst>
          </p:nvPr>
        </p:nvGraphicFramePr>
        <p:xfrm>
          <a:off x="2955658" y="4291781"/>
          <a:ext cx="1555955" cy="1405569"/>
        </p:xfrm>
        <a:graphic>
          <a:graphicData uri="http://schemas.openxmlformats.org/drawingml/2006/table">
            <a:tbl>
              <a:tblPr/>
              <a:tblGrid>
                <a:gridCol w="1555955">
                  <a:extLst>
                    <a:ext uri="{9D8B030D-6E8A-4147-A177-3AD203B41FA5}">
                      <a16:colId xmlns:a16="http://schemas.microsoft.com/office/drawing/2014/main" val="1182364155"/>
                    </a:ext>
                  </a:extLst>
                </a:gridCol>
              </a:tblGrid>
              <a:tr h="393222"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it-IT" sz="2000" b="0" i="1" u="none" strike="noStrike" baseline="-25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it-IT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  <a:r>
                        <a:rPr lang="it-IT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0,011228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568964"/>
                  </a:ext>
                </a:extLst>
              </a:tr>
              <a:tr h="393222"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it-IT" sz="2000" b="0" i="1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r>
                        <a:rPr lang="it-IT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0,004378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536834"/>
                  </a:ext>
                </a:extLst>
              </a:tr>
              <a:tr h="393222"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1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it-IT" sz="2000" b="0" i="1" u="none" strike="noStrike" baseline="-250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r>
                        <a:rPr lang="it-IT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 </a:t>
                      </a:r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0,003603</a:t>
                      </a:r>
                    </a:p>
                    <a:p>
                      <a:pPr algn="ctr" fontAlgn="b"/>
                      <a:r>
                        <a:rPr lang="it-IT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r= 10%</a:t>
                      </a:r>
                      <a:endParaRPr lang="it-IT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015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28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misura invariabile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1206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Varia la distribuzione </a:t>
            </a:r>
            <a:r>
              <a:rPr lang="it-IT" dirty="0" smtClean="0">
                <a:sym typeface="Symbol" panose="05050102010706020507" pitchFamily="18" charset="2"/>
              </a:rPr>
              <a:t> variano i prezzi.</a:t>
            </a:r>
          </a:p>
          <a:p>
            <a:r>
              <a:rPr lang="it-IT" dirty="0" smtClean="0">
                <a:sym typeface="Symbol" panose="05050102010706020507" pitchFamily="18" charset="2"/>
              </a:rPr>
              <a:t>Varia il prezzo del ferro - La variazione è dovuta al ferro o all’unità di misura?</a:t>
            </a:r>
          </a:p>
          <a:p>
            <a:r>
              <a:rPr lang="it-IT" dirty="0" smtClean="0">
                <a:sym typeface="Symbol" panose="05050102010706020507" pitchFamily="18" charset="2"/>
              </a:rPr>
              <a:t>La misura invariabile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622446"/>
              </p:ext>
            </p:extLst>
          </p:nvPr>
        </p:nvGraphicFramePr>
        <p:xfrm>
          <a:off x="830826" y="4651633"/>
          <a:ext cx="4980038" cy="1223363"/>
        </p:xfrm>
        <a:graphic>
          <a:graphicData uri="http://schemas.openxmlformats.org/drawingml/2006/table">
            <a:tbl>
              <a:tblPr/>
              <a:tblGrid>
                <a:gridCol w="711434">
                  <a:extLst>
                    <a:ext uri="{9D8B030D-6E8A-4147-A177-3AD203B41FA5}">
                      <a16:colId xmlns:a16="http://schemas.microsoft.com/office/drawing/2014/main" val="72125455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1635369799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211045726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1578399452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3337786922"/>
                    </a:ext>
                  </a:extLst>
                </a:gridCol>
                <a:gridCol w="670701">
                  <a:extLst>
                    <a:ext uri="{9D8B030D-6E8A-4147-A177-3AD203B41FA5}">
                      <a16:colId xmlns:a16="http://schemas.microsoft.com/office/drawing/2014/main" val="2861184025"/>
                    </a:ext>
                  </a:extLst>
                </a:gridCol>
                <a:gridCol w="752167">
                  <a:extLst>
                    <a:ext uri="{9D8B030D-6E8A-4147-A177-3AD203B41FA5}">
                      <a16:colId xmlns:a16="http://schemas.microsoft.com/office/drawing/2014/main" val="19662171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 "/>
                      </a:pP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211574"/>
                  </a:ext>
                </a:extLst>
              </a:tr>
              <a:tr h="24107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17098"/>
                  </a:ext>
                </a:extLst>
              </a:tr>
              <a:tr h="24107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691486"/>
                  </a:ext>
                </a:extLst>
              </a:tr>
              <a:tr h="253133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305238"/>
                  </a:ext>
                </a:extLst>
              </a:tr>
              <a:tr h="26518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775835"/>
                  </a:ext>
                </a:extLst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352349"/>
              </p:ext>
            </p:extLst>
          </p:nvPr>
        </p:nvGraphicFramePr>
        <p:xfrm>
          <a:off x="830826" y="3110427"/>
          <a:ext cx="4980038" cy="1364225"/>
        </p:xfrm>
        <a:graphic>
          <a:graphicData uri="http://schemas.openxmlformats.org/drawingml/2006/table">
            <a:tbl>
              <a:tblPr/>
              <a:tblGrid>
                <a:gridCol w="711434">
                  <a:extLst>
                    <a:ext uri="{9D8B030D-6E8A-4147-A177-3AD203B41FA5}">
                      <a16:colId xmlns:a16="http://schemas.microsoft.com/office/drawing/2014/main" val="139738469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338606875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4074538817"/>
                    </a:ext>
                  </a:extLst>
                </a:gridCol>
                <a:gridCol w="711434">
                  <a:extLst>
                    <a:ext uri="{9D8B030D-6E8A-4147-A177-3AD203B41FA5}">
                      <a16:colId xmlns:a16="http://schemas.microsoft.com/office/drawing/2014/main" val="3348282239"/>
                    </a:ext>
                  </a:extLst>
                </a:gridCol>
                <a:gridCol w="659464">
                  <a:extLst>
                    <a:ext uri="{9D8B030D-6E8A-4147-A177-3AD203B41FA5}">
                      <a16:colId xmlns:a16="http://schemas.microsoft.com/office/drawing/2014/main" val="1477686064"/>
                    </a:ext>
                  </a:extLst>
                </a:gridCol>
                <a:gridCol w="678426">
                  <a:extLst>
                    <a:ext uri="{9D8B030D-6E8A-4147-A177-3AD203B41FA5}">
                      <a16:colId xmlns:a16="http://schemas.microsoft.com/office/drawing/2014/main" val="1016807168"/>
                    </a:ext>
                  </a:extLst>
                </a:gridCol>
                <a:gridCol w="796412">
                  <a:extLst>
                    <a:ext uri="{9D8B030D-6E8A-4147-A177-3AD203B41FA5}">
                      <a16:colId xmlns:a16="http://schemas.microsoft.com/office/drawing/2014/main" val="2909315575"/>
                    </a:ext>
                  </a:extLst>
                </a:gridCol>
              </a:tblGrid>
              <a:tr h="38425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708876"/>
                  </a:ext>
                </a:extLst>
              </a:tr>
              <a:tr h="23613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480062"/>
                  </a:ext>
                </a:extLst>
              </a:tr>
              <a:tr h="236138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883969"/>
                  </a:ext>
                </a:extLst>
              </a:tr>
              <a:tr h="24794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938387"/>
                  </a:ext>
                </a:extLst>
              </a:tr>
              <a:tr h="2597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212049"/>
                  </a:ext>
                </a:extLst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430297" y="2370804"/>
            <a:ext cx="21385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Due possibili sistemi economici con gli stessi coefficienti e la stessa quantità di lavoro.</a:t>
            </a:r>
          </a:p>
          <a:p>
            <a:r>
              <a:rPr lang="it-IT" dirty="0" smtClean="0"/>
              <a:t>Si può passare da uno all’altro cambiando la proporzione del prodotto dell’industria. Si produce più ferro e meno carbone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67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sistema tipo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33010"/>
            <a:ext cx="8229600" cy="2593154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La particolarità della combinazione produttiva. A livello aggregato le proporzioni tra input e prodotto totale e sovrappiù sono le stesse per tutte le merci</a:t>
            </a:r>
          </a:p>
          <a:p>
            <a:r>
              <a:rPr lang="it-IT" dirty="0" smtClean="0"/>
              <a:t>Ferro: 200 – 240 =40</a:t>
            </a:r>
          </a:p>
          <a:p>
            <a:r>
              <a:rPr lang="it-IT" dirty="0" smtClean="0"/>
              <a:t>Carbone 300 – 360 =60</a:t>
            </a:r>
          </a:p>
          <a:p>
            <a:r>
              <a:rPr lang="it-IT" dirty="0" smtClean="0"/>
              <a:t>Grano 400 -480 =80</a:t>
            </a:r>
          </a:p>
          <a:p>
            <a:r>
              <a:rPr lang="it-IT" dirty="0" smtClean="0"/>
              <a:t>Rapporto prodotto input: 1,2</a:t>
            </a:r>
          </a:p>
          <a:p>
            <a:r>
              <a:rPr lang="it-IT" dirty="0" smtClean="0"/>
              <a:t>Rapporto sovrappiù input: 20%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272191"/>
              </p:ext>
            </p:extLst>
          </p:nvPr>
        </p:nvGraphicFramePr>
        <p:xfrm>
          <a:off x="457197" y="1698536"/>
          <a:ext cx="7123473" cy="1604286"/>
        </p:xfrm>
        <a:graphic>
          <a:graphicData uri="http://schemas.openxmlformats.org/drawingml/2006/table">
            <a:tbl>
              <a:tblPr/>
              <a:tblGrid>
                <a:gridCol w="1017639">
                  <a:extLst>
                    <a:ext uri="{9D8B030D-6E8A-4147-A177-3AD203B41FA5}">
                      <a16:colId xmlns:a16="http://schemas.microsoft.com/office/drawing/2014/main" val="72125455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1635369799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211045726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1578399452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3337786922"/>
                    </a:ext>
                  </a:extLst>
                </a:gridCol>
                <a:gridCol w="959374">
                  <a:extLst>
                    <a:ext uri="{9D8B030D-6E8A-4147-A177-3AD203B41FA5}">
                      <a16:colId xmlns:a16="http://schemas.microsoft.com/office/drawing/2014/main" val="2861184025"/>
                    </a:ext>
                  </a:extLst>
                </a:gridCol>
                <a:gridCol w="1075904">
                  <a:extLst>
                    <a:ext uri="{9D8B030D-6E8A-4147-A177-3AD203B41FA5}">
                      <a16:colId xmlns:a16="http://schemas.microsoft.com/office/drawing/2014/main" val="1966217194"/>
                    </a:ext>
                  </a:extLst>
                </a:gridCol>
              </a:tblGrid>
              <a:tr h="284373">
                <a:tc>
                  <a:txBody>
                    <a:bodyPr/>
                    <a:lstStyle/>
                    <a:p>
                      <a:pPr algn="l" fontAlgn="b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 "/>
                      </a:pP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211574"/>
                  </a:ext>
                </a:extLst>
              </a:tr>
              <a:tr h="30758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17098"/>
                  </a:ext>
                </a:extLst>
              </a:tr>
              <a:tr h="30758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691486"/>
                  </a:ext>
                </a:extLst>
              </a:tr>
              <a:tr h="32296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305238"/>
                  </a:ext>
                </a:extLst>
              </a:tr>
              <a:tr h="338345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77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11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La merce composita prodotto tipo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E’ come se ci fosse una merce composta da 40t di ferro, 60t di carbone e 80q di grano. </a:t>
            </a:r>
          </a:p>
          <a:p>
            <a:r>
              <a:rPr lang="it-IT" dirty="0" smtClean="0"/>
              <a:t>Il tasso di sovrappiù è determinato fisicamente: 20%</a:t>
            </a:r>
          </a:p>
          <a:p>
            <a:r>
              <a:rPr lang="it-IT" dirty="0" smtClean="0"/>
              <a:t>Il rapporto tra sovrappiù e capitale non è influenzato dai prezzi – nel sistema non tipo invece varia al variare dei prezzi</a:t>
            </a:r>
          </a:p>
          <a:p>
            <a:r>
              <a:rPr lang="it-IT" dirty="0" smtClean="0"/>
              <a:t>Per questo è un’unità di misura invariabile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618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rapporto </a:t>
            </a:r>
            <a:r>
              <a:rPr lang="it-IT" i="1" dirty="0" smtClean="0"/>
              <a:t>r </a:t>
            </a:r>
            <a:r>
              <a:rPr lang="it-IT" dirty="0" smtClean="0"/>
              <a:t>- </a:t>
            </a:r>
            <a:r>
              <a:rPr lang="it-IT" i="1" dirty="0" smtClean="0"/>
              <a:t>w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it-IT" dirty="0" smtClean="0"/>
                  <a:t>Il saggio di salario è anche la quota dei salari (</a:t>
                </a:r>
                <a:r>
                  <a:rPr lang="it-IT" i="1" dirty="0" smtClean="0"/>
                  <a:t>Y=L=</a:t>
                </a:r>
                <a:r>
                  <a:rPr lang="it-IT" dirty="0"/>
                  <a:t>1</a:t>
                </a:r>
                <a:r>
                  <a:rPr lang="it-IT" dirty="0" smtClean="0"/>
                  <a:t>)</a:t>
                </a:r>
              </a:p>
              <a:p>
                <a:r>
                  <a:rPr lang="it-IT" dirty="0"/>
                  <a:t>Il saggio di profitto: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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𝑃𝑁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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𝑃𝑁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𝑌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(1−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it-IT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it-IT" dirty="0" smtClean="0"/>
              </a:p>
              <a:p>
                <a:r>
                  <a:rPr lang="it-IT" dirty="0" smtClean="0"/>
                  <a:t>Normalmente </a:t>
                </a:r>
                <a:r>
                  <a:rPr lang="it-IT" i="1" dirty="0" smtClean="0"/>
                  <a:t>PN/K </a:t>
                </a:r>
                <a:r>
                  <a:rPr lang="it-IT" dirty="0" smtClean="0"/>
                  <a:t>è influenzato dai prezzi</a:t>
                </a:r>
              </a:p>
              <a:p>
                <a:r>
                  <a:rPr lang="it-IT" dirty="0" smtClean="0"/>
                  <a:t>Il rapporto sovrappiù capitale nel sistema tipo è dato e indipendente dai prezzi </a:t>
                </a:r>
                <a:r>
                  <a:rPr lang="it-IT" i="1" dirty="0" smtClean="0"/>
                  <a:t>(R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.</a:t>
                </a:r>
              </a:p>
              <a:p>
                <a:r>
                  <a:rPr lang="it-IT" dirty="0" smtClean="0"/>
                  <a:t>I prezzi sono gli stessi nel sistema tipo e in qualunque altra combinazione di prodotti possibile.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830" r="-2148" b="-242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090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R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In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sistemi differenti </a:t>
            </a:r>
            <a:r>
              <a:rPr lang="it-IT" i="1" dirty="0" smtClean="0"/>
              <a:t>Y/K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dipende</a:t>
            </a:r>
            <a:r>
              <a:rPr lang="it-IT" dirty="0" smtClean="0"/>
              <a:t> dai prezzi.</a:t>
            </a:r>
          </a:p>
          <a:p>
            <a:r>
              <a:rPr lang="it-IT" dirty="0" smtClean="0"/>
              <a:t>Nel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tipo è indipendente </a:t>
            </a:r>
            <a:r>
              <a:rPr lang="it-IT" dirty="0" smtClean="0"/>
              <a:t>dai prezzi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it-IT" dirty="0" smtClean="0"/>
              <a:t>Nei sistemi differenti, se per ipotesi </a:t>
            </a:r>
            <a:r>
              <a:rPr lang="it-IT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w=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it-IT" dirty="0" smtClean="0"/>
              <a:t>, il rapporto </a:t>
            </a:r>
            <a:r>
              <a:rPr lang="it-IT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Y/K=R</a:t>
            </a:r>
            <a:r>
              <a:rPr lang="it-IT" dirty="0" smtClean="0"/>
              <a:t>. Per altri valori di </a:t>
            </a:r>
            <a:r>
              <a:rPr lang="it-IT" i="1" dirty="0" smtClean="0"/>
              <a:t>w, </a:t>
            </a:r>
            <a:r>
              <a:rPr lang="it-IT" dirty="0" smtClean="0"/>
              <a:t>Y/K</a:t>
            </a:r>
            <a:r>
              <a:rPr lang="it-IT" i="1" dirty="0" smtClean="0">
                <a:sym typeface="Symbol" panose="05050102010706020507" pitchFamily="18" charset="2"/>
              </a:rPr>
              <a:t>R. 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i="1" dirty="0" smtClean="0">
                <a:sym typeface="Symbol" panose="05050102010706020507" pitchFamily="18" charset="2"/>
              </a:rPr>
              <a:t>R</a:t>
            </a:r>
            <a:r>
              <a:rPr lang="it-IT" dirty="0" smtClean="0">
                <a:sym typeface="Symbol" panose="05050102010706020507" pitchFamily="18" charset="2"/>
              </a:rPr>
              <a:t>= «massimo saggio di profitto» ipotetico. In realtà si tratta del saggio di sovrappiù, che è indipendente dalla distribuzione del sovrappiù. Se </a:t>
            </a:r>
            <a:r>
              <a:rPr lang="it-IT" i="1" dirty="0" smtClean="0">
                <a:sym typeface="Symbol" panose="05050102010706020507" pitchFamily="18" charset="2"/>
              </a:rPr>
              <a:t>w</a:t>
            </a:r>
            <a:r>
              <a:rPr lang="it-IT" dirty="0" smtClean="0">
                <a:sym typeface="Symbol" panose="05050102010706020507" pitchFamily="18" charset="2"/>
              </a:rPr>
              <a:t>=0 non si pone un problema di distribuzione.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337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rapporto tra </a:t>
            </a:r>
            <a:r>
              <a:rPr lang="it-IT" i="1" dirty="0" smtClean="0"/>
              <a:t>r</a:t>
            </a:r>
            <a:r>
              <a:rPr lang="it-IT" dirty="0" smtClean="0"/>
              <a:t> e </a:t>
            </a:r>
            <a:r>
              <a:rPr lang="it-IT" i="1" dirty="0" smtClean="0"/>
              <a:t>w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it-IT" dirty="0" smtClean="0"/>
                  <a:t>Prodotto netto tipo=unità di misura dei prezzi anche negli altri sistemi. L’unità di misura è sempre arbitraria e quindi possiamo scegliere di </a:t>
                </a:r>
                <a:r>
                  <a:rPr lang="it-IT" smtClean="0"/>
                  <a:t>porre 40</a:t>
                </a:r>
                <a:r>
                  <a:rPr lang="it-IT" i="1" smtClean="0"/>
                  <a:t>p</a:t>
                </a:r>
                <a:r>
                  <a:rPr lang="it-IT" i="1" baseline="-25000" smtClean="0"/>
                  <a:t>f</a:t>
                </a:r>
                <a:r>
                  <a:rPr lang="it-IT" smtClean="0"/>
                  <a:t>+60</a:t>
                </a:r>
                <a:r>
                  <a:rPr lang="it-IT" i="1" smtClean="0"/>
                  <a:t>p</a:t>
                </a:r>
                <a:r>
                  <a:rPr lang="it-IT" i="1" baseline="-25000" smtClean="0"/>
                  <a:t>c</a:t>
                </a:r>
                <a:r>
                  <a:rPr lang="it-IT" smtClean="0"/>
                  <a:t>+80</a:t>
                </a:r>
                <a:r>
                  <a:rPr lang="it-IT" i="1" smtClean="0"/>
                  <a:t>p</a:t>
                </a:r>
                <a:r>
                  <a:rPr lang="it-IT" i="1" baseline="-25000" dirty="0"/>
                  <a:t>g</a:t>
                </a:r>
                <a:r>
                  <a:rPr lang="it-IT" smtClean="0"/>
                  <a:t>=1</a:t>
                </a:r>
                <a:endParaRPr lang="it-IT" dirty="0" smtClean="0"/>
              </a:p>
              <a:p>
                <a:r>
                  <a:rPr lang="it-IT" dirty="0" smtClean="0"/>
                  <a:t>Nel sistema tipo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(1−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it-IT" dirty="0" smtClean="0"/>
              </a:p>
              <a:p>
                <a:r>
                  <a:rPr lang="it-IT" i="1" dirty="0" smtClean="0"/>
                  <a:t>R </a:t>
                </a:r>
                <a:r>
                  <a:rPr lang="it-IT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indipendente</a:t>
                </a:r>
                <a:r>
                  <a:rPr lang="it-IT" dirty="0" smtClean="0"/>
                  <a:t> dai prezzi.</a:t>
                </a:r>
              </a:p>
              <a:p>
                <a:r>
                  <a:rPr lang="it-IT" dirty="0" smtClean="0"/>
                  <a:t>Possiamo determinare </a:t>
                </a:r>
                <a:r>
                  <a:rPr lang="it-IT" i="1" dirty="0" smtClean="0"/>
                  <a:t>r </a:t>
                </a:r>
                <a:r>
                  <a:rPr lang="it-IT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prima</a:t>
                </a:r>
                <a:r>
                  <a:rPr lang="it-IT" dirty="0" smtClean="0"/>
                  <a:t> dei prezzi come volevano Ricardo e </a:t>
                </a:r>
                <a:r>
                  <a:rPr lang="it-IT" dirty="0" err="1" smtClean="0"/>
                  <a:t>Marx</a:t>
                </a:r>
                <a:r>
                  <a:rPr lang="it-IT" dirty="0" smtClean="0"/>
                  <a:t> con la loro teoria del valore.</a:t>
                </a:r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830" r="-259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286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relazione lineare </a:t>
            </a:r>
            <a:r>
              <a:rPr lang="it-IT" i="1" dirty="0" smtClean="0"/>
              <a:t>r - 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424378"/>
            <a:ext cx="8229600" cy="1701786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La relazione </a:t>
            </a:r>
            <a:r>
              <a:rPr lang="it-IT" i="1" dirty="0" smtClean="0"/>
              <a:t>r –w</a:t>
            </a:r>
            <a:r>
              <a:rPr lang="it-IT" dirty="0" smtClean="0"/>
              <a:t>, misurata in termini di merce tipo è lineare.</a:t>
            </a:r>
          </a:p>
          <a:p>
            <a:r>
              <a:rPr lang="it-IT" dirty="0" smtClean="0"/>
              <a:t>Possiamo conoscere </a:t>
            </a:r>
            <a:r>
              <a:rPr lang="it-IT" i="1" dirty="0" smtClean="0"/>
              <a:t>r </a:t>
            </a:r>
            <a:r>
              <a:rPr lang="it-IT" dirty="0" smtClean="0"/>
              <a:t>dato </a:t>
            </a:r>
            <a:r>
              <a:rPr lang="it-IT" i="1" dirty="0" smtClean="0"/>
              <a:t>w e </a:t>
            </a:r>
            <a:r>
              <a:rPr lang="it-IT" dirty="0" smtClean="0"/>
              <a:t>viceversa indipendentemente dai prezzi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27</a:t>
            </a:fld>
            <a:endParaRPr lang="it-IT" dirty="0"/>
          </a:p>
        </p:txBody>
      </p:sp>
      <p:grpSp>
        <p:nvGrpSpPr>
          <p:cNvPr id="6" name="Gruppo 5"/>
          <p:cNvGrpSpPr/>
          <p:nvPr/>
        </p:nvGrpSpPr>
        <p:grpSpPr>
          <a:xfrm>
            <a:off x="1467464" y="1698536"/>
            <a:ext cx="5183427" cy="2643142"/>
            <a:chOff x="1467464" y="1698536"/>
            <a:chExt cx="5183427" cy="2643142"/>
          </a:xfrm>
        </p:grpSpPr>
        <p:cxnSp>
          <p:nvCxnSpPr>
            <p:cNvPr id="7" name="Connettore diritto 6"/>
            <p:cNvCxnSpPr/>
            <p:nvPr/>
          </p:nvCxnSpPr>
          <p:spPr>
            <a:xfrm>
              <a:off x="1991034" y="1698536"/>
              <a:ext cx="0" cy="21975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ttore diritto 8"/>
            <p:cNvCxnSpPr/>
            <p:nvPr/>
          </p:nvCxnSpPr>
          <p:spPr>
            <a:xfrm>
              <a:off x="1991034" y="3896046"/>
              <a:ext cx="402876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diritto 11"/>
            <p:cNvCxnSpPr/>
            <p:nvPr/>
          </p:nvCxnSpPr>
          <p:spPr>
            <a:xfrm>
              <a:off x="1991033" y="2200868"/>
              <a:ext cx="3215149" cy="169517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sellaDiTesto 12"/>
            <p:cNvSpPr txBox="1"/>
            <p:nvPr/>
          </p:nvSpPr>
          <p:spPr>
            <a:xfrm>
              <a:off x="5854479" y="3941568"/>
              <a:ext cx="7964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i="1" dirty="0" smtClean="0"/>
                <a:t>r</a:t>
              </a:r>
              <a:endParaRPr lang="it-IT" sz="2000" i="1" dirty="0"/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5088195" y="3941568"/>
              <a:ext cx="5161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i="1" dirty="0" smtClean="0"/>
                <a:t>R</a:t>
              </a:r>
              <a:endParaRPr lang="it-IT" sz="2000" i="1" dirty="0"/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1467464" y="3930568"/>
              <a:ext cx="8111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/>
                <a:t>0</a:t>
              </a:r>
              <a:endParaRPr lang="it-IT" sz="2000" dirty="0"/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1467464" y="1969340"/>
              <a:ext cx="5751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dirty="0" smtClean="0"/>
                <a:t>1</a:t>
              </a:r>
              <a:endParaRPr lang="it-IT" sz="2000" dirty="0"/>
            </a:p>
          </p:txBody>
        </p:sp>
      </p:grpSp>
      <p:sp>
        <p:nvSpPr>
          <p:cNvPr id="18" name="CasellaDiTesto 17"/>
          <p:cNvSpPr txBox="1"/>
          <p:nvPr/>
        </p:nvSpPr>
        <p:spPr>
          <a:xfrm>
            <a:off x="1467464" y="1551048"/>
            <a:ext cx="575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i="1" dirty="0" smtClean="0"/>
              <a:t>w</a:t>
            </a:r>
            <a:endParaRPr lang="it-IT" sz="2000" i="1" dirty="0"/>
          </a:p>
        </p:txBody>
      </p:sp>
    </p:spTree>
    <p:extLst>
      <p:ext uri="{BB962C8B-B14F-4D97-AF65-F5344CB8AC3E}">
        <p14:creationId xmlns:p14="http://schemas.microsoft.com/office/powerpoint/2010/main" val="301727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due livelli: valore e prezzi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it-IT" dirty="0" smtClean="0"/>
              <a:t>Analisi “macroeconomica” del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valore</a:t>
            </a:r>
            <a:r>
              <a:rPr lang="it-IT" dirty="0" smtClean="0"/>
              <a:t>:</a:t>
            </a:r>
            <a:endParaRPr lang="it-IT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it-IT" dirty="0" smtClean="0"/>
              <a:t>Il valore del sovrappiù è dato in termini di lavoro </a:t>
            </a:r>
            <a:r>
              <a:rPr lang="it-IT" dirty="0" smtClean="0"/>
              <a:t>diretto, cioè è determinato unicamente dalle condizioni di produzione.</a:t>
            </a:r>
          </a:p>
          <a:p>
            <a:pPr eaLnBrk="1" hangingPunct="1">
              <a:defRPr/>
            </a:pPr>
            <a:r>
              <a:rPr lang="it-IT" dirty="0" smtClean="0"/>
              <a:t> </a:t>
            </a:r>
            <a:r>
              <a:rPr lang="it-IT" dirty="0" smtClean="0"/>
              <a:t>«</a:t>
            </a:r>
            <a:r>
              <a:rPr lang="it-IT" dirty="0" smtClean="0"/>
              <a:t>La torta non dipende dalle fette».</a:t>
            </a:r>
            <a:endParaRPr lang="it-IT" dirty="0" smtClean="0"/>
          </a:p>
          <a:p>
            <a:pPr eaLnBrk="1" hangingPunct="1">
              <a:defRPr/>
            </a:pPr>
            <a:r>
              <a:rPr lang="it-IT" dirty="0" smtClean="0"/>
              <a:t>Le quote distributive variano inversamente</a:t>
            </a:r>
          </a:p>
          <a:p>
            <a:pPr eaLnBrk="1" hangingPunct="1">
              <a:defRPr/>
            </a:pPr>
            <a:r>
              <a:rPr lang="it-IT" dirty="0" smtClean="0"/>
              <a:t>Analisi “microeconomica” dei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prezzi</a:t>
            </a:r>
            <a:r>
              <a:rPr lang="it-IT" dirty="0" smtClean="0"/>
              <a:t>:</a:t>
            </a:r>
          </a:p>
          <a:p>
            <a:pPr eaLnBrk="1" hangingPunct="1">
              <a:defRPr/>
            </a:pPr>
            <a:r>
              <a:rPr lang="it-IT" dirty="0" smtClean="0"/>
              <a:t>Si determinano simultaneamente i prezzi e il saggio di profitto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003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Schema grafico</a:t>
            </a:r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auto">
          <a:xfrm>
            <a:off x="2286000" y="2209800"/>
            <a:ext cx="2381250" cy="5429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1"/>
              <a:t>SOVRAPPIU’</a:t>
            </a:r>
          </a:p>
          <a:p>
            <a:r>
              <a:rPr lang="it-IT" altLang="it-IT" sz="1200" b="1"/>
              <a:t>VALORE DATO=</a:t>
            </a:r>
            <a:r>
              <a:rPr lang="it-IT" altLang="it-IT" sz="1200" b="1" i="1"/>
              <a:t>L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5478463" y="2838450"/>
            <a:ext cx="1485900" cy="638175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1"/>
              <a:t>ANALISI</a:t>
            </a:r>
          </a:p>
          <a:p>
            <a:r>
              <a:rPr lang="it-IT" altLang="it-IT" sz="1200" b="1"/>
              <a:t>MACRO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11288" y="2762250"/>
            <a:ext cx="1952625" cy="971550"/>
            <a:chOff x="889" y="1740"/>
            <a:chExt cx="1230" cy="612"/>
          </a:xfrm>
        </p:grpSpPr>
        <p:sp>
          <p:nvSpPr>
            <p:cNvPr id="24595" name="Oval 6"/>
            <p:cNvSpPr>
              <a:spLocks noChangeArrowheads="1"/>
            </p:cNvSpPr>
            <p:nvPr/>
          </p:nvSpPr>
          <p:spPr bwMode="auto">
            <a:xfrm>
              <a:off x="889" y="1962"/>
              <a:ext cx="996" cy="39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/>
              <a:r>
                <a:rPr lang="it-IT" altLang="it-IT" sz="1200" b="1"/>
                <a:t>VARIA </a:t>
              </a:r>
              <a:r>
                <a:rPr lang="it-IT" altLang="it-IT" sz="1200" b="1" i="1"/>
                <a:t>w</a:t>
              </a:r>
            </a:p>
          </p:txBody>
        </p:sp>
        <p:sp>
          <p:nvSpPr>
            <p:cNvPr id="24596" name="Line 8"/>
            <p:cNvSpPr>
              <a:spLocks noChangeShapeType="1"/>
            </p:cNvSpPr>
            <p:nvPr/>
          </p:nvSpPr>
          <p:spPr bwMode="auto">
            <a:xfrm flipH="1">
              <a:off x="1363" y="1740"/>
              <a:ext cx="756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5478463" y="4505325"/>
            <a:ext cx="1562100" cy="6953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1"/>
              <a:t>ANALISI</a:t>
            </a:r>
          </a:p>
          <a:p>
            <a:r>
              <a:rPr lang="it-IT" altLang="it-IT" sz="1200" b="1"/>
              <a:t>MICRO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954213" y="3733800"/>
            <a:ext cx="3133725" cy="1057275"/>
            <a:chOff x="1231" y="2352"/>
            <a:chExt cx="1974" cy="666"/>
          </a:xfrm>
        </p:grpSpPr>
        <p:sp>
          <p:nvSpPr>
            <p:cNvPr id="24593" name="Rectangle 10"/>
            <p:cNvSpPr>
              <a:spLocks noChangeArrowheads="1"/>
            </p:cNvSpPr>
            <p:nvPr/>
          </p:nvSpPr>
          <p:spPr bwMode="auto">
            <a:xfrm>
              <a:off x="1231" y="2550"/>
              <a:ext cx="1974" cy="46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it-IT" altLang="it-IT" sz="1200" b="1"/>
                <a:t>IL PROFITTO SI DEVE DISTRIBUIRE PROPORZIONALMENTE AL CAPITALE IN OGNI SETTORE PRODUTTIVO</a:t>
              </a:r>
            </a:p>
          </p:txBody>
        </p:sp>
        <p:sp>
          <p:nvSpPr>
            <p:cNvPr id="24594" name="Line 13"/>
            <p:cNvSpPr>
              <a:spLocks noChangeShapeType="1"/>
            </p:cNvSpPr>
            <p:nvPr/>
          </p:nvSpPr>
          <p:spPr bwMode="auto">
            <a:xfrm flipH="1">
              <a:off x="2179" y="2352"/>
              <a:ext cx="546" cy="1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3021013" y="2276475"/>
            <a:ext cx="2333625" cy="1524000"/>
            <a:chOff x="1903" y="1434"/>
            <a:chExt cx="1470" cy="960"/>
          </a:xfrm>
        </p:grpSpPr>
        <p:sp>
          <p:nvSpPr>
            <p:cNvPr id="24590" name="Oval 7"/>
            <p:cNvSpPr>
              <a:spLocks noChangeArrowheads="1"/>
            </p:cNvSpPr>
            <p:nvPr/>
          </p:nvSpPr>
          <p:spPr bwMode="auto">
            <a:xfrm>
              <a:off x="2185" y="1956"/>
              <a:ext cx="1104" cy="39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it-IT" altLang="it-IT" sz="1200" b="1"/>
                <a:t>VARIA </a:t>
              </a:r>
              <a:r>
                <a:rPr lang="it-IT" altLang="it-IT" sz="1200" b="1" i="1"/>
                <a:t>Q</a:t>
              </a:r>
              <a:r>
                <a:rPr lang="it-IT" altLang="it-IT" sz="1200" b="1" i="1" baseline="-25000">
                  <a:latin typeface="Symbol" panose="05050102010706020507" pitchFamily="18" charset="2"/>
                  <a:sym typeface="Symbol" panose="05050102010706020507" pitchFamily="18" charset="2"/>
                </a:rPr>
                <a:t>P</a:t>
              </a:r>
              <a:endParaRPr lang="it-IT" altLang="it-IT" sz="1200" b="1" i="1" baseline="-25000">
                <a:latin typeface="Symbol" panose="05050102010706020507" pitchFamily="18" charset="2"/>
              </a:endParaRPr>
            </a:p>
            <a:p>
              <a:r>
                <a:rPr lang="it-IT" altLang="it-IT" sz="1200" b="1"/>
                <a:t>=(1-</a:t>
              </a:r>
              <a:r>
                <a:rPr lang="it-IT" altLang="it-IT" sz="1200" b="1" i="1"/>
                <a:t>w</a:t>
              </a:r>
              <a:r>
                <a:rPr lang="it-IT" altLang="it-IT" sz="1200" b="1"/>
                <a:t>)</a:t>
              </a:r>
            </a:p>
          </p:txBody>
        </p:sp>
        <p:sp>
          <p:nvSpPr>
            <p:cNvPr id="24591" name="Line 9"/>
            <p:cNvSpPr>
              <a:spLocks noChangeShapeType="1"/>
            </p:cNvSpPr>
            <p:nvPr/>
          </p:nvSpPr>
          <p:spPr bwMode="auto">
            <a:xfrm>
              <a:off x="1903" y="2172"/>
              <a:ext cx="2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592" name="AutoShape 15"/>
            <p:cNvSpPr>
              <a:spLocks/>
            </p:cNvSpPr>
            <p:nvPr/>
          </p:nvSpPr>
          <p:spPr bwMode="auto">
            <a:xfrm>
              <a:off x="3253" y="1434"/>
              <a:ext cx="120" cy="960"/>
            </a:xfrm>
            <a:prstGeom prst="rightBrace">
              <a:avLst>
                <a:gd name="adj1" fmla="val 66667"/>
                <a:gd name="adj2" fmla="val 506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992313" y="4124325"/>
            <a:ext cx="3409950" cy="1638300"/>
            <a:chOff x="1255" y="2598"/>
            <a:chExt cx="2148" cy="1032"/>
          </a:xfrm>
        </p:grpSpPr>
        <p:sp>
          <p:nvSpPr>
            <p:cNvPr id="24587" name="AutoShape 11"/>
            <p:cNvSpPr>
              <a:spLocks noChangeArrowheads="1"/>
            </p:cNvSpPr>
            <p:nvPr/>
          </p:nvSpPr>
          <p:spPr bwMode="auto">
            <a:xfrm>
              <a:off x="1255" y="3210"/>
              <a:ext cx="1974" cy="42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it-IT" altLang="it-IT" sz="1200" b="1"/>
                <a:t>IL SAGGIO DI PROFITTO E I PREZZI SI DETERMINANO SIMULTANEAMENTE</a:t>
              </a:r>
            </a:p>
          </p:txBody>
        </p:sp>
        <p:sp>
          <p:nvSpPr>
            <p:cNvPr id="24588" name="Line 14"/>
            <p:cNvSpPr>
              <a:spLocks noChangeShapeType="1"/>
            </p:cNvSpPr>
            <p:nvPr/>
          </p:nvSpPr>
          <p:spPr bwMode="auto">
            <a:xfrm>
              <a:off x="2167" y="3036"/>
              <a:ext cx="0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589" name="AutoShape 16"/>
            <p:cNvSpPr>
              <a:spLocks/>
            </p:cNvSpPr>
            <p:nvPr/>
          </p:nvSpPr>
          <p:spPr bwMode="auto">
            <a:xfrm>
              <a:off x="3283" y="2598"/>
              <a:ext cx="120" cy="960"/>
            </a:xfrm>
            <a:prstGeom prst="rightBrace">
              <a:avLst>
                <a:gd name="adj1" fmla="val 66667"/>
                <a:gd name="adj2" fmla="val 50644"/>
              </a:avLst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027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 autoUpdateAnimBg="0"/>
      <p:bldP spid="103429" grpId="0" animBg="1" autoUpdateAnimBg="0"/>
      <p:bldP spid="10343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Riproduzione contro Scarsità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mtClean="0"/>
              <a:t>Ottica neoclassica </a:t>
            </a:r>
            <a:r>
              <a:rPr lang="it-IT" altLang="it-IT" smtClean="0">
                <a:sym typeface="Symbol" panose="05050102010706020507" pitchFamily="18" charset="2"/>
              </a:rPr>
              <a:t> scarsità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Ottica classica  riproduzione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Ricardo: utilità: pre-condizione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Merci scarse (quadri rari o opere d’arte) valore scarsità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Merci riproducibili: valore  lavoro (condizioni di produzione)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>
                <a:sym typeface="Symbol" panose="05050102010706020507" pitchFamily="18" charset="2"/>
              </a:rPr>
              <a:t>Merci riproducibili sono le più importanti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265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91040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Quale variabile distributiva è data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Finora </a:t>
            </a:r>
            <a:r>
              <a:rPr lang="it-IT" altLang="it-IT" i="1" dirty="0" smtClean="0"/>
              <a:t>w </a:t>
            </a:r>
            <a:r>
              <a:rPr lang="it-IT" altLang="it-IT" dirty="0" smtClean="0"/>
              <a:t>dato</a:t>
            </a:r>
          </a:p>
          <a:p>
            <a:pPr eaLnBrk="1" hangingPunct="1"/>
            <a:r>
              <a:rPr lang="it-IT" altLang="it-IT" dirty="0" smtClean="0"/>
              <a:t>Se </a:t>
            </a:r>
            <a:r>
              <a:rPr lang="it-IT" altLang="it-IT" i="1" dirty="0" smtClean="0"/>
              <a:t>w </a:t>
            </a:r>
            <a:r>
              <a:rPr lang="it-IT" altLang="it-IT" dirty="0" smtClean="0"/>
              <a:t>comprende parte del sovrappiù</a:t>
            </a:r>
          </a:p>
          <a:p>
            <a:pPr eaLnBrk="1" hangingPunct="1"/>
            <a:r>
              <a:rPr lang="it-IT" altLang="it-IT" dirty="0" smtClean="0"/>
              <a:t>Un dato </a:t>
            </a:r>
            <a:r>
              <a:rPr lang="it-IT" altLang="it-IT" i="1" dirty="0" smtClean="0"/>
              <a:t>w</a:t>
            </a:r>
            <a:r>
              <a:rPr lang="it-IT" altLang="it-IT" dirty="0" smtClean="0"/>
              <a:t> monetario varia in termini reali al variare dei prezzi</a:t>
            </a:r>
          </a:p>
          <a:p>
            <a:pPr eaLnBrk="1" hangingPunct="1"/>
            <a:r>
              <a:rPr lang="it-IT" altLang="it-IT" dirty="0" smtClean="0"/>
              <a:t>E’ più facile che sia esogeno </a:t>
            </a:r>
            <a:r>
              <a:rPr lang="it-IT" altLang="it-IT" i="1" dirty="0" smtClean="0"/>
              <a:t>r</a:t>
            </a:r>
          </a:p>
          <a:p>
            <a:pPr eaLnBrk="1" hangingPunct="1"/>
            <a:r>
              <a:rPr lang="it-IT" altLang="it-IT" i="1" dirty="0" smtClean="0"/>
              <a:t>Autorità monetarie </a:t>
            </a:r>
            <a:r>
              <a:rPr lang="it-IT" altLang="it-IT" dirty="0" smtClean="0">
                <a:sym typeface="Symbol" panose="05050102010706020507" pitchFamily="18" charset="2"/>
              </a:rPr>
              <a:t> </a:t>
            </a:r>
            <a:r>
              <a:rPr lang="it-IT" altLang="it-IT" i="1" dirty="0" smtClean="0">
                <a:sym typeface="Symbol" panose="05050102010706020507" pitchFamily="18" charset="2"/>
              </a:rPr>
              <a:t>i</a:t>
            </a:r>
          </a:p>
          <a:p>
            <a:pPr eaLnBrk="1" hangingPunct="1"/>
            <a:r>
              <a:rPr lang="it-IT" altLang="it-IT" i="1" dirty="0" smtClean="0">
                <a:sym typeface="Symbol" panose="05050102010706020507" pitchFamily="18" charset="2"/>
              </a:rPr>
              <a:t>i </a:t>
            </a:r>
            <a:r>
              <a:rPr lang="it-IT" altLang="it-IT" dirty="0" smtClean="0">
                <a:sym typeface="Symbol" panose="05050102010706020507" pitchFamily="18" charset="2"/>
              </a:rPr>
              <a:t> </a:t>
            </a:r>
            <a:r>
              <a:rPr lang="it-IT" altLang="it-IT" i="1" dirty="0" smtClean="0">
                <a:sym typeface="Symbol" panose="05050102010706020507" pitchFamily="18" charset="2"/>
              </a:rPr>
              <a:t>r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81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502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Sintesi della teoria del valore classica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31</a:t>
            </a:fld>
            <a:endParaRPr lang="it-IT" dirty="0"/>
          </a:p>
        </p:txBody>
      </p:sp>
      <p:grpSp>
        <p:nvGrpSpPr>
          <p:cNvPr id="23" name="Area di disegno 1"/>
          <p:cNvGrpSpPr/>
          <p:nvPr/>
        </p:nvGrpSpPr>
        <p:grpSpPr>
          <a:xfrm>
            <a:off x="1871505" y="1854994"/>
            <a:ext cx="5503356" cy="4084321"/>
            <a:chOff x="0" y="0"/>
            <a:chExt cx="6026150" cy="4815841"/>
          </a:xfrm>
        </p:grpSpPr>
        <p:sp>
          <p:nvSpPr>
            <p:cNvPr id="24" name="Rettangolo 23"/>
            <p:cNvSpPr/>
            <p:nvPr/>
          </p:nvSpPr>
          <p:spPr>
            <a:xfrm>
              <a:off x="0" y="0"/>
              <a:ext cx="6026150" cy="4815840"/>
            </a:xfrm>
            <a:prstGeom prst="rect">
              <a:avLst/>
            </a:prstGeom>
          </p:spPr>
        </p:sp>
        <p:sp>
          <p:nvSpPr>
            <p:cNvPr id="25" name="Rettangolo arrotondato 24"/>
            <p:cNvSpPr/>
            <p:nvPr/>
          </p:nvSpPr>
          <p:spPr>
            <a:xfrm>
              <a:off x="304800" y="838200"/>
              <a:ext cx="1363980" cy="122682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Mezzi di produzione e Lavoro</a:t>
              </a: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Casella di testo 3"/>
            <p:cNvSpPr txBox="1"/>
            <p:nvPr/>
          </p:nvSpPr>
          <p:spPr>
            <a:xfrm>
              <a:off x="365760" y="243840"/>
              <a:ext cx="1417321" cy="44958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PRODUZIONE</a:t>
              </a: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Freccia a destra 26"/>
            <p:cNvSpPr/>
            <p:nvPr/>
          </p:nvSpPr>
          <p:spPr>
            <a:xfrm>
              <a:off x="1744980" y="1272540"/>
              <a:ext cx="464820" cy="259080"/>
            </a:xfrm>
            <a:prstGeom prst="rightArrow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ttangolo arrotondato 27"/>
            <p:cNvSpPr/>
            <p:nvPr/>
          </p:nvSpPr>
          <p:spPr>
            <a:xfrm>
              <a:off x="2301240" y="731520"/>
              <a:ext cx="1371600" cy="123444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SOVRAPPIÙValore</a:t>
              </a: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dato dalle condizioni di produzione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Connettore 2 28"/>
            <p:cNvCxnSpPr/>
            <p:nvPr/>
          </p:nvCxnSpPr>
          <p:spPr>
            <a:xfrm flipV="1">
              <a:off x="3642360" y="731520"/>
              <a:ext cx="586740" cy="365760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0" name="Connettore 2 29"/>
            <p:cNvCxnSpPr/>
            <p:nvPr/>
          </p:nvCxnSpPr>
          <p:spPr>
            <a:xfrm>
              <a:off x="3651679" y="1531621"/>
              <a:ext cx="556260" cy="289560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31" name="Rettangolo arrotondato 30"/>
            <p:cNvSpPr/>
            <p:nvPr/>
          </p:nvSpPr>
          <p:spPr>
            <a:xfrm>
              <a:off x="4335779" y="388620"/>
              <a:ext cx="1234440" cy="73914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PROFITTI</a:t>
              </a:r>
            </a:p>
          </p:txBody>
        </p:sp>
        <p:sp>
          <p:nvSpPr>
            <p:cNvPr id="32" name="Rettangolo arrotondato 31"/>
            <p:cNvSpPr/>
            <p:nvPr/>
          </p:nvSpPr>
          <p:spPr>
            <a:xfrm>
              <a:off x="4305301" y="1349454"/>
              <a:ext cx="1234439" cy="73914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+mn-cs"/>
                </a:rPr>
                <a:t>SALARI</a:t>
              </a:r>
              <a:endPara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33" name="Casella di testo 10"/>
            <p:cNvSpPr txBox="1"/>
            <p:nvPr/>
          </p:nvSpPr>
          <p:spPr>
            <a:xfrm>
              <a:off x="118142" y="2364248"/>
              <a:ext cx="5276818" cy="404281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Teoria del valore lavoro: </a:t>
              </a:r>
              <a:r>
                <a:rPr kumimoji="0" lang="it-IT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produzione </a:t>
              </a: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 rapporti di produzione tra le classi</a:t>
              </a:r>
            </a:p>
          </p:txBody>
        </p:sp>
        <p:sp>
          <p:nvSpPr>
            <p:cNvPr id="34" name="Rettangolo arrotondato 33"/>
            <p:cNvSpPr/>
            <p:nvPr/>
          </p:nvSpPr>
          <p:spPr>
            <a:xfrm>
              <a:off x="381000" y="3383280"/>
              <a:ext cx="1402080" cy="914400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Profitti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distribuiti proporzionalmente al capitale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Freccia a destra 34"/>
            <p:cNvSpPr/>
            <p:nvPr/>
          </p:nvSpPr>
          <p:spPr>
            <a:xfrm>
              <a:off x="1821180" y="3714750"/>
              <a:ext cx="868680" cy="251460"/>
            </a:xfrm>
            <a:prstGeom prst="rightArrow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Casella di testo 13"/>
            <p:cNvSpPr txBox="1"/>
            <p:nvPr/>
          </p:nvSpPr>
          <p:spPr>
            <a:xfrm>
              <a:off x="2209800" y="60960"/>
              <a:ext cx="1463040" cy="42672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MACRO</a:t>
              </a: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ttangolo arrotondato 36"/>
            <p:cNvSpPr/>
            <p:nvPr/>
          </p:nvSpPr>
          <p:spPr>
            <a:xfrm>
              <a:off x="2918460" y="3379470"/>
              <a:ext cx="2042160" cy="922020"/>
            </a:xfrm>
            <a:prstGeom prst="roundRect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Formazione dei prezzi concorrenziali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Casella di testo 13"/>
            <p:cNvSpPr txBox="1"/>
            <p:nvPr/>
          </p:nvSpPr>
          <p:spPr>
            <a:xfrm>
              <a:off x="2039280" y="2839380"/>
              <a:ext cx="1463040" cy="42672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</a:rPr>
                <a:t>MICRO</a:t>
              </a: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9" name="Casella di testo 16"/>
            <p:cNvSpPr txBox="1"/>
            <p:nvPr/>
          </p:nvSpPr>
          <p:spPr>
            <a:xfrm>
              <a:off x="1653540" y="4414861"/>
              <a:ext cx="2397786" cy="40098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aramond" panose="020204040303010108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Teoria dei prezzi: Concorrenza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7030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811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 ripresa dell’economia classica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pPr eaLnBrk="1" hangingPunct="1"/>
            <a:r>
              <a:rPr lang="it-IT" altLang="it-IT" sz="2800" smtClean="0"/>
              <a:t>Sraffa</a:t>
            </a:r>
            <a:r>
              <a:rPr lang="it-IT" altLang="it-IT" sz="2800" dirty="0" smtClean="0"/>
              <a:t>: riprende la concezione classica (visione circolare del processo economico)</a:t>
            </a:r>
          </a:p>
          <a:p>
            <a:pPr eaLnBrk="1" hangingPunct="1"/>
            <a:r>
              <a:rPr lang="it-IT" altLang="it-IT" sz="2800" dirty="0" smtClean="0"/>
              <a:t>Riproducibilità: condizione oggettiva dell’economia</a:t>
            </a:r>
          </a:p>
          <a:p>
            <a:pPr eaLnBrk="1" hangingPunct="1"/>
            <a:r>
              <a:rPr lang="it-IT" altLang="it-IT" sz="2800" dirty="0" smtClean="0"/>
              <a:t>Distinzione tra economia senza sovrappiù ed economia con sovrappiù</a:t>
            </a:r>
          </a:p>
          <a:p>
            <a:pPr eaLnBrk="1" hangingPunct="1"/>
            <a:r>
              <a:rPr lang="it-IT" altLang="it-IT" sz="2800" dirty="0" smtClean="0"/>
              <a:t>Senza sovrappiù: le condizioni di riproducibilità determinano da sole i rapporti di scambio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095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Economia senza sovrappiù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247193"/>
              </p:ext>
            </p:extLst>
          </p:nvPr>
        </p:nvGraphicFramePr>
        <p:xfrm>
          <a:off x="685800" y="1717583"/>
          <a:ext cx="7485432" cy="1764918"/>
        </p:xfrm>
        <a:graphic>
          <a:graphicData uri="http://schemas.openxmlformats.org/drawingml/2006/table">
            <a:tbl>
              <a:tblPr/>
              <a:tblGrid>
                <a:gridCol w="1247572">
                  <a:extLst>
                    <a:ext uri="{9D8B030D-6E8A-4147-A177-3AD203B41FA5}">
                      <a16:colId xmlns:a16="http://schemas.microsoft.com/office/drawing/2014/main" val="1229005566"/>
                    </a:ext>
                  </a:extLst>
                </a:gridCol>
                <a:gridCol w="1247572">
                  <a:extLst>
                    <a:ext uri="{9D8B030D-6E8A-4147-A177-3AD203B41FA5}">
                      <a16:colId xmlns:a16="http://schemas.microsoft.com/office/drawing/2014/main" val="2715262080"/>
                    </a:ext>
                  </a:extLst>
                </a:gridCol>
                <a:gridCol w="1247572">
                  <a:extLst>
                    <a:ext uri="{9D8B030D-6E8A-4147-A177-3AD203B41FA5}">
                      <a16:colId xmlns:a16="http://schemas.microsoft.com/office/drawing/2014/main" val="3829110774"/>
                    </a:ext>
                  </a:extLst>
                </a:gridCol>
                <a:gridCol w="1247572">
                  <a:extLst>
                    <a:ext uri="{9D8B030D-6E8A-4147-A177-3AD203B41FA5}">
                      <a16:colId xmlns:a16="http://schemas.microsoft.com/office/drawing/2014/main" val="2981978008"/>
                    </a:ext>
                  </a:extLst>
                </a:gridCol>
                <a:gridCol w="1247572">
                  <a:extLst>
                    <a:ext uri="{9D8B030D-6E8A-4147-A177-3AD203B41FA5}">
                      <a16:colId xmlns:a16="http://schemas.microsoft.com/office/drawing/2014/main" val="876853532"/>
                    </a:ext>
                  </a:extLst>
                </a:gridCol>
                <a:gridCol w="1247572">
                  <a:extLst>
                    <a:ext uri="{9D8B030D-6E8A-4147-A177-3AD203B41FA5}">
                      <a16:colId xmlns:a16="http://schemas.microsoft.com/office/drawing/2014/main" val="2602465553"/>
                    </a:ext>
                  </a:extLst>
                </a:gridCol>
              </a:tblGrid>
              <a:tr h="35583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072773"/>
                  </a:ext>
                </a:extLst>
              </a:tr>
              <a:tr h="341597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7620" marR="7620" marT="762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445328"/>
                  </a:ext>
                </a:extLst>
              </a:tr>
              <a:tr h="341597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7620" marR="7620" marT="762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4754902"/>
                  </a:ext>
                </a:extLst>
              </a:tr>
              <a:tr h="35583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7620" marR="7620" marT="762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804058"/>
                  </a:ext>
                </a:extLst>
              </a:tr>
              <a:tr h="37006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864719"/>
                  </a:ext>
                </a:extLst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685800" y="3657600"/>
            <a:ext cx="759243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900" dirty="0" smtClean="0"/>
              <a:t>Problema (Quesnay – </a:t>
            </a:r>
            <a:r>
              <a:rPr lang="it-IT" sz="1900" dirty="0" err="1" smtClean="0"/>
              <a:t>Marx</a:t>
            </a:r>
            <a:r>
              <a:rPr lang="it-IT" sz="1900" dirty="0" smtClean="0"/>
              <a:t>): come possono le industrie venire in possesso dei beni prodotto dalle altre industrie necessari alla produzione?</a:t>
            </a:r>
          </a:p>
          <a:p>
            <a:r>
              <a:rPr lang="it-IT" sz="1900" dirty="0" smtClean="0"/>
              <a:t>Risposta: attraverso gli </a:t>
            </a:r>
            <a:r>
              <a:rPr lang="it-IT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scambi di mercato</a:t>
            </a:r>
            <a:r>
              <a:rPr lang="it-IT" sz="1900" dirty="0" smtClean="0"/>
              <a:t>.</a:t>
            </a:r>
          </a:p>
          <a:p>
            <a:r>
              <a:rPr lang="it-IT" sz="1900" dirty="0" smtClean="0"/>
              <a:t>Gli scambi presuppongono i </a:t>
            </a:r>
            <a:r>
              <a:rPr lang="it-IT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prezzi </a:t>
            </a:r>
            <a:r>
              <a:rPr lang="it-IT" sz="1900" dirty="0" smtClean="0"/>
              <a:t>– cioè i </a:t>
            </a:r>
            <a:r>
              <a:rPr lang="it-IT" sz="1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rapporti di scambio</a:t>
            </a:r>
            <a:r>
              <a:rPr lang="it-IT" sz="1900" dirty="0" smtClean="0"/>
              <a:t>. Quante unità di carbone o di grano possono essere ottenute in cambio di un’unità di ferro?</a:t>
            </a:r>
          </a:p>
          <a:p>
            <a:r>
              <a:rPr lang="it-IT" sz="1900" dirty="0" smtClean="0"/>
              <a:t>I prezzi debbono essere tali da permettere a tutti i settori di poter ripetere la produzione</a:t>
            </a:r>
            <a:endParaRPr lang="it-IT" sz="19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170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determinazione dei prezzi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6336" y="1724094"/>
            <a:ext cx="7118452" cy="2843908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Prezzi: sistema di equazioni simultanee</a:t>
            </a:r>
          </a:p>
          <a:p>
            <a:r>
              <a:rPr lang="it-IT" i="1" dirty="0" smtClean="0"/>
              <a:t>p</a:t>
            </a:r>
            <a:r>
              <a:rPr lang="it-IT" i="1" baseline="-25000" dirty="0" smtClean="0"/>
              <a:t>f</a:t>
            </a:r>
            <a:r>
              <a:rPr lang="it-IT" dirty="0" smtClean="0"/>
              <a:t>120+</a:t>
            </a:r>
            <a:r>
              <a:rPr lang="it-IT" i="1" dirty="0" smtClean="0"/>
              <a:t>p</a:t>
            </a:r>
            <a:r>
              <a:rPr lang="it-IT" i="1" baseline="-25000" dirty="0" smtClean="0"/>
              <a:t>c</a:t>
            </a:r>
            <a:r>
              <a:rPr lang="it-IT" dirty="0" smtClean="0"/>
              <a:t>160+</a:t>
            </a:r>
            <a:r>
              <a:rPr lang="it-IT" i="1" dirty="0" smtClean="0"/>
              <a:t>p</a:t>
            </a:r>
            <a:r>
              <a:rPr lang="it-IT" i="1" baseline="-25000" dirty="0" smtClean="0"/>
              <a:t>g</a:t>
            </a:r>
            <a:r>
              <a:rPr lang="it-IT" dirty="0" smtClean="0"/>
              <a:t>80=</a:t>
            </a:r>
            <a:r>
              <a:rPr lang="it-IT" i="1" dirty="0" smtClean="0"/>
              <a:t>p</a:t>
            </a:r>
            <a:r>
              <a:rPr lang="it-IT" i="1" baseline="-25000" dirty="0" smtClean="0"/>
              <a:t>f</a:t>
            </a:r>
            <a:r>
              <a:rPr lang="it-IT" dirty="0" smtClean="0"/>
              <a:t>200</a:t>
            </a:r>
          </a:p>
          <a:p>
            <a:r>
              <a:rPr lang="it-IT" i="1" dirty="0" smtClean="0"/>
              <a:t>p</a:t>
            </a:r>
            <a:r>
              <a:rPr lang="it-IT" i="1" baseline="-25000" dirty="0" smtClean="0"/>
              <a:t>f</a:t>
            </a:r>
            <a:r>
              <a:rPr lang="it-IT" dirty="0" smtClean="0"/>
              <a:t>40+</a:t>
            </a:r>
            <a:r>
              <a:rPr lang="it-IT" i="1" dirty="0" smtClean="0"/>
              <a:t>p</a:t>
            </a:r>
            <a:r>
              <a:rPr lang="it-IT" i="1" baseline="-25000" dirty="0" smtClean="0"/>
              <a:t>c</a:t>
            </a:r>
            <a:r>
              <a:rPr lang="it-IT" dirty="0" smtClean="0"/>
              <a:t>100+</a:t>
            </a:r>
            <a:r>
              <a:rPr lang="it-IT" i="1" dirty="0" smtClean="0"/>
              <a:t>p</a:t>
            </a:r>
            <a:r>
              <a:rPr lang="it-IT" i="1" baseline="-25000" dirty="0" smtClean="0"/>
              <a:t>g</a:t>
            </a:r>
            <a:r>
              <a:rPr lang="it-IT" dirty="0" smtClean="0"/>
              <a:t>120=</a:t>
            </a:r>
            <a:r>
              <a:rPr lang="it-IT" i="1" dirty="0" smtClean="0"/>
              <a:t>p</a:t>
            </a:r>
            <a:r>
              <a:rPr lang="it-IT" i="1" baseline="-25000" dirty="0" smtClean="0"/>
              <a:t>c</a:t>
            </a:r>
            <a:r>
              <a:rPr lang="it-IT" dirty="0" smtClean="0"/>
              <a:t>300</a:t>
            </a:r>
            <a:endParaRPr lang="it-IT" dirty="0"/>
          </a:p>
          <a:p>
            <a:r>
              <a:rPr lang="it-IT" i="1" dirty="0" err="1" smtClean="0"/>
              <a:t>p</a:t>
            </a:r>
            <a:r>
              <a:rPr lang="it-IT" i="1" baseline="-25000" dirty="0" err="1" smtClean="0"/>
              <a:t>g</a:t>
            </a:r>
            <a:r>
              <a:rPr lang="it-IT" dirty="0" smtClean="0"/>
              <a:t>=1  (unità di misura)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 smtClean="0"/>
              <a:t>Tre </a:t>
            </a:r>
            <a:r>
              <a:rPr lang="it-IT" dirty="0"/>
              <a:t>incognite (i prezzi) e tre equazioni</a:t>
            </a:r>
          </a:p>
          <a:p>
            <a:r>
              <a:rPr lang="it-IT" dirty="0"/>
              <a:t>Soluzione: </a:t>
            </a:r>
            <a:r>
              <a:rPr lang="it-IT" i="1" dirty="0" err="1"/>
              <a:t>p</a:t>
            </a:r>
            <a:r>
              <a:rPr lang="it-IT" i="1" baseline="-25000" dirty="0" err="1"/>
              <a:t>f</a:t>
            </a:r>
            <a:r>
              <a:rPr lang="it-IT" dirty="0"/>
              <a:t>=3,66 ; </a:t>
            </a:r>
            <a:r>
              <a:rPr lang="it-IT" i="1" dirty="0"/>
              <a:t>p</a:t>
            </a:r>
            <a:r>
              <a:rPr lang="it-IT" i="1" baseline="-25000" dirty="0"/>
              <a:t>c</a:t>
            </a:r>
            <a:r>
              <a:rPr lang="it-IT" dirty="0"/>
              <a:t>=1,33; </a:t>
            </a:r>
            <a:r>
              <a:rPr lang="it-IT" i="1" dirty="0" err="1"/>
              <a:t>p</a:t>
            </a:r>
            <a:r>
              <a:rPr lang="it-IT" i="1" baseline="-25000" dirty="0" err="1"/>
              <a:t>g</a:t>
            </a:r>
            <a:r>
              <a:rPr lang="it-IT" dirty="0"/>
              <a:t>=1</a:t>
            </a:r>
          </a:p>
          <a:p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Prezzi determinati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univocamente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graphicFrame>
        <p:nvGraphicFramePr>
          <p:cNvPr id="46" name="Tabella 45"/>
          <p:cNvGraphicFramePr>
            <a:graphicFrameLocks noGrp="1"/>
          </p:cNvGraphicFramePr>
          <p:nvPr/>
        </p:nvGraphicFramePr>
        <p:xfrm>
          <a:off x="0" y="0"/>
          <a:ext cx="609600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8375066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3,6667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248859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1,3333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19204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1,0000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523254"/>
                  </a:ext>
                </a:extLst>
              </a:tr>
            </a:tbl>
          </a:graphicData>
        </a:graphic>
      </p:graphicFrame>
      <p:sp>
        <p:nvSpPr>
          <p:cNvPr id="36" name="Segnaposto numero diapositiva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296433"/>
              </p:ext>
            </p:extLst>
          </p:nvPr>
        </p:nvGraphicFramePr>
        <p:xfrm>
          <a:off x="1196790" y="4568002"/>
          <a:ext cx="6266327" cy="1409700"/>
        </p:xfrm>
        <a:graphic>
          <a:graphicData uri="http://schemas.openxmlformats.org/drawingml/2006/table">
            <a:tbl>
              <a:tblPr/>
              <a:tblGrid>
                <a:gridCol w="1193586">
                  <a:extLst>
                    <a:ext uri="{9D8B030D-6E8A-4147-A177-3AD203B41FA5}">
                      <a16:colId xmlns:a16="http://schemas.microsoft.com/office/drawing/2014/main" val="3995591010"/>
                    </a:ext>
                  </a:extLst>
                </a:gridCol>
                <a:gridCol w="1193586">
                  <a:extLst>
                    <a:ext uri="{9D8B030D-6E8A-4147-A177-3AD203B41FA5}">
                      <a16:colId xmlns:a16="http://schemas.microsoft.com/office/drawing/2014/main" val="768842422"/>
                    </a:ext>
                  </a:extLst>
                </a:gridCol>
                <a:gridCol w="1193586">
                  <a:extLst>
                    <a:ext uri="{9D8B030D-6E8A-4147-A177-3AD203B41FA5}">
                      <a16:colId xmlns:a16="http://schemas.microsoft.com/office/drawing/2014/main" val="776218754"/>
                    </a:ext>
                  </a:extLst>
                </a:gridCol>
                <a:gridCol w="1491983">
                  <a:extLst>
                    <a:ext uri="{9D8B030D-6E8A-4147-A177-3AD203B41FA5}">
                      <a16:colId xmlns:a16="http://schemas.microsoft.com/office/drawing/2014/main" val="2234981679"/>
                    </a:ext>
                  </a:extLst>
                </a:gridCol>
                <a:gridCol w="1193586">
                  <a:extLst>
                    <a:ext uri="{9D8B030D-6E8A-4147-A177-3AD203B41FA5}">
                      <a16:colId xmlns:a16="http://schemas.microsoft.com/office/drawing/2014/main" val="1707099697"/>
                    </a:ext>
                  </a:extLst>
                </a:gridCol>
              </a:tblGrid>
              <a:tr h="26526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695171"/>
                  </a:ext>
                </a:extLst>
              </a:tr>
              <a:tr h="26526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213,3333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733,3333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291859"/>
                  </a:ext>
                </a:extLst>
              </a:tr>
              <a:tr h="26526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146,6667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133,3333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123972"/>
                  </a:ext>
                </a:extLst>
              </a:tr>
              <a:tr h="276322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146,6667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53,33333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387322"/>
                  </a:ext>
                </a:extLst>
              </a:tr>
              <a:tr h="276322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733,3333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1533,333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986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47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Scambi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L’industria del ferro offre agli altri settori:</a:t>
            </a:r>
          </a:p>
          <a:p>
            <a:r>
              <a:rPr lang="it-IT" dirty="0" smtClean="0"/>
              <a:t>733,33-440=293,33.</a:t>
            </a:r>
          </a:p>
          <a:p>
            <a:r>
              <a:rPr lang="it-IT" dirty="0" smtClean="0"/>
              <a:t>Domanda di ferro:</a:t>
            </a:r>
          </a:p>
          <a:p>
            <a:r>
              <a:rPr lang="it-IT" dirty="0" smtClean="0"/>
              <a:t> 146,66 (</a:t>
            </a:r>
            <a:r>
              <a:rPr lang="it-IT" dirty="0" err="1" smtClean="0"/>
              <a:t>ind</a:t>
            </a:r>
            <a:r>
              <a:rPr lang="it-IT" dirty="0" smtClean="0"/>
              <a:t>. carbone)+146,66 (</a:t>
            </a:r>
            <a:r>
              <a:rPr lang="it-IT" dirty="0" err="1" smtClean="0"/>
              <a:t>ind</a:t>
            </a:r>
            <a:r>
              <a:rPr lang="it-IT" dirty="0" smtClean="0"/>
              <a:t>. grano)=293,33</a:t>
            </a:r>
          </a:p>
          <a:p>
            <a:r>
              <a:rPr lang="it-IT" dirty="0" smtClean="0"/>
              <a:t>Offerta carbone:</a:t>
            </a:r>
          </a:p>
          <a:p>
            <a:r>
              <a:rPr lang="it-IT" dirty="0" smtClean="0"/>
              <a:t>400-133,33=266,66</a:t>
            </a:r>
          </a:p>
          <a:p>
            <a:r>
              <a:rPr lang="it-IT" dirty="0" smtClean="0"/>
              <a:t>Domanda di carbone:</a:t>
            </a:r>
          </a:p>
          <a:p>
            <a:r>
              <a:rPr lang="it-IT" dirty="0" smtClean="0"/>
              <a:t>213,33 (</a:t>
            </a:r>
            <a:r>
              <a:rPr lang="it-IT" dirty="0" err="1" smtClean="0"/>
              <a:t>ind</a:t>
            </a:r>
            <a:r>
              <a:rPr lang="it-IT" dirty="0" smtClean="0"/>
              <a:t>. </a:t>
            </a:r>
            <a:r>
              <a:rPr lang="it-IT" dirty="0"/>
              <a:t>f</a:t>
            </a:r>
            <a:r>
              <a:rPr lang="it-IT" dirty="0" smtClean="0"/>
              <a:t>erro)+53,33 (</a:t>
            </a:r>
            <a:r>
              <a:rPr lang="it-IT" dirty="0" err="1" smtClean="0"/>
              <a:t>ind</a:t>
            </a:r>
            <a:r>
              <a:rPr lang="it-IT" dirty="0" smtClean="0"/>
              <a:t>. grano) =266,66</a:t>
            </a:r>
          </a:p>
          <a:p>
            <a:r>
              <a:rPr lang="it-IT" dirty="0" smtClean="0"/>
              <a:t>Offerta di grano:</a:t>
            </a:r>
          </a:p>
          <a:p>
            <a:r>
              <a:rPr lang="it-IT" dirty="0" smtClean="0"/>
              <a:t>400-200=200</a:t>
            </a:r>
          </a:p>
          <a:p>
            <a:r>
              <a:rPr lang="it-IT" dirty="0" smtClean="0"/>
              <a:t>Domanda di grano:</a:t>
            </a:r>
          </a:p>
          <a:p>
            <a:r>
              <a:rPr lang="it-IT" dirty="0" smtClean="0"/>
              <a:t>80 (</a:t>
            </a:r>
            <a:r>
              <a:rPr lang="it-IT" dirty="0" err="1" smtClean="0"/>
              <a:t>ind</a:t>
            </a:r>
            <a:r>
              <a:rPr lang="it-IT" dirty="0" smtClean="0"/>
              <a:t>. </a:t>
            </a:r>
            <a:r>
              <a:rPr lang="it-IT" dirty="0"/>
              <a:t>f</a:t>
            </a:r>
            <a:r>
              <a:rPr lang="it-IT" dirty="0" smtClean="0"/>
              <a:t>erro)+120 (</a:t>
            </a:r>
            <a:r>
              <a:rPr lang="it-IT" dirty="0" err="1" smtClean="0"/>
              <a:t>ind</a:t>
            </a:r>
            <a:r>
              <a:rPr lang="it-IT" dirty="0" smtClean="0"/>
              <a:t>. carbone)=200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Sraffa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95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Economia con sovrappiù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85800" y="3809037"/>
            <a:ext cx="7728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Compare il sovrappiù.</a:t>
            </a:r>
          </a:p>
          <a:p>
            <a:r>
              <a:rPr lang="it-IT" sz="2400" dirty="0" smtClean="0"/>
              <a:t>Le condizioni di riproduzione determinano solo i prezzi relativi al di sotto dei quali non si può andare per la riproduzione:</a:t>
            </a:r>
          </a:p>
          <a:p>
            <a:r>
              <a:rPr lang="it-IT" sz="2400" dirty="0" smtClean="0"/>
              <a:t>Es: in cambio di 120 t di ferro (240-120) l’industria del ferro deve ottenere almeno 160 t. </a:t>
            </a:r>
            <a:r>
              <a:rPr lang="it-IT" sz="2400" dirty="0"/>
              <a:t>d</a:t>
            </a:r>
            <a:r>
              <a:rPr lang="it-IT" sz="2400" dirty="0" smtClean="0"/>
              <a:t>i carbone e 80 q. di grano</a:t>
            </a:r>
            <a:endParaRPr lang="it-IT" sz="24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830258"/>
            <a:ext cx="7760011" cy="173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94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Condizioni tecniche e sociali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Per determinare i prezzi non bastano le condizioni di riproduzione.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Come si distribuisce il sovrappiù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Condizioni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sociali</a:t>
            </a:r>
            <a:r>
              <a:rPr lang="it-IT" sz="2800" dirty="0" smtClean="0"/>
              <a:t> e non solo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tecniche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Entrano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le classi sociali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1) Il prodotto netto è distribuito tra le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classi sociali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/>
              <a:t>2</a:t>
            </a:r>
            <a:r>
              <a:rPr lang="it-IT" sz="2800" dirty="0" smtClean="0"/>
              <a:t>) I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profitti</a:t>
            </a:r>
            <a:r>
              <a:rPr lang="it-IT" sz="2800" dirty="0" smtClean="0"/>
              <a:t> si distribuiscono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proporzionalmente al capitale</a:t>
            </a:r>
            <a:r>
              <a:rPr lang="it-IT" sz="2800" dirty="0" smtClean="0"/>
              <a:t> investito</a:t>
            </a:r>
            <a:endParaRPr lang="it-IT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/>
              <a:t>3</a:t>
            </a:r>
            <a:r>
              <a:rPr lang="it-IT" sz="2800" dirty="0" smtClean="0"/>
              <a:t>) I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salari</a:t>
            </a:r>
            <a:r>
              <a:rPr lang="it-IT" sz="2800" dirty="0" smtClean="0"/>
              <a:t> sono distribuiti tra i lavoratori in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proporzione</a:t>
            </a:r>
            <a:r>
              <a:rPr lang="it-IT" sz="2800" dirty="0" smtClean="0"/>
              <a:t> al l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avoro</a:t>
            </a:r>
            <a:r>
              <a:rPr lang="it-IT" sz="2800" dirty="0" smtClean="0"/>
              <a:t> prestato.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Le regole di distribuzione del sovrappiù all’interno delle classi sono diverse.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Sraffa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448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1941</TotalTime>
  <Words>2459</Words>
  <Application>Microsoft Office PowerPoint</Application>
  <PresentationFormat>Presentazione su schermo (4:3)</PresentationFormat>
  <Paragraphs>454</Paragraphs>
  <Slides>31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31</vt:i4>
      </vt:variant>
    </vt:vector>
  </HeadingPairs>
  <TitlesOfParts>
    <vt:vector size="41" baseType="lpstr">
      <vt:lpstr>Arial</vt:lpstr>
      <vt:lpstr>Arial Italic</vt:lpstr>
      <vt:lpstr>Calibri</vt:lpstr>
      <vt:lpstr>Cambria Math</vt:lpstr>
      <vt:lpstr>Garamond</vt:lpstr>
      <vt:lpstr>Symbol</vt:lpstr>
      <vt:lpstr>Times New Roman</vt:lpstr>
      <vt:lpstr>Slide_DirezioneAmministrativa_UNIMC</vt:lpstr>
      <vt:lpstr>Equazione</vt:lpstr>
      <vt:lpstr>Immagine</vt:lpstr>
      <vt:lpstr>Piero Sraffa</vt:lpstr>
      <vt:lpstr>Piero Sraffa</vt:lpstr>
      <vt:lpstr>Riproduzione contro Scarsità</vt:lpstr>
      <vt:lpstr>La ripresa dell’economia classica</vt:lpstr>
      <vt:lpstr>Economia senza sovrappiù</vt:lpstr>
      <vt:lpstr>La determinazione dei prezzi</vt:lpstr>
      <vt:lpstr>Scambi</vt:lpstr>
      <vt:lpstr>Economia con sovrappiù</vt:lpstr>
      <vt:lpstr>Condizioni tecniche e sociali</vt:lpstr>
      <vt:lpstr>I prezzi</vt:lpstr>
      <vt:lpstr>Saggio di profitto e prezzi</vt:lpstr>
      <vt:lpstr>Le equazioni di prezzo</vt:lpstr>
      <vt:lpstr>Grado di libertà</vt:lpstr>
      <vt:lpstr>Macro</vt:lpstr>
      <vt:lpstr>Problema di Sraffa</vt:lpstr>
      <vt:lpstr>La soluzione del dilemma classico</vt:lpstr>
      <vt:lpstr>Le equazioni di prezzo</vt:lpstr>
      <vt:lpstr>Unità di misura</vt:lpstr>
      <vt:lpstr>Il salario e il profitto come quote del reddito</vt:lpstr>
      <vt:lpstr>La determinazione dei prezzi</vt:lpstr>
      <vt:lpstr>La misura invariabile</vt:lpstr>
      <vt:lpstr>Il sistema tipo</vt:lpstr>
      <vt:lpstr>La merce composita prodotto tipo</vt:lpstr>
      <vt:lpstr>Il rapporto r - w</vt:lpstr>
      <vt:lpstr>R</vt:lpstr>
      <vt:lpstr>Il rapporto tra r e w</vt:lpstr>
      <vt:lpstr>La relazione lineare r - w</vt:lpstr>
      <vt:lpstr>I due livelli: valore e prezzi</vt:lpstr>
      <vt:lpstr>Schema grafico</vt:lpstr>
      <vt:lpstr>Quale variabile distributiva è data</vt:lpstr>
      <vt:lpstr>Sintesi della teoria del valore classica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Piero Sraffa</dc:title>
  <dc:creator>stefano.perri</dc:creator>
  <cp:lastModifiedBy>stefano.perri@unimc.it</cp:lastModifiedBy>
  <cp:revision>59</cp:revision>
  <cp:lastPrinted>2017-11-27T10:38:52Z</cp:lastPrinted>
  <dcterms:created xsi:type="dcterms:W3CDTF">2017-11-27T09:20:45Z</dcterms:created>
  <dcterms:modified xsi:type="dcterms:W3CDTF">2023-03-11T10:51:08Z</dcterms:modified>
</cp:coreProperties>
</file>