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20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4" r:id="rId14"/>
    <p:sldId id="266" r:id="rId15"/>
    <p:sldId id="268" r:id="rId16"/>
    <p:sldId id="269" r:id="rId17"/>
    <p:sldId id="270" r:id="rId18"/>
    <p:sldId id="271" r:id="rId19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" initials="S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B79281-62E4-46E2-B680-EDB9FB6F2651}" v="2" dt="2021-06-24T14:40:54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4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51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50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broglia@studenti.unimc.it" userId="S::r.broglia@studenti.unimc.it::088de2fa-f458-4c1f-8b0c-20478a41ab36" providerId="AD" clId="Web-{7BB79281-62E4-46E2-B680-EDB9FB6F2651}"/>
    <pc:docChg chg="modSld">
      <pc:chgData name="r.broglia@studenti.unimc.it" userId="S::r.broglia@studenti.unimc.it::088de2fa-f458-4c1f-8b0c-20478a41ab36" providerId="AD" clId="Web-{7BB79281-62E4-46E2-B680-EDB9FB6F2651}" dt="2021-06-24T14:40:54.409" v="1" actId="1076"/>
      <pc:docMkLst>
        <pc:docMk/>
      </pc:docMkLst>
      <pc:sldChg chg="modSp">
        <pc:chgData name="r.broglia@studenti.unimc.it" userId="S::r.broglia@studenti.unimc.it::088de2fa-f458-4c1f-8b0c-20478a41ab36" providerId="AD" clId="Web-{7BB79281-62E4-46E2-B680-EDB9FB6F2651}" dt="2021-06-24T14:40:54.409" v="1" actId="1076"/>
        <pc:sldMkLst>
          <pc:docMk/>
          <pc:sldMk cId="3132886128" sldId="260"/>
        </pc:sldMkLst>
        <pc:spChg chg="mod">
          <ac:chgData name="r.broglia@studenti.unimc.it" userId="S::r.broglia@studenti.unimc.it::088de2fa-f458-4c1f-8b0c-20478a41ab36" providerId="AD" clId="Web-{7BB79281-62E4-46E2-B680-EDB9FB6F2651}" dt="2021-06-24T14:40:54.409" v="1" actId="1076"/>
          <ac:spMkLst>
            <pc:docMk/>
            <pc:sldMk cId="3132886128" sldId="2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E1117-857C-4F92-9470-917763FCC92B}" type="datetimeFigureOut">
              <a:rPr lang="it-IT" smtClean="0"/>
              <a:t>20/10/2022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F57AA-7C22-4167-86C6-706CC915BD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5346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562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45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900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819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418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1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37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8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20/10/2022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84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 moderni modelli della crescita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Da </a:t>
            </a:r>
            <a:r>
              <a:rPr lang="it-IT" dirty="0" err="1"/>
              <a:t>Harrod</a:t>
            </a:r>
            <a:r>
              <a:rPr lang="it-IT" dirty="0"/>
              <a:t> e Domar, a </a:t>
            </a:r>
            <a:r>
              <a:rPr lang="it-IT" dirty="0" err="1"/>
              <a:t>Solow</a:t>
            </a:r>
            <a:r>
              <a:rPr lang="it-IT" dirty="0"/>
              <a:t> ai modelli post-keynesiani e neo-</a:t>
            </a:r>
            <a:r>
              <a:rPr lang="it-IT" dirty="0" err="1"/>
              <a:t>kaleckiani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/>
              <a:t>Storia delle teorie dello sviluppo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 capitalisti hanno investito «troppo» e si trovano con «troppo poco» capitale. Sono indotti a aumentare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aggregatacapitale</a:t>
            </a:r>
            <a:r>
              <a:rPr lang="it-IT" dirty="0">
                <a:sym typeface="Symbol" panose="05050102010706020507" pitchFamily="18" charset="2"/>
              </a:rPr>
              <a:t> desiderato (moltiplicatore)</a:t>
            </a:r>
          </a:p>
          <a:p>
            <a:r>
              <a:rPr lang="it-IT" dirty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domanda: investono di più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Crescono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en-US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528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depressione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016224"/>
          </a:xfrm>
        </p:spPr>
        <p:txBody>
          <a:bodyPr>
            <a:normAutofit fontScale="62500" lnSpcReduction="20000"/>
          </a:bodyPr>
          <a:lstStyle/>
          <a:p>
            <a:r>
              <a:rPr lang="it-IT" dirty="0">
                <a:sym typeface="Symbol"/>
              </a:rPr>
              <a:t>Nella prima riga: equilibrio come nelle situazioni precedenti</a:t>
            </a:r>
          </a:p>
          <a:p>
            <a:r>
              <a:rPr lang="it-IT" dirty="0">
                <a:sym typeface="Symbol"/>
              </a:rPr>
              <a:t>Nella seconda riga: i capitalisti si aspettano una crescita futura più bassa (4%)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&lt;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non crescono abbastanza  e così la domanda aggregata, ma il capitale è quello deciso nel passato ed è maggiore del capitale desiderato.</a:t>
            </a:r>
          </a:p>
          <a:p>
            <a:r>
              <a:rPr lang="it-IT" dirty="0">
                <a:sym typeface="Symbol"/>
              </a:rPr>
              <a:t>Il reddito normale è maggiore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533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 </a:t>
                          </a:r>
                          <a:r>
                            <a:rPr lang="it-IT" sz="18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2000">
                              <a:effectLst/>
                            </a:rPr>
                            <a:t>I</a:t>
                          </a:r>
                          <a:r>
                            <a:rPr lang="it-IT" sz="20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 err="1">
                              <a:effectLst/>
                            </a:rPr>
                            <a:t>Y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20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20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20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20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20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2000" dirty="0" err="1">
                              <a:effectLst/>
                            </a:rPr>
                            <a:t>K</a:t>
                          </a:r>
                          <a:r>
                            <a:rPr lang="it-IT" sz="2000" baseline="-25000" dirty="0" err="1">
                              <a:effectLst/>
                            </a:rPr>
                            <a:t>t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89220315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2570703041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64979249"/>
                      </a:ext>
                    </a:extLst>
                  </a:tr>
                  <a:tr h="378448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31287493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2697621"/>
                  </p:ext>
                </p:extLst>
              </p:nvPr>
            </p:nvGraphicFramePr>
            <p:xfrm>
              <a:off x="683568" y="1556792"/>
              <a:ext cx="8098055" cy="253327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6830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265336311"/>
                        </a:ext>
                      </a:extLst>
                    </a:gridCol>
                    <a:gridCol w="1201430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15728802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528158631"/>
                        </a:ext>
                      </a:extLst>
                    </a:gridCol>
                    <a:gridCol w="1493355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53978452"/>
                        </a:ext>
                      </a:extLst>
                    </a:gridCol>
                    <a:gridCol w="164406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708966175"/>
                        </a:ext>
                      </a:extLst>
                    </a:gridCol>
                    <a:gridCol w="104545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968877013"/>
                        </a:ext>
                      </a:extLst>
                    </a:gridCol>
                  </a:tblGrid>
                  <a:tr h="129883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I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 = I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(1+g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</a:t>
                          </a:r>
                          <a:r>
                            <a:rPr lang="en-US" sz="2000" dirty="0">
                              <a:effectLst/>
                            </a:rPr>
                            <a:t>)+ </a:t>
                          </a:r>
                          <a:r>
                            <a:rPr lang="en-US" sz="2000" dirty="0">
                              <a:effectLst/>
                              <a:sym typeface="Symbol" panose="05050102010706020507" pitchFamily="18" charset="2"/>
                            </a:rPr>
                            <a:t></a:t>
                          </a:r>
                          <a:r>
                            <a:rPr lang="en-US" sz="2000" dirty="0">
                              <a:effectLst/>
                            </a:rPr>
                            <a:t>(K</a:t>
                          </a:r>
                          <a:r>
                            <a:rPr lang="en-US" sz="2000" baseline="30000" dirty="0">
                              <a:effectLst/>
                            </a:rPr>
                            <a:t>e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-K</a:t>
                          </a:r>
                          <a:r>
                            <a:rPr lang="en-US" sz="2000" baseline="-25000" dirty="0">
                              <a:effectLst/>
                            </a:rPr>
                            <a:t>t-1</a:t>
                          </a:r>
                          <a:r>
                            <a:rPr lang="en-US" sz="2000" dirty="0">
                              <a:effectLst/>
                            </a:rPr>
                            <a:t>)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2000">
                              <a:effectLst/>
                            </a:rPr>
                            <a:t>=K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r>
                            <a:rPr lang="it-IT" sz="2000">
                              <a:effectLst/>
                            </a:rPr>
                            <a:t>+I</a:t>
                          </a:r>
                          <a:r>
                            <a:rPr lang="it-IT" sz="2000" baseline="-25000">
                              <a:effectLst/>
                            </a:rPr>
                            <a:t>t-1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73837" r="-398837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62449" r="-180000" b="-103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K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r>
                            <a:rPr lang="it-IT" sz="1800">
                              <a:effectLst/>
                            </a:rPr>
                            <a:t> =v</a:t>
                          </a:r>
                          <a:r>
                            <a:rPr lang="it-IT" sz="1800" baseline="-25000">
                              <a:effectLst/>
                            </a:rPr>
                            <a:t>n</a:t>
                          </a:r>
                          <a:r>
                            <a:rPr lang="it-IT" sz="1800">
                              <a:effectLst/>
                            </a:rPr>
                            <a:t>AD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g</a:t>
                          </a:r>
                          <a:r>
                            <a:rPr lang="it-IT" sz="1800" baseline="30000">
                              <a:effectLst/>
                            </a:rPr>
                            <a:t>e</a:t>
                          </a:r>
                          <a:r>
                            <a:rPr lang="it-IT" sz="1800" baseline="-25000">
                              <a:effectLst/>
                            </a:rPr>
                            <a:t>t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89220315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4000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0,05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570703041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208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4200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1040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1050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4160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0,04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6497924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196,32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4408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981,6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1102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>
                              <a:effectLst/>
                            </a:rPr>
                            <a:t>3926,4</a:t>
                          </a:r>
                          <a:endParaRPr lang="it-IT" sz="200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-0,06</a:t>
                          </a:r>
                          <a:endParaRPr lang="it-IT" sz="20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1287493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4440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Lo squilibrio si aggrava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 capitalisti hanno investito «troppo poco» e si trovano con «troppo» capitale. Sono indotti a diminuire ancora gli investimenti</a:t>
            </a:r>
          </a:p>
          <a:p>
            <a:r>
              <a:rPr lang="it-IT" dirty="0"/>
              <a:t>Gli investimenti </a:t>
            </a:r>
            <a:r>
              <a:rPr lang="it-IT" dirty="0" err="1"/>
              <a:t>attuali</a:t>
            </a:r>
            <a:r>
              <a:rPr lang="it-IT" dirty="0" err="1">
                <a:sym typeface="Symbol" panose="05050102010706020507" pitchFamily="18" charset="2"/>
              </a:rPr>
              <a:t>Domanda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aggregatacapitale</a:t>
            </a:r>
            <a:r>
              <a:rPr lang="it-IT" dirty="0">
                <a:sym typeface="Symbol" panose="05050102010706020507" pitchFamily="18" charset="2"/>
              </a:rPr>
              <a:t> desiderato (moltiplicatore)</a:t>
            </a:r>
          </a:p>
          <a:p>
            <a:r>
              <a:rPr lang="it-IT" dirty="0">
                <a:sym typeface="Symbol" panose="05050102010706020507" pitchFamily="18" charset="2"/>
              </a:rPr>
              <a:t>Investimenti </a:t>
            </a:r>
            <a:r>
              <a:rPr lang="it-IT" dirty="0" err="1">
                <a:sym typeface="Symbol" panose="05050102010706020507" pitchFamily="18" charset="2"/>
              </a:rPr>
              <a:t>passaticapitale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attualecapacità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 err="1">
                <a:sym typeface="Symbol" panose="05050102010706020507" pitchFamily="18" charset="2"/>
              </a:rPr>
              <a:t>produttivaproduzione</a:t>
            </a:r>
            <a:r>
              <a:rPr lang="it-IT" dirty="0">
                <a:sym typeface="Symbol" panose="05050102010706020507" pitchFamily="18" charset="2"/>
              </a:rPr>
              <a:t> attuale.</a:t>
            </a:r>
            <a:endParaRPr lang="it-IT" dirty="0"/>
          </a:p>
          <a:p>
            <a:r>
              <a:rPr lang="it-IT" dirty="0"/>
              <a:t>Terzo periodo:</a:t>
            </a:r>
          </a:p>
          <a:p>
            <a:r>
              <a:rPr lang="it-IT" dirty="0"/>
              <a:t>Gli imprenditori: eccesso di offerta: investono di meno </a:t>
            </a:r>
            <a:r>
              <a:rPr lang="it-IT" dirty="0">
                <a:sym typeface="Symbol" panose="05050102010706020507" pitchFamily="18" charset="2"/>
              </a:rPr>
              <a:t></a:t>
            </a:r>
            <a:r>
              <a:rPr lang="en-US" sz="2800" i="1" dirty="0"/>
              <a:t>I</a:t>
            </a:r>
            <a:r>
              <a:rPr lang="en-US" sz="2800" i="1" baseline="-25000" dirty="0"/>
              <a:t>t</a:t>
            </a:r>
            <a:r>
              <a:rPr lang="en-US" sz="2800" i="1" dirty="0"/>
              <a:t> = I</a:t>
            </a:r>
            <a:r>
              <a:rPr lang="en-US" sz="2800" i="1" baseline="-25000" dirty="0"/>
              <a:t>t</a:t>
            </a:r>
            <a:r>
              <a:rPr lang="en-US" sz="2800" baseline="-25000" dirty="0"/>
              <a:t>-1</a:t>
            </a:r>
            <a:r>
              <a:rPr lang="en-US" dirty="0"/>
              <a:t>(1+</a:t>
            </a:r>
            <a:r>
              <a:rPr lang="en-US" i="1" dirty="0"/>
              <a:t>g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dirty="0"/>
              <a:t>)+ </a:t>
            </a:r>
            <a:r>
              <a:rPr lang="en-US" dirty="0">
                <a:sym typeface="Symbol"/>
              </a:rPr>
              <a:t>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i="1" baseline="30000" dirty="0"/>
              <a:t>e</a:t>
            </a:r>
            <a:r>
              <a:rPr lang="en-US" i="1" baseline="-25000" dirty="0"/>
              <a:t>t</a:t>
            </a:r>
            <a:r>
              <a:rPr lang="en-US" baseline="-25000" dirty="0"/>
              <a:t>-1</a:t>
            </a:r>
            <a:r>
              <a:rPr lang="en-US" dirty="0"/>
              <a:t>-</a:t>
            </a:r>
            <a:r>
              <a:rPr lang="en-US" i="1" dirty="0"/>
              <a:t>K</a:t>
            </a:r>
            <a:r>
              <a:rPr lang="en-US" i="1" baseline="-25000" dirty="0"/>
              <a:t>t-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>
                <a:sym typeface="Symbol" panose="05050102010706020507" pitchFamily="18" charset="2"/>
              </a:rPr>
              <a:t></a:t>
            </a:r>
            <a:r>
              <a:rPr lang="en-US" dirty="0" err="1">
                <a:sym typeface="Symbol" panose="05050102010706020507" pitchFamily="18" charset="2"/>
              </a:rPr>
              <a:t>crescita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prevista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più</a:t>
            </a:r>
            <a:r>
              <a:rPr lang="en-US" dirty="0">
                <a:sym typeface="Symbol" panose="05050102010706020507" pitchFamily="18" charset="2"/>
              </a:rPr>
              <a:t> gap (</a:t>
            </a:r>
            <a:r>
              <a:rPr lang="en-US" dirty="0" err="1">
                <a:sym typeface="Symbol" panose="05050102010706020507" pitchFamily="18" charset="2"/>
              </a:rPr>
              <a:t>negativo</a:t>
            </a:r>
            <a:r>
              <a:rPr lang="en-US" dirty="0">
                <a:sym typeface="Symbol" panose="05050102010706020507" pitchFamily="18" charset="2"/>
              </a:rPr>
              <a:t>) </a:t>
            </a:r>
            <a:r>
              <a:rPr lang="en-US" dirty="0" err="1">
                <a:sym typeface="Symbol" panose="05050102010706020507" pitchFamily="18" charset="2"/>
              </a:rPr>
              <a:t>tra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desiderato</a:t>
            </a:r>
            <a:r>
              <a:rPr lang="en-US" dirty="0">
                <a:sym typeface="Symbol" panose="05050102010706020507" pitchFamily="18" charset="2"/>
              </a:rPr>
              <a:t> e </a:t>
            </a:r>
            <a:r>
              <a:rPr lang="en-US" dirty="0" err="1">
                <a:sym typeface="Symbol" panose="05050102010706020507" pitchFamily="18" charset="2"/>
              </a:rPr>
              <a:t>capitale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attuale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Cresce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il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divario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tra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offerta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e </a:t>
            </a:r>
            <a:r>
              <a:rPr lang="en-US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domanda</a:t>
            </a:r>
            <a:r>
              <a:rPr lang="en-US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aggregate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Peggiorano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le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aspettative</a:t>
            </a:r>
            <a:r>
              <a:rPr lang="en-US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 di </a:t>
            </a:r>
            <a:r>
              <a:rPr lang="en-US" dirty="0" err="1" smtClean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Symbol" panose="05050102010706020507" pitchFamily="18" charset="2"/>
              </a:rPr>
              <a:t>crescita</a:t>
            </a:r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493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politica economica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Forte instabilità del sistema</a:t>
            </a:r>
          </a:p>
          <a:p>
            <a:r>
              <a:rPr lang="it-IT" dirty="0"/>
              <a:t>Intervento dello stato per stabilità</a:t>
            </a:r>
          </a:p>
          <a:p>
            <a:r>
              <a:rPr lang="it-IT" dirty="0"/>
              <a:t>Politica fiscale e politica monetaria anti-ciclica</a:t>
            </a:r>
          </a:p>
          <a:p>
            <a:r>
              <a:rPr lang="it-IT" dirty="0"/>
              <a:t>Pianificazione economica: in particolare degli investimenti</a:t>
            </a:r>
          </a:p>
          <a:p>
            <a:r>
              <a:rPr lang="it-IT" dirty="0"/>
              <a:t>Keynes: socializzare gli investimenti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46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critiche al modello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it-IT" dirty="0"/>
                  <a:t>Insoddisfazione: raramente nella storia fasi di instabilità come quelle previste</a:t>
                </a:r>
              </a:p>
              <a:p>
                <a:r>
                  <a:rPr lang="it-IT" dirty="0"/>
                  <a:t>Neoclassici: il sistema tende all’equilibrio per leggi di funzionamento interne</a:t>
                </a:r>
              </a:p>
              <a:p>
                <a:r>
                  <a:rPr lang="it-IT" dirty="0"/>
                  <a:t>Post-keynesiani: gli investimenti determinano i risparmi attraverso la distribuzione del reddito</a:t>
                </a:r>
              </a:p>
              <a:p>
                <a:r>
                  <a:rPr lang="it-IT" dirty="0"/>
                  <a:t>Per entrambi il saggio di crescita garantito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it-IT" dirty="0"/>
                  <a:t> non è un dato:</a:t>
                </a:r>
              </a:p>
              <a:p>
                <a:r>
                  <a:rPr lang="it-IT" dirty="0"/>
                  <a:t>Neoclassici si modifica </a:t>
                </a:r>
                <a:r>
                  <a:rPr lang="it-IT" i="1" dirty="0"/>
                  <a:t>v.</a:t>
                </a:r>
                <a:endParaRPr lang="it-IT" dirty="0"/>
              </a:p>
              <a:p>
                <a:r>
                  <a:rPr lang="it-IT" dirty="0"/>
                  <a:t>Post-</a:t>
                </a:r>
                <a:r>
                  <a:rPr lang="it-IT" dirty="0" err="1"/>
                  <a:t>keynensiani</a:t>
                </a:r>
                <a:r>
                  <a:rPr lang="it-IT" dirty="0"/>
                  <a:t>, si modifica </a:t>
                </a:r>
                <a:r>
                  <a:rPr lang="it-IT" i="1" dirty="0"/>
                  <a:t>s.</a:t>
                </a:r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2156" r="-133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3635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Harrod</a:t>
            </a:r>
            <a:r>
              <a:rPr lang="it-IT" dirty="0"/>
              <a:t> e l’occupazione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Supponiamo che la popolazione cresca ad un tasso esogeno </a:t>
                </a:r>
                <a:r>
                  <a:rPr lang="it-IT" i="1" dirty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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it-IT" dirty="0"/>
                  <a:t> (</a:t>
                </a:r>
                <a:r>
                  <a:rPr lang="it-IT" i="1" dirty="0"/>
                  <a:t>N= popolazione)</a:t>
                </a:r>
              </a:p>
              <a:p>
                <a:r>
                  <a:rPr lang="it-IT" dirty="0"/>
                  <a:t>Forza lavoro: proporzione costante della popolazione</a:t>
                </a:r>
              </a:p>
              <a:p>
                <a:r>
                  <a:rPr lang="it-IT" dirty="0"/>
                  <a:t>Per qualche ragione il sistema cresce al saggio garantito.</a:t>
                </a:r>
              </a:p>
              <a:p>
                <a:r>
                  <a:rPr lang="it-IT" dirty="0"/>
                  <a:t>Per quale ragione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i="1" dirty="0"/>
                  <a:t>=n</a:t>
                </a:r>
                <a:endParaRPr lang="it-IT" dirty="0"/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&gt;</a:t>
                </a:r>
                <a:r>
                  <a:rPr lang="it-IT" i="1" dirty="0"/>
                  <a:t>n</a:t>
                </a:r>
                <a:r>
                  <a:rPr lang="it-IT" dirty="0"/>
                  <a:t>, il reddito cresce più della popolazione, la domanda di lavoro cresce più del reddito, i salari crescono e così i prezzi: processo di inflazione.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-25000" dirty="0" err="1"/>
                  <a:t>w</a:t>
                </a:r>
                <a:r>
                  <a:rPr lang="it-IT" dirty="0"/>
                  <a:t>&lt;</a:t>
                </a:r>
                <a:r>
                  <a:rPr lang="it-IT" i="1" dirty="0"/>
                  <a:t>n</a:t>
                </a:r>
                <a:r>
                  <a:rPr lang="it-IT" dirty="0"/>
                  <a:t> la domanda di lavoro cresce meno dell’offerta: crescente disoccupazione.</a:t>
                </a:r>
              </a:p>
              <a:p>
                <a:r>
                  <a:rPr lang="it-IT" dirty="0"/>
                  <a:t> </a:t>
                </a: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37" t="-28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66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91765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Grado di utilizzazione della capacità produttiva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</p:spPr>
            <p:txBody>
              <a:bodyPr>
                <a:noAutofit/>
              </a:bodyPr>
              <a:lstStyle/>
              <a:p>
                <a:r>
                  <a:rPr lang="it-IT" sz="2200" dirty="0"/>
                  <a:t>I capitalisti si aspettano che gli impianti saranno utilizzati ad un livello pianificato minore del livello massimo di produzione </a:t>
                </a:r>
              </a:p>
              <a:p>
                <a:r>
                  <a:rPr lang="it-IT" sz="2200" dirty="0"/>
                  <a:t>margine di capacità per poter soddisfare picchi di domanda.</a:t>
                </a:r>
              </a:p>
              <a:p>
                <a:r>
                  <a:rPr lang="it-IT" sz="2200" dirty="0"/>
                  <a:t>Output normale è quindi quello pianificato in media con il capitale installato</a:t>
                </a:r>
              </a:p>
              <a:p>
                <a:r>
                  <a:rPr lang="it-IT" sz="2200" i="1" dirty="0"/>
                  <a:t>u</a:t>
                </a:r>
                <a:r>
                  <a:rPr lang="it-IT" sz="2200" i="1" baseline="-25000" dirty="0"/>
                  <a:t>n </a:t>
                </a:r>
                <a:r>
                  <a:rPr lang="it-IT" sz="2200" i="1" dirty="0"/>
                  <a:t>= </a:t>
                </a:r>
                <a:r>
                  <a:rPr lang="it-IT" sz="2200" dirty="0"/>
                  <a:t>grado normale di utilizzazione della capacità produttiva =1</a:t>
                </a:r>
              </a:p>
              <a:p>
                <a:r>
                  <a:rPr lang="it-IT" sz="2200" dirty="0"/>
                  <a:t>Grado attuale di utilizzazione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it-IT" sz="2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sz="2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sz="22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2200" dirty="0"/>
                  <a:t> 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a</a:t>
                </a:r>
                <a:r>
                  <a:rPr lang="it-IT" sz="2200" i="1" dirty="0"/>
                  <a:t> = </a:t>
                </a:r>
                <a:r>
                  <a:rPr lang="it-IT" sz="2200" dirty="0"/>
                  <a:t>prodotto o reddito attuale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n</a:t>
                </a:r>
                <a:r>
                  <a:rPr lang="it-IT" sz="2200" i="1" baseline="-25000" dirty="0"/>
                  <a:t> </a:t>
                </a:r>
                <a:r>
                  <a:rPr lang="it-IT" sz="2200" dirty="0"/>
                  <a:t>= prodotto o reddito normale.</a:t>
                </a:r>
              </a:p>
              <a:p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= prodotto massimo (in genere </a:t>
                </a:r>
                <a:r>
                  <a:rPr lang="it-IT" sz="2200" i="1" dirty="0" err="1"/>
                  <a:t>Y</a:t>
                </a:r>
                <a:r>
                  <a:rPr lang="it-IT" sz="2200" i="1" baseline="-25000" dirty="0" err="1"/>
                  <a:t>f</a:t>
                </a:r>
                <a:r>
                  <a:rPr lang="it-IT" sz="2200" dirty="0"/>
                  <a:t>&gt;</a:t>
                </a:r>
                <a:r>
                  <a:rPr lang="it-IT" sz="2200" i="1" dirty="0"/>
                  <a:t> 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a</a:t>
                </a:r>
                <a:r>
                  <a:rPr lang="it-IT" sz="2200" i="1" baseline="-25000" dirty="0" smtClean="0"/>
                  <a:t>  </a:t>
                </a:r>
                <a:r>
                  <a:rPr lang="it-IT" sz="2200" dirty="0" smtClean="0"/>
                  <a:t>e 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f</a:t>
                </a:r>
                <a:r>
                  <a:rPr lang="it-IT" sz="2200" i="1" dirty="0" smtClean="0"/>
                  <a:t>&gt;</a:t>
                </a:r>
                <a:r>
                  <a:rPr lang="it-IT" sz="2200" i="1" dirty="0" err="1" smtClean="0"/>
                  <a:t>Y</a:t>
                </a:r>
                <a:r>
                  <a:rPr lang="it-IT" sz="2200" i="1" baseline="-25000" dirty="0" err="1" smtClean="0"/>
                  <a:t>n</a:t>
                </a:r>
                <a:r>
                  <a:rPr lang="it-IT" sz="2200" dirty="0" smtClean="0"/>
                  <a:t>)</a:t>
                </a:r>
                <a:endParaRPr lang="it-IT" sz="2200" i="1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700808"/>
                <a:ext cx="8219256" cy="4353347"/>
              </a:xfrm>
              <a:blipFill>
                <a:blip r:embed="rId2"/>
                <a:stretch>
                  <a:fillRect l="-890" t="-840" b="-560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4901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77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Il rapporto capitale-reddito e l’acceleratore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it-IT" dirty="0"/>
                  <a:t>Il rapporto tra lo stock di capitale esistente e il reddito normale ottenibile 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Il rapporto capitale reddito-attuale: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i="1" dirty="0"/>
                  <a:t>v</a:t>
                </a:r>
                <a:r>
                  <a:rPr lang="it-IT" i="1" baseline="-25000" dirty="0"/>
                  <a:t>a</a:t>
                </a:r>
                <a:r>
                  <a:rPr lang="it-IT" dirty="0"/>
                  <a:t>&gt;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se 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a</a:t>
                </a:r>
                <a:r>
                  <a:rPr lang="it-IT" dirty="0"/>
                  <a:t>&lt;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n</a:t>
                </a:r>
                <a:endParaRPr lang="it-IT" dirty="0"/>
              </a:p>
              <a:p>
                <a:r>
                  <a:rPr lang="it-IT" dirty="0"/>
                  <a:t>Acceleratore: il livello degli investimenti in ogni periodo è proporzionale all’incremento di reddito previsto per il periodo successivo.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baseline="-25000" dirty="0"/>
                  <a:t> </a:t>
                </a:r>
                <a:r>
                  <a:rPr lang="it-IT" dirty="0"/>
                  <a:t>= 4 e </a:t>
                </a:r>
                <a:r>
                  <a:rPr lang="it-IT" dirty="0">
                    <a:sym typeface="Symbol"/>
                  </a:rPr>
                  <a:t>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 =100,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 400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+1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)</a:t>
                </a:r>
              </a:p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i="1" dirty="0" err="1"/>
                  <a:t>Y</a:t>
                </a:r>
                <a:r>
                  <a:rPr lang="it-IT" i="1" baseline="-25000" dirty="0" err="1"/>
                  <a:t>t</a:t>
                </a:r>
                <a:r>
                  <a:rPr lang="it-IT" i="1" baseline="-25000" dirty="0"/>
                  <a:t> </a:t>
                </a:r>
                <a:r>
                  <a:rPr lang="it-IT" dirty="0"/>
                  <a:t>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p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/>
                  <a:t> = tasso di crescita atteso</a:t>
                </a:r>
              </a:p>
              <a:p>
                <a:r>
                  <a:rPr lang="it-IT" dirty="0"/>
                  <a:t>Se </a:t>
                </a:r>
                <a:r>
                  <a:rPr lang="it-IT" i="1" dirty="0" err="1"/>
                  <a:t>g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è stabile allora </a:t>
                </a:r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dirty="0"/>
                  <a:t>(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</a:t>
                </a:r>
                <a:r>
                  <a:rPr lang="it-IT" dirty="0"/>
                  <a:t>-</a:t>
                </a:r>
                <a:r>
                  <a:rPr lang="it-IT" i="1" dirty="0"/>
                  <a:t>Y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) </a:t>
                </a:r>
                <a:r>
                  <a:rPr lang="it-IT" dirty="0">
                    <a:sym typeface="Symbol"/>
                  </a:rPr>
                  <a:t>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it-IT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8355"/>
                <a:ext cx="8229600" cy="4425355"/>
              </a:xfrm>
              <a:blipFill>
                <a:blip r:embed="rId2"/>
                <a:stretch>
                  <a:fillRect l="-815" t="-2204" r="-163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025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(e Domar)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Il modello di </a:t>
            </a:r>
            <a:r>
              <a:rPr lang="it-IT" dirty="0" err="1"/>
              <a:t>Harrod</a:t>
            </a:r>
            <a:r>
              <a:rPr lang="it-IT" dirty="0"/>
              <a:t> = progenitore di tutti i successivi modelli di crescita</a:t>
            </a:r>
          </a:p>
          <a:p>
            <a:r>
              <a:rPr lang="it-IT" dirty="0"/>
              <a:t>Nel breve periodo: investimenti = componente della domanda aggregata</a:t>
            </a:r>
          </a:p>
          <a:p>
            <a:r>
              <a:rPr lang="it-IT" dirty="0"/>
              <a:t>nel lungo periodo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formazione del capitale produttivo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capacità produttiva del sistema economico </a:t>
            </a:r>
          </a:p>
          <a:p>
            <a:r>
              <a:rPr lang="it-IT" dirty="0"/>
              <a:t>Domanda: esiste un sentiero di crescita dell’economia in cui sia assicurato l’equilibrio tra domanda e offerta aggregata.</a:t>
            </a:r>
          </a:p>
          <a:p>
            <a:r>
              <a:rPr lang="it-IT" dirty="0"/>
              <a:t>Equilibrio= eguaglianza tra decisioni di investimento e di risparmio nel tempo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50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Moltiplicatore e acceleratore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it-IT" dirty="0"/>
                  <a:t>Moltiplicatore: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it-IT" i="1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it-IT" dirty="0"/>
                  <a:t> (investimenti componente della domanda)</a:t>
                </a:r>
              </a:p>
              <a:p>
                <a:r>
                  <a:rPr lang="en-US" dirty="0" err="1"/>
                  <a:t>Acceleratore</a:t>
                </a:r>
                <a:r>
                  <a:rPr lang="en-US" dirty="0"/>
                  <a:t>: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 (</a:t>
                </a:r>
                <a:r>
                  <a:rPr lang="en-US" dirty="0" err="1"/>
                  <a:t>investimento</a:t>
                </a:r>
                <a:r>
                  <a:rPr lang="en-US" dirty="0"/>
                  <a:t> come </a:t>
                </a:r>
                <a:r>
                  <a:rPr lang="en-US" dirty="0" err="1"/>
                  <a:t>modo</a:t>
                </a:r>
                <a:r>
                  <a:rPr lang="en-US" dirty="0"/>
                  <a:t> per </a:t>
                </a:r>
                <a:r>
                  <a:rPr lang="en-US" dirty="0" err="1"/>
                  <a:t>aumentare</a:t>
                </a:r>
                <a:r>
                  <a:rPr lang="en-US" dirty="0"/>
                  <a:t> la </a:t>
                </a:r>
                <a:r>
                  <a:rPr lang="en-US" dirty="0" err="1"/>
                  <a:t>capacità</a:t>
                </a:r>
                <a:r>
                  <a:rPr lang="en-US" dirty="0"/>
                  <a:t> </a:t>
                </a:r>
                <a:r>
                  <a:rPr lang="en-US" dirty="0" err="1" smtClean="0"/>
                  <a:t>produttiva</a:t>
                </a:r>
                <a:r>
                  <a:rPr lang="en-US" dirty="0" smtClean="0"/>
                  <a:t> in </a:t>
                </a:r>
                <a:r>
                  <a:rPr lang="en-US" dirty="0" err="1" smtClean="0"/>
                  <a:t>relazione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alla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crescita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attesa</a:t>
                </a:r>
                <a:r>
                  <a:rPr lang="en-US" dirty="0" smtClean="0"/>
                  <a:t>)</a:t>
                </a:r>
                <a:endParaRPr lang="en-US" dirty="0"/>
              </a:p>
              <a:p>
                <a:r>
                  <a:rPr lang="it-IT" dirty="0"/>
                  <a:t>Modello:</a:t>
                </a:r>
              </a:p>
              <a:p>
                <a:r>
                  <a:rPr lang="it-IT" dirty="0"/>
                  <a:t>Il modello di </a:t>
                </a:r>
                <a:r>
                  <a:rPr lang="it-IT" dirty="0" err="1"/>
                  <a:t>Harrod</a:t>
                </a:r>
                <a:r>
                  <a:rPr lang="it-IT" dirty="0"/>
                  <a:t> è quindi il seguente</a:t>
                </a:r>
              </a:p>
              <a:p>
                <a:r>
                  <a:rPr lang="en-US" dirty="0"/>
                  <a:t>1)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sY</a:t>
                </a:r>
                <a:r>
                  <a:rPr lang="en-US" i="1" baseline="-25000" dirty="0" err="1"/>
                  <a:t>t</a:t>
                </a:r>
                <a:endParaRPr lang="it-IT" dirty="0"/>
              </a:p>
              <a:p>
                <a:r>
                  <a:rPr lang="en-US" dirty="0"/>
                  <a:t>2) </a:t>
                </a:r>
                <a:r>
                  <a:rPr lang="en-US" i="1" dirty="0"/>
                  <a:t>I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 err="1"/>
                  <a:t>v</a:t>
                </a:r>
                <a:r>
                  <a:rPr lang="en-US" i="1" baseline="-25000" dirty="0" err="1"/>
                  <a:t>n</a:t>
                </a:r>
                <a:r>
                  <a:rPr lang="en-US" dirty="0"/>
                  <a:t>[</a:t>
                </a:r>
                <a:r>
                  <a:rPr lang="en-US" i="1" dirty="0"/>
                  <a:t>Y</a:t>
                </a:r>
                <a:r>
                  <a:rPr lang="en-US" i="1" baseline="30000" dirty="0"/>
                  <a:t>e</a:t>
                </a:r>
                <a:r>
                  <a:rPr lang="en-US" i="1" baseline="-25000" dirty="0"/>
                  <a:t>t</a:t>
                </a:r>
                <a:r>
                  <a:rPr lang="en-US" baseline="-25000" dirty="0"/>
                  <a:t>+1</a:t>
                </a:r>
                <a:r>
                  <a:rPr lang="en-US" dirty="0"/>
                  <a:t>-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t</a:t>
                </a:r>
                <a:r>
                  <a:rPr lang="en-US" dirty="0"/>
                  <a:t>]</a:t>
                </a:r>
                <a:endParaRPr lang="it-IT" dirty="0"/>
              </a:p>
              <a:p>
                <a:r>
                  <a:rPr lang="en-US" dirty="0"/>
                  <a:t>3)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=</a:t>
                </a:r>
                <a:r>
                  <a:rPr lang="en-US" i="1" dirty="0"/>
                  <a:t> I</a:t>
                </a:r>
                <a:r>
                  <a:rPr lang="en-US" i="1" baseline="-25000" dirty="0"/>
                  <a:t>t</a:t>
                </a:r>
                <a:endParaRPr lang="it-IT" dirty="0"/>
              </a:p>
              <a:p>
                <a:r>
                  <a:rPr lang="en-US" dirty="0"/>
                  <a:t>4)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𝑤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it-IT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p>
                                <m:r>
                                  <a:rPr lang="it-IT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p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it-IT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endParaRPr lang="it-IT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3238" y="1565031"/>
                <a:ext cx="8229600" cy="4525963"/>
              </a:xfrm>
              <a:blipFill>
                <a:blip r:embed="rId2"/>
                <a:stretch>
                  <a:fillRect l="-1111" t="-134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2886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IL TASSO GARANTITO DI CRESCITA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</p:spPr>
            <p:txBody>
              <a:bodyPr>
                <a:noAutofit/>
              </a:bodyPr>
              <a:lstStyle/>
              <a:p>
                <a:r>
                  <a:rPr lang="it-IT" sz="1800" dirty="0"/>
                  <a:t>Sostituendo le equazioni 1) e 2) nella 3) si ottiene la 4)</a:t>
                </a:r>
                <a:r>
                  <a:rPr lang="it-IT" sz="1800" dirty="0">
                    <a:sym typeface="Symbol"/>
                  </a:rPr>
                  <a:t></a:t>
                </a:r>
                <a:r>
                  <a:rPr lang="it-IT" sz="1800" dirty="0"/>
                  <a:t>il tasso garantito di crescita </a:t>
                </a:r>
                <a:r>
                  <a:rPr lang="it-IT" sz="1800" i="1" dirty="0" err="1" smtClean="0"/>
                  <a:t>g</a:t>
                </a:r>
                <a:r>
                  <a:rPr lang="it-IT" sz="1800" i="1" baseline="-25000" dirty="0" err="1" smtClean="0"/>
                  <a:t>w</a:t>
                </a:r>
                <a:r>
                  <a:rPr lang="it-IT" sz="1800" i="1" baseline="-25000" dirty="0" smtClean="0"/>
                  <a:t> </a:t>
                </a:r>
                <a:r>
                  <a:rPr lang="it-IT" sz="1800" dirty="0" smtClean="0"/>
                  <a:t>= </a:t>
                </a:r>
                <a:r>
                  <a:rPr lang="it-IT" sz="1800" dirty="0"/>
                  <a:t>crescita dell’economia su un sentiero di equilibrio.</a:t>
                </a:r>
              </a:p>
              <a:p>
                <a:r>
                  <a:rPr lang="it-IT" sz="1800" i="1" dirty="0" err="1"/>
                  <a:t>g</a:t>
                </a:r>
                <a:r>
                  <a:rPr lang="it-IT" sz="1800" i="1" baseline="-25000" dirty="0" err="1"/>
                  <a:t>w</a:t>
                </a:r>
                <a:r>
                  <a:rPr lang="it-IT" sz="1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endParaRPr lang="it-IT" sz="1800" dirty="0"/>
              </a:p>
              <a:p>
                <a:r>
                  <a:rPr lang="it-IT" sz="1800" dirty="0"/>
                  <a:t>Un modo alternativo di considerare l’equilibrio:</a:t>
                </a:r>
              </a:p>
              <a:p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b="0" i="1" smtClean="0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/>
                  <a:t>      </a:t>
                </a:r>
                <a:r>
                  <a:rPr lang="it-IT" sz="1800" i="1" dirty="0" err="1"/>
                  <a:t>AD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=Domanda </a:t>
                </a:r>
                <a:r>
                  <a:rPr lang="it-IT" sz="1800" dirty="0" smtClean="0"/>
                  <a:t>aggregata (moltiplicatore)</a:t>
                </a:r>
                <a:endParaRPr lang="it-IT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𝑛𝑡</m:t>
                        </m:r>
                      </m:sub>
                    </m:sSub>
                    <m:r>
                      <a:rPr lang="it-IT" sz="1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0" i="1" smtClean="0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b="0" dirty="0"/>
                  <a:t>   principio dell’</a:t>
                </a:r>
                <a:r>
                  <a:rPr lang="it-IT" sz="1800" b="0" dirty="0" err="1"/>
                  <a:t>acelleratore</a:t>
                </a:r>
                <a:endParaRPr lang="it-IT" sz="1800" b="0" dirty="0"/>
              </a:p>
              <a:p>
                <a:pPr>
                  <a:lnSpc>
                    <a:spcPct val="170000"/>
                  </a:lnSpc>
                </a:pPr>
                <a:r>
                  <a:rPr lang="it-IT" sz="1800" i="1" dirty="0" err="1"/>
                  <a:t>K</a:t>
                </a:r>
                <a:r>
                  <a:rPr lang="it-IT" sz="1800" i="1" baseline="-25000" dirty="0" err="1"/>
                  <a:t>t</a:t>
                </a:r>
                <a:r>
                  <a:rPr lang="it-IT" sz="1800" dirty="0"/>
                  <a:t>=</a:t>
                </a:r>
                <a:r>
                  <a:rPr lang="it-IT" sz="1800" i="1" dirty="0"/>
                  <a:t>K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</a:t>
                </a:r>
                <a:r>
                  <a:rPr lang="it-IT" sz="1800" dirty="0"/>
                  <a:t>+</a:t>
                </a:r>
                <a:r>
                  <a:rPr lang="it-IT" sz="1800" i="1" dirty="0"/>
                  <a:t>I</a:t>
                </a:r>
                <a:r>
                  <a:rPr lang="it-IT" sz="1800" i="1" baseline="-25000" dirty="0"/>
                  <a:t>t</a:t>
                </a:r>
                <a:r>
                  <a:rPr lang="it-IT" sz="1800" baseline="-25000" dirty="0"/>
                  <a:t>-1   </a:t>
                </a:r>
                <a:r>
                  <a:rPr lang="it-IT" sz="1800" dirty="0"/>
                  <a:t>Il capitale disponibile al tempo </a:t>
                </a:r>
                <a:r>
                  <a:rPr lang="it-IT" sz="1800" i="1" dirty="0"/>
                  <a:t>t </a:t>
                </a:r>
                <a:r>
                  <a:rPr lang="it-IT" sz="1800" dirty="0"/>
                  <a:t>dipende dal capitale  e dagli investimenti passati</a:t>
                </a:r>
              </a:p>
              <a:p>
                <a:r>
                  <a:rPr lang="it-IT" sz="1800" i="1" dirty="0" err="1" smtClean="0"/>
                  <a:t>AD</a:t>
                </a:r>
                <a:r>
                  <a:rPr lang="it-IT" sz="1800" i="1" baseline="-25000" dirty="0" err="1" smtClean="0"/>
                  <a:t>t</a:t>
                </a:r>
                <a:r>
                  <a:rPr lang="it-IT" sz="1800" i="1" dirty="0" smtClean="0"/>
                  <a:t>=</a:t>
                </a:r>
                <a:r>
                  <a:rPr lang="it-IT" sz="1800" i="1" dirty="0" err="1" smtClean="0"/>
                  <a:t>Y</a:t>
                </a:r>
                <a:r>
                  <a:rPr lang="it-IT" sz="1800" i="1" baseline="-25000" dirty="0" err="1" smtClean="0"/>
                  <a:t>nt</a:t>
                </a:r>
                <a:r>
                  <a:rPr lang="it-IT" sz="1800" i="1" dirty="0" smtClean="0"/>
                  <a:t> </a:t>
                </a:r>
                <a:r>
                  <a:rPr lang="it-IT" sz="1800" i="1" dirty="0" smtClean="0">
                    <a:sym typeface="Symbol" panose="05050102010706020507" pitchFamily="18" charset="2"/>
                  </a:rPr>
                  <a:t></a:t>
                </a:r>
                <a:r>
                  <a:rPr lang="it-IT" sz="1800" i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1800" i="1">
                            <a:latin typeface="Cambria Math"/>
                          </a:rPr>
                          <m:t>𝑠</m:t>
                        </m:r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1800" i="1">
                            <a:latin typeface="Cambria Math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18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18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  <m:sSub>
                      <m:sSubPr>
                        <m:ctrlPr>
                          <a:rPr lang="it-IT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it-IT" sz="1800" dirty="0" smtClean="0"/>
                  <a:t> </a:t>
                </a:r>
                <a:endParaRPr lang="it-IT" sz="18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it-IT" sz="2000" b="0" i="1" smtClean="0">
                            <a:latin typeface="Cambria Math"/>
                          </a:rPr>
                          <m:t>𝑤</m:t>
                        </m:r>
                      </m:sub>
                    </m:sSub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𝐾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it-IT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20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sSub>
                          <m:sSubPr>
                            <m:ctrlPr>
                              <a:rPr lang="it-IT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it-IT" sz="2000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sz="1800" b="0" i="1" dirty="0"/>
                  <a:t>   </a:t>
                </a:r>
                <a:r>
                  <a:rPr lang="it-IT" sz="1800" b="0" dirty="0"/>
                  <a:t>Il tasso garantito si riferisce al tasso di accumulazione del </a:t>
                </a:r>
                <a:r>
                  <a:rPr lang="it-IT" sz="1800" b="0" dirty="0" smtClean="0"/>
                  <a:t>capitale (Rapporto Investimenti - Capitale)</a:t>
                </a:r>
                <a:endParaRPr lang="it-IT" sz="1800" b="0" dirty="0"/>
              </a:p>
              <a:p>
                <a:endParaRPr lang="it-IT" sz="1800" dirty="0"/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96949"/>
                <a:ext cx="8229600" cy="4525963"/>
              </a:xfrm>
              <a:blipFill>
                <a:blip r:embed="rId2"/>
                <a:stretch>
                  <a:fillRect l="-444" t="-809" r="-593" b="-741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658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732" y="83671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Crescita in equilibrio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66097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78201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728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8800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57725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933436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baseline="-25000" dirty="0">
                              <a:effectLst/>
                            </a:rPr>
                            <a:t> </a:t>
                          </a:r>
                          <a:r>
                            <a:rPr lang="it-IT" sz="16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Y</a:t>
                          </a:r>
                          <a:r>
                            <a:rPr lang="it-IT" sz="1600" baseline="-25000">
                              <a:effectLst/>
                            </a:rPr>
                            <a:t>nt</a:t>
                          </a:r>
                          <a:r>
                            <a:rPr lang="it-IT" sz="160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6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6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98986180"/>
                  </p:ext>
                </p:extLst>
              </p:nvPr>
            </p:nvGraphicFramePr>
            <p:xfrm>
              <a:off x="445249" y="1412776"/>
              <a:ext cx="8231207" cy="158417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97156"/>
                    <a:gridCol w="1782014"/>
                    <a:gridCol w="1272867"/>
                    <a:gridCol w="1188009"/>
                    <a:gridCol w="1357725"/>
                    <a:gridCol w="933436"/>
                  </a:tblGrid>
                  <a:tr h="532348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I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 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(1+g</a:t>
                          </a:r>
                          <a:r>
                            <a:rPr lang="it-IT" sz="1600" baseline="30000" dirty="0">
                              <a:effectLst/>
                            </a:rPr>
                            <a:t>e</a:t>
                          </a:r>
                          <a:r>
                            <a:rPr lang="it-IT" sz="1600" baseline="-25000" dirty="0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)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=K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r>
                            <a:rPr lang="it-IT" sz="1600" dirty="0">
                              <a:effectLst/>
                            </a:rPr>
                            <a:t>+I</a:t>
                          </a:r>
                          <a:r>
                            <a:rPr lang="it-IT" sz="1600" baseline="-25000" dirty="0">
                              <a:effectLst/>
                            </a:rPr>
                            <a:t>t-1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274519" t="-1149" r="-275000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36682" marR="36682" marT="0" marB="0" anchor="b">
                        <a:blipFill rotWithShape="1">
                          <a:blip r:embed="rId2"/>
                          <a:stretch>
                            <a:fillRect l="-399487" t="-1149" r="-193333" b="-2229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K</a:t>
                          </a:r>
                          <a:r>
                            <a:rPr lang="it-IT" sz="1600" baseline="30000">
                              <a:effectLst/>
                            </a:rPr>
                            <a:t>e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r>
                            <a:rPr lang="it-IT" sz="1600">
                              <a:effectLst/>
                            </a:rPr>
                            <a:t> =v</a:t>
                          </a:r>
                          <a:r>
                            <a:rPr lang="it-IT" sz="1600" baseline="-25000">
                              <a:effectLst/>
                            </a:rPr>
                            <a:t>n</a:t>
                          </a:r>
                          <a:r>
                            <a:rPr lang="it-IT" sz="1600">
                              <a:effectLst/>
                            </a:rPr>
                            <a:t>AD</a:t>
                          </a:r>
                          <a:r>
                            <a:rPr lang="it-IT" sz="1600" baseline="-25000">
                              <a:effectLst/>
                            </a:rPr>
                            <a:t>t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  <a:tr h="350609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220,5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1102,5</a:t>
                          </a:r>
                          <a:endParaRPr lang="it-IT" sz="16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4410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0,05</a:t>
                          </a:r>
                          <a:endParaRPr lang="it-IT" sz="16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36682" marR="36682" marT="0" marB="0" anchor="b"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732193" y="3140968"/>
            <a:ext cx="7728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>
              <a:spcAft>
                <a:spcPts val="0"/>
              </a:spcAft>
            </a:pPr>
            <a:r>
              <a:rPr lang="it-IT" sz="1600" i="1" dirty="0"/>
              <a:t>s=</a:t>
            </a:r>
            <a:r>
              <a:rPr lang="it-IT" sz="1600" dirty="0"/>
              <a:t> 20%; </a:t>
            </a:r>
            <a:r>
              <a:rPr lang="it-IT" sz="1600" i="1" dirty="0" err="1"/>
              <a:t>v</a:t>
            </a:r>
            <a:r>
              <a:rPr lang="it-IT" sz="1600" i="1" baseline="-25000" dirty="0" err="1"/>
              <a:t>n</a:t>
            </a:r>
            <a:r>
              <a:rPr lang="it-IT" sz="1600" dirty="0"/>
              <a:t>=4; </a:t>
            </a:r>
            <a:r>
              <a:rPr lang="it-IT" sz="1600" i="1" dirty="0" err="1"/>
              <a:t>g</a:t>
            </a:r>
            <a:r>
              <a:rPr lang="it-IT" sz="1600" i="1" baseline="-25000" dirty="0" err="1"/>
              <a:t>w</a:t>
            </a:r>
            <a:r>
              <a:rPr lang="it-IT" sz="1600" dirty="0"/>
              <a:t>=5%</a:t>
            </a:r>
            <a:endParaRPr lang="it-IT" sz="1600" i="1" dirty="0"/>
          </a:p>
          <a:p>
            <a:pPr indent="180340">
              <a:spcAft>
                <a:spcPts val="0"/>
              </a:spcAft>
            </a:pPr>
            <a:r>
              <a:rPr lang="it-IT" sz="1600" i="1" dirty="0" err="1"/>
              <a:t>g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dirty="0"/>
              <a:t>= tasso di crescita atteso dai </a:t>
            </a:r>
            <a:r>
              <a:rPr lang="it-IT" sz="1600" dirty="0" smtClean="0"/>
              <a:t>capitalisti al tempo </a:t>
            </a:r>
            <a:r>
              <a:rPr lang="it-IT" sz="1600" i="1" dirty="0" smtClean="0"/>
              <a:t>t</a:t>
            </a:r>
            <a:r>
              <a:rPr lang="it-IT" sz="1600" dirty="0" smtClean="0"/>
              <a:t>.</a:t>
            </a:r>
            <a:endParaRPr lang="it-IT" sz="1600" dirty="0"/>
          </a:p>
          <a:p>
            <a:pPr indent="180340"/>
            <a:r>
              <a:rPr lang="it-IT" sz="1600" i="1" dirty="0" err="1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 domanda aggregata (moltiplicatore); </a:t>
            </a:r>
            <a:r>
              <a:rPr lang="it-IT" sz="1600" i="1" dirty="0" err="1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 err="1">
                <a:latin typeface="Times New Roman"/>
                <a:ea typeface="Calibri"/>
                <a:cs typeface="Times New Roman"/>
              </a:rPr>
              <a:t>nt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 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il reddito normale (principio di acceleratore); </a:t>
            </a:r>
            <a:r>
              <a:rPr lang="it-IT" sz="1600" dirty="0"/>
              <a:t>Capitale desiderato </a:t>
            </a:r>
            <a:r>
              <a:rPr lang="it-IT" sz="1600" i="1" dirty="0" err="1"/>
              <a:t>K</a:t>
            </a:r>
            <a:r>
              <a:rPr lang="it-IT" sz="1600" i="1" baseline="30000" dirty="0" err="1"/>
              <a:t>e</a:t>
            </a:r>
            <a:r>
              <a:rPr lang="it-IT" sz="1600" i="1" baseline="-25000" dirty="0" err="1"/>
              <a:t>t</a:t>
            </a:r>
            <a:r>
              <a:rPr lang="it-IT" sz="1600" i="1" dirty="0"/>
              <a:t> </a:t>
            </a:r>
            <a:r>
              <a:rPr lang="it-IT" sz="1600" dirty="0"/>
              <a:t>in relazione alla domanda aggregata e al principio dell’acceleratore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La prima riga mostra che il sistema è in equilibrio (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AD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=</a:t>
            </a:r>
            <a:r>
              <a:rPr lang="it-IT" sz="1600" i="1" dirty="0">
                <a:latin typeface="Times New Roman"/>
                <a:ea typeface="Calibri"/>
                <a:cs typeface="Times New Roman"/>
              </a:rPr>
              <a:t>Y</a:t>
            </a:r>
            <a:r>
              <a:rPr lang="it-IT" sz="1600" i="1" baseline="-25000" dirty="0">
                <a:latin typeface="Times New Roman"/>
                <a:ea typeface="Calibri"/>
                <a:cs typeface="Times New Roman"/>
              </a:rPr>
              <a:t>n</a:t>
            </a:r>
            <a:r>
              <a:rPr lang="it-IT" sz="1600" baseline="-25000" dirty="0">
                <a:latin typeface="Times New Roman"/>
                <a:ea typeface="Calibri"/>
                <a:cs typeface="Times New Roman"/>
              </a:rPr>
              <a:t>1</a:t>
            </a:r>
            <a:r>
              <a:rPr lang="it-IT" sz="1600" dirty="0">
                <a:latin typeface="Times New Roman"/>
                <a:ea typeface="Calibri"/>
                <a:cs typeface="Times New Roman"/>
              </a:rPr>
              <a:t>)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Poiché il capitalisti si aspettano una crescita del 5% attuano investimenti che permettono alla domanda aggregata di crescere in equilibrio con la capacità produttiva</a:t>
            </a:r>
          </a:p>
          <a:p>
            <a:pPr indent="180340">
              <a:spcAft>
                <a:spcPts val="0"/>
              </a:spcAft>
            </a:pPr>
            <a:r>
              <a:rPr lang="it-IT" sz="1600" dirty="0">
                <a:latin typeface="Times New Roman"/>
                <a:ea typeface="Calibri"/>
                <a:cs typeface="Times New Roman"/>
              </a:rPr>
              <a:t>NB: il capitale esistente è determinato da ciò che è avvenuto in passato (lo stock di capitale + gli investimenti del periodo precedente. </a:t>
            </a:r>
            <a:r>
              <a:rPr lang="it-IT" sz="1600" b="1" dirty="0">
                <a:latin typeface="Times New Roman"/>
                <a:ea typeface="Calibri"/>
                <a:cs typeface="Times New Roman"/>
              </a:rPr>
              <a:t>Gli investimenti attuali influenzano la domanda aggregata (ma non la capacità produttiva </a:t>
            </a:r>
            <a:r>
              <a:rPr lang="it-IT" sz="1600" b="1" dirty="0" smtClean="0">
                <a:latin typeface="Times New Roman"/>
                <a:ea typeface="Calibri"/>
                <a:cs typeface="Times New Roman"/>
              </a:rPr>
              <a:t>attuale </a:t>
            </a:r>
            <a:r>
              <a:rPr lang="it-IT" sz="1600" dirty="0" smtClean="0">
                <a:latin typeface="Times New Roman"/>
                <a:ea typeface="Calibri"/>
                <a:cs typeface="Times New Roman"/>
              </a:rPr>
              <a:t>che dipende dal capitale esistente)</a:t>
            </a:r>
            <a:endParaRPr lang="it-IT" sz="1600" dirty="0"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249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Le equazioni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it-IT" i="1" dirty="0" err="1"/>
                  <a:t>I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 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t-</a:t>
                </a:r>
                <a:r>
                  <a:rPr lang="it-IT" baseline="-25000" dirty="0"/>
                  <a:t>1</a:t>
                </a:r>
                <a:r>
                  <a:rPr lang="it-IT" dirty="0"/>
                  <a:t>(1+</a:t>
                </a:r>
                <a:r>
                  <a:rPr lang="it-IT" i="1" dirty="0"/>
                  <a:t>g</a:t>
                </a:r>
                <a:r>
                  <a:rPr lang="it-IT" i="1" baseline="30000" dirty="0"/>
                  <a:t>e</a:t>
                </a:r>
                <a:r>
                  <a:rPr lang="it-IT" i="1" baseline="-25000" dirty="0"/>
                  <a:t>t</a:t>
                </a:r>
                <a:r>
                  <a:rPr lang="it-IT" dirty="0"/>
                  <a:t>): gli imprenditori decidono gli investimenti </a:t>
                </a:r>
                <a:r>
                  <a:rPr lang="it-IT" dirty="0">
                    <a:sym typeface="Symbol" panose="05050102010706020507" pitchFamily="18" charset="2"/>
                  </a:rPr>
                  <a:t>aspettative di crescita.</a:t>
                </a:r>
              </a:p>
              <a:p>
                <a:r>
                  <a:rPr lang="it-IT" sz="2800" i="1" dirty="0" err="1"/>
                  <a:t>K</a:t>
                </a:r>
                <a:r>
                  <a:rPr lang="it-IT" sz="2800" i="1" baseline="-25000" dirty="0" err="1"/>
                  <a:t>t</a:t>
                </a:r>
                <a:r>
                  <a:rPr lang="it-IT" dirty="0"/>
                  <a:t>=</a:t>
                </a:r>
                <a:r>
                  <a:rPr lang="it-IT" i="1" dirty="0"/>
                  <a:t>K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+</a:t>
                </a:r>
                <a:r>
                  <a:rPr lang="it-IT" i="1" dirty="0"/>
                  <a:t>I</a:t>
                </a:r>
                <a:r>
                  <a:rPr lang="it-IT" i="1" baseline="-25000" dirty="0"/>
                  <a:t>t</a:t>
                </a:r>
                <a:r>
                  <a:rPr lang="it-IT" baseline="-25000" dirty="0"/>
                  <a:t>-1</a:t>
                </a:r>
                <a:r>
                  <a:rPr lang="it-IT" dirty="0"/>
                  <a:t>: capitale effettivo: capitale e investimenti del passato.</a:t>
                </a:r>
              </a:p>
              <a:p>
                <a:r>
                  <a:rPr lang="it-IT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AD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it-IT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it-IT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it-IT" dirty="0">
                    <a:latin typeface="Arial" panose="020B0604020202020204" pitchFamily="34" charset="0"/>
                    <a:cs typeface="Arial" panose="020B0604020202020204" pitchFamily="34" charset="0"/>
                  </a:rPr>
                  <a:t>: domanda aggregata: moltiplicatore per investimenti</a:t>
                </a:r>
              </a:p>
              <a:p>
                <a:r>
                  <a:rPr lang="it-IT" sz="2800" i="1" dirty="0"/>
                  <a:t>Y</a:t>
                </a:r>
                <a:r>
                  <a:rPr lang="it-IT" sz="2800" i="1" baseline="-25000" dirty="0" err="1"/>
                  <a:t>nt</a:t>
                </a:r>
                <a:r>
                  <a:rPr lang="it-IT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it-IT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it-IT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it-IT" i="1" dirty="0" err="1"/>
                  <a:t>K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reddito attuale: capitale attuale per inverso acceleratore</a:t>
                </a:r>
              </a:p>
              <a:p>
                <a:r>
                  <a:rPr lang="it-IT" i="1" dirty="0" err="1"/>
                  <a:t>K</a:t>
                </a:r>
                <a:r>
                  <a:rPr lang="it-IT" i="1" baseline="30000" dirty="0" err="1"/>
                  <a:t>e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 =</a:t>
                </a:r>
                <a:r>
                  <a:rPr lang="it-IT" i="1" dirty="0" err="1"/>
                  <a:t>v</a:t>
                </a:r>
                <a:r>
                  <a:rPr lang="it-IT" i="1" baseline="-25000" dirty="0" err="1"/>
                  <a:t>n</a:t>
                </a:r>
                <a:r>
                  <a:rPr lang="it-IT" i="1" dirty="0" err="1"/>
                  <a:t>AD</a:t>
                </a:r>
                <a:r>
                  <a:rPr lang="it-IT" i="1" baseline="-25000" dirty="0" err="1"/>
                  <a:t>t</a:t>
                </a:r>
                <a:r>
                  <a:rPr lang="it-IT" dirty="0"/>
                  <a:t>: capitale desiderato: acceleratore per domanda aggregata</a:t>
                </a:r>
              </a:p>
              <a:p>
                <a:r>
                  <a:rPr lang="it-IT" sz="3600" i="1" dirty="0" err="1"/>
                  <a:t>g</a:t>
                </a:r>
                <a:r>
                  <a:rPr lang="it-IT" sz="3600" i="1" baseline="30000" dirty="0" err="1"/>
                  <a:t>e</a:t>
                </a:r>
                <a:r>
                  <a:rPr lang="it-IT" sz="3600" i="1" baseline="-25000" dirty="0" err="1"/>
                  <a:t>t</a:t>
                </a:r>
                <a:r>
                  <a:rPr lang="it-IT" sz="3600" dirty="0"/>
                  <a:t>: tasso di crescita atteso</a:t>
                </a:r>
                <a:endParaRPr lang="it-IT" sz="40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sz="3600" i="1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Arial" panose="020B0604020202020204" pitchFamily="34" charset="0"/>
                  <a:ea typeface="Calibri"/>
                  <a:cs typeface="Arial" panose="020B0604020202020204" pitchFamily="34" charset="0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>
                  <a:latin typeface="Times New Roman"/>
                  <a:ea typeface="Calibri"/>
                  <a:cs typeface="Times New Roman"/>
                </a:endParaRPr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30" r="-192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667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Disequilibrio: inflazione cumulativa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933056"/>
            <a:ext cx="8229600" cy="2448272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Rispetto alla tabella precedente:</a:t>
            </a:r>
          </a:p>
          <a:p>
            <a:r>
              <a:rPr lang="it-IT" dirty="0"/>
              <a:t>Funzione degli investimenti: tasso di crescita atteso + parziale (</a:t>
            </a:r>
            <a:r>
              <a:rPr lang="it-IT" dirty="0">
                <a:sym typeface="Symbol"/>
              </a:rPr>
              <a:t>) recupero della differenza tra capitale desiderato e capitale effettivo.</a:t>
            </a:r>
          </a:p>
          <a:p>
            <a:r>
              <a:rPr lang="it-IT" dirty="0">
                <a:sym typeface="Symbol"/>
              </a:rPr>
              <a:t>Nella prima riga: equilibrio come nella situazione precedente</a:t>
            </a:r>
          </a:p>
          <a:p>
            <a:r>
              <a:rPr lang="it-IT" dirty="0">
                <a:sym typeface="Symbol"/>
              </a:rPr>
              <a:t>Nella seconda riga: i capitalisti si aspettano una crescita futura più alta (6%) 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30000" dirty="0" err="1">
                <a:sym typeface="Symbol"/>
              </a:rPr>
              <a:t>e</a:t>
            </a:r>
            <a:r>
              <a:rPr lang="it-IT" i="1" baseline="-25000" dirty="0" err="1">
                <a:sym typeface="Symbol"/>
              </a:rPr>
              <a:t>t</a:t>
            </a:r>
            <a:r>
              <a:rPr lang="it-IT" i="1" dirty="0">
                <a:sym typeface="Symbol"/>
              </a:rPr>
              <a:t>&gt;</a:t>
            </a:r>
            <a:r>
              <a:rPr lang="it-IT" i="1" dirty="0" err="1">
                <a:sym typeface="Symbol"/>
              </a:rPr>
              <a:t>g</a:t>
            </a:r>
            <a:r>
              <a:rPr lang="it-IT" i="1" baseline="-25000" dirty="0" err="1">
                <a:sym typeface="Symbol"/>
              </a:rPr>
              <a:t>w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Gli investimenti crescono  e fanno crescere la domanda aggregata, ma il capitale è quello deciso nel passato ed è minore del capitale desiderato.</a:t>
            </a:r>
          </a:p>
          <a:p>
            <a:r>
              <a:rPr lang="it-IT" dirty="0">
                <a:sym typeface="Symbol"/>
              </a:rPr>
              <a:t>Il reddito normale è minore della domanda aggregata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1346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i="0" dirty="0" err="1">
                              <a:effectLst/>
                            </a:rPr>
                            <a:t>AD</a:t>
                          </a:r>
                          <a:r>
                            <a:rPr lang="it-IT" sz="1600" i="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i="0" baseline="-25000" dirty="0">
                              <a:effectLst/>
                            </a:rPr>
                            <a:t> </a:t>
                          </a:r>
                          <a:r>
                            <a:rPr lang="it-IT" sz="1600" i="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it-IT" sz="1600" i="0">
                                      <a:effectLst/>
                                      <a:latin typeface="Cambria Math" panose="02040503050406030204" pitchFamily="18" charset="0"/>
                                    </a:rPr>
                                    <m:t>s</m:t>
                                  </m:r>
                                </m:den>
                              </m:f>
                            </m:oMath>
                          </a14:m>
                          <a:r>
                            <a:rPr lang="it-IT" sz="1800" i="0" dirty="0" err="1">
                              <a:effectLst/>
                            </a:rPr>
                            <a:t>I</a:t>
                          </a:r>
                          <a:r>
                            <a:rPr lang="it-IT" sz="1800" i="0" baseline="-25000" dirty="0" err="1">
                              <a:effectLst/>
                            </a:rPr>
                            <a:t>t</a:t>
                          </a:r>
                          <a:endParaRPr lang="it-IT" sz="1800" i="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Y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nt</a:t>
                          </a:r>
                          <a:r>
                            <a:rPr lang="it-IT" sz="1800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it-IT" sz="1800" i="1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it-IT" sz="1800"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den>
                              </m:f>
                            </m:oMath>
                          </a14:m>
                          <a:r>
                            <a:rPr lang="it-IT" sz="1800" dirty="0" err="1">
                              <a:effectLst/>
                            </a:rPr>
                            <a:t>K</a:t>
                          </a:r>
                          <a:r>
                            <a:rPr lang="it-IT" sz="18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02272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6248172"/>
                  </p:ext>
                </p:extLst>
              </p:nvPr>
            </p:nvGraphicFramePr>
            <p:xfrm>
              <a:off x="683568" y="1556792"/>
              <a:ext cx="7848871" cy="213467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61570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130134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2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3"/>
                        </a:ext>
                      </a:extLst>
                    </a:gridCol>
                    <a:gridCol w="130236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4"/>
                        </a:ext>
                      </a:extLst>
                    </a:gridCol>
                    <a:gridCol w="1163551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5"/>
                        </a:ext>
                      </a:extLst>
                    </a:gridCol>
                  </a:tblGrid>
                  <a:tr h="1037399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I</a:t>
                          </a:r>
                          <a:r>
                            <a:rPr lang="en-US" sz="1600" baseline="-25000" dirty="0">
                              <a:effectLst/>
                            </a:rPr>
                            <a:t>t</a:t>
                          </a:r>
                          <a:r>
                            <a:rPr lang="en-US" sz="1600" dirty="0">
                              <a:effectLst/>
                            </a:rPr>
                            <a:t> = I</a:t>
                          </a:r>
                          <a:r>
                            <a:rPr lang="en-US" sz="16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(1+g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</a:t>
                          </a:r>
                          <a:r>
                            <a:rPr lang="en-US" sz="1800" dirty="0">
                              <a:effectLst/>
                            </a:rPr>
                            <a:t>)+ </a:t>
                          </a:r>
                          <a:r>
                            <a:rPr lang="en-US" sz="1800" dirty="0">
                              <a:effectLst/>
                              <a:sym typeface="Symbol"/>
                            </a:rPr>
                            <a:t></a:t>
                          </a:r>
                          <a:r>
                            <a:rPr lang="en-US" sz="1800" dirty="0">
                              <a:effectLst/>
                            </a:rPr>
                            <a:t>(K</a:t>
                          </a:r>
                          <a:r>
                            <a:rPr lang="en-US" sz="1800" baseline="30000" dirty="0">
                              <a:effectLst/>
                            </a:rPr>
                            <a:t>e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-K</a:t>
                          </a:r>
                          <a:r>
                            <a:rPr lang="en-US" sz="1800" baseline="-25000" dirty="0">
                              <a:effectLst/>
                            </a:rPr>
                            <a:t>t-1</a:t>
                          </a:r>
                          <a:r>
                            <a:rPr lang="en-US" sz="1800" dirty="0">
                              <a:effectLst/>
                            </a:rPr>
                            <a:t>)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800" dirty="0">
                              <a:effectLst/>
                            </a:rPr>
                            <a:t>=K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r>
                            <a:rPr lang="it-IT" sz="1800" dirty="0">
                              <a:effectLst/>
                            </a:rPr>
                            <a:t>+I</a:t>
                          </a:r>
                          <a:r>
                            <a:rPr lang="it-IT" sz="1800" baseline="-25000" dirty="0">
                              <a:effectLst/>
                            </a:rPr>
                            <a:t>t-1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250785" r="-323560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44450" marR="44450" marT="0" marB="0" anchor="b">
                        <a:blipFill rotWithShape="1">
                          <a:blip r:embed="rId2"/>
                          <a:stretch>
                            <a:fillRect l="-314554" r="-190141" b="-1134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K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r>
                            <a:rPr lang="it-IT" sz="1600" dirty="0">
                              <a:effectLst/>
                            </a:rPr>
                            <a:t> =</a:t>
                          </a:r>
                          <a:r>
                            <a:rPr lang="it-IT" sz="1600" dirty="0" err="1">
                              <a:effectLst/>
                            </a:rPr>
                            <a:t>v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n</a:t>
                          </a:r>
                          <a:r>
                            <a:rPr lang="it-IT" sz="1600" dirty="0" err="1">
                              <a:effectLst/>
                            </a:rPr>
                            <a:t>AD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 err="1">
                              <a:effectLst/>
                            </a:rPr>
                            <a:t>g</a:t>
                          </a:r>
                          <a:r>
                            <a:rPr lang="it-IT" sz="1600" baseline="30000" dirty="0" err="1">
                              <a:effectLst/>
                            </a:rPr>
                            <a:t>e</a:t>
                          </a:r>
                          <a:r>
                            <a:rPr lang="it-IT" sz="1600" baseline="-25000" dirty="0" err="1">
                              <a:effectLst/>
                            </a:rPr>
                            <a:t>t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4000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0,05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4200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1060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1050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4240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0,06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244,72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4412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1223,6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1103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4894,4</a:t>
                          </a:r>
                          <a:endParaRPr lang="it-IT" sz="180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tc>
                      <a:txBody>
                        <a:bodyPr/>
                        <a:lstStyle/>
                        <a:p>
                          <a:pPr indent="180340" algn="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0,15</a:t>
                          </a:r>
                          <a:endParaRPr lang="it-IT" sz="1800" dirty="0">
                            <a:effectLst/>
                            <a:latin typeface="Times New Roman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b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55258532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3" ma:contentTypeDescription="Creare un nuovo documento." ma:contentTypeScope="" ma:versionID="a2fae167dc6776dc55a688a465445a1d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9919d90d80285b2a228ea8ed81560274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F72534-A036-4490-8C0C-D36764F934F1}">
  <ds:schemaRefs>
    <ds:schemaRef ds:uri="http://purl.org/dc/elements/1.1/"/>
    <ds:schemaRef ds:uri="http://schemas.microsoft.com/office/2006/documentManagement/types"/>
    <ds:schemaRef ds:uri="http://purl.org/dc/terms/"/>
    <ds:schemaRef ds:uri="01510a4c-67e1-410d-b310-984d6c9b1061"/>
    <ds:schemaRef ds:uri="http://purl.org/dc/dcmitype/"/>
    <ds:schemaRef ds:uri="83daf61e-777c-49d6-807d-ede0f7c0ba28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C60F4E8-6F64-4F4E-A9B1-065E2EFC4B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F9A367-742B-4668-9E1E-10B5A9D6E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1714</Words>
  <Application>Microsoft Office PowerPoint</Application>
  <PresentationFormat>Presentazione su schermo (4:3)</PresentationFormat>
  <Paragraphs>212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I moderni modelli della crescita</vt:lpstr>
      <vt:lpstr>Grado di utilizzazione della capacità produttiva</vt:lpstr>
      <vt:lpstr>Il rapporto capitale-reddito e l’acceleratore</vt:lpstr>
      <vt:lpstr>Il modello di Harrod (e Domar)</vt:lpstr>
      <vt:lpstr>Moltiplicatore e acceleratore</vt:lpstr>
      <vt:lpstr>IL TASSO GARANTITO DI CRESCITA</vt:lpstr>
      <vt:lpstr>Crescita in equilibrio</vt:lpstr>
      <vt:lpstr>Le equazioni</vt:lpstr>
      <vt:lpstr>Disequilibrio: inflazione cumulativa</vt:lpstr>
      <vt:lpstr>Lo squilibrio si aggrava</vt:lpstr>
      <vt:lpstr>La depressione</vt:lpstr>
      <vt:lpstr>Lo squilibrio si aggrava</vt:lpstr>
      <vt:lpstr>La politica economica</vt:lpstr>
      <vt:lpstr>Le critiche al modello</vt:lpstr>
      <vt:lpstr>Harrod e l’occupazione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Keynes</dc:title>
  <dc:creator>Stefano Perri</dc:creator>
  <cp:lastModifiedBy>stefano.perri@unimc.it</cp:lastModifiedBy>
  <cp:revision>67</cp:revision>
  <cp:lastPrinted>2016-11-12T11:34:13Z</cp:lastPrinted>
  <dcterms:created xsi:type="dcterms:W3CDTF">2016-10-05T14:54:56Z</dcterms:created>
  <dcterms:modified xsi:type="dcterms:W3CDTF">2022-10-20T10:28:31Z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